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6" r:id="rId2"/>
  </p:sldMasterIdLst>
  <p:notesMasterIdLst>
    <p:notesMasterId r:id="rId21"/>
  </p:notesMasterIdLst>
  <p:sldIdLst>
    <p:sldId id="268" r:id="rId3"/>
    <p:sldId id="527" r:id="rId4"/>
    <p:sldId id="558" r:id="rId5"/>
    <p:sldId id="547" r:id="rId6"/>
    <p:sldId id="529" r:id="rId7"/>
    <p:sldId id="530" r:id="rId8"/>
    <p:sldId id="545" r:id="rId9"/>
    <p:sldId id="546" r:id="rId10"/>
    <p:sldId id="531" r:id="rId11"/>
    <p:sldId id="532" r:id="rId12"/>
    <p:sldId id="535" r:id="rId13"/>
    <p:sldId id="537" r:id="rId14"/>
    <p:sldId id="533" r:id="rId15"/>
    <p:sldId id="536" r:id="rId16"/>
    <p:sldId id="534" r:id="rId17"/>
    <p:sldId id="539" r:id="rId18"/>
    <p:sldId id="559" r:id="rId19"/>
    <p:sldId id="56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AFD"/>
    <a:srgbClr val="115076"/>
    <a:srgbClr val="EE6000"/>
    <a:srgbClr val="FBF0D5"/>
    <a:srgbClr val="DAA5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0110" autoAdjust="0"/>
  </p:normalViewPr>
  <p:slideViewPr>
    <p:cSldViewPr snapToGrid="0">
      <p:cViewPr varScale="1">
        <p:scale>
          <a:sx n="58" d="100"/>
          <a:sy n="58" d="100"/>
        </p:scale>
        <p:origin x="1218" y="6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07/05/2020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b="1" dirty="0"/>
              <a:t>Learning outcomes</a:t>
            </a:r>
          </a:p>
          <a:p>
            <a:pPr marL="0" marR="0" lvl="0" indent="0" algn="l" defTabSz="914400" rtl="0" eaLnBrk="1" fontAlgn="base" latinLnBrk="0" hangingPunct="1">
              <a:lnSpc>
                <a:spcPct val="100000"/>
              </a:lnSpc>
              <a:spcBef>
                <a:spcPts val="0"/>
              </a:spcBef>
              <a:spcAft>
                <a:spcPts val="0"/>
              </a:spcAft>
              <a:buClrTx/>
              <a:buSzTx/>
              <a:buFontTx/>
              <a:buNone/>
              <a:tabLst/>
              <a:defRPr/>
            </a:pPr>
            <a:r>
              <a:rPr lang="en-GB" b="0" dirty="0"/>
              <a:t>Introducing negation with </a:t>
            </a:r>
            <a:r>
              <a:rPr lang="en-GB" b="0" i="1" dirty="0" err="1"/>
              <a:t>avoir</a:t>
            </a:r>
            <a:r>
              <a:rPr lang="en-GB" b="0" i="1" dirty="0"/>
              <a:t> </a:t>
            </a:r>
            <a:r>
              <a:rPr lang="en-GB" b="0" dirty="0"/>
              <a:t>de + noun structures (including </a:t>
            </a:r>
            <a:r>
              <a:rPr lang="en-GB" b="0" i="1" dirty="0" err="1"/>
              <a:t>il</a:t>
            </a:r>
            <a:r>
              <a:rPr lang="en-GB" b="0" i="1" dirty="0"/>
              <a:t> y a</a:t>
            </a:r>
            <a:r>
              <a:rPr lang="en-GB" b="0" i="0" dirty="0"/>
              <a:t>)</a:t>
            </a:r>
            <a:endParaRPr lang="en-GB" sz="1200" dirty="0">
              <a:solidFill>
                <a:prstClr val="white"/>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378637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sz="1200" kern="1200" dirty="0">
                <a:solidFill>
                  <a:schemeClr val="tx1"/>
                </a:solidFill>
                <a:effectLst/>
                <a:latin typeface="+mn-lt"/>
                <a:ea typeface="+mn-ea"/>
                <a:cs typeface="+mn-cs"/>
              </a:rPr>
              <a:t>Suggested translation (teacher to make clear to students that there are many possible variations, and to elicit possible alternatives).</a:t>
            </a:r>
          </a:p>
          <a:p>
            <a:pPr eaLnBrk="1" hangingPunct="1">
              <a:spcBef>
                <a:spcPct val="0"/>
              </a:spcBef>
            </a:pPr>
            <a:endParaRPr lang="en-GB" sz="1200" kern="1200" dirty="0">
              <a:solidFill>
                <a:schemeClr val="tx1"/>
              </a:solidFill>
              <a:effectLst/>
              <a:latin typeface="+mn-lt"/>
              <a:ea typeface="+mn-ea"/>
              <a:cs typeface="+mn-cs"/>
            </a:endParaRPr>
          </a:p>
          <a:p>
            <a:pPr eaLnBrk="1" hangingPunct="1">
              <a:spcBef>
                <a:spcPct val="0"/>
              </a:spcBef>
            </a:pPr>
            <a:r>
              <a:rPr lang="en-GB" sz="1200" kern="1200" dirty="0">
                <a:solidFill>
                  <a:schemeClr val="tx1"/>
                </a:solidFill>
                <a:effectLst/>
                <a:latin typeface="+mn-lt"/>
                <a:ea typeface="+mn-ea"/>
                <a:cs typeface="+mn-cs"/>
              </a:rPr>
              <a:t>Attention can be drawn to the French stylistic convention of repeating the subject in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habiter</a:t>
            </a:r>
            <a:r>
              <a:rPr lang="en-GB" sz="1200" i="1" kern="1200" dirty="0">
                <a:solidFill>
                  <a:schemeClr val="tx1"/>
                </a:solidFill>
                <a:effectLst/>
                <a:latin typeface="+mn-lt"/>
                <a:ea typeface="+mn-ea"/>
                <a:cs typeface="+mn-cs"/>
              </a:rPr>
              <a:t> dans le village, </a:t>
            </a:r>
            <a:r>
              <a:rPr lang="en-GB" sz="1200" i="1" kern="1200" dirty="0" err="1">
                <a:solidFill>
                  <a:schemeClr val="tx1"/>
                </a:solidFill>
                <a:effectLst/>
                <a:latin typeface="+mn-lt"/>
                <a:ea typeface="+mn-ea"/>
                <a:cs typeface="+mn-cs"/>
              </a:rPr>
              <a:t>c’est</a:t>
            </a:r>
            <a:r>
              <a:rPr lang="en-GB" sz="1200" i="1" kern="1200" dirty="0">
                <a:solidFill>
                  <a:schemeClr val="tx1"/>
                </a:solidFill>
                <a:effectLst/>
                <a:latin typeface="+mn-lt"/>
                <a:ea typeface="+mn-ea"/>
                <a:cs typeface="+mn-cs"/>
              </a:rPr>
              <a:t>…’ </a:t>
            </a:r>
            <a:r>
              <a:rPr lang="en-GB" sz="1200" i="0" kern="1200" dirty="0">
                <a:solidFill>
                  <a:schemeClr val="tx1"/>
                </a:solidFill>
                <a:effectLst/>
                <a:latin typeface="+mn-lt"/>
                <a:ea typeface="+mn-ea"/>
                <a:cs typeface="+mn-cs"/>
              </a:rPr>
              <a:t>and ‘</a:t>
            </a:r>
            <a:r>
              <a:rPr lang="en-GB" sz="1200" i="1" kern="1200" dirty="0" err="1">
                <a:solidFill>
                  <a:schemeClr val="tx1"/>
                </a:solidFill>
                <a:effectLst/>
                <a:latin typeface="+mn-lt"/>
                <a:ea typeface="+mn-ea"/>
                <a:cs typeface="+mn-cs"/>
              </a:rPr>
              <a:t>c’est</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ça</a:t>
            </a:r>
            <a:r>
              <a:rPr lang="en-GB" sz="1200" i="1" kern="1200" dirty="0">
                <a:solidFill>
                  <a:schemeClr val="tx1"/>
                </a:solidFill>
                <a:effectLst/>
                <a:latin typeface="+mn-lt"/>
                <a:ea typeface="+mn-ea"/>
                <a:cs typeface="+mn-cs"/>
              </a:rPr>
              <a:t> le </a:t>
            </a:r>
            <a:r>
              <a:rPr lang="en-GB" sz="1200" i="1" kern="1200" dirty="0" err="1">
                <a:solidFill>
                  <a:schemeClr val="tx1"/>
                </a:solidFill>
                <a:effectLst/>
                <a:latin typeface="+mn-lt"/>
                <a:ea typeface="+mn-ea"/>
                <a:cs typeface="+mn-cs"/>
              </a:rPr>
              <a:t>rêve</a:t>
            </a:r>
            <a:r>
              <a:rPr lang="en-GB" sz="1200" i="0" kern="1200" dirty="0">
                <a:solidFill>
                  <a:schemeClr val="tx1"/>
                </a:solidFill>
                <a:effectLst/>
                <a:latin typeface="+mn-lt"/>
                <a:ea typeface="+mn-ea"/>
                <a:cs typeface="+mn-cs"/>
              </a:rPr>
              <a:t>’. Note also the suggested freer translation of ‘these days’ for </a:t>
            </a:r>
            <a:r>
              <a:rPr lang="en-GB" sz="1200" i="1" kern="1200" dirty="0" err="1">
                <a:solidFill>
                  <a:schemeClr val="tx1"/>
                </a:solidFill>
                <a:effectLst/>
                <a:latin typeface="+mn-lt"/>
                <a:ea typeface="+mn-ea"/>
                <a:cs typeface="+mn-cs"/>
              </a:rPr>
              <a:t>aujourd’hui</a:t>
            </a:r>
            <a:r>
              <a:rPr lang="en-GB" sz="1200" i="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9685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b="1" dirty="0"/>
              <a:t>In-class version </a:t>
            </a:r>
            <a:r>
              <a:rPr lang="en-GB" b="0" dirty="0"/>
              <a:t>(NB: </a:t>
            </a:r>
            <a:r>
              <a:rPr lang="en-GB" b="0"/>
              <a:t>a self-study </a:t>
            </a:r>
            <a:r>
              <a:rPr lang="en-GB" b="0" dirty="0"/>
              <a:t>version of this activity can be found on slides 45-47).</a:t>
            </a:r>
            <a:endParaRPr lang="en-GB" b="1" dirty="0"/>
          </a:p>
          <a:p>
            <a:pPr eaLnBrk="1" hangingPunct="1">
              <a:spcBef>
                <a:spcPct val="0"/>
              </a:spcBef>
            </a:pPr>
            <a:endParaRPr lang="en-GB" sz="1200" kern="1200" dirty="0">
              <a:solidFill>
                <a:schemeClr val="tx1"/>
              </a:solidFill>
              <a:effectLst/>
              <a:latin typeface="+mn-lt"/>
              <a:ea typeface="+mn-ea"/>
              <a:cs typeface="+mn-cs"/>
            </a:endParaRPr>
          </a:p>
          <a:p>
            <a:pPr eaLnBrk="1" hangingPunct="1">
              <a:spcBef>
                <a:spcPct val="0"/>
              </a:spcBef>
            </a:pPr>
            <a:r>
              <a:rPr lang="en-GB" sz="1200" kern="1200" dirty="0">
                <a:solidFill>
                  <a:schemeClr val="tx1"/>
                </a:solidFill>
                <a:effectLst/>
                <a:latin typeface="+mn-lt"/>
                <a:ea typeface="+mn-ea"/>
                <a:cs typeface="+mn-cs"/>
              </a:rPr>
              <a:t>This speaking activity brings together the main language points covered this week: location vocabulary, negation with de + noun, and </a:t>
            </a:r>
            <a:r>
              <a:rPr lang="en-GB" sz="1200" i="1" kern="1200" dirty="0">
                <a:solidFill>
                  <a:schemeClr val="tx1"/>
                </a:solidFill>
                <a:effectLst/>
                <a:latin typeface="+mn-lt"/>
                <a:ea typeface="+mn-ea"/>
                <a:cs typeface="+mn-cs"/>
              </a:rPr>
              <a:t>savoir</a:t>
            </a:r>
            <a:r>
              <a:rPr lang="en-GB" sz="1200" i="0" kern="1200" dirty="0">
                <a:solidFill>
                  <a:schemeClr val="tx1"/>
                </a:solidFill>
                <a:effectLst/>
                <a:latin typeface="+mn-lt"/>
                <a:ea typeface="+mn-ea"/>
                <a:cs typeface="+mn-cs"/>
              </a:rPr>
              <a:t>.</a:t>
            </a:r>
          </a:p>
          <a:p>
            <a:pPr eaLnBrk="1" hangingPunct="1">
              <a:spcBef>
                <a:spcPct val="0"/>
              </a:spcBef>
            </a:pPr>
            <a:endParaRPr lang="en-GB" sz="1200" i="0" kern="1200" dirty="0">
              <a:solidFill>
                <a:schemeClr val="tx1"/>
              </a:solidFill>
              <a:effectLst/>
              <a:latin typeface="+mn-lt"/>
              <a:ea typeface="+mn-ea"/>
              <a:cs typeface="+mn-cs"/>
            </a:endParaRPr>
          </a:p>
          <a:p>
            <a:pPr eaLnBrk="1" hangingPunct="1">
              <a:spcBef>
                <a:spcPct val="0"/>
              </a:spcBef>
            </a:pPr>
            <a:r>
              <a:rPr lang="en-GB" sz="1200" i="0" kern="1200" dirty="0">
                <a:solidFill>
                  <a:schemeClr val="tx1"/>
                </a:solidFill>
                <a:effectLst/>
                <a:latin typeface="+mn-lt"/>
                <a:ea typeface="+mn-ea"/>
                <a:cs typeface="+mn-cs"/>
              </a:rPr>
              <a:t>Students work in pairs to ask and answer questions about different towns, using the role cards provided (slides 41-44).</a:t>
            </a:r>
          </a:p>
          <a:p>
            <a:pPr eaLnBrk="1" hangingPunct="1">
              <a:spcBef>
                <a:spcPct val="0"/>
              </a:spcBef>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5075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0431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4510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1518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0663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dirty="0"/>
              <a:t>Self-study version </a:t>
            </a:r>
            <a:r>
              <a:rPr lang="en-GB" b="0" dirty="0"/>
              <a:t>(NB: an in-class version of this activity can be found on slides 40-44).</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1" dirty="0"/>
          </a:p>
          <a:p>
            <a:pPr eaLnBrk="1" hangingPunct="1">
              <a:spcBef>
                <a:spcPct val="0"/>
              </a:spcBef>
            </a:pPr>
            <a:r>
              <a:rPr lang="en-GB" sz="1200" b="0" kern="1200" dirty="0">
                <a:solidFill>
                  <a:schemeClr val="tx1"/>
                </a:solidFill>
                <a:effectLst/>
                <a:latin typeface="+mn-lt"/>
                <a:ea typeface="+mn-ea"/>
                <a:cs typeface="+mn-cs"/>
              </a:rPr>
              <a:t>Students listen to the questions and say their answers using the role card on slide 46. They check their answers on slide 47.</a:t>
            </a:r>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4678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sz="1200" kern="1200" dirty="0">
                <a:solidFill>
                  <a:schemeClr val="tx1"/>
                </a:solidFill>
                <a:effectLst/>
                <a:latin typeface="+mn-lt"/>
                <a:ea typeface="+mn-ea"/>
                <a:cs typeface="+mn-cs"/>
              </a:rPr>
              <a:t>TRANSCRIPT:</a:t>
            </a:r>
          </a:p>
          <a:p>
            <a:pPr marL="228600" indent="-228600" eaLnBrk="1" hangingPunct="1">
              <a:spcBef>
                <a:spcPct val="0"/>
              </a:spcBef>
              <a:buAutoNum type="arabicPeriod"/>
            </a:pPr>
            <a:r>
              <a:rPr lang="en-GB" sz="1200" kern="1200" dirty="0">
                <a:solidFill>
                  <a:schemeClr val="tx1"/>
                </a:solidFill>
                <a:effectLst/>
                <a:latin typeface="+mn-lt"/>
                <a:ea typeface="+mn-ea"/>
                <a:cs typeface="+mn-cs"/>
              </a:rPr>
              <a:t>Il y a un </a:t>
            </a:r>
            <a:r>
              <a:rPr lang="en-GB" sz="1200" kern="1200" dirty="0" err="1">
                <a:solidFill>
                  <a:schemeClr val="tx1"/>
                </a:solidFill>
                <a:effectLst/>
                <a:latin typeface="+mn-lt"/>
                <a:ea typeface="+mn-ea"/>
                <a:cs typeface="+mn-cs"/>
              </a:rPr>
              <a:t>aéroport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ici</a:t>
            </a:r>
            <a:r>
              <a:rPr lang="en-GB" sz="1200" kern="1200" dirty="0">
                <a:solidFill>
                  <a:schemeClr val="tx1"/>
                </a:solidFill>
                <a:effectLst/>
                <a:latin typeface="+mn-lt"/>
                <a:ea typeface="+mn-ea"/>
                <a:cs typeface="+mn-cs"/>
              </a:rPr>
              <a:t> ?</a:t>
            </a:r>
          </a:p>
          <a:p>
            <a:pPr marL="228600" indent="-228600" eaLnBrk="1" hangingPunct="1">
              <a:spcBef>
                <a:spcPct val="0"/>
              </a:spcBef>
              <a:buAutoNum type="arabicPeriod"/>
            </a:pPr>
            <a:r>
              <a:rPr lang="en-GB" sz="1200" kern="1200" dirty="0">
                <a:solidFill>
                  <a:schemeClr val="tx1"/>
                </a:solidFill>
                <a:effectLst/>
                <a:latin typeface="+mn-lt"/>
                <a:ea typeface="+mn-ea"/>
                <a:cs typeface="+mn-cs"/>
              </a:rPr>
              <a:t>Il y a un café </a:t>
            </a:r>
            <a:r>
              <a:rPr lang="en-GB" sz="1200" i="1" kern="1200" dirty="0">
                <a:solidFill>
                  <a:schemeClr val="tx1"/>
                </a:solidFill>
                <a:effectLst/>
                <a:latin typeface="+mn-lt"/>
                <a:ea typeface="+mn-ea"/>
                <a:cs typeface="+mn-cs"/>
              </a:rPr>
              <a:t>chez Alain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ici</a:t>
            </a:r>
            <a:r>
              <a:rPr lang="en-GB" sz="1200" kern="1200" dirty="0">
                <a:solidFill>
                  <a:schemeClr val="tx1"/>
                </a:solidFill>
                <a:effectLst/>
                <a:latin typeface="+mn-lt"/>
                <a:ea typeface="+mn-ea"/>
                <a:cs typeface="+mn-cs"/>
              </a:rPr>
              <a:t> ?</a:t>
            </a:r>
          </a:p>
          <a:p>
            <a:pPr marL="228600" indent="-228600" eaLnBrk="1" hangingPunct="1">
              <a:spcBef>
                <a:spcPct val="0"/>
              </a:spcBef>
              <a:buAutoNum type="arabicPeriod"/>
            </a:pPr>
            <a:r>
              <a:rPr lang="en-GB" sz="1200" kern="1200" dirty="0">
                <a:solidFill>
                  <a:schemeClr val="tx1"/>
                </a:solidFill>
                <a:effectLst/>
                <a:latin typeface="+mn-lt"/>
                <a:ea typeface="+mn-ea"/>
                <a:cs typeface="+mn-cs"/>
              </a:rPr>
              <a:t>Il y a un </a:t>
            </a:r>
            <a:r>
              <a:rPr lang="en-GB" sz="1200" kern="1200" dirty="0" err="1">
                <a:solidFill>
                  <a:schemeClr val="tx1"/>
                </a:solidFill>
                <a:effectLst/>
                <a:latin typeface="+mn-lt"/>
                <a:ea typeface="+mn-ea"/>
                <a:cs typeface="+mn-cs"/>
              </a:rPr>
              <a:t>cinéma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ici</a:t>
            </a:r>
            <a:r>
              <a:rPr lang="en-GB" sz="1200" kern="1200" dirty="0">
                <a:solidFill>
                  <a:schemeClr val="tx1"/>
                </a:solidFill>
                <a:effectLst/>
                <a:latin typeface="+mn-lt"/>
                <a:ea typeface="+mn-ea"/>
                <a:cs typeface="+mn-cs"/>
              </a:rPr>
              <a:t> ?</a:t>
            </a:r>
          </a:p>
          <a:p>
            <a:pPr marL="228600" indent="-228600" eaLnBrk="1" hangingPunct="1">
              <a:spcBef>
                <a:spcPct val="0"/>
              </a:spcBef>
              <a:buAutoNum type="arabicPeriod"/>
            </a:pPr>
            <a:r>
              <a:rPr lang="en-GB" sz="1200" kern="1200" dirty="0">
                <a:solidFill>
                  <a:schemeClr val="tx1"/>
                </a:solidFill>
                <a:effectLst/>
                <a:latin typeface="+mn-lt"/>
                <a:ea typeface="+mn-ea"/>
                <a:cs typeface="+mn-cs"/>
              </a:rPr>
              <a:t>Il y a un </a:t>
            </a:r>
            <a:r>
              <a:rPr lang="en-GB" sz="1200" kern="1200" dirty="0" err="1">
                <a:solidFill>
                  <a:schemeClr val="tx1"/>
                </a:solidFill>
                <a:effectLst/>
                <a:latin typeface="+mn-lt"/>
                <a:ea typeface="+mn-ea"/>
                <a:cs typeface="+mn-cs"/>
              </a:rPr>
              <a:t>hôtel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ici</a:t>
            </a:r>
            <a:r>
              <a:rPr lang="en-GB" sz="1200" kern="1200" dirty="0">
                <a:solidFill>
                  <a:schemeClr val="tx1"/>
                </a:solidFill>
                <a:effectLst/>
                <a:latin typeface="+mn-lt"/>
                <a:ea typeface="+mn-ea"/>
                <a:cs typeface="+mn-cs"/>
              </a:rPr>
              <a:t> ?</a:t>
            </a:r>
          </a:p>
          <a:p>
            <a:pPr marL="228600" indent="-228600" eaLnBrk="1" hangingPunct="1">
              <a:spcBef>
                <a:spcPct val="0"/>
              </a:spcBef>
              <a:buAutoNum type="arabicPeriod"/>
            </a:pPr>
            <a:r>
              <a:rPr lang="en-GB" sz="1200" kern="1200" dirty="0">
                <a:solidFill>
                  <a:schemeClr val="tx1"/>
                </a:solidFill>
                <a:effectLst/>
                <a:latin typeface="+mn-lt"/>
                <a:ea typeface="+mn-ea"/>
                <a:cs typeface="+mn-cs"/>
              </a:rPr>
              <a:t>Il y a </a:t>
            </a:r>
            <a:r>
              <a:rPr lang="en-GB" sz="1200" kern="1200" dirty="0" err="1">
                <a:solidFill>
                  <a:schemeClr val="tx1"/>
                </a:solidFill>
                <a:effectLst/>
                <a:latin typeface="+mn-lt"/>
                <a:ea typeface="+mn-ea"/>
                <a:cs typeface="+mn-cs"/>
              </a:rPr>
              <a:t>une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île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ici</a:t>
            </a:r>
            <a:r>
              <a:rPr lang="en-GB" sz="1200" kern="1200" dirty="0">
                <a:solidFill>
                  <a:schemeClr val="tx1"/>
                </a:solidFill>
                <a:effectLst/>
                <a:latin typeface="+mn-lt"/>
                <a:ea typeface="+mn-ea"/>
                <a:cs typeface="+mn-cs"/>
              </a:rPr>
              <a:t> ?</a:t>
            </a:r>
          </a:p>
          <a:p>
            <a:pPr marL="228600" indent="-228600" eaLnBrk="1" hangingPunct="1">
              <a:spcBef>
                <a:spcPct val="0"/>
              </a:spcBef>
              <a:buAutoNum type="arabicPeriod"/>
            </a:pPr>
            <a:r>
              <a:rPr lang="en-GB" sz="1200" kern="1200" dirty="0">
                <a:solidFill>
                  <a:schemeClr val="tx1"/>
                </a:solidFill>
                <a:effectLst/>
                <a:latin typeface="+mn-lt"/>
                <a:ea typeface="+mn-ea"/>
                <a:cs typeface="+mn-cs"/>
              </a:rPr>
              <a:t>Il y a </a:t>
            </a:r>
            <a:r>
              <a:rPr lang="en-GB" sz="1200" kern="1200" dirty="0" err="1">
                <a:solidFill>
                  <a:schemeClr val="tx1"/>
                </a:solidFill>
                <a:effectLst/>
                <a:latin typeface="+mn-lt"/>
                <a:ea typeface="+mn-ea"/>
                <a:cs typeface="+mn-cs"/>
              </a:rPr>
              <a:t>une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plage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ici</a:t>
            </a:r>
            <a:r>
              <a:rPr lang="en-GB" sz="1200" kern="1200" dirty="0">
                <a:solidFill>
                  <a:schemeClr val="tx1"/>
                </a:solidFill>
                <a:effectLst/>
                <a:latin typeface="+mn-lt"/>
                <a:ea typeface="+mn-ea"/>
                <a:cs typeface="+mn-cs"/>
              </a:rPr>
              <a:t> ?</a:t>
            </a:r>
          </a:p>
          <a:p>
            <a:pPr marL="228600" indent="-228600" eaLnBrk="1" hangingPunct="1">
              <a:spcBef>
                <a:spcPct val="0"/>
              </a:spcBef>
              <a:buAutoNum type="arabicPeriod"/>
            </a:pPr>
            <a:r>
              <a:rPr lang="en-GB" sz="1200" kern="1200" dirty="0">
                <a:solidFill>
                  <a:schemeClr val="tx1"/>
                </a:solidFill>
                <a:effectLst/>
                <a:latin typeface="+mn-lt"/>
                <a:ea typeface="+mn-ea"/>
                <a:cs typeface="+mn-cs"/>
              </a:rPr>
              <a:t>Il y a </a:t>
            </a:r>
            <a:r>
              <a:rPr lang="en-GB" sz="1200" kern="1200" dirty="0" err="1">
                <a:solidFill>
                  <a:schemeClr val="tx1"/>
                </a:solidFill>
                <a:effectLst/>
                <a:latin typeface="+mn-lt"/>
                <a:ea typeface="+mn-ea"/>
                <a:cs typeface="+mn-cs"/>
              </a:rPr>
              <a:t>une</a:t>
            </a:r>
            <a:r>
              <a:rPr lang="en-GB" sz="1200" kern="1200" dirty="0">
                <a:solidFill>
                  <a:schemeClr val="tx1"/>
                </a:solidFill>
                <a:effectLst/>
                <a:latin typeface="+mn-lt"/>
                <a:ea typeface="+mn-ea"/>
                <a:cs typeface="+mn-cs"/>
              </a:rPr>
              <a:t> rue Victor Hugo </a:t>
            </a:r>
            <a:r>
              <a:rPr lang="en-GB" sz="1200" kern="1200" dirty="0" err="1">
                <a:solidFill>
                  <a:schemeClr val="tx1"/>
                </a:solidFill>
                <a:effectLst/>
                <a:latin typeface="+mn-lt"/>
                <a:ea typeface="+mn-ea"/>
                <a:cs typeface="+mn-cs"/>
              </a:rPr>
              <a:t>ici</a:t>
            </a:r>
            <a:r>
              <a:rPr lang="en-GB" sz="1200" kern="1200" dirty="0">
                <a:solidFill>
                  <a:schemeClr val="tx1"/>
                </a:solidFill>
                <a:effectLst/>
                <a:latin typeface="+mn-lt"/>
                <a:ea typeface="+mn-ea"/>
                <a:cs typeface="+mn-cs"/>
              </a:rPr>
              <a:t> ?</a:t>
            </a:r>
          </a:p>
          <a:p>
            <a:pPr marL="228600" indent="-228600" eaLnBrk="1" hangingPunct="1">
              <a:spcBef>
                <a:spcPct val="0"/>
              </a:spcBef>
              <a:buAutoNum type="arabicPeriod"/>
            </a:pPr>
            <a:r>
              <a:rPr lang="en-GB" sz="1200" kern="1200" dirty="0">
                <a:solidFill>
                  <a:schemeClr val="tx1"/>
                </a:solidFill>
                <a:effectLst/>
                <a:latin typeface="+mn-lt"/>
                <a:ea typeface="+mn-ea"/>
                <a:cs typeface="+mn-cs"/>
              </a:rPr>
              <a:t>Il y a </a:t>
            </a:r>
            <a:r>
              <a:rPr lang="en-GB" sz="1200" kern="1200" dirty="0" err="1">
                <a:solidFill>
                  <a:schemeClr val="tx1"/>
                </a:solidFill>
                <a:effectLst/>
                <a:latin typeface="+mn-lt"/>
                <a:ea typeface="+mn-ea"/>
                <a:cs typeface="+mn-cs"/>
              </a:rPr>
              <a:t>une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université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ici</a:t>
            </a:r>
            <a:r>
              <a:rPr lang="en-GB" sz="1200" kern="1200" dirty="0">
                <a:solidFill>
                  <a:schemeClr val="tx1"/>
                </a:solidFill>
                <a:effectLst/>
                <a:latin typeface="+mn-lt"/>
                <a:ea typeface="+mn-ea"/>
                <a:cs typeface="+mn-cs"/>
              </a:rPr>
              <a:t> ?</a:t>
            </a:r>
          </a:p>
          <a:p>
            <a:pPr marL="228600" indent="-228600" eaLnBrk="1" hangingPunct="1">
              <a:spcBef>
                <a:spcPct val="0"/>
              </a:spcBef>
              <a:buAutoNum type="arabicPeriod"/>
            </a:pPr>
            <a:endParaRPr lang="en-GB" sz="1200" kern="1200" dirty="0">
              <a:solidFill>
                <a:schemeClr val="tx1"/>
              </a:solidFill>
              <a:effectLst/>
              <a:latin typeface="+mn-lt"/>
              <a:ea typeface="+mn-ea"/>
              <a:cs typeface="+mn-cs"/>
            </a:endParaRPr>
          </a:p>
          <a:p>
            <a:pPr marL="228600" indent="-228600" eaLnBrk="1" hangingPunct="1">
              <a:spcBef>
                <a:spcPct val="0"/>
              </a:spcBef>
              <a:buAutoNum type="arabicPeriod"/>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4252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Bef>
                <a:spcPct val="0"/>
              </a:spcBef>
              <a:buNone/>
            </a:pPr>
            <a:r>
              <a:rPr lang="en-GB" sz="1200" kern="1200" dirty="0">
                <a:solidFill>
                  <a:schemeClr val="tx1"/>
                </a:solidFill>
                <a:effectLst/>
                <a:latin typeface="+mn-lt"/>
                <a:ea typeface="+mn-ea"/>
                <a:cs typeface="+mn-cs"/>
              </a:rPr>
              <a:t>TRANSCRIPT:</a:t>
            </a:r>
          </a:p>
          <a:p>
            <a:pPr marL="228600" indent="-228600" eaLnBrk="1" hangingPunct="1">
              <a:spcBef>
                <a:spcPct val="0"/>
              </a:spcBef>
              <a:buAutoNum type="arabicPeriod"/>
            </a:pPr>
            <a:r>
              <a:rPr lang="en-GB" sz="1200" kern="1200" dirty="0">
                <a:solidFill>
                  <a:schemeClr val="tx1"/>
                </a:solidFill>
                <a:effectLst/>
                <a:latin typeface="+mn-lt"/>
                <a:ea typeface="+mn-ea"/>
                <a:cs typeface="+mn-cs"/>
              </a:rPr>
              <a:t>Il y a un </a:t>
            </a:r>
            <a:r>
              <a:rPr lang="en-GB" sz="1200" kern="1200" dirty="0" err="1">
                <a:solidFill>
                  <a:schemeClr val="tx1"/>
                </a:solidFill>
                <a:effectLst/>
                <a:latin typeface="+mn-lt"/>
                <a:ea typeface="+mn-ea"/>
                <a:cs typeface="+mn-cs"/>
              </a:rPr>
              <a:t>aéroport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ici</a:t>
            </a:r>
            <a:r>
              <a:rPr lang="en-GB" sz="1200" kern="1200" dirty="0">
                <a:solidFill>
                  <a:schemeClr val="tx1"/>
                </a:solidFill>
                <a:effectLst/>
                <a:latin typeface="+mn-lt"/>
                <a:ea typeface="+mn-ea"/>
                <a:cs typeface="+mn-cs"/>
              </a:rPr>
              <a:t> ?</a:t>
            </a:r>
          </a:p>
          <a:p>
            <a:pPr marL="228600" indent="-228600" eaLnBrk="1" hangingPunct="1">
              <a:spcBef>
                <a:spcPct val="0"/>
              </a:spcBef>
              <a:buAutoNum type="arabicPeriod"/>
            </a:pPr>
            <a:r>
              <a:rPr lang="en-GB" sz="1200" kern="1200" dirty="0">
                <a:solidFill>
                  <a:schemeClr val="tx1"/>
                </a:solidFill>
                <a:effectLst/>
                <a:latin typeface="+mn-lt"/>
                <a:ea typeface="+mn-ea"/>
                <a:cs typeface="+mn-cs"/>
              </a:rPr>
              <a:t>Il y a un café </a:t>
            </a:r>
            <a:r>
              <a:rPr lang="en-GB" sz="1200" i="1" kern="1200" dirty="0">
                <a:solidFill>
                  <a:schemeClr val="tx1"/>
                </a:solidFill>
                <a:effectLst/>
                <a:latin typeface="+mn-lt"/>
                <a:ea typeface="+mn-ea"/>
                <a:cs typeface="+mn-cs"/>
              </a:rPr>
              <a:t>chez Alain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ici</a:t>
            </a:r>
            <a:r>
              <a:rPr lang="en-GB" sz="1200" kern="1200" dirty="0">
                <a:solidFill>
                  <a:schemeClr val="tx1"/>
                </a:solidFill>
                <a:effectLst/>
                <a:latin typeface="+mn-lt"/>
                <a:ea typeface="+mn-ea"/>
                <a:cs typeface="+mn-cs"/>
              </a:rPr>
              <a:t> ?</a:t>
            </a:r>
          </a:p>
          <a:p>
            <a:pPr marL="228600" indent="-228600" eaLnBrk="1" hangingPunct="1">
              <a:spcBef>
                <a:spcPct val="0"/>
              </a:spcBef>
              <a:buAutoNum type="arabicPeriod"/>
            </a:pPr>
            <a:r>
              <a:rPr lang="en-GB" sz="1200" kern="1200" dirty="0">
                <a:solidFill>
                  <a:schemeClr val="tx1"/>
                </a:solidFill>
                <a:effectLst/>
                <a:latin typeface="+mn-lt"/>
                <a:ea typeface="+mn-ea"/>
                <a:cs typeface="+mn-cs"/>
              </a:rPr>
              <a:t>Il y a un </a:t>
            </a:r>
            <a:r>
              <a:rPr lang="en-GB" sz="1200" kern="1200" dirty="0" err="1">
                <a:solidFill>
                  <a:schemeClr val="tx1"/>
                </a:solidFill>
                <a:effectLst/>
                <a:latin typeface="+mn-lt"/>
                <a:ea typeface="+mn-ea"/>
                <a:cs typeface="+mn-cs"/>
              </a:rPr>
              <a:t>cinéma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ici</a:t>
            </a:r>
            <a:r>
              <a:rPr lang="en-GB" sz="1200" kern="1200" dirty="0">
                <a:solidFill>
                  <a:schemeClr val="tx1"/>
                </a:solidFill>
                <a:effectLst/>
                <a:latin typeface="+mn-lt"/>
                <a:ea typeface="+mn-ea"/>
                <a:cs typeface="+mn-cs"/>
              </a:rPr>
              <a:t> ?</a:t>
            </a:r>
          </a:p>
          <a:p>
            <a:pPr marL="228600" indent="-228600" eaLnBrk="1" hangingPunct="1">
              <a:spcBef>
                <a:spcPct val="0"/>
              </a:spcBef>
              <a:buAutoNum type="arabicPeriod"/>
            </a:pPr>
            <a:r>
              <a:rPr lang="en-GB" sz="1200" kern="1200" dirty="0">
                <a:solidFill>
                  <a:schemeClr val="tx1"/>
                </a:solidFill>
                <a:effectLst/>
                <a:latin typeface="+mn-lt"/>
                <a:ea typeface="+mn-ea"/>
                <a:cs typeface="+mn-cs"/>
              </a:rPr>
              <a:t>Il y a un </a:t>
            </a:r>
            <a:r>
              <a:rPr lang="en-GB" sz="1200" kern="1200" dirty="0" err="1">
                <a:solidFill>
                  <a:schemeClr val="tx1"/>
                </a:solidFill>
                <a:effectLst/>
                <a:latin typeface="+mn-lt"/>
                <a:ea typeface="+mn-ea"/>
                <a:cs typeface="+mn-cs"/>
              </a:rPr>
              <a:t>hôtel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ici</a:t>
            </a:r>
            <a:r>
              <a:rPr lang="en-GB" sz="1200" kern="1200" dirty="0">
                <a:solidFill>
                  <a:schemeClr val="tx1"/>
                </a:solidFill>
                <a:effectLst/>
                <a:latin typeface="+mn-lt"/>
                <a:ea typeface="+mn-ea"/>
                <a:cs typeface="+mn-cs"/>
              </a:rPr>
              <a:t> ?</a:t>
            </a:r>
          </a:p>
          <a:p>
            <a:pPr marL="228600" indent="-228600" eaLnBrk="1" hangingPunct="1">
              <a:spcBef>
                <a:spcPct val="0"/>
              </a:spcBef>
              <a:buAutoNum type="arabicPeriod"/>
            </a:pPr>
            <a:r>
              <a:rPr lang="en-GB" sz="1200" kern="1200" dirty="0">
                <a:solidFill>
                  <a:schemeClr val="tx1"/>
                </a:solidFill>
                <a:effectLst/>
                <a:latin typeface="+mn-lt"/>
                <a:ea typeface="+mn-ea"/>
                <a:cs typeface="+mn-cs"/>
              </a:rPr>
              <a:t>Il y a </a:t>
            </a:r>
            <a:r>
              <a:rPr lang="en-GB" sz="1200" kern="1200" dirty="0" err="1">
                <a:solidFill>
                  <a:schemeClr val="tx1"/>
                </a:solidFill>
                <a:effectLst/>
                <a:latin typeface="+mn-lt"/>
                <a:ea typeface="+mn-ea"/>
                <a:cs typeface="+mn-cs"/>
              </a:rPr>
              <a:t>une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île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ici</a:t>
            </a:r>
            <a:r>
              <a:rPr lang="en-GB" sz="1200" kern="1200" dirty="0">
                <a:solidFill>
                  <a:schemeClr val="tx1"/>
                </a:solidFill>
                <a:effectLst/>
                <a:latin typeface="+mn-lt"/>
                <a:ea typeface="+mn-ea"/>
                <a:cs typeface="+mn-cs"/>
              </a:rPr>
              <a:t> ?</a:t>
            </a:r>
          </a:p>
          <a:p>
            <a:pPr marL="228600" indent="-228600" eaLnBrk="1" hangingPunct="1">
              <a:spcBef>
                <a:spcPct val="0"/>
              </a:spcBef>
              <a:buAutoNum type="arabicPeriod"/>
            </a:pPr>
            <a:r>
              <a:rPr lang="en-GB" sz="1200" kern="1200" dirty="0">
                <a:solidFill>
                  <a:schemeClr val="tx1"/>
                </a:solidFill>
                <a:effectLst/>
                <a:latin typeface="+mn-lt"/>
                <a:ea typeface="+mn-ea"/>
                <a:cs typeface="+mn-cs"/>
              </a:rPr>
              <a:t>Il y a </a:t>
            </a:r>
            <a:r>
              <a:rPr lang="en-GB" sz="1200" kern="1200" dirty="0" err="1">
                <a:solidFill>
                  <a:schemeClr val="tx1"/>
                </a:solidFill>
                <a:effectLst/>
                <a:latin typeface="+mn-lt"/>
                <a:ea typeface="+mn-ea"/>
                <a:cs typeface="+mn-cs"/>
              </a:rPr>
              <a:t>une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plage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ici</a:t>
            </a:r>
            <a:r>
              <a:rPr lang="en-GB" sz="1200" kern="1200" dirty="0">
                <a:solidFill>
                  <a:schemeClr val="tx1"/>
                </a:solidFill>
                <a:effectLst/>
                <a:latin typeface="+mn-lt"/>
                <a:ea typeface="+mn-ea"/>
                <a:cs typeface="+mn-cs"/>
              </a:rPr>
              <a:t> ?</a:t>
            </a:r>
          </a:p>
          <a:p>
            <a:pPr marL="228600" indent="-228600" eaLnBrk="1" hangingPunct="1">
              <a:spcBef>
                <a:spcPct val="0"/>
              </a:spcBef>
              <a:buAutoNum type="arabicPeriod"/>
            </a:pPr>
            <a:r>
              <a:rPr lang="en-GB" sz="1200" kern="1200" dirty="0">
                <a:solidFill>
                  <a:schemeClr val="tx1"/>
                </a:solidFill>
                <a:effectLst/>
                <a:latin typeface="+mn-lt"/>
                <a:ea typeface="+mn-ea"/>
                <a:cs typeface="+mn-cs"/>
              </a:rPr>
              <a:t>Il y a </a:t>
            </a:r>
            <a:r>
              <a:rPr lang="en-GB" sz="1200" kern="1200" dirty="0" err="1">
                <a:solidFill>
                  <a:schemeClr val="tx1"/>
                </a:solidFill>
                <a:effectLst/>
                <a:latin typeface="+mn-lt"/>
                <a:ea typeface="+mn-ea"/>
                <a:cs typeface="+mn-cs"/>
              </a:rPr>
              <a:t>une</a:t>
            </a:r>
            <a:r>
              <a:rPr lang="en-GB" sz="1200" kern="1200" dirty="0">
                <a:solidFill>
                  <a:schemeClr val="tx1"/>
                </a:solidFill>
                <a:effectLst/>
                <a:latin typeface="+mn-lt"/>
                <a:ea typeface="+mn-ea"/>
                <a:cs typeface="+mn-cs"/>
              </a:rPr>
              <a:t> rue Victor Hugo </a:t>
            </a:r>
            <a:r>
              <a:rPr lang="en-GB" sz="1200" kern="1200" dirty="0" err="1">
                <a:solidFill>
                  <a:schemeClr val="tx1"/>
                </a:solidFill>
                <a:effectLst/>
                <a:latin typeface="+mn-lt"/>
                <a:ea typeface="+mn-ea"/>
                <a:cs typeface="+mn-cs"/>
              </a:rPr>
              <a:t>ici</a:t>
            </a:r>
            <a:r>
              <a:rPr lang="en-GB" sz="1200" kern="1200" dirty="0">
                <a:solidFill>
                  <a:schemeClr val="tx1"/>
                </a:solidFill>
                <a:effectLst/>
                <a:latin typeface="+mn-lt"/>
                <a:ea typeface="+mn-ea"/>
                <a:cs typeface="+mn-cs"/>
              </a:rPr>
              <a:t> ?</a:t>
            </a:r>
          </a:p>
          <a:p>
            <a:pPr marL="228600" indent="-228600" eaLnBrk="1" hangingPunct="1">
              <a:spcBef>
                <a:spcPct val="0"/>
              </a:spcBef>
              <a:buAutoNum type="arabicPeriod"/>
            </a:pPr>
            <a:r>
              <a:rPr lang="en-GB" sz="1200" kern="1200" dirty="0">
                <a:solidFill>
                  <a:schemeClr val="tx1"/>
                </a:solidFill>
                <a:effectLst/>
                <a:latin typeface="+mn-lt"/>
                <a:ea typeface="+mn-ea"/>
                <a:cs typeface="+mn-cs"/>
              </a:rPr>
              <a:t>Il y a </a:t>
            </a:r>
            <a:r>
              <a:rPr lang="en-GB" sz="1200" kern="1200" dirty="0" err="1">
                <a:solidFill>
                  <a:schemeClr val="tx1"/>
                </a:solidFill>
                <a:effectLst/>
                <a:latin typeface="+mn-lt"/>
                <a:ea typeface="+mn-ea"/>
                <a:cs typeface="+mn-cs"/>
              </a:rPr>
              <a:t>une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université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ici</a:t>
            </a:r>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1997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sz="1200" kern="1200" dirty="0">
                <a:solidFill>
                  <a:schemeClr val="tx1"/>
                </a:solidFill>
                <a:effectLst/>
                <a:latin typeface="+mn-lt"/>
                <a:ea typeface="+mn-ea"/>
                <a:cs typeface="+mn-cs"/>
              </a:rPr>
              <a:t>This slide introduces the need to change the indefinite article into </a:t>
            </a:r>
            <a:r>
              <a:rPr lang="en-GB" sz="1200" i="1" kern="1200" dirty="0">
                <a:solidFill>
                  <a:schemeClr val="tx1"/>
                </a:solidFill>
                <a:effectLst/>
                <a:latin typeface="+mn-lt"/>
                <a:ea typeface="+mn-ea"/>
                <a:cs typeface="+mn-cs"/>
              </a:rPr>
              <a:t>de</a:t>
            </a:r>
            <a:r>
              <a:rPr lang="en-GB" sz="1200" i="0" kern="1200" dirty="0">
                <a:solidFill>
                  <a:schemeClr val="tx1"/>
                </a:solidFill>
                <a:effectLst/>
                <a:latin typeface="+mn-lt"/>
                <a:ea typeface="+mn-ea"/>
                <a:cs typeface="+mn-cs"/>
              </a:rPr>
              <a:t> when forming negative sentences with </a:t>
            </a:r>
            <a:r>
              <a:rPr lang="en-GB" sz="1200" i="1" kern="1200" dirty="0" err="1">
                <a:solidFill>
                  <a:schemeClr val="tx1"/>
                </a:solidFill>
                <a:effectLst/>
                <a:latin typeface="+mn-lt"/>
                <a:ea typeface="+mn-ea"/>
                <a:cs typeface="+mn-cs"/>
              </a:rPr>
              <a:t>avoir</a:t>
            </a:r>
            <a:r>
              <a:rPr lang="en-GB" sz="1200" i="0" kern="1200" dirty="0">
                <a:solidFill>
                  <a:schemeClr val="tx1"/>
                </a:solidFill>
                <a:effectLst/>
                <a:latin typeface="+mn-lt"/>
                <a:ea typeface="+mn-ea"/>
                <a:cs typeface="+mn-cs"/>
              </a:rPr>
              <a:t>. This will be practised in the next slide.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2777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sz="1200" kern="1200" dirty="0">
                <a:solidFill>
                  <a:schemeClr val="tx1"/>
                </a:solidFill>
                <a:effectLst/>
                <a:latin typeface="+mn-lt"/>
                <a:ea typeface="+mn-ea"/>
                <a:cs typeface="+mn-cs"/>
              </a:rPr>
              <a:t>In this listening activity, students identify whether the sentence is affirmative or negative by listening to the use of </a:t>
            </a:r>
            <a:r>
              <a:rPr lang="en-GB" sz="1200" i="0" kern="1200" dirty="0">
                <a:solidFill>
                  <a:schemeClr val="tx1"/>
                </a:solidFill>
                <a:effectLst/>
                <a:latin typeface="+mn-lt"/>
                <a:ea typeface="+mn-ea"/>
                <a:cs typeface="+mn-cs"/>
              </a:rPr>
              <a:t>the definite article or </a:t>
            </a:r>
            <a:r>
              <a:rPr lang="en-GB" sz="1200" i="1" kern="1200" dirty="0">
                <a:solidFill>
                  <a:schemeClr val="tx1"/>
                </a:solidFill>
                <a:effectLst/>
                <a:latin typeface="+mn-lt"/>
                <a:ea typeface="+mn-ea"/>
                <a:cs typeface="+mn-cs"/>
              </a:rPr>
              <a:t>de.</a:t>
            </a:r>
          </a:p>
          <a:p>
            <a:pPr eaLnBrk="1" hangingPunct="1">
              <a:spcBef>
                <a:spcPct val="0"/>
              </a:spcBef>
            </a:pPr>
            <a:endParaRPr lang="en-GB" sz="1200" i="1" kern="1200" dirty="0">
              <a:solidFill>
                <a:schemeClr val="tx1"/>
              </a:solidFill>
              <a:effectLst/>
              <a:latin typeface="+mn-lt"/>
              <a:ea typeface="+mn-ea"/>
              <a:cs typeface="+mn-cs"/>
            </a:endParaRPr>
          </a:p>
          <a:p>
            <a:pPr eaLnBrk="1" hangingPunct="1">
              <a:spcBef>
                <a:spcPct val="0"/>
              </a:spcBef>
            </a:pPr>
            <a:r>
              <a:rPr lang="en-GB" sz="1200" i="0" kern="1200" dirty="0">
                <a:solidFill>
                  <a:schemeClr val="tx1"/>
                </a:solidFill>
                <a:effectLst/>
                <a:latin typeface="+mn-lt"/>
                <a:ea typeface="+mn-ea"/>
                <a:cs typeface="+mn-cs"/>
              </a:rPr>
              <a:t>Students copy the table in their exercise books. They write the numbers they hear in the appropriate column. At more advanced levels, students could write the whole word for spelling practice.</a:t>
            </a:r>
          </a:p>
          <a:p>
            <a:pPr eaLnBrk="1" hangingPunct="1">
              <a:spcBef>
                <a:spcPct val="0"/>
              </a:spcBef>
            </a:pPr>
            <a:endParaRPr lang="en-GB"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sz="1200" i="0" kern="1200" dirty="0">
                <a:solidFill>
                  <a:schemeClr val="tx1"/>
                </a:solidFill>
                <a:effectLst/>
                <a:latin typeface="+mn-lt"/>
                <a:ea typeface="+mn-ea"/>
                <a:cs typeface="+mn-cs"/>
              </a:rPr>
              <a:t>All vocabulary has been taught previously. Audio (with forms of </a:t>
            </a:r>
            <a:r>
              <a:rPr lang="en-GB" sz="1200" i="1" kern="1200" dirty="0" err="1">
                <a:solidFill>
                  <a:schemeClr val="tx1"/>
                </a:solidFill>
                <a:effectLst/>
                <a:latin typeface="+mn-lt"/>
                <a:ea typeface="+mn-ea"/>
                <a:cs typeface="+mn-cs"/>
              </a:rPr>
              <a:t>avoir</a:t>
            </a:r>
            <a:r>
              <a:rPr lang="en-GB" sz="1200" i="0" kern="1200" dirty="0">
                <a:solidFill>
                  <a:schemeClr val="tx1"/>
                </a:solidFill>
                <a:effectLst/>
                <a:latin typeface="+mn-lt"/>
                <a:ea typeface="+mn-ea"/>
                <a:cs typeface="+mn-cs"/>
              </a:rPr>
              <a:t> obscured) plays on number clicks.</a:t>
            </a:r>
          </a:p>
          <a:p>
            <a:pPr eaLnBrk="1" hangingPunct="1">
              <a:spcBef>
                <a:spcPct val="0"/>
              </a:spcBef>
            </a:pPr>
            <a:endParaRPr lang="en-GB" sz="1200" i="0" kern="1200" dirty="0">
              <a:solidFill>
                <a:schemeClr val="tx1"/>
              </a:solidFill>
              <a:effectLst/>
              <a:latin typeface="+mn-lt"/>
              <a:ea typeface="+mn-ea"/>
              <a:cs typeface="+mn-cs"/>
            </a:endParaRPr>
          </a:p>
          <a:p>
            <a:pPr eaLnBrk="1" hangingPunct="1">
              <a:spcBef>
                <a:spcPct val="0"/>
              </a:spcBef>
            </a:pPr>
            <a:r>
              <a:rPr lang="en-GB" sz="1200" i="0" kern="1200" dirty="0">
                <a:solidFill>
                  <a:schemeClr val="tx1"/>
                </a:solidFill>
                <a:effectLst/>
                <a:latin typeface="+mn-lt"/>
                <a:ea typeface="+mn-ea"/>
                <a:cs typeface="+mn-cs"/>
              </a:rPr>
              <a:t>TRANSCRIPT:</a:t>
            </a:r>
          </a:p>
          <a:p>
            <a:pPr marL="228600" indent="-228600" eaLnBrk="1" hangingPunct="1">
              <a:spcBef>
                <a:spcPct val="0"/>
              </a:spcBef>
              <a:buAutoNum type="arabicPeriod"/>
            </a:pPr>
            <a:r>
              <a:rPr lang="en-GB" sz="1200" i="0" kern="1200" dirty="0">
                <a:solidFill>
                  <a:schemeClr val="tx1"/>
                </a:solidFill>
                <a:effectLst/>
                <a:latin typeface="+mn-lt"/>
                <a:ea typeface="+mn-ea"/>
                <a:cs typeface="+mn-cs"/>
              </a:rPr>
              <a:t>Elle [beep] de </a:t>
            </a:r>
            <a:r>
              <a:rPr lang="en-GB" sz="1200" i="0" kern="1200" dirty="0" err="1">
                <a:solidFill>
                  <a:schemeClr val="tx1"/>
                </a:solidFill>
                <a:effectLst/>
                <a:latin typeface="+mn-lt"/>
                <a:ea typeface="+mn-ea"/>
                <a:cs typeface="+mn-cs"/>
              </a:rPr>
              <a:t>vélo</a:t>
            </a:r>
            <a:r>
              <a:rPr lang="en-GB" sz="1200" i="0" kern="1200" dirty="0">
                <a:solidFill>
                  <a:schemeClr val="tx1"/>
                </a:solidFill>
                <a:effectLst/>
                <a:latin typeface="+mn-lt"/>
                <a:ea typeface="+mn-ea"/>
                <a:cs typeface="+mn-cs"/>
              </a:rPr>
              <a:t>.</a:t>
            </a:r>
          </a:p>
          <a:p>
            <a:pPr marL="228600" indent="-228600" eaLnBrk="1" hangingPunct="1">
              <a:spcBef>
                <a:spcPct val="0"/>
              </a:spcBef>
              <a:buAutoNum type="arabicPeriod"/>
            </a:pPr>
            <a:r>
              <a:rPr lang="en-GB" sz="1200" i="0" kern="1200" dirty="0">
                <a:solidFill>
                  <a:schemeClr val="tx1"/>
                </a:solidFill>
                <a:effectLst/>
                <a:latin typeface="+mn-lt"/>
                <a:ea typeface="+mn-ea"/>
                <a:cs typeface="+mn-cs"/>
              </a:rPr>
              <a:t>Elle [beep] un livre.</a:t>
            </a:r>
          </a:p>
          <a:p>
            <a:pPr marL="228600" indent="-228600" eaLnBrk="1" hangingPunct="1">
              <a:spcBef>
                <a:spcPct val="0"/>
              </a:spcBef>
              <a:buAutoNum type="arabicPeriod"/>
            </a:pPr>
            <a:r>
              <a:rPr lang="en-GB" sz="1200" i="0" kern="1200" dirty="0">
                <a:solidFill>
                  <a:schemeClr val="tx1"/>
                </a:solidFill>
                <a:effectLst/>
                <a:latin typeface="+mn-lt"/>
                <a:ea typeface="+mn-ea"/>
                <a:cs typeface="+mn-cs"/>
              </a:rPr>
              <a:t>Elle [beep] un portable.</a:t>
            </a:r>
          </a:p>
          <a:p>
            <a:pPr marL="228600" indent="-228600" eaLnBrk="1" hangingPunct="1">
              <a:spcBef>
                <a:spcPct val="0"/>
              </a:spcBef>
              <a:buAutoNum type="arabicPeriod"/>
            </a:pPr>
            <a:r>
              <a:rPr lang="en-GB" sz="1200" i="0" kern="1200" dirty="0">
                <a:solidFill>
                  <a:schemeClr val="tx1"/>
                </a:solidFill>
                <a:effectLst/>
                <a:latin typeface="+mn-lt"/>
                <a:ea typeface="+mn-ea"/>
                <a:cs typeface="+mn-cs"/>
              </a:rPr>
              <a:t>Elle [beep] de </a:t>
            </a:r>
            <a:r>
              <a:rPr lang="en-GB" sz="1200" i="0" kern="1200" dirty="0" err="1">
                <a:solidFill>
                  <a:schemeClr val="tx1"/>
                </a:solidFill>
                <a:effectLst/>
                <a:latin typeface="+mn-lt"/>
                <a:ea typeface="+mn-ea"/>
                <a:cs typeface="+mn-cs"/>
              </a:rPr>
              <a:t>règle</a:t>
            </a:r>
            <a:r>
              <a:rPr lang="en-GB" sz="1200" i="0" kern="1200" dirty="0">
                <a:solidFill>
                  <a:schemeClr val="tx1"/>
                </a:solidFill>
                <a:effectLst/>
                <a:latin typeface="+mn-lt"/>
                <a:ea typeface="+mn-ea"/>
                <a:cs typeface="+mn-cs"/>
              </a:rPr>
              <a:t>.</a:t>
            </a:r>
          </a:p>
          <a:p>
            <a:pPr marL="228600" indent="-228600" eaLnBrk="1" hangingPunct="1">
              <a:spcBef>
                <a:spcPct val="0"/>
              </a:spcBef>
              <a:buAutoNum type="arabicPeriod"/>
            </a:pPr>
            <a:r>
              <a:rPr lang="en-GB" sz="1200" i="0" kern="1200" dirty="0">
                <a:solidFill>
                  <a:schemeClr val="tx1"/>
                </a:solidFill>
                <a:effectLst/>
                <a:latin typeface="+mn-lt"/>
                <a:ea typeface="+mn-ea"/>
                <a:cs typeface="+mn-cs"/>
              </a:rPr>
              <a:t>Elle [beep] un fruit.</a:t>
            </a:r>
          </a:p>
          <a:p>
            <a:pPr marL="228600" indent="-228600" eaLnBrk="1" hangingPunct="1">
              <a:spcBef>
                <a:spcPct val="0"/>
              </a:spcBef>
              <a:buAutoNum type="arabicPeriod"/>
            </a:pPr>
            <a:r>
              <a:rPr lang="en-GB" sz="1200" i="0" kern="1200" dirty="0">
                <a:solidFill>
                  <a:schemeClr val="tx1"/>
                </a:solidFill>
                <a:effectLst/>
                <a:latin typeface="+mn-lt"/>
                <a:ea typeface="+mn-ea"/>
                <a:cs typeface="+mn-cs"/>
              </a:rPr>
              <a:t>Elle [beep] un </a:t>
            </a:r>
            <a:r>
              <a:rPr lang="en-GB" sz="1200" i="0" kern="1200" dirty="0" err="1">
                <a:solidFill>
                  <a:schemeClr val="tx1"/>
                </a:solidFill>
                <a:effectLst/>
                <a:latin typeface="+mn-lt"/>
                <a:ea typeface="+mn-ea"/>
                <a:cs typeface="+mn-cs"/>
              </a:rPr>
              <a:t>partenaire</a:t>
            </a:r>
            <a:r>
              <a:rPr lang="en-GB" sz="1200" i="0" kern="1200" dirty="0">
                <a:solidFill>
                  <a:schemeClr val="tx1"/>
                </a:solidFill>
                <a:effectLst/>
                <a:latin typeface="+mn-lt"/>
                <a:ea typeface="+mn-ea"/>
                <a:cs typeface="+mn-cs"/>
              </a:rPr>
              <a:t>.</a:t>
            </a:r>
          </a:p>
          <a:p>
            <a:pPr marL="228600" indent="-228600" eaLnBrk="1" hangingPunct="1">
              <a:spcBef>
                <a:spcPct val="0"/>
              </a:spcBef>
              <a:buAutoNum type="arabicPeriod"/>
            </a:pPr>
            <a:r>
              <a:rPr lang="en-GB" sz="1200" i="0" kern="1200" dirty="0">
                <a:solidFill>
                  <a:schemeClr val="tx1"/>
                </a:solidFill>
                <a:effectLst/>
                <a:latin typeface="+mn-lt"/>
                <a:ea typeface="+mn-ea"/>
                <a:cs typeface="+mn-cs"/>
              </a:rPr>
              <a:t>Elle [beep] </a:t>
            </a:r>
            <a:r>
              <a:rPr lang="en-GB" sz="1200" i="0" kern="1200" dirty="0" err="1">
                <a:solidFill>
                  <a:schemeClr val="tx1"/>
                </a:solidFill>
                <a:effectLst/>
                <a:latin typeface="+mn-lt"/>
                <a:ea typeface="+mn-ea"/>
                <a:cs typeface="+mn-cs"/>
              </a:rPr>
              <a:t>d’ordinateur</a:t>
            </a:r>
            <a:r>
              <a:rPr lang="en-GB" sz="1200" i="0" kern="1200" dirty="0">
                <a:solidFill>
                  <a:schemeClr val="tx1"/>
                </a:solidFill>
                <a:effectLst/>
                <a:latin typeface="+mn-lt"/>
                <a:ea typeface="+mn-ea"/>
                <a:cs typeface="+mn-cs"/>
              </a:rPr>
              <a:t>.</a:t>
            </a:r>
          </a:p>
          <a:p>
            <a:pPr marL="228600" indent="-228600" eaLnBrk="1" hangingPunct="1">
              <a:spcBef>
                <a:spcPct val="0"/>
              </a:spcBef>
              <a:buAutoNum type="arabicPeriod"/>
            </a:pPr>
            <a:r>
              <a:rPr lang="en-GB" sz="1200" i="0" kern="1200" dirty="0">
                <a:solidFill>
                  <a:schemeClr val="tx1"/>
                </a:solidFill>
                <a:effectLst/>
                <a:latin typeface="+mn-lt"/>
                <a:ea typeface="+mn-ea"/>
                <a:cs typeface="+mn-cs"/>
              </a:rPr>
              <a:t>Elle [beep] de devoirs.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1273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sz="1200" i="0" kern="1200" dirty="0">
                <a:solidFill>
                  <a:schemeClr val="tx1"/>
                </a:solidFill>
                <a:effectLst/>
                <a:latin typeface="+mn-lt"/>
                <a:ea typeface="+mn-ea"/>
                <a:cs typeface="+mn-cs"/>
              </a:rPr>
              <a:t>Teachers to elicit answers as complete sentences (</a:t>
            </a:r>
            <a:r>
              <a:rPr lang="en-GB" sz="1200" i="0" kern="1200" dirty="0" err="1">
                <a:solidFill>
                  <a:schemeClr val="tx1"/>
                </a:solidFill>
                <a:effectLst/>
                <a:latin typeface="+mn-lt"/>
                <a:ea typeface="+mn-ea"/>
                <a:cs typeface="+mn-cs"/>
              </a:rPr>
              <a:t>eg.</a:t>
            </a:r>
            <a:r>
              <a:rPr lang="en-GB" sz="1200" i="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‘Elle </a:t>
            </a:r>
            <a:r>
              <a:rPr lang="en-GB" sz="1200" i="1" kern="1200" dirty="0" err="1">
                <a:solidFill>
                  <a:schemeClr val="tx1"/>
                </a:solidFill>
                <a:effectLst/>
                <a:latin typeface="+mn-lt"/>
                <a:ea typeface="+mn-ea"/>
                <a:cs typeface="+mn-cs"/>
              </a:rPr>
              <a:t>n’a</a:t>
            </a:r>
            <a:r>
              <a:rPr lang="en-GB" sz="1200" i="1" kern="1200" dirty="0">
                <a:solidFill>
                  <a:schemeClr val="tx1"/>
                </a:solidFill>
                <a:effectLst/>
                <a:latin typeface="+mn-lt"/>
                <a:ea typeface="+mn-ea"/>
                <a:cs typeface="+mn-cs"/>
              </a:rPr>
              <a:t> pas de </a:t>
            </a:r>
            <a:r>
              <a:rPr lang="en-GB" sz="1200" i="1" kern="1200" dirty="0" err="1">
                <a:solidFill>
                  <a:schemeClr val="tx1"/>
                </a:solidFill>
                <a:effectLst/>
                <a:latin typeface="+mn-lt"/>
                <a:ea typeface="+mn-ea"/>
                <a:cs typeface="+mn-cs"/>
              </a:rPr>
              <a:t>vélo</a:t>
            </a:r>
            <a:r>
              <a:rPr lang="en-GB" sz="1200" i="1" kern="1200" dirty="0">
                <a:solidFill>
                  <a:schemeClr val="tx1"/>
                </a:solidFill>
                <a:effectLst/>
                <a:latin typeface="+mn-lt"/>
                <a:ea typeface="+mn-ea"/>
                <a:cs typeface="+mn-cs"/>
              </a:rPr>
              <a:t>’</a:t>
            </a:r>
            <a:r>
              <a:rPr lang="en-GB" sz="1200" i="0" kern="1200" dirty="0">
                <a:solidFill>
                  <a:schemeClr val="tx1"/>
                </a:solidFill>
                <a:effectLst/>
                <a:latin typeface="+mn-lt"/>
                <a:ea typeface="+mn-ea"/>
                <a:cs typeface="+mn-cs"/>
              </a:rPr>
              <a:t>) to reinforce the form by asking e.g. ‘A-t-</a:t>
            </a:r>
            <a:r>
              <a:rPr lang="en-GB" sz="1200" i="0" kern="1200" dirty="0" err="1">
                <a:solidFill>
                  <a:schemeClr val="tx1"/>
                </a:solidFill>
                <a:effectLst/>
                <a:latin typeface="+mn-lt"/>
                <a:ea typeface="+mn-ea"/>
                <a:cs typeface="+mn-cs"/>
              </a:rPr>
              <a:t>elle</a:t>
            </a:r>
            <a:r>
              <a:rPr lang="en-GB" sz="1200" i="0" kern="1200" dirty="0">
                <a:solidFill>
                  <a:schemeClr val="tx1"/>
                </a:solidFill>
                <a:effectLst/>
                <a:latin typeface="+mn-lt"/>
                <a:ea typeface="+mn-ea"/>
                <a:cs typeface="+mn-cs"/>
              </a:rPr>
              <a:t> un </a:t>
            </a:r>
            <a:r>
              <a:rPr lang="en-GB" sz="1200" i="0" kern="1200" dirty="0" err="1">
                <a:solidFill>
                  <a:schemeClr val="tx1"/>
                </a:solidFill>
                <a:effectLst/>
                <a:latin typeface="+mn-lt"/>
                <a:ea typeface="+mn-ea"/>
                <a:cs typeface="+mn-cs"/>
              </a:rPr>
              <a:t>vélo</a:t>
            </a:r>
            <a:r>
              <a:rPr lang="en-GB" sz="1200" i="0" kern="1200" dirty="0">
                <a:solidFill>
                  <a:schemeClr val="tx1"/>
                </a:solidFill>
                <a:effectLst/>
                <a:latin typeface="+mn-lt"/>
                <a:ea typeface="+mn-ea"/>
                <a:cs typeface="+mn-cs"/>
              </a:rPr>
              <a:t>?’</a:t>
            </a:r>
          </a:p>
          <a:p>
            <a:pPr eaLnBrk="1" hangingPunct="1">
              <a:spcBef>
                <a:spcPct val="0"/>
              </a:spcBef>
            </a:pPr>
            <a:endParaRPr lang="en-GB" sz="1200" i="0" kern="1200" dirty="0">
              <a:solidFill>
                <a:schemeClr val="tx1"/>
              </a:solidFill>
              <a:effectLst/>
              <a:latin typeface="+mn-lt"/>
              <a:ea typeface="+mn-ea"/>
              <a:cs typeface="+mn-cs"/>
            </a:endParaRPr>
          </a:p>
          <a:p>
            <a:pPr eaLnBrk="1" hangingPunct="1">
              <a:spcBef>
                <a:spcPct val="0"/>
              </a:spcBef>
            </a:pPr>
            <a:r>
              <a:rPr lang="en-GB" sz="1200" i="0" kern="1200" dirty="0">
                <a:solidFill>
                  <a:schemeClr val="tx1"/>
                </a:solidFill>
                <a:effectLst/>
                <a:latin typeface="+mn-lt"/>
                <a:ea typeface="+mn-ea"/>
                <a:cs typeface="+mn-cs"/>
              </a:rPr>
              <a:t>Answers [including form of </a:t>
            </a:r>
            <a:r>
              <a:rPr lang="en-GB" sz="1200" i="1" kern="1200" dirty="0" err="1">
                <a:solidFill>
                  <a:schemeClr val="tx1"/>
                </a:solidFill>
                <a:effectLst/>
                <a:latin typeface="+mn-lt"/>
                <a:ea typeface="+mn-ea"/>
                <a:cs typeface="+mn-cs"/>
              </a:rPr>
              <a:t>avoir</a:t>
            </a:r>
            <a:r>
              <a:rPr lang="en-GB" sz="1200" i="0" kern="1200" dirty="0">
                <a:solidFill>
                  <a:schemeClr val="tx1"/>
                </a:solidFill>
                <a:effectLst/>
                <a:latin typeface="+mn-lt"/>
                <a:ea typeface="+mn-ea"/>
                <a:cs typeface="+mn-cs"/>
              </a:rPr>
              <a:t>] revealed on clicks.</a:t>
            </a:r>
          </a:p>
          <a:p>
            <a:pPr eaLnBrk="1" hangingPunct="1">
              <a:spcBef>
                <a:spcPct val="0"/>
              </a:spcBef>
            </a:pPr>
            <a:endParaRPr lang="en-GB" sz="1200" i="0" kern="1200" dirty="0">
              <a:solidFill>
                <a:schemeClr val="tx1"/>
              </a:solidFill>
              <a:effectLst/>
              <a:latin typeface="+mn-lt"/>
              <a:ea typeface="+mn-ea"/>
              <a:cs typeface="+mn-cs"/>
            </a:endParaRPr>
          </a:p>
          <a:p>
            <a:pPr eaLnBrk="1" hangingPunct="1">
              <a:spcBef>
                <a:spcPct val="0"/>
              </a:spcBef>
            </a:pPr>
            <a:r>
              <a:rPr lang="en-GB" sz="1200" i="0" kern="1200" dirty="0">
                <a:solidFill>
                  <a:schemeClr val="tx1"/>
                </a:solidFill>
                <a:effectLst/>
                <a:latin typeface="+mn-lt"/>
                <a:ea typeface="+mn-ea"/>
                <a:cs typeface="+mn-cs"/>
              </a:rPr>
              <a:t>TRANSCRIPT:</a:t>
            </a:r>
          </a:p>
          <a:p>
            <a:pPr marL="228600" indent="-228600" eaLnBrk="1" hangingPunct="1">
              <a:spcBef>
                <a:spcPct val="0"/>
              </a:spcBef>
              <a:buAutoNum type="arabicPeriod"/>
            </a:pPr>
            <a:r>
              <a:rPr lang="en-GB" sz="1200" i="0" kern="1200" dirty="0">
                <a:solidFill>
                  <a:schemeClr val="tx1"/>
                </a:solidFill>
                <a:effectLst/>
                <a:latin typeface="+mn-lt"/>
                <a:ea typeface="+mn-ea"/>
                <a:cs typeface="+mn-cs"/>
              </a:rPr>
              <a:t>Elle </a:t>
            </a:r>
            <a:r>
              <a:rPr lang="en-GB" sz="1200" i="0" kern="1200" dirty="0" err="1">
                <a:solidFill>
                  <a:schemeClr val="tx1"/>
                </a:solidFill>
                <a:effectLst/>
                <a:latin typeface="+mn-lt"/>
                <a:ea typeface="+mn-ea"/>
                <a:cs typeface="+mn-cs"/>
              </a:rPr>
              <a:t>n’a</a:t>
            </a:r>
            <a:r>
              <a:rPr lang="en-GB" sz="1200" i="0" kern="1200" dirty="0">
                <a:solidFill>
                  <a:schemeClr val="tx1"/>
                </a:solidFill>
                <a:effectLst/>
                <a:latin typeface="+mn-lt"/>
                <a:ea typeface="+mn-ea"/>
                <a:cs typeface="+mn-cs"/>
              </a:rPr>
              <a:t> pas de </a:t>
            </a:r>
            <a:r>
              <a:rPr lang="en-GB" sz="1200" i="0" kern="1200" dirty="0" err="1">
                <a:solidFill>
                  <a:schemeClr val="tx1"/>
                </a:solidFill>
                <a:effectLst/>
                <a:latin typeface="+mn-lt"/>
                <a:ea typeface="+mn-ea"/>
                <a:cs typeface="+mn-cs"/>
              </a:rPr>
              <a:t>vélo</a:t>
            </a:r>
            <a:r>
              <a:rPr lang="en-GB" sz="1200" i="0" kern="1200" dirty="0">
                <a:solidFill>
                  <a:schemeClr val="tx1"/>
                </a:solidFill>
                <a:effectLst/>
                <a:latin typeface="+mn-lt"/>
                <a:ea typeface="+mn-ea"/>
                <a:cs typeface="+mn-cs"/>
              </a:rPr>
              <a:t>.</a:t>
            </a:r>
          </a:p>
          <a:p>
            <a:pPr marL="228600" indent="-228600" eaLnBrk="1" hangingPunct="1">
              <a:spcBef>
                <a:spcPct val="0"/>
              </a:spcBef>
              <a:buAutoNum type="arabicPeriod"/>
            </a:pPr>
            <a:r>
              <a:rPr lang="en-GB" sz="1200" i="0" kern="1200" dirty="0">
                <a:solidFill>
                  <a:schemeClr val="tx1"/>
                </a:solidFill>
                <a:effectLst/>
                <a:latin typeface="+mn-lt"/>
                <a:ea typeface="+mn-ea"/>
                <a:cs typeface="+mn-cs"/>
              </a:rPr>
              <a:t>Elle a un livre.</a:t>
            </a:r>
          </a:p>
          <a:p>
            <a:pPr marL="228600" indent="-228600" eaLnBrk="1" hangingPunct="1">
              <a:spcBef>
                <a:spcPct val="0"/>
              </a:spcBef>
              <a:buAutoNum type="arabicPeriod"/>
            </a:pPr>
            <a:r>
              <a:rPr lang="en-GB" sz="1200" i="0" kern="1200" dirty="0">
                <a:solidFill>
                  <a:schemeClr val="tx1"/>
                </a:solidFill>
                <a:effectLst/>
                <a:latin typeface="+mn-lt"/>
                <a:ea typeface="+mn-ea"/>
                <a:cs typeface="+mn-cs"/>
              </a:rPr>
              <a:t>Elle a un portable.</a:t>
            </a:r>
          </a:p>
          <a:p>
            <a:pPr marL="228600" indent="-228600" eaLnBrk="1" hangingPunct="1">
              <a:spcBef>
                <a:spcPct val="0"/>
              </a:spcBef>
              <a:buAutoNum type="arabicPeriod"/>
            </a:pPr>
            <a:r>
              <a:rPr lang="en-GB" sz="1200" i="0" kern="1200" dirty="0">
                <a:solidFill>
                  <a:schemeClr val="tx1"/>
                </a:solidFill>
                <a:effectLst/>
                <a:latin typeface="+mn-lt"/>
                <a:ea typeface="+mn-ea"/>
                <a:cs typeface="+mn-cs"/>
              </a:rPr>
              <a:t>Elle </a:t>
            </a:r>
            <a:r>
              <a:rPr lang="en-GB" sz="1200" i="0" kern="1200" dirty="0" err="1">
                <a:solidFill>
                  <a:schemeClr val="tx1"/>
                </a:solidFill>
                <a:effectLst/>
                <a:latin typeface="+mn-lt"/>
                <a:ea typeface="+mn-ea"/>
                <a:cs typeface="+mn-cs"/>
              </a:rPr>
              <a:t>n’a</a:t>
            </a:r>
            <a:r>
              <a:rPr lang="en-GB" sz="1200" i="0" kern="1200" dirty="0">
                <a:solidFill>
                  <a:schemeClr val="tx1"/>
                </a:solidFill>
                <a:effectLst/>
                <a:latin typeface="+mn-lt"/>
                <a:ea typeface="+mn-ea"/>
                <a:cs typeface="+mn-cs"/>
              </a:rPr>
              <a:t> pas de </a:t>
            </a:r>
            <a:r>
              <a:rPr lang="en-GB" sz="1200" i="0" kern="1200" dirty="0" err="1">
                <a:solidFill>
                  <a:schemeClr val="tx1"/>
                </a:solidFill>
                <a:effectLst/>
                <a:latin typeface="+mn-lt"/>
                <a:ea typeface="+mn-ea"/>
                <a:cs typeface="+mn-cs"/>
              </a:rPr>
              <a:t>règle</a:t>
            </a:r>
            <a:r>
              <a:rPr lang="en-GB" sz="1200" i="0" kern="1200" dirty="0">
                <a:solidFill>
                  <a:schemeClr val="tx1"/>
                </a:solidFill>
                <a:effectLst/>
                <a:latin typeface="+mn-lt"/>
                <a:ea typeface="+mn-ea"/>
                <a:cs typeface="+mn-cs"/>
              </a:rPr>
              <a:t>.</a:t>
            </a:r>
          </a:p>
          <a:p>
            <a:pPr marL="228600" indent="-228600" eaLnBrk="1" hangingPunct="1">
              <a:spcBef>
                <a:spcPct val="0"/>
              </a:spcBef>
              <a:buAutoNum type="arabicPeriod"/>
            </a:pPr>
            <a:r>
              <a:rPr lang="en-GB" sz="1200" i="0" kern="1200" dirty="0">
                <a:solidFill>
                  <a:schemeClr val="tx1"/>
                </a:solidFill>
                <a:effectLst/>
                <a:latin typeface="+mn-lt"/>
                <a:ea typeface="+mn-ea"/>
                <a:cs typeface="+mn-cs"/>
              </a:rPr>
              <a:t>Elle a un fruit.</a:t>
            </a:r>
          </a:p>
          <a:p>
            <a:pPr marL="228600" indent="-228600" eaLnBrk="1" hangingPunct="1">
              <a:spcBef>
                <a:spcPct val="0"/>
              </a:spcBef>
              <a:buAutoNum type="arabicPeriod"/>
            </a:pPr>
            <a:r>
              <a:rPr lang="en-GB" sz="1200" i="0" kern="1200" dirty="0">
                <a:solidFill>
                  <a:schemeClr val="tx1"/>
                </a:solidFill>
                <a:effectLst/>
                <a:latin typeface="+mn-lt"/>
                <a:ea typeface="+mn-ea"/>
                <a:cs typeface="+mn-cs"/>
              </a:rPr>
              <a:t>Elle a un </a:t>
            </a:r>
            <a:r>
              <a:rPr lang="en-GB" sz="1200" i="0" kern="1200" dirty="0" err="1">
                <a:solidFill>
                  <a:schemeClr val="tx1"/>
                </a:solidFill>
                <a:effectLst/>
                <a:latin typeface="+mn-lt"/>
                <a:ea typeface="+mn-ea"/>
                <a:cs typeface="+mn-cs"/>
              </a:rPr>
              <a:t>partenaire</a:t>
            </a:r>
            <a:r>
              <a:rPr lang="en-GB" sz="1200" i="0" kern="1200" dirty="0">
                <a:solidFill>
                  <a:schemeClr val="tx1"/>
                </a:solidFill>
                <a:effectLst/>
                <a:latin typeface="+mn-lt"/>
                <a:ea typeface="+mn-ea"/>
                <a:cs typeface="+mn-cs"/>
              </a:rPr>
              <a:t>.</a:t>
            </a:r>
          </a:p>
          <a:p>
            <a:pPr marL="228600" indent="-228600" eaLnBrk="1" hangingPunct="1">
              <a:spcBef>
                <a:spcPct val="0"/>
              </a:spcBef>
              <a:buAutoNum type="arabicPeriod"/>
            </a:pPr>
            <a:r>
              <a:rPr lang="en-GB" sz="1200" i="0" kern="1200" dirty="0">
                <a:solidFill>
                  <a:schemeClr val="tx1"/>
                </a:solidFill>
                <a:effectLst/>
                <a:latin typeface="+mn-lt"/>
                <a:ea typeface="+mn-ea"/>
                <a:cs typeface="+mn-cs"/>
              </a:rPr>
              <a:t>Elle </a:t>
            </a:r>
            <a:r>
              <a:rPr lang="en-GB" sz="1200" i="0" kern="1200" dirty="0" err="1">
                <a:solidFill>
                  <a:schemeClr val="tx1"/>
                </a:solidFill>
                <a:effectLst/>
                <a:latin typeface="+mn-lt"/>
                <a:ea typeface="+mn-ea"/>
                <a:cs typeface="+mn-cs"/>
              </a:rPr>
              <a:t>n’a</a:t>
            </a:r>
            <a:r>
              <a:rPr lang="en-GB" sz="1200" i="0" kern="1200" dirty="0">
                <a:solidFill>
                  <a:schemeClr val="tx1"/>
                </a:solidFill>
                <a:effectLst/>
                <a:latin typeface="+mn-lt"/>
                <a:ea typeface="+mn-ea"/>
                <a:cs typeface="+mn-cs"/>
              </a:rPr>
              <a:t> pas </a:t>
            </a:r>
            <a:r>
              <a:rPr lang="en-GB" sz="1200" i="0" kern="1200" dirty="0" err="1">
                <a:solidFill>
                  <a:schemeClr val="tx1"/>
                </a:solidFill>
                <a:effectLst/>
                <a:latin typeface="+mn-lt"/>
                <a:ea typeface="+mn-ea"/>
                <a:cs typeface="+mn-cs"/>
              </a:rPr>
              <a:t>d’ordinateur</a:t>
            </a:r>
            <a:r>
              <a:rPr lang="en-GB" sz="1200" i="0" kern="1200" dirty="0">
                <a:solidFill>
                  <a:schemeClr val="tx1"/>
                </a:solidFill>
                <a:effectLst/>
                <a:latin typeface="+mn-lt"/>
                <a:ea typeface="+mn-ea"/>
                <a:cs typeface="+mn-cs"/>
              </a:rPr>
              <a:t>.</a:t>
            </a:r>
          </a:p>
          <a:p>
            <a:pPr marL="228600" indent="-228600" eaLnBrk="1" hangingPunct="1">
              <a:spcBef>
                <a:spcPct val="0"/>
              </a:spcBef>
              <a:buAutoNum type="arabicPeriod"/>
            </a:pPr>
            <a:r>
              <a:rPr lang="en-GB" sz="1200" i="0" kern="1200" dirty="0">
                <a:solidFill>
                  <a:schemeClr val="tx1"/>
                </a:solidFill>
                <a:effectLst/>
                <a:latin typeface="+mn-lt"/>
                <a:ea typeface="+mn-ea"/>
                <a:cs typeface="+mn-cs"/>
              </a:rPr>
              <a:t>Elle </a:t>
            </a:r>
            <a:r>
              <a:rPr lang="en-GB" sz="1200" i="0" kern="1200" dirty="0" err="1">
                <a:solidFill>
                  <a:schemeClr val="tx1"/>
                </a:solidFill>
                <a:effectLst/>
                <a:latin typeface="+mn-lt"/>
                <a:ea typeface="+mn-ea"/>
                <a:cs typeface="+mn-cs"/>
              </a:rPr>
              <a:t>n’a</a:t>
            </a:r>
            <a:r>
              <a:rPr lang="en-GB" sz="1200" i="0" kern="1200" dirty="0">
                <a:solidFill>
                  <a:schemeClr val="tx1"/>
                </a:solidFill>
                <a:effectLst/>
                <a:latin typeface="+mn-lt"/>
                <a:ea typeface="+mn-ea"/>
                <a:cs typeface="+mn-cs"/>
              </a:rPr>
              <a:t> pas de devoirs.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2620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sz="1200" kern="1200" dirty="0">
                <a:solidFill>
                  <a:schemeClr val="tx1"/>
                </a:solidFill>
                <a:effectLst/>
                <a:latin typeface="+mn-lt"/>
                <a:ea typeface="+mn-ea"/>
                <a:cs typeface="+mn-cs"/>
              </a:rPr>
              <a:t>This slide introduces the placement of </a:t>
            </a:r>
            <a:r>
              <a:rPr lang="en-GB" sz="1200" i="1" kern="1200" dirty="0">
                <a:solidFill>
                  <a:schemeClr val="tx1"/>
                </a:solidFill>
                <a:effectLst/>
                <a:latin typeface="+mn-lt"/>
                <a:ea typeface="+mn-ea"/>
                <a:cs typeface="+mn-cs"/>
              </a:rPr>
              <a:t>ne…pas</a:t>
            </a:r>
            <a:r>
              <a:rPr lang="en-GB" sz="1200" i="0" kern="1200" dirty="0">
                <a:solidFill>
                  <a:schemeClr val="tx1"/>
                </a:solidFill>
                <a:effectLst/>
                <a:latin typeface="+mn-lt"/>
                <a:ea typeface="+mn-ea"/>
                <a:cs typeface="+mn-cs"/>
              </a:rPr>
              <a:t> around </a:t>
            </a:r>
            <a:r>
              <a:rPr lang="en-GB" sz="1200" i="1" kern="1200" dirty="0">
                <a:solidFill>
                  <a:schemeClr val="tx1"/>
                </a:solidFill>
                <a:effectLst/>
                <a:latin typeface="+mn-lt"/>
                <a:ea typeface="+mn-ea"/>
                <a:cs typeface="+mn-cs"/>
              </a:rPr>
              <a:t>y a</a:t>
            </a:r>
            <a:r>
              <a:rPr lang="en-GB" sz="1200" i="0" kern="1200" dirty="0">
                <a:solidFill>
                  <a:schemeClr val="tx1"/>
                </a:solidFill>
                <a:effectLst/>
                <a:latin typeface="+mn-lt"/>
                <a:ea typeface="+mn-ea"/>
                <a:cs typeface="+mn-cs"/>
              </a:rPr>
              <a:t>. This will be practised in the next slide.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601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sz="1200" kern="1200" dirty="0">
                <a:solidFill>
                  <a:schemeClr val="tx1"/>
                </a:solidFill>
                <a:effectLst/>
                <a:latin typeface="+mn-lt"/>
                <a:ea typeface="+mn-ea"/>
                <a:cs typeface="+mn-cs"/>
              </a:rPr>
              <a:t>In this reading activity, students identify whether the sentence is affirmative or negative by noticing the use of </a:t>
            </a:r>
            <a:r>
              <a:rPr lang="en-GB" sz="1200" i="0" kern="1200" dirty="0">
                <a:solidFill>
                  <a:schemeClr val="tx1"/>
                </a:solidFill>
                <a:effectLst/>
                <a:latin typeface="+mn-lt"/>
                <a:ea typeface="+mn-ea"/>
                <a:cs typeface="+mn-cs"/>
              </a:rPr>
              <a:t>the definite article or </a:t>
            </a:r>
            <a:r>
              <a:rPr lang="en-GB" sz="1200" i="1" kern="1200" dirty="0">
                <a:solidFill>
                  <a:schemeClr val="tx1"/>
                </a:solidFill>
                <a:effectLst/>
                <a:latin typeface="+mn-lt"/>
                <a:ea typeface="+mn-ea"/>
                <a:cs typeface="+mn-cs"/>
              </a:rPr>
              <a:t>de.</a:t>
            </a:r>
          </a:p>
          <a:p>
            <a:pPr eaLnBrk="1" hangingPunct="1">
              <a:spcBef>
                <a:spcPct val="0"/>
              </a:spcBef>
            </a:pPr>
            <a:endParaRPr lang="en-GB" sz="1200" i="0" kern="1200" dirty="0">
              <a:solidFill>
                <a:schemeClr val="tx1"/>
              </a:solidFill>
              <a:effectLst/>
              <a:latin typeface="+mn-lt"/>
              <a:ea typeface="+mn-ea"/>
              <a:cs typeface="+mn-cs"/>
            </a:endParaRPr>
          </a:p>
          <a:p>
            <a:pPr eaLnBrk="1" hangingPunct="1">
              <a:spcBef>
                <a:spcPct val="0"/>
              </a:spcBef>
            </a:pPr>
            <a:r>
              <a:rPr lang="en-GB" sz="1200" i="0" kern="1200" dirty="0">
                <a:solidFill>
                  <a:schemeClr val="tx1"/>
                </a:solidFill>
                <a:effectLst/>
                <a:latin typeface="+mn-lt"/>
                <a:ea typeface="+mn-ea"/>
                <a:cs typeface="+mn-cs"/>
              </a:rPr>
              <a:t>Students copy the table in their exercise books and write the nouns in the correct column.</a:t>
            </a:r>
          </a:p>
          <a:p>
            <a:pPr eaLnBrk="1" hangingPunct="1">
              <a:spcBef>
                <a:spcPct val="0"/>
              </a:spcBef>
            </a:pPr>
            <a:endParaRPr lang="en-GB" sz="1200" i="0" kern="1200" dirty="0">
              <a:solidFill>
                <a:schemeClr val="tx1"/>
              </a:solidFill>
              <a:effectLst/>
              <a:latin typeface="+mn-lt"/>
              <a:ea typeface="+mn-ea"/>
              <a:cs typeface="+mn-cs"/>
            </a:endParaRPr>
          </a:p>
          <a:p>
            <a:pPr eaLnBrk="1" hangingPunct="1">
              <a:spcBef>
                <a:spcPct val="0"/>
              </a:spcBef>
            </a:pPr>
            <a:r>
              <a:rPr lang="en-GB" sz="1200" i="0" kern="1200" dirty="0">
                <a:solidFill>
                  <a:schemeClr val="tx1"/>
                </a:solidFill>
                <a:effectLst/>
                <a:latin typeface="+mn-lt"/>
                <a:ea typeface="+mn-ea"/>
                <a:cs typeface="+mn-cs"/>
              </a:rPr>
              <a:t>The exercise includes previously taught vocabulary and three cognates, </a:t>
            </a:r>
            <a:r>
              <a:rPr lang="en-GB" sz="1200" i="1" kern="1200" dirty="0">
                <a:solidFill>
                  <a:schemeClr val="tx1"/>
                </a:solidFill>
                <a:effectLst/>
                <a:latin typeface="+mn-lt"/>
                <a:ea typeface="+mn-ea"/>
                <a:cs typeface="+mn-cs"/>
              </a:rPr>
              <a:t>village</a:t>
            </a:r>
            <a:r>
              <a:rPr lang="en-GB" sz="1200" i="0" kern="1200" dirty="0">
                <a:solidFill>
                  <a:schemeClr val="tx1"/>
                </a:solidFill>
                <a:effectLst/>
                <a:latin typeface="+mn-lt"/>
                <a:ea typeface="+mn-ea"/>
                <a:cs typeface="+mn-cs"/>
              </a:rPr>
              <a:t> [1295], </a:t>
            </a:r>
            <a:r>
              <a:rPr lang="en-GB" sz="1200" i="1" kern="1200" dirty="0">
                <a:solidFill>
                  <a:schemeClr val="tx1"/>
                </a:solidFill>
                <a:effectLst/>
                <a:latin typeface="+mn-lt"/>
                <a:ea typeface="+mn-ea"/>
                <a:cs typeface="+mn-cs"/>
              </a:rPr>
              <a:t>email</a:t>
            </a:r>
            <a:r>
              <a:rPr lang="en-GB" sz="1200" i="0" kern="1200" dirty="0">
                <a:solidFill>
                  <a:schemeClr val="tx1"/>
                </a:solidFill>
                <a:effectLst/>
                <a:latin typeface="+mn-lt"/>
                <a:ea typeface="+mn-ea"/>
                <a:cs typeface="+mn-cs"/>
              </a:rPr>
              <a:t> [&gt;5000], </a:t>
            </a:r>
            <a:r>
              <a:rPr lang="en-GB" sz="1200" i="1" kern="1200" dirty="0" err="1">
                <a:solidFill>
                  <a:schemeClr val="tx1"/>
                </a:solidFill>
                <a:effectLst/>
                <a:latin typeface="+mn-lt"/>
                <a:ea typeface="+mn-ea"/>
                <a:cs typeface="+mn-cs"/>
              </a:rPr>
              <a:t>touriste</a:t>
            </a:r>
            <a:r>
              <a:rPr lang="en-GB" sz="1200" i="0" kern="1200" dirty="0">
                <a:solidFill>
                  <a:schemeClr val="tx1"/>
                </a:solidFill>
                <a:effectLst/>
                <a:latin typeface="+mn-lt"/>
                <a:ea typeface="+mn-ea"/>
                <a:cs typeface="+mn-cs"/>
              </a:rPr>
              <a:t> [2653], </a:t>
            </a:r>
            <a:r>
              <a:rPr lang="en-GB" sz="1200" i="1" kern="1200" dirty="0" err="1">
                <a:solidFill>
                  <a:schemeClr val="tx1"/>
                </a:solidFill>
                <a:effectLst/>
                <a:latin typeface="+mn-lt"/>
                <a:ea typeface="+mn-ea"/>
                <a:cs typeface="+mn-cs"/>
              </a:rPr>
              <a:t>adulte</a:t>
            </a:r>
            <a:r>
              <a:rPr lang="en-GB" sz="1200" i="0" kern="1200" dirty="0">
                <a:solidFill>
                  <a:schemeClr val="tx1"/>
                </a:solidFill>
                <a:effectLst/>
                <a:latin typeface="+mn-lt"/>
                <a:ea typeface="+mn-ea"/>
                <a:cs typeface="+mn-cs"/>
              </a:rPr>
              <a:t> [1580]. The informal greetings </a:t>
            </a:r>
            <a:r>
              <a:rPr lang="en-GB" sz="1200" i="1" kern="1200" dirty="0" err="1">
                <a:solidFill>
                  <a:schemeClr val="tx1"/>
                </a:solidFill>
                <a:effectLst/>
                <a:latin typeface="+mn-lt"/>
                <a:ea typeface="+mn-ea"/>
                <a:cs typeface="+mn-cs"/>
              </a:rPr>
              <a:t>salut</a:t>
            </a:r>
            <a:r>
              <a:rPr lang="en-GB" sz="1200" i="1" kern="1200" dirty="0">
                <a:solidFill>
                  <a:schemeClr val="tx1"/>
                </a:solidFill>
                <a:effectLst/>
                <a:latin typeface="+mn-lt"/>
                <a:ea typeface="+mn-ea"/>
                <a:cs typeface="+mn-cs"/>
              </a:rPr>
              <a:t> </a:t>
            </a:r>
            <a:r>
              <a:rPr lang="en-GB" sz="1200" i="0" kern="1200" dirty="0">
                <a:solidFill>
                  <a:schemeClr val="tx1"/>
                </a:solidFill>
                <a:effectLst/>
                <a:latin typeface="+mn-lt"/>
                <a:ea typeface="+mn-ea"/>
                <a:cs typeface="+mn-cs"/>
              </a:rPr>
              <a:t>[2205] and </a:t>
            </a:r>
            <a:r>
              <a:rPr lang="en-GB" sz="1200" i="1" kern="1200" dirty="0">
                <a:solidFill>
                  <a:schemeClr val="tx1"/>
                </a:solidFill>
                <a:effectLst/>
                <a:latin typeface="+mn-lt"/>
                <a:ea typeface="+mn-ea"/>
                <a:cs typeface="+mn-cs"/>
              </a:rPr>
              <a:t>ciao</a:t>
            </a:r>
            <a:r>
              <a:rPr lang="en-GB" sz="1200" i="0" kern="1200" dirty="0">
                <a:solidFill>
                  <a:schemeClr val="tx1"/>
                </a:solidFill>
                <a:effectLst/>
                <a:latin typeface="+mn-lt"/>
                <a:ea typeface="+mn-ea"/>
                <a:cs typeface="+mn-cs"/>
              </a:rPr>
              <a:t> [&gt;5000] have not been taught previously, so it would be useful to highlight them here.</a:t>
            </a:r>
          </a:p>
          <a:p>
            <a:pPr eaLnBrk="1" hangingPunct="1">
              <a:spcBef>
                <a:spcPct val="0"/>
              </a:spcBef>
            </a:pPr>
            <a:endParaRPr lang="en-GB" sz="1200" i="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Frequency rankings of vocabulary </a:t>
            </a:r>
            <a:r>
              <a:rPr lang="en-GB" sz="1200" b="1" u="sng" kern="1200" dirty="0">
                <a:solidFill>
                  <a:schemeClr val="tx1"/>
                </a:solidFill>
                <a:effectLst/>
                <a:latin typeface="+mn-lt"/>
                <a:ea typeface="+mn-ea"/>
                <a:cs typeface="+mn-cs"/>
              </a:rPr>
              <a:t>revisited</a:t>
            </a:r>
            <a:r>
              <a:rPr lang="en-GB" sz="1200" b="1" kern="1200" dirty="0">
                <a:solidFill>
                  <a:schemeClr val="tx1"/>
                </a:solidFill>
                <a:effectLst/>
                <a:latin typeface="+mn-lt"/>
                <a:ea typeface="+mn-ea"/>
                <a:cs typeface="+mn-cs"/>
              </a:rPr>
              <a:t> this week (1 is the most common word in French): </a:t>
            </a:r>
            <a:endParaRPr lang="en-GB" sz="1200" kern="1200" dirty="0">
              <a:solidFill>
                <a:schemeClr val="tx1"/>
              </a:solidFill>
              <a:effectLst/>
              <a:latin typeface="+mn-lt"/>
              <a:ea typeface="+mn-ea"/>
              <a:cs typeface="+mn-cs"/>
            </a:endParaRPr>
          </a:p>
          <a:p>
            <a:r>
              <a:rPr lang="fr-FR" sz="1200" b="0" kern="1200" dirty="0">
                <a:solidFill>
                  <a:schemeClr val="tx1"/>
                </a:solidFill>
                <a:effectLst/>
                <a:latin typeface="+mn-lt"/>
                <a:ea typeface="+mn-ea"/>
                <a:cs typeface="+mn-cs"/>
              </a:rPr>
              <a:t>2.2.2 - aéroport [2113], </a:t>
            </a:r>
            <a:r>
              <a:rPr lang="fr-FR" sz="1200" b="1" kern="1200" dirty="0">
                <a:solidFill>
                  <a:schemeClr val="tx1"/>
                </a:solidFill>
                <a:effectLst/>
                <a:latin typeface="+mn-lt"/>
                <a:ea typeface="+mn-ea"/>
                <a:cs typeface="+mn-cs"/>
              </a:rPr>
              <a:t>l'étranger</a:t>
            </a:r>
            <a:r>
              <a:rPr lang="fr-FR" sz="1200" b="0" kern="1200" dirty="0">
                <a:solidFill>
                  <a:schemeClr val="tx1"/>
                </a:solidFill>
                <a:effectLst/>
                <a:latin typeface="+mn-lt"/>
                <a:ea typeface="+mn-ea"/>
                <a:cs typeface="+mn-cs"/>
              </a:rPr>
              <a:t> [305], hôtel [1774], île [1245], université [1192], </a:t>
            </a:r>
            <a:r>
              <a:rPr lang="fr-FR" sz="1200" b="1" kern="1200" dirty="0">
                <a:solidFill>
                  <a:schemeClr val="tx1"/>
                </a:solidFill>
                <a:effectLst/>
                <a:latin typeface="+mn-lt"/>
                <a:ea typeface="+mn-ea"/>
                <a:cs typeface="+mn-cs"/>
              </a:rPr>
              <a:t>États-Unis</a:t>
            </a:r>
            <a:r>
              <a:rPr lang="fr-FR" sz="1200" b="0" kern="1200" dirty="0">
                <a:solidFill>
                  <a:schemeClr val="tx1"/>
                </a:solidFill>
                <a:effectLst/>
                <a:latin typeface="+mn-lt"/>
                <a:ea typeface="+mn-ea"/>
                <a:cs typeface="+mn-cs"/>
              </a:rPr>
              <a:t> [n/a], rarement [2535], souvent [287]</a:t>
            </a:r>
          </a:p>
          <a:p>
            <a:endParaRPr lang="en-GB" sz="1200" b="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Source: </a:t>
            </a:r>
            <a:r>
              <a:rPr lang="fr-FR" sz="1200" kern="1200" dirty="0" err="1">
                <a:solidFill>
                  <a:schemeClr val="tx1"/>
                </a:solidFill>
                <a:effectLst/>
                <a:latin typeface="+mn-lt"/>
                <a:ea typeface="+mn-ea"/>
                <a:cs typeface="+mn-cs"/>
              </a:rPr>
              <a:t>Londsale</a:t>
            </a:r>
            <a:r>
              <a:rPr lang="fr-FR" sz="1200" kern="1200" dirty="0">
                <a:solidFill>
                  <a:schemeClr val="tx1"/>
                </a:solidFill>
                <a:effectLst/>
                <a:latin typeface="+mn-lt"/>
                <a:ea typeface="+mn-ea"/>
                <a:cs typeface="+mn-cs"/>
              </a:rPr>
              <a:t>, D., &amp; Le Bras, Y.  </a:t>
            </a:r>
            <a:r>
              <a:rPr lang="en-GB" sz="1200" kern="1200" dirty="0">
                <a:solidFill>
                  <a:schemeClr val="tx1"/>
                </a:solidFill>
                <a:effectLst/>
                <a:latin typeface="+mn-lt"/>
                <a:ea typeface="+mn-ea"/>
                <a:cs typeface="+mn-cs"/>
              </a:rPr>
              <a:t>(2009). </a:t>
            </a:r>
            <a:r>
              <a:rPr lang="en-GB" sz="1200" i="1" kern="1200" dirty="0">
                <a:solidFill>
                  <a:schemeClr val="tx1"/>
                </a:solidFill>
                <a:effectLst/>
                <a:latin typeface="+mn-lt"/>
                <a:ea typeface="+mn-ea"/>
                <a:cs typeface="+mn-cs"/>
              </a:rPr>
              <a:t>A Frequency Dictionary of French: Core vocabulary for learners </a:t>
            </a:r>
            <a:r>
              <a:rPr lang="en-GB" sz="1200" kern="1200" dirty="0">
                <a:solidFill>
                  <a:schemeClr val="tx1"/>
                </a:solidFill>
                <a:effectLst/>
                <a:latin typeface="+mn-lt"/>
                <a:ea typeface="+mn-ea"/>
                <a:cs typeface="+mn-cs"/>
              </a:rPr>
              <a:t>London: Routledge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8173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sz="1200" kern="1200" dirty="0">
                <a:solidFill>
                  <a:schemeClr val="tx1"/>
                </a:solidFill>
                <a:effectLst/>
                <a:latin typeface="+mn-lt"/>
                <a:ea typeface="+mn-ea"/>
                <a:cs typeface="+mn-cs"/>
              </a:rPr>
              <a:t>Answers to slide 34</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5167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sz="1200" kern="1200" dirty="0">
                <a:solidFill>
                  <a:schemeClr val="tx1"/>
                </a:solidFill>
                <a:effectLst/>
                <a:latin typeface="+mn-lt"/>
                <a:ea typeface="+mn-ea"/>
                <a:cs typeface="+mn-cs"/>
              </a:rPr>
              <a:t>Students write 1-8 and complete the sentences to practise the placement of </a:t>
            </a:r>
            <a:r>
              <a:rPr lang="en-GB" sz="1200" i="1" kern="1200" dirty="0">
                <a:solidFill>
                  <a:schemeClr val="tx1"/>
                </a:solidFill>
                <a:effectLst/>
                <a:latin typeface="+mn-lt"/>
                <a:ea typeface="+mn-ea"/>
                <a:cs typeface="+mn-cs"/>
              </a:rPr>
              <a:t>ne…pas</a:t>
            </a:r>
            <a:r>
              <a:rPr lang="en-GB" sz="1200" i="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5073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sz="1200" kern="1200" dirty="0">
                <a:solidFill>
                  <a:schemeClr val="tx1"/>
                </a:solidFill>
                <a:effectLst/>
                <a:latin typeface="+mn-lt"/>
                <a:ea typeface="+mn-ea"/>
                <a:cs typeface="+mn-cs"/>
              </a:rPr>
              <a:t>At this stage, students can translate the email into English (suggested translation provided on the next slide). The translation task could be set as additional written homework if time is short.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4003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30553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42407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953303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41654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40658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041554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725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22676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38786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5750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754006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471921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70647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90973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1830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A070A8-75FF-4F63-93B6-8413D3C9B57A}" type="datetimeFigureOut">
              <a:rPr lang="en-GB" smtClean="0"/>
              <a:t>07/05/2020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94554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FA070A8-75FF-4F63-93B6-8413D3C9B57A}" type="datetimeFigureOut">
              <a:rPr lang="en-GB" smtClean="0"/>
              <a:t>07/05/2020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604234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A070A8-75FF-4F63-93B6-8413D3C9B57A}" type="datetimeFigureOut">
              <a:rPr lang="en-GB" smtClean="0"/>
              <a:t>07/05/2020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872319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A070A8-75FF-4F63-93B6-8413D3C9B57A}" type="datetimeFigureOut">
              <a:rPr lang="en-GB" smtClean="0"/>
              <a:t>07/05/2020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856068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070A8-75FF-4F63-93B6-8413D3C9B57A}" type="datetimeFigureOut">
              <a:rPr lang="en-GB" smtClean="0"/>
              <a:t>07/05/2020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1260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07/05/2020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226936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07/05/2020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773427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070A8-75FF-4F63-93B6-8413D3C9B57A}" type="datetimeFigureOut">
              <a:rPr lang="en-GB" smtClean="0"/>
              <a:t>07/05/2020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E9109-AB8D-4945-A2DA-93F8155F9609}" type="slidenum">
              <a:rPr lang="en-GB" smtClean="0"/>
              <a:t>‹#›</a:t>
            </a:fld>
            <a:endParaRPr lang="en-GB"/>
          </a:p>
        </p:txBody>
      </p:sp>
    </p:spTree>
    <p:extLst>
      <p:ext uri="{BB962C8B-B14F-4D97-AF65-F5344CB8AC3E}">
        <p14:creationId xmlns:p14="http://schemas.microsoft.com/office/powerpoint/2010/main" val="5706253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4193580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20.jpeg"/><Relationship Id="rId12"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jpeg"/><Relationship Id="rId10" Type="http://schemas.openxmlformats.org/officeDocument/2006/relationships/image" Target="../media/image22.png"/><Relationship Id="rId4" Type="http://schemas.openxmlformats.org/officeDocument/2006/relationships/image" Target="../media/image17.jpe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8.jpeg"/><Relationship Id="rId1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26.png"/><Relationship Id="rId12" Type="http://schemas.openxmlformats.org/officeDocument/2006/relationships/image" Target="../media/image29.png"/><Relationship Id="rId17" Type="http://schemas.openxmlformats.org/officeDocument/2006/relationships/image" Target="../media/image31.jpeg"/><Relationship Id="rId2" Type="http://schemas.openxmlformats.org/officeDocument/2006/relationships/notesSlide" Target="../notesSlides/notesSlide13.xml"/><Relationship Id="rId16" Type="http://schemas.openxmlformats.org/officeDocument/2006/relationships/image" Target="../media/image30.png"/><Relationship Id="rId20" Type="http://schemas.openxmlformats.org/officeDocument/2006/relationships/image" Target="../media/image12.png"/><Relationship Id="rId1" Type="http://schemas.openxmlformats.org/officeDocument/2006/relationships/slideLayout" Target="../slideLayouts/slideLayout13.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25.png"/><Relationship Id="rId15" Type="http://schemas.openxmlformats.org/officeDocument/2006/relationships/image" Target="../media/image22.png"/><Relationship Id="rId10" Type="http://schemas.openxmlformats.org/officeDocument/2006/relationships/image" Target="../media/image28.png"/><Relationship Id="rId19" Type="http://schemas.openxmlformats.org/officeDocument/2006/relationships/image" Target="../media/image32.png"/><Relationship Id="rId4" Type="http://schemas.openxmlformats.org/officeDocument/2006/relationships/image" Target="../media/image17.jpeg"/><Relationship Id="rId9" Type="http://schemas.openxmlformats.org/officeDocument/2006/relationships/image" Target="../media/image27.jpeg"/><Relationship Id="rId1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8.png"/><Relationship Id="rId18" Type="http://schemas.openxmlformats.org/officeDocument/2006/relationships/image" Target="../media/image26.png"/><Relationship Id="rId3" Type="http://schemas.openxmlformats.org/officeDocument/2006/relationships/image" Target="../media/image3.png"/><Relationship Id="rId7" Type="http://schemas.openxmlformats.org/officeDocument/2006/relationships/image" Target="../media/image22.png"/><Relationship Id="rId12" Type="http://schemas.openxmlformats.org/officeDocument/2006/relationships/image" Target="../media/image27.jpeg"/><Relationship Id="rId17" Type="http://schemas.microsoft.com/office/2007/relationships/hdphoto" Target="../media/hdphoto1.wdp"/><Relationship Id="rId2" Type="http://schemas.openxmlformats.org/officeDocument/2006/relationships/notesSlide" Target="../notesSlides/notesSlide15.xml"/><Relationship Id="rId16" Type="http://schemas.openxmlformats.org/officeDocument/2006/relationships/image" Target="../media/image25.png"/><Relationship Id="rId20"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3.png"/><Relationship Id="rId11" Type="http://schemas.openxmlformats.org/officeDocument/2006/relationships/image" Target="../media/image33.jpeg"/><Relationship Id="rId5" Type="http://schemas.openxmlformats.org/officeDocument/2006/relationships/image" Target="../media/image18.jpeg"/><Relationship Id="rId15" Type="http://schemas.openxmlformats.org/officeDocument/2006/relationships/image" Target="../media/image34.png"/><Relationship Id="rId10" Type="http://schemas.openxmlformats.org/officeDocument/2006/relationships/image" Target="../media/image30.png"/><Relationship Id="rId19" Type="http://schemas.microsoft.com/office/2007/relationships/hdphoto" Target="../media/hdphoto2.wdp"/><Relationship Id="rId4" Type="http://schemas.openxmlformats.org/officeDocument/2006/relationships/image" Target="../media/image17.jpeg"/><Relationship Id="rId9" Type="http://schemas.openxmlformats.org/officeDocument/2006/relationships/image" Target="../media/image23.png"/><Relationship Id="rId14" Type="http://schemas.microsoft.com/office/2007/relationships/hdphoto" Target="../media/hdphoto3.wdp"/></Relationships>
</file>

<file path=ppt/slides/_rels/slide16.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20.jpeg"/><Relationship Id="rId12"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jpeg"/><Relationship Id="rId10" Type="http://schemas.openxmlformats.org/officeDocument/2006/relationships/image" Target="../media/image22.png"/><Relationship Id="rId4" Type="http://schemas.openxmlformats.org/officeDocument/2006/relationships/image" Target="../media/image17.jpeg"/><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8.jpeg"/><Relationship Id="rId18" Type="http://schemas.openxmlformats.org/officeDocument/2006/relationships/image" Target="../media/image23.png"/><Relationship Id="rId26" Type="http://schemas.openxmlformats.org/officeDocument/2006/relationships/audio" Target="../media/audio15.wav"/><Relationship Id="rId3" Type="http://schemas.openxmlformats.org/officeDocument/2006/relationships/image" Target="../media/image3.png"/><Relationship Id="rId21" Type="http://schemas.openxmlformats.org/officeDocument/2006/relationships/audio" Target="../media/audio10.wav"/><Relationship Id="rId7" Type="http://schemas.openxmlformats.org/officeDocument/2006/relationships/image" Target="../media/image26.png"/><Relationship Id="rId12" Type="http://schemas.openxmlformats.org/officeDocument/2006/relationships/image" Target="../media/image29.png"/><Relationship Id="rId17" Type="http://schemas.openxmlformats.org/officeDocument/2006/relationships/image" Target="../media/image31.jpeg"/><Relationship Id="rId25" Type="http://schemas.openxmlformats.org/officeDocument/2006/relationships/audio" Target="../media/audio14.wav"/><Relationship Id="rId2" Type="http://schemas.openxmlformats.org/officeDocument/2006/relationships/notesSlide" Target="../notesSlides/notesSlide17.xml"/><Relationship Id="rId16" Type="http://schemas.openxmlformats.org/officeDocument/2006/relationships/image" Target="../media/image30.png"/><Relationship Id="rId20" Type="http://schemas.openxmlformats.org/officeDocument/2006/relationships/audio" Target="../media/audio9.wav"/><Relationship Id="rId1" Type="http://schemas.openxmlformats.org/officeDocument/2006/relationships/slideLayout" Target="../slideLayouts/slideLayout13.xml"/><Relationship Id="rId6" Type="http://schemas.microsoft.com/office/2007/relationships/hdphoto" Target="../media/hdphoto1.wdp"/><Relationship Id="rId11" Type="http://schemas.microsoft.com/office/2007/relationships/hdphoto" Target="../media/hdphoto3.wdp"/><Relationship Id="rId24" Type="http://schemas.openxmlformats.org/officeDocument/2006/relationships/audio" Target="../media/audio13.wav"/><Relationship Id="rId5" Type="http://schemas.openxmlformats.org/officeDocument/2006/relationships/image" Target="../media/image25.png"/><Relationship Id="rId15" Type="http://schemas.openxmlformats.org/officeDocument/2006/relationships/image" Target="../media/image22.png"/><Relationship Id="rId23" Type="http://schemas.openxmlformats.org/officeDocument/2006/relationships/audio" Target="../media/audio12.wav"/><Relationship Id="rId28" Type="http://schemas.openxmlformats.org/officeDocument/2006/relationships/image" Target="../media/image12.png"/><Relationship Id="rId10" Type="http://schemas.openxmlformats.org/officeDocument/2006/relationships/image" Target="../media/image28.png"/><Relationship Id="rId19" Type="http://schemas.openxmlformats.org/officeDocument/2006/relationships/image" Target="../media/image32.png"/><Relationship Id="rId4" Type="http://schemas.openxmlformats.org/officeDocument/2006/relationships/image" Target="../media/image17.jpeg"/><Relationship Id="rId9" Type="http://schemas.openxmlformats.org/officeDocument/2006/relationships/image" Target="../media/image27.jpeg"/><Relationship Id="rId14" Type="http://schemas.openxmlformats.org/officeDocument/2006/relationships/image" Target="../media/image13.png"/><Relationship Id="rId22" Type="http://schemas.openxmlformats.org/officeDocument/2006/relationships/audio" Target="../media/audio11.wav"/><Relationship Id="rId27" Type="http://schemas.openxmlformats.org/officeDocument/2006/relationships/audio" Target="../media/audio16.wav"/></Relationships>
</file>

<file path=ppt/slides/_rels/slide18.xml.rels><?xml version="1.0" encoding="UTF-8" standalone="yes"?>
<Relationships xmlns="http://schemas.openxmlformats.org/package/2006/relationships"><Relationship Id="rId8" Type="http://schemas.openxmlformats.org/officeDocument/2006/relationships/audio" Target="../media/audio13.wav"/><Relationship Id="rId3" Type="http://schemas.openxmlformats.org/officeDocument/2006/relationships/image" Target="../media/image3.png"/><Relationship Id="rId7" Type="http://schemas.openxmlformats.org/officeDocument/2006/relationships/audio" Target="../media/audio12.wav"/><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audio" Target="../media/audio11.wav"/><Relationship Id="rId11" Type="http://schemas.openxmlformats.org/officeDocument/2006/relationships/audio" Target="../media/audio16.wav"/><Relationship Id="rId5" Type="http://schemas.openxmlformats.org/officeDocument/2006/relationships/audio" Target="../media/audio10.wav"/><Relationship Id="rId10" Type="http://schemas.openxmlformats.org/officeDocument/2006/relationships/audio" Target="../media/audio15.wav"/><Relationship Id="rId4" Type="http://schemas.openxmlformats.org/officeDocument/2006/relationships/audio" Target="../media/audio9.wav"/><Relationship Id="rId9" Type="http://schemas.openxmlformats.org/officeDocument/2006/relationships/audio" Target="../media/audio14.wav"/></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image" Target="../media/image5.png"/><Relationship Id="rId18" Type="http://schemas.openxmlformats.org/officeDocument/2006/relationships/image" Target="../media/image10.png"/><Relationship Id="rId3" Type="http://schemas.openxmlformats.org/officeDocument/2006/relationships/image" Target="../media/image3.png"/><Relationship Id="rId21" Type="http://schemas.openxmlformats.org/officeDocument/2006/relationships/image" Target="../media/image13.png"/><Relationship Id="rId7" Type="http://schemas.openxmlformats.org/officeDocument/2006/relationships/audio" Target="../media/audio4.wav"/><Relationship Id="rId12" Type="http://schemas.openxmlformats.org/officeDocument/2006/relationships/image" Target="../media/image4.png"/><Relationship Id="rId17" Type="http://schemas.openxmlformats.org/officeDocument/2006/relationships/image" Target="../media/image9.png"/><Relationship Id="rId2" Type="http://schemas.openxmlformats.org/officeDocument/2006/relationships/notesSlide" Target="../notesSlides/notesSlide3.xml"/><Relationship Id="rId16" Type="http://schemas.openxmlformats.org/officeDocument/2006/relationships/image" Target="../media/image8.png"/><Relationship Id="rId20"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audio" Target="../media/audio3.wav"/><Relationship Id="rId11" Type="http://schemas.openxmlformats.org/officeDocument/2006/relationships/audio" Target="../media/audio8.wav"/><Relationship Id="rId5" Type="http://schemas.openxmlformats.org/officeDocument/2006/relationships/audio" Target="../media/audio2.wav"/><Relationship Id="rId15" Type="http://schemas.openxmlformats.org/officeDocument/2006/relationships/image" Target="../media/image7.png"/><Relationship Id="rId10" Type="http://schemas.openxmlformats.org/officeDocument/2006/relationships/audio" Target="../media/audio7.wav"/><Relationship Id="rId19" Type="http://schemas.openxmlformats.org/officeDocument/2006/relationships/image" Target="../media/image11.gif"/><Relationship Id="rId4" Type="http://schemas.openxmlformats.org/officeDocument/2006/relationships/audio" Target="../media/audio1.wav"/><Relationship Id="rId9" Type="http://schemas.openxmlformats.org/officeDocument/2006/relationships/audio" Target="../media/audio6.wav"/><Relationship Id="rId14" Type="http://schemas.openxmlformats.org/officeDocument/2006/relationships/image" Target="../media/image6.png"/><Relationship Id="rId22"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6.png"/><Relationship Id="rId11" Type="http://schemas.openxmlformats.org/officeDocument/2006/relationships/image" Target="../media/image11.gif"/><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background rectangle">
            <a:extLst>
              <a:ext uri="{C183D7F6-B498-43B3-948B-1728B52AA6E4}">
                <adec:decorative xmlns:adec="http://schemas.microsoft.com/office/drawing/2017/decorative" val="1"/>
              </a:ext>
            </a:extLst>
          </p:cNvPr>
          <p:cNvGrpSpPr/>
          <p:nvPr/>
        </p:nvGrpSpPr>
        <p:grpSpPr>
          <a:xfrm>
            <a:off x="143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9" name="Isosceles Triangle 8">
                <a:extLst>
                  <a:ext uri="{C183D7F6-B498-43B3-948B-1728B52AA6E4}">
                    <adec:decorative xmlns:adec="http://schemas.microsoft.com/office/drawing/2017/decorative" val="1"/>
                  </a:ext>
                </a:extLst>
              </p:cNvPr>
              <p:cNvSpPr/>
              <p:nvPr/>
            </p:nvSpPr>
            <p:spPr>
              <a:xfrm rot="5400000">
                <a:off x="4992512" y="-341488"/>
                <a:ext cx="6857998" cy="7540978"/>
              </a:xfrm>
              <a:prstGeom prst="triangle">
                <a:avLst>
                  <a:gd name="adj" fmla="val 0"/>
                </a:avLst>
              </a:prstGeom>
              <a:solidFill>
                <a:srgbClr val="E3E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10" name="Rectangle 9">
                <a:extLst>
                  <a:ext uri="{C183D7F6-B498-43B3-948B-1728B52AA6E4}">
                    <adec:decorative xmlns:adec="http://schemas.microsoft.com/office/drawing/2017/decorative" val="1"/>
                  </a:ext>
                </a:extLst>
              </p:cNvPr>
              <p:cNvSpPr/>
              <p:nvPr/>
            </p:nvSpPr>
            <p:spPr>
              <a:xfrm>
                <a:off x="0" y="0"/>
                <a:ext cx="4651022" cy="6858000"/>
              </a:xfrm>
              <a:prstGeom prst="rect">
                <a:avLst/>
              </a:prstGeom>
              <a:solidFill>
                <a:srgbClr val="E3E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prstClr val="white"/>
                </a:solidFill>
              </a:endParaRPr>
            </a:p>
          </p:txBody>
        </p:sp>
        <p:sp>
          <p:nvSpPr>
            <p:cNvPr id="5" name="Rectangle 4">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grpSp>
      <p:sp>
        <p:nvSpPr>
          <p:cNvPr id="2" name="Title 1">
            <a:extLst>
              <a:ext uri="{FF2B5EF4-FFF2-40B4-BE49-F238E27FC236}">
                <a16:creationId xmlns:a16="http://schemas.microsoft.com/office/drawing/2014/main" id="{5044CCBB-4163-804F-A894-CFAA691F0EAD}"/>
              </a:ext>
            </a:extLst>
          </p:cNvPr>
          <p:cNvSpPr>
            <a:spLocks noGrp="1"/>
          </p:cNvSpPr>
          <p:nvPr>
            <p:ph type="ctrTitle"/>
          </p:nvPr>
        </p:nvSpPr>
        <p:spPr>
          <a:xfrm>
            <a:off x="182548" y="2033492"/>
            <a:ext cx="5545979" cy="1671669"/>
          </a:xfrm>
        </p:spPr>
        <p:txBody>
          <a:bodyPr>
            <a:normAutofit/>
          </a:bodyPr>
          <a:lstStyle/>
          <a:p>
            <a:pPr lvl="0" algn="l">
              <a:lnSpc>
                <a:spcPct val="100000"/>
              </a:lnSpc>
              <a:spcBef>
                <a:spcPts val="0"/>
              </a:spcBef>
            </a:pPr>
            <a:r>
              <a:rPr lang="en-GB" sz="4000" b="1" dirty="0">
                <a:solidFill>
                  <a:prstClr val="white"/>
                </a:solidFill>
                <a:latin typeface="Century Gothic" panose="020B0502020202020204" pitchFamily="34" charset="0"/>
                <a:ea typeface="+mn-ea"/>
                <a:cs typeface="+mn-cs"/>
              </a:rPr>
              <a:t>Grammar</a:t>
            </a:r>
            <a:br>
              <a:rPr lang="en-GB" sz="4000" b="1" dirty="0">
                <a:solidFill>
                  <a:prstClr val="white"/>
                </a:solidFill>
                <a:latin typeface="Century Gothic" panose="020B0502020202020204" pitchFamily="34" charset="0"/>
                <a:ea typeface="+mn-ea"/>
                <a:cs typeface="+mn-cs"/>
              </a:rPr>
            </a:br>
            <a:endParaRPr lang="en-US" dirty="0"/>
          </a:p>
        </p:txBody>
      </p:sp>
      <p:sp>
        <p:nvSpPr>
          <p:cNvPr id="6" name="Subtitle 5">
            <a:extLst>
              <a:ext uri="{FF2B5EF4-FFF2-40B4-BE49-F238E27FC236}">
                <a16:creationId xmlns:a16="http://schemas.microsoft.com/office/drawing/2014/main" id="{04EEAAF6-8224-B84C-9791-2E52851ED7E8}"/>
              </a:ext>
            </a:extLst>
          </p:cNvPr>
          <p:cNvSpPr>
            <a:spLocks noGrp="1"/>
          </p:cNvSpPr>
          <p:nvPr>
            <p:ph type="subTitle" idx="1"/>
          </p:nvPr>
        </p:nvSpPr>
        <p:spPr>
          <a:xfrm>
            <a:off x="227215" y="2877280"/>
            <a:ext cx="5669515" cy="551720"/>
          </a:xfrm>
        </p:spPr>
        <p:txBody>
          <a:bodyPr/>
          <a:lstStyle/>
          <a:p>
            <a:pPr lvl="0" algn="l"/>
            <a:r>
              <a:rPr lang="en-GB" dirty="0">
                <a:solidFill>
                  <a:prstClr val="white"/>
                </a:solidFill>
                <a:latin typeface="Century Gothic" panose="020B0502020202020204" pitchFamily="34" charset="0"/>
              </a:rPr>
              <a:t>ne…pas with </a:t>
            </a:r>
            <a:r>
              <a:rPr lang="en-GB" dirty="0" err="1">
                <a:solidFill>
                  <a:prstClr val="white"/>
                </a:solidFill>
                <a:latin typeface="Century Gothic" panose="020B0502020202020204" pitchFamily="34" charset="0"/>
              </a:rPr>
              <a:t>avoir</a:t>
            </a:r>
            <a:r>
              <a:rPr lang="en-GB" dirty="0">
                <a:solidFill>
                  <a:prstClr val="white"/>
                </a:solidFill>
                <a:latin typeface="Century Gothic" panose="020B0502020202020204" pitchFamily="34" charset="0"/>
              </a:rPr>
              <a:t> de + noun</a:t>
            </a:r>
          </a:p>
          <a:p>
            <a:endParaRPr lang="en-US" dirty="0"/>
          </a:p>
        </p:txBody>
      </p:sp>
      <p:sp>
        <p:nvSpPr>
          <p:cNvPr id="14" name="Title 3">
            <a:extLst>
              <a:ext uri="{FF2B5EF4-FFF2-40B4-BE49-F238E27FC236}">
                <a16:creationId xmlns:a16="http://schemas.microsoft.com/office/drawing/2014/main" id="{7B424077-B2D5-46AA-BDA8-6FF15DA500E8}"/>
              </a:ext>
            </a:extLst>
          </p:cNvPr>
          <p:cNvSpPr txBox="1">
            <a:spLocks/>
          </p:cNvSpPr>
          <p:nvPr/>
        </p:nvSpPr>
        <p:spPr>
          <a:xfrm>
            <a:off x="266807" y="5153439"/>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French</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3.1 - Week 5</a:t>
            </a:r>
          </a:p>
        </p:txBody>
      </p:sp>
      <p:sp>
        <p:nvSpPr>
          <p:cNvPr id="16" name="Title 3">
            <a:extLst>
              <a:ext uri="{FF2B5EF4-FFF2-40B4-BE49-F238E27FC236}">
                <a16:creationId xmlns:a16="http://schemas.microsoft.com/office/drawing/2014/main" id="{C0508B9B-5891-4D3C-9F6E-ECDA43B43AC2}"/>
              </a:ext>
            </a:extLst>
          </p:cNvPr>
          <p:cNvSpPr txBox="1">
            <a:spLocks/>
          </p:cNvSpPr>
          <p:nvPr/>
        </p:nvSpPr>
        <p:spPr>
          <a:xfrm>
            <a:off x="294412" y="6008293"/>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lvl="0">
              <a:defRPr/>
            </a:pPr>
            <a:r>
              <a:rPr lang="en-GB" sz="1400" dirty="0">
                <a:solidFill>
                  <a:prstClr val="white"/>
                </a:solidFill>
                <a:latin typeface="Century Gothic" panose="020B0502020202020204" pitchFamily="34" charset="0"/>
              </a:rPr>
              <a:t>Kirsten Somerville / St James’ Hub / Natalie Finlayson</a:t>
            </a:r>
          </a:p>
          <a:p>
            <a:pPr lvl="0">
              <a:defRPr/>
            </a:pPr>
            <a:endParaRPr lang="en-GB" sz="1600" dirty="0">
              <a:solidFill>
                <a:prstClr val="white"/>
              </a:solidFill>
              <a:latin typeface="Century Gothic" panose="020B0502020202020204" pitchFamily="34" charset="0"/>
            </a:endParaRPr>
          </a:p>
          <a:p>
            <a:pPr lvl="0">
              <a:defRPr/>
            </a:pPr>
            <a:r>
              <a:rPr lang="en-GB" sz="1400" dirty="0">
                <a:solidFill>
                  <a:prstClr val="white"/>
                </a:solidFill>
                <a:latin typeface="Century Gothic" panose="020B0502020202020204" pitchFamily="34" charset="0"/>
              </a:rPr>
              <a:t>Date updated: 07/05/20</a:t>
            </a: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2358062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 y="296864"/>
            <a:ext cx="6268303" cy="707849"/>
          </a:xfrm>
        </p:spPr>
        <p:txBody>
          <a:bodyPr>
            <a:noAutofit/>
          </a:bodyPr>
          <a:lstStyle/>
          <a:p>
            <a:r>
              <a:rPr lang="en-GB" sz="3200" b="1" dirty="0">
                <a:solidFill>
                  <a:schemeClr val="bg1"/>
                </a:solidFill>
              </a:rPr>
              <a:t>Living in the village</a:t>
            </a:r>
          </a:p>
        </p:txBody>
      </p:sp>
      <p:sp>
        <p:nvSpPr>
          <p:cNvPr id="5" name="Rounded Rectangle 46">
            <a:extLst>
              <a:ext uri="{FF2B5EF4-FFF2-40B4-BE49-F238E27FC236}">
                <a16:creationId xmlns:a16="http://schemas.microsoft.com/office/drawing/2014/main" id="{2E9269F7-4DBD-4D66-9033-F8D7A9604A95}"/>
              </a:ext>
            </a:extLst>
          </p:cNvPr>
          <p:cNvSpPr/>
          <p:nvPr/>
        </p:nvSpPr>
        <p:spPr>
          <a:xfrm>
            <a:off x="10439400" y="249869"/>
            <a:ext cx="1470520" cy="461666"/>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lire</a:t>
            </a:r>
          </a:p>
        </p:txBody>
      </p:sp>
      <p:sp>
        <p:nvSpPr>
          <p:cNvPr id="9" name="TextBox 8">
            <a:extLst>
              <a:ext uri="{FF2B5EF4-FFF2-40B4-BE49-F238E27FC236}">
                <a16:creationId xmlns:a16="http://schemas.microsoft.com/office/drawing/2014/main" id="{32DE9B11-C9A4-4942-AE36-D9532D558B85}"/>
              </a:ext>
            </a:extLst>
          </p:cNvPr>
          <p:cNvSpPr txBox="1"/>
          <p:nvPr/>
        </p:nvSpPr>
        <p:spPr>
          <a:xfrm>
            <a:off x="228600" y="2151273"/>
            <a:ext cx="11681320" cy="3785652"/>
          </a:xfrm>
          <a:prstGeom prst="rect">
            <a:avLst/>
          </a:prstGeom>
          <a:noFill/>
          <a:ln>
            <a:solidFill>
              <a:srgbClr val="11507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&gt;&gt; RE: What’s it like living in the village?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Hi Amir,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When you’re a child, living in the village is fun. </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There are quiet streets </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to play in. </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There’s a beach</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and </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there’s an island </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too. </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There isn’t a cinema</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but I like watching films at home. </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There isn’t a university </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that’s why I live in Algiers these days. For tourists, </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there’s a café</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but </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there isn’t a hotel </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in the village. </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There isn’t an airport </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for going abroad. When you’re an adult, it’s ok if you have a car. Living in a village in the USA, that’s the dream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Ciao,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Abdel</a:t>
            </a:r>
          </a:p>
        </p:txBody>
      </p:sp>
      <p:sp>
        <p:nvSpPr>
          <p:cNvPr id="2" name="TextBox 1">
            <a:extLst>
              <a:ext uri="{FF2B5EF4-FFF2-40B4-BE49-F238E27FC236}">
                <a16:creationId xmlns:a16="http://schemas.microsoft.com/office/drawing/2014/main" id="{B5D6183D-F4C4-4B54-86E6-5DFD3B2B4629}"/>
              </a:ext>
            </a:extLst>
          </p:cNvPr>
          <p:cNvSpPr txBox="1"/>
          <p:nvPr/>
        </p:nvSpPr>
        <p:spPr>
          <a:xfrm>
            <a:off x="10353084" y="2151273"/>
            <a:ext cx="155683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In English</a:t>
            </a:r>
          </a:p>
        </p:txBody>
      </p:sp>
      <p:pic>
        <p:nvPicPr>
          <p:cNvPr id="7" name="Picture 6">
            <a:extLst>
              <a:ext uri="{FF2B5EF4-FFF2-40B4-BE49-F238E27FC236}">
                <a16:creationId xmlns:a16="http://schemas.microsoft.com/office/drawing/2014/main" id="{7DDE81BB-2C0B-4A70-B534-FA2A78F099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03400" y="4676925"/>
            <a:ext cx="1260000" cy="1260000"/>
          </a:xfrm>
          <a:prstGeom prst="rect">
            <a:avLst/>
          </a:prstGeom>
        </p:spPr>
      </p:pic>
    </p:spTree>
    <p:extLst>
      <p:ext uri="{BB962C8B-B14F-4D97-AF65-F5344CB8AC3E}">
        <p14:creationId xmlns:p14="http://schemas.microsoft.com/office/powerpoint/2010/main" val="2591424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 y="296864"/>
            <a:ext cx="6268303" cy="707849"/>
          </a:xfrm>
        </p:spPr>
        <p:txBody>
          <a:bodyPr>
            <a:noAutofit/>
          </a:bodyPr>
          <a:lstStyle/>
          <a:p>
            <a:r>
              <a:rPr lang="en-GB" sz="3600" b="1" dirty="0" err="1">
                <a:solidFill>
                  <a:schemeClr val="bg1"/>
                </a:solidFill>
              </a:rPr>
              <a:t>Parle</a:t>
            </a:r>
            <a:r>
              <a:rPr lang="en-GB" sz="3600" b="1" dirty="0">
                <a:solidFill>
                  <a:schemeClr val="bg1"/>
                </a:solidFill>
              </a:rPr>
              <a:t> </a:t>
            </a:r>
            <a:r>
              <a:rPr lang="en-GB" sz="3600" b="1" dirty="0" err="1">
                <a:solidFill>
                  <a:schemeClr val="bg1"/>
                </a:solidFill>
              </a:rPr>
              <a:t>en</a:t>
            </a:r>
            <a:r>
              <a:rPr lang="en-GB" sz="3600" b="1" dirty="0">
                <a:solidFill>
                  <a:schemeClr val="bg1"/>
                </a:solidFill>
              </a:rPr>
              <a:t> </a:t>
            </a:r>
            <a:r>
              <a:rPr lang="en-GB" sz="3600" b="1" dirty="0" err="1">
                <a:solidFill>
                  <a:schemeClr val="bg1"/>
                </a:solidFill>
              </a:rPr>
              <a:t>français</a:t>
            </a:r>
            <a:r>
              <a:rPr lang="en-GB" sz="3600" b="1" dirty="0">
                <a:solidFill>
                  <a:schemeClr val="bg1"/>
                </a:solidFill>
              </a:rPr>
              <a:t> !</a:t>
            </a:r>
          </a:p>
        </p:txBody>
      </p:sp>
      <p:sp>
        <p:nvSpPr>
          <p:cNvPr id="5" name="Rounded Rectangle 46">
            <a:extLst>
              <a:ext uri="{FF2B5EF4-FFF2-40B4-BE49-F238E27FC236}">
                <a16:creationId xmlns:a16="http://schemas.microsoft.com/office/drawing/2014/main" id="{2E9269F7-4DBD-4D66-9033-F8D7A9604A95}"/>
              </a:ext>
            </a:extLst>
          </p:cNvPr>
          <p:cNvSpPr/>
          <p:nvPr/>
        </p:nvSpPr>
        <p:spPr>
          <a:xfrm>
            <a:off x="10439400" y="249869"/>
            <a:ext cx="1470520" cy="461666"/>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1" name="TextBox 10">
            <a:extLst>
              <a:ext uri="{FF2B5EF4-FFF2-40B4-BE49-F238E27FC236}">
                <a16:creationId xmlns:a16="http://schemas.microsoft.com/office/drawing/2014/main" id="{C53FAB25-A76D-4077-9DA0-139B72326E2D}"/>
              </a:ext>
            </a:extLst>
          </p:cNvPr>
          <p:cNvSpPr txBox="1"/>
          <p:nvPr/>
        </p:nvSpPr>
        <p:spPr>
          <a:xfrm>
            <a:off x="-17536" y="1313973"/>
            <a:ext cx="825167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Arriver</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dans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une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ville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à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l’étranger</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ce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n’est</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pas facile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Forme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des questions et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parle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avec un(e)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partenaire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a:t>
            </a:r>
          </a:p>
        </p:txBody>
      </p:sp>
      <p:sp>
        <p:nvSpPr>
          <p:cNvPr id="12" name="TextBox 11">
            <a:extLst>
              <a:ext uri="{FF2B5EF4-FFF2-40B4-BE49-F238E27FC236}">
                <a16:creationId xmlns:a16="http://schemas.microsoft.com/office/drawing/2014/main" id="{27623CC9-F902-445B-A8EB-D569F68764C4}"/>
              </a:ext>
            </a:extLst>
          </p:cNvPr>
          <p:cNvSpPr txBox="1"/>
          <p:nvPr/>
        </p:nvSpPr>
        <p:spPr>
          <a:xfrm>
            <a:off x="8023036" y="249869"/>
            <a:ext cx="3886884" cy="2862322"/>
          </a:xfrm>
          <a:prstGeom prst="rect">
            <a:avLst/>
          </a:prstGeom>
          <a:noFill/>
          <a:ln>
            <a:solidFill>
              <a:srgbClr val="11507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Exemple</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A: Il y a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une</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poste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ici</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B: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Oui</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il</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 y a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une</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 poste entre le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magasin</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 et le parc.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A: Il y a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une</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école</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ici</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B: Non,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il</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n’y</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 a pas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d’école</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A: Il y a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une</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rue Moulin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ici</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B: Je ne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sais</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 pas !</a:t>
            </a:r>
          </a:p>
        </p:txBody>
      </p:sp>
      <p:pic>
        <p:nvPicPr>
          <p:cNvPr id="13" name="Picture 22" descr="Horizontal Road Clipart">
            <a:extLst>
              <a:ext uri="{FF2B5EF4-FFF2-40B4-BE49-F238E27FC236}">
                <a16:creationId xmlns:a16="http://schemas.microsoft.com/office/drawing/2014/main" id="{B7D7BA84-A89D-4FB6-80CA-D8582F51D7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302" y="5249885"/>
            <a:ext cx="5760000" cy="7329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2" descr="Horizontal Road Clipart">
            <a:extLst>
              <a:ext uri="{FF2B5EF4-FFF2-40B4-BE49-F238E27FC236}">
                <a16:creationId xmlns:a16="http://schemas.microsoft.com/office/drawing/2014/main" id="{76F37FDD-2A57-4B5F-A4E2-C428B0660B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8302" y="2873480"/>
            <a:ext cx="4320000" cy="54974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2" descr="Horizontal Road Clipart">
            <a:extLst>
              <a:ext uri="{FF2B5EF4-FFF2-40B4-BE49-F238E27FC236}">
                <a16:creationId xmlns:a16="http://schemas.microsoft.com/office/drawing/2014/main" id="{37085A50-D3F4-4A9B-BD93-F96DAD2E246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218419">
            <a:off x="-978305" y="3973303"/>
            <a:ext cx="3600000" cy="45812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2" descr="Horizontal Road Clipart">
            <a:extLst>
              <a:ext uri="{FF2B5EF4-FFF2-40B4-BE49-F238E27FC236}">
                <a16:creationId xmlns:a16="http://schemas.microsoft.com/office/drawing/2014/main" id="{A48A1285-E032-4EE9-901E-51ED46A6966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714442">
            <a:off x="4114128" y="3979756"/>
            <a:ext cx="3600000" cy="458124"/>
          </a:xfrm>
          <a:prstGeom prst="rect">
            <a:avLst/>
          </a:prstGeom>
          <a:noFill/>
          <a:extLst>
            <a:ext uri="{909E8E84-426E-40DD-AFC4-6F175D3DCCD1}">
              <a14:hiddenFill xmlns:a14="http://schemas.microsoft.com/office/drawing/2010/main">
                <a:solidFill>
                  <a:srgbClr val="FFFFFF"/>
                </a:solidFill>
              </a14:hiddenFill>
            </a:ext>
          </a:extLst>
        </p:spPr>
      </p:pic>
      <p:pic>
        <p:nvPicPr>
          <p:cNvPr id="43010" name="Picture 2" descr="Office Clipart Government Office - Post Office Png , Transparent ">
            <a:extLst>
              <a:ext uri="{FF2B5EF4-FFF2-40B4-BE49-F238E27FC236}">
                <a16:creationId xmlns:a16="http://schemas.microsoft.com/office/drawing/2014/main" id="{9D051AEA-B5F9-4584-9B20-0BBECFAED12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56323" y="3787153"/>
            <a:ext cx="1720667" cy="1440000"/>
          </a:xfrm>
          <a:prstGeom prst="rect">
            <a:avLst/>
          </a:prstGeom>
          <a:noFill/>
          <a:extLst>
            <a:ext uri="{909E8E84-426E-40DD-AFC4-6F175D3DCCD1}">
              <a14:hiddenFill xmlns:a14="http://schemas.microsoft.com/office/drawing/2010/main">
                <a:solidFill>
                  <a:srgbClr val="FFFFFF"/>
                </a:solidFill>
              </a14:hiddenFill>
            </a:ext>
          </a:extLst>
        </p:spPr>
      </p:pic>
      <p:pic>
        <p:nvPicPr>
          <p:cNvPr id="43012" name="Picture 4" descr="Small store icon">
            <a:extLst>
              <a:ext uri="{FF2B5EF4-FFF2-40B4-BE49-F238E27FC236}">
                <a16:creationId xmlns:a16="http://schemas.microsoft.com/office/drawing/2014/main" id="{A017A157-1334-43B8-8551-8573536DEE8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08302" y="4086334"/>
            <a:ext cx="144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43014" name="Picture 6" descr="Best Park Clipart">
            <a:extLst>
              <a:ext uri="{FF2B5EF4-FFF2-40B4-BE49-F238E27FC236}">
                <a16:creationId xmlns:a16="http://schemas.microsoft.com/office/drawing/2014/main" id="{EE37B5FF-AAC8-459D-B07B-2DED20AB8C6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83053" y="4086334"/>
            <a:ext cx="1440000" cy="108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Table 19">
            <a:extLst>
              <a:ext uri="{FF2B5EF4-FFF2-40B4-BE49-F238E27FC236}">
                <a16:creationId xmlns:a16="http://schemas.microsoft.com/office/drawing/2014/main" id="{06F9BB80-8BB9-428C-96EE-7B132C08F864}"/>
              </a:ext>
            </a:extLst>
          </p:cNvPr>
          <p:cNvGraphicFramePr>
            <a:graphicFrameLocks noGrp="1"/>
          </p:cNvGraphicFramePr>
          <p:nvPr>
            <p:extLst/>
          </p:nvPr>
        </p:nvGraphicFramePr>
        <p:xfrm>
          <a:off x="7363698" y="3366334"/>
          <a:ext cx="4320000" cy="2520000"/>
        </p:xfrm>
        <a:graphic>
          <a:graphicData uri="http://schemas.openxmlformats.org/drawingml/2006/table">
            <a:tbl>
              <a:tblPr firstRow="1" bandRow="1">
                <a:tableStyleId>{5940675A-B579-460E-94D1-54222C63F5DA}</a:tableStyleId>
              </a:tblPr>
              <a:tblGrid>
                <a:gridCol w="2160000">
                  <a:extLst>
                    <a:ext uri="{9D8B030D-6E8A-4147-A177-3AD203B41FA5}">
                      <a16:colId xmlns:a16="http://schemas.microsoft.com/office/drawing/2014/main" val="3243753779"/>
                    </a:ext>
                  </a:extLst>
                </a:gridCol>
                <a:gridCol w="2160000">
                  <a:extLst>
                    <a:ext uri="{9D8B030D-6E8A-4147-A177-3AD203B41FA5}">
                      <a16:colId xmlns:a16="http://schemas.microsoft.com/office/drawing/2014/main" val="3498226590"/>
                    </a:ext>
                  </a:extLst>
                </a:gridCol>
              </a:tblGrid>
              <a:tr h="720000">
                <a:tc>
                  <a:txBody>
                    <a:bodyPr/>
                    <a:lstStyle/>
                    <a:p>
                      <a:pPr algn="ctr"/>
                      <a:endParaRPr lang="en-GB" sz="2000" dirty="0"/>
                    </a:p>
                    <a:p>
                      <a:pPr algn="ctr"/>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4126473"/>
                  </a:ext>
                </a:extLst>
              </a:tr>
              <a:tr h="1800000">
                <a:tc>
                  <a:txBody>
                    <a:bodyPr/>
                    <a:lstStyle/>
                    <a:p>
                      <a:pPr algn="ctr"/>
                      <a:endParaRPr lang="en-GB" sz="2000" dirty="0"/>
                    </a:p>
                    <a:p>
                      <a:pPr algn="ctr"/>
                      <a:endParaRPr lang="en-GB" sz="2000" dirty="0"/>
                    </a:p>
                    <a:p>
                      <a:pPr algn="ctr"/>
                      <a:endParaRPr lang="en-GB" sz="2000" dirty="0"/>
                    </a:p>
                  </a:txBody>
                  <a:tcPr anchor="ctr">
                    <a:lnT w="12700" cap="flat" cmpd="sng" algn="ctr">
                      <a:solidFill>
                        <a:srgbClr val="115076"/>
                      </a:solidFill>
                      <a:prstDash val="solid"/>
                      <a:round/>
                      <a:headEnd type="none" w="med" len="med"/>
                      <a:tailEnd type="none" w="med" len="med"/>
                    </a:lnT>
                  </a:tcPr>
                </a:tc>
                <a:tc>
                  <a:txBody>
                    <a:bodyPr/>
                    <a:lstStyle/>
                    <a:p>
                      <a:pPr algn="ctr"/>
                      <a:endParaRPr lang="en-GB" sz="2000" dirty="0"/>
                    </a:p>
                  </a:txBody>
                  <a:tcPr anchor="ctr">
                    <a:lnT w="12700" cap="flat" cmpd="sng" algn="ctr">
                      <a:solidFill>
                        <a:srgbClr val="115076"/>
                      </a:solidFill>
                      <a:prstDash val="solid"/>
                      <a:round/>
                      <a:headEnd type="none" w="med" len="med"/>
                      <a:tailEnd type="none" w="med" len="med"/>
                    </a:lnT>
                  </a:tcPr>
                </a:tc>
                <a:extLst>
                  <a:ext uri="{0D108BD9-81ED-4DB2-BD59-A6C34878D82A}">
                    <a16:rowId xmlns:a16="http://schemas.microsoft.com/office/drawing/2014/main" val="323833616"/>
                  </a:ext>
                </a:extLst>
              </a:tr>
            </a:tbl>
          </a:graphicData>
        </a:graphic>
      </p:graphicFrame>
      <p:pic>
        <p:nvPicPr>
          <p:cNvPr id="21" name="Picture 20">
            <a:extLst>
              <a:ext uri="{FF2B5EF4-FFF2-40B4-BE49-F238E27FC236}">
                <a16:creationId xmlns:a16="http://schemas.microsoft.com/office/drawing/2014/main" id="{9D0DB0B1-4B7D-4178-B69D-B9F2DC5FC4C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51676" y="3366334"/>
            <a:ext cx="525176" cy="720000"/>
          </a:xfrm>
          <a:prstGeom prst="rect">
            <a:avLst/>
          </a:prstGeom>
        </p:spPr>
      </p:pic>
      <p:pic>
        <p:nvPicPr>
          <p:cNvPr id="22" name="Picture 21">
            <a:extLst>
              <a:ext uri="{FF2B5EF4-FFF2-40B4-BE49-F238E27FC236}">
                <a16:creationId xmlns:a16="http://schemas.microsoft.com/office/drawing/2014/main" id="{FD374BF0-7585-4FEA-8C10-7BA0B0A5566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39400" y="3319784"/>
            <a:ext cx="335676" cy="720000"/>
          </a:xfrm>
          <a:prstGeom prst="rect">
            <a:avLst/>
          </a:prstGeom>
        </p:spPr>
      </p:pic>
      <p:pic>
        <p:nvPicPr>
          <p:cNvPr id="23" name="Picture 22" descr="Street Clip Art Free">
            <a:extLst>
              <a:ext uri="{FF2B5EF4-FFF2-40B4-BE49-F238E27FC236}">
                <a16:creationId xmlns:a16="http://schemas.microsoft.com/office/drawing/2014/main" id="{DCA75F12-53B5-42F0-8890-4BB55579E93A}"/>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864648" y="4293927"/>
            <a:ext cx="1440000" cy="1440000"/>
          </a:xfrm>
          <a:prstGeom prst="rect">
            <a:avLst/>
          </a:prstGeom>
          <a:noFill/>
        </p:spPr>
      </p:pic>
      <p:sp>
        <p:nvSpPr>
          <p:cNvPr id="24" name="TextBox 23">
            <a:extLst>
              <a:ext uri="{FF2B5EF4-FFF2-40B4-BE49-F238E27FC236}">
                <a16:creationId xmlns:a16="http://schemas.microsoft.com/office/drawing/2014/main" id="{B09C952F-289F-4DD2-92AA-8057CF554163}"/>
              </a:ext>
            </a:extLst>
          </p:cNvPr>
          <p:cNvSpPr txBox="1"/>
          <p:nvPr/>
        </p:nvSpPr>
        <p:spPr>
          <a:xfrm>
            <a:off x="9678112" y="5342717"/>
            <a:ext cx="1799104" cy="400110"/>
          </a:xfrm>
          <a:prstGeom prst="rect">
            <a:avLst/>
          </a:prstGeom>
          <a:solidFill>
            <a:srgbClr val="115076"/>
          </a:solidFill>
          <a:ln>
            <a:solidFill>
              <a:schemeClr val="bg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mn-cs"/>
              </a:rPr>
              <a:t>MOULIN</a:t>
            </a:r>
          </a:p>
        </p:txBody>
      </p:sp>
      <p:pic>
        <p:nvPicPr>
          <p:cNvPr id="43016" name="Picture 8" descr="School Education College Clip art - academi png download - 512*512 - Free Transparent School png Download.">
            <a:extLst>
              <a:ext uri="{FF2B5EF4-FFF2-40B4-BE49-F238E27FC236}">
                <a16:creationId xmlns:a16="http://schemas.microsoft.com/office/drawing/2014/main" id="{CB9CB215-E1AC-436A-A725-573F0F422FA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720281" y="4202365"/>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2B878F0E-DA09-472F-8F3B-B4A4794AA162}"/>
              </a:ext>
            </a:extLst>
          </p:cNvPr>
          <p:cNvSpPr txBox="1"/>
          <p:nvPr/>
        </p:nvSpPr>
        <p:spPr>
          <a:xfrm>
            <a:off x="5959114" y="2134601"/>
            <a:ext cx="1889480" cy="1123712"/>
          </a:xfrm>
          <a:prstGeom prst="wedgeRoundRectCallout">
            <a:avLst>
              <a:gd name="adj1" fmla="val 59824"/>
              <a:gd name="adj2" fmla="val 37071"/>
              <a:gd name="adj3" fmla="val 16667"/>
            </a:avLst>
          </a:prstGeom>
          <a:solidFill>
            <a:srgbClr val="115076"/>
          </a:solidFill>
          <a:ln>
            <a:solidFill>
              <a:srgbClr val="EE6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Je ne </a:t>
            </a:r>
            <a:r>
              <a:rPr kumimoji="0" lang="en-GB" sz="2000" b="1" i="0" u="none" strike="noStrike" kern="1200" cap="none" spc="0" normalizeH="0" baseline="0" noProof="0" dirty="0" err="1">
                <a:ln>
                  <a:noFill/>
                </a:ln>
                <a:solidFill>
                  <a:prstClr val="white"/>
                </a:solidFill>
                <a:effectLst/>
                <a:uLnTx/>
                <a:uFillTx/>
                <a:latin typeface="Century Gothic" panose="020F0302020204030204"/>
                <a:ea typeface="+mn-ea"/>
                <a:cs typeface="+mn-cs"/>
              </a:rPr>
              <a:t>sais</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 pas </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means ’I don’t know’</a:t>
            </a:r>
            <a:endParaRPr kumimoji="0" lang="en-GB" sz="2000" b="0" i="1"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pic>
        <p:nvPicPr>
          <p:cNvPr id="25" name="Picture 24">
            <a:extLst>
              <a:ext uri="{FF2B5EF4-FFF2-40B4-BE49-F238E27FC236}">
                <a16:creationId xmlns:a16="http://schemas.microsoft.com/office/drawing/2014/main" id="{74F07C43-2DBD-4BB9-9131-AB0AE141AEB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086" y="2449827"/>
            <a:ext cx="691200" cy="720000"/>
          </a:xfrm>
          <a:prstGeom prst="rect">
            <a:avLst/>
          </a:prstGeom>
          <a:ln>
            <a:solidFill>
              <a:srgbClr val="115076"/>
            </a:solidFill>
          </a:ln>
        </p:spPr>
      </p:pic>
    </p:spTree>
    <p:extLst>
      <p:ext uri="{BB962C8B-B14F-4D97-AF65-F5344CB8AC3E}">
        <p14:creationId xmlns:p14="http://schemas.microsoft.com/office/powerpoint/2010/main" val="418676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 y="296864"/>
            <a:ext cx="6268303" cy="707849"/>
          </a:xfrm>
        </p:spPr>
        <p:txBody>
          <a:bodyPr>
            <a:noAutofit/>
          </a:bodyPr>
          <a:lstStyle/>
          <a:p>
            <a:r>
              <a:rPr lang="en-GB" sz="3600" b="1" dirty="0" err="1">
                <a:solidFill>
                  <a:schemeClr val="bg1"/>
                </a:solidFill>
              </a:rPr>
              <a:t>Partenaire</a:t>
            </a:r>
            <a:r>
              <a:rPr lang="en-GB" sz="3600" b="1" dirty="0">
                <a:solidFill>
                  <a:schemeClr val="bg1"/>
                </a:solidFill>
              </a:rPr>
              <a:t> A : questions</a:t>
            </a:r>
          </a:p>
        </p:txBody>
      </p:sp>
      <p:sp>
        <p:nvSpPr>
          <p:cNvPr id="5" name="Rounded Rectangle 46">
            <a:extLst>
              <a:ext uri="{FF2B5EF4-FFF2-40B4-BE49-F238E27FC236}">
                <a16:creationId xmlns:a16="http://schemas.microsoft.com/office/drawing/2014/main" id="{2E9269F7-4DBD-4D66-9033-F8D7A9604A95}"/>
              </a:ext>
            </a:extLst>
          </p:cNvPr>
          <p:cNvSpPr/>
          <p:nvPr/>
        </p:nvSpPr>
        <p:spPr>
          <a:xfrm>
            <a:off x="10439400" y="249869"/>
            <a:ext cx="1470520" cy="461666"/>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 name="TextBox 2">
            <a:extLst>
              <a:ext uri="{FF2B5EF4-FFF2-40B4-BE49-F238E27FC236}">
                <a16:creationId xmlns:a16="http://schemas.microsoft.com/office/drawing/2014/main" id="{ECF9164A-B0E2-4810-9F21-6F8EE1D6234F}"/>
              </a:ext>
            </a:extLst>
          </p:cNvPr>
          <p:cNvSpPr txBox="1"/>
          <p:nvPr/>
        </p:nvSpPr>
        <p:spPr>
          <a:xfrm>
            <a:off x="59340" y="1314451"/>
            <a:ext cx="114490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Forme</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 des questions et </a:t>
            </a: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parle</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 avec un </a:t>
            </a: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ou</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une</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partenaire</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a:t>
            </a:r>
          </a:p>
        </p:txBody>
      </p:sp>
      <p:graphicFrame>
        <p:nvGraphicFramePr>
          <p:cNvPr id="10" name="Table 9">
            <a:extLst>
              <a:ext uri="{FF2B5EF4-FFF2-40B4-BE49-F238E27FC236}">
                <a16:creationId xmlns:a16="http://schemas.microsoft.com/office/drawing/2014/main" id="{B3A41D69-0A34-4A69-94E1-D47C66146509}"/>
              </a:ext>
            </a:extLst>
          </p:cNvPr>
          <p:cNvGraphicFramePr>
            <a:graphicFrameLocks noGrp="1"/>
          </p:cNvGraphicFramePr>
          <p:nvPr>
            <p:extLst/>
          </p:nvPr>
        </p:nvGraphicFramePr>
        <p:xfrm>
          <a:off x="203200" y="1926573"/>
          <a:ext cx="8640000" cy="3566160"/>
        </p:xfrm>
        <a:graphic>
          <a:graphicData uri="http://schemas.openxmlformats.org/drawingml/2006/table">
            <a:tbl>
              <a:tblPr firstRow="1" bandRow="1">
                <a:tableStyleId>{5940675A-B579-460E-94D1-54222C63F5DA}</a:tableStyleId>
              </a:tblPr>
              <a:tblGrid>
                <a:gridCol w="2880000">
                  <a:extLst>
                    <a:ext uri="{9D8B030D-6E8A-4147-A177-3AD203B41FA5}">
                      <a16:colId xmlns:a16="http://schemas.microsoft.com/office/drawing/2014/main" val="1957929132"/>
                    </a:ext>
                  </a:extLst>
                </a:gridCol>
                <a:gridCol w="2880000">
                  <a:extLst>
                    <a:ext uri="{9D8B030D-6E8A-4147-A177-3AD203B41FA5}">
                      <a16:colId xmlns:a16="http://schemas.microsoft.com/office/drawing/2014/main" val="2604259210"/>
                    </a:ext>
                  </a:extLst>
                </a:gridCol>
                <a:gridCol w="2880000">
                  <a:extLst>
                    <a:ext uri="{9D8B030D-6E8A-4147-A177-3AD203B41FA5}">
                      <a16:colId xmlns:a16="http://schemas.microsoft.com/office/drawing/2014/main" val="2963285713"/>
                    </a:ext>
                  </a:extLst>
                </a:gridCol>
              </a:tblGrid>
              <a:tr h="370840">
                <a:tc>
                  <a:txBody>
                    <a:bodyPr/>
                    <a:lstStyle/>
                    <a:p>
                      <a:endParaRPr lang="en-GB" sz="2000" dirty="0">
                        <a:solidFill>
                          <a:srgbClr val="115076"/>
                        </a:solidFill>
                      </a:endParaRP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115076"/>
                          </a:solidFill>
                        </a:rPr>
                        <a:t>(</a:t>
                      </a:r>
                      <a:r>
                        <a:rPr lang="en-US" sz="2000" b="1" dirty="0">
                          <a:solidFill>
                            <a:srgbClr val="115076"/>
                          </a:solidFill>
                          <a:latin typeface="Century Gothic" panose="020B0502020202020204" pitchFamily="34" charset="0"/>
                        </a:rPr>
                        <a:t>✔) </a:t>
                      </a:r>
                      <a:r>
                        <a:rPr lang="en-GB" sz="2000" b="1" dirty="0">
                          <a:solidFill>
                            <a:srgbClr val="115076"/>
                          </a:solidFill>
                        </a:rPr>
                        <a:t>(</a:t>
                      </a:r>
                      <a:r>
                        <a:rPr lang="en-US" sz="2000" b="1" dirty="0">
                          <a:solidFill>
                            <a:srgbClr val="115076"/>
                          </a:solidFill>
                          <a:latin typeface="Century Gothic" panose="020B0502020202020204" pitchFamily="34" charset="0"/>
                        </a:rPr>
                        <a:t>✖) ( ? )</a:t>
                      </a:r>
                      <a:endParaRPr lang="en-GB" sz="2000" b="1" dirty="0">
                        <a:solidFill>
                          <a:srgbClr val="115076"/>
                        </a:solidFill>
                      </a:endParaRPr>
                    </a:p>
                  </a:txBody>
                  <a:tcPr anchor="ctr">
                    <a:lnL w="12700" cap="flat" cmpd="sng" algn="ctr">
                      <a:solidFill>
                        <a:srgbClr val="115076"/>
                      </a:solidFill>
                      <a:prstDash val="solid"/>
                      <a:round/>
                      <a:headEnd type="none" w="med" len="med"/>
                      <a:tailEnd type="none" w="med" len="med"/>
                    </a:lnL>
                  </a:tcPr>
                </a:tc>
                <a:tc>
                  <a:txBody>
                    <a:bodyPr/>
                    <a:lstStyle/>
                    <a:p>
                      <a:pPr algn="ctr"/>
                      <a:r>
                        <a:rPr lang="en-GB" sz="2000" b="1" dirty="0" err="1">
                          <a:solidFill>
                            <a:srgbClr val="115076"/>
                          </a:solidFill>
                        </a:rPr>
                        <a:t>où</a:t>
                      </a:r>
                      <a:r>
                        <a:rPr lang="en-GB" sz="2000" b="1" dirty="0">
                          <a:solidFill>
                            <a:srgbClr val="115076"/>
                          </a:solidFill>
                        </a:rPr>
                        <a:t> ?</a:t>
                      </a:r>
                    </a:p>
                  </a:txBody>
                  <a:tcPr anchor="ctr"/>
                </a:tc>
                <a:extLst>
                  <a:ext uri="{0D108BD9-81ED-4DB2-BD59-A6C34878D82A}">
                    <a16:rowId xmlns:a16="http://schemas.microsoft.com/office/drawing/2014/main" val="1403100065"/>
                  </a:ext>
                </a:extLst>
              </a:tr>
              <a:tr h="370840">
                <a:tc>
                  <a:txBody>
                    <a:bodyPr/>
                    <a:lstStyle/>
                    <a:p>
                      <a:r>
                        <a:rPr lang="en-GB" sz="2000" dirty="0">
                          <a:solidFill>
                            <a:srgbClr val="115076"/>
                          </a:solidFill>
                        </a:rPr>
                        <a:t>un </a:t>
                      </a:r>
                      <a:r>
                        <a:rPr lang="en-GB" sz="2000" dirty="0" err="1">
                          <a:solidFill>
                            <a:srgbClr val="115076"/>
                          </a:solidFill>
                        </a:rPr>
                        <a:t>aéroport</a:t>
                      </a:r>
                      <a:endParaRPr lang="en-GB" sz="2000" dirty="0">
                        <a:solidFill>
                          <a:srgbClr val="115076"/>
                        </a:solidFill>
                      </a:endParaRPr>
                    </a:p>
                  </a:txBody>
                  <a:tcPr>
                    <a:lnT w="12700" cap="flat" cmpd="sng" algn="ctr">
                      <a:solidFill>
                        <a:srgbClr val="115076"/>
                      </a:solidFill>
                      <a:prstDash val="solid"/>
                      <a:round/>
                      <a:headEnd type="none" w="med" len="med"/>
                      <a:tailEnd type="none" w="med" len="med"/>
                    </a:lnT>
                  </a:tcPr>
                </a:tc>
                <a:tc>
                  <a:txBody>
                    <a:bodyPr/>
                    <a:lstStyle/>
                    <a:p>
                      <a:endParaRPr lang="en-GB" sz="2000">
                        <a:solidFill>
                          <a:srgbClr val="115076"/>
                        </a:solidFill>
                      </a:endParaRPr>
                    </a:p>
                  </a:txBody>
                  <a:tcPr/>
                </a:tc>
                <a:tc>
                  <a:txBody>
                    <a:bodyPr/>
                    <a:lstStyle/>
                    <a:p>
                      <a:endParaRPr lang="en-GB" sz="2000" dirty="0">
                        <a:solidFill>
                          <a:srgbClr val="115076"/>
                        </a:solidFill>
                      </a:endParaRPr>
                    </a:p>
                  </a:txBody>
                  <a:tcPr/>
                </a:tc>
                <a:extLst>
                  <a:ext uri="{0D108BD9-81ED-4DB2-BD59-A6C34878D82A}">
                    <a16:rowId xmlns:a16="http://schemas.microsoft.com/office/drawing/2014/main" val="1409289879"/>
                  </a:ext>
                </a:extLst>
              </a:tr>
              <a:tr h="370840">
                <a:tc>
                  <a:txBody>
                    <a:bodyPr/>
                    <a:lstStyle/>
                    <a:p>
                      <a:r>
                        <a:rPr lang="en-GB" sz="2000" dirty="0">
                          <a:solidFill>
                            <a:srgbClr val="115076"/>
                          </a:solidFill>
                        </a:rPr>
                        <a:t>un café</a:t>
                      </a:r>
                    </a:p>
                  </a:txBody>
                  <a:tcPr/>
                </a:tc>
                <a:tc>
                  <a:txBody>
                    <a:bodyPr/>
                    <a:lstStyle/>
                    <a:p>
                      <a:endParaRPr lang="en-GB" sz="2000">
                        <a:solidFill>
                          <a:srgbClr val="115076"/>
                        </a:solidFill>
                      </a:endParaRPr>
                    </a:p>
                  </a:txBody>
                  <a:tcPr/>
                </a:tc>
                <a:tc>
                  <a:txBody>
                    <a:bodyPr/>
                    <a:lstStyle/>
                    <a:p>
                      <a:endParaRPr lang="en-GB" sz="2000" dirty="0">
                        <a:solidFill>
                          <a:srgbClr val="115076"/>
                        </a:solidFill>
                      </a:endParaRPr>
                    </a:p>
                  </a:txBody>
                  <a:tcPr/>
                </a:tc>
                <a:extLst>
                  <a:ext uri="{0D108BD9-81ED-4DB2-BD59-A6C34878D82A}">
                    <a16:rowId xmlns:a16="http://schemas.microsoft.com/office/drawing/2014/main" val="3344963101"/>
                  </a:ext>
                </a:extLst>
              </a:tr>
              <a:tr h="370840">
                <a:tc>
                  <a:txBody>
                    <a:bodyPr/>
                    <a:lstStyle/>
                    <a:p>
                      <a:r>
                        <a:rPr lang="en-GB" sz="2000" dirty="0">
                          <a:solidFill>
                            <a:srgbClr val="115076"/>
                          </a:solidFill>
                        </a:rPr>
                        <a:t>un </a:t>
                      </a:r>
                      <a:r>
                        <a:rPr lang="en-GB" sz="2000" dirty="0" err="1">
                          <a:solidFill>
                            <a:srgbClr val="115076"/>
                          </a:solidFill>
                        </a:rPr>
                        <a:t>cinéma</a:t>
                      </a:r>
                      <a:endParaRPr lang="en-GB" sz="2000" dirty="0">
                        <a:solidFill>
                          <a:srgbClr val="115076"/>
                        </a:solidFill>
                      </a:endParaRPr>
                    </a:p>
                  </a:txBody>
                  <a:tcPr/>
                </a:tc>
                <a:tc>
                  <a:txBody>
                    <a:bodyPr/>
                    <a:lstStyle/>
                    <a:p>
                      <a:endParaRPr lang="en-GB" sz="2000">
                        <a:solidFill>
                          <a:srgbClr val="115076"/>
                        </a:solidFill>
                      </a:endParaRPr>
                    </a:p>
                  </a:txBody>
                  <a:tcPr/>
                </a:tc>
                <a:tc>
                  <a:txBody>
                    <a:bodyPr/>
                    <a:lstStyle/>
                    <a:p>
                      <a:endParaRPr lang="en-GB" sz="2000" dirty="0">
                        <a:solidFill>
                          <a:srgbClr val="115076"/>
                        </a:solidFill>
                      </a:endParaRPr>
                    </a:p>
                  </a:txBody>
                  <a:tcPr/>
                </a:tc>
                <a:extLst>
                  <a:ext uri="{0D108BD9-81ED-4DB2-BD59-A6C34878D82A}">
                    <a16:rowId xmlns:a16="http://schemas.microsoft.com/office/drawing/2014/main" val="2256020178"/>
                  </a:ext>
                </a:extLst>
              </a:tr>
              <a:tr h="370840">
                <a:tc>
                  <a:txBody>
                    <a:bodyPr/>
                    <a:lstStyle/>
                    <a:p>
                      <a:r>
                        <a:rPr lang="en-GB" sz="2000" dirty="0">
                          <a:solidFill>
                            <a:srgbClr val="115076"/>
                          </a:solidFill>
                        </a:rPr>
                        <a:t>un </a:t>
                      </a:r>
                      <a:r>
                        <a:rPr lang="en-GB" sz="2000" dirty="0" err="1">
                          <a:solidFill>
                            <a:srgbClr val="115076"/>
                          </a:solidFill>
                        </a:rPr>
                        <a:t>hôtel</a:t>
                      </a:r>
                      <a:endParaRPr lang="en-GB" sz="2000" dirty="0">
                        <a:solidFill>
                          <a:srgbClr val="115076"/>
                        </a:solidFill>
                      </a:endParaRPr>
                    </a:p>
                  </a:txBody>
                  <a:tcPr/>
                </a:tc>
                <a:tc>
                  <a:txBody>
                    <a:bodyPr/>
                    <a:lstStyle/>
                    <a:p>
                      <a:endParaRPr lang="en-GB" sz="2000">
                        <a:solidFill>
                          <a:srgbClr val="115076"/>
                        </a:solidFill>
                      </a:endParaRPr>
                    </a:p>
                  </a:txBody>
                  <a:tcPr/>
                </a:tc>
                <a:tc>
                  <a:txBody>
                    <a:bodyPr/>
                    <a:lstStyle/>
                    <a:p>
                      <a:endParaRPr lang="en-GB" sz="2000" dirty="0">
                        <a:solidFill>
                          <a:srgbClr val="115076"/>
                        </a:solidFill>
                      </a:endParaRPr>
                    </a:p>
                  </a:txBody>
                  <a:tcPr/>
                </a:tc>
                <a:extLst>
                  <a:ext uri="{0D108BD9-81ED-4DB2-BD59-A6C34878D82A}">
                    <a16:rowId xmlns:a16="http://schemas.microsoft.com/office/drawing/2014/main" val="1848984876"/>
                  </a:ext>
                </a:extLst>
              </a:tr>
              <a:tr h="370840">
                <a:tc>
                  <a:txBody>
                    <a:bodyPr/>
                    <a:lstStyle/>
                    <a:p>
                      <a:r>
                        <a:rPr lang="en-GB" sz="2000" dirty="0" err="1">
                          <a:solidFill>
                            <a:srgbClr val="115076"/>
                          </a:solidFill>
                        </a:rPr>
                        <a:t>une</a:t>
                      </a:r>
                      <a:r>
                        <a:rPr lang="en-GB" sz="2000" dirty="0">
                          <a:solidFill>
                            <a:srgbClr val="115076"/>
                          </a:solidFill>
                        </a:rPr>
                        <a:t> </a:t>
                      </a:r>
                      <a:r>
                        <a:rPr lang="en-GB" sz="2000" dirty="0" err="1">
                          <a:solidFill>
                            <a:srgbClr val="115076"/>
                          </a:solidFill>
                        </a:rPr>
                        <a:t>île</a:t>
                      </a:r>
                      <a:endParaRPr lang="en-GB" sz="2000" dirty="0">
                        <a:solidFill>
                          <a:srgbClr val="115076"/>
                        </a:solidFill>
                      </a:endParaRPr>
                    </a:p>
                  </a:txBody>
                  <a:tcPr/>
                </a:tc>
                <a:tc>
                  <a:txBody>
                    <a:bodyPr/>
                    <a:lstStyle/>
                    <a:p>
                      <a:endParaRPr lang="en-GB" sz="2000">
                        <a:solidFill>
                          <a:srgbClr val="115076"/>
                        </a:solidFill>
                      </a:endParaRPr>
                    </a:p>
                  </a:txBody>
                  <a:tcPr/>
                </a:tc>
                <a:tc>
                  <a:txBody>
                    <a:bodyPr/>
                    <a:lstStyle/>
                    <a:p>
                      <a:endParaRPr lang="en-GB" sz="2000" dirty="0">
                        <a:solidFill>
                          <a:srgbClr val="115076"/>
                        </a:solidFill>
                      </a:endParaRPr>
                    </a:p>
                  </a:txBody>
                  <a:tcPr/>
                </a:tc>
                <a:extLst>
                  <a:ext uri="{0D108BD9-81ED-4DB2-BD59-A6C34878D82A}">
                    <a16:rowId xmlns:a16="http://schemas.microsoft.com/office/drawing/2014/main" val="3378961620"/>
                  </a:ext>
                </a:extLst>
              </a:tr>
              <a:tr h="370840">
                <a:tc>
                  <a:txBody>
                    <a:bodyPr/>
                    <a:lstStyle/>
                    <a:p>
                      <a:r>
                        <a:rPr lang="en-GB" sz="2000" dirty="0" err="1">
                          <a:solidFill>
                            <a:srgbClr val="115076"/>
                          </a:solidFill>
                        </a:rPr>
                        <a:t>une</a:t>
                      </a:r>
                      <a:r>
                        <a:rPr lang="en-GB" sz="2000" dirty="0">
                          <a:solidFill>
                            <a:srgbClr val="115076"/>
                          </a:solidFill>
                        </a:rPr>
                        <a:t> </a:t>
                      </a:r>
                      <a:r>
                        <a:rPr lang="en-GB" sz="2000" dirty="0" err="1">
                          <a:solidFill>
                            <a:srgbClr val="115076"/>
                          </a:solidFill>
                        </a:rPr>
                        <a:t>plage</a:t>
                      </a:r>
                      <a:endParaRPr lang="en-GB" sz="2000" dirty="0">
                        <a:solidFill>
                          <a:srgbClr val="115076"/>
                        </a:solidFill>
                      </a:endParaRPr>
                    </a:p>
                  </a:txBody>
                  <a:tcPr/>
                </a:tc>
                <a:tc>
                  <a:txBody>
                    <a:bodyPr/>
                    <a:lstStyle/>
                    <a:p>
                      <a:endParaRPr lang="en-GB" sz="2000">
                        <a:solidFill>
                          <a:srgbClr val="115076"/>
                        </a:solidFill>
                      </a:endParaRPr>
                    </a:p>
                  </a:txBody>
                  <a:tcPr/>
                </a:tc>
                <a:tc>
                  <a:txBody>
                    <a:bodyPr/>
                    <a:lstStyle/>
                    <a:p>
                      <a:endParaRPr lang="en-GB" sz="2000" dirty="0">
                        <a:solidFill>
                          <a:srgbClr val="115076"/>
                        </a:solidFill>
                      </a:endParaRPr>
                    </a:p>
                  </a:txBody>
                  <a:tcPr/>
                </a:tc>
                <a:extLst>
                  <a:ext uri="{0D108BD9-81ED-4DB2-BD59-A6C34878D82A}">
                    <a16:rowId xmlns:a16="http://schemas.microsoft.com/office/drawing/2014/main" val="906947869"/>
                  </a:ext>
                </a:extLst>
              </a:tr>
              <a:tr h="370840">
                <a:tc>
                  <a:txBody>
                    <a:bodyPr/>
                    <a:lstStyle/>
                    <a:p>
                      <a:r>
                        <a:rPr lang="en-GB" sz="2000" dirty="0" err="1">
                          <a:solidFill>
                            <a:srgbClr val="115076"/>
                          </a:solidFill>
                        </a:rPr>
                        <a:t>une</a:t>
                      </a:r>
                      <a:r>
                        <a:rPr lang="en-GB" sz="2000" dirty="0">
                          <a:solidFill>
                            <a:srgbClr val="115076"/>
                          </a:solidFill>
                        </a:rPr>
                        <a:t> rue Pasteur</a:t>
                      </a:r>
                    </a:p>
                  </a:txBody>
                  <a:tcPr/>
                </a:tc>
                <a:tc>
                  <a:txBody>
                    <a:bodyPr/>
                    <a:lstStyle/>
                    <a:p>
                      <a:endParaRPr lang="en-GB" sz="2000">
                        <a:solidFill>
                          <a:srgbClr val="115076"/>
                        </a:solidFill>
                      </a:endParaRPr>
                    </a:p>
                  </a:txBody>
                  <a:tcPr/>
                </a:tc>
                <a:tc>
                  <a:txBody>
                    <a:bodyPr/>
                    <a:lstStyle/>
                    <a:p>
                      <a:endParaRPr lang="en-GB" sz="2000" dirty="0">
                        <a:solidFill>
                          <a:srgbClr val="115076"/>
                        </a:solidFill>
                      </a:endParaRPr>
                    </a:p>
                  </a:txBody>
                  <a:tcPr/>
                </a:tc>
                <a:extLst>
                  <a:ext uri="{0D108BD9-81ED-4DB2-BD59-A6C34878D82A}">
                    <a16:rowId xmlns:a16="http://schemas.microsoft.com/office/drawing/2014/main" val="107136194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err="1">
                          <a:solidFill>
                            <a:srgbClr val="115076"/>
                          </a:solidFill>
                        </a:rPr>
                        <a:t>une</a:t>
                      </a:r>
                      <a:r>
                        <a:rPr lang="en-GB" sz="2000" dirty="0">
                          <a:solidFill>
                            <a:srgbClr val="115076"/>
                          </a:solidFill>
                        </a:rPr>
                        <a:t> </a:t>
                      </a:r>
                      <a:r>
                        <a:rPr lang="en-GB" sz="2000" dirty="0" err="1">
                          <a:solidFill>
                            <a:srgbClr val="115076"/>
                          </a:solidFill>
                        </a:rPr>
                        <a:t>université</a:t>
                      </a:r>
                      <a:endParaRPr lang="en-GB" sz="2000" dirty="0">
                        <a:solidFill>
                          <a:srgbClr val="115076"/>
                        </a:solidFill>
                      </a:endParaRPr>
                    </a:p>
                  </a:txBody>
                  <a:tcPr/>
                </a:tc>
                <a:tc>
                  <a:txBody>
                    <a:bodyPr/>
                    <a:lstStyle/>
                    <a:p>
                      <a:endParaRPr lang="en-GB" sz="2000">
                        <a:solidFill>
                          <a:srgbClr val="115076"/>
                        </a:solidFill>
                      </a:endParaRPr>
                    </a:p>
                  </a:txBody>
                  <a:tcPr/>
                </a:tc>
                <a:tc>
                  <a:txBody>
                    <a:bodyPr/>
                    <a:lstStyle/>
                    <a:p>
                      <a:endParaRPr lang="en-GB" sz="2000" dirty="0">
                        <a:solidFill>
                          <a:srgbClr val="115076"/>
                        </a:solidFill>
                      </a:endParaRPr>
                    </a:p>
                  </a:txBody>
                  <a:tcPr/>
                </a:tc>
                <a:extLst>
                  <a:ext uri="{0D108BD9-81ED-4DB2-BD59-A6C34878D82A}">
                    <a16:rowId xmlns:a16="http://schemas.microsoft.com/office/drawing/2014/main" val="2422882678"/>
                  </a:ext>
                </a:extLst>
              </a:tr>
            </a:tbl>
          </a:graphicData>
        </a:graphic>
      </p:graphicFrame>
    </p:spTree>
    <p:extLst>
      <p:ext uri="{BB962C8B-B14F-4D97-AF65-F5344CB8AC3E}">
        <p14:creationId xmlns:p14="http://schemas.microsoft.com/office/powerpoint/2010/main" val="3027264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 y="296864"/>
            <a:ext cx="6268303" cy="707849"/>
          </a:xfrm>
        </p:spPr>
        <p:txBody>
          <a:bodyPr>
            <a:noAutofit/>
          </a:bodyPr>
          <a:lstStyle/>
          <a:p>
            <a:r>
              <a:rPr lang="en-GB" sz="3600" b="1" dirty="0" err="1">
                <a:solidFill>
                  <a:schemeClr val="bg1"/>
                </a:solidFill>
              </a:rPr>
              <a:t>Partenaire</a:t>
            </a:r>
            <a:r>
              <a:rPr lang="en-GB" sz="3600" b="1" dirty="0">
                <a:solidFill>
                  <a:schemeClr val="bg1"/>
                </a:solidFill>
              </a:rPr>
              <a:t> A : </a:t>
            </a:r>
            <a:r>
              <a:rPr lang="en-GB" sz="3600" b="1" dirty="0" err="1">
                <a:solidFill>
                  <a:schemeClr val="bg1"/>
                </a:solidFill>
              </a:rPr>
              <a:t>réponses</a:t>
            </a:r>
            <a:endParaRPr lang="en-GB" sz="3600" b="1" dirty="0">
              <a:solidFill>
                <a:schemeClr val="bg1"/>
              </a:solidFill>
            </a:endParaRPr>
          </a:p>
        </p:txBody>
      </p:sp>
      <p:sp>
        <p:nvSpPr>
          <p:cNvPr id="5" name="Rounded Rectangle 46">
            <a:extLst>
              <a:ext uri="{FF2B5EF4-FFF2-40B4-BE49-F238E27FC236}">
                <a16:creationId xmlns:a16="http://schemas.microsoft.com/office/drawing/2014/main" id="{2E9269F7-4DBD-4D66-9033-F8D7A9604A95}"/>
              </a:ext>
            </a:extLst>
          </p:cNvPr>
          <p:cNvSpPr/>
          <p:nvPr/>
        </p:nvSpPr>
        <p:spPr>
          <a:xfrm>
            <a:off x="10439400" y="249869"/>
            <a:ext cx="1470520" cy="461666"/>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7" name="Picture 22" descr="Horizontal Road Clipart">
            <a:extLst>
              <a:ext uri="{FF2B5EF4-FFF2-40B4-BE49-F238E27FC236}">
                <a16:creationId xmlns:a16="http://schemas.microsoft.com/office/drawing/2014/main" id="{5D09A98B-5374-409A-8981-332B55F69C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302" y="5249885"/>
            <a:ext cx="5760000" cy="7329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mage result for cinema cartoon&quot;">
            <a:extLst>
              <a:ext uri="{FF2B5EF4-FFF2-40B4-BE49-F238E27FC236}">
                <a16:creationId xmlns:a16="http://schemas.microsoft.com/office/drawing/2014/main" id="{122D6D9E-3442-49CA-B3CA-A27D9F1F11A0}"/>
              </a:ext>
            </a:extLst>
          </p:cNvPr>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668531" y="3753507"/>
            <a:ext cx="1439545" cy="1439545"/>
          </a:xfrm>
          <a:prstGeom prst="rect">
            <a:avLst/>
          </a:prstGeom>
          <a:noFill/>
        </p:spPr>
      </p:pic>
      <p:pic>
        <p:nvPicPr>
          <p:cNvPr id="11" name="Picture 10">
            <a:extLst>
              <a:ext uri="{FF2B5EF4-FFF2-40B4-BE49-F238E27FC236}">
                <a16:creationId xmlns:a16="http://schemas.microsoft.com/office/drawing/2014/main" id="{6B511306-AAB1-4BAA-8005-87C0D9E69F1B}"/>
              </a:ext>
            </a:extLst>
          </p:cNvPr>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4025526" y="3810340"/>
            <a:ext cx="1698625" cy="1439545"/>
          </a:xfrm>
          <a:prstGeom prst="rect">
            <a:avLst/>
          </a:prstGeom>
        </p:spPr>
      </p:pic>
      <p:pic>
        <p:nvPicPr>
          <p:cNvPr id="12" name="Picture 11">
            <a:extLst>
              <a:ext uri="{FF2B5EF4-FFF2-40B4-BE49-F238E27FC236}">
                <a16:creationId xmlns:a16="http://schemas.microsoft.com/office/drawing/2014/main" id="{8C138042-4A86-4DA6-A1AA-C06FB0D1FC6C}"/>
              </a:ext>
            </a:extLst>
          </p:cNvPr>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52456" y="3810341"/>
            <a:ext cx="1698625" cy="1439545"/>
          </a:xfrm>
          <a:prstGeom prst="rect">
            <a:avLst/>
          </a:prstGeom>
        </p:spPr>
      </p:pic>
      <p:pic>
        <p:nvPicPr>
          <p:cNvPr id="13" name="Picture 22" descr="Horizontal Road Clipart">
            <a:extLst>
              <a:ext uri="{FF2B5EF4-FFF2-40B4-BE49-F238E27FC236}">
                <a16:creationId xmlns:a16="http://schemas.microsoft.com/office/drawing/2014/main" id="{83D1B142-B949-4752-BDEF-3D796660B4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8302" y="2873480"/>
            <a:ext cx="4320000" cy="54974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EF692E43-7390-4507-B018-720F6A75D93A}"/>
              </a:ext>
            </a:extLst>
          </p:cNvPr>
          <p:cNvGrpSpPr/>
          <p:nvPr/>
        </p:nvGrpSpPr>
        <p:grpSpPr>
          <a:xfrm>
            <a:off x="4021622" y="1334930"/>
            <a:ext cx="1079500" cy="1421766"/>
            <a:chOff x="0" y="0"/>
            <a:chExt cx="2160000" cy="2501560"/>
          </a:xfrm>
        </p:grpSpPr>
        <p:pic>
          <p:nvPicPr>
            <p:cNvPr id="15" name="Picture 14" descr="Search results search results for college pictures graphics clip art">
              <a:extLst>
                <a:ext uri="{FF2B5EF4-FFF2-40B4-BE49-F238E27FC236}">
                  <a16:creationId xmlns:a16="http://schemas.microsoft.com/office/drawing/2014/main" id="{D13E1F23-8CCA-4F16-ADCF-4F5D33675FB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020417"/>
              <a:ext cx="2160000" cy="148114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Education icons, +1,600 free files in PNG, EPS, SVG format">
              <a:extLst>
                <a:ext uri="{FF2B5EF4-FFF2-40B4-BE49-F238E27FC236}">
                  <a16:creationId xmlns:a16="http://schemas.microsoft.com/office/drawing/2014/main" id="{57D93337-A815-4A32-8652-A25150141645}"/>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9744" b="89776" l="5431" r="92971">
                          <a14:foregroundMark x1="62460" y1="52716" x2="62460" y2="52716"/>
                          <a14:foregroundMark x1="87700" y1="75240" x2="87700" y2="75240"/>
                          <a14:foregroundMark x1="5591" y1="31629" x2="5591" y2="31629"/>
                          <a14:foregroundMark x1="92971" y1="31629" x2="92971" y2="31629"/>
                        </a14:backgroundRemoval>
                      </a14:imgEffect>
                    </a14:imgLayer>
                  </a14:imgProps>
                </a:ext>
                <a:ext uri="{28A0092B-C50C-407E-A947-70E740481C1C}">
                  <a14:useLocalDpi xmlns:a14="http://schemas.microsoft.com/office/drawing/2010/main" val="0"/>
                </a:ext>
              </a:extLst>
            </a:blip>
            <a:srcRect/>
            <a:stretch>
              <a:fillRect/>
            </a:stretch>
          </p:blipFill>
          <p:spPr bwMode="auto">
            <a:xfrm rot="1279734">
              <a:off x="377211" y="0"/>
              <a:ext cx="1440000" cy="144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16" descr="Airport">
            <a:extLst>
              <a:ext uri="{FF2B5EF4-FFF2-40B4-BE49-F238E27FC236}">
                <a16:creationId xmlns:a16="http://schemas.microsoft.com/office/drawing/2014/main" id="{6D2A4F9B-089E-483F-8FDA-46C0B683BCDD}"/>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88302" y="1726725"/>
            <a:ext cx="1079500" cy="1079500"/>
          </a:xfrm>
          <a:prstGeom prst="rect">
            <a:avLst/>
          </a:prstGeom>
          <a:noFill/>
        </p:spPr>
      </p:pic>
      <p:pic>
        <p:nvPicPr>
          <p:cNvPr id="18" name="Picture 22" descr="Horizontal Road Clipart">
            <a:extLst>
              <a:ext uri="{FF2B5EF4-FFF2-40B4-BE49-F238E27FC236}">
                <a16:creationId xmlns:a16="http://schemas.microsoft.com/office/drawing/2014/main" id="{9A172176-8363-4BB4-8312-3BED20D86FA7}"/>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6218419">
            <a:off x="-978305" y="3973303"/>
            <a:ext cx="3600000" cy="45812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2" descr="Horizontal Road Clipart">
            <a:extLst>
              <a:ext uri="{FF2B5EF4-FFF2-40B4-BE49-F238E27FC236}">
                <a16:creationId xmlns:a16="http://schemas.microsoft.com/office/drawing/2014/main" id="{7E6F5562-268F-4BAA-922E-85AA89CE827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4714442">
            <a:off x="4114128" y="3979756"/>
            <a:ext cx="3600000" cy="4581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6F1BE237-D5CA-4100-BE35-41FA569A250F}"/>
              </a:ext>
            </a:extLst>
          </p:cNvPr>
          <p:cNvGraphicFramePr>
            <a:graphicFrameLocks noGrp="1"/>
          </p:cNvGraphicFramePr>
          <p:nvPr>
            <p:extLst/>
          </p:nvPr>
        </p:nvGraphicFramePr>
        <p:xfrm>
          <a:off x="7391046" y="1593507"/>
          <a:ext cx="4320000" cy="4320000"/>
        </p:xfrm>
        <a:graphic>
          <a:graphicData uri="http://schemas.openxmlformats.org/drawingml/2006/table">
            <a:tbl>
              <a:tblPr firstRow="1" bandRow="1">
                <a:tableStyleId>{5940675A-B579-460E-94D1-54222C63F5DA}</a:tableStyleId>
              </a:tblPr>
              <a:tblGrid>
                <a:gridCol w="2160000">
                  <a:extLst>
                    <a:ext uri="{9D8B030D-6E8A-4147-A177-3AD203B41FA5}">
                      <a16:colId xmlns:a16="http://schemas.microsoft.com/office/drawing/2014/main" val="3243753779"/>
                    </a:ext>
                  </a:extLst>
                </a:gridCol>
                <a:gridCol w="2160000">
                  <a:extLst>
                    <a:ext uri="{9D8B030D-6E8A-4147-A177-3AD203B41FA5}">
                      <a16:colId xmlns:a16="http://schemas.microsoft.com/office/drawing/2014/main" val="3498226590"/>
                    </a:ext>
                  </a:extLst>
                </a:gridCol>
              </a:tblGrid>
              <a:tr h="720000">
                <a:tc>
                  <a:txBody>
                    <a:bodyPr/>
                    <a:lstStyle/>
                    <a:p>
                      <a:pPr algn="ctr"/>
                      <a:endParaRPr lang="en-GB" sz="2000" dirty="0"/>
                    </a:p>
                    <a:p>
                      <a:pPr algn="ctr"/>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4126473"/>
                  </a:ext>
                </a:extLst>
              </a:tr>
              <a:tr h="3600000">
                <a:tc>
                  <a:txBody>
                    <a:bodyPr/>
                    <a:lstStyle/>
                    <a:p>
                      <a:pPr algn="ctr"/>
                      <a:endParaRPr lang="en-GB" sz="2000" dirty="0"/>
                    </a:p>
                    <a:p>
                      <a:pPr algn="ctr"/>
                      <a:endParaRPr lang="en-GB" sz="2000" dirty="0"/>
                    </a:p>
                    <a:p>
                      <a:pPr algn="ctr"/>
                      <a:endParaRPr lang="en-GB" sz="2000" dirty="0"/>
                    </a:p>
                    <a:p>
                      <a:pPr algn="ctr"/>
                      <a:endParaRPr lang="en-GB" sz="2000" dirty="0"/>
                    </a:p>
                    <a:p>
                      <a:pPr algn="ctr"/>
                      <a:endParaRPr lang="en-GB" sz="2000" dirty="0"/>
                    </a:p>
                    <a:p>
                      <a:pPr algn="ctr"/>
                      <a:endParaRPr lang="en-GB" sz="2000" dirty="0"/>
                    </a:p>
                    <a:p>
                      <a:pPr algn="ctr"/>
                      <a:endParaRPr lang="en-GB" sz="2000" dirty="0"/>
                    </a:p>
                    <a:p>
                      <a:pPr algn="ctr"/>
                      <a:endParaRPr lang="en-GB" sz="2000" dirty="0"/>
                    </a:p>
                    <a:p>
                      <a:pPr algn="ctr"/>
                      <a:endParaRPr lang="en-GB" sz="2000" dirty="0"/>
                    </a:p>
                    <a:p>
                      <a:pPr algn="ctr"/>
                      <a:endParaRPr lang="en-GB" sz="2000" dirty="0"/>
                    </a:p>
                  </a:txBody>
                  <a:tcPr anchor="ctr">
                    <a:lnT w="12700" cap="flat" cmpd="sng" algn="ctr">
                      <a:solidFill>
                        <a:srgbClr val="115076"/>
                      </a:solidFill>
                      <a:prstDash val="solid"/>
                      <a:round/>
                      <a:headEnd type="none" w="med" len="med"/>
                      <a:tailEnd type="none" w="med" len="med"/>
                    </a:lnT>
                  </a:tcPr>
                </a:tc>
                <a:tc>
                  <a:txBody>
                    <a:bodyPr/>
                    <a:lstStyle/>
                    <a:p>
                      <a:pPr algn="ctr"/>
                      <a:endParaRPr lang="en-GB" sz="2000" dirty="0"/>
                    </a:p>
                  </a:txBody>
                  <a:tcPr anchor="ctr">
                    <a:lnT w="12700" cap="flat" cmpd="sng" algn="ctr">
                      <a:solidFill>
                        <a:srgbClr val="115076"/>
                      </a:solidFill>
                      <a:prstDash val="solid"/>
                      <a:round/>
                      <a:headEnd type="none" w="med" len="med"/>
                      <a:tailEnd type="none" w="med" len="med"/>
                    </a:lnT>
                  </a:tcPr>
                </a:tc>
                <a:extLst>
                  <a:ext uri="{0D108BD9-81ED-4DB2-BD59-A6C34878D82A}">
                    <a16:rowId xmlns:a16="http://schemas.microsoft.com/office/drawing/2014/main" val="323833616"/>
                  </a:ext>
                </a:extLst>
              </a:tr>
            </a:tbl>
          </a:graphicData>
        </a:graphic>
      </p:graphicFrame>
      <p:pic>
        <p:nvPicPr>
          <p:cNvPr id="20" name="Picture 19">
            <a:extLst>
              <a:ext uri="{FF2B5EF4-FFF2-40B4-BE49-F238E27FC236}">
                <a16:creationId xmlns:a16="http://schemas.microsoft.com/office/drawing/2014/main" id="{4125B07F-40C8-4457-BAA1-A7DD6A7F49B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51676" y="1593025"/>
            <a:ext cx="525176" cy="720000"/>
          </a:xfrm>
          <a:prstGeom prst="rect">
            <a:avLst/>
          </a:prstGeom>
        </p:spPr>
      </p:pic>
      <p:pic>
        <p:nvPicPr>
          <p:cNvPr id="24" name="Picture 23">
            <a:extLst>
              <a:ext uri="{FF2B5EF4-FFF2-40B4-BE49-F238E27FC236}">
                <a16:creationId xmlns:a16="http://schemas.microsoft.com/office/drawing/2014/main" id="{4A3E1ADB-C1D6-4104-88BC-D82453F3EA2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439400" y="1546475"/>
            <a:ext cx="335676" cy="720000"/>
          </a:xfrm>
          <a:prstGeom prst="rect">
            <a:avLst/>
          </a:prstGeom>
        </p:spPr>
      </p:pic>
      <p:pic>
        <p:nvPicPr>
          <p:cNvPr id="25" name="Picture 24">
            <a:extLst>
              <a:ext uri="{FF2B5EF4-FFF2-40B4-BE49-F238E27FC236}">
                <a16:creationId xmlns:a16="http://schemas.microsoft.com/office/drawing/2014/main" id="{61FD8F45-C502-4A97-9671-4800CFAE1D17}"/>
              </a:ext>
            </a:extLst>
          </p:cNvPr>
          <p:cNvPicPr/>
          <p:nvPr/>
        </p:nvPicPr>
        <p:blipFill>
          <a:blip r:embed="rId16">
            <a:extLst>
              <a:ext uri="{28A0092B-C50C-407E-A947-70E740481C1C}">
                <a14:useLocalDpi xmlns:a14="http://schemas.microsoft.com/office/drawing/2010/main" val="0"/>
              </a:ext>
            </a:extLst>
          </a:blip>
          <a:stretch>
            <a:fillRect/>
          </a:stretch>
        </p:blipFill>
        <p:spPr>
          <a:xfrm>
            <a:off x="7766342" y="2583266"/>
            <a:ext cx="1440000" cy="1440000"/>
          </a:xfrm>
          <a:prstGeom prst="rect">
            <a:avLst/>
          </a:prstGeom>
        </p:spPr>
      </p:pic>
      <p:pic>
        <p:nvPicPr>
          <p:cNvPr id="26" name="Picture 25" descr="Island Clipart Image">
            <a:extLst>
              <a:ext uri="{FF2B5EF4-FFF2-40B4-BE49-F238E27FC236}">
                <a16:creationId xmlns:a16="http://schemas.microsoft.com/office/drawing/2014/main" id="{AE9D8C20-194C-466B-8658-3752E1E230B0}"/>
              </a:ext>
            </a:extLst>
          </p:cNvPr>
          <p:cNvPicPr/>
          <p:nvPr/>
        </p:nvPicPr>
        <p:blipFill>
          <a:blip r:embed="rId17">
            <a:extLst>
              <a:ext uri="{28A0092B-C50C-407E-A947-70E740481C1C}">
                <a14:useLocalDpi xmlns:a14="http://schemas.microsoft.com/office/drawing/2010/main" val="0"/>
              </a:ext>
            </a:extLst>
          </a:blip>
          <a:srcRect/>
          <a:stretch>
            <a:fillRect/>
          </a:stretch>
        </p:blipFill>
        <p:spPr bwMode="auto">
          <a:xfrm>
            <a:off x="7766342" y="4270311"/>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Street Clip Art Free">
            <a:extLst>
              <a:ext uri="{FF2B5EF4-FFF2-40B4-BE49-F238E27FC236}">
                <a16:creationId xmlns:a16="http://schemas.microsoft.com/office/drawing/2014/main" id="{7FFC33C5-B80A-4DF5-808B-CEB2B9501CD5}"/>
              </a:ext>
            </a:extLst>
          </p:cNvPr>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883698" y="2583266"/>
            <a:ext cx="1440000" cy="1440000"/>
          </a:xfrm>
          <a:prstGeom prst="rect">
            <a:avLst/>
          </a:prstGeom>
          <a:noFill/>
        </p:spPr>
      </p:pic>
      <p:pic>
        <p:nvPicPr>
          <p:cNvPr id="28" name="Picture 27" descr="Hotel Clip Art Free">
            <a:extLst>
              <a:ext uri="{FF2B5EF4-FFF2-40B4-BE49-F238E27FC236}">
                <a16:creationId xmlns:a16="http://schemas.microsoft.com/office/drawing/2014/main" id="{4A3FD725-4E8F-46C1-91E4-7DF5304D60BE}"/>
              </a:ext>
            </a:extLst>
          </p:cNvPr>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883698" y="4248386"/>
            <a:ext cx="1440000" cy="1440000"/>
          </a:xfrm>
          <a:prstGeom prst="rect">
            <a:avLst/>
          </a:prstGeom>
          <a:noFill/>
        </p:spPr>
      </p:pic>
      <p:sp>
        <p:nvSpPr>
          <p:cNvPr id="29" name="TextBox 28">
            <a:extLst>
              <a:ext uri="{FF2B5EF4-FFF2-40B4-BE49-F238E27FC236}">
                <a16:creationId xmlns:a16="http://schemas.microsoft.com/office/drawing/2014/main" id="{0CABD1D0-9829-42FD-A34D-EFF778E103ED}"/>
              </a:ext>
            </a:extLst>
          </p:cNvPr>
          <p:cNvSpPr txBox="1"/>
          <p:nvPr/>
        </p:nvSpPr>
        <p:spPr>
          <a:xfrm>
            <a:off x="9697162" y="3632056"/>
            <a:ext cx="1799104" cy="400110"/>
          </a:xfrm>
          <a:prstGeom prst="rect">
            <a:avLst/>
          </a:prstGeom>
          <a:solidFill>
            <a:srgbClr val="115076"/>
          </a:solidFill>
          <a:ln>
            <a:solidFill>
              <a:schemeClr val="bg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mn-cs"/>
              </a:rPr>
              <a:t>VICTOR HUGO</a:t>
            </a:r>
          </a:p>
        </p:txBody>
      </p:sp>
      <p:sp>
        <p:nvSpPr>
          <p:cNvPr id="31" name="TextBox 30">
            <a:extLst>
              <a:ext uri="{FF2B5EF4-FFF2-40B4-BE49-F238E27FC236}">
                <a16:creationId xmlns:a16="http://schemas.microsoft.com/office/drawing/2014/main" id="{A75A0C49-8B4F-4615-9FE1-0519637FA2EA}"/>
              </a:ext>
            </a:extLst>
          </p:cNvPr>
          <p:cNvSpPr txBox="1"/>
          <p:nvPr/>
        </p:nvSpPr>
        <p:spPr>
          <a:xfrm>
            <a:off x="1396074" y="4085645"/>
            <a:ext cx="1080000" cy="369332"/>
          </a:xfrm>
          <a:prstGeom prst="rect">
            <a:avLst/>
          </a:prstGeom>
          <a:solidFill>
            <a:schemeClr val="accent2">
              <a:lumMod val="50000"/>
            </a:schemeClr>
          </a:solidFill>
          <a:ln>
            <a:solidFill>
              <a:schemeClr val="bg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Monotype Corsiva" panose="03010101010201010101" pitchFamily="66" charset="0"/>
                <a:ea typeface="Cambria Math" panose="02040503050406030204" pitchFamily="18" charset="0"/>
                <a:cs typeface="+mn-cs"/>
              </a:rPr>
              <a:t>chez Clara </a:t>
            </a:r>
          </a:p>
        </p:txBody>
      </p:sp>
      <p:sp>
        <p:nvSpPr>
          <p:cNvPr id="32" name="TextBox 31">
            <a:extLst>
              <a:ext uri="{FF2B5EF4-FFF2-40B4-BE49-F238E27FC236}">
                <a16:creationId xmlns:a16="http://schemas.microsoft.com/office/drawing/2014/main" id="{1ED3E39F-F757-424E-A58A-0547C7D0A03E}"/>
              </a:ext>
            </a:extLst>
          </p:cNvPr>
          <p:cNvSpPr txBox="1"/>
          <p:nvPr/>
        </p:nvSpPr>
        <p:spPr>
          <a:xfrm>
            <a:off x="4350032" y="4069190"/>
            <a:ext cx="1080000" cy="369332"/>
          </a:xfrm>
          <a:prstGeom prst="rect">
            <a:avLst/>
          </a:prstGeom>
          <a:solidFill>
            <a:schemeClr val="accent2">
              <a:lumMod val="50000"/>
            </a:schemeClr>
          </a:solidFill>
          <a:ln>
            <a:solidFill>
              <a:schemeClr val="bg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Monotype Corsiva" panose="03010101010201010101" pitchFamily="66" charset="0"/>
                <a:ea typeface="Cambria Math" panose="02040503050406030204" pitchFamily="18" charset="0"/>
                <a:cs typeface="+mn-cs"/>
              </a:rPr>
              <a:t>chez Alain </a:t>
            </a:r>
          </a:p>
        </p:txBody>
      </p:sp>
      <p:pic>
        <p:nvPicPr>
          <p:cNvPr id="30" name="Picture 29">
            <a:extLst>
              <a:ext uri="{FF2B5EF4-FFF2-40B4-BE49-F238E27FC236}">
                <a16:creationId xmlns:a16="http://schemas.microsoft.com/office/drawing/2014/main" id="{28C1D57F-7EB2-4F66-94AC-E9493F1AD796}"/>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70158" y="1593025"/>
            <a:ext cx="691200" cy="720000"/>
          </a:xfrm>
          <a:prstGeom prst="rect">
            <a:avLst/>
          </a:prstGeom>
          <a:ln>
            <a:solidFill>
              <a:srgbClr val="115076"/>
            </a:solidFill>
          </a:ln>
        </p:spPr>
      </p:pic>
    </p:spTree>
    <p:extLst>
      <p:ext uri="{BB962C8B-B14F-4D97-AF65-F5344CB8AC3E}">
        <p14:creationId xmlns:p14="http://schemas.microsoft.com/office/powerpoint/2010/main" val="4203306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 y="296864"/>
            <a:ext cx="6268303" cy="707849"/>
          </a:xfrm>
        </p:spPr>
        <p:txBody>
          <a:bodyPr>
            <a:noAutofit/>
          </a:bodyPr>
          <a:lstStyle/>
          <a:p>
            <a:r>
              <a:rPr lang="en-GB" sz="3600" b="1" dirty="0" err="1">
                <a:solidFill>
                  <a:schemeClr val="bg1"/>
                </a:solidFill>
              </a:rPr>
              <a:t>Partenaire</a:t>
            </a:r>
            <a:r>
              <a:rPr lang="en-GB" sz="3600" b="1" dirty="0">
                <a:solidFill>
                  <a:schemeClr val="bg1"/>
                </a:solidFill>
              </a:rPr>
              <a:t> B : questions</a:t>
            </a:r>
          </a:p>
        </p:txBody>
      </p:sp>
      <p:sp>
        <p:nvSpPr>
          <p:cNvPr id="5" name="Rounded Rectangle 46">
            <a:extLst>
              <a:ext uri="{FF2B5EF4-FFF2-40B4-BE49-F238E27FC236}">
                <a16:creationId xmlns:a16="http://schemas.microsoft.com/office/drawing/2014/main" id="{2E9269F7-4DBD-4D66-9033-F8D7A9604A95}"/>
              </a:ext>
            </a:extLst>
          </p:cNvPr>
          <p:cNvSpPr/>
          <p:nvPr/>
        </p:nvSpPr>
        <p:spPr>
          <a:xfrm>
            <a:off x="10439400" y="249869"/>
            <a:ext cx="1470520" cy="461666"/>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 name="TextBox 2">
            <a:extLst>
              <a:ext uri="{FF2B5EF4-FFF2-40B4-BE49-F238E27FC236}">
                <a16:creationId xmlns:a16="http://schemas.microsoft.com/office/drawing/2014/main" id="{ECF9164A-B0E2-4810-9F21-6F8EE1D6234F}"/>
              </a:ext>
            </a:extLst>
          </p:cNvPr>
          <p:cNvSpPr txBox="1"/>
          <p:nvPr/>
        </p:nvSpPr>
        <p:spPr>
          <a:xfrm>
            <a:off x="59340" y="1314450"/>
            <a:ext cx="862127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Forme</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 des questions et </a:t>
            </a: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parle</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 avec un </a:t>
            </a: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ou</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une</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partenaire</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a:t>
            </a:r>
          </a:p>
        </p:txBody>
      </p:sp>
      <p:graphicFrame>
        <p:nvGraphicFramePr>
          <p:cNvPr id="10" name="Table 9">
            <a:extLst>
              <a:ext uri="{FF2B5EF4-FFF2-40B4-BE49-F238E27FC236}">
                <a16:creationId xmlns:a16="http://schemas.microsoft.com/office/drawing/2014/main" id="{B3A41D69-0A34-4A69-94E1-D47C66146509}"/>
              </a:ext>
            </a:extLst>
          </p:cNvPr>
          <p:cNvGraphicFramePr>
            <a:graphicFrameLocks noGrp="1"/>
          </p:cNvGraphicFramePr>
          <p:nvPr>
            <p:extLst/>
          </p:nvPr>
        </p:nvGraphicFramePr>
        <p:xfrm>
          <a:off x="203200" y="1926573"/>
          <a:ext cx="8640000" cy="3566160"/>
        </p:xfrm>
        <a:graphic>
          <a:graphicData uri="http://schemas.openxmlformats.org/drawingml/2006/table">
            <a:tbl>
              <a:tblPr firstRow="1" bandRow="1">
                <a:tableStyleId>{5940675A-B579-460E-94D1-54222C63F5DA}</a:tableStyleId>
              </a:tblPr>
              <a:tblGrid>
                <a:gridCol w="2880000">
                  <a:extLst>
                    <a:ext uri="{9D8B030D-6E8A-4147-A177-3AD203B41FA5}">
                      <a16:colId xmlns:a16="http://schemas.microsoft.com/office/drawing/2014/main" val="1957929132"/>
                    </a:ext>
                  </a:extLst>
                </a:gridCol>
                <a:gridCol w="2880000">
                  <a:extLst>
                    <a:ext uri="{9D8B030D-6E8A-4147-A177-3AD203B41FA5}">
                      <a16:colId xmlns:a16="http://schemas.microsoft.com/office/drawing/2014/main" val="2604259210"/>
                    </a:ext>
                  </a:extLst>
                </a:gridCol>
                <a:gridCol w="2880000">
                  <a:extLst>
                    <a:ext uri="{9D8B030D-6E8A-4147-A177-3AD203B41FA5}">
                      <a16:colId xmlns:a16="http://schemas.microsoft.com/office/drawing/2014/main" val="2963285713"/>
                    </a:ext>
                  </a:extLst>
                </a:gridCol>
              </a:tblGrid>
              <a:tr h="370840">
                <a:tc>
                  <a:txBody>
                    <a:bodyPr/>
                    <a:lstStyle/>
                    <a:p>
                      <a:endParaRPr lang="en-GB" sz="2000" dirty="0">
                        <a:solidFill>
                          <a:srgbClr val="115076"/>
                        </a:solidFill>
                      </a:endParaRP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115076"/>
                          </a:solidFill>
                        </a:rPr>
                        <a:t>(</a:t>
                      </a:r>
                      <a:r>
                        <a:rPr lang="en-US" sz="2000" b="1" dirty="0">
                          <a:solidFill>
                            <a:srgbClr val="115076"/>
                          </a:solidFill>
                          <a:latin typeface="Century Gothic" panose="020B0502020202020204" pitchFamily="34" charset="0"/>
                        </a:rPr>
                        <a:t>✔) </a:t>
                      </a:r>
                      <a:r>
                        <a:rPr lang="en-GB" sz="2000" b="1" dirty="0">
                          <a:solidFill>
                            <a:srgbClr val="115076"/>
                          </a:solidFill>
                        </a:rPr>
                        <a:t>(</a:t>
                      </a:r>
                      <a:r>
                        <a:rPr lang="en-US" sz="2000" b="1" dirty="0">
                          <a:solidFill>
                            <a:srgbClr val="115076"/>
                          </a:solidFill>
                          <a:latin typeface="Century Gothic" panose="020B0502020202020204" pitchFamily="34" charset="0"/>
                        </a:rPr>
                        <a:t>✖) ( ? )</a:t>
                      </a:r>
                      <a:endParaRPr lang="en-GB" sz="2000" b="1" dirty="0">
                        <a:solidFill>
                          <a:srgbClr val="115076"/>
                        </a:solidFill>
                      </a:endParaRPr>
                    </a:p>
                  </a:txBody>
                  <a:tcPr anchor="ctr">
                    <a:lnL w="12700" cap="flat" cmpd="sng" algn="ctr">
                      <a:solidFill>
                        <a:srgbClr val="115076"/>
                      </a:solidFill>
                      <a:prstDash val="solid"/>
                      <a:round/>
                      <a:headEnd type="none" w="med" len="med"/>
                      <a:tailEnd type="none" w="med" len="med"/>
                    </a:lnL>
                  </a:tcPr>
                </a:tc>
                <a:tc>
                  <a:txBody>
                    <a:bodyPr/>
                    <a:lstStyle/>
                    <a:p>
                      <a:pPr algn="ctr"/>
                      <a:r>
                        <a:rPr lang="en-GB" sz="2000" b="1" dirty="0" err="1">
                          <a:solidFill>
                            <a:srgbClr val="115076"/>
                          </a:solidFill>
                        </a:rPr>
                        <a:t>où</a:t>
                      </a:r>
                      <a:r>
                        <a:rPr lang="en-GB" sz="2000" b="1" dirty="0">
                          <a:solidFill>
                            <a:srgbClr val="115076"/>
                          </a:solidFill>
                        </a:rPr>
                        <a:t> ?</a:t>
                      </a:r>
                    </a:p>
                  </a:txBody>
                  <a:tcPr anchor="ctr"/>
                </a:tc>
                <a:extLst>
                  <a:ext uri="{0D108BD9-81ED-4DB2-BD59-A6C34878D82A}">
                    <a16:rowId xmlns:a16="http://schemas.microsoft.com/office/drawing/2014/main" val="1403100065"/>
                  </a:ext>
                </a:extLst>
              </a:tr>
              <a:tr h="370840">
                <a:tc>
                  <a:txBody>
                    <a:bodyPr/>
                    <a:lstStyle/>
                    <a:p>
                      <a:r>
                        <a:rPr lang="en-GB" sz="2000" dirty="0">
                          <a:solidFill>
                            <a:srgbClr val="115076"/>
                          </a:solidFill>
                        </a:rPr>
                        <a:t>un </a:t>
                      </a:r>
                      <a:r>
                        <a:rPr lang="en-GB" sz="2000" dirty="0" err="1">
                          <a:solidFill>
                            <a:srgbClr val="115076"/>
                          </a:solidFill>
                        </a:rPr>
                        <a:t>aéroport</a:t>
                      </a:r>
                      <a:endParaRPr lang="en-GB" sz="2000" dirty="0">
                        <a:solidFill>
                          <a:srgbClr val="115076"/>
                        </a:solidFill>
                      </a:endParaRPr>
                    </a:p>
                  </a:txBody>
                  <a:tcPr>
                    <a:lnT w="12700" cap="flat" cmpd="sng" algn="ctr">
                      <a:solidFill>
                        <a:srgbClr val="115076"/>
                      </a:solidFill>
                      <a:prstDash val="solid"/>
                      <a:round/>
                      <a:headEnd type="none" w="med" len="med"/>
                      <a:tailEnd type="none" w="med" len="med"/>
                    </a:lnT>
                  </a:tcPr>
                </a:tc>
                <a:tc>
                  <a:txBody>
                    <a:bodyPr/>
                    <a:lstStyle/>
                    <a:p>
                      <a:endParaRPr lang="en-GB" sz="2000" dirty="0">
                        <a:solidFill>
                          <a:srgbClr val="115076"/>
                        </a:solidFill>
                      </a:endParaRPr>
                    </a:p>
                  </a:txBody>
                  <a:tcPr/>
                </a:tc>
                <a:tc>
                  <a:txBody>
                    <a:bodyPr/>
                    <a:lstStyle/>
                    <a:p>
                      <a:endParaRPr lang="en-GB" sz="2000" dirty="0">
                        <a:solidFill>
                          <a:srgbClr val="115076"/>
                        </a:solidFill>
                      </a:endParaRPr>
                    </a:p>
                  </a:txBody>
                  <a:tcPr/>
                </a:tc>
                <a:extLst>
                  <a:ext uri="{0D108BD9-81ED-4DB2-BD59-A6C34878D82A}">
                    <a16:rowId xmlns:a16="http://schemas.microsoft.com/office/drawing/2014/main" val="1409289879"/>
                  </a:ext>
                </a:extLst>
              </a:tr>
              <a:tr h="370840">
                <a:tc>
                  <a:txBody>
                    <a:bodyPr/>
                    <a:lstStyle/>
                    <a:p>
                      <a:r>
                        <a:rPr lang="en-GB" sz="2000" dirty="0">
                          <a:solidFill>
                            <a:srgbClr val="115076"/>
                          </a:solidFill>
                        </a:rPr>
                        <a:t>un café </a:t>
                      </a:r>
                      <a:r>
                        <a:rPr lang="en-GB" sz="2000" i="1" dirty="0">
                          <a:solidFill>
                            <a:srgbClr val="115076"/>
                          </a:solidFill>
                        </a:rPr>
                        <a:t>chez Alain</a:t>
                      </a:r>
                      <a:endParaRPr lang="en-GB" sz="2000" dirty="0">
                        <a:solidFill>
                          <a:srgbClr val="115076"/>
                        </a:solidFill>
                      </a:endParaRPr>
                    </a:p>
                  </a:txBody>
                  <a:tcPr/>
                </a:tc>
                <a:tc>
                  <a:txBody>
                    <a:bodyPr/>
                    <a:lstStyle/>
                    <a:p>
                      <a:endParaRPr lang="en-GB" sz="2000">
                        <a:solidFill>
                          <a:srgbClr val="115076"/>
                        </a:solidFill>
                      </a:endParaRPr>
                    </a:p>
                  </a:txBody>
                  <a:tcPr/>
                </a:tc>
                <a:tc>
                  <a:txBody>
                    <a:bodyPr/>
                    <a:lstStyle/>
                    <a:p>
                      <a:endParaRPr lang="en-GB" sz="2000" dirty="0">
                        <a:solidFill>
                          <a:srgbClr val="115076"/>
                        </a:solidFill>
                      </a:endParaRPr>
                    </a:p>
                  </a:txBody>
                  <a:tcPr/>
                </a:tc>
                <a:extLst>
                  <a:ext uri="{0D108BD9-81ED-4DB2-BD59-A6C34878D82A}">
                    <a16:rowId xmlns:a16="http://schemas.microsoft.com/office/drawing/2014/main" val="3344963101"/>
                  </a:ext>
                </a:extLst>
              </a:tr>
              <a:tr h="370840">
                <a:tc>
                  <a:txBody>
                    <a:bodyPr/>
                    <a:lstStyle/>
                    <a:p>
                      <a:r>
                        <a:rPr lang="en-GB" sz="2000" dirty="0">
                          <a:solidFill>
                            <a:srgbClr val="115076"/>
                          </a:solidFill>
                        </a:rPr>
                        <a:t>un </a:t>
                      </a:r>
                      <a:r>
                        <a:rPr lang="en-GB" sz="2000" dirty="0" err="1">
                          <a:solidFill>
                            <a:srgbClr val="115076"/>
                          </a:solidFill>
                        </a:rPr>
                        <a:t>cinéma</a:t>
                      </a:r>
                      <a:endParaRPr lang="en-GB" sz="2000" dirty="0">
                        <a:solidFill>
                          <a:srgbClr val="115076"/>
                        </a:solidFill>
                      </a:endParaRPr>
                    </a:p>
                  </a:txBody>
                  <a:tcPr/>
                </a:tc>
                <a:tc>
                  <a:txBody>
                    <a:bodyPr/>
                    <a:lstStyle/>
                    <a:p>
                      <a:endParaRPr lang="en-GB" sz="2000">
                        <a:solidFill>
                          <a:srgbClr val="115076"/>
                        </a:solidFill>
                      </a:endParaRPr>
                    </a:p>
                  </a:txBody>
                  <a:tcPr/>
                </a:tc>
                <a:tc>
                  <a:txBody>
                    <a:bodyPr/>
                    <a:lstStyle/>
                    <a:p>
                      <a:endParaRPr lang="en-GB" sz="2000" dirty="0">
                        <a:solidFill>
                          <a:srgbClr val="115076"/>
                        </a:solidFill>
                      </a:endParaRPr>
                    </a:p>
                  </a:txBody>
                  <a:tcPr/>
                </a:tc>
                <a:extLst>
                  <a:ext uri="{0D108BD9-81ED-4DB2-BD59-A6C34878D82A}">
                    <a16:rowId xmlns:a16="http://schemas.microsoft.com/office/drawing/2014/main" val="2256020178"/>
                  </a:ext>
                </a:extLst>
              </a:tr>
              <a:tr h="370840">
                <a:tc>
                  <a:txBody>
                    <a:bodyPr/>
                    <a:lstStyle/>
                    <a:p>
                      <a:r>
                        <a:rPr lang="en-GB" sz="2000" dirty="0">
                          <a:solidFill>
                            <a:srgbClr val="115076"/>
                          </a:solidFill>
                        </a:rPr>
                        <a:t>un </a:t>
                      </a:r>
                      <a:r>
                        <a:rPr lang="en-GB" sz="2000" dirty="0" err="1">
                          <a:solidFill>
                            <a:srgbClr val="115076"/>
                          </a:solidFill>
                        </a:rPr>
                        <a:t>hôtel</a:t>
                      </a:r>
                      <a:endParaRPr lang="en-GB" sz="2000" dirty="0">
                        <a:solidFill>
                          <a:srgbClr val="115076"/>
                        </a:solidFill>
                      </a:endParaRPr>
                    </a:p>
                  </a:txBody>
                  <a:tcPr/>
                </a:tc>
                <a:tc>
                  <a:txBody>
                    <a:bodyPr/>
                    <a:lstStyle/>
                    <a:p>
                      <a:endParaRPr lang="en-GB" sz="2000">
                        <a:solidFill>
                          <a:srgbClr val="115076"/>
                        </a:solidFill>
                      </a:endParaRPr>
                    </a:p>
                  </a:txBody>
                  <a:tcPr/>
                </a:tc>
                <a:tc>
                  <a:txBody>
                    <a:bodyPr/>
                    <a:lstStyle/>
                    <a:p>
                      <a:endParaRPr lang="en-GB" sz="2000" dirty="0">
                        <a:solidFill>
                          <a:srgbClr val="115076"/>
                        </a:solidFill>
                      </a:endParaRPr>
                    </a:p>
                  </a:txBody>
                  <a:tcPr/>
                </a:tc>
                <a:extLst>
                  <a:ext uri="{0D108BD9-81ED-4DB2-BD59-A6C34878D82A}">
                    <a16:rowId xmlns:a16="http://schemas.microsoft.com/office/drawing/2014/main" val="1848984876"/>
                  </a:ext>
                </a:extLst>
              </a:tr>
              <a:tr h="370840">
                <a:tc>
                  <a:txBody>
                    <a:bodyPr/>
                    <a:lstStyle/>
                    <a:p>
                      <a:r>
                        <a:rPr lang="en-GB" sz="2000" dirty="0" err="1">
                          <a:solidFill>
                            <a:srgbClr val="115076"/>
                          </a:solidFill>
                        </a:rPr>
                        <a:t>une</a:t>
                      </a:r>
                      <a:r>
                        <a:rPr lang="en-GB" sz="2000" dirty="0">
                          <a:solidFill>
                            <a:srgbClr val="115076"/>
                          </a:solidFill>
                        </a:rPr>
                        <a:t> </a:t>
                      </a:r>
                      <a:r>
                        <a:rPr lang="en-GB" sz="2000" dirty="0" err="1">
                          <a:solidFill>
                            <a:srgbClr val="115076"/>
                          </a:solidFill>
                        </a:rPr>
                        <a:t>île</a:t>
                      </a:r>
                      <a:endParaRPr lang="en-GB" sz="2000" dirty="0">
                        <a:solidFill>
                          <a:srgbClr val="115076"/>
                        </a:solidFill>
                      </a:endParaRPr>
                    </a:p>
                  </a:txBody>
                  <a:tcPr/>
                </a:tc>
                <a:tc>
                  <a:txBody>
                    <a:bodyPr/>
                    <a:lstStyle/>
                    <a:p>
                      <a:endParaRPr lang="en-GB" sz="2000">
                        <a:solidFill>
                          <a:srgbClr val="115076"/>
                        </a:solidFill>
                      </a:endParaRPr>
                    </a:p>
                  </a:txBody>
                  <a:tcPr/>
                </a:tc>
                <a:tc>
                  <a:txBody>
                    <a:bodyPr/>
                    <a:lstStyle/>
                    <a:p>
                      <a:endParaRPr lang="en-GB" sz="2000" dirty="0">
                        <a:solidFill>
                          <a:srgbClr val="115076"/>
                        </a:solidFill>
                      </a:endParaRPr>
                    </a:p>
                  </a:txBody>
                  <a:tcPr/>
                </a:tc>
                <a:extLst>
                  <a:ext uri="{0D108BD9-81ED-4DB2-BD59-A6C34878D82A}">
                    <a16:rowId xmlns:a16="http://schemas.microsoft.com/office/drawing/2014/main" val="3378961620"/>
                  </a:ext>
                </a:extLst>
              </a:tr>
              <a:tr h="370840">
                <a:tc>
                  <a:txBody>
                    <a:bodyPr/>
                    <a:lstStyle/>
                    <a:p>
                      <a:r>
                        <a:rPr lang="en-GB" sz="2000" dirty="0" err="1">
                          <a:solidFill>
                            <a:srgbClr val="115076"/>
                          </a:solidFill>
                        </a:rPr>
                        <a:t>une</a:t>
                      </a:r>
                      <a:r>
                        <a:rPr lang="en-GB" sz="2000" dirty="0">
                          <a:solidFill>
                            <a:srgbClr val="115076"/>
                          </a:solidFill>
                        </a:rPr>
                        <a:t> </a:t>
                      </a:r>
                      <a:r>
                        <a:rPr lang="en-GB" sz="2000" dirty="0" err="1">
                          <a:solidFill>
                            <a:srgbClr val="115076"/>
                          </a:solidFill>
                        </a:rPr>
                        <a:t>plage</a:t>
                      </a:r>
                      <a:endParaRPr lang="en-GB" sz="2000" dirty="0">
                        <a:solidFill>
                          <a:srgbClr val="115076"/>
                        </a:solidFill>
                      </a:endParaRPr>
                    </a:p>
                  </a:txBody>
                  <a:tcPr/>
                </a:tc>
                <a:tc>
                  <a:txBody>
                    <a:bodyPr/>
                    <a:lstStyle/>
                    <a:p>
                      <a:endParaRPr lang="en-GB" sz="2000">
                        <a:solidFill>
                          <a:srgbClr val="115076"/>
                        </a:solidFill>
                      </a:endParaRPr>
                    </a:p>
                  </a:txBody>
                  <a:tcPr/>
                </a:tc>
                <a:tc>
                  <a:txBody>
                    <a:bodyPr/>
                    <a:lstStyle/>
                    <a:p>
                      <a:endParaRPr lang="en-GB" sz="2000" dirty="0">
                        <a:solidFill>
                          <a:srgbClr val="115076"/>
                        </a:solidFill>
                      </a:endParaRPr>
                    </a:p>
                  </a:txBody>
                  <a:tcPr/>
                </a:tc>
                <a:extLst>
                  <a:ext uri="{0D108BD9-81ED-4DB2-BD59-A6C34878D82A}">
                    <a16:rowId xmlns:a16="http://schemas.microsoft.com/office/drawing/2014/main" val="906947869"/>
                  </a:ext>
                </a:extLst>
              </a:tr>
              <a:tr h="370840">
                <a:tc>
                  <a:txBody>
                    <a:bodyPr/>
                    <a:lstStyle/>
                    <a:p>
                      <a:r>
                        <a:rPr lang="en-GB" sz="2000" dirty="0" err="1">
                          <a:solidFill>
                            <a:srgbClr val="115076"/>
                          </a:solidFill>
                        </a:rPr>
                        <a:t>une</a:t>
                      </a:r>
                      <a:r>
                        <a:rPr lang="en-GB" sz="2000" dirty="0">
                          <a:solidFill>
                            <a:srgbClr val="115076"/>
                          </a:solidFill>
                        </a:rPr>
                        <a:t> rue Victor Hugo</a:t>
                      </a:r>
                    </a:p>
                  </a:txBody>
                  <a:tcPr/>
                </a:tc>
                <a:tc>
                  <a:txBody>
                    <a:bodyPr/>
                    <a:lstStyle/>
                    <a:p>
                      <a:endParaRPr lang="en-GB" sz="2000">
                        <a:solidFill>
                          <a:srgbClr val="115076"/>
                        </a:solidFill>
                      </a:endParaRPr>
                    </a:p>
                  </a:txBody>
                  <a:tcPr/>
                </a:tc>
                <a:tc>
                  <a:txBody>
                    <a:bodyPr/>
                    <a:lstStyle/>
                    <a:p>
                      <a:endParaRPr lang="en-GB" sz="2000" dirty="0">
                        <a:solidFill>
                          <a:srgbClr val="115076"/>
                        </a:solidFill>
                      </a:endParaRPr>
                    </a:p>
                  </a:txBody>
                  <a:tcPr/>
                </a:tc>
                <a:extLst>
                  <a:ext uri="{0D108BD9-81ED-4DB2-BD59-A6C34878D82A}">
                    <a16:rowId xmlns:a16="http://schemas.microsoft.com/office/drawing/2014/main" val="107136194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err="1">
                          <a:solidFill>
                            <a:srgbClr val="115076"/>
                          </a:solidFill>
                        </a:rPr>
                        <a:t>une</a:t>
                      </a:r>
                      <a:r>
                        <a:rPr lang="en-GB" sz="2000" dirty="0">
                          <a:solidFill>
                            <a:srgbClr val="115076"/>
                          </a:solidFill>
                        </a:rPr>
                        <a:t> </a:t>
                      </a:r>
                      <a:r>
                        <a:rPr lang="en-GB" sz="2000" dirty="0" err="1">
                          <a:solidFill>
                            <a:srgbClr val="115076"/>
                          </a:solidFill>
                        </a:rPr>
                        <a:t>université</a:t>
                      </a:r>
                      <a:endParaRPr lang="en-GB" sz="2000" dirty="0">
                        <a:solidFill>
                          <a:srgbClr val="115076"/>
                        </a:solidFill>
                      </a:endParaRPr>
                    </a:p>
                  </a:txBody>
                  <a:tcPr/>
                </a:tc>
                <a:tc>
                  <a:txBody>
                    <a:bodyPr/>
                    <a:lstStyle/>
                    <a:p>
                      <a:endParaRPr lang="en-GB" sz="2000">
                        <a:solidFill>
                          <a:srgbClr val="115076"/>
                        </a:solidFill>
                      </a:endParaRPr>
                    </a:p>
                  </a:txBody>
                  <a:tcPr/>
                </a:tc>
                <a:tc>
                  <a:txBody>
                    <a:bodyPr/>
                    <a:lstStyle/>
                    <a:p>
                      <a:endParaRPr lang="en-GB" sz="2000" dirty="0">
                        <a:solidFill>
                          <a:srgbClr val="115076"/>
                        </a:solidFill>
                      </a:endParaRPr>
                    </a:p>
                  </a:txBody>
                  <a:tcPr/>
                </a:tc>
                <a:extLst>
                  <a:ext uri="{0D108BD9-81ED-4DB2-BD59-A6C34878D82A}">
                    <a16:rowId xmlns:a16="http://schemas.microsoft.com/office/drawing/2014/main" val="2422882678"/>
                  </a:ext>
                </a:extLst>
              </a:tr>
            </a:tbl>
          </a:graphicData>
        </a:graphic>
      </p:graphicFrame>
    </p:spTree>
    <p:extLst>
      <p:ext uri="{BB962C8B-B14F-4D97-AF65-F5344CB8AC3E}">
        <p14:creationId xmlns:p14="http://schemas.microsoft.com/office/powerpoint/2010/main" val="2961627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 y="296864"/>
            <a:ext cx="6268303" cy="707849"/>
          </a:xfrm>
        </p:spPr>
        <p:txBody>
          <a:bodyPr>
            <a:noAutofit/>
          </a:bodyPr>
          <a:lstStyle/>
          <a:p>
            <a:r>
              <a:rPr lang="en-GB" sz="3600" b="1" dirty="0" err="1">
                <a:solidFill>
                  <a:schemeClr val="bg1"/>
                </a:solidFill>
              </a:rPr>
              <a:t>Partenaire</a:t>
            </a:r>
            <a:r>
              <a:rPr lang="en-GB" sz="3600" b="1" dirty="0">
                <a:solidFill>
                  <a:schemeClr val="bg1"/>
                </a:solidFill>
              </a:rPr>
              <a:t> B : </a:t>
            </a:r>
            <a:r>
              <a:rPr lang="en-GB" sz="3600" b="1" dirty="0" err="1">
                <a:solidFill>
                  <a:schemeClr val="bg1"/>
                </a:solidFill>
              </a:rPr>
              <a:t>réponses</a:t>
            </a:r>
            <a:endParaRPr lang="en-GB" sz="3600" b="1" dirty="0">
              <a:solidFill>
                <a:schemeClr val="bg1"/>
              </a:solidFill>
            </a:endParaRPr>
          </a:p>
        </p:txBody>
      </p:sp>
      <p:sp>
        <p:nvSpPr>
          <p:cNvPr id="5" name="Rounded Rectangle 46">
            <a:extLst>
              <a:ext uri="{FF2B5EF4-FFF2-40B4-BE49-F238E27FC236}">
                <a16:creationId xmlns:a16="http://schemas.microsoft.com/office/drawing/2014/main" id="{2E9269F7-4DBD-4D66-9033-F8D7A9604A95}"/>
              </a:ext>
            </a:extLst>
          </p:cNvPr>
          <p:cNvSpPr/>
          <p:nvPr/>
        </p:nvSpPr>
        <p:spPr>
          <a:xfrm>
            <a:off x="10439400" y="249869"/>
            <a:ext cx="1470520" cy="461666"/>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7" name="Picture 22" descr="Horizontal Road Clipart">
            <a:extLst>
              <a:ext uri="{FF2B5EF4-FFF2-40B4-BE49-F238E27FC236}">
                <a16:creationId xmlns:a16="http://schemas.microsoft.com/office/drawing/2014/main" id="{5D09A98B-5374-409A-8981-332B55F69C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302" y="5249885"/>
            <a:ext cx="5760000" cy="7329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2" descr="Horizontal Road Clipart">
            <a:extLst>
              <a:ext uri="{FF2B5EF4-FFF2-40B4-BE49-F238E27FC236}">
                <a16:creationId xmlns:a16="http://schemas.microsoft.com/office/drawing/2014/main" id="{83D1B142-B949-4752-BDEF-3D796660B4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8302" y="2873480"/>
            <a:ext cx="4320000" cy="54974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2" descr="Horizontal Road Clipart">
            <a:extLst>
              <a:ext uri="{FF2B5EF4-FFF2-40B4-BE49-F238E27FC236}">
                <a16:creationId xmlns:a16="http://schemas.microsoft.com/office/drawing/2014/main" id="{9A172176-8363-4BB4-8312-3BED20D86FA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218419">
            <a:off x="-978305" y="3973303"/>
            <a:ext cx="3600000" cy="45812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2" descr="Horizontal Road Clipart">
            <a:extLst>
              <a:ext uri="{FF2B5EF4-FFF2-40B4-BE49-F238E27FC236}">
                <a16:creationId xmlns:a16="http://schemas.microsoft.com/office/drawing/2014/main" id="{7E6F5562-268F-4BAA-922E-85AA89CE827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714442">
            <a:off x="4114128" y="3979756"/>
            <a:ext cx="3600000" cy="4581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6F1BE237-D5CA-4100-BE35-41FA569A250F}"/>
              </a:ext>
            </a:extLst>
          </p:cNvPr>
          <p:cNvGraphicFramePr>
            <a:graphicFrameLocks noGrp="1"/>
          </p:cNvGraphicFramePr>
          <p:nvPr/>
        </p:nvGraphicFramePr>
        <p:xfrm>
          <a:off x="7391046" y="1593507"/>
          <a:ext cx="4320000" cy="4320000"/>
        </p:xfrm>
        <a:graphic>
          <a:graphicData uri="http://schemas.openxmlformats.org/drawingml/2006/table">
            <a:tbl>
              <a:tblPr firstRow="1" bandRow="1">
                <a:tableStyleId>{5940675A-B579-460E-94D1-54222C63F5DA}</a:tableStyleId>
              </a:tblPr>
              <a:tblGrid>
                <a:gridCol w="2160000">
                  <a:extLst>
                    <a:ext uri="{9D8B030D-6E8A-4147-A177-3AD203B41FA5}">
                      <a16:colId xmlns:a16="http://schemas.microsoft.com/office/drawing/2014/main" val="3243753779"/>
                    </a:ext>
                  </a:extLst>
                </a:gridCol>
                <a:gridCol w="2160000">
                  <a:extLst>
                    <a:ext uri="{9D8B030D-6E8A-4147-A177-3AD203B41FA5}">
                      <a16:colId xmlns:a16="http://schemas.microsoft.com/office/drawing/2014/main" val="3498226590"/>
                    </a:ext>
                  </a:extLst>
                </a:gridCol>
              </a:tblGrid>
              <a:tr h="720000">
                <a:tc>
                  <a:txBody>
                    <a:bodyPr/>
                    <a:lstStyle/>
                    <a:p>
                      <a:pPr algn="ctr"/>
                      <a:endParaRPr lang="en-GB" sz="2000" dirty="0"/>
                    </a:p>
                    <a:p>
                      <a:pPr algn="ctr"/>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4126473"/>
                  </a:ext>
                </a:extLst>
              </a:tr>
              <a:tr h="3600000">
                <a:tc>
                  <a:txBody>
                    <a:bodyPr/>
                    <a:lstStyle/>
                    <a:p>
                      <a:pPr algn="ctr"/>
                      <a:endParaRPr lang="en-GB" sz="2000" dirty="0"/>
                    </a:p>
                    <a:p>
                      <a:pPr algn="ctr"/>
                      <a:endParaRPr lang="en-GB" sz="2000" dirty="0"/>
                    </a:p>
                    <a:p>
                      <a:pPr algn="ctr"/>
                      <a:endParaRPr lang="en-GB" sz="2000" dirty="0"/>
                    </a:p>
                    <a:p>
                      <a:pPr algn="ctr"/>
                      <a:endParaRPr lang="en-GB" sz="2000" dirty="0"/>
                    </a:p>
                    <a:p>
                      <a:pPr algn="ctr"/>
                      <a:endParaRPr lang="en-GB" sz="2000" dirty="0"/>
                    </a:p>
                    <a:p>
                      <a:pPr algn="ctr"/>
                      <a:endParaRPr lang="en-GB" sz="2000" dirty="0"/>
                    </a:p>
                    <a:p>
                      <a:pPr algn="ctr"/>
                      <a:endParaRPr lang="en-GB" sz="2000" dirty="0"/>
                    </a:p>
                    <a:p>
                      <a:pPr algn="ctr"/>
                      <a:endParaRPr lang="en-GB" sz="2000" dirty="0"/>
                    </a:p>
                    <a:p>
                      <a:pPr algn="ctr"/>
                      <a:endParaRPr lang="en-GB" sz="2000" dirty="0"/>
                    </a:p>
                    <a:p>
                      <a:pPr algn="ctr"/>
                      <a:endParaRPr lang="en-GB" sz="2000" dirty="0"/>
                    </a:p>
                  </a:txBody>
                  <a:tcPr anchor="ctr">
                    <a:lnT w="12700" cap="flat" cmpd="sng" algn="ctr">
                      <a:solidFill>
                        <a:srgbClr val="115076"/>
                      </a:solidFill>
                      <a:prstDash val="solid"/>
                      <a:round/>
                      <a:headEnd type="none" w="med" len="med"/>
                      <a:tailEnd type="none" w="med" len="med"/>
                    </a:lnT>
                  </a:tcPr>
                </a:tc>
                <a:tc>
                  <a:txBody>
                    <a:bodyPr/>
                    <a:lstStyle/>
                    <a:p>
                      <a:pPr algn="ctr"/>
                      <a:endParaRPr lang="en-GB" sz="2000" dirty="0"/>
                    </a:p>
                  </a:txBody>
                  <a:tcPr anchor="ctr">
                    <a:lnT w="12700" cap="flat" cmpd="sng" algn="ctr">
                      <a:solidFill>
                        <a:srgbClr val="115076"/>
                      </a:solidFill>
                      <a:prstDash val="solid"/>
                      <a:round/>
                      <a:headEnd type="none" w="med" len="med"/>
                      <a:tailEnd type="none" w="med" len="med"/>
                    </a:lnT>
                  </a:tcPr>
                </a:tc>
                <a:extLst>
                  <a:ext uri="{0D108BD9-81ED-4DB2-BD59-A6C34878D82A}">
                    <a16:rowId xmlns:a16="http://schemas.microsoft.com/office/drawing/2014/main" val="323833616"/>
                  </a:ext>
                </a:extLst>
              </a:tr>
            </a:tbl>
          </a:graphicData>
        </a:graphic>
      </p:graphicFrame>
      <p:pic>
        <p:nvPicPr>
          <p:cNvPr id="20" name="Picture 19">
            <a:extLst>
              <a:ext uri="{FF2B5EF4-FFF2-40B4-BE49-F238E27FC236}">
                <a16:creationId xmlns:a16="http://schemas.microsoft.com/office/drawing/2014/main" id="{4125B07F-40C8-4457-BAA1-A7DD6A7F49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51676" y="1593025"/>
            <a:ext cx="525176" cy="720000"/>
          </a:xfrm>
          <a:prstGeom prst="rect">
            <a:avLst/>
          </a:prstGeom>
        </p:spPr>
      </p:pic>
      <p:pic>
        <p:nvPicPr>
          <p:cNvPr id="24" name="Picture 23">
            <a:extLst>
              <a:ext uri="{FF2B5EF4-FFF2-40B4-BE49-F238E27FC236}">
                <a16:creationId xmlns:a16="http://schemas.microsoft.com/office/drawing/2014/main" id="{4A3E1ADB-C1D6-4104-88BC-D82453F3EA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39400" y="1546475"/>
            <a:ext cx="335676" cy="720000"/>
          </a:xfrm>
          <a:prstGeom prst="rect">
            <a:avLst/>
          </a:prstGeom>
        </p:spPr>
      </p:pic>
      <p:pic>
        <p:nvPicPr>
          <p:cNvPr id="30" name="Picture 29" descr="Hotel Clip Art Free">
            <a:extLst>
              <a:ext uri="{FF2B5EF4-FFF2-40B4-BE49-F238E27FC236}">
                <a16:creationId xmlns:a16="http://schemas.microsoft.com/office/drawing/2014/main" id="{0B764BE8-6F8C-4238-B884-CDC20B29BF92}"/>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32172" y="3912881"/>
            <a:ext cx="1440000" cy="1440000"/>
          </a:xfrm>
          <a:prstGeom prst="rect">
            <a:avLst/>
          </a:prstGeom>
          <a:noFill/>
        </p:spPr>
      </p:pic>
      <p:pic>
        <p:nvPicPr>
          <p:cNvPr id="31" name="Picture 30" descr="Street Clip Art Free">
            <a:extLst>
              <a:ext uri="{FF2B5EF4-FFF2-40B4-BE49-F238E27FC236}">
                <a16:creationId xmlns:a16="http://schemas.microsoft.com/office/drawing/2014/main" id="{74825DC9-BDE3-41C9-B02B-1B9CC268796D}"/>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75292" y="3785823"/>
            <a:ext cx="1440000" cy="1440000"/>
          </a:xfrm>
          <a:prstGeom prst="rect">
            <a:avLst/>
          </a:prstGeom>
          <a:noFill/>
        </p:spPr>
      </p:pic>
      <p:sp>
        <p:nvSpPr>
          <p:cNvPr id="32" name="TextBox 31">
            <a:extLst>
              <a:ext uri="{FF2B5EF4-FFF2-40B4-BE49-F238E27FC236}">
                <a16:creationId xmlns:a16="http://schemas.microsoft.com/office/drawing/2014/main" id="{2E337C66-A368-48F3-87AC-FFE523DB4E27}"/>
              </a:ext>
            </a:extLst>
          </p:cNvPr>
          <p:cNvSpPr txBox="1"/>
          <p:nvPr/>
        </p:nvSpPr>
        <p:spPr>
          <a:xfrm>
            <a:off x="944528" y="4814136"/>
            <a:ext cx="1799104" cy="400110"/>
          </a:xfrm>
          <a:prstGeom prst="rect">
            <a:avLst/>
          </a:prstGeom>
          <a:solidFill>
            <a:srgbClr val="115076"/>
          </a:solidFill>
          <a:ln>
            <a:solidFill>
              <a:schemeClr val="bg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mn-cs"/>
              </a:rPr>
              <a:t>PASTEUR</a:t>
            </a:r>
          </a:p>
        </p:txBody>
      </p:sp>
      <p:pic>
        <p:nvPicPr>
          <p:cNvPr id="33" name="Picture 32" descr="Street Clip Art Free">
            <a:extLst>
              <a:ext uri="{FF2B5EF4-FFF2-40B4-BE49-F238E27FC236}">
                <a16:creationId xmlns:a16="http://schemas.microsoft.com/office/drawing/2014/main" id="{2B655D2D-F660-444E-9670-CF5FBF477557}"/>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34004" y="3785823"/>
            <a:ext cx="1440000" cy="1440000"/>
          </a:xfrm>
          <a:prstGeom prst="rect">
            <a:avLst/>
          </a:prstGeom>
          <a:noFill/>
        </p:spPr>
      </p:pic>
      <p:sp>
        <p:nvSpPr>
          <p:cNvPr id="34" name="TextBox 33">
            <a:extLst>
              <a:ext uri="{FF2B5EF4-FFF2-40B4-BE49-F238E27FC236}">
                <a16:creationId xmlns:a16="http://schemas.microsoft.com/office/drawing/2014/main" id="{8D853521-316F-4543-B176-FC08D4B907E3}"/>
              </a:ext>
            </a:extLst>
          </p:cNvPr>
          <p:cNvSpPr txBox="1"/>
          <p:nvPr/>
        </p:nvSpPr>
        <p:spPr>
          <a:xfrm>
            <a:off x="3947468" y="4834613"/>
            <a:ext cx="1799104" cy="400110"/>
          </a:xfrm>
          <a:prstGeom prst="rect">
            <a:avLst/>
          </a:prstGeom>
          <a:solidFill>
            <a:srgbClr val="115076"/>
          </a:solidFill>
          <a:ln>
            <a:solidFill>
              <a:schemeClr val="bg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mn-cs"/>
              </a:rPr>
              <a:t>JAURÈS</a:t>
            </a:r>
          </a:p>
        </p:txBody>
      </p:sp>
      <p:pic>
        <p:nvPicPr>
          <p:cNvPr id="35" name="Picture 34">
            <a:extLst>
              <a:ext uri="{FF2B5EF4-FFF2-40B4-BE49-F238E27FC236}">
                <a16:creationId xmlns:a16="http://schemas.microsoft.com/office/drawing/2014/main" id="{5CD6AE96-386D-4106-8228-C8B263351318}"/>
              </a:ext>
            </a:extLst>
          </p:cNvPr>
          <p:cNvPicPr/>
          <p:nvPr/>
        </p:nvPicPr>
        <p:blipFill>
          <a:blip r:embed="rId10">
            <a:extLst>
              <a:ext uri="{28A0092B-C50C-407E-A947-70E740481C1C}">
                <a14:useLocalDpi xmlns:a14="http://schemas.microsoft.com/office/drawing/2010/main" val="0"/>
              </a:ext>
            </a:extLst>
          </a:blip>
          <a:stretch>
            <a:fillRect/>
          </a:stretch>
        </p:blipFill>
        <p:spPr>
          <a:xfrm>
            <a:off x="1663632" y="1726475"/>
            <a:ext cx="1080000" cy="1080000"/>
          </a:xfrm>
          <a:prstGeom prst="rect">
            <a:avLst/>
          </a:prstGeom>
        </p:spPr>
      </p:pic>
      <p:pic>
        <p:nvPicPr>
          <p:cNvPr id="36" name="Picture 35" descr="Island Clipart Image">
            <a:extLst>
              <a:ext uri="{FF2B5EF4-FFF2-40B4-BE49-F238E27FC236}">
                <a16:creationId xmlns:a16="http://schemas.microsoft.com/office/drawing/2014/main" id="{B6AC63D6-C45B-4125-84B3-BB5160C2A16D}"/>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72172" y="1726475"/>
            <a:ext cx="1080000" cy="1080000"/>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4629093E-C36C-410D-A952-85B401A38448}"/>
              </a:ext>
            </a:extLst>
          </p:cNvPr>
          <p:cNvGrpSpPr/>
          <p:nvPr/>
        </p:nvGrpSpPr>
        <p:grpSpPr>
          <a:xfrm>
            <a:off x="7974514" y="2583265"/>
            <a:ext cx="1079500" cy="1440000"/>
            <a:chOff x="0" y="0"/>
            <a:chExt cx="2160000" cy="2501560"/>
          </a:xfrm>
        </p:grpSpPr>
        <p:pic>
          <p:nvPicPr>
            <p:cNvPr id="38" name="Picture 37" descr="Search results search results for college pictures graphics clip art">
              <a:extLst>
                <a:ext uri="{FF2B5EF4-FFF2-40B4-BE49-F238E27FC236}">
                  <a16:creationId xmlns:a16="http://schemas.microsoft.com/office/drawing/2014/main" id="{15C27F65-3DAC-42AA-B201-C3CEA6C8D99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1020417"/>
              <a:ext cx="2160000" cy="148114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Education icons, +1,600 free files in PNG, EPS, SVG format">
              <a:extLst>
                <a:ext uri="{FF2B5EF4-FFF2-40B4-BE49-F238E27FC236}">
                  <a16:creationId xmlns:a16="http://schemas.microsoft.com/office/drawing/2014/main" id="{D2AA4A29-9EE4-4DF0-ACA8-0D1D3F59AA78}"/>
                </a:ext>
              </a:extLst>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9744" b="89776" l="5431" r="92971">
                          <a14:foregroundMark x1="62460" y1="52716" x2="62460" y2="52716"/>
                          <a14:foregroundMark x1="87700" y1="75240" x2="87700" y2="75240"/>
                          <a14:foregroundMark x1="5591" y1="31629" x2="5591" y2="31629"/>
                          <a14:foregroundMark x1="92971" y1="31629" x2="92971" y2="31629"/>
                        </a14:backgroundRemoval>
                      </a14:imgEffect>
                    </a14:imgLayer>
                  </a14:imgProps>
                </a:ext>
                <a:ext uri="{28A0092B-C50C-407E-A947-70E740481C1C}">
                  <a14:useLocalDpi xmlns:a14="http://schemas.microsoft.com/office/drawing/2010/main" val="0"/>
                </a:ext>
              </a:extLst>
            </a:blip>
            <a:srcRect/>
            <a:stretch>
              <a:fillRect/>
            </a:stretch>
          </p:blipFill>
          <p:spPr bwMode="auto">
            <a:xfrm rot="1279734">
              <a:off x="377211" y="0"/>
              <a:ext cx="1440000" cy="144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40" name="Picture 39" descr="Airport">
            <a:extLst>
              <a:ext uri="{FF2B5EF4-FFF2-40B4-BE49-F238E27FC236}">
                <a16:creationId xmlns:a16="http://schemas.microsoft.com/office/drawing/2014/main" id="{079ECBA6-1B42-428A-8D9B-015BD9EFD59D}"/>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802865" y="4294191"/>
            <a:ext cx="1440000" cy="1440000"/>
          </a:xfrm>
          <a:prstGeom prst="rect">
            <a:avLst/>
          </a:prstGeom>
          <a:noFill/>
        </p:spPr>
      </p:pic>
      <p:pic>
        <p:nvPicPr>
          <p:cNvPr id="41" name="Picture 40" descr="Image result for cinema cartoon&quot;">
            <a:extLst>
              <a:ext uri="{FF2B5EF4-FFF2-40B4-BE49-F238E27FC236}">
                <a16:creationId xmlns:a16="http://schemas.microsoft.com/office/drawing/2014/main" id="{A778D006-479D-449E-93A4-DCD95BCF2165}"/>
              </a:ext>
            </a:extLst>
          </p:cNvPr>
          <p:cNvPicPr/>
          <p:nvPr/>
        </p:nvPicPr>
        <p:blipFill>
          <a:blip r:embed="rId16">
            <a:extLst>
              <a:ext uri="{BEBA8EAE-BF5A-486C-A8C5-ECC9F3942E4B}">
                <a14:imgProps xmlns:a14="http://schemas.microsoft.com/office/drawing/2010/main">
                  <a14:imgLayer r:embed="rId1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884153" y="2537658"/>
            <a:ext cx="1439545" cy="1439545"/>
          </a:xfrm>
          <a:prstGeom prst="rect">
            <a:avLst/>
          </a:prstGeom>
          <a:noFill/>
        </p:spPr>
      </p:pic>
      <p:pic>
        <p:nvPicPr>
          <p:cNvPr id="42" name="Picture 41">
            <a:extLst>
              <a:ext uri="{FF2B5EF4-FFF2-40B4-BE49-F238E27FC236}">
                <a16:creationId xmlns:a16="http://schemas.microsoft.com/office/drawing/2014/main" id="{2507829E-AD58-43EF-9D18-65E80C10C68B}"/>
              </a:ext>
            </a:extLst>
          </p:cNvPr>
          <p:cNvPicPr/>
          <p:nvPr/>
        </p:nvPicPr>
        <p:blipFill>
          <a:blip r:embed="rId18" cstate="print">
            <a:extLst>
              <a:ext uri="{BEBA8EAE-BF5A-486C-A8C5-ECC9F3942E4B}">
                <a14:imgProps xmlns:a14="http://schemas.microsoft.com/office/drawing/2010/main">
                  <a14:imgLayer r:embed="rId19">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754612" y="4314895"/>
            <a:ext cx="1698625" cy="1439545"/>
          </a:xfrm>
          <a:prstGeom prst="rect">
            <a:avLst/>
          </a:prstGeom>
        </p:spPr>
      </p:pic>
      <p:pic>
        <p:nvPicPr>
          <p:cNvPr id="26" name="Picture 25">
            <a:extLst>
              <a:ext uri="{FF2B5EF4-FFF2-40B4-BE49-F238E27FC236}">
                <a16:creationId xmlns:a16="http://schemas.microsoft.com/office/drawing/2014/main" id="{9193B259-65BB-4D09-91C5-8204EBBB5BF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70158" y="1593025"/>
            <a:ext cx="691200" cy="720000"/>
          </a:xfrm>
          <a:prstGeom prst="rect">
            <a:avLst/>
          </a:prstGeom>
          <a:ln>
            <a:solidFill>
              <a:srgbClr val="115076"/>
            </a:solidFill>
          </a:ln>
        </p:spPr>
      </p:pic>
    </p:spTree>
    <p:extLst>
      <p:ext uri="{BB962C8B-B14F-4D97-AF65-F5344CB8AC3E}">
        <p14:creationId xmlns:p14="http://schemas.microsoft.com/office/powerpoint/2010/main" val="1392468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 y="296864"/>
            <a:ext cx="6268303" cy="707849"/>
          </a:xfrm>
        </p:spPr>
        <p:txBody>
          <a:bodyPr>
            <a:noAutofit/>
          </a:bodyPr>
          <a:lstStyle/>
          <a:p>
            <a:r>
              <a:rPr lang="en-GB" sz="3600" b="1" dirty="0" err="1">
                <a:solidFill>
                  <a:schemeClr val="bg1"/>
                </a:solidFill>
              </a:rPr>
              <a:t>Parle</a:t>
            </a:r>
            <a:r>
              <a:rPr lang="en-GB" sz="3600" b="1" dirty="0">
                <a:solidFill>
                  <a:schemeClr val="bg1"/>
                </a:solidFill>
              </a:rPr>
              <a:t> </a:t>
            </a:r>
            <a:r>
              <a:rPr lang="en-GB" sz="3600" b="1" dirty="0" err="1">
                <a:solidFill>
                  <a:schemeClr val="bg1"/>
                </a:solidFill>
              </a:rPr>
              <a:t>en</a:t>
            </a:r>
            <a:r>
              <a:rPr lang="en-GB" sz="3600" b="1" dirty="0">
                <a:solidFill>
                  <a:schemeClr val="bg1"/>
                </a:solidFill>
              </a:rPr>
              <a:t> </a:t>
            </a:r>
            <a:r>
              <a:rPr lang="en-GB" sz="3600" b="1" dirty="0" err="1">
                <a:solidFill>
                  <a:schemeClr val="bg1"/>
                </a:solidFill>
              </a:rPr>
              <a:t>français</a:t>
            </a:r>
            <a:r>
              <a:rPr lang="en-GB" sz="3600" b="1" dirty="0">
                <a:solidFill>
                  <a:schemeClr val="bg1"/>
                </a:solidFill>
              </a:rPr>
              <a:t> !</a:t>
            </a:r>
          </a:p>
        </p:txBody>
      </p:sp>
      <p:sp>
        <p:nvSpPr>
          <p:cNvPr id="5" name="Rounded Rectangle 46">
            <a:extLst>
              <a:ext uri="{FF2B5EF4-FFF2-40B4-BE49-F238E27FC236}">
                <a16:creationId xmlns:a16="http://schemas.microsoft.com/office/drawing/2014/main" id="{2E9269F7-4DBD-4D66-9033-F8D7A9604A95}"/>
              </a:ext>
            </a:extLst>
          </p:cNvPr>
          <p:cNvSpPr/>
          <p:nvPr/>
        </p:nvSpPr>
        <p:spPr>
          <a:xfrm>
            <a:off x="10439400" y="249869"/>
            <a:ext cx="1470520" cy="461666"/>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1" name="TextBox 10">
            <a:extLst>
              <a:ext uri="{FF2B5EF4-FFF2-40B4-BE49-F238E27FC236}">
                <a16:creationId xmlns:a16="http://schemas.microsoft.com/office/drawing/2014/main" id="{C53FAB25-A76D-4077-9DA0-139B72326E2D}"/>
              </a:ext>
            </a:extLst>
          </p:cNvPr>
          <p:cNvSpPr txBox="1"/>
          <p:nvPr/>
        </p:nvSpPr>
        <p:spPr>
          <a:xfrm>
            <a:off x="-17536" y="1313973"/>
            <a:ext cx="825167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Arriver</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dans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une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ville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à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l’étranger</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ce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n’est</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pas facile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Écoute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les questions et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donne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des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réponses</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a:t>
            </a:r>
          </a:p>
        </p:txBody>
      </p:sp>
      <p:sp>
        <p:nvSpPr>
          <p:cNvPr id="12" name="TextBox 11">
            <a:extLst>
              <a:ext uri="{FF2B5EF4-FFF2-40B4-BE49-F238E27FC236}">
                <a16:creationId xmlns:a16="http://schemas.microsoft.com/office/drawing/2014/main" id="{27623CC9-F902-445B-A8EB-D569F68764C4}"/>
              </a:ext>
            </a:extLst>
          </p:cNvPr>
          <p:cNvSpPr txBox="1"/>
          <p:nvPr/>
        </p:nvSpPr>
        <p:spPr>
          <a:xfrm>
            <a:off x="8023036" y="249869"/>
            <a:ext cx="3886884" cy="2862322"/>
          </a:xfrm>
          <a:prstGeom prst="rect">
            <a:avLst/>
          </a:prstGeom>
          <a:noFill/>
          <a:ln>
            <a:solidFill>
              <a:srgbClr val="11507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Exemple</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A: Il y a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une</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poste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ici</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B: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Oui</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il</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 y a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une</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 poste entre le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magasin</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 et le parc.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A: Il y a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une</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école</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ici</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B: Non,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il</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n’y</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 a pas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d’école</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A: Il y a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une</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rue Moulin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ici</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B: Je ne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sais</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 pas !</a:t>
            </a:r>
          </a:p>
        </p:txBody>
      </p:sp>
      <p:pic>
        <p:nvPicPr>
          <p:cNvPr id="13" name="Picture 22" descr="Horizontal Road Clipart">
            <a:extLst>
              <a:ext uri="{FF2B5EF4-FFF2-40B4-BE49-F238E27FC236}">
                <a16:creationId xmlns:a16="http://schemas.microsoft.com/office/drawing/2014/main" id="{B7D7BA84-A89D-4FB6-80CA-D8582F51D7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302" y="5249885"/>
            <a:ext cx="5760000" cy="7329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2" descr="Horizontal Road Clipart">
            <a:extLst>
              <a:ext uri="{FF2B5EF4-FFF2-40B4-BE49-F238E27FC236}">
                <a16:creationId xmlns:a16="http://schemas.microsoft.com/office/drawing/2014/main" id="{76F37FDD-2A57-4B5F-A4E2-C428B0660B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8302" y="2873480"/>
            <a:ext cx="4320000" cy="54974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2" descr="Horizontal Road Clipart">
            <a:extLst>
              <a:ext uri="{FF2B5EF4-FFF2-40B4-BE49-F238E27FC236}">
                <a16:creationId xmlns:a16="http://schemas.microsoft.com/office/drawing/2014/main" id="{37085A50-D3F4-4A9B-BD93-F96DAD2E246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218419">
            <a:off x="-978305" y="3973303"/>
            <a:ext cx="3600000" cy="45812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2" descr="Horizontal Road Clipart">
            <a:extLst>
              <a:ext uri="{FF2B5EF4-FFF2-40B4-BE49-F238E27FC236}">
                <a16:creationId xmlns:a16="http://schemas.microsoft.com/office/drawing/2014/main" id="{A48A1285-E032-4EE9-901E-51ED46A6966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714442">
            <a:off x="4114128" y="3979756"/>
            <a:ext cx="3600000" cy="458124"/>
          </a:xfrm>
          <a:prstGeom prst="rect">
            <a:avLst/>
          </a:prstGeom>
          <a:noFill/>
          <a:extLst>
            <a:ext uri="{909E8E84-426E-40DD-AFC4-6F175D3DCCD1}">
              <a14:hiddenFill xmlns:a14="http://schemas.microsoft.com/office/drawing/2010/main">
                <a:solidFill>
                  <a:srgbClr val="FFFFFF"/>
                </a:solidFill>
              </a14:hiddenFill>
            </a:ext>
          </a:extLst>
        </p:spPr>
      </p:pic>
      <p:pic>
        <p:nvPicPr>
          <p:cNvPr id="43010" name="Picture 2" descr="Office Clipart Government Office - Post Office Png , Transparent ">
            <a:extLst>
              <a:ext uri="{FF2B5EF4-FFF2-40B4-BE49-F238E27FC236}">
                <a16:creationId xmlns:a16="http://schemas.microsoft.com/office/drawing/2014/main" id="{9D051AEA-B5F9-4584-9B20-0BBECFAED12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56323" y="3787153"/>
            <a:ext cx="1720667" cy="1440000"/>
          </a:xfrm>
          <a:prstGeom prst="rect">
            <a:avLst/>
          </a:prstGeom>
          <a:noFill/>
          <a:extLst>
            <a:ext uri="{909E8E84-426E-40DD-AFC4-6F175D3DCCD1}">
              <a14:hiddenFill xmlns:a14="http://schemas.microsoft.com/office/drawing/2010/main">
                <a:solidFill>
                  <a:srgbClr val="FFFFFF"/>
                </a:solidFill>
              </a14:hiddenFill>
            </a:ext>
          </a:extLst>
        </p:spPr>
      </p:pic>
      <p:pic>
        <p:nvPicPr>
          <p:cNvPr id="43012" name="Picture 4" descr="Small store icon">
            <a:extLst>
              <a:ext uri="{FF2B5EF4-FFF2-40B4-BE49-F238E27FC236}">
                <a16:creationId xmlns:a16="http://schemas.microsoft.com/office/drawing/2014/main" id="{A017A157-1334-43B8-8551-8573536DEE8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08302" y="4086334"/>
            <a:ext cx="144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43014" name="Picture 6" descr="Best Park Clipart">
            <a:extLst>
              <a:ext uri="{FF2B5EF4-FFF2-40B4-BE49-F238E27FC236}">
                <a16:creationId xmlns:a16="http://schemas.microsoft.com/office/drawing/2014/main" id="{EE37B5FF-AAC8-459D-B07B-2DED20AB8C6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83053" y="4086334"/>
            <a:ext cx="1440000" cy="108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Table 19">
            <a:extLst>
              <a:ext uri="{FF2B5EF4-FFF2-40B4-BE49-F238E27FC236}">
                <a16:creationId xmlns:a16="http://schemas.microsoft.com/office/drawing/2014/main" id="{06F9BB80-8BB9-428C-96EE-7B132C08F864}"/>
              </a:ext>
            </a:extLst>
          </p:cNvPr>
          <p:cNvGraphicFramePr>
            <a:graphicFrameLocks noGrp="1"/>
          </p:cNvGraphicFramePr>
          <p:nvPr/>
        </p:nvGraphicFramePr>
        <p:xfrm>
          <a:off x="7363698" y="3366334"/>
          <a:ext cx="4320000" cy="2520000"/>
        </p:xfrm>
        <a:graphic>
          <a:graphicData uri="http://schemas.openxmlformats.org/drawingml/2006/table">
            <a:tbl>
              <a:tblPr firstRow="1" bandRow="1">
                <a:tableStyleId>{5940675A-B579-460E-94D1-54222C63F5DA}</a:tableStyleId>
              </a:tblPr>
              <a:tblGrid>
                <a:gridCol w="2160000">
                  <a:extLst>
                    <a:ext uri="{9D8B030D-6E8A-4147-A177-3AD203B41FA5}">
                      <a16:colId xmlns:a16="http://schemas.microsoft.com/office/drawing/2014/main" val="3243753779"/>
                    </a:ext>
                  </a:extLst>
                </a:gridCol>
                <a:gridCol w="2160000">
                  <a:extLst>
                    <a:ext uri="{9D8B030D-6E8A-4147-A177-3AD203B41FA5}">
                      <a16:colId xmlns:a16="http://schemas.microsoft.com/office/drawing/2014/main" val="3498226590"/>
                    </a:ext>
                  </a:extLst>
                </a:gridCol>
              </a:tblGrid>
              <a:tr h="720000">
                <a:tc>
                  <a:txBody>
                    <a:bodyPr/>
                    <a:lstStyle/>
                    <a:p>
                      <a:pPr algn="ctr"/>
                      <a:endParaRPr lang="en-GB" sz="2000" dirty="0"/>
                    </a:p>
                    <a:p>
                      <a:pPr algn="ctr"/>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4126473"/>
                  </a:ext>
                </a:extLst>
              </a:tr>
              <a:tr h="1800000">
                <a:tc>
                  <a:txBody>
                    <a:bodyPr/>
                    <a:lstStyle/>
                    <a:p>
                      <a:pPr algn="ctr"/>
                      <a:endParaRPr lang="en-GB" sz="2000" dirty="0"/>
                    </a:p>
                    <a:p>
                      <a:pPr algn="ctr"/>
                      <a:endParaRPr lang="en-GB" sz="2000" dirty="0"/>
                    </a:p>
                    <a:p>
                      <a:pPr algn="ctr"/>
                      <a:endParaRPr lang="en-GB" sz="2000" dirty="0"/>
                    </a:p>
                  </a:txBody>
                  <a:tcPr anchor="ctr">
                    <a:lnT w="12700" cap="flat" cmpd="sng" algn="ctr">
                      <a:solidFill>
                        <a:srgbClr val="115076"/>
                      </a:solidFill>
                      <a:prstDash val="solid"/>
                      <a:round/>
                      <a:headEnd type="none" w="med" len="med"/>
                      <a:tailEnd type="none" w="med" len="med"/>
                    </a:lnT>
                  </a:tcPr>
                </a:tc>
                <a:tc>
                  <a:txBody>
                    <a:bodyPr/>
                    <a:lstStyle/>
                    <a:p>
                      <a:pPr algn="ctr"/>
                      <a:endParaRPr lang="en-GB" sz="2000" dirty="0"/>
                    </a:p>
                  </a:txBody>
                  <a:tcPr anchor="ctr">
                    <a:lnT w="12700" cap="flat" cmpd="sng" algn="ctr">
                      <a:solidFill>
                        <a:srgbClr val="115076"/>
                      </a:solidFill>
                      <a:prstDash val="solid"/>
                      <a:round/>
                      <a:headEnd type="none" w="med" len="med"/>
                      <a:tailEnd type="none" w="med" len="med"/>
                    </a:lnT>
                  </a:tcPr>
                </a:tc>
                <a:extLst>
                  <a:ext uri="{0D108BD9-81ED-4DB2-BD59-A6C34878D82A}">
                    <a16:rowId xmlns:a16="http://schemas.microsoft.com/office/drawing/2014/main" val="323833616"/>
                  </a:ext>
                </a:extLst>
              </a:tr>
            </a:tbl>
          </a:graphicData>
        </a:graphic>
      </p:graphicFrame>
      <p:pic>
        <p:nvPicPr>
          <p:cNvPr id="21" name="Picture 20">
            <a:extLst>
              <a:ext uri="{FF2B5EF4-FFF2-40B4-BE49-F238E27FC236}">
                <a16:creationId xmlns:a16="http://schemas.microsoft.com/office/drawing/2014/main" id="{9D0DB0B1-4B7D-4178-B69D-B9F2DC5FC4C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51676" y="3366334"/>
            <a:ext cx="525176" cy="720000"/>
          </a:xfrm>
          <a:prstGeom prst="rect">
            <a:avLst/>
          </a:prstGeom>
        </p:spPr>
      </p:pic>
      <p:pic>
        <p:nvPicPr>
          <p:cNvPr id="22" name="Picture 21">
            <a:extLst>
              <a:ext uri="{FF2B5EF4-FFF2-40B4-BE49-F238E27FC236}">
                <a16:creationId xmlns:a16="http://schemas.microsoft.com/office/drawing/2014/main" id="{FD374BF0-7585-4FEA-8C10-7BA0B0A5566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39400" y="3319784"/>
            <a:ext cx="335676" cy="720000"/>
          </a:xfrm>
          <a:prstGeom prst="rect">
            <a:avLst/>
          </a:prstGeom>
        </p:spPr>
      </p:pic>
      <p:pic>
        <p:nvPicPr>
          <p:cNvPr id="23" name="Picture 22" descr="Street Clip Art Free">
            <a:extLst>
              <a:ext uri="{FF2B5EF4-FFF2-40B4-BE49-F238E27FC236}">
                <a16:creationId xmlns:a16="http://schemas.microsoft.com/office/drawing/2014/main" id="{DCA75F12-53B5-42F0-8890-4BB55579E93A}"/>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864648" y="4293927"/>
            <a:ext cx="1440000" cy="1440000"/>
          </a:xfrm>
          <a:prstGeom prst="rect">
            <a:avLst/>
          </a:prstGeom>
          <a:noFill/>
        </p:spPr>
      </p:pic>
      <p:sp>
        <p:nvSpPr>
          <p:cNvPr id="24" name="TextBox 23">
            <a:extLst>
              <a:ext uri="{FF2B5EF4-FFF2-40B4-BE49-F238E27FC236}">
                <a16:creationId xmlns:a16="http://schemas.microsoft.com/office/drawing/2014/main" id="{B09C952F-289F-4DD2-92AA-8057CF554163}"/>
              </a:ext>
            </a:extLst>
          </p:cNvPr>
          <p:cNvSpPr txBox="1"/>
          <p:nvPr/>
        </p:nvSpPr>
        <p:spPr>
          <a:xfrm>
            <a:off x="9678112" y="5342717"/>
            <a:ext cx="1799104" cy="400110"/>
          </a:xfrm>
          <a:prstGeom prst="rect">
            <a:avLst/>
          </a:prstGeom>
          <a:solidFill>
            <a:srgbClr val="115076"/>
          </a:solidFill>
          <a:ln>
            <a:solidFill>
              <a:schemeClr val="bg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mn-cs"/>
              </a:rPr>
              <a:t>MOULIN</a:t>
            </a:r>
          </a:p>
        </p:txBody>
      </p:sp>
      <p:pic>
        <p:nvPicPr>
          <p:cNvPr id="43016" name="Picture 8" descr="School Education College Clip art - academi png download - 512*512 - Free Transparent School png Download.">
            <a:extLst>
              <a:ext uri="{FF2B5EF4-FFF2-40B4-BE49-F238E27FC236}">
                <a16:creationId xmlns:a16="http://schemas.microsoft.com/office/drawing/2014/main" id="{CB9CB215-E1AC-436A-A725-573F0F422FA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720281" y="4202365"/>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2B878F0E-DA09-472F-8F3B-B4A4794AA162}"/>
              </a:ext>
            </a:extLst>
          </p:cNvPr>
          <p:cNvSpPr txBox="1"/>
          <p:nvPr/>
        </p:nvSpPr>
        <p:spPr>
          <a:xfrm>
            <a:off x="5959114" y="2134601"/>
            <a:ext cx="1889480" cy="1123712"/>
          </a:xfrm>
          <a:prstGeom prst="wedgeRoundRectCallout">
            <a:avLst>
              <a:gd name="adj1" fmla="val 59824"/>
              <a:gd name="adj2" fmla="val 37071"/>
              <a:gd name="adj3" fmla="val 16667"/>
            </a:avLst>
          </a:prstGeom>
          <a:solidFill>
            <a:srgbClr val="115076"/>
          </a:solidFill>
          <a:ln>
            <a:solidFill>
              <a:srgbClr val="EE6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Je ne </a:t>
            </a:r>
            <a:r>
              <a:rPr kumimoji="0" lang="en-GB" sz="2000" b="1" i="0" u="none" strike="noStrike" kern="1200" cap="none" spc="0" normalizeH="0" baseline="0" noProof="0" dirty="0" err="1">
                <a:ln>
                  <a:noFill/>
                </a:ln>
                <a:solidFill>
                  <a:prstClr val="white"/>
                </a:solidFill>
                <a:effectLst/>
                <a:uLnTx/>
                <a:uFillTx/>
                <a:latin typeface="Century Gothic" panose="020F0302020204030204"/>
                <a:ea typeface="+mn-ea"/>
                <a:cs typeface="+mn-cs"/>
              </a:rPr>
              <a:t>sais</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 pas </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means ’I don’t know’</a:t>
            </a:r>
            <a:endParaRPr kumimoji="0" lang="en-GB" sz="2000" b="0" i="1"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pic>
        <p:nvPicPr>
          <p:cNvPr id="25" name="Picture 24">
            <a:extLst>
              <a:ext uri="{FF2B5EF4-FFF2-40B4-BE49-F238E27FC236}">
                <a16:creationId xmlns:a16="http://schemas.microsoft.com/office/drawing/2014/main" id="{74713A77-8BBE-4C7B-B926-994999D0F20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086" y="2449827"/>
            <a:ext cx="691200" cy="720000"/>
          </a:xfrm>
          <a:prstGeom prst="rect">
            <a:avLst/>
          </a:prstGeom>
          <a:ln>
            <a:solidFill>
              <a:srgbClr val="115076"/>
            </a:solidFill>
          </a:ln>
        </p:spPr>
      </p:pic>
    </p:spTree>
    <p:extLst>
      <p:ext uri="{BB962C8B-B14F-4D97-AF65-F5344CB8AC3E}">
        <p14:creationId xmlns:p14="http://schemas.microsoft.com/office/powerpoint/2010/main" val="2936843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 y="296864"/>
            <a:ext cx="6268303" cy="707849"/>
          </a:xfrm>
        </p:spPr>
        <p:txBody>
          <a:bodyPr>
            <a:noAutofit/>
          </a:bodyPr>
          <a:lstStyle/>
          <a:p>
            <a:r>
              <a:rPr lang="en-GB" sz="3600" b="1" dirty="0" err="1">
                <a:solidFill>
                  <a:schemeClr val="bg1"/>
                </a:solidFill>
              </a:rPr>
              <a:t>Parle</a:t>
            </a:r>
            <a:r>
              <a:rPr lang="en-GB" sz="3600" b="1" dirty="0">
                <a:solidFill>
                  <a:schemeClr val="bg1"/>
                </a:solidFill>
              </a:rPr>
              <a:t> </a:t>
            </a:r>
            <a:r>
              <a:rPr lang="en-GB" sz="3600" b="1" dirty="0" err="1">
                <a:solidFill>
                  <a:schemeClr val="bg1"/>
                </a:solidFill>
              </a:rPr>
              <a:t>en</a:t>
            </a:r>
            <a:r>
              <a:rPr lang="en-GB" sz="3600" b="1" dirty="0">
                <a:solidFill>
                  <a:schemeClr val="bg1"/>
                </a:solidFill>
              </a:rPr>
              <a:t> </a:t>
            </a:r>
            <a:r>
              <a:rPr lang="en-GB" sz="3600" b="1" dirty="0" err="1">
                <a:solidFill>
                  <a:schemeClr val="bg1"/>
                </a:solidFill>
              </a:rPr>
              <a:t>français</a:t>
            </a:r>
            <a:r>
              <a:rPr lang="en-GB" sz="3600" b="1" dirty="0">
                <a:solidFill>
                  <a:schemeClr val="bg1"/>
                </a:solidFill>
              </a:rPr>
              <a:t> !</a:t>
            </a:r>
          </a:p>
        </p:txBody>
      </p:sp>
      <p:sp>
        <p:nvSpPr>
          <p:cNvPr id="5" name="Rounded Rectangle 46">
            <a:extLst>
              <a:ext uri="{FF2B5EF4-FFF2-40B4-BE49-F238E27FC236}">
                <a16:creationId xmlns:a16="http://schemas.microsoft.com/office/drawing/2014/main" id="{2E9269F7-4DBD-4D66-9033-F8D7A9604A95}"/>
              </a:ext>
            </a:extLst>
          </p:cNvPr>
          <p:cNvSpPr/>
          <p:nvPr/>
        </p:nvSpPr>
        <p:spPr>
          <a:xfrm>
            <a:off x="10439400" y="249869"/>
            <a:ext cx="1470520" cy="461666"/>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7" name="Picture 22" descr="Horizontal Road Clipart">
            <a:extLst>
              <a:ext uri="{FF2B5EF4-FFF2-40B4-BE49-F238E27FC236}">
                <a16:creationId xmlns:a16="http://schemas.microsoft.com/office/drawing/2014/main" id="{5D09A98B-5374-409A-8981-332B55F69C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5908" y="5195900"/>
            <a:ext cx="5760000" cy="7329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mage result for cinema cartoon&quot;">
            <a:extLst>
              <a:ext uri="{FF2B5EF4-FFF2-40B4-BE49-F238E27FC236}">
                <a16:creationId xmlns:a16="http://schemas.microsoft.com/office/drawing/2014/main" id="{122D6D9E-3442-49CA-B3CA-A27D9F1F11A0}"/>
              </a:ext>
            </a:extLst>
          </p:cNvPr>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366137" y="3699522"/>
            <a:ext cx="1439545" cy="1439545"/>
          </a:xfrm>
          <a:prstGeom prst="rect">
            <a:avLst/>
          </a:prstGeom>
          <a:noFill/>
        </p:spPr>
      </p:pic>
      <p:pic>
        <p:nvPicPr>
          <p:cNvPr id="11" name="Picture 10">
            <a:extLst>
              <a:ext uri="{FF2B5EF4-FFF2-40B4-BE49-F238E27FC236}">
                <a16:creationId xmlns:a16="http://schemas.microsoft.com/office/drawing/2014/main" id="{6B511306-AAB1-4BAA-8005-87C0D9E69F1B}"/>
              </a:ext>
            </a:extLst>
          </p:cNvPr>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4723132" y="3756355"/>
            <a:ext cx="1698625" cy="1439545"/>
          </a:xfrm>
          <a:prstGeom prst="rect">
            <a:avLst/>
          </a:prstGeom>
        </p:spPr>
      </p:pic>
      <p:pic>
        <p:nvPicPr>
          <p:cNvPr id="12" name="Picture 11">
            <a:extLst>
              <a:ext uri="{FF2B5EF4-FFF2-40B4-BE49-F238E27FC236}">
                <a16:creationId xmlns:a16="http://schemas.microsoft.com/office/drawing/2014/main" id="{8C138042-4A86-4DA6-A1AA-C06FB0D1FC6C}"/>
              </a:ext>
            </a:extLst>
          </p:cNvPr>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750062" y="3756356"/>
            <a:ext cx="1698625" cy="1439545"/>
          </a:xfrm>
          <a:prstGeom prst="rect">
            <a:avLst/>
          </a:prstGeom>
        </p:spPr>
      </p:pic>
      <p:pic>
        <p:nvPicPr>
          <p:cNvPr id="13" name="Picture 22" descr="Horizontal Road Clipart">
            <a:extLst>
              <a:ext uri="{FF2B5EF4-FFF2-40B4-BE49-F238E27FC236}">
                <a16:creationId xmlns:a16="http://schemas.microsoft.com/office/drawing/2014/main" id="{83D1B142-B949-4752-BDEF-3D796660B4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5908" y="2819495"/>
            <a:ext cx="4320000" cy="54974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EF692E43-7390-4507-B018-720F6A75D93A}"/>
              </a:ext>
            </a:extLst>
          </p:cNvPr>
          <p:cNvGrpSpPr/>
          <p:nvPr/>
        </p:nvGrpSpPr>
        <p:grpSpPr>
          <a:xfrm>
            <a:off x="4719228" y="1280945"/>
            <a:ext cx="1079500" cy="1421766"/>
            <a:chOff x="0" y="0"/>
            <a:chExt cx="2160000" cy="2501560"/>
          </a:xfrm>
        </p:grpSpPr>
        <p:pic>
          <p:nvPicPr>
            <p:cNvPr id="15" name="Picture 14" descr="Search results search results for college pictures graphics clip art">
              <a:extLst>
                <a:ext uri="{FF2B5EF4-FFF2-40B4-BE49-F238E27FC236}">
                  <a16:creationId xmlns:a16="http://schemas.microsoft.com/office/drawing/2014/main" id="{D13E1F23-8CCA-4F16-ADCF-4F5D33675FB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020417"/>
              <a:ext cx="2160000" cy="148114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Education icons, +1,600 free files in PNG, EPS, SVG format">
              <a:extLst>
                <a:ext uri="{FF2B5EF4-FFF2-40B4-BE49-F238E27FC236}">
                  <a16:creationId xmlns:a16="http://schemas.microsoft.com/office/drawing/2014/main" id="{57D93337-A815-4A32-8652-A25150141645}"/>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9744" b="89776" l="5431" r="92971">
                          <a14:foregroundMark x1="62460" y1="52716" x2="62460" y2="52716"/>
                          <a14:foregroundMark x1="87700" y1="75240" x2="87700" y2="75240"/>
                          <a14:foregroundMark x1="5591" y1="31629" x2="5591" y2="31629"/>
                          <a14:foregroundMark x1="92971" y1="31629" x2="92971" y2="31629"/>
                        </a14:backgroundRemoval>
                      </a14:imgEffect>
                    </a14:imgLayer>
                  </a14:imgProps>
                </a:ext>
                <a:ext uri="{28A0092B-C50C-407E-A947-70E740481C1C}">
                  <a14:useLocalDpi xmlns:a14="http://schemas.microsoft.com/office/drawing/2010/main" val="0"/>
                </a:ext>
              </a:extLst>
            </a:blip>
            <a:srcRect/>
            <a:stretch>
              <a:fillRect/>
            </a:stretch>
          </p:blipFill>
          <p:spPr bwMode="auto">
            <a:xfrm rot="1279734">
              <a:off x="377211" y="0"/>
              <a:ext cx="1440000" cy="144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16" descr="Airport">
            <a:extLst>
              <a:ext uri="{FF2B5EF4-FFF2-40B4-BE49-F238E27FC236}">
                <a16:creationId xmlns:a16="http://schemas.microsoft.com/office/drawing/2014/main" id="{6D2A4F9B-089E-483F-8FDA-46C0B683BCDD}"/>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85908" y="1672740"/>
            <a:ext cx="1079500" cy="1079500"/>
          </a:xfrm>
          <a:prstGeom prst="rect">
            <a:avLst/>
          </a:prstGeom>
          <a:noFill/>
        </p:spPr>
      </p:pic>
      <p:pic>
        <p:nvPicPr>
          <p:cNvPr id="18" name="Picture 22" descr="Horizontal Road Clipart">
            <a:extLst>
              <a:ext uri="{FF2B5EF4-FFF2-40B4-BE49-F238E27FC236}">
                <a16:creationId xmlns:a16="http://schemas.microsoft.com/office/drawing/2014/main" id="{9A172176-8363-4BB4-8312-3BED20D86FA7}"/>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6218419">
            <a:off x="-280699" y="3919318"/>
            <a:ext cx="3600000" cy="45812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2" descr="Horizontal Road Clipart">
            <a:extLst>
              <a:ext uri="{FF2B5EF4-FFF2-40B4-BE49-F238E27FC236}">
                <a16:creationId xmlns:a16="http://schemas.microsoft.com/office/drawing/2014/main" id="{7E6F5562-268F-4BAA-922E-85AA89CE827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4714442">
            <a:off x="4811734" y="3925771"/>
            <a:ext cx="3600000" cy="4581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6F1BE237-D5CA-4100-BE35-41FA569A250F}"/>
              </a:ext>
            </a:extLst>
          </p:cNvPr>
          <p:cNvGraphicFramePr>
            <a:graphicFrameLocks noGrp="1"/>
          </p:cNvGraphicFramePr>
          <p:nvPr/>
        </p:nvGraphicFramePr>
        <p:xfrm>
          <a:off x="7584899" y="1650183"/>
          <a:ext cx="4320000" cy="4320000"/>
        </p:xfrm>
        <a:graphic>
          <a:graphicData uri="http://schemas.openxmlformats.org/drawingml/2006/table">
            <a:tbl>
              <a:tblPr firstRow="1" bandRow="1">
                <a:tableStyleId>{5940675A-B579-460E-94D1-54222C63F5DA}</a:tableStyleId>
              </a:tblPr>
              <a:tblGrid>
                <a:gridCol w="2160000">
                  <a:extLst>
                    <a:ext uri="{9D8B030D-6E8A-4147-A177-3AD203B41FA5}">
                      <a16:colId xmlns:a16="http://schemas.microsoft.com/office/drawing/2014/main" val="3243753779"/>
                    </a:ext>
                  </a:extLst>
                </a:gridCol>
                <a:gridCol w="2160000">
                  <a:extLst>
                    <a:ext uri="{9D8B030D-6E8A-4147-A177-3AD203B41FA5}">
                      <a16:colId xmlns:a16="http://schemas.microsoft.com/office/drawing/2014/main" val="3498226590"/>
                    </a:ext>
                  </a:extLst>
                </a:gridCol>
              </a:tblGrid>
              <a:tr h="720000">
                <a:tc>
                  <a:txBody>
                    <a:bodyPr/>
                    <a:lstStyle/>
                    <a:p>
                      <a:pPr algn="ctr"/>
                      <a:endParaRPr lang="en-GB" sz="2000" dirty="0"/>
                    </a:p>
                    <a:p>
                      <a:pPr algn="ctr"/>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4126473"/>
                  </a:ext>
                </a:extLst>
              </a:tr>
              <a:tr h="3600000">
                <a:tc>
                  <a:txBody>
                    <a:bodyPr/>
                    <a:lstStyle/>
                    <a:p>
                      <a:pPr algn="ctr"/>
                      <a:endParaRPr lang="en-GB" sz="2000" dirty="0"/>
                    </a:p>
                    <a:p>
                      <a:pPr algn="ctr"/>
                      <a:endParaRPr lang="en-GB" sz="2000" dirty="0"/>
                    </a:p>
                    <a:p>
                      <a:pPr algn="ctr"/>
                      <a:endParaRPr lang="en-GB" sz="2000" dirty="0"/>
                    </a:p>
                    <a:p>
                      <a:pPr algn="ctr"/>
                      <a:endParaRPr lang="en-GB" sz="2000" dirty="0"/>
                    </a:p>
                    <a:p>
                      <a:pPr algn="ctr"/>
                      <a:endParaRPr lang="en-GB" sz="2000" dirty="0"/>
                    </a:p>
                    <a:p>
                      <a:pPr algn="ctr"/>
                      <a:endParaRPr lang="en-GB" sz="2000" dirty="0"/>
                    </a:p>
                    <a:p>
                      <a:pPr algn="ctr"/>
                      <a:endParaRPr lang="en-GB" sz="2000" dirty="0"/>
                    </a:p>
                    <a:p>
                      <a:pPr algn="ctr"/>
                      <a:endParaRPr lang="en-GB" sz="2000" dirty="0"/>
                    </a:p>
                    <a:p>
                      <a:pPr algn="ctr"/>
                      <a:endParaRPr lang="en-GB" sz="2000" dirty="0"/>
                    </a:p>
                    <a:p>
                      <a:pPr algn="ctr"/>
                      <a:endParaRPr lang="en-GB" sz="2000" dirty="0"/>
                    </a:p>
                  </a:txBody>
                  <a:tcPr anchor="ctr">
                    <a:lnT w="12700" cap="flat" cmpd="sng" algn="ctr">
                      <a:solidFill>
                        <a:srgbClr val="115076"/>
                      </a:solidFill>
                      <a:prstDash val="solid"/>
                      <a:round/>
                      <a:headEnd type="none" w="med" len="med"/>
                      <a:tailEnd type="none" w="med" len="med"/>
                    </a:lnT>
                  </a:tcPr>
                </a:tc>
                <a:tc>
                  <a:txBody>
                    <a:bodyPr/>
                    <a:lstStyle/>
                    <a:p>
                      <a:pPr algn="ctr"/>
                      <a:endParaRPr lang="en-GB" sz="2000" dirty="0"/>
                    </a:p>
                  </a:txBody>
                  <a:tcPr anchor="ctr">
                    <a:lnT w="12700" cap="flat" cmpd="sng" algn="ctr">
                      <a:solidFill>
                        <a:srgbClr val="115076"/>
                      </a:solidFill>
                      <a:prstDash val="solid"/>
                      <a:round/>
                      <a:headEnd type="none" w="med" len="med"/>
                      <a:tailEnd type="none" w="med" len="med"/>
                    </a:lnT>
                  </a:tcPr>
                </a:tc>
                <a:extLst>
                  <a:ext uri="{0D108BD9-81ED-4DB2-BD59-A6C34878D82A}">
                    <a16:rowId xmlns:a16="http://schemas.microsoft.com/office/drawing/2014/main" val="323833616"/>
                  </a:ext>
                </a:extLst>
              </a:tr>
            </a:tbl>
          </a:graphicData>
        </a:graphic>
      </p:graphicFrame>
      <p:pic>
        <p:nvPicPr>
          <p:cNvPr id="20" name="Picture 19">
            <a:extLst>
              <a:ext uri="{FF2B5EF4-FFF2-40B4-BE49-F238E27FC236}">
                <a16:creationId xmlns:a16="http://schemas.microsoft.com/office/drawing/2014/main" id="{4125B07F-40C8-4457-BAA1-A7DD6A7F49B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445529" y="1649701"/>
            <a:ext cx="525176" cy="720000"/>
          </a:xfrm>
          <a:prstGeom prst="rect">
            <a:avLst/>
          </a:prstGeom>
        </p:spPr>
      </p:pic>
      <p:pic>
        <p:nvPicPr>
          <p:cNvPr id="24" name="Picture 23">
            <a:extLst>
              <a:ext uri="{FF2B5EF4-FFF2-40B4-BE49-F238E27FC236}">
                <a16:creationId xmlns:a16="http://schemas.microsoft.com/office/drawing/2014/main" id="{4A3E1ADB-C1D6-4104-88BC-D82453F3EA2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633253" y="1603151"/>
            <a:ext cx="335676" cy="720000"/>
          </a:xfrm>
          <a:prstGeom prst="rect">
            <a:avLst/>
          </a:prstGeom>
        </p:spPr>
      </p:pic>
      <p:pic>
        <p:nvPicPr>
          <p:cNvPr id="25" name="Picture 24">
            <a:extLst>
              <a:ext uri="{FF2B5EF4-FFF2-40B4-BE49-F238E27FC236}">
                <a16:creationId xmlns:a16="http://schemas.microsoft.com/office/drawing/2014/main" id="{61FD8F45-C502-4A97-9671-4800CFAE1D17}"/>
              </a:ext>
            </a:extLst>
          </p:cNvPr>
          <p:cNvPicPr/>
          <p:nvPr/>
        </p:nvPicPr>
        <p:blipFill>
          <a:blip r:embed="rId16">
            <a:extLst>
              <a:ext uri="{28A0092B-C50C-407E-A947-70E740481C1C}">
                <a14:useLocalDpi xmlns:a14="http://schemas.microsoft.com/office/drawing/2010/main" val="0"/>
              </a:ext>
            </a:extLst>
          </a:blip>
          <a:stretch>
            <a:fillRect/>
          </a:stretch>
        </p:blipFill>
        <p:spPr>
          <a:xfrm>
            <a:off x="7960195" y="2639942"/>
            <a:ext cx="1440000" cy="1440000"/>
          </a:xfrm>
          <a:prstGeom prst="rect">
            <a:avLst/>
          </a:prstGeom>
        </p:spPr>
      </p:pic>
      <p:pic>
        <p:nvPicPr>
          <p:cNvPr id="26" name="Picture 25" descr="Island Clipart Image">
            <a:extLst>
              <a:ext uri="{FF2B5EF4-FFF2-40B4-BE49-F238E27FC236}">
                <a16:creationId xmlns:a16="http://schemas.microsoft.com/office/drawing/2014/main" id="{AE9D8C20-194C-466B-8658-3752E1E230B0}"/>
              </a:ext>
            </a:extLst>
          </p:cNvPr>
          <p:cNvPicPr/>
          <p:nvPr/>
        </p:nvPicPr>
        <p:blipFill>
          <a:blip r:embed="rId17">
            <a:extLst>
              <a:ext uri="{28A0092B-C50C-407E-A947-70E740481C1C}">
                <a14:useLocalDpi xmlns:a14="http://schemas.microsoft.com/office/drawing/2010/main" val="0"/>
              </a:ext>
            </a:extLst>
          </a:blip>
          <a:srcRect/>
          <a:stretch>
            <a:fillRect/>
          </a:stretch>
        </p:blipFill>
        <p:spPr bwMode="auto">
          <a:xfrm>
            <a:off x="7960195" y="4326987"/>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Street Clip Art Free">
            <a:extLst>
              <a:ext uri="{FF2B5EF4-FFF2-40B4-BE49-F238E27FC236}">
                <a16:creationId xmlns:a16="http://schemas.microsoft.com/office/drawing/2014/main" id="{7FFC33C5-B80A-4DF5-808B-CEB2B9501CD5}"/>
              </a:ext>
            </a:extLst>
          </p:cNvPr>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077551" y="2639942"/>
            <a:ext cx="1440000" cy="1440000"/>
          </a:xfrm>
          <a:prstGeom prst="rect">
            <a:avLst/>
          </a:prstGeom>
          <a:noFill/>
        </p:spPr>
      </p:pic>
      <p:pic>
        <p:nvPicPr>
          <p:cNvPr id="28" name="Picture 27" descr="Hotel Clip Art Free">
            <a:extLst>
              <a:ext uri="{FF2B5EF4-FFF2-40B4-BE49-F238E27FC236}">
                <a16:creationId xmlns:a16="http://schemas.microsoft.com/office/drawing/2014/main" id="{4A3FD725-4E8F-46C1-91E4-7DF5304D60BE}"/>
              </a:ext>
            </a:extLst>
          </p:cNvPr>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0077551" y="4305062"/>
            <a:ext cx="1440000" cy="1440000"/>
          </a:xfrm>
          <a:prstGeom prst="rect">
            <a:avLst/>
          </a:prstGeom>
          <a:noFill/>
        </p:spPr>
      </p:pic>
      <p:sp>
        <p:nvSpPr>
          <p:cNvPr id="29" name="TextBox 28">
            <a:extLst>
              <a:ext uri="{FF2B5EF4-FFF2-40B4-BE49-F238E27FC236}">
                <a16:creationId xmlns:a16="http://schemas.microsoft.com/office/drawing/2014/main" id="{0CABD1D0-9829-42FD-A34D-EFF778E103ED}"/>
              </a:ext>
            </a:extLst>
          </p:cNvPr>
          <p:cNvSpPr txBox="1"/>
          <p:nvPr/>
        </p:nvSpPr>
        <p:spPr>
          <a:xfrm>
            <a:off x="9891015" y="3688732"/>
            <a:ext cx="1799104" cy="400110"/>
          </a:xfrm>
          <a:prstGeom prst="rect">
            <a:avLst/>
          </a:prstGeom>
          <a:solidFill>
            <a:srgbClr val="115076"/>
          </a:solidFill>
          <a:ln>
            <a:solidFill>
              <a:schemeClr val="bg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mn-cs"/>
              </a:rPr>
              <a:t>VICTOR HUGO</a:t>
            </a:r>
          </a:p>
        </p:txBody>
      </p:sp>
      <p:sp>
        <p:nvSpPr>
          <p:cNvPr id="30" name="Action Button: Custom 66" descr="number 1">
            <a:hlinkClick r:id="" action="ppaction://noaction" highlightClick="1">
              <a:snd r:embed="rId20" name="501.wav"/>
            </a:hlinkClick>
            <a:extLst>
              <a:ext uri="{FF2B5EF4-FFF2-40B4-BE49-F238E27FC236}">
                <a16:creationId xmlns:a16="http://schemas.microsoft.com/office/drawing/2014/main" id="{D1E6E31B-849A-4146-B28D-A2621433B469}"/>
              </a:ext>
            </a:extLst>
          </p:cNvPr>
          <p:cNvSpPr/>
          <p:nvPr/>
        </p:nvSpPr>
        <p:spPr>
          <a:xfrm>
            <a:off x="288201" y="1972164"/>
            <a:ext cx="360000" cy="36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1</a:t>
            </a:r>
          </a:p>
        </p:txBody>
      </p:sp>
      <p:sp>
        <p:nvSpPr>
          <p:cNvPr id="31" name="Action Button: Custom 69" descr="number 2">
            <a:hlinkClick r:id="" action="ppaction://noaction" highlightClick="1">
              <a:snd r:embed="rId21" name="502.wav"/>
            </a:hlinkClick>
            <a:extLst>
              <a:ext uri="{FF2B5EF4-FFF2-40B4-BE49-F238E27FC236}">
                <a16:creationId xmlns:a16="http://schemas.microsoft.com/office/drawing/2014/main" id="{9B1C262F-F726-4CBA-AB98-C611C4E63341}"/>
              </a:ext>
            </a:extLst>
          </p:cNvPr>
          <p:cNvSpPr/>
          <p:nvPr/>
        </p:nvSpPr>
        <p:spPr>
          <a:xfrm>
            <a:off x="289285" y="2497839"/>
            <a:ext cx="360000" cy="36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2</a:t>
            </a:r>
          </a:p>
        </p:txBody>
      </p:sp>
      <p:sp>
        <p:nvSpPr>
          <p:cNvPr id="32" name="Action Button: Custom 72" descr="number 3">
            <a:hlinkClick r:id="" action="ppaction://noaction" highlightClick="1">
              <a:snd r:embed="rId22" name="503.wav"/>
            </a:hlinkClick>
            <a:extLst>
              <a:ext uri="{FF2B5EF4-FFF2-40B4-BE49-F238E27FC236}">
                <a16:creationId xmlns:a16="http://schemas.microsoft.com/office/drawing/2014/main" id="{07841C36-7CA0-4C9B-9EED-7B8E4D800671}"/>
              </a:ext>
            </a:extLst>
          </p:cNvPr>
          <p:cNvSpPr/>
          <p:nvPr/>
        </p:nvSpPr>
        <p:spPr>
          <a:xfrm>
            <a:off x="288201" y="3017495"/>
            <a:ext cx="360000" cy="36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3</a:t>
            </a:r>
          </a:p>
        </p:txBody>
      </p:sp>
      <p:sp>
        <p:nvSpPr>
          <p:cNvPr id="33" name="Action Button: Custom 75" descr="number 4">
            <a:hlinkClick r:id="" action="ppaction://noaction" highlightClick="1">
              <a:snd r:embed="rId23" name="504.wav"/>
            </a:hlinkClick>
            <a:extLst>
              <a:ext uri="{FF2B5EF4-FFF2-40B4-BE49-F238E27FC236}">
                <a16:creationId xmlns:a16="http://schemas.microsoft.com/office/drawing/2014/main" id="{032CBC4C-D724-4593-95E2-40556E2E73BE}"/>
              </a:ext>
            </a:extLst>
          </p:cNvPr>
          <p:cNvSpPr/>
          <p:nvPr/>
        </p:nvSpPr>
        <p:spPr>
          <a:xfrm>
            <a:off x="288199" y="3543648"/>
            <a:ext cx="360000" cy="36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4</a:t>
            </a:r>
          </a:p>
        </p:txBody>
      </p:sp>
      <p:sp>
        <p:nvSpPr>
          <p:cNvPr id="34" name="Action Button: Custom 78" descr="number 5">
            <a:hlinkClick r:id="" action="ppaction://noaction" highlightClick="1">
              <a:snd r:embed="rId24" name="505.wav"/>
            </a:hlinkClick>
            <a:extLst>
              <a:ext uri="{FF2B5EF4-FFF2-40B4-BE49-F238E27FC236}">
                <a16:creationId xmlns:a16="http://schemas.microsoft.com/office/drawing/2014/main" id="{3CE6ADD7-4AA4-4AC2-9B18-B810CEEE0AFC}"/>
              </a:ext>
            </a:extLst>
          </p:cNvPr>
          <p:cNvSpPr/>
          <p:nvPr/>
        </p:nvSpPr>
        <p:spPr>
          <a:xfrm>
            <a:off x="283158" y="4069323"/>
            <a:ext cx="360000" cy="36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5</a:t>
            </a:r>
          </a:p>
        </p:txBody>
      </p:sp>
      <p:sp>
        <p:nvSpPr>
          <p:cNvPr id="35" name="Action Button: Custom 81" descr="number 6">
            <a:hlinkClick r:id="" action="ppaction://noaction" highlightClick="1">
              <a:snd r:embed="rId25" name="506.wav"/>
            </a:hlinkClick>
            <a:extLst>
              <a:ext uri="{FF2B5EF4-FFF2-40B4-BE49-F238E27FC236}">
                <a16:creationId xmlns:a16="http://schemas.microsoft.com/office/drawing/2014/main" id="{E991848E-4DC2-494E-BA57-80F3487087D8}"/>
              </a:ext>
            </a:extLst>
          </p:cNvPr>
          <p:cNvSpPr/>
          <p:nvPr/>
        </p:nvSpPr>
        <p:spPr>
          <a:xfrm>
            <a:off x="283158" y="4576980"/>
            <a:ext cx="360000" cy="36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6</a:t>
            </a:r>
          </a:p>
        </p:txBody>
      </p:sp>
      <p:sp>
        <p:nvSpPr>
          <p:cNvPr id="36" name="Action Button: Custom 84" descr="number 7">
            <a:hlinkClick r:id="" action="ppaction://noaction" highlightClick="1">
              <a:snd r:embed="rId26" name="507.wav"/>
            </a:hlinkClick>
            <a:extLst>
              <a:ext uri="{FF2B5EF4-FFF2-40B4-BE49-F238E27FC236}">
                <a16:creationId xmlns:a16="http://schemas.microsoft.com/office/drawing/2014/main" id="{AAC2AF2F-1F72-4C4E-8AAC-2015467BA0A4}"/>
              </a:ext>
            </a:extLst>
          </p:cNvPr>
          <p:cNvSpPr/>
          <p:nvPr/>
        </p:nvSpPr>
        <p:spPr>
          <a:xfrm>
            <a:off x="283158" y="5082775"/>
            <a:ext cx="360000" cy="36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7</a:t>
            </a:r>
          </a:p>
        </p:txBody>
      </p:sp>
      <p:sp>
        <p:nvSpPr>
          <p:cNvPr id="37" name="Action Button: Custom 87" descr="number 8">
            <a:hlinkClick r:id="" action="ppaction://noaction" highlightClick="1">
              <a:snd r:embed="rId27" name="508.wav"/>
            </a:hlinkClick>
            <a:extLst>
              <a:ext uri="{FF2B5EF4-FFF2-40B4-BE49-F238E27FC236}">
                <a16:creationId xmlns:a16="http://schemas.microsoft.com/office/drawing/2014/main" id="{5A13F76E-D770-4F5A-9FCA-92E2EBABC70C}"/>
              </a:ext>
            </a:extLst>
          </p:cNvPr>
          <p:cNvSpPr/>
          <p:nvPr/>
        </p:nvSpPr>
        <p:spPr>
          <a:xfrm>
            <a:off x="283158" y="5591631"/>
            <a:ext cx="360000" cy="36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8</a:t>
            </a:r>
          </a:p>
        </p:txBody>
      </p:sp>
      <p:sp>
        <p:nvSpPr>
          <p:cNvPr id="38" name="TextBox 37">
            <a:extLst>
              <a:ext uri="{FF2B5EF4-FFF2-40B4-BE49-F238E27FC236}">
                <a16:creationId xmlns:a16="http://schemas.microsoft.com/office/drawing/2014/main" id="{EE787C73-8292-46B6-ACDF-1628817AE244}"/>
              </a:ext>
            </a:extLst>
          </p:cNvPr>
          <p:cNvSpPr txBox="1"/>
          <p:nvPr/>
        </p:nvSpPr>
        <p:spPr>
          <a:xfrm>
            <a:off x="2117856" y="4049962"/>
            <a:ext cx="1080000" cy="369332"/>
          </a:xfrm>
          <a:prstGeom prst="rect">
            <a:avLst/>
          </a:prstGeom>
          <a:solidFill>
            <a:schemeClr val="accent2">
              <a:lumMod val="50000"/>
            </a:schemeClr>
          </a:solidFill>
          <a:ln>
            <a:solidFill>
              <a:schemeClr val="bg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Monotype Corsiva" panose="03010101010201010101" pitchFamily="66" charset="0"/>
                <a:ea typeface="Cambria Math" panose="02040503050406030204" pitchFamily="18" charset="0"/>
                <a:cs typeface="+mn-cs"/>
              </a:rPr>
              <a:t>chez Clara </a:t>
            </a:r>
          </a:p>
        </p:txBody>
      </p:sp>
      <p:sp>
        <p:nvSpPr>
          <p:cNvPr id="39" name="TextBox 38">
            <a:extLst>
              <a:ext uri="{FF2B5EF4-FFF2-40B4-BE49-F238E27FC236}">
                <a16:creationId xmlns:a16="http://schemas.microsoft.com/office/drawing/2014/main" id="{DED076AE-B8F3-4A05-BDA9-6720B31F1C40}"/>
              </a:ext>
            </a:extLst>
          </p:cNvPr>
          <p:cNvSpPr txBox="1"/>
          <p:nvPr/>
        </p:nvSpPr>
        <p:spPr>
          <a:xfrm>
            <a:off x="5071814" y="4033507"/>
            <a:ext cx="1080000" cy="369332"/>
          </a:xfrm>
          <a:prstGeom prst="rect">
            <a:avLst/>
          </a:prstGeom>
          <a:solidFill>
            <a:schemeClr val="accent2">
              <a:lumMod val="50000"/>
            </a:schemeClr>
          </a:solidFill>
          <a:ln>
            <a:solidFill>
              <a:schemeClr val="bg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Monotype Corsiva" panose="03010101010201010101" pitchFamily="66" charset="0"/>
                <a:ea typeface="Cambria Math" panose="02040503050406030204" pitchFamily="18" charset="0"/>
                <a:cs typeface="+mn-cs"/>
              </a:rPr>
              <a:t>chez Alain </a:t>
            </a:r>
          </a:p>
        </p:txBody>
      </p:sp>
      <p:pic>
        <p:nvPicPr>
          <p:cNvPr id="40" name="Picture 39">
            <a:extLst>
              <a:ext uri="{FF2B5EF4-FFF2-40B4-BE49-F238E27FC236}">
                <a16:creationId xmlns:a16="http://schemas.microsoft.com/office/drawing/2014/main" id="{BB829074-37A8-4BDD-99EA-089357ABA0E8}"/>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872556" y="1649701"/>
            <a:ext cx="691200" cy="720000"/>
          </a:xfrm>
          <a:prstGeom prst="rect">
            <a:avLst/>
          </a:prstGeom>
          <a:ln>
            <a:solidFill>
              <a:srgbClr val="115076"/>
            </a:solidFill>
          </a:ln>
        </p:spPr>
      </p:pic>
    </p:spTree>
    <p:extLst>
      <p:ext uri="{BB962C8B-B14F-4D97-AF65-F5344CB8AC3E}">
        <p14:creationId xmlns:p14="http://schemas.microsoft.com/office/powerpoint/2010/main" val="2819409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 y="296864"/>
            <a:ext cx="6268303" cy="707849"/>
          </a:xfrm>
        </p:spPr>
        <p:txBody>
          <a:bodyPr>
            <a:noAutofit/>
          </a:bodyPr>
          <a:lstStyle/>
          <a:p>
            <a:r>
              <a:rPr lang="en-GB" sz="3600" b="1" dirty="0" err="1">
                <a:solidFill>
                  <a:schemeClr val="bg1"/>
                </a:solidFill>
              </a:rPr>
              <a:t>Réponses</a:t>
            </a:r>
            <a:endParaRPr lang="en-GB" sz="3600" b="1" dirty="0">
              <a:solidFill>
                <a:schemeClr val="bg1"/>
              </a:solidFill>
            </a:endParaRPr>
          </a:p>
        </p:txBody>
      </p:sp>
      <p:sp>
        <p:nvSpPr>
          <p:cNvPr id="5" name="Rounded Rectangle 46">
            <a:extLst>
              <a:ext uri="{FF2B5EF4-FFF2-40B4-BE49-F238E27FC236}">
                <a16:creationId xmlns:a16="http://schemas.microsoft.com/office/drawing/2014/main" id="{2E9269F7-4DBD-4D66-9033-F8D7A9604A95}"/>
              </a:ext>
            </a:extLst>
          </p:cNvPr>
          <p:cNvSpPr/>
          <p:nvPr/>
        </p:nvSpPr>
        <p:spPr>
          <a:xfrm>
            <a:off x="10439400" y="249869"/>
            <a:ext cx="1470520" cy="461666"/>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0" name="Action Button: Custom 66" descr="number 1">
            <a:hlinkClick r:id="" action="ppaction://noaction" highlightClick="1">
              <a:snd r:embed="rId4" name="501.wav"/>
            </a:hlinkClick>
            <a:extLst>
              <a:ext uri="{FF2B5EF4-FFF2-40B4-BE49-F238E27FC236}">
                <a16:creationId xmlns:a16="http://schemas.microsoft.com/office/drawing/2014/main" id="{D1E6E31B-849A-4146-B28D-A2621433B469}"/>
              </a:ext>
            </a:extLst>
          </p:cNvPr>
          <p:cNvSpPr/>
          <p:nvPr/>
        </p:nvSpPr>
        <p:spPr>
          <a:xfrm>
            <a:off x="326301" y="1686414"/>
            <a:ext cx="360000" cy="36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1</a:t>
            </a:r>
          </a:p>
        </p:txBody>
      </p:sp>
      <p:sp>
        <p:nvSpPr>
          <p:cNvPr id="31" name="Action Button: Custom 69" descr="number 2">
            <a:hlinkClick r:id="" action="ppaction://noaction" highlightClick="1">
              <a:snd r:embed="rId5" name="502.wav"/>
            </a:hlinkClick>
            <a:extLst>
              <a:ext uri="{FF2B5EF4-FFF2-40B4-BE49-F238E27FC236}">
                <a16:creationId xmlns:a16="http://schemas.microsoft.com/office/drawing/2014/main" id="{9B1C262F-F726-4CBA-AB98-C611C4E63341}"/>
              </a:ext>
            </a:extLst>
          </p:cNvPr>
          <p:cNvSpPr/>
          <p:nvPr/>
        </p:nvSpPr>
        <p:spPr>
          <a:xfrm>
            <a:off x="327385" y="2212089"/>
            <a:ext cx="360000" cy="36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2</a:t>
            </a:r>
          </a:p>
        </p:txBody>
      </p:sp>
      <p:sp>
        <p:nvSpPr>
          <p:cNvPr id="32" name="Action Button: Custom 72" descr="number 3">
            <a:hlinkClick r:id="" action="ppaction://noaction" highlightClick="1">
              <a:snd r:embed="rId6" name="503.wav"/>
            </a:hlinkClick>
            <a:extLst>
              <a:ext uri="{FF2B5EF4-FFF2-40B4-BE49-F238E27FC236}">
                <a16:creationId xmlns:a16="http://schemas.microsoft.com/office/drawing/2014/main" id="{07841C36-7CA0-4C9B-9EED-7B8E4D800671}"/>
              </a:ext>
            </a:extLst>
          </p:cNvPr>
          <p:cNvSpPr/>
          <p:nvPr/>
        </p:nvSpPr>
        <p:spPr>
          <a:xfrm>
            <a:off x="326301" y="2731745"/>
            <a:ext cx="360000" cy="36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3</a:t>
            </a:r>
          </a:p>
        </p:txBody>
      </p:sp>
      <p:sp>
        <p:nvSpPr>
          <p:cNvPr id="33" name="Action Button: Custom 75" descr="number 4">
            <a:hlinkClick r:id="" action="ppaction://noaction" highlightClick="1">
              <a:snd r:embed="rId7" name="504.wav"/>
            </a:hlinkClick>
            <a:extLst>
              <a:ext uri="{FF2B5EF4-FFF2-40B4-BE49-F238E27FC236}">
                <a16:creationId xmlns:a16="http://schemas.microsoft.com/office/drawing/2014/main" id="{032CBC4C-D724-4593-95E2-40556E2E73BE}"/>
              </a:ext>
            </a:extLst>
          </p:cNvPr>
          <p:cNvSpPr/>
          <p:nvPr/>
        </p:nvSpPr>
        <p:spPr>
          <a:xfrm>
            <a:off x="326299" y="3257898"/>
            <a:ext cx="360000" cy="36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4</a:t>
            </a:r>
          </a:p>
        </p:txBody>
      </p:sp>
      <p:sp>
        <p:nvSpPr>
          <p:cNvPr id="34" name="Action Button: Custom 78" descr="number 5">
            <a:hlinkClick r:id="" action="ppaction://noaction" highlightClick="1">
              <a:snd r:embed="rId8" name="505.wav"/>
            </a:hlinkClick>
            <a:extLst>
              <a:ext uri="{FF2B5EF4-FFF2-40B4-BE49-F238E27FC236}">
                <a16:creationId xmlns:a16="http://schemas.microsoft.com/office/drawing/2014/main" id="{3CE6ADD7-4AA4-4AC2-9B18-B810CEEE0AFC}"/>
              </a:ext>
            </a:extLst>
          </p:cNvPr>
          <p:cNvSpPr/>
          <p:nvPr/>
        </p:nvSpPr>
        <p:spPr>
          <a:xfrm>
            <a:off x="321258" y="3783573"/>
            <a:ext cx="360000" cy="36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5</a:t>
            </a:r>
          </a:p>
        </p:txBody>
      </p:sp>
      <p:sp>
        <p:nvSpPr>
          <p:cNvPr id="35" name="Action Button: Custom 81" descr="number 6">
            <a:hlinkClick r:id="" action="ppaction://noaction" highlightClick="1">
              <a:snd r:embed="rId9" name="506.wav"/>
            </a:hlinkClick>
            <a:extLst>
              <a:ext uri="{FF2B5EF4-FFF2-40B4-BE49-F238E27FC236}">
                <a16:creationId xmlns:a16="http://schemas.microsoft.com/office/drawing/2014/main" id="{E991848E-4DC2-494E-BA57-80F3487087D8}"/>
              </a:ext>
            </a:extLst>
          </p:cNvPr>
          <p:cNvSpPr/>
          <p:nvPr/>
        </p:nvSpPr>
        <p:spPr>
          <a:xfrm>
            <a:off x="321258" y="4291230"/>
            <a:ext cx="360000" cy="36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6</a:t>
            </a:r>
          </a:p>
        </p:txBody>
      </p:sp>
      <p:sp>
        <p:nvSpPr>
          <p:cNvPr id="36" name="Action Button: Custom 84" descr="number 7">
            <a:hlinkClick r:id="" action="ppaction://noaction" highlightClick="1">
              <a:snd r:embed="rId10" name="507.wav"/>
            </a:hlinkClick>
            <a:extLst>
              <a:ext uri="{FF2B5EF4-FFF2-40B4-BE49-F238E27FC236}">
                <a16:creationId xmlns:a16="http://schemas.microsoft.com/office/drawing/2014/main" id="{AAC2AF2F-1F72-4C4E-8AAC-2015467BA0A4}"/>
              </a:ext>
            </a:extLst>
          </p:cNvPr>
          <p:cNvSpPr/>
          <p:nvPr/>
        </p:nvSpPr>
        <p:spPr>
          <a:xfrm>
            <a:off x="321258" y="4797025"/>
            <a:ext cx="360000" cy="36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7</a:t>
            </a:r>
          </a:p>
        </p:txBody>
      </p:sp>
      <p:sp>
        <p:nvSpPr>
          <p:cNvPr id="37" name="Action Button: Custom 87" descr="number 8">
            <a:hlinkClick r:id="" action="ppaction://noaction" highlightClick="1">
              <a:snd r:embed="rId11" name="508.wav"/>
            </a:hlinkClick>
            <a:extLst>
              <a:ext uri="{FF2B5EF4-FFF2-40B4-BE49-F238E27FC236}">
                <a16:creationId xmlns:a16="http://schemas.microsoft.com/office/drawing/2014/main" id="{5A13F76E-D770-4F5A-9FCA-92E2EBABC70C}"/>
              </a:ext>
            </a:extLst>
          </p:cNvPr>
          <p:cNvSpPr/>
          <p:nvPr/>
        </p:nvSpPr>
        <p:spPr>
          <a:xfrm>
            <a:off x="321258" y="5305881"/>
            <a:ext cx="360000" cy="360000"/>
          </a:xfrm>
          <a:prstGeom prst="actionButtonBlank">
            <a:avLst/>
          </a:prstGeom>
          <a:solidFill>
            <a:srgbClr val="115076"/>
          </a:solidFill>
          <a:ln w="28575">
            <a:solidFill>
              <a:srgbClr val="E3EAF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8</a:t>
            </a:r>
          </a:p>
        </p:txBody>
      </p:sp>
      <p:sp>
        <p:nvSpPr>
          <p:cNvPr id="6" name="TextBox 5">
            <a:extLst>
              <a:ext uri="{FF2B5EF4-FFF2-40B4-BE49-F238E27FC236}">
                <a16:creationId xmlns:a16="http://schemas.microsoft.com/office/drawing/2014/main" id="{267F2F3C-103F-40C9-AE89-809AED4E6F68}"/>
              </a:ext>
            </a:extLst>
          </p:cNvPr>
          <p:cNvSpPr txBox="1"/>
          <p:nvPr/>
        </p:nvSpPr>
        <p:spPr>
          <a:xfrm>
            <a:off x="871758" y="1666359"/>
            <a:ext cx="633218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Oui</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il</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y a un </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aéroport</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derrière le café </a:t>
            </a:r>
            <a:r>
              <a:rPr kumimoji="0" lang="en-GB" sz="20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chez Clara</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38" name="TextBox 37">
            <a:extLst>
              <a:ext uri="{FF2B5EF4-FFF2-40B4-BE49-F238E27FC236}">
                <a16:creationId xmlns:a16="http://schemas.microsoft.com/office/drawing/2014/main" id="{1ED84C97-9C9E-4F44-A9AF-F5EDE0773B4A}"/>
              </a:ext>
            </a:extLst>
          </p:cNvPr>
          <p:cNvSpPr txBox="1"/>
          <p:nvPr/>
        </p:nvSpPr>
        <p:spPr>
          <a:xfrm>
            <a:off x="871758" y="2195328"/>
            <a:ext cx="612860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Oui</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il</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y a un café </a:t>
            </a:r>
            <a:r>
              <a:rPr kumimoji="0" lang="en-GB" sz="20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chez Alain</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devant</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l’université</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39" name="TextBox 38">
            <a:extLst>
              <a:ext uri="{FF2B5EF4-FFF2-40B4-BE49-F238E27FC236}">
                <a16:creationId xmlns:a16="http://schemas.microsoft.com/office/drawing/2014/main" id="{3F194799-6B80-4F5A-9A63-36A7708A946C}"/>
              </a:ext>
            </a:extLst>
          </p:cNvPr>
          <p:cNvSpPr txBox="1"/>
          <p:nvPr/>
        </p:nvSpPr>
        <p:spPr>
          <a:xfrm>
            <a:off x="871757" y="2711690"/>
            <a:ext cx="852669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Oui</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il</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y a un </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cinéma</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entre le café </a:t>
            </a:r>
            <a:r>
              <a:rPr kumimoji="0" lang="en-GB" sz="20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chez Clara</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et le café </a:t>
            </a:r>
            <a:r>
              <a:rPr kumimoji="0" lang="en-GB" sz="20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chez Alain</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40" name="TextBox 39">
            <a:extLst>
              <a:ext uri="{FF2B5EF4-FFF2-40B4-BE49-F238E27FC236}">
                <a16:creationId xmlns:a16="http://schemas.microsoft.com/office/drawing/2014/main" id="{21CF4FC6-154D-4165-BF37-320BFC8D56D8}"/>
              </a:ext>
            </a:extLst>
          </p:cNvPr>
          <p:cNvSpPr txBox="1"/>
          <p:nvPr/>
        </p:nvSpPr>
        <p:spPr>
          <a:xfrm>
            <a:off x="871756" y="3240659"/>
            <a:ext cx="202972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Je ne </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sais</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pas !</a:t>
            </a:r>
          </a:p>
        </p:txBody>
      </p:sp>
      <p:sp>
        <p:nvSpPr>
          <p:cNvPr id="41" name="TextBox 40">
            <a:extLst>
              <a:ext uri="{FF2B5EF4-FFF2-40B4-BE49-F238E27FC236}">
                <a16:creationId xmlns:a16="http://schemas.microsoft.com/office/drawing/2014/main" id="{16348659-8CA5-476B-91FF-36A2CD4234D7}"/>
              </a:ext>
            </a:extLst>
          </p:cNvPr>
          <p:cNvSpPr txBox="1"/>
          <p:nvPr/>
        </p:nvSpPr>
        <p:spPr>
          <a:xfrm>
            <a:off x="871756" y="3769628"/>
            <a:ext cx="284565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Non, </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il</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n’y</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 pas </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d’île</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42" name="TextBox 41">
            <a:extLst>
              <a:ext uri="{FF2B5EF4-FFF2-40B4-BE49-F238E27FC236}">
                <a16:creationId xmlns:a16="http://schemas.microsoft.com/office/drawing/2014/main" id="{FCEFE3C0-71FF-414B-B0B0-A5898B49B51F}"/>
              </a:ext>
            </a:extLst>
          </p:cNvPr>
          <p:cNvSpPr txBox="1"/>
          <p:nvPr/>
        </p:nvSpPr>
        <p:spPr>
          <a:xfrm>
            <a:off x="871756" y="4271175"/>
            <a:ext cx="338746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Non </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il</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n’y</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 pas de </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plage</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43" name="TextBox 42">
            <a:extLst>
              <a:ext uri="{FF2B5EF4-FFF2-40B4-BE49-F238E27FC236}">
                <a16:creationId xmlns:a16="http://schemas.microsoft.com/office/drawing/2014/main" id="{722926A3-5AF5-4D01-8AF5-0C0E569C4744}"/>
              </a:ext>
            </a:extLst>
          </p:cNvPr>
          <p:cNvSpPr txBox="1"/>
          <p:nvPr/>
        </p:nvSpPr>
        <p:spPr>
          <a:xfrm>
            <a:off x="871756" y="4776970"/>
            <a:ext cx="202972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Je ne </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sais</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pas !</a:t>
            </a:r>
          </a:p>
        </p:txBody>
      </p:sp>
      <p:sp>
        <p:nvSpPr>
          <p:cNvPr id="44" name="TextBox 43">
            <a:extLst>
              <a:ext uri="{FF2B5EF4-FFF2-40B4-BE49-F238E27FC236}">
                <a16:creationId xmlns:a16="http://schemas.microsoft.com/office/drawing/2014/main" id="{1F461375-1456-4B98-889F-728B1D791569}"/>
              </a:ext>
            </a:extLst>
          </p:cNvPr>
          <p:cNvSpPr txBox="1"/>
          <p:nvPr/>
        </p:nvSpPr>
        <p:spPr>
          <a:xfrm>
            <a:off x="871756" y="5282765"/>
            <a:ext cx="649729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Oui</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il</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y a </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une</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université</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derrière le café </a:t>
            </a:r>
            <a:r>
              <a:rPr kumimoji="0" lang="en-GB" sz="20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chez Alain</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9" name="Rectangle 8">
            <a:extLst>
              <a:ext uri="{FF2B5EF4-FFF2-40B4-BE49-F238E27FC236}">
                <a16:creationId xmlns:a16="http://schemas.microsoft.com/office/drawing/2014/main" id="{DC2096FF-06B3-4B7D-967C-B77CC1E3BFC2}"/>
              </a:ext>
            </a:extLst>
          </p:cNvPr>
          <p:cNvSpPr/>
          <p:nvPr/>
        </p:nvSpPr>
        <p:spPr>
          <a:xfrm>
            <a:off x="871756" y="2767815"/>
            <a:ext cx="8367494" cy="360000"/>
          </a:xfrm>
          <a:prstGeom prst="rect">
            <a:avLst/>
          </a:prstGeom>
          <a:solidFill>
            <a:srgbClr val="DAA520"/>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5" name="Rectangle 44">
            <a:extLst>
              <a:ext uri="{FF2B5EF4-FFF2-40B4-BE49-F238E27FC236}">
                <a16:creationId xmlns:a16="http://schemas.microsoft.com/office/drawing/2014/main" id="{4D50A3B1-494C-42FD-A0D7-088878D6146E}"/>
              </a:ext>
            </a:extLst>
          </p:cNvPr>
          <p:cNvSpPr/>
          <p:nvPr/>
        </p:nvSpPr>
        <p:spPr>
          <a:xfrm>
            <a:off x="871756" y="1702983"/>
            <a:ext cx="8367494" cy="360000"/>
          </a:xfrm>
          <a:prstGeom prst="rect">
            <a:avLst/>
          </a:prstGeom>
          <a:solidFill>
            <a:srgbClr val="DAA520"/>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6" name="Rectangle 45">
            <a:extLst>
              <a:ext uri="{FF2B5EF4-FFF2-40B4-BE49-F238E27FC236}">
                <a16:creationId xmlns:a16="http://schemas.microsoft.com/office/drawing/2014/main" id="{6EF29AE1-0130-44C4-9009-12CBFBDAA025}"/>
              </a:ext>
            </a:extLst>
          </p:cNvPr>
          <p:cNvSpPr/>
          <p:nvPr/>
        </p:nvSpPr>
        <p:spPr>
          <a:xfrm>
            <a:off x="871756" y="2217364"/>
            <a:ext cx="8367494" cy="360000"/>
          </a:xfrm>
          <a:prstGeom prst="rect">
            <a:avLst/>
          </a:prstGeom>
          <a:solidFill>
            <a:srgbClr val="DAA520"/>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7" name="Rectangle 46">
            <a:extLst>
              <a:ext uri="{FF2B5EF4-FFF2-40B4-BE49-F238E27FC236}">
                <a16:creationId xmlns:a16="http://schemas.microsoft.com/office/drawing/2014/main" id="{303E29C4-0EFE-446F-974E-4BCF84C8F2CD}"/>
              </a:ext>
            </a:extLst>
          </p:cNvPr>
          <p:cNvSpPr/>
          <p:nvPr/>
        </p:nvSpPr>
        <p:spPr>
          <a:xfrm>
            <a:off x="871756" y="3283888"/>
            <a:ext cx="8367494" cy="360000"/>
          </a:xfrm>
          <a:prstGeom prst="rect">
            <a:avLst/>
          </a:prstGeom>
          <a:solidFill>
            <a:srgbClr val="DAA520"/>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8" name="Rectangle 47">
            <a:extLst>
              <a:ext uri="{FF2B5EF4-FFF2-40B4-BE49-F238E27FC236}">
                <a16:creationId xmlns:a16="http://schemas.microsoft.com/office/drawing/2014/main" id="{758C36ED-E84B-4CAE-941B-ED6A7C890C9B}"/>
              </a:ext>
            </a:extLst>
          </p:cNvPr>
          <p:cNvSpPr/>
          <p:nvPr/>
        </p:nvSpPr>
        <p:spPr>
          <a:xfrm>
            <a:off x="871756" y="3779949"/>
            <a:ext cx="8367494" cy="360000"/>
          </a:xfrm>
          <a:prstGeom prst="rect">
            <a:avLst/>
          </a:prstGeom>
          <a:solidFill>
            <a:srgbClr val="DAA520"/>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9" name="Rectangle 48">
            <a:extLst>
              <a:ext uri="{FF2B5EF4-FFF2-40B4-BE49-F238E27FC236}">
                <a16:creationId xmlns:a16="http://schemas.microsoft.com/office/drawing/2014/main" id="{28294F63-276C-412B-BBF1-5CDD2F97AC5A}"/>
              </a:ext>
            </a:extLst>
          </p:cNvPr>
          <p:cNvSpPr/>
          <p:nvPr/>
        </p:nvSpPr>
        <p:spPr>
          <a:xfrm>
            <a:off x="871756" y="4312439"/>
            <a:ext cx="8367494" cy="360000"/>
          </a:xfrm>
          <a:prstGeom prst="rect">
            <a:avLst/>
          </a:prstGeom>
          <a:solidFill>
            <a:srgbClr val="DAA520"/>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0" name="Rectangle 49">
            <a:extLst>
              <a:ext uri="{FF2B5EF4-FFF2-40B4-BE49-F238E27FC236}">
                <a16:creationId xmlns:a16="http://schemas.microsoft.com/office/drawing/2014/main" id="{70BAC2D6-38EC-427C-B878-C158F401E6C4}"/>
              </a:ext>
            </a:extLst>
          </p:cNvPr>
          <p:cNvSpPr/>
          <p:nvPr/>
        </p:nvSpPr>
        <p:spPr>
          <a:xfrm>
            <a:off x="871756" y="4822444"/>
            <a:ext cx="8367494" cy="360000"/>
          </a:xfrm>
          <a:prstGeom prst="rect">
            <a:avLst/>
          </a:prstGeom>
          <a:solidFill>
            <a:srgbClr val="DAA520"/>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1" name="Rectangle 50">
            <a:extLst>
              <a:ext uri="{FF2B5EF4-FFF2-40B4-BE49-F238E27FC236}">
                <a16:creationId xmlns:a16="http://schemas.microsoft.com/office/drawing/2014/main" id="{64E9EEAA-DB18-4A72-838D-EB6FB96074A3}"/>
              </a:ext>
            </a:extLst>
          </p:cNvPr>
          <p:cNvSpPr/>
          <p:nvPr/>
        </p:nvSpPr>
        <p:spPr>
          <a:xfrm>
            <a:off x="871756" y="5327085"/>
            <a:ext cx="8367494" cy="360000"/>
          </a:xfrm>
          <a:prstGeom prst="rect">
            <a:avLst/>
          </a:prstGeom>
          <a:solidFill>
            <a:srgbClr val="DAA520"/>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6787692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5"/>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7" restart="whenNotActive" fill="hold" evtFilter="cancelBubble" nodeType="interactiveSeq">
                <p:stCondLst>
                  <p:cond evt="onClick" delay="0">
                    <p:tgtEl>
                      <p:spTgt spid="46"/>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7" restart="whenNotActive" fill="hold" evtFilter="cancelBubble" nodeType="interactiveSeq">
                <p:stCondLst>
                  <p:cond evt="onClick" delay="0">
                    <p:tgtEl>
                      <p:spTgt spid="47"/>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22" restart="whenNotActive" fill="hold" evtFilter="cancelBubble" nodeType="interactiveSeq">
                <p:stCondLst>
                  <p:cond evt="onClick" delay="0">
                    <p:tgtEl>
                      <p:spTgt spid="48"/>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27" restart="whenNotActive" fill="hold" evtFilter="cancelBubble" nodeType="interactiveSeq">
                <p:stCondLst>
                  <p:cond evt="onClick" delay="0">
                    <p:tgtEl>
                      <p:spTgt spid="49"/>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32" restart="whenNotActive" fill="hold" evtFilter="cancelBubble" nodeType="interactiveSeq">
                <p:stCondLst>
                  <p:cond evt="onClick" delay="0">
                    <p:tgtEl>
                      <p:spTgt spid="50"/>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37" restart="whenNotActive" fill="hold" evtFilter="cancelBubble" nodeType="interactiveSeq">
                <p:stCondLst>
                  <p:cond evt="onClick" delay="0">
                    <p:tgtEl>
                      <p:spTgt spid="51"/>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0" nodeType="clickEffect">
                                  <p:stCondLst>
                                    <p:cond delay="0"/>
                                  </p:stCondLst>
                                  <p:childTnLst>
                                    <p:set>
                                      <p:cBhvr>
                                        <p:cTn id="41" dur="1" fill="hold">
                                          <p:stCondLst>
                                            <p:cond delay="0"/>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childTnLst>
        </p:cTn>
      </p:par>
    </p:tnLst>
    <p:bldLst>
      <p:bldP spid="9" grpId="0" animBg="1"/>
      <p:bldP spid="45" grpId="0" animBg="1"/>
      <p:bldP spid="46" grpId="0" animBg="1"/>
      <p:bldP spid="47" grpId="0" animBg="1"/>
      <p:bldP spid="48" grpId="0" animBg="1"/>
      <p:bldP spid="49" grpId="0" animBg="1"/>
      <p:bldP spid="50" grpId="0" animBg="1"/>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 y="296864"/>
            <a:ext cx="6268303" cy="707849"/>
          </a:xfrm>
        </p:spPr>
        <p:txBody>
          <a:bodyPr>
            <a:noAutofit/>
          </a:bodyPr>
          <a:lstStyle/>
          <a:p>
            <a:r>
              <a:rPr lang="en-GB" sz="2800" b="1" dirty="0">
                <a:solidFill>
                  <a:schemeClr val="bg1"/>
                </a:solidFill>
              </a:rPr>
              <a:t>Saying what you don’t have</a:t>
            </a:r>
          </a:p>
        </p:txBody>
      </p:sp>
      <p:sp>
        <p:nvSpPr>
          <p:cNvPr id="5" name="Rounded Rectangle 46">
            <a:extLst>
              <a:ext uri="{FF2B5EF4-FFF2-40B4-BE49-F238E27FC236}">
                <a16:creationId xmlns:a16="http://schemas.microsoft.com/office/drawing/2014/main" id="{2E9269F7-4DBD-4D66-9033-F8D7A9604A95}"/>
              </a:ext>
            </a:extLst>
          </p:cNvPr>
          <p:cNvSpPr/>
          <p:nvPr/>
        </p:nvSpPr>
        <p:spPr>
          <a:xfrm>
            <a:off x="10267950" y="249869"/>
            <a:ext cx="1641970" cy="461666"/>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grammaire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 name="TextBox 2">
            <a:extLst>
              <a:ext uri="{FF2B5EF4-FFF2-40B4-BE49-F238E27FC236}">
                <a16:creationId xmlns:a16="http://schemas.microsoft.com/office/drawing/2014/main" id="{567E29CC-0A43-46FD-8025-98EA0724EC34}"/>
              </a:ext>
            </a:extLst>
          </p:cNvPr>
          <p:cNvSpPr txBox="1"/>
          <p:nvPr/>
        </p:nvSpPr>
        <p:spPr>
          <a:xfrm>
            <a:off x="11933" y="1390650"/>
            <a:ext cx="1120531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Remember, to say what you </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have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in French, we use </a:t>
            </a: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avoir</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article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 </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noun</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a:t>
            </a: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7" name="TextBox 6">
            <a:extLst>
              <a:ext uri="{FF2B5EF4-FFF2-40B4-BE49-F238E27FC236}">
                <a16:creationId xmlns:a16="http://schemas.microsoft.com/office/drawing/2014/main" id="{509B2FBF-9E2D-4995-83DB-A97511552D13}"/>
              </a:ext>
            </a:extLst>
          </p:cNvPr>
          <p:cNvSpPr txBox="1"/>
          <p:nvPr/>
        </p:nvSpPr>
        <p:spPr>
          <a:xfrm>
            <a:off x="1851208" y="1895281"/>
            <a:ext cx="3666389" cy="70788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err="1">
                <a:ln>
                  <a:noFill/>
                </a:ln>
                <a:solidFill>
                  <a:srgbClr val="115076"/>
                </a:solidFill>
                <a:effectLst/>
                <a:uLnTx/>
                <a:uFillTx/>
                <a:latin typeface="Century Gothic" panose="020F0302020204030204"/>
                <a:ea typeface="+mn-ea"/>
                <a:cs typeface="+mn-cs"/>
              </a:rPr>
              <a:t>J’ai</a:t>
            </a:r>
            <a:r>
              <a:rPr kumimoji="0" lang="en-GB" sz="40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4000" b="1" i="0" u="none" strike="noStrike" kern="1200" cap="none" spc="0" normalizeH="0" baseline="0" noProof="0" dirty="0" err="1">
                <a:ln>
                  <a:noFill/>
                </a:ln>
                <a:solidFill>
                  <a:srgbClr val="EE6000"/>
                </a:solidFill>
                <a:effectLst/>
                <a:uLnTx/>
                <a:uFillTx/>
                <a:latin typeface="Century Gothic" panose="020F0302020204030204"/>
                <a:ea typeface="+mn-ea"/>
                <a:cs typeface="+mn-cs"/>
              </a:rPr>
              <a:t>une</a:t>
            </a:r>
            <a:r>
              <a:rPr kumimoji="0" lang="en-GB" sz="40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4000" b="1" i="0" u="none" strike="noStrike" kern="1200" cap="none" spc="0" normalizeH="0" baseline="0" noProof="0" dirty="0" err="1">
                <a:ln>
                  <a:noFill/>
                </a:ln>
                <a:solidFill>
                  <a:srgbClr val="115076"/>
                </a:solidFill>
                <a:effectLst/>
                <a:uLnTx/>
                <a:uFillTx/>
                <a:latin typeface="Century Gothic" panose="020F0302020204030204"/>
                <a:ea typeface="+mn-ea"/>
                <a:cs typeface="+mn-cs"/>
              </a:rPr>
              <a:t>sœur</a:t>
            </a:r>
            <a:r>
              <a:rPr kumimoji="0" lang="en-GB" sz="4000" b="1" i="0" u="none" strike="noStrike" kern="1200" cap="none" spc="0" normalizeH="0" baseline="0" noProof="0" dirty="0">
                <a:ln>
                  <a:noFill/>
                </a:ln>
                <a:solidFill>
                  <a:srgbClr val="115076"/>
                </a:solidFill>
                <a:effectLst/>
                <a:uLnTx/>
                <a:uFillTx/>
                <a:latin typeface="Century Gothic" panose="020F0302020204030204"/>
                <a:ea typeface="+mn-ea"/>
                <a:cs typeface="+mn-cs"/>
              </a:rPr>
              <a:t>.</a:t>
            </a:r>
          </a:p>
        </p:txBody>
      </p:sp>
      <p:sp>
        <p:nvSpPr>
          <p:cNvPr id="17" name="TextBox 16">
            <a:extLst>
              <a:ext uri="{FF2B5EF4-FFF2-40B4-BE49-F238E27FC236}">
                <a16:creationId xmlns:a16="http://schemas.microsoft.com/office/drawing/2014/main" id="{9BFD10C4-EB23-476E-BC78-4C3AB6E4FC79}"/>
              </a:ext>
            </a:extLst>
          </p:cNvPr>
          <p:cNvSpPr txBox="1"/>
          <p:nvPr/>
        </p:nvSpPr>
        <p:spPr>
          <a:xfrm>
            <a:off x="1431222" y="2679646"/>
            <a:ext cx="4086375" cy="70788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F0302020204030204"/>
                <a:ea typeface="+mn-ea"/>
                <a:cs typeface="+mn-cs"/>
              </a:rPr>
              <a:t>Tu as </a:t>
            </a:r>
            <a:r>
              <a:rPr kumimoji="0" lang="en-GB" sz="4000" b="1" i="0" u="none" strike="noStrike" kern="1200" cap="none" spc="0" normalizeH="0" baseline="0" noProof="0" dirty="0">
                <a:ln>
                  <a:noFill/>
                </a:ln>
                <a:solidFill>
                  <a:srgbClr val="EE6000"/>
                </a:solidFill>
                <a:effectLst/>
                <a:uLnTx/>
                <a:uFillTx/>
                <a:latin typeface="Century Gothic" panose="020F0302020204030204"/>
                <a:ea typeface="+mn-ea"/>
                <a:cs typeface="+mn-cs"/>
              </a:rPr>
              <a:t>des</a:t>
            </a:r>
            <a:r>
              <a:rPr kumimoji="0" lang="en-GB" sz="40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4000" b="1" i="0" u="none" strike="noStrike" kern="1200" cap="none" spc="0" normalizeH="0" baseline="0" noProof="0" dirty="0" err="1">
                <a:ln>
                  <a:noFill/>
                </a:ln>
                <a:solidFill>
                  <a:srgbClr val="115076"/>
                </a:solidFill>
                <a:effectLst/>
                <a:uLnTx/>
                <a:uFillTx/>
                <a:latin typeface="Century Gothic" panose="020F0302020204030204"/>
                <a:ea typeface="+mn-ea"/>
                <a:cs typeface="+mn-cs"/>
              </a:rPr>
              <a:t>idées</a:t>
            </a:r>
            <a:r>
              <a:rPr kumimoji="0" lang="en-GB" sz="4000" b="1" i="0" u="none" strike="noStrike" kern="1200" cap="none" spc="0" normalizeH="0" baseline="0" noProof="0" dirty="0">
                <a:ln>
                  <a:noFill/>
                </a:ln>
                <a:solidFill>
                  <a:srgbClr val="115076"/>
                </a:solidFill>
                <a:effectLst/>
                <a:uLnTx/>
                <a:uFillTx/>
                <a:latin typeface="Century Gothic" panose="020F0302020204030204"/>
                <a:ea typeface="+mn-ea"/>
                <a:cs typeface="+mn-cs"/>
              </a:rPr>
              <a:t>.</a:t>
            </a:r>
          </a:p>
        </p:txBody>
      </p:sp>
      <p:sp>
        <p:nvSpPr>
          <p:cNvPr id="18" name="TextBox 17">
            <a:extLst>
              <a:ext uri="{FF2B5EF4-FFF2-40B4-BE49-F238E27FC236}">
                <a16:creationId xmlns:a16="http://schemas.microsoft.com/office/drawing/2014/main" id="{B187EC63-F17E-4D85-B0CF-320CA0DC1810}"/>
              </a:ext>
            </a:extLst>
          </p:cNvPr>
          <p:cNvSpPr txBox="1"/>
          <p:nvPr/>
        </p:nvSpPr>
        <p:spPr>
          <a:xfrm>
            <a:off x="5612237" y="1923598"/>
            <a:ext cx="366318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1" u="none" strike="noStrike" kern="1200" cap="none" spc="0" normalizeH="0" baseline="0" noProof="0" dirty="0">
                <a:ln>
                  <a:noFill/>
                </a:ln>
                <a:solidFill>
                  <a:srgbClr val="115076"/>
                </a:solidFill>
                <a:effectLst/>
                <a:uLnTx/>
                <a:uFillTx/>
                <a:latin typeface="Century Gothic" panose="020F0302020204030204"/>
                <a:ea typeface="+mn-ea"/>
                <a:cs typeface="+mn-cs"/>
              </a:rPr>
              <a:t>I have </a:t>
            </a:r>
            <a:r>
              <a:rPr kumimoji="0" lang="en-GB" sz="4000" b="0" i="1" u="none" strike="noStrike" kern="1200" cap="none" spc="0" normalizeH="0" baseline="0" noProof="0" dirty="0">
                <a:ln>
                  <a:noFill/>
                </a:ln>
                <a:solidFill>
                  <a:srgbClr val="EE6000"/>
                </a:solidFill>
                <a:effectLst/>
                <a:uLnTx/>
                <a:uFillTx/>
                <a:latin typeface="Century Gothic" panose="020F0302020204030204"/>
                <a:ea typeface="+mn-ea"/>
                <a:cs typeface="+mn-cs"/>
              </a:rPr>
              <a:t>a</a:t>
            </a:r>
            <a:r>
              <a:rPr kumimoji="0" lang="en-GB" sz="4000" b="0" i="1" u="none" strike="noStrike" kern="1200" cap="none" spc="0" normalizeH="0" baseline="0" noProof="0" dirty="0">
                <a:ln>
                  <a:noFill/>
                </a:ln>
                <a:solidFill>
                  <a:srgbClr val="115076"/>
                </a:solidFill>
                <a:effectLst/>
                <a:uLnTx/>
                <a:uFillTx/>
                <a:latin typeface="Century Gothic" panose="020F0302020204030204"/>
                <a:ea typeface="+mn-ea"/>
                <a:cs typeface="+mn-cs"/>
              </a:rPr>
              <a:t> sister.</a:t>
            </a:r>
          </a:p>
        </p:txBody>
      </p:sp>
      <p:sp>
        <p:nvSpPr>
          <p:cNvPr id="19" name="TextBox 18">
            <a:extLst>
              <a:ext uri="{FF2B5EF4-FFF2-40B4-BE49-F238E27FC236}">
                <a16:creationId xmlns:a16="http://schemas.microsoft.com/office/drawing/2014/main" id="{073A6CFE-12D4-40D1-BF07-ABB17D561ABD}"/>
              </a:ext>
            </a:extLst>
          </p:cNvPr>
          <p:cNvSpPr txBox="1"/>
          <p:nvPr/>
        </p:nvSpPr>
        <p:spPr>
          <a:xfrm>
            <a:off x="5574483" y="2670792"/>
            <a:ext cx="567495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1" u="none" strike="noStrike" kern="1200" cap="none" spc="0" normalizeH="0" baseline="0" noProof="0" dirty="0">
                <a:ln>
                  <a:noFill/>
                </a:ln>
                <a:solidFill>
                  <a:srgbClr val="115076"/>
                </a:solidFill>
                <a:effectLst/>
                <a:uLnTx/>
                <a:uFillTx/>
                <a:latin typeface="Century Gothic" panose="020F0302020204030204"/>
                <a:ea typeface="+mn-ea"/>
                <a:cs typeface="+mn-cs"/>
              </a:rPr>
              <a:t>You have </a:t>
            </a:r>
            <a:r>
              <a:rPr kumimoji="0" lang="en-GB" sz="4000" b="0" i="1" u="none" strike="noStrike" kern="1200" cap="none" spc="0" normalizeH="0" baseline="0" noProof="0" dirty="0">
                <a:ln>
                  <a:noFill/>
                </a:ln>
                <a:solidFill>
                  <a:srgbClr val="EE6000"/>
                </a:solidFill>
                <a:effectLst/>
                <a:uLnTx/>
                <a:uFillTx/>
                <a:latin typeface="Century Gothic" panose="020F0302020204030204"/>
                <a:ea typeface="+mn-ea"/>
                <a:cs typeface="+mn-cs"/>
              </a:rPr>
              <a:t>some</a:t>
            </a:r>
            <a:r>
              <a:rPr kumimoji="0" lang="en-GB" sz="4000" b="0" i="1" u="none" strike="noStrike" kern="1200" cap="none" spc="0" normalizeH="0" baseline="0" noProof="0" dirty="0">
                <a:ln>
                  <a:noFill/>
                </a:ln>
                <a:solidFill>
                  <a:srgbClr val="115076"/>
                </a:solidFill>
                <a:effectLst/>
                <a:uLnTx/>
                <a:uFillTx/>
                <a:latin typeface="Century Gothic" panose="020F0302020204030204"/>
                <a:ea typeface="+mn-ea"/>
                <a:cs typeface="+mn-cs"/>
              </a:rPr>
              <a:t> ideas.</a:t>
            </a:r>
          </a:p>
        </p:txBody>
      </p:sp>
      <p:sp>
        <p:nvSpPr>
          <p:cNvPr id="20" name="TextBox 19">
            <a:extLst>
              <a:ext uri="{FF2B5EF4-FFF2-40B4-BE49-F238E27FC236}">
                <a16:creationId xmlns:a16="http://schemas.microsoft.com/office/drawing/2014/main" id="{3469ABB3-2BD4-49EC-AD18-5F0EFA782FFF}"/>
              </a:ext>
            </a:extLst>
          </p:cNvPr>
          <p:cNvSpPr txBox="1"/>
          <p:nvPr/>
        </p:nvSpPr>
        <p:spPr>
          <a:xfrm>
            <a:off x="-1" y="3914018"/>
            <a:ext cx="1108508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To say you </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don’t have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something, we use </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ne…pas</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with </a:t>
            </a: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avoir</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de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 </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noun</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a:t>
            </a: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21" name="TextBox 20">
            <a:extLst>
              <a:ext uri="{FF2B5EF4-FFF2-40B4-BE49-F238E27FC236}">
                <a16:creationId xmlns:a16="http://schemas.microsoft.com/office/drawing/2014/main" id="{F8EB1CB4-A2CB-4969-867B-F1E8FD95C33D}"/>
              </a:ext>
            </a:extLst>
          </p:cNvPr>
          <p:cNvSpPr txBox="1"/>
          <p:nvPr/>
        </p:nvSpPr>
        <p:spPr>
          <a:xfrm>
            <a:off x="357990" y="4614260"/>
            <a:ext cx="5216493" cy="70788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F0302020204030204"/>
                <a:ea typeface="+mn-ea"/>
                <a:cs typeface="+mn-cs"/>
              </a:rPr>
              <a:t>Je </a:t>
            </a:r>
            <a:r>
              <a:rPr kumimoji="0" lang="en-GB" sz="4000" b="1" i="0" u="none" strike="noStrike" kern="1200" cap="none" spc="0" normalizeH="0" baseline="0" noProof="0" dirty="0" err="1">
                <a:ln>
                  <a:noFill/>
                </a:ln>
                <a:solidFill>
                  <a:srgbClr val="115076"/>
                </a:solidFill>
                <a:effectLst/>
                <a:uLnTx/>
                <a:uFillTx/>
                <a:latin typeface="Century Gothic" panose="020F0302020204030204"/>
                <a:ea typeface="+mn-ea"/>
                <a:cs typeface="+mn-cs"/>
              </a:rPr>
              <a:t>n’ai</a:t>
            </a:r>
            <a:r>
              <a:rPr kumimoji="0" lang="en-GB" sz="4000" b="1" i="0" u="none" strike="noStrike" kern="1200" cap="none" spc="0" normalizeH="0" baseline="0" noProof="0" dirty="0">
                <a:ln>
                  <a:noFill/>
                </a:ln>
                <a:solidFill>
                  <a:srgbClr val="115076"/>
                </a:solidFill>
                <a:effectLst/>
                <a:uLnTx/>
                <a:uFillTx/>
                <a:latin typeface="Century Gothic" panose="020F0302020204030204"/>
                <a:ea typeface="+mn-ea"/>
                <a:cs typeface="+mn-cs"/>
              </a:rPr>
              <a:t> pas </a:t>
            </a:r>
            <a:r>
              <a:rPr kumimoji="0" lang="en-GB" sz="4000" b="1" i="0" u="none" strike="noStrike" kern="1200" cap="none" spc="0" normalizeH="0" baseline="0" noProof="0" dirty="0">
                <a:ln>
                  <a:noFill/>
                </a:ln>
                <a:solidFill>
                  <a:srgbClr val="EE6000"/>
                </a:solidFill>
                <a:effectLst/>
                <a:uLnTx/>
                <a:uFillTx/>
                <a:latin typeface="Century Gothic" panose="020F0302020204030204"/>
                <a:ea typeface="+mn-ea"/>
                <a:cs typeface="+mn-cs"/>
              </a:rPr>
              <a:t>de</a:t>
            </a:r>
            <a:r>
              <a:rPr kumimoji="0" lang="en-GB" sz="40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4000" b="1" i="0" u="none" strike="noStrike" kern="1200" cap="none" spc="0" normalizeH="0" baseline="0" noProof="0" dirty="0" err="1">
                <a:ln>
                  <a:noFill/>
                </a:ln>
                <a:solidFill>
                  <a:srgbClr val="115076"/>
                </a:solidFill>
                <a:effectLst/>
                <a:uLnTx/>
                <a:uFillTx/>
                <a:latin typeface="Century Gothic" panose="020F0302020204030204"/>
                <a:ea typeface="+mn-ea"/>
                <a:cs typeface="+mn-cs"/>
              </a:rPr>
              <a:t>sœur</a:t>
            </a:r>
            <a:r>
              <a:rPr kumimoji="0" lang="en-GB" sz="4000" b="1" i="0" u="none" strike="noStrike" kern="1200" cap="none" spc="0" normalizeH="0" baseline="0" noProof="0" dirty="0">
                <a:ln>
                  <a:noFill/>
                </a:ln>
                <a:solidFill>
                  <a:srgbClr val="115076"/>
                </a:solidFill>
                <a:effectLst/>
                <a:uLnTx/>
                <a:uFillTx/>
                <a:latin typeface="Century Gothic" panose="020F0302020204030204"/>
                <a:ea typeface="+mn-ea"/>
                <a:cs typeface="+mn-cs"/>
              </a:rPr>
              <a:t>.</a:t>
            </a:r>
          </a:p>
        </p:txBody>
      </p:sp>
      <p:sp>
        <p:nvSpPr>
          <p:cNvPr id="22" name="TextBox 21">
            <a:extLst>
              <a:ext uri="{FF2B5EF4-FFF2-40B4-BE49-F238E27FC236}">
                <a16:creationId xmlns:a16="http://schemas.microsoft.com/office/drawing/2014/main" id="{680E58A4-C108-4081-8816-24EFC068411C}"/>
              </a:ext>
            </a:extLst>
          </p:cNvPr>
          <p:cNvSpPr txBox="1"/>
          <p:nvPr/>
        </p:nvSpPr>
        <p:spPr>
          <a:xfrm>
            <a:off x="546743" y="5330137"/>
            <a:ext cx="5030544" cy="70788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F0302020204030204"/>
                <a:ea typeface="+mn-ea"/>
                <a:cs typeface="+mn-cs"/>
              </a:rPr>
              <a:t>Tu </a:t>
            </a:r>
            <a:r>
              <a:rPr kumimoji="0" lang="en-GB" sz="4000" b="1" i="0" u="none" strike="noStrike" kern="1200" cap="none" spc="0" normalizeH="0" baseline="0" noProof="0" dirty="0" err="1">
                <a:ln>
                  <a:noFill/>
                </a:ln>
                <a:solidFill>
                  <a:srgbClr val="115076"/>
                </a:solidFill>
                <a:effectLst/>
                <a:uLnTx/>
                <a:uFillTx/>
                <a:latin typeface="Century Gothic" panose="020F0302020204030204"/>
                <a:ea typeface="+mn-ea"/>
                <a:cs typeface="+mn-cs"/>
              </a:rPr>
              <a:t>n’as</a:t>
            </a:r>
            <a:r>
              <a:rPr kumimoji="0" lang="en-GB" sz="4000" b="1" i="0" u="none" strike="noStrike" kern="1200" cap="none" spc="0" normalizeH="0" baseline="0" noProof="0" dirty="0">
                <a:ln>
                  <a:noFill/>
                </a:ln>
                <a:solidFill>
                  <a:srgbClr val="115076"/>
                </a:solidFill>
                <a:effectLst/>
                <a:uLnTx/>
                <a:uFillTx/>
                <a:latin typeface="Century Gothic" panose="020F0302020204030204"/>
                <a:ea typeface="+mn-ea"/>
                <a:cs typeface="+mn-cs"/>
              </a:rPr>
              <a:t> pas </a:t>
            </a:r>
            <a:r>
              <a:rPr kumimoji="0" lang="en-GB" sz="4000" b="1" i="0" u="none" strike="noStrike" kern="1200" cap="none" spc="0" normalizeH="0" baseline="0" noProof="0" dirty="0" err="1">
                <a:ln>
                  <a:noFill/>
                </a:ln>
                <a:solidFill>
                  <a:srgbClr val="EE6000"/>
                </a:solidFill>
                <a:effectLst/>
                <a:uLnTx/>
                <a:uFillTx/>
                <a:latin typeface="Century Gothic" panose="020F0302020204030204"/>
                <a:ea typeface="+mn-ea"/>
                <a:cs typeface="+mn-cs"/>
              </a:rPr>
              <a:t>d’</a:t>
            </a:r>
            <a:r>
              <a:rPr kumimoji="0" lang="en-GB" sz="4000" b="1" i="0" u="none" strike="noStrike" kern="1200" cap="none" spc="0" normalizeH="0" baseline="0" noProof="0" dirty="0" err="1">
                <a:ln>
                  <a:noFill/>
                </a:ln>
                <a:solidFill>
                  <a:srgbClr val="115076"/>
                </a:solidFill>
                <a:effectLst/>
                <a:uLnTx/>
                <a:uFillTx/>
                <a:latin typeface="Century Gothic" panose="020F0302020204030204"/>
                <a:ea typeface="+mn-ea"/>
                <a:cs typeface="+mn-cs"/>
              </a:rPr>
              <a:t>idées</a:t>
            </a:r>
            <a:r>
              <a:rPr kumimoji="0" lang="en-GB" sz="4000" b="1" i="0" u="none" strike="noStrike" kern="1200" cap="none" spc="0" normalizeH="0" baseline="0" noProof="0" dirty="0">
                <a:ln>
                  <a:noFill/>
                </a:ln>
                <a:solidFill>
                  <a:srgbClr val="115076"/>
                </a:solidFill>
                <a:effectLst/>
                <a:uLnTx/>
                <a:uFillTx/>
                <a:latin typeface="Century Gothic" panose="020F0302020204030204"/>
                <a:ea typeface="+mn-ea"/>
                <a:cs typeface="+mn-cs"/>
              </a:rPr>
              <a:t>.</a:t>
            </a:r>
          </a:p>
        </p:txBody>
      </p:sp>
      <p:sp>
        <p:nvSpPr>
          <p:cNvPr id="23" name="TextBox 22">
            <a:extLst>
              <a:ext uri="{FF2B5EF4-FFF2-40B4-BE49-F238E27FC236}">
                <a16:creationId xmlns:a16="http://schemas.microsoft.com/office/drawing/2014/main" id="{BB31D01F-5FAB-42D7-BF4A-6DD0EE6168B6}"/>
              </a:ext>
            </a:extLst>
          </p:cNvPr>
          <p:cNvSpPr txBox="1"/>
          <p:nvPr/>
        </p:nvSpPr>
        <p:spPr>
          <a:xfrm>
            <a:off x="5686039" y="4661614"/>
            <a:ext cx="515878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1" u="none" strike="noStrike" kern="1200" cap="none" spc="0" normalizeH="0" baseline="0" noProof="0" dirty="0">
                <a:ln>
                  <a:noFill/>
                </a:ln>
                <a:solidFill>
                  <a:srgbClr val="115076"/>
                </a:solidFill>
                <a:effectLst/>
                <a:uLnTx/>
                <a:uFillTx/>
                <a:latin typeface="Century Gothic" panose="020F0302020204030204"/>
                <a:ea typeface="+mn-ea"/>
                <a:cs typeface="+mn-cs"/>
              </a:rPr>
              <a:t>I don’t have </a:t>
            </a:r>
            <a:r>
              <a:rPr kumimoji="0" lang="en-GB" sz="4000" b="0" i="1" u="none" strike="noStrike" kern="1200" cap="none" spc="0" normalizeH="0" baseline="0" noProof="0" dirty="0">
                <a:ln>
                  <a:noFill/>
                </a:ln>
                <a:solidFill>
                  <a:srgbClr val="EE6000"/>
                </a:solidFill>
                <a:effectLst/>
                <a:uLnTx/>
                <a:uFillTx/>
                <a:latin typeface="Century Gothic" panose="020F0302020204030204"/>
                <a:ea typeface="+mn-ea"/>
                <a:cs typeface="+mn-cs"/>
              </a:rPr>
              <a:t>a</a:t>
            </a:r>
            <a:r>
              <a:rPr kumimoji="0" lang="en-GB" sz="4000" b="0" i="1" u="none" strike="noStrike" kern="1200" cap="none" spc="0" normalizeH="0" baseline="0" noProof="0" dirty="0">
                <a:ln>
                  <a:noFill/>
                </a:ln>
                <a:solidFill>
                  <a:srgbClr val="115076"/>
                </a:solidFill>
                <a:effectLst/>
                <a:uLnTx/>
                <a:uFillTx/>
                <a:latin typeface="Century Gothic" panose="020F0302020204030204"/>
                <a:ea typeface="+mn-ea"/>
                <a:cs typeface="+mn-cs"/>
              </a:rPr>
              <a:t> sister.</a:t>
            </a:r>
          </a:p>
        </p:txBody>
      </p:sp>
      <p:sp>
        <p:nvSpPr>
          <p:cNvPr id="24" name="TextBox 23">
            <a:extLst>
              <a:ext uri="{FF2B5EF4-FFF2-40B4-BE49-F238E27FC236}">
                <a16:creationId xmlns:a16="http://schemas.microsoft.com/office/drawing/2014/main" id="{0A78B83F-4CCA-41C1-B599-C645E6C76934}"/>
              </a:ext>
            </a:extLst>
          </p:cNvPr>
          <p:cNvSpPr txBox="1"/>
          <p:nvPr/>
        </p:nvSpPr>
        <p:spPr>
          <a:xfrm>
            <a:off x="5574483" y="5338128"/>
            <a:ext cx="676018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1" u="none" strike="noStrike" kern="1200" cap="none" spc="0" normalizeH="0" baseline="0" noProof="0" dirty="0">
                <a:ln>
                  <a:noFill/>
                </a:ln>
                <a:solidFill>
                  <a:srgbClr val="115076"/>
                </a:solidFill>
                <a:effectLst/>
                <a:uLnTx/>
                <a:uFillTx/>
                <a:latin typeface="Century Gothic" panose="020F0302020204030204"/>
                <a:ea typeface="+mn-ea"/>
                <a:cs typeface="+mn-cs"/>
              </a:rPr>
              <a:t>You don’t have </a:t>
            </a:r>
            <a:r>
              <a:rPr kumimoji="0" lang="en-GB" sz="4000" b="0" i="1" u="none" strike="noStrike" kern="1200" cap="none" spc="0" normalizeH="0" baseline="0" noProof="0" dirty="0">
                <a:ln>
                  <a:noFill/>
                </a:ln>
                <a:solidFill>
                  <a:srgbClr val="EE6000"/>
                </a:solidFill>
                <a:effectLst/>
                <a:uLnTx/>
                <a:uFillTx/>
                <a:latin typeface="Century Gothic" panose="020F0302020204030204"/>
                <a:ea typeface="+mn-ea"/>
                <a:cs typeface="+mn-cs"/>
              </a:rPr>
              <a:t>any</a:t>
            </a:r>
            <a:r>
              <a:rPr kumimoji="0" lang="en-GB" sz="4000" b="0" i="1" u="none" strike="noStrike" kern="1200" cap="none" spc="0" normalizeH="0" baseline="0" noProof="0" dirty="0">
                <a:ln>
                  <a:noFill/>
                </a:ln>
                <a:solidFill>
                  <a:srgbClr val="115076"/>
                </a:solidFill>
                <a:effectLst/>
                <a:uLnTx/>
                <a:uFillTx/>
                <a:latin typeface="Century Gothic" panose="020F0302020204030204"/>
                <a:ea typeface="+mn-ea"/>
                <a:cs typeface="+mn-cs"/>
              </a:rPr>
              <a:t> ideas.</a:t>
            </a:r>
          </a:p>
        </p:txBody>
      </p:sp>
      <p:sp>
        <p:nvSpPr>
          <p:cNvPr id="9" name="TextBox 8">
            <a:extLst>
              <a:ext uri="{FF2B5EF4-FFF2-40B4-BE49-F238E27FC236}">
                <a16:creationId xmlns:a16="http://schemas.microsoft.com/office/drawing/2014/main" id="{21C3B191-6D2D-4E82-8086-F56E70E7410B}"/>
              </a:ext>
            </a:extLst>
          </p:cNvPr>
          <p:cNvSpPr txBox="1"/>
          <p:nvPr/>
        </p:nvSpPr>
        <p:spPr>
          <a:xfrm>
            <a:off x="1667555" y="3505200"/>
            <a:ext cx="2933190" cy="995422"/>
          </a:xfrm>
          <a:prstGeom prst="wedgeEllipseCallout">
            <a:avLst>
              <a:gd name="adj1" fmla="val 27227"/>
              <a:gd name="adj2" fmla="val 62500"/>
            </a:avLst>
          </a:prstGeom>
          <a:solidFill>
            <a:srgbClr val="115076"/>
          </a:solidFill>
          <a:ln>
            <a:solidFill>
              <a:srgbClr val="EE6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Shorten to </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d’</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 before a vowel</a:t>
            </a:r>
          </a:p>
        </p:txBody>
      </p:sp>
      <p:sp>
        <p:nvSpPr>
          <p:cNvPr id="26" name="TextBox 25">
            <a:extLst>
              <a:ext uri="{FF2B5EF4-FFF2-40B4-BE49-F238E27FC236}">
                <a16:creationId xmlns:a16="http://schemas.microsoft.com/office/drawing/2014/main" id="{4B5AFC91-03E0-4C88-978D-D640E8C08117}"/>
              </a:ext>
            </a:extLst>
          </p:cNvPr>
          <p:cNvSpPr txBox="1"/>
          <p:nvPr/>
        </p:nvSpPr>
        <p:spPr>
          <a:xfrm>
            <a:off x="5542542" y="3333496"/>
            <a:ext cx="2933190" cy="1428214"/>
          </a:xfrm>
          <a:prstGeom prst="wedgeEllipseCallout">
            <a:avLst>
              <a:gd name="adj1" fmla="val -50059"/>
              <a:gd name="adj2" fmla="val 43826"/>
            </a:avLst>
          </a:prstGeom>
          <a:solidFill>
            <a:srgbClr val="115076"/>
          </a:solidFill>
          <a:ln>
            <a:solidFill>
              <a:srgbClr val="EE6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Use </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de</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 for both singular and plural nouns</a:t>
            </a:r>
          </a:p>
        </p:txBody>
      </p:sp>
    </p:spTree>
    <p:extLst>
      <p:ext uri="{BB962C8B-B14F-4D97-AF65-F5344CB8AC3E}">
        <p14:creationId xmlns:p14="http://schemas.microsoft.com/office/powerpoint/2010/main" val="7057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8" grpId="0"/>
      <p:bldP spid="19" grpId="0"/>
      <p:bldP spid="20" grpId="0"/>
      <p:bldP spid="21" grpId="0"/>
      <p:bldP spid="24" grpId="0"/>
      <p:bldP spid="9"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 y="296864"/>
            <a:ext cx="6268303" cy="707849"/>
          </a:xfrm>
        </p:spPr>
        <p:txBody>
          <a:bodyPr>
            <a:noAutofit/>
          </a:bodyPr>
          <a:lstStyle/>
          <a:p>
            <a:r>
              <a:rPr lang="en-GB" sz="3200" b="1" dirty="0" err="1">
                <a:solidFill>
                  <a:schemeClr val="bg1"/>
                </a:solidFill>
              </a:rPr>
              <a:t>Léa</a:t>
            </a:r>
            <a:r>
              <a:rPr lang="en-GB" sz="3200" b="1" dirty="0">
                <a:solidFill>
                  <a:schemeClr val="bg1"/>
                </a:solidFill>
              </a:rPr>
              <a:t> au </a:t>
            </a:r>
            <a:r>
              <a:rPr lang="en-GB" sz="3200" b="1" dirty="0" err="1">
                <a:solidFill>
                  <a:schemeClr val="bg1"/>
                </a:solidFill>
              </a:rPr>
              <a:t>collège</a:t>
            </a:r>
            <a:endParaRPr lang="en-GB" sz="3200" b="1" dirty="0">
              <a:solidFill>
                <a:schemeClr val="bg1"/>
              </a:solidFill>
            </a:endParaRPr>
          </a:p>
        </p:txBody>
      </p:sp>
      <p:sp>
        <p:nvSpPr>
          <p:cNvPr id="10" name="TextBox 9">
            <a:extLst>
              <a:ext uri="{FF2B5EF4-FFF2-40B4-BE49-F238E27FC236}">
                <a16:creationId xmlns:a16="http://schemas.microsoft.com/office/drawing/2014/main" id="{B5A229CD-F1D6-4E4C-B7DA-679615C66FA7}"/>
              </a:ext>
            </a:extLst>
          </p:cNvPr>
          <p:cNvSpPr txBox="1"/>
          <p:nvPr/>
        </p:nvSpPr>
        <p:spPr>
          <a:xfrm>
            <a:off x="-1" y="1281560"/>
            <a:ext cx="961513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Sophie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dit</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des choses que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Léa</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 a</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et des choses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qu’</a:t>
            </a: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elle</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n’a</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 pas</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Écoute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les phrases et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écris</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deux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listes</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en</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français</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a:t>
            </a:r>
          </a:p>
        </p:txBody>
      </p:sp>
      <p:graphicFrame>
        <p:nvGraphicFramePr>
          <p:cNvPr id="11" name="Table 10">
            <a:extLst>
              <a:ext uri="{FF2B5EF4-FFF2-40B4-BE49-F238E27FC236}">
                <a16:creationId xmlns:a16="http://schemas.microsoft.com/office/drawing/2014/main" id="{A4F60AB1-94F5-4A0F-A237-2C10EFC8831E}"/>
              </a:ext>
            </a:extLst>
          </p:cNvPr>
          <p:cNvGraphicFramePr>
            <a:graphicFrameLocks noGrp="1"/>
          </p:cNvGraphicFramePr>
          <p:nvPr/>
        </p:nvGraphicFramePr>
        <p:xfrm>
          <a:off x="196850" y="2229609"/>
          <a:ext cx="7200000" cy="4011840"/>
        </p:xfrm>
        <a:graphic>
          <a:graphicData uri="http://schemas.openxmlformats.org/drawingml/2006/table">
            <a:tbl>
              <a:tblPr firstRow="1" bandRow="1">
                <a:tableStyleId>{5940675A-B579-460E-94D1-54222C63F5DA}</a:tableStyleId>
              </a:tblPr>
              <a:tblGrid>
                <a:gridCol w="3600000">
                  <a:extLst>
                    <a:ext uri="{9D8B030D-6E8A-4147-A177-3AD203B41FA5}">
                      <a16:colId xmlns:a16="http://schemas.microsoft.com/office/drawing/2014/main" val="274335512"/>
                    </a:ext>
                  </a:extLst>
                </a:gridCol>
                <a:gridCol w="3600000">
                  <a:extLst>
                    <a:ext uri="{9D8B030D-6E8A-4147-A177-3AD203B41FA5}">
                      <a16:colId xmlns:a16="http://schemas.microsoft.com/office/drawing/2014/main" val="1024247491"/>
                    </a:ext>
                  </a:extLst>
                </a:gridCol>
              </a:tblGrid>
              <a:tr h="720000">
                <a:tc>
                  <a:txBody>
                    <a:bodyPr/>
                    <a:lstStyle/>
                    <a:p>
                      <a:pPr algn="l"/>
                      <a:r>
                        <a:rPr lang="en-GB" sz="2800" b="1" dirty="0">
                          <a:solidFill>
                            <a:srgbClr val="115076"/>
                          </a:solidFill>
                        </a:rPr>
                        <a:t>Elle a …</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2800" b="1" dirty="0">
                          <a:solidFill>
                            <a:srgbClr val="115076"/>
                          </a:solidFill>
                        </a:rPr>
                        <a:t>Elle </a:t>
                      </a:r>
                      <a:r>
                        <a:rPr lang="en-GB" sz="2800" b="1" dirty="0" err="1">
                          <a:solidFill>
                            <a:srgbClr val="115076"/>
                          </a:solidFill>
                        </a:rPr>
                        <a:t>n’a</a:t>
                      </a:r>
                      <a:r>
                        <a:rPr lang="en-GB" sz="2800" b="1" dirty="0">
                          <a:solidFill>
                            <a:srgbClr val="115076"/>
                          </a:solidFill>
                        </a:rPr>
                        <a:t> pas …</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8603834"/>
                  </a:ext>
                </a:extLst>
              </a:tr>
              <a:tr h="720000">
                <a:tc>
                  <a:txBody>
                    <a:bodyPr/>
                    <a:lstStyle/>
                    <a:p>
                      <a:pPr algn="ctr"/>
                      <a:endParaRPr lang="en-GB" sz="2400" dirty="0">
                        <a:solidFill>
                          <a:srgbClr val="115076"/>
                        </a:solidFill>
                      </a:endParaRPr>
                    </a:p>
                    <a:p>
                      <a:pPr algn="ctr"/>
                      <a:endParaRPr lang="en-GB" sz="24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8494375"/>
                  </a:ext>
                </a:extLst>
              </a:tr>
              <a:tr h="720000">
                <a:tc>
                  <a:txBody>
                    <a:bodyPr/>
                    <a:lstStyle/>
                    <a:p>
                      <a:pPr algn="ctr"/>
                      <a:endParaRPr lang="en-GB" sz="2400" dirty="0">
                        <a:solidFill>
                          <a:srgbClr val="115076"/>
                        </a:solidFill>
                      </a:endParaRPr>
                    </a:p>
                    <a:p>
                      <a:pPr algn="ctr"/>
                      <a:endParaRPr lang="en-GB" sz="24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8640075"/>
                  </a:ext>
                </a:extLst>
              </a:tr>
              <a:tr h="720000">
                <a:tc>
                  <a:txBody>
                    <a:bodyPr/>
                    <a:lstStyle/>
                    <a:p>
                      <a:pPr algn="ctr"/>
                      <a:endParaRPr lang="en-GB" sz="2400" dirty="0">
                        <a:solidFill>
                          <a:srgbClr val="115076"/>
                        </a:solidFill>
                      </a:endParaRPr>
                    </a:p>
                    <a:p>
                      <a:pPr algn="ctr"/>
                      <a:endParaRPr lang="en-GB" sz="24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4310981"/>
                  </a:ext>
                </a:extLst>
              </a:tr>
              <a:tr h="720000">
                <a:tc>
                  <a:txBody>
                    <a:bodyPr/>
                    <a:lstStyle/>
                    <a:p>
                      <a:pPr algn="ctr"/>
                      <a:endParaRPr lang="en-GB" sz="2400" dirty="0">
                        <a:solidFill>
                          <a:srgbClr val="115076"/>
                        </a:solidFill>
                      </a:endParaRPr>
                    </a:p>
                    <a:p>
                      <a:pPr algn="ctr"/>
                      <a:endParaRPr lang="en-GB" sz="24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8071718"/>
                  </a:ext>
                </a:extLst>
              </a:tr>
            </a:tbl>
          </a:graphicData>
        </a:graphic>
      </p:graphicFrame>
      <p:sp>
        <p:nvSpPr>
          <p:cNvPr id="45" name="Action Button: Custom 66" descr="number 1">
            <a:hlinkClick r:id="" action="ppaction://noaction" highlightClick="1">
              <a:snd r:embed="rId4" name="1.wav"/>
            </a:hlinkClick>
            <a:extLst>
              <a:ext uri="{FF2B5EF4-FFF2-40B4-BE49-F238E27FC236}">
                <a16:creationId xmlns:a16="http://schemas.microsoft.com/office/drawing/2014/main" id="{98D6141B-2673-4FF3-B1C9-C363080A464C}"/>
              </a:ext>
            </a:extLst>
          </p:cNvPr>
          <p:cNvSpPr/>
          <p:nvPr/>
        </p:nvSpPr>
        <p:spPr>
          <a:xfrm>
            <a:off x="7621487" y="3045686"/>
            <a:ext cx="540000" cy="540000"/>
          </a:xfrm>
          <a:prstGeom prst="actionButtonBlank">
            <a:avLst/>
          </a:prstGeom>
          <a:solidFill>
            <a:srgbClr val="115076"/>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1</a:t>
            </a:r>
          </a:p>
        </p:txBody>
      </p:sp>
      <p:sp>
        <p:nvSpPr>
          <p:cNvPr id="46" name="Action Button: Custom 69" descr="number 2">
            <a:hlinkClick r:id="" action="ppaction://noaction" highlightClick="1">
              <a:snd r:embed="rId5" name="2.wav"/>
            </a:hlinkClick>
            <a:extLst>
              <a:ext uri="{FF2B5EF4-FFF2-40B4-BE49-F238E27FC236}">
                <a16:creationId xmlns:a16="http://schemas.microsoft.com/office/drawing/2014/main" id="{B4562F1F-215A-41B8-B422-4B385DF2A14B}"/>
              </a:ext>
            </a:extLst>
          </p:cNvPr>
          <p:cNvSpPr/>
          <p:nvPr/>
        </p:nvSpPr>
        <p:spPr>
          <a:xfrm>
            <a:off x="7622703" y="3863876"/>
            <a:ext cx="540000" cy="540000"/>
          </a:xfrm>
          <a:prstGeom prst="actionButtonBlank">
            <a:avLst/>
          </a:prstGeom>
          <a:solidFill>
            <a:srgbClr val="115076"/>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2</a:t>
            </a:r>
          </a:p>
        </p:txBody>
      </p:sp>
      <p:sp>
        <p:nvSpPr>
          <p:cNvPr id="47" name="Action Button: Custom 72" descr="number 3">
            <a:hlinkClick r:id="" action="ppaction://noaction" highlightClick="1">
              <a:snd r:embed="rId6" name="3.wav"/>
            </a:hlinkClick>
            <a:extLst>
              <a:ext uri="{FF2B5EF4-FFF2-40B4-BE49-F238E27FC236}">
                <a16:creationId xmlns:a16="http://schemas.microsoft.com/office/drawing/2014/main" id="{404EF1DE-D53B-4A69-9FE1-940FBA7C2083}"/>
              </a:ext>
            </a:extLst>
          </p:cNvPr>
          <p:cNvSpPr/>
          <p:nvPr/>
        </p:nvSpPr>
        <p:spPr>
          <a:xfrm>
            <a:off x="7621487" y="4682066"/>
            <a:ext cx="540000" cy="540000"/>
          </a:xfrm>
          <a:prstGeom prst="actionButtonBlank">
            <a:avLst/>
          </a:prstGeom>
          <a:solidFill>
            <a:srgbClr val="115076"/>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3</a:t>
            </a:r>
          </a:p>
        </p:txBody>
      </p:sp>
      <p:sp>
        <p:nvSpPr>
          <p:cNvPr id="48" name="Action Button: Custom 75" descr="number 4">
            <a:hlinkClick r:id="" action="ppaction://noaction" highlightClick="1">
              <a:snd r:embed="rId7" name="4.wav"/>
            </a:hlinkClick>
            <a:extLst>
              <a:ext uri="{FF2B5EF4-FFF2-40B4-BE49-F238E27FC236}">
                <a16:creationId xmlns:a16="http://schemas.microsoft.com/office/drawing/2014/main" id="{1A465F50-AC2A-410B-A0CB-D49C033C2E26}"/>
              </a:ext>
            </a:extLst>
          </p:cNvPr>
          <p:cNvSpPr/>
          <p:nvPr/>
        </p:nvSpPr>
        <p:spPr>
          <a:xfrm>
            <a:off x="7621487" y="5503503"/>
            <a:ext cx="540000" cy="540000"/>
          </a:xfrm>
          <a:prstGeom prst="actionButtonBlank">
            <a:avLst/>
          </a:prstGeom>
          <a:solidFill>
            <a:srgbClr val="115076"/>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4</a:t>
            </a:r>
          </a:p>
        </p:txBody>
      </p:sp>
      <p:sp>
        <p:nvSpPr>
          <p:cNvPr id="49" name="Action Button: Custom 78" descr="number 5">
            <a:hlinkClick r:id="" action="ppaction://noaction" highlightClick="1">
              <a:snd r:embed="rId8" name="5.wav"/>
            </a:hlinkClick>
            <a:extLst>
              <a:ext uri="{FF2B5EF4-FFF2-40B4-BE49-F238E27FC236}">
                <a16:creationId xmlns:a16="http://schemas.microsoft.com/office/drawing/2014/main" id="{F946E6C5-F5F3-4239-A161-026B251E3735}"/>
              </a:ext>
            </a:extLst>
          </p:cNvPr>
          <p:cNvSpPr/>
          <p:nvPr/>
        </p:nvSpPr>
        <p:spPr>
          <a:xfrm>
            <a:off x="10246190" y="3045686"/>
            <a:ext cx="540000" cy="540000"/>
          </a:xfrm>
          <a:prstGeom prst="actionButtonBlank">
            <a:avLst/>
          </a:prstGeom>
          <a:solidFill>
            <a:srgbClr val="115076"/>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5</a:t>
            </a:r>
          </a:p>
        </p:txBody>
      </p:sp>
      <p:sp>
        <p:nvSpPr>
          <p:cNvPr id="50" name="Action Button: Custom 81" descr="number 6">
            <a:hlinkClick r:id="" action="ppaction://noaction" highlightClick="1">
              <a:snd r:embed="rId9" name="6.wav"/>
            </a:hlinkClick>
            <a:extLst>
              <a:ext uri="{FF2B5EF4-FFF2-40B4-BE49-F238E27FC236}">
                <a16:creationId xmlns:a16="http://schemas.microsoft.com/office/drawing/2014/main" id="{1B674D46-C954-4069-826B-2943BBE2409B}"/>
              </a:ext>
            </a:extLst>
          </p:cNvPr>
          <p:cNvSpPr/>
          <p:nvPr/>
        </p:nvSpPr>
        <p:spPr>
          <a:xfrm>
            <a:off x="10246190" y="3863876"/>
            <a:ext cx="540000" cy="540000"/>
          </a:xfrm>
          <a:prstGeom prst="actionButtonBlank">
            <a:avLst/>
          </a:prstGeom>
          <a:solidFill>
            <a:srgbClr val="115076"/>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6</a:t>
            </a:r>
          </a:p>
        </p:txBody>
      </p:sp>
      <p:sp>
        <p:nvSpPr>
          <p:cNvPr id="51" name="Action Button: Custom 84" descr="number 7">
            <a:hlinkClick r:id="" action="ppaction://noaction" highlightClick="1">
              <a:snd r:embed="rId10" name="7.wav"/>
            </a:hlinkClick>
            <a:extLst>
              <a:ext uri="{FF2B5EF4-FFF2-40B4-BE49-F238E27FC236}">
                <a16:creationId xmlns:a16="http://schemas.microsoft.com/office/drawing/2014/main" id="{B75708C4-B471-4ACD-ACFB-0FD126F27095}"/>
              </a:ext>
            </a:extLst>
          </p:cNvPr>
          <p:cNvSpPr/>
          <p:nvPr/>
        </p:nvSpPr>
        <p:spPr>
          <a:xfrm>
            <a:off x="10246190" y="4682066"/>
            <a:ext cx="540000" cy="540000"/>
          </a:xfrm>
          <a:prstGeom prst="actionButtonBlank">
            <a:avLst/>
          </a:prstGeom>
          <a:solidFill>
            <a:srgbClr val="115076"/>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7</a:t>
            </a:r>
          </a:p>
        </p:txBody>
      </p:sp>
      <p:sp>
        <p:nvSpPr>
          <p:cNvPr id="52" name="Action Button: Custom 87" descr="number 8">
            <a:hlinkClick r:id="" action="ppaction://noaction" highlightClick="1">
              <a:snd r:embed="rId11" name="8.wav"/>
            </a:hlinkClick>
            <a:extLst>
              <a:ext uri="{FF2B5EF4-FFF2-40B4-BE49-F238E27FC236}">
                <a16:creationId xmlns:a16="http://schemas.microsoft.com/office/drawing/2014/main" id="{4844301E-2D41-44B8-9DC7-04FCC3CCCE4E}"/>
              </a:ext>
            </a:extLst>
          </p:cNvPr>
          <p:cNvSpPr/>
          <p:nvPr/>
        </p:nvSpPr>
        <p:spPr>
          <a:xfrm>
            <a:off x="10246190" y="5500256"/>
            <a:ext cx="540000" cy="540000"/>
          </a:xfrm>
          <a:prstGeom prst="actionButtonBlank">
            <a:avLst/>
          </a:prstGeom>
          <a:solidFill>
            <a:srgbClr val="115076"/>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8</a:t>
            </a:r>
          </a:p>
        </p:txBody>
      </p:sp>
      <p:pic>
        <p:nvPicPr>
          <p:cNvPr id="27650" name="Picture 2" descr="Bicycle Png">
            <a:extLst>
              <a:ext uri="{FF2B5EF4-FFF2-40B4-BE49-F238E27FC236}">
                <a16:creationId xmlns:a16="http://schemas.microsoft.com/office/drawing/2014/main" id="{E8048B9C-4AF3-4657-A35B-EE9DE8F215F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36231" y="2989713"/>
            <a:ext cx="12095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Book image - vector clip art online, royalty free  public domain">
            <a:extLst>
              <a:ext uri="{FF2B5EF4-FFF2-40B4-BE49-F238E27FC236}">
                <a16:creationId xmlns:a16="http://schemas.microsoft.com/office/drawing/2014/main" id="{7A27F772-9759-4A6B-81F7-42FAD1BB789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18522" y="3773674"/>
            <a:ext cx="7164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6" descr="Smartphone clipart png">
            <a:extLst>
              <a:ext uri="{FF2B5EF4-FFF2-40B4-BE49-F238E27FC236}">
                <a16:creationId xmlns:a16="http://schemas.microsoft.com/office/drawing/2014/main" id="{B33973D1-E336-44ED-A572-CB1C0E128C78}"/>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52071" y="4592066"/>
            <a:ext cx="449303" cy="720000"/>
          </a:xfrm>
          <a:prstGeom prst="rect">
            <a:avLst/>
          </a:prstGeom>
          <a:noFill/>
          <a:extLst>
            <a:ext uri="{909E8E84-426E-40DD-AFC4-6F175D3DCCD1}">
              <a14:hiddenFill xmlns:a14="http://schemas.microsoft.com/office/drawing/2010/main">
                <a:solidFill>
                  <a:srgbClr val="FFFFFF"/>
                </a:solidFill>
              </a14:hiddenFill>
            </a:ext>
          </a:extLst>
        </p:spPr>
      </p:pic>
      <p:pic>
        <p:nvPicPr>
          <p:cNvPr id="27656" name="Picture 8" descr="Ruler Clip art - Scale Ruler png download - 3335*1481 - Free Transparent Ruler png Download.">
            <a:extLst>
              <a:ext uri="{FF2B5EF4-FFF2-40B4-BE49-F238E27FC236}">
                <a16:creationId xmlns:a16="http://schemas.microsoft.com/office/drawing/2014/main" id="{227CD1EE-DE24-4F1B-877C-7947B27A9F6B}"/>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220981" y="5500256"/>
            <a:ext cx="1440000" cy="639563"/>
          </a:xfrm>
          <a:prstGeom prst="rect">
            <a:avLst/>
          </a:prstGeom>
          <a:noFill/>
          <a:extLst>
            <a:ext uri="{909E8E84-426E-40DD-AFC4-6F175D3DCCD1}">
              <a14:hiddenFill xmlns:a14="http://schemas.microsoft.com/office/drawing/2010/main">
                <a:solidFill>
                  <a:srgbClr val="FFFFFF"/>
                </a:solidFill>
              </a14:hiddenFill>
            </a:ext>
          </a:extLst>
        </p:spPr>
      </p:pic>
      <p:pic>
        <p:nvPicPr>
          <p:cNvPr id="27658" name="Picture 10" descr="Apple Fruit Clip art - Mac png download - 800*800 - Free Transparent Apple png Download.">
            <a:extLst>
              <a:ext uri="{FF2B5EF4-FFF2-40B4-BE49-F238E27FC236}">
                <a16:creationId xmlns:a16="http://schemas.microsoft.com/office/drawing/2014/main" id="{02D8964A-A82C-43ED-8D7D-8643EE5E2EB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980475" y="2955686"/>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7662" name="Picture 14" descr="Cute Partner Clipart">
            <a:extLst>
              <a:ext uri="{FF2B5EF4-FFF2-40B4-BE49-F238E27FC236}">
                <a16:creationId xmlns:a16="http://schemas.microsoft.com/office/drawing/2014/main" id="{C8A2356F-8841-4264-B93E-A2644EFD9BB9}"/>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980475" y="3773674"/>
            <a:ext cx="694167" cy="720000"/>
          </a:xfrm>
          <a:prstGeom prst="rect">
            <a:avLst/>
          </a:prstGeom>
          <a:noFill/>
          <a:extLst>
            <a:ext uri="{909E8E84-426E-40DD-AFC4-6F175D3DCCD1}">
              <a14:hiddenFill xmlns:a14="http://schemas.microsoft.com/office/drawing/2010/main">
                <a:solidFill>
                  <a:srgbClr val="FFFFFF"/>
                </a:solidFill>
              </a14:hiddenFill>
            </a:ext>
          </a:extLst>
        </p:spPr>
      </p:pic>
      <p:pic>
        <p:nvPicPr>
          <p:cNvPr id="27664" name="Picture 16" descr="clipart computer computer clip art 6 160 Computer Clipart ">
            <a:extLst>
              <a:ext uri="{FF2B5EF4-FFF2-40B4-BE49-F238E27FC236}">
                <a16:creationId xmlns:a16="http://schemas.microsoft.com/office/drawing/2014/main" id="{F8D5EF3C-EED5-41D5-AABA-6EF04023A78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1038558" y="4652334"/>
            <a:ext cx="603833" cy="720000"/>
          </a:xfrm>
          <a:prstGeom prst="rect">
            <a:avLst/>
          </a:prstGeom>
          <a:noFill/>
          <a:extLst>
            <a:ext uri="{909E8E84-426E-40DD-AFC4-6F175D3DCCD1}">
              <a14:hiddenFill xmlns:a14="http://schemas.microsoft.com/office/drawing/2010/main">
                <a:solidFill>
                  <a:srgbClr val="FFFFFF"/>
                </a:solidFill>
              </a14:hiddenFill>
            </a:ext>
          </a:extLst>
        </p:spPr>
      </p:pic>
      <p:pic>
        <p:nvPicPr>
          <p:cNvPr id="27666" name="Picture 18" descr="Homework Free Clipart">
            <a:extLst>
              <a:ext uri="{FF2B5EF4-FFF2-40B4-BE49-F238E27FC236}">
                <a16:creationId xmlns:a16="http://schemas.microsoft.com/office/drawing/2014/main" id="{455D9A42-F51A-41B2-8CF7-060C96FC0146}"/>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0851142" y="5410256"/>
            <a:ext cx="936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a:extLst>
              <a:ext uri="{FF2B5EF4-FFF2-40B4-BE49-F238E27FC236}">
                <a16:creationId xmlns:a16="http://schemas.microsoft.com/office/drawing/2014/main" id="{83BFF6F6-C2EC-4944-BA0D-E789373536FF}"/>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788550" y="2219121"/>
            <a:ext cx="691200" cy="720000"/>
          </a:xfrm>
          <a:prstGeom prst="rect">
            <a:avLst/>
          </a:prstGeom>
        </p:spPr>
      </p:pic>
      <p:pic>
        <p:nvPicPr>
          <p:cNvPr id="58" name="Picture 57">
            <a:extLst>
              <a:ext uri="{FF2B5EF4-FFF2-40B4-BE49-F238E27FC236}">
                <a16:creationId xmlns:a16="http://schemas.microsoft.com/office/drawing/2014/main" id="{E41D9CC2-0165-45BA-8F17-2155E98BF59B}"/>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448149" y="2240471"/>
            <a:ext cx="525176" cy="720000"/>
          </a:xfrm>
          <a:prstGeom prst="rect">
            <a:avLst/>
          </a:prstGeom>
        </p:spPr>
      </p:pic>
      <p:sp>
        <p:nvSpPr>
          <p:cNvPr id="75" name="Rounded Rectangle 46">
            <a:extLst>
              <a:ext uri="{FF2B5EF4-FFF2-40B4-BE49-F238E27FC236}">
                <a16:creationId xmlns:a16="http://schemas.microsoft.com/office/drawing/2014/main" id="{B9A01FB8-47CA-45CA-8EA4-31EE2A942EC7}"/>
              </a:ext>
            </a:extLst>
          </p:cNvPr>
          <p:cNvSpPr/>
          <p:nvPr/>
        </p:nvSpPr>
        <p:spPr>
          <a:xfrm>
            <a:off x="10439400" y="249869"/>
            <a:ext cx="1470520" cy="461666"/>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34" name="Picture 33">
            <a:extLst>
              <a:ext uri="{FF2B5EF4-FFF2-40B4-BE49-F238E27FC236}">
                <a16:creationId xmlns:a16="http://schemas.microsoft.com/office/drawing/2014/main" id="{50818590-4691-4DAD-A571-F5394479F952}"/>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199331" y="711535"/>
            <a:ext cx="1800000" cy="1800000"/>
          </a:xfrm>
          <a:prstGeom prst="rect">
            <a:avLst/>
          </a:prstGeom>
        </p:spPr>
      </p:pic>
    </p:spTree>
    <p:extLst>
      <p:ext uri="{BB962C8B-B14F-4D97-AF65-F5344CB8AC3E}">
        <p14:creationId xmlns:p14="http://schemas.microsoft.com/office/powerpoint/2010/main" val="4087639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 y="296864"/>
            <a:ext cx="6268303" cy="707849"/>
          </a:xfrm>
        </p:spPr>
        <p:txBody>
          <a:bodyPr>
            <a:noAutofit/>
          </a:bodyPr>
          <a:lstStyle/>
          <a:p>
            <a:r>
              <a:rPr lang="en-GB" sz="3200" b="1" dirty="0" err="1">
                <a:solidFill>
                  <a:schemeClr val="bg1"/>
                </a:solidFill>
              </a:rPr>
              <a:t>Léa</a:t>
            </a:r>
            <a:r>
              <a:rPr lang="en-GB" sz="3200" b="1" dirty="0">
                <a:solidFill>
                  <a:schemeClr val="bg1"/>
                </a:solidFill>
              </a:rPr>
              <a:t> au </a:t>
            </a:r>
            <a:r>
              <a:rPr lang="en-GB" sz="3200" b="1" dirty="0" err="1">
                <a:solidFill>
                  <a:schemeClr val="bg1"/>
                </a:solidFill>
              </a:rPr>
              <a:t>collège</a:t>
            </a:r>
            <a:r>
              <a:rPr lang="en-GB" sz="3200" b="1" dirty="0">
                <a:solidFill>
                  <a:schemeClr val="bg1"/>
                </a:solidFill>
              </a:rPr>
              <a:t> (</a:t>
            </a:r>
            <a:r>
              <a:rPr lang="en-GB" sz="3200" b="1" dirty="0" err="1">
                <a:solidFill>
                  <a:schemeClr val="bg1"/>
                </a:solidFill>
              </a:rPr>
              <a:t>réponses</a:t>
            </a:r>
            <a:r>
              <a:rPr lang="en-GB" sz="3200" b="1" dirty="0">
                <a:solidFill>
                  <a:schemeClr val="bg1"/>
                </a:solidFill>
              </a:rPr>
              <a:t>)</a:t>
            </a:r>
          </a:p>
        </p:txBody>
      </p:sp>
      <p:sp>
        <p:nvSpPr>
          <p:cNvPr id="10" name="TextBox 9">
            <a:extLst>
              <a:ext uri="{FF2B5EF4-FFF2-40B4-BE49-F238E27FC236}">
                <a16:creationId xmlns:a16="http://schemas.microsoft.com/office/drawing/2014/main" id="{B5A229CD-F1D6-4E4C-B7DA-679615C66FA7}"/>
              </a:ext>
            </a:extLst>
          </p:cNvPr>
          <p:cNvSpPr txBox="1"/>
          <p:nvPr/>
        </p:nvSpPr>
        <p:spPr>
          <a:xfrm>
            <a:off x="-1" y="1281560"/>
            <a:ext cx="961513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Sophie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dit</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des choses que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Léa</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 a</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et des choses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qu’</a:t>
            </a: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elle</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n’a</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 pas</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Écoute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les phrases et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écris</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deux</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listes</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en</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115076"/>
                </a:solidFill>
                <a:effectLst/>
                <a:uLnTx/>
                <a:uFillTx/>
                <a:latin typeface="Century Gothic" panose="020F0302020204030204"/>
                <a:ea typeface="+mn-ea"/>
                <a:cs typeface="+mn-cs"/>
              </a:rPr>
              <a:t>français</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a:t>
            </a:r>
          </a:p>
        </p:txBody>
      </p:sp>
      <p:graphicFrame>
        <p:nvGraphicFramePr>
          <p:cNvPr id="11" name="Table 10">
            <a:extLst>
              <a:ext uri="{FF2B5EF4-FFF2-40B4-BE49-F238E27FC236}">
                <a16:creationId xmlns:a16="http://schemas.microsoft.com/office/drawing/2014/main" id="{A4F60AB1-94F5-4A0F-A237-2C10EFC8831E}"/>
              </a:ext>
            </a:extLst>
          </p:cNvPr>
          <p:cNvGraphicFramePr>
            <a:graphicFrameLocks noGrp="1"/>
          </p:cNvGraphicFramePr>
          <p:nvPr/>
        </p:nvGraphicFramePr>
        <p:xfrm>
          <a:off x="196850" y="2229609"/>
          <a:ext cx="7200000" cy="4011840"/>
        </p:xfrm>
        <a:graphic>
          <a:graphicData uri="http://schemas.openxmlformats.org/drawingml/2006/table">
            <a:tbl>
              <a:tblPr firstRow="1" bandRow="1">
                <a:tableStyleId>{5940675A-B579-460E-94D1-54222C63F5DA}</a:tableStyleId>
              </a:tblPr>
              <a:tblGrid>
                <a:gridCol w="3600000">
                  <a:extLst>
                    <a:ext uri="{9D8B030D-6E8A-4147-A177-3AD203B41FA5}">
                      <a16:colId xmlns:a16="http://schemas.microsoft.com/office/drawing/2014/main" val="274335512"/>
                    </a:ext>
                  </a:extLst>
                </a:gridCol>
                <a:gridCol w="3600000">
                  <a:extLst>
                    <a:ext uri="{9D8B030D-6E8A-4147-A177-3AD203B41FA5}">
                      <a16:colId xmlns:a16="http://schemas.microsoft.com/office/drawing/2014/main" val="1024247491"/>
                    </a:ext>
                  </a:extLst>
                </a:gridCol>
              </a:tblGrid>
              <a:tr h="720000">
                <a:tc>
                  <a:txBody>
                    <a:bodyPr/>
                    <a:lstStyle/>
                    <a:p>
                      <a:pPr algn="l"/>
                      <a:r>
                        <a:rPr lang="en-GB" sz="2800" b="1" dirty="0">
                          <a:solidFill>
                            <a:srgbClr val="115076"/>
                          </a:solidFill>
                        </a:rPr>
                        <a:t>Elle a …</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2800" b="1" dirty="0">
                          <a:solidFill>
                            <a:srgbClr val="115076"/>
                          </a:solidFill>
                        </a:rPr>
                        <a:t>Elle </a:t>
                      </a:r>
                      <a:r>
                        <a:rPr lang="en-GB" sz="2800" b="1" dirty="0" err="1">
                          <a:solidFill>
                            <a:srgbClr val="115076"/>
                          </a:solidFill>
                        </a:rPr>
                        <a:t>n’a</a:t>
                      </a:r>
                      <a:r>
                        <a:rPr lang="en-GB" sz="2800" b="1" dirty="0">
                          <a:solidFill>
                            <a:srgbClr val="115076"/>
                          </a:solidFill>
                        </a:rPr>
                        <a:t> pas …</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8603834"/>
                  </a:ext>
                </a:extLst>
              </a:tr>
              <a:tr h="720000">
                <a:tc>
                  <a:txBody>
                    <a:bodyPr/>
                    <a:lstStyle/>
                    <a:p>
                      <a:pPr algn="ctr"/>
                      <a:endParaRPr lang="en-GB" sz="2400" dirty="0">
                        <a:solidFill>
                          <a:srgbClr val="115076"/>
                        </a:solidFill>
                      </a:endParaRPr>
                    </a:p>
                    <a:p>
                      <a:pPr algn="ctr"/>
                      <a:endParaRPr lang="en-GB" sz="24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8494375"/>
                  </a:ext>
                </a:extLst>
              </a:tr>
              <a:tr h="720000">
                <a:tc>
                  <a:txBody>
                    <a:bodyPr/>
                    <a:lstStyle/>
                    <a:p>
                      <a:pPr algn="ctr"/>
                      <a:endParaRPr lang="en-GB" sz="2400" dirty="0">
                        <a:solidFill>
                          <a:srgbClr val="115076"/>
                        </a:solidFill>
                      </a:endParaRPr>
                    </a:p>
                    <a:p>
                      <a:pPr algn="ctr"/>
                      <a:endParaRPr lang="en-GB" sz="24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8640075"/>
                  </a:ext>
                </a:extLst>
              </a:tr>
              <a:tr h="720000">
                <a:tc>
                  <a:txBody>
                    <a:bodyPr/>
                    <a:lstStyle/>
                    <a:p>
                      <a:pPr algn="ctr"/>
                      <a:endParaRPr lang="en-GB" sz="2400" dirty="0">
                        <a:solidFill>
                          <a:srgbClr val="115076"/>
                        </a:solidFill>
                      </a:endParaRPr>
                    </a:p>
                    <a:p>
                      <a:pPr algn="ctr"/>
                      <a:endParaRPr lang="en-GB" sz="24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4310981"/>
                  </a:ext>
                </a:extLst>
              </a:tr>
              <a:tr h="720000">
                <a:tc>
                  <a:txBody>
                    <a:bodyPr/>
                    <a:lstStyle/>
                    <a:p>
                      <a:pPr algn="ctr"/>
                      <a:endParaRPr lang="en-GB" sz="2400" dirty="0">
                        <a:solidFill>
                          <a:srgbClr val="115076"/>
                        </a:solidFill>
                      </a:endParaRPr>
                    </a:p>
                    <a:p>
                      <a:pPr algn="ctr"/>
                      <a:endParaRPr lang="en-GB" sz="24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8071718"/>
                  </a:ext>
                </a:extLst>
              </a:tr>
            </a:tbl>
          </a:graphicData>
        </a:graphic>
      </p:graphicFrame>
      <p:sp>
        <p:nvSpPr>
          <p:cNvPr id="45" name="Action Button: Custom 66" descr="number 1">
            <a:hlinkClick r:id="" action="ppaction://noaction" highlightClick="1"/>
            <a:extLst>
              <a:ext uri="{FF2B5EF4-FFF2-40B4-BE49-F238E27FC236}">
                <a16:creationId xmlns:a16="http://schemas.microsoft.com/office/drawing/2014/main" id="{98D6141B-2673-4FF3-B1C9-C363080A464C}"/>
              </a:ext>
            </a:extLst>
          </p:cNvPr>
          <p:cNvSpPr/>
          <p:nvPr/>
        </p:nvSpPr>
        <p:spPr>
          <a:xfrm>
            <a:off x="7621487" y="3045686"/>
            <a:ext cx="540000" cy="540000"/>
          </a:xfrm>
          <a:prstGeom prst="actionButtonBlank">
            <a:avLst/>
          </a:prstGeom>
          <a:solidFill>
            <a:srgbClr val="115076"/>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1</a:t>
            </a:r>
          </a:p>
        </p:txBody>
      </p:sp>
      <p:sp>
        <p:nvSpPr>
          <p:cNvPr id="46" name="Action Button: Custom 69" descr="number 2">
            <a:hlinkClick r:id="" action="ppaction://noaction" highlightClick="1"/>
            <a:extLst>
              <a:ext uri="{FF2B5EF4-FFF2-40B4-BE49-F238E27FC236}">
                <a16:creationId xmlns:a16="http://schemas.microsoft.com/office/drawing/2014/main" id="{B4562F1F-215A-41B8-B422-4B385DF2A14B}"/>
              </a:ext>
            </a:extLst>
          </p:cNvPr>
          <p:cNvSpPr/>
          <p:nvPr/>
        </p:nvSpPr>
        <p:spPr>
          <a:xfrm>
            <a:off x="7622703" y="3863876"/>
            <a:ext cx="540000" cy="540000"/>
          </a:xfrm>
          <a:prstGeom prst="actionButtonBlank">
            <a:avLst/>
          </a:prstGeom>
          <a:solidFill>
            <a:srgbClr val="115076"/>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2</a:t>
            </a:r>
          </a:p>
        </p:txBody>
      </p:sp>
      <p:sp>
        <p:nvSpPr>
          <p:cNvPr id="47" name="Action Button: Custom 72" descr="number 3">
            <a:hlinkClick r:id="" action="ppaction://noaction" highlightClick="1"/>
            <a:extLst>
              <a:ext uri="{FF2B5EF4-FFF2-40B4-BE49-F238E27FC236}">
                <a16:creationId xmlns:a16="http://schemas.microsoft.com/office/drawing/2014/main" id="{404EF1DE-D53B-4A69-9FE1-940FBA7C2083}"/>
              </a:ext>
            </a:extLst>
          </p:cNvPr>
          <p:cNvSpPr/>
          <p:nvPr/>
        </p:nvSpPr>
        <p:spPr>
          <a:xfrm>
            <a:off x="7621487" y="4682066"/>
            <a:ext cx="540000" cy="540000"/>
          </a:xfrm>
          <a:prstGeom prst="actionButtonBlank">
            <a:avLst/>
          </a:prstGeom>
          <a:solidFill>
            <a:srgbClr val="115076"/>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3</a:t>
            </a:r>
          </a:p>
        </p:txBody>
      </p:sp>
      <p:sp>
        <p:nvSpPr>
          <p:cNvPr id="48" name="Action Button: Custom 75" descr="number 4">
            <a:hlinkClick r:id="" action="ppaction://noaction" highlightClick="1"/>
            <a:extLst>
              <a:ext uri="{FF2B5EF4-FFF2-40B4-BE49-F238E27FC236}">
                <a16:creationId xmlns:a16="http://schemas.microsoft.com/office/drawing/2014/main" id="{1A465F50-AC2A-410B-A0CB-D49C033C2E26}"/>
              </a:ext>
            </a:extLst>
          </p:cNvPr>
          <p:cNvSpPr/>
          <p:nvPr/>
        </p:nvSpPr>
        <p:spPr>
          <a:xfrm>
            <a:off x="7621487" y="5503503"/>
            <a:ext cx="540000" cy="540000"/>
          </a:xfrm>
          <a:prstGeom prst="actionButtonBlank">
            <a:avLst/>
          </a:prstGeom>
          <a:solidFill>
            <a:srgbClr val="115076"/>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4</a:t>
            </a:r>
          </a:p>
        </p:txBody>
      </p:sp>
      <p:sp>
        <p:nvSpPr>
          <p:cNvPr id="49" name="Action Button: Custom 78" descr="number 5">
            <a:hlinkClick r:id="" action="ppaction://noaction" highlightClick="1"/>
            <a:extLst>
              <a:ext uri="{FF2B5EF4-FFF2-40B4-BE49-F238E27FC236}">
                <a16:creationId xmlns:a16="http://schemas.microsoft.com/office/drawing/2014/main" id="{F946E6C5-F5F3-4239-A161-026B251E3735}"/>
              </a:ext>
            </a:extLst>
          </p:cNvPr>
          <p:cNvSpPr/>
          <p:nvPr/>
        </p:nvSpPr>
        <p:spPr>
          <a:xfrm>
            <a:off x="10246190" y="3045686"/>
            <a:ext cx="540000" cy="540000"/>
          </a:xfrm>
          <a:prstGeom prst="actionButtonBlank">
            <a:avLst/>
          </a:prstGeom>
          <a:solidFill>
            <a:srgbClr val="115076"/>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5</a:t>
            </a:r>
          </a:p>
        </p:txBody>
      </p:sp>
      <p:sp>
        <p:nvSpPr>
          <p:cNvPr id="50" name="Action Button: Custom 81" descr="number 6">
            <a:hlinkClick r:id="" action="ppaction://noaction" highlightClick="1"/>
            <a:extLst>
              <a:ext uri="{FF2B5EF4-FFF2-40B4-BE49-F238E27FC236}">
                <a16:creationId xmlns:a16="http://schemas.microsoft.com/office/drawing/2014/main" id="{1B674D46-C954-4069-826B-2943BBE2409B}"/>
              </a:ext>
            </a:extLst>
          </p:cNvPr>
          <p:cNvSpPr/>
          <p:nvPr/>
        </p:nvSpPr>
        <p:spPr>
          <a:xfrm>
            <a:off x="10246190" y="3863876"/>
            <a:ext cx="540000" cy="540000"/>
          </a:xfrm>
          <a:prstGeom prst="actionButtonBlank">
            <a:avLst/>
          </a:prstGeom>
          <a:solidFill>
            <a:srgbClr val="115076"/>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6</a:t>
            </a:r>
          </a:p>
        </p:txBody>
      </p:sp>
      <p:sp>
        <p:nvSpPr>
          <p:cNvPr id="51" name="Action Button: Custom 84" descr="number 7">
            <a:hlinkClick r:id="" action="ppaction://noaction" highlightClick="1"/>
            <a:extLst>
              <a:ext uri="{FF2B5EF4-FFF2-40B4-BE49-F238E27FC236}">
                <a16:creationId xmlns:a16="http://schemas.microsoft.com/office/drawing/2014/main" id="{B75708C4-B471-4ACD-ACFB-0FD126F27095}"/>
              </a:ext>
            </a:extLst>
          </p:cNvPr>
          <p:cNvSpPr/>
          <p:nvPr/>
        </p:nvSpPr>
        <p:spPr>
          <a:xfrm>
            <a:off x="10246190" y="4682066"/>
            <a:ext cx="540000" cy="540000"/>
          </a:xfrm>
          <a:prstGeom prst="actionButtonBlank">
            <a:avLst/>
          </a:prstGeom>
          <a:solidFill>
            <a:srgbClr val="115076"/>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7</a:t>
            </a:r>
          </a:p>
        </p:txBody>
      </p:sp>
      <p:sp>
        <p:nvSpPr>
          <p:cNvPr id="52" name="Action Button: Custom 87" descr="number 8">
            <a:hlinkClick r:id="" action="ppaction://noaction" highlightClick="1"/>
            <a:extLst>
              <a:ext uri="{FF2B5EF4-FFF2-40B4-BE49-F238E27FC236}">
                <a16:creationId xmlns:a16="http://schemas.microsoft.com/office/drawing/2014/main" id="{4844301E-2D41-44B8-9DC7-04FCC3CCCE4E}"/>
              </a:ext>
            </a:extLst>
          </p:cNvPr>
          <p:cNvSpPr/>
          <p:nvPr/>
        </p:nvSpPr>
        <p:spPr>
          <a:xfrm>
            <a:off x="10246190" y="5500256"/>
            <a:ext cx="540000" cy="540000"/>
          </a:xfrm>
          <a:prstGeom prst="actionButtonBlank">
            <a:avLst/>
          </a:prstGeom>
          <a:solidFill>
            <a:srgbClr val="115076"/>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8</a:t>
            </a:r>
          </a:p>
        </p:txBody>
      </p:sp>
      <p:pic>
        <p:nvPicPr>
          <p:cNvPr id="27650" name="Picture 2" descr="Bicycle Png">
            <a:extLst>
              <a:ext uri="{FF2B5EF4-FFF2-40B4-BE49-F238E27FC236}">
                <a16:creationId xmlns:a16="http://schemas.microsoft.com/office/drawing/2014/main" id="{E8048B9C-4AF3-4657-A35B-EE9DE8F215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36231" y="2989713"/>
            <a:ext cx="12095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Book image - vector clip art online, royalty free  public domain">
            <a:extLst>
              <a:ext uri="{FF2B5EF4-FFF2-40B4-BE49-F238E27FC236}">
                <a16:creationId xmlns:a16="http://schemas.microsoft.com/office/drawing/2014/main" id="{7A27F772-9759-4A6B-81F7-42FAD1BB789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8522" y="3773674"/>
            <a:ext cx="7164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6" descr="Smartphone clipart png">
            <a:extLst>
              <a:ext uri="{FF2B5EF4-FFF2-40B4-BE49-F238E27FC236}">
                <a16:creationId xmlns:a16="http://schemas.microsoft.com/office/drawing/2014/main" id="{B33973D1-E336-44ED-A572-CB1C0E128C7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52071" y="4592066"/>
            <a:ext cx="449303" cy="720000"/>
          </a:xfrm>
          <a:prstGeom prst="rect">
            <a:avLst/>
          </a:prstGeom>
          <a:noFill/>
          <a:extLst>
            <a:ext uri="{909E8E84-426E-40DD-AFC4-6F175D3DCCD1}">
              <a14:hiddenFill xmlns:a14="http://schemas.microsoft.com/office/drawing/2010/main">
                <a:solidFill>
                  <a:srgbClr val="FFFFFF"/>
                </a:solidFill>
              </a14:hiddenFill>
            </a:ext>
          </a:extLst>
        </p:spPr>
      </p:pic>
      <p:pic>
        <p:nvPicPr>
          <p:cNvPr id="27656" name="Picture 8" descr="Ruler Clip art - Scale Ruler png download - 3335*1481 - Free Transparent Ruler png Download.">
            <a:extLst>
              <a:ext uri="{FF2B5EF4-FFF2-40B4-BE49-F238E27FC236}">
                <a16:creationId xmlns:a16="http://schemas.microsoft.com/office/drawing/2014/main" id="{227CD1EE-DE24-4F1B-877C-7947B27A9F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20981" y="5500256"/>
            <a:ext cx="1440000" cy="639563"/>
          </a:xfrm>
          <a:prstGeom prst="rect">
            <a:avLst/>
          </a:prstGeom>
          <a:noFill/>
          <a:extLst>
            <a:ext uri="{909E8E84-426E-40DD-AFC4-6F175D3DCCD1}">
              <a14:hiddenFill xmlns:a14="http://schemas.microsoft.com/office/drawing/2010/main">
                <a:solidFill>
                  <a:srgbClr val="FFFFFF"/>
                </a:solidFill>
              </a14:hiddenFill>
            </a:ext>
          </a:extLst>
        </p:spPr>
      </p:pic>
      <p:pic>
        <p:nvPicPr>
          <p:cNvPr id="27658" name="Picture 10" descr="Apple Fruit Clip art - Mac png download - 800*800 - Free Transparent Apple png Download.">
            <a:extLst>
              <a:ext uri="{FF2B5EF4-FFF2-40B4-BE49-F238E27FC236}">
                <a16:creationId xmlns:a16="http://schemas.microsoft.com/office/drawing/2014/main" id="{02D8964A-A82C-43ED-8D7D-8643EE5E2EB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80475" y="2955686"/>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7662" name="Picture 14" descr="Cute Partner Clipart">
            <a:extLst>
              <a:ext uri="{FF2B5EF4-FFF2-40B4-BE49-F238E27FC236}">
                <a16:creationId xmlns:a16="http://schemas.microsoft.com/office/drawing/2014/main" id="{C8A2356F-8841-4264-B93E-A2644EFD9BB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980475" y="3773674"/>
            <a:ext cx="694167" cy="720000"/>
          </a:xfrm>
          <a:prstGeom prst="rect">
            <a:avLst/>
          </a:prstGeom>
          <a:noFill/>
          <a:extLst>
            <a:ext uri="{909E8E84-426E-40DD-AFC4-6F175D3DCCD1}">
              <a14:hiddenFill xmlns:a14="http://schemas.microsoft.com/office/drawing/2010/main">
                <a:solidFill>
                  <a:srgbClr val="FFFFFF"/>
                </a:solidFill>
              </a14:hiddenFill>
            </a:ext>
          </a:extLst>
        </p:spPr>
      </p:pic>
      <p:pic>
        <p:nvPicPr>
          <p:cNvPr id="27664" name="Picture 16" descr="clipart computer computer clip art 6 160 Computer Clipart ">
            <a:extLst>
              <a:ext uri="{FF2B5EF4-FFF2-40B4-BE49-F238E27FC236}">
                <a16:creationId xmlns:a16="http://schemas.microsoft.com/office/drawing/2014/main" id="{F8D5EF3C-EED5-41D5-AABA-6EF04023A78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038558" y="4652334"/>
            <a:ext cx="603833" cy="720000"/>
          </a:xfrm>
          <a:prstGeom prst="rect">
            <a:avLst/>
          </a:prstGeom>
          <a:noFill/>
          <a:extLst>
            <a:ext uri="{909E8E84-426E-40DD-AFC4-6F175D3DCCD1}">
              <a14:hiddenFill xmlns:a14="http://schemas.microsoft.com/office/drawing/2010/main">
                <a:solidFill>
                  <a:srgbClr val="FFFFFF"/>
                </a:solidFill>
              </a14:hiddenFill>
            </a:ext>
          </a:extLst>
        </p:spPr>
      </p:pic>
      <p:pic>
        <p:nvPicPr>
          <p:cNvPr id="27666" name="Picture 18" descr="Homework Free Clipart">
            <a:extLst>
              <a:ext uri="{FF2B5EF4-FFF2-40B4-BE49-F238E27FC236}">
                <a16:creationId xmlns:a16="http://schemas.microsoft.com/office/drawing/2014/main" id="{455D9A42-F51A-41B2-8CF7-060C96FC014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851142" y="5410256"/>
            <a:ext cx="936000" cy="720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D997AF2-0435-4227-94EF-2044441C2618}"/>
              </a:ext>
            </a:extLst>
          </p:cNvPr>
          <p:cNvSpPr txBox="1"/>
          <p:nvPr/>
        </p:nvSpPr>
        <p:spPr>
          <a:xfrm>
            <a:off x="3796849" y="3113780"/>
            <a:ext cx="2956647" cy="4719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de </a:t>
            </a:r>
            <a:r>
              <a:rPr kumimoji="0" lang="en-GB" sz="2400" b="1" i="0" u="none" strike="noStrike" kern="1200" cap="none" spc="0" normalizeH="0" baseline="0" noProof="0" dirty="0" err="1">
                <a:ln>
                  <a:noFill/>
                </a:ln>
                <a:solidFill>
                  <a:srgbClr val="EE6000"/>
                </a:solidFill>
                <a:effectLst/>
                <a:uLnTx/>
                <a:uFillTx/>
                <a:latin typeface="Century Gothic" panose="020F0302020204030204"/>
                <a:ea typeface="+mn-ea"/>
                <a:cs typeface="+mn-cs"/>
              </a:rPr>
              <a:t>vélo</a:t>
            </a: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 (1)</a:t>
            </a:r>
          </a:p>
        </p:txBody>
      </p:sp>
      <p:sp>
        <p:nvSpPr>
          <p:cNvPr id="64" name="TextBox 63">
            <a:extLst>
              <a:ext uri="{FF2B5EF4-FFF2-40B4-BE49-F238E27FC236}">
                <a16:creationId xmlns:a16="http://schemas.microsoft.com/office/drawing/2014/main" id="{8D02DF04-1A69-4C8B-97DC-45DF1C0469CB}"/>
              </a:ext>
            </a:extLst>
          </p:cNvPr>
          <p:cNvSpPr txBox="1"/>
          <p:nvPr/>
        </p:nvSpPr>
        <p:spPr>
          <a:xfrm>
            <a:off x="196849" y="3141460"/>
            <a:ext cx="190949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un livre (2)</a:t>
            </a:r>
          </a:p>
        </p:txBody>
      </p:sp>
      <p:sp>
        <p:nvSpPr>
          <p:cNvPr id="65" name="TextBox 64">
            <a:extLst>
              <a:ext uri="{FF2B5EF4-FFF2-40B4-BE49-F238E27FC236}">
                <a16:creationId xmlns:a16="http://schemas.microsoft.com/office/drawing/2014/main" id="{D8D28CAD-EBF3-46E1-88F5-02E980510D3F}"/>
              </a:ext>
            </a:extLst>
          </p:cNvPr>
          <p:cNvSpPr txBox="1"/>
          <p:nvPr/>
        </p:nvSpPr>
        <p:spPr>
          <a:xfrm>
            <a:off x="196850" y="3983920"/>
            <a:ext cx="276050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un portable (3)</a:t>
            </a:r>
          </a:p>
        </p:txBody>
      </p:sp>
      <p:sp>
        <p:nvSpPr>
          <p:cNvPr id="66" name="TextBox 65">
            <a:extLst>
              <a:ext uri="{FF2B5EF4-FFF2-40B4-BE49-F238E27FC236}">
                <a16:creationId xmlns:a16="http://schemas.microsoft.com/office/drawing/2014/main" id="{7E32B5A1-FDA4-4C1E-946A-837B7D0CDD43}"/>
              </a:ext>
            </a:extLst>
          </p:cNvPr>
          <p:cNvSpPr txBox="1"/>
          <p:nvPr/>
        </p:nvSpPr>
        <p:spPr>
          <a:xfrm>
            <a:off x="3781487" y="3942212"/>
            <a:ext cx="276050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de </a:t>
            </a:r>
            <a:r>
              <a:rPr kumimoji="0" lang="en-GB" sz="2400" b="1" i="0" u="none" strike="noStrike" kern="1200" cap="none" spc="0" normalizeH="0" baseline="0" noProof="0" dirty="0" err="1">
                <a:ln>
                  <a:noFill/>
                </a:ln>
                <a:solidFill>
                  <a:srgbClr val="EE6000"/>
                </a:solidFill>
                <a:effectLst/>
                <a:uLnTx/>
                <a:uFillTx/>
                <a:latin typeface="Century Gothic" panose="020F0302020204030204"/>
                <a:ea typeface="+mn-ea"/>
                <a:cs typeface="+mn-cs"/>
              </a:rPr>
              <a:t>règle</a:t>
            </a: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 (4)</a:t>
            </a:r>
          </a:p>
        </p:txBody>
      </p:sp>
      <p:sp>
        <p:nvSpPr>
          <p:cNvPr id="67" name="TextBox 66">
            <a:extLst>
              <a:ext uri="{FF2B5EF4-FFF2-40B4-BE49-F238E27FC236}">
                <a16:creationId xmlns:a16="http://schemas.microsoft.com/office/drawing/2014/main" id="{DF190027-DC13-476E-BB2A-C172FFDFD41B}"/>
              </a:ext>
            </a:extLst>
          </p:cNvPr>
          <p:cNvSpPr txBox="1"/>
          <p:nvPr/>
        </p:nvSpPr>
        <p:spPr>
          <a:xfrm>
            <a:off x="197305" y="4760401"/>
            <a:ext cx="30553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un fruit (5)</a:t>
            </a:r>
          </a:p>
        </p:txBody>
      </p:sp>
      <p:sp>
        <p:nvSpPr>
          <p:cNvPr id="68" name="TextBox 67">
            <a:extLst>
              <a:ext uri="{FF2B5EF4-FFF2-40B4-BE49-F238E27FC236}">
                <a16:creationId xmlns:a16="http://schemas.microsoft.com/office/drawing/2014/main" id="{0490BBC2-58CD-4A33-BB5C-2302A2B69FFF}"/>
              </a:ext>
            </a:extLst>
          </p:cNvPr>
          <p:cNvSpPr txBox="1"/>
          <p:nvPr/>
        </p:nvSpPr>
        <p:spPr>
          <a:xfrm>
            <a:off x="196849" y="5571980"/>
            <a:ext cx="3533691" cy="4682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un </a:t>
            </a:r>
            <a:r>
              <a:rPr kumimoji="0" lang="en-GB" sz="2400" b="1" i="0" u="none" strike="noStrike" kern="1200" cap="none" spc="0" normalizeH="0" baseline="0" noProof="0" dirty="0" err="1">
                <a:ln>
                  <a:noFill/>
                </a:ln>
                <a:solidFill>
                  <a:srgbClr val="EE6000"/>
                </a:solidFill>
                <a:effectLst/>
                <a:uLnTx/>
                <a:uFillTx/>
                <a:latin typeface="Century Gothic" panose="020F0302020204030204"/>
                <a:ea typeface="+mn-ea"/>
                <a:cs typeface="+mn-cs"/>
              </a:rPr>
              <a:t>partenaire</a:t>
            </a: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 (6)</a:t>
            </a:r>
          </a:p>
        </p:txBody>
      </p:sp>
      <p:sp>
        <p:nvSpPr>
          <p:cNvPr id="69" name="TextBox 68">
            <a:extLst>
              <a:ext uri="{FF2B5EF4-FFF2-40B4-BE49-F238E27FC236}">
                <a16:creationId xmlns:a16="http://schemas.microsoft.com/office/drawing/2014/main" id="{B0C9596F-D2B8-4D24-8468-B360385FAD89}"/>
              </a:ext>
            </a:extLst>
          </p:cNvPr>
          <p:cNvSpPr txBox="1"/>
          <p:nvPr/>
        </p:nvSpPr>
        <p:spPr>
          <a:xfrm>
            <a:off x="3796850" y="4770642"/>
            <a:ext cx="35340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EE6000"/>
                </a:solidFill>
                <a:effectLst/>
                <a:uLnTx/>
                <a:uFillTx/>
                <a:latin typeface="Century Gothic" panose="020F0302020204030204"/>
                <a:ea typeface="+mn-ea"/>
                <a:cs typeface="+mn-cs"/>
              </a:rPr>
              <a:t>d’ordinateur</a:t>
            </a: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 (7)</a:t>
            </a:r>
          </a:p>
        </p:txBody>
      </p:sp>
      <p:sp>
        <p:nvSpPr>
          <p:cNvPr id="70" name="TextBox 69">
            <a:extLst>
              <a:ext uri="{FF2B5EF4-FFF2-40B4-BE49-F238E27FC236}">
                <a16:creationId xmlns:a16="http://schemas.microsoft.com/office/drawing/2014/main" id="{748CDBEB-44D0-4271-8C43-C79E75B492C1}"/>
              </a:ext>
            </a:extLst>
          </p:cNvPr>
          <p:cNvSpPr txBox="1"/>
          <p:nvPr/>
        </p:nvSpPr>
        <p:spPr>
          <a:xfrm>
            <a:off x="3795493" y="5634083"/>
            <a:ext cx="32353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de devoirs (8)</a:t>
            </a:r>
          </a:p>
        </p:txBody>
      </p:sp>
      <p:pic>
        <p:nvPicPr>
          <p:cNvPr id="56" name="Picture 55">
            <a:extLst>
              <a:ext uri="{FF2B5EF4-FFF2-40B4-BE49-F238E27FC236}">
                <a16:creationId xmlns:a16="http://schemas.microsoft.com/office/drawing/2014/main" id="{83BFF6F6-C2EC-4944-BA0D-E789373536F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88550" y="2219121"/>
            <a:ext cx="691200" cy="720000"/>
          </a:xfrm>
          <a:prstGeom prst="rect">
            <a:avLst/>
          </a:prstGeom>
        </p:spPr>
      </p:pic>
      <p:pic>
        <p:nvPicPr>
          <p:cNvPr id="58" name="Picture 57">
            <a:extLst>
              <a:ext uri="{FF2B5EF4-FFF2-40B4-BE49-F238E27FC236}">
                <a16:creationId xmlns:a16="http://schemas.microsoft.com/office/drawing/2014/main" id="{E41D9CC2-0165-45BA-8F17-2155E98BF59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48149" y="2240471"/>
            <a:ext cx="525176" cy="720000"/>
          </a:xfrm>
          <a:prstGeom prst="rect">
            <a:avLst/>
          </a:prstGeom>
        </p:spPr>
      </p:pic>
      <p:sp>
        <p:nvSpPr>
          <p:cNvPr id="75" name="Rounded Rectangle 46">
            <a:extLst>
              <a:ext uri="{FF2B5EF4-FFF2-40B4-BE49-F238E27FC236}">
                <a16:creationId xmlns:a16="http://schemas.microsoft.com/office/drawing/2014/main" id="{B9A01FB8-47CA-45CA-8EA4-31EE2A942EC7}"/>
              </a:ext>
            </a:extLst>
          </p:cNvPr>
          <p:cNvSpPr/>
          <p:nvPr/>
        </p:nvSpPr>
        <p:spPr>
          <a:xfrm>
            <a:off x="10439400" y="249869"/>
            <a:ext cx="1470520" cy="461666"/>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34" name="Picture 33">
            <a:extLst>
              <a:ext uri="{FF2B5EF4-FFF2-40B4-BE49-F238E27FC236}">
                <a16:creationId xmlns:a16="http://schemas.microsoft.com/office/drawing/2014/main" id="{BA54865D-9E61-495D-8E5A-4AE7B977F04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199331" y="711535"/>
            <a:ext cx="1800000" cy="1800000"/>
          </a:xfrm>
          <a:prstGeom prst="rect">
            <a:avLst/>
          </a:prstGeom>
        </p:spPr>
      </p:pic>
    </p:spTree>
    <p:extLst>
      <p:ext uri="{BB962C8B-B14F-4D97-AF65-F5344CB8AC3E}">
        <p14:creationId xmlns:p14="http://schemas.microsoft.com/office/powerpoint/2010/main" val="20853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4" grpId="0"/>
      <p:bldP spid="65" grpId="0"/>
      <p:bldP spid="66" grpId="0"/>
      <p:bldP spid="67" grpId="0"/>
      <p:bldP spid="68" grpId="0"/>
      <p:bldP spid="69" grpId="0"/>
      <p:bldP spid="7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 y="296864"/>
            <a:ext cx="6268303" cy="707849"/>
          </a:xfrm>
        </p:spPr>
        <p:txBody>
          <a:bodyPr>
            <a:noAutofit/>
          </a:bodyPr>
          <a:lstStyle/>
          <a:p>
            <a:r>
              <a:rPr lang="en-GB" sz="2800" b="1" dirty="0">
                <a:solidFill>
                  <a:schemeClr val="bg1"/>
                </a:solidFill>
              </a:rPr>
              <a:t>Saying what there is and isn’t</a:t>
            </a:r>
          </a:p>
        </p:txBody>
      </p:sp>
      <p:sp>
        <p:nvSpPr>
          <p:cNvPr id="5" name="Rounded Rectangle 46">
            <a:extLst>
              <a:ext uri="{FF2B5EF4-FFF2-40B4-BE49-F238E27FC236}">
                <a16:creationId xmlns:a16="http://schemas.microsoft.com/office/drawing/2014/main" id="{2E9269F7-4DBD-4D66-9033-F8D7A9604A95}"/>
              </a:ext>
            </a:extLst>
          </p:cNvPr>
          <p:cNvSpPr/>
          <p:nvPr/>
        </p:nvSpPr>
        <p:spPr>
          <a:xfrm>
            <a:off x="10200141" y="249869"/>
            <a:ext cx="1709779" cy="461666"/>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grammaire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 name="TextBox 2">
            <a:extLst>
              <a:ext uri="{FF2B5EF4-FFF2-40B4-BE49-F238E27FC236}">
                <a16:creationId xmlns:a16="http://schemas.microsoft.com/office/drawing/2014/main" id="{567E29CC-0A43-46FD-8025-98EA0724EC34}"/>
              </a:ext>
            </a:extLst>
          </p:cNvPr>
          <p:cNvSpPr txBox="1"/>
          <p:nvPr/>
        </p:nvSpPr>
        <p:spPr>
          <a:xfrm>
            <a:off x="11933" y="1390650"/>
            <a:ext cx="1231138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Remember, to say ‘</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there is/are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in French, we use </a:t>
            </a: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il</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 y a </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article/number </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noun</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a:t>
            </a: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7" name="TextBox 6">
            <a:extLst>
              <a:ext uri="{FF2B5EF4-FFF2-40B4-BE49-F238E27FC236}">
                <a16:creationId xmlns:a16="http://schemas.microsoft.com/office/drawing/2014/main" id="{509B2FBF-9E2D-4995-83DB-A97511552D13}"/>
              </a:ext>
            </a:extLst>
          </p:cNvPr>
          <p:cNvSpPr txBox="1"/>
          <p:nvPr/>
        </p:nvSpPr>
        <p:spPr>
          <a:xfrm>
            <a:off x="2402378" y="1970394"/>
            <a:ext cx="3252814" cy="64633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115076"/>
                </a:solidFill>
                <a:effectLst/>
                <a:uLnTx/>
                <a:uFillTx/>
                <a:latin typeface="Century Gothic" panose="020F0302020204030204"/>
                <a:ea typeface="+mn-ea"/>
                <a:cs typeface="+mn-cs"/>
              </a:rPr>
              <a:t>Il y a un </a:t>
            </a:r>
            <a:r>
              <a:rPr kumimoji="0" lang="en-GB" sz="3600" b="1" i="0" u="none" strike="noStrike" kern="1200" cap="none" spc="0" normalizeH="0" baseline="0" noProof="0" dirty="0" err="1">
                <a:ln>
                  <a:noFill/>
                </a:ln>
                <a:solidFill>
                  <a:srgbClr val="115076"/>
                </a:solidFill>
                <a:effectLst/>
                <a:uLnTx/>
                <a:uFillTx/>
                <a:latin typeface="Century Gothic" panose="020F0302020204030204"/>
                <a:ea typeface="+mn-ea"/>
                <a:cs typeface="+mn-cs"/>
              </a:rPr>
              <a:t>parc</a:t>
            </a:r>
            <a:r>
              <a:rPr kumimoji="0" lang="en-GB" sz="3600" b="1" i="0" u="none" strike="noStrike" kern="1200" cap="none" spc="0" normalizeH="0" baseline="0" noProof="0" dirty="0">
                <a:ln>
                  <a:noFill/>
                </a:ln>
                <a:solidFill>
                  <a:srgbClr val="115076"/>
                </a:solidFill>
                <a:effectLst/>
                <a:uLnTx/>
                <a:uFillTx/>
                <a:latin typeface="Century Gothic" panose="020F0302020204030204"/>
                <a:ea typeface="+mn-ea"/>
                <a:cs typeface="+mn-cs"/>
              </a:rPr>
              <a:t>.</a:t>
            </a:r>
          </a:p>
        </p:txBody>
      </p:sp>
      <p:sp>
        <p:nvSpPr>
          <p:cNvPr id="17" name="TextBox 16">
            <a:extLst>
              <a:ext uri="{FF2B5EF4-FFF2-40B4-BE49-F238E27FC236}">
                <a16:creationId xmlns:a16="http://schemas.microsoft.com/office/drawing/2014/main" id="{9BFD10C4-EB23-476E-BC78-4C3AB6E4FC79}"/>
              </a:ext>
            </a:extLst>
          </p:cNvPr>
          <p:cNvSpPr txBox="1"/>
          <p:nvPr/>
        </p:nvSpPr>
        <p:spPr>
          <a:xfrm>
            <a:off x="1203332" y="2678280"/>
            <a:ext cx="4451860" cy="64633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115076"/>
                </a:solidFill>
                <a:effectLst/>
                <a:uLnTx/>
                <a:uFillTx/>
                <a:latin typeface="Century Gothic" panose="020F0302020204030204"/>
                <a:ea typeface="+mn-ea"/>
                <a:cs typeface="+mn-cs"/>
              </a:rPr>
              <a:t>Il y a trois solutions.</a:t>
            </a:r>
          </a:p>
        </p:txBody>
      </p:sp>
      <p:sp>
        <p:nvSpPr>
          <p:cNvPr id="18" name="TextBox 17">
            <a:extLst>
              <a:ext uri="{FF2B5EF4-FFF2-40B4-BE49-F238E27FC236}">
                <a16:creationId xmlns:a16="http://schemas.microsoft.com/office/drawing/2014/main" id="{B187EC63-F17E-4D85-B0CF-320CA0DC1810}"/>
              </a:ext>
            </a:extLst>
          </p:cNvPr>
          <p:cNvSpPr txBox="1"/>
          <p:nvPr/>
        </p:nvSpPr>
        <p:spPr>
          <a:xfrm>
            <a:off x="5726817" y="2031775"/>
            <a:ext cx="350608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1" u="none" strike="noStrike" kern="1200" cap="none" spc="0" normalizeH="0" baseline="0" noProof="0" dirty="0">
                <a:ln>
                  <a:noFill/>
                </a:ln>
                <a:solidFill>
                  <a:srgbClr val="115076"/>
                </a:solidFill>
                <a:effectLst/>
                <a:uLnTx/>
                <a:uFillTx/>
                <a:latin typeface="Century Gothic" panose="020F0302020204030204"/>
                <a:ea typeface="+mn-ea"/>
                <a:cs typeface="+mn-cs"/>
              </a:rPr>
              <a:t>There is a park.</a:t>
            </a:r>
          </a:p>
        </p:txBody>
      </p:sp>
      <p:sp>
        <p:nvSpPr>
          <p:cNvPr id="19" name="TextBox 18">
            <a:extLst>
              <a:ext uri="{FF2B5EF4-FFF2-40B4-BE49-F238E27FC236}">
                <a16:creationId xmlns:a16="http://schemas.microsoft.com/office/drawing/2014/main" id="{073A6CFE-12D4-40D1-BF07-ABB17D561ABD}"/>
              </a:ext>
            </a:extLst>
          </p:cNvPr>
          <p:cNvSpPr txBox="1"/>
          <p:nvPr/>
        </p:nvSpPr>
        <p:spPr>
          <a:xfrm>
            <a:off x="5726817" y="2673156"/>
            <a:ext cx="571983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1" u="none" strike="noStrike" kern="1200" cap="none" spc="0" normalizeH="0" baseline="0" noProof="0" dirty="0">
                <a:ln>
                  <a:noFill/>
                </a:ln>
                <a:solidFill>
                  <a:srgbClr val="115076"/>
                </a:solidFill>
                <a:effectLst/>
                <a:uLnTx/>
                <a:uFillTx/>
                <a:latin typeface="Century Gothic" panose="020F0302020204030204"/>
                <a:ea typeface="+mn-ea"/>
                <a:cs typeface="+mn-cs"/>
              </a:rPr>
              <a:t>There are three solutions.</a:t>
            </a:r>
          </a:p>
        </p:txBody>
      </p:sp>
      <p:sp>
        <p:nvSpPr>
          <p:cNvPr id="20" name="TextBox 19">
            <a:extLst>
              <a:ext uri="{FF2B5EF4-FFF2-40B4-BE49-F238E27FC236}">
                <a16:creationId xmlns:a16="http://schemas.microsoft.com/office/drawing/2014/main" id="{3469ABB3-2BD4-49EC-AD18-5F0EFA782FFF}"/>
              </a:ext>
            </a:extLst>
          </p:cNvPr>
          <p:cNvSpPr txBox="1"/>
          <p:nvPr/>
        </p:nvSpPr>
        <p:spPr>
          <a:xfrm>
            <a:off x="-1" y="3914018"/>
            <a:ext cx="868378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To say ‘</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there isn’t/aren’t</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we use </a:t>
            </a: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il</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1" i="0" u="none" strike="noStrike" kern="1200" cap="none" spc="0" normalizeH="0" baseline="0" noProof="0" dirty="0" err="1">
                <a:ln>
                  <a:noFill/>
                </a:ln>
                <a:solidFill>
                  <a:srgbClr val="EE6000"/>
                </a:solidFill>
                <a:effectLst/>
                <a:uLnTx/>
                <a:uFillTx/>
                <a:latin typeface="Century Gothic" panose="020F0302020204030204"/>
                <a:ea typeface="+mn-ea"/>
                <a:cs typeface="+mn-cs"/>
              </a:rPr>
              <a:t>n’</a:t>
            </a: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y</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 a </a:t>
            </a: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pas</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 </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de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 </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noun</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a:t>
            </a: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21" name="TextBox 20">
            <a:extLst>
              <a:ext uri="{FF2B5EF4-FFF2-40B4-BE49-F238E27FC236}">
                <a16:creationId xmlns:a16="http://schemas.microsoft.com/office/drawing/2014/main" id="{F8EB1CB4-A2CB-4969-867B-F1E8FD95C33D}"/>
              </a:ext>
            </a:extLst>
          </p:cNvPr>
          <p:cNvSpPr txBox="1"/>
          <p:nvPr/>
        </p:nvSpPr>
        <p:spPr>
          <a:xfrm>
            <a:off x="342723" y="4533423"/>
            <a:ext cx="5241584"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115076"/>
                </a:solidFill>
                <a:effectLst/>
                <a:uLnTx/>
                <a:uFillTx/>
                <a:latin typeface="Century Gothic" panose="020F0302020204030204"/>
                <a:ea typeface="+mn-ea"/>
                <a:cs typeface="+mn-cs"/>
              </a:rPr>
              <a:t>Il </a:t>
            </a:r>
            <a:r>
              <a:rPr kumimoji="0" lang="en-GB" sz="3600" b="1" i="0" u="none" strike="noStrike" kern="1200" cap="none" spc="0" normalizeH="0" baseline="0" noProof="0" dirty="0" err="1">
                <a:ln>
                  <a:noFill/>
                </a:ln>
                <a:solidFill>
                  <a:srgbClr val="EE6000"/>
                </a:solidFill>
                <a:effectLst/>
                <a:uLnTx/>
                <a:uFillTx/>
                <a:latin typeface="Century Gothic" panose="020F0302020204030204"/>
                <a:ea typeface="+mn-ea"/>
                <a:cs typeface="+mn-cs"/>
              </a:rPr>
              <a:t>n’</a:t>
            </a:r>
            <a:r>
              <a:rPr kumimoji="0" lang="en-GB" sz="3600" b="1" i="0" u="none" strike="noStrike" kern="1200" cap="none" spc="0" normalizeH="0" baseline="0" noProof="0" dirty="0" err="1">
                <a:ln>
                  <a:noFill/>
                </a:ln>
                <a:solidFill>
                  <a:srgbClr val="115076"/>
                </a:solidFill>
                <a:effectLst/>
                <a:uLnTx/>
                <a:uFillTx/>
                <a:latin typeface="Century Gothic" panose="020F0302020204030204"/>
                <a:ea typeface="+mn-ea"/>
                <a:cs typeface="+mn-cs"/>
              </a:rPr>
              <a:t>y</a:t>
            </a:r>
            <a:r>
              <a:rPr kumimoji="0" lang="en-GB" sz="3600" b="1" i="0" u="none" strike="noStrike" kern="1200" cap="none" spc="0" normalizeH="0" baseline="0" noProof="0" dirty="0">
                <a:ln>
                  <a:noFill/>
                </a:ln>
                <a:solidFill>
                  <a:srgbClr val="115076"/>
                </a:solidFill>
                <a:effectLst/>
                <a:uLnTx/>
                <a:uFillTx/>
                <a:latin typeface="Century Gothic" panose="020F0302020204030204"/>
                <a:ea typeface="+mn-ea"/>
                <a:cs typeface="+mn-cs"/>
              </a:rPr>
              <a:t> a </a:t>
            </a:r>
            <a:r>
              <a:rPr kumimoji="0" lang="en-GB" sz="3600" b="1" i="0" u="none" strike="noStrike" kern="1200" cap="none" spc="0" normalizeH="0" baseline="0" noProof="0" dirty="0">
                <a:ln>
                  <a:noFill/>
                </a:ln>
                <a:solidFill>
                  <a:srgbClr val="EE6000"/>
                </a:solidFill>
                <a:effectLst/>
                <a:uLnTx/>
                <a:uFillTx/>
                <a:latin typeface="Century Gothic" panose="020F0302020204030204"/>
                <a:ea typeface="+mn-ea"/>
                <a:cs typeface="+mn-cs"/>
              </a:rPr>
              <a:t>pas</a:t>
            </a:r>
            <a:r>
              <a:rPr kumimoji="0" lang="en-GB" sz="3600" b="1" i="0" u="none" strike="noStrike" kern="1200" cap="none" spc="0" normalizeH="0" baseline="0" noProof="0" dirty="0">
                <a:ln>
                  <a:noFill/>
                </a:ln>
                <a:solidFill>
                  <a:srgbClr val="115076"/>
                </a:solidFill>
                <a:effectLst/>
                <a:uLnTx/>
                <a:uFillTx/>
                <a:latin typeface="Century Gothic" panose="020F0302020204030204"/>
                <a:ea typeface="+mn-ea"/>
                <a:cs typeface="+mn-cs"/>
              </a:rPr>
              <a:t> de </a:t>
            </a:r>
            <a:r>
              <a:rPr kumimoji="0" lang="en-GB" sz="3600" b="1" i="0" u="none" strike="noStrike" kern="1200" cap="none" spc="0" normalizeH="0" baseline="0" noProof="0" dirty="0" err="1">
                <a:ln>
                  <a:noFill/>
                </a:ln>
                <a:solidFill>
                  <a:srgbClr val="115076"/>
                </a:solidFill>
                <a:effectLst/>
                <a:uLnTx/>
                <a:uFillTx/>
                <a:latin typeface="Century Gothic" panose="020F0302020204030204"/>
                <a:ea typeface="+mn-ea"/>
                <a:cs typeface="+mn-cs"/>
              </a:rPr>
              <a:t>parc</a:t>
            </a:r>
            <a:r>
              <a:rPr kumimoji="0" lang="en-GB" sz="3600" b="1" i="0" u="none" strike="noStrike" kern="1200" cap="none" spc="0" normalizeH="0" baseline="0" noProof="0" dirty="0">
                <a:ln>
                  <a:noFill/>
                </a:ln>
                <a:solidFill>
                  <a:srgbClr val="115076"/>
                </a:solidFill>
                <a:effectLst/>
                <a:uLnTx/>
                <a:uFillTx/>
                <a:latin typeface="Century Gothic" panose="020F0302020204030204"/>
                <a:ea typeface="+mn-ea"/>
                <a:cs typeface="+mn-cs"/>
              </a:rPr>
              <a:t>.</a:t>
            </a:r>
          </a:p>
        </p:txBody>
      </p:sp>
      <p:sp>
        <p:nvSpPr>
          <p:cNvPr id="22" name="TextBox 21">
            <a:extLst>
              <a:ext uri="{FF2B5EF4-FFF2-40B4-BE49-F238E27FC236}">
                <a16:creationId xmlns:a16="http://schemas.microsoft.com/office/drawing/2014/main" id="{680E58A4-C108-4081-8816-24EFC068411C}"/>
              </a:ext>
            </a:extLst>
          </p:cNvPr>
          <p:cNvSpPr txBox="1"/>
          <p:nvPr/>
        </p:nvSpPr>
        <p:spPr>
          <a:xfrm>
            <a:off x="-540700" y="5179754"/>
            <a:ext cx="6124060"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115076"/>
                </a:solidFill>
                <a:effectLst/>
                <a:uLnTx/>
                <a:uFillTx/>
                <a:latin typeface="Century Gothic" panose="020F0302020204030204"/>
                <a:ea typeface="+mn-ea"/>
                <a:cs typeface="+mn-cs"/>
              </a:rPr>
              <a:t>Il </a:t>
            </a:r>
            <a:r>
              <a:rPr kumimoji="0" lang="en-GB" sz="3600" b="1" i="0" u="none" strike="noStrike" kern="1200" cap="none" spc="0" normalizeH="0" baseline="0" noProof="0" dirty="0" err="1">
                <a:ln>
                  <a:noFill/>
                </a:ln>
                <a:solidFill>
                  <a:srgbClr val="EE6000"/>
                </a:solidFill>
                <a:effectLst/>
                <a:uLnTx/>
                <a:uFillTx/>
                <a:latin typeface="Century Gothic" panose="020F0302020204030204"/>
                <a:ea typeface="+mn-ea"/>
                <a:cs typeface="+mn-cs"/>
              </a:rPr>
              <a:t>n’</a:t>
            </a:r>
            <a:r>
              <a:rPr kumimoji="0" lang="en-GB" sz="3600" b="1" i="0" u="none" strike="noStrike" kern="1200" cap="none" spc="0" normalizeH="0" baseline="0" noProof="0" dirty="0" err="1">
                <a:ln>
                  <a:noFill/>
                </a:ln>
                <a:solidFill>
                  <a:srgbClr val="115076"/>
                </a:solidFill>
                <a:effectLst/>
                <a:uLnTx/>
                <a:uFillTx/>
                <a:latin typeface="Century Gothic" panose="020F0302020204030204"/>
                <a:ea typeface="+mn-ea"/>
                <a:cs typeface="+mn-cs"/>
              </a:rPr>
              <a:t>y</a:t>
            </a:r>
            <a:r>
              <a:rPr kumimoji="0" lang="en-GB" sz="3600" b="1" i="0" u="none" strike="noStrike" kern="1200" cap="none" spc="0" normalizeH="0" baseline="0" noProof="0" dirty="0">
                <a:ln>
                  <a:noFill/>
                </a:ln>
                <a:solidFill>
                  <a:srgbClr val="115076"/>
                </a:solidFill>
                <a:effectLst/>
                <a:uLnTx/>
                <a:uFillTx/>
                <a:latin typeface="Century Gothic" panose="020F0302020204030204"/>
                <a:ea typeface="+mn-ea"/>
                <a:cs typeface="+mn-cs"/>
              </a:rPr>
              <a:t> a </a:t>
            </a:r>
            <a:r>
              <a:rPr kumimoji="0" lang="en-GB" sz="3600" b="1" i="0" u="none" strike="noStrike" kern="1200" cap="none" spc="0" normalizeH="0" baseline="0" noProof="0" dirty="0">
                <a:ln>
                  <a:noFill/>
                </a:ln>
                <a:solidFill>
                  <a:srgbClr val="EE6000"/>
                </a:solidFill>
                <a:effectLst/>
                <a:uLnTx/>
                <a:uFillTx/>
                <a:latin typeface="Century Gothic" panose="020F0302020204030204"/>
                <a:ea typeface="+mn-ea"/>
                <a:cs typeface="+mn-cs"/>
              </a:rPr>
              <a:t>pas</a:t>
            </a:r>
            <a:r>
              <a:rPr kumimoji="0" lang="en-GB" sz="3600" b="1" i="0" u="none" strike="noStrike" kern="1200" cap="none" spc="0" normalizeH="0" baseline="0" noProof="0" dirty="0">
                <a:ln>
                  <a:noFill/>
                </a:ln>
                <a:solidFill>
                  <a:srgbClr val="115076"/>
                </a:solidFill>
                <a:effectLst/>
                <a:uLnTx/>
                <a:uFillTx/>
                <a:latin typeface="Century Gothic" panose="020F0302020204030204"/>
                <a:ea typeface="+mn-ea"/>
                <a:cs typeface="+mn-cs"/>
              </a:rPr>
              <a:t> de solutions.</a:t>
            </a:r>
          </a:p>
        </p:txBody>
      </p:sp>
      <p:sp>
        <p:nvSpPr>
          <p:cNvPr id="23" name="TextBox 22">
            <a:extLst>
              <a:ext uri="{FF2B5EF4-FFF2-40B4-BE49-F238E27FC236}">
                <a16:creationId xmlns:a16="http://schemas.microsoft.com/office/drawing/2014/main" id="{BB31D01F-5FAB-42D7-BF4A-6DD0EE6168B6}"/>
              </a:ext>
            </a:extLst>
          </p:cNvPr>
          <p:cNvSpPr txBox="1"/>
          <p:nvPr/>
        </p:nvSpPr>
        <p:spPr>
          <a:xfrm>
            <a:off x="5805989" y="4581112"/>
            <a:ext cx="478375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1" u="none" strike="noStrike" kern="1200" cap="none" spc="0" normalizeH="0" baseline="0" noProof="0" dirty="0">
                <a:ln>
                  <a:noFill/>
                </a:ln>
                <a:solidFill>
                  <a:srgbClr val="115076"/>
                </a:solidFill>
                <a:effectLst/>
                <a:uLnTx/>
                <a:uFillTx/>
                <a:latin typeface="Century Gothic" panose="020F0302020204030204"/>
                <a:ea typeface="+mn-ea"/>
                <a:cs typeface="+mn-cs"/>
              </a:rPr>
              <a:t>There isn’t a park.</a:t>
            </a:r>
          </a:p>
        </p:txBody>
      </p:sp>
      <p:sp>
        <p:nvSpPr>
          <p:cNvPr id="24" name="TextBox 23">
            <a:extLst>
              <a:ext uri="{FF2B5EF4-FFF2-40B4-BE49-F238E27FC236}">
                <a16:creationId xmlns:a16="http://schemas.microsoft.com/office/drawing/2014/main" id="{0A78B83F-4CCA-41C1-B599-C645E6C76934}"/>
              </a:ext>
            </a:extLst>
          </p:cNvPr>
          <p:cNvSpPr txBox="1"/>
          <p:nvPr/>
        </p:nvSpPr>
        <p:spPr>
          <a:xfrm>
            <a:off x="5805989" y="5179754"/>
            <a:ext cx="651732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1" u="none" strike="noStrike" kern="1200" cap="none" spc="0" normalizeH="0" baseline="0" noProof="0" dirty="0">
                <a:ln>
                  <a:noFill/>
                </a:ln>
                <a:solidFill>
                  <a:srgbClr val="115076"/>
                </a:solidFill>
                <a:effectLst/>
                <a:uLnTx/>
                <a:uFillTx/>
                <a:latin typeface="Century Gothic" panose="020F0302020204030204"/>
                <a:ea typeface="+mn-ea"/>
                <a:cs typeface="+mn-cs"/>
              </a:rPr>
              <a:t>There aren’t any solutions.</a:t>
            </a:r>
          </a:p>
        </p:txBody>
      </p:sp>
      <p:sp>
        <p:nvSpPr>
          <p:cNvPr id="27" name="TextBox 26">
            <a:extLst>
              <a:ext uri="{FF2B5EF4-FFF2-40B4-BE49-F238E27FC236}">
                <a16:creationId xmlns:a16="http://schemas.microsoft.com/office/drawing/2014/main" id="{723F121B-D588-4B6F-BC62-A1F741C577BA}"/>
              </a:ext>
            </a:extLst>
          </p:cNvPr>
          <p:cNvSpPr txBox="1"/>
          <p:nvPr/>
        </p:nvSpPr>
        <p:spPr>
          <a:xfrm>
            <a:off x="1596850" y="3647139"/>
            <a:ext cx="3765775" cy="995422"/>
          </a:xfrm>
          <a:prstGeom prst="wedgeEllipseCallout">
            <a:avLst>
              <a:gd name="adj1" fmla="val -50059"/>
              <a:gd name="adj2" fmla="val 43826"/>
            </a:avLst>
          </a:prstGeom>
          <a:solidFill>
            <a:srgbClr val="115076"/>
          </a:solidFill>
          <a:ln>
            <a:solidFill>
              <a:srgbClr val="EE600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Ne</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 goes before </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y</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 not before the verb</a:t>
            </a:r>
            <a:endPar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74055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8" grpId="0"/>
      <p:bldP spid="19" grpId="0"/>
      <p:bldP spid="20" grpId="0"/>
      <p:bldP spid="21" grpId="0"/>
      <p:bldP spid="24" grpId="0"/>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 y="296864"/>
            <a:ext cx="6268303" cy="707849"/>
          </a:xfrm>
        </p:spPr>
        <p:txBody>
          <a:bodyPr>
            <a:noAutofit/>
          </a:bodyPr>
          <a:lstStyle/>
          <a:p>
            <a:r>
              <a:rPr lang="en-GB" sz="3200" b="1" dirty="0" err="1">
                <a:solidFill>
                  <a:schemeClr val="bg1"/>
                </a:solidFill>
              </a:rPr>
              <a:t>Habiter</a:t>
            </a:r>
            <a:r>
              <a:rPr lang="en-GB" sz="3200" b="1" dirty="0">
                <a:solidFill>
                  <a:schemeClr val="bg1"/>
                </a:solidFill>
              </a:rPr>
              <a:t> dans le village</a:t>
            </a:r>
          </a:p>
        </p:txBody>
      </p:sp>
      <p:sp>
        <p:nvSpPr>
          <p:cNvPr id="5" name="Rounded Rectangle 46">
            <a:extLst>
              <a:ext uri="{FF2B5EF4-FFF2-40B4-BE49-F238E27FC236}">
                <a16:creationId xmlns:a16="http://schemas.microsoft.com/office/drawing/2014/main" id="{2E9269F7-4DBD-4D66-9033-F8D7A9604A95}"/>
              </a:ext>
            </a:extLst>
          </p:cNvPr>
          <p:cNvSpPr/>
          <p:nvPr/>
        </p:nvSpPr>
        <p:spPr>
          <a:xfrm>
            <a:off x="10439400" y="249869"/>
            <a:ext cx="1470520" cy="461666"/>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lire</a:t>
            </a:r>
          </a:p>
        </p:txBody>
      </p:sp>
      <p:sp>
        <p:nvSpPr>
          <p:cNvPr id="6" name="TextBox 5">
            <a:extLst>
              <a:ext uri="{FF2B5EF4-FFF2-40B4-BE49-F238E27FC236}">
                <a16:creationId xmlns:a16="http://schemas.microsoft.com/office/drawing/2014/main" id="{717AB988-BD4E-4C53-B9D6-F5B8F9EC0EE1}"/>
              </a:ext>
            </a:extLst>
          </p:cNvPr>
          <p:cNvSpPr txBox="1"/>
          <p:nvPr/>
        </p:nvSpPr>
        <p:spPr>
          <a:xfrm>
            <a:off x="14232" y="1222553"/>
            <a:ext cx="7502375"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115076"/>
                </a:solidFill>
                <a:effectLst/>
                <a:uLnTx/>
                <a:uFillTx/>
                <a:latin typeface="Century Gothic" panose="020F0302020204030204"/>
                <a:ea typeface="+mn-ea"/>
                <a:cs typeface="+mn-cs"/>
              </a:rPr>
              <a:t>Abdel </a:t>
            </a:r>
            <a:r>
              <a:rPr kumimoji="0" lang="en-GB" sz="2200" b="0" i="0" u="none" strike="noStrike" kern="1200" cap="none" spc="0" normalizeH="0" baseline="0" noProof="0" dirty="0" err="1">
                <a:ln>
                  <a:noFill/>
                </a:ln>
                <a:solidFill>
                  <a:srgbClr val="115076"/>
                </a:solidFill>
                <a:effectLst/>
                <a:uLnTx/>
                <a:uFillTx/>
                <a:latin typeface="Century Gothic" panose="020F0302020204030204"/>
                <a:ea typeface="+mn-ea"/>
                <a:cs typeface="+mn-cs"/>
              </a:rPr>
              <a:t>habite</a:t>
            </a:r>
            <a:r>
              <a:rPr kumimoji="0" lang="en-GB" sz="2200" b="0" i="0" u="none" strike="noStrike" kern="1200" cap="none" spc="0" normalizeH="0" baseline="0" noProof="0" dirty="0">
                <a:ln>
                  <a:noFill/>
                </a:ln>
                <a:solidFill>
                  <a:srgbClr val="115076"/>
                </a:solidFill>
                <a:effectLst/>
                <a:uLnTx/>
                <a:uFillTx/>
                <a:latin typeface="Century Gothic" panose="020F0302020204030204"/>
                <a:ea typeface="+mn-ea"/>
                <a:cs typeface="+mn-cs"/>
              </a:rPr>
              <a:t> dans </a:t>
            </a:r>
            <a:r>
              <a:rPr kumimoji="0" lang="en-GB" sz="2200" b="0" i="0" u="none" strike="noStrike" kern="1200" cap="none" spc="0" normalizeH="0" baseline="0" noProof="0" dirty="0" err="1">
                <a:ln>
                  <a:noFill/>
                </a:ln>
                <a:solidFill>
                  <a:srgbClr val="115076"/>
                </a:solidFill>
                <a:effectLst/>
                <a:uLnTx/>
                <a:uFillTx/>
                <a:latin typeface="Century Gothic" panose="020F0302020204030204"/>
                <a:ea typeface="+mn-ea"/>
                <a:cs typeface="+mn-cs"/>
              </a:rPr>
              <a:t>une</a:t>
            </a:r>
            <a:r>
              <a:rPr kumimoji="0" lang="en-GB" sz="22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200" b="0" i="0" u="none" strike="noStrike" kern="1200" cap="none" spc="0" normalizeH="0" baseline="0" noProof="0" dirty="0" err="1">
                <a:ln>
                  <a:noFill/>
                </a:ln>
                <a:solidFill>
                  <a:srgbClr val="115076"/>
                </a:solidFill>
                <a:effectLst/>
                <a:uLnTx/>
                <a:uFillTx/>
                <a:latin typeface="Century Gothic" panose="020F0302020204030204"/>
                <a:ea typeface="+mn-ea"/>
                <a:cs typeface="+mn-cs"/>
              </a:rPr>
              <a:t>ville</a:t>
            </a:r>
            <a:r>
              <a:rPr kumimoji="0" lang="en-GB" sz="22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200" b="0" i="0" u="none" strike="noStrike" kern="1200" cap="none" spc="0" normalizeH="0" baseline="0" noProof="0" dirty="0" err="1">
                <a:ln>
                  <a:noFill/>
                </a:ln>
                <a:solidFill>
                  <a:srgbClr val="115076"/>
                </a:solidFill>
                <a:effectLst/>
                <a:uLnTx/>
                <a:uFillTx/>
                <a:latin typeface="Century Gothic" panose="020F0302020204030204"/>
                <a:ea typeface="+mn-ea"/>
                <a:cs typeface="+mn-cs"/>
              </a:rPr>
              <a:t>mais</a:t>
            </a:r>
            <a:r>
              <a:rPr kumimoji="0" lang="en-GB" sz="22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200" b="0" i="0" u="none" strike="noStrike" kern="1200" cap="none" spc="0" normalizeH="0" baseline="0" noProof="0" dirty="0" err="1">
                <a:ln>
                  <a:noFill/>
                </a:ln>
                <a:solidFill>
                  <a:srgbClr val="115076"/>
                </a:solidFill>
                <a:effectLst/>
                <a:uLnTx/>
                <a:uFillTx/>
                <a:latin typeface="Century Gothic" panose="020F0302020204030204"/>
                <a:ea typeface="+mn-ea"/>
                <a:cs typeface="+mn-cs"/>
              </a:rPr>
              <a:t>il</a:t>
            </a:r>
            <a:r>
              <a:rPr kumimoji="0" lang="en-GB" sz="22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200" b="0" i="0" u="none" strike="noStrike" kern="1200" cap="none" spc="0" normalizeH="0" baseline="0" noProof="0" dirty="0" err="1">
                <a:ln>
                  <a:noFill/>
                </a:ln>
                <a:solidFill>
                  <a:srgbClr val="115076"/>
                </a:solidFill>
                <a:effectLst/>
                <a:uLnTx/>
                <a:uFillTx/>
                <a:latin typeface="Century Gothic" panose="020F0302020204030204"/>
                <a:ea typeface="+mn-ea"/>
                <a:cs typeface="+mn-cs"/>
              </a:rPr>
              <a:t>vient</a:t>
            </a:r>
            <a:r>
              <a:rPr kumimoji="0" lang="en-GB" sz="2200" b="0" i="0" u="none" strike="noStrike" kern="1200" cap="none" spc="0" normalizeH="0" baseline="0" noProof="0" dirty="0">
                <a:ln>
                  <a:noFill/>
                </a:ln>
                <a:solidFill>
                  <a:srgbClr val="115076"/>
                </a:solidFill>
                <a:effectLst/>
                <a:uLnTx/>
                <a:uFillTx/>
                <a:latin typeface="Century Gothic" panose="020F0302020204030204"/>
                <a:ea typeface="+mn-ea"/>
                <a:cs typeface="+mn-cs"/>
              </a:rPr>
              <a:t> d’un village.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115076"/>
                </a:solidFill>
                <a:effectLst/>
                <a:uLnTx/>
                <a:uFillTx/>
                <a:latin typeface="Century Gothic" panose="020F0302020204030204"/>
                <a:ea typeface="+mn-ea"/>
                <a:cs typeface="+mn-cs"/>
              </a:rPr>
              <a:t>Il y a quoi ? Lis </a:t>
            </a:r>
            <a:r>
              <a:rPr kumimoji="0" lang="en-GB" sz="2200" b="0" i="0" u="none" strike="noStrike" kern="1200" cap="none" spc="0" normalizeH="0" baseline="0" noProof="0" dirty="0" err="1">
                <a:ln>
                  <a:noFill/>
                </a:ln>
                <a:solidFill>
                  <a:srgbClr val="115076"/>
                </a:solidFill>
                <a:effectLst/>
                <a:uLnTx/>
                <a:uFillTx/>
                <a:latin typeface="Century Gothic" panose="020F0302020204030204"/>
                <a:ea typeface="+mn-ea"/>
                <a:cs typeface="+mn-cs"/>
              </a:rPr>
              <a:t>l’email</a:t>
            </a:r>
            <a:r>
              <a:rPr kumimoji="0" lang="en-GB" sz="2200" b="0" i="0" u="none" strike="noStrike" kern="1200" cap="none" spc="0" normalizeH="0" baseline="0" noProof="0" dirty="0">
                <a:ln>
                  <a:noFill/>
                </a:ln>
                <a:solidFill>
                  <a:srgbClr val="115076"/>
                </a:solidFill>
                <a:effectLst/>
                <a:uLnTx/>
                <a:uFillTx/>
                <a:latin typeface="Century Gothic" panose="020F0302020204030204"/>
                <a:ea typeface="+mn-ea"/>
                <a:cs typeface="+mn-cs"/>
              </a:rPr>
              <a:t> et </a:t>
            </a:r>
            <a:r>
              <a:rPr kumimoji="0" lang="en-GB" sz="2200" b="0" i="0" u="none" strike="noStrike" kern="1200" cap="none" spc="0" normalizeH="0" baseline="0" noProof="0" dirty="0" err="1">
                <a:ln>
                  <a:noFill/>
                </a:ln>
                <a:solidFill>
                  <a:srgbClr val="115076"/>
                </a:solidFill>
                <a:effectLst/>
                <a:uLnTx/>
                <a:uFillTx/>
                <a:latin typeface="Century Gothic" panose="020F0302020204030204"/>
                <a:ea typeface="+mn-ea"/>
                <a:cs typeface="+mn-cs"/>
              </a:rPr>
              <a:t>écris</a:t>
            </a:r>
            <a:r>
              <a:rPr kumimoji="0" lang="en-GB" sz="2200" b="0" i="0" u="none" strike="noStrike" kern="1200" cap="none" spc="0" normalizeH="0" baseline="0" noProof="0" dirty="0">
                <a:ln>
                  <a:noFill/>
                </a:ln>
                <a:solidFill>
                  <a:srgbClr val="115076"/>
                </a:solidFill>
                <a:effectLst/>
                <a:uLnTx/>
                <a:uFillTx/>
                <a:latin typeface="Century Gothic" panose="020F0302020204030204"/>
                <a:ea typeface="+mn-ea"/>
                <a:cs typeface="+mn-cs"/>
              </a:rPr>
              <a:t> deux </a:t>
            </a:r>
            <a:r>
              <a:rPr kumimoji="0" lang="en-GB" sz="2200" b="0" i="0" u="none" strike="noStrike" kern="1200" cap="none" spc="0" normalizeH="0" baseline="0" noProof="0" dirty="0" err="1">
                <a:ln>
                  <a:noFill/>
                </a:ln>
                <a:solidFill>
                  <a:srgbClr val="115076"/>
                </a:solidFill>
                <a:effectLst/>
                <a:uLnTx/>
                <a:uFillTx/>
                <a:latin typeface="Century Gothic" panose="020F0302020204030204"/>
                <a:ea typeface="+mn-ea"/>
                <a:cs typeface="+mn-cs"/>
              </a:rPr>
              <a:t>listes</a:t>
            </a:r>
            <a:r>
              <a:rPr kumimoji="0" lang="en-GB" sz="2200" b="0" i="0" u="none" strike="noStrike" kern="1200" cap="none" spc="0" normalizeH="0" baseline="0" noProof="0" dirty="0">
                <a:ln>
                  <a:noFill/>
                </a:ln>
                <a:solidFill>
                  <a:srgbClr val="115076"/>
                </a:solidFill>
                <a:effectLst/>
                <a:uLnTx/>
                <a:uFillTx/>
                <a:latin typeface="Century Gothic" panose="020F0302020204030204"/>
                <a:ea typeface="+mn-ea"/>
                <a:cs typeface="+mn-cs"/>
              </a:rPr>
              <a:t>.</a:t>
            </a:r>
          </a:p>
        </p:txBody>
      </p:sp>
      <p:sp>
        <p:nvSpPr>
          <p:cNvPr id="9" name="TextBox 8">
            <a:extLst>
              <a:ext uri="{FF2B5EF4-FFF2-40B4-BE49-F238E27FC236}">
                <a16:creationId xmlns:a16="http://schemas.microsoft.com/office/drawing/2014/main" id="{32DE9B11-C9A4-4942-AE36-D9532D558B85}"/>
              </a:ext>
            </a:extLst>
          </p:cNvPr>
          <p:cNvSpPr txBox="1"/>
          <p:nvPr/>
        </p:nvSpPr>
        <p:spPr>
          <a:xfrm>
            <a:off x="228600" y="2417973"/>
            <a:ext cx="11681320" cy="3785652"/>
          </a:xfrm>
          <a:prstGeom prst="rect">
            <a:avLst/>
          </a:prstGeom>
          <a:noFill/>
          <a:ln>
            <a:solidFill>
              <a:srgbClr val="11507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&gt;&gt; RE: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Habiter</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dans le village,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c’est</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comment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Salut Amir,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Quand</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tu</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es enfant,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habiter</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dans le village,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c’est</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amusant</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[1]</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des rues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calmes</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pour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jouer</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[2]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une</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plage</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et </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[3]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une</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île</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aussi</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[4] </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de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cinéma</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mais</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j’aime</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regarder</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des films à la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maison</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[5]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d’université</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c’est</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pourquoi</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j’habite</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à Alger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aujourd’hui</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Pour les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touristes</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[6]</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 un café</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mais</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[7] </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d’hôtel </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dans le village. </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[8]</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d’aéroport</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pour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aller</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à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l’étranger</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Quand</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tu</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es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adulte</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ça</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va</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si</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tu</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as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une</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voiture</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Habiter</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dans un village aux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États-Unis</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c’est</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ça</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le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rêve</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Ciao,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Abdel</a:t>
            </a:r>
          </a:p>
        </p:txBody>
      </p:sp>
      <p:graphicFrame>
        <p:nvGraphicFramePr>
          <p:cNvPr id="2" name="Table 1">
            <a:extLst>
              <a:ext uri="{FF2B5EF4-FFF2-40B4-BE49-F238E27FC236}">
                <a16:creationId xmlns:a16="http://schemas.microsoft.com/office/drawing/2014/main" id="{EECD9B6D-BF07-4752-B06F-1FF17342AA1D}"/>
              </a:ext>
            </a:extLst>
          </p:cNvPr>
          <p:cNvGraphicFramePr>
            <a:graphicFrameLocks noGrp="1"/>
          </p:cNvGraphicFramePr>
          <p:nvPr>
            <p:extLst/>
          </p:nvPr>
        </p:nvGraphicFramePr>
        <p:xfrm>
          <a:off x="7589920" y="1222553"/>
          <a:ext cx="4320000" cy="792480"/>
        </p:xfrm>
        <a:graphic>
          <a:graphicData uri="http://schemas.openxmlformats.org/drawingml/2006/table">
            <a:tbl>
              <a:tblPr firstRow="1" bandRow="1">
                <a:tableStyleId>{5940675A-B579-460E-94D1-54222C63F5DA}</a:tableStyleId>
              </a:tblPr>
              <a:tblGrid>
                <a:gridCol w="2160000">
                  <a:extLst>
                    <a:ext uri="{9D8B030D-6E8A-4147-A177-3AD203B41FA5}">
                      <a16:colId xmlns:a16="http://schemas.microsoft.com/office/drawing/2014/main" val="842207501"/>
                    </a:ext>
                  </a:extLst>
                </a:gridCol>
                <a:gridCol w="2160000">
                  <a:extLst>
                    <a:ext uri="{9D8B030D-6E8A-4147-A177-3AD203B41FA5}">
                      <a16:colId xmlns:a16="http://schemas.microsoft.com/office/drawing/2014/main" val="3545806699"/>
                    </a:ext>
                  </a:extLst>
                </a:gridCol>
              </a:tblGrid>
              <a:tr h="370840">
                <a:tc>
                  <a:txBody>
                    <a:bodyPr/>
                    <a:lstStyle/>
                    <a:p>
                      <a:r>
                        <a:rPr lang="en-GB" sz="2000" b="1" dirty="0">
                          <a:solidFill>
                            <a:srgbClr val="115076"/>
                          </a:solidFill>
                        </a:rPr>
                        <a:t>Il y a…</a:t>
                      </a: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b="1" dirty="0">
                          <a:solidFill>
                            <a:srgbClr val="115076"/>
                          </a:solidFill>
                        </a:rPr>
                        <a:t>Il </a:t>
                      </a:r>
                      <a:r>
                        <a:rPr lang="en-GB" sz="2000" b="1" dirty="0" err="1">
                          <a:solidFill>
                            <a:srgbClr val="115076"/>
                          </a:solidFill>
                        </a:rPr>
                        <a:t>n’y</a:t>
                      </a:r>
                      <a:r>
                        <a:rPr lang="en-GB" sz="2000" b="1" dirty="0">
                          <a:solidFill>
                            <a:srgbClr val="115076"/>
                          </a:solidFill>
                        </a:rPr>
                        <a:t> a pas…</a:t>
                      </a: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851731"/>
                  </a:ext>
                </a:extLst>
              </a:tr>
              <a:tr h="370840">
                <a:tc>
                  <a:txBody>
                    <a:bodyPr/>
                    <a:lstStyle/>
                    <a:p>
                      <a:endParaRPr lang="en-GB" sz="2000" dirty="0">
                        <a:solidFill>
                          <a:srgbClr val="115076"/>
                        </a:solidFill>
                      </a:endParaRP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solidFill>
                          <a:srgbClr val="115076"/>
                        </a:solidFill>
                      </a:endParaRP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5230584"/>
                  </a:ext>
                </a:extLst>
              </a:tr>
            </a:tbl>
          </a:graphicData>
        </a:graphic>
      </p:graphicFrame>
      <p:pic>
        <p:nvPicPr>
          <p:cNvPr id="10" name="Picture 9">
            <a:extLst>
              <a:ext uri="{FF2B5EF4-FFF2-40B4-BE49-F238E27FC236}">
                <a16:creationId xmlns:a16="http://schemas.microsoft.com/office/drawing/2014/main" id="{8CDB8DF0-AD6F-4F71-94F4-29C4A07899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05999" y="1258793"/>
            <a:ext cx="345600" cy="360000"/>
          </a:xfrm>
          <a:prstGeom prst="rect">
            <a:avLst/>
          </a:prstGeom>
        </p:spPr>
      </p:pic>
      <p:pic>
        <p:nvPicPr>
          <p:cNvPr id="11" name="Picture 10">
            <a:extLst>
              <a:ext uri="{FF2B5EF4-FFF2-40B4-BE49-F238E27FC236}">
                <a16:creationId xmlns:a16="http://schemas.microsoft.com/office/drawing/2014/main" id="{EA1B87C3-006D-4FC0-9727-D8ADFDE515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13277" y="1247273"/>
            <a:ext cx="262588" cy="360000"/>
          </a:xfrm>
          <a:prstGeom prst="rect">
            <a:avLst/>
          </a:prstGeom>
        </p:spPr>
      </p:pic>
      <p:pic>
        <p:nvPicPr>
          <p:cNvPr id="12" name="Picture 11">
            <a:extLst>
              <a:ext uri="{FF2B5EF4-FFF2-40B4-BE49-F238E27FC236}">
                <a16:creationId xmlns:a16="http://schemas.microsoft.com/office/drawing/2014/main" id="{7D52B991-31F0-40C0-AED9-EAA3B3F71F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98028" y="4943625"/>
            <a:ext cx="1260000" cy="1260000"/>
          </a:xfrm>
          <a:prstGeom prst="rect">
            <a:avLst/>
          </a:prstGeom>
        </p:spPr>
      </p:pic>
    </p:spTree>
    <p:extLst>
      <p:ext uri="{BB962C8B-B14F-4D97-AF65-F5344CB8AC3E}">
        <p14:creationId xmlns:p14="http://schemas.microsoft.com/office/powerpoint/2010/main" val="2486143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 y="296864"/>
            <a:ext cx="6268303" cy="707849"/>
          </a:xfrm>
        </p:spPr>
        <p:txBody>
          <a:bodyPr>
            <a:noAutofit/>
          </a:bodyPr>
          <a:lstStyle/>
          <a:p>
            <a:r>
              <a:rPr lang="en-GB" sz="3200" b="1" dirty="0" err="1">
                <a:solidFill>
                  <a:schemeClr val="bg1"/>
                </a:solidFill>
              </a:rPr>
              <a:t>Réponses</a:t>
            </a:r>
            <a:endParaRPr lang="en-GB" sz="3200" b="1" dirty="0">
              <a:solidFill>
                <a:schemeClr val="bg1"/>
              </a:solidFill>
            </a:endParaRPr>
          </a:p>
        </p:txBody>
      </p:sp>
      <p:sp>
        <p:nvSpPr>
          <p:cNvPr id="5" name="Rounded Rectangle 46">
            <a:extLst>
              <a:ext uri="{FF2B5EF4-FFF2-40B4-BE49-F238E27FC236}">
                <a16:creationId xmlns:a16="http://schemas.microsoft.com/office/drawing/2014/main" id="{2E9269F7-4DBD-4D66-9033-F8D7A9604A95}"/>
              </a:ext>
            </a:extLst>
          </p:cNvPr>
          <p:cNvSpPr/>
          <p:nvPr/>
        </p:nvSpPr>
        <p:spPr>
          <a:xfrm>
            <a:off x="10439400" y="249869"/>
            <a:ext cx="1470520" cy="461666"/>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lire</a:t>
            </a:r>
          </a:p>
        </p:txBody>
      </p:sp>
      <p:graphicFrame>
        <p:nvGraphicFramePr>
          <p:cNvPr id="10" name="Table 9">
            <a:extLst>
              <a:ext uri="{FF2B5EF4-FFF2-40B4-BE49-F238E27FC236}">
                <a16:creationId xmlns:a16="http://schemas.microsoft.com/office/drawing/2014/main" id="{2D21D011-2981-4D38-904B-276721129011}"/>
              </a:ext>
            </a:extLst>
          </p:cNvPr>
          <p:cNvGraphicFramePr>
            <a:graphicFrameLocks noGrp="1"/>
          </p:cNvGraphicFramePr>
          <p:nvPr>
            <p:extLst/>
          </p:nvPr>
        </p:nvGraphicFramePr>
        <p:xfrm>
          <a:off x="311150" y="1734309"/>
          <a:ext cx="7200000" cy="4011840"/>
        </p:xfrm>
        <a:graphic>
          <a:graphicData uri="http://schemas.openxmlformats.org/drawingml/2006/table">
            <a:tbl>
              <a:tblPr firstRow="1" bandRow="1">
                <a:tableStyleId>{5940675A-B579-460E-94D1-54222C63F5DA}</a:tableStyleId>
              </a:tblPr>
              <a:tblGrid>
                <a:gridCol w="3600000">
                  <a:extLst>
                    <a:ext uri="{9D8B030D-6E8A-4147-A177-3AD203B41FA5}">
                      <a16:colId xmlns:a16="http://schemas.microsoft.com/office/drawing/2014/main" val="274335512"/>
                    </a:ext>
                  </a:extLst>
                </a:gridCol>
                <a:gridCol w="3600000">
                  <a:extLst>
                    <a:ext uri="{9D8B030D-6E8A-4147-A177-3AD203B41FA5}">
                      <a16:colId xmlns:a16="http://schemas.microsoft.com/office/drawing/2014/main" val="1024247491"/>
                    </a:ext>
                  </a:extLst>
                </a:gridCol>
              </a:tblGrid>
              <a:tr h="720000">
                <a:tc>
                  <a:txBody>
                    <a:bodyPr/>
                    <a:lstStyle/>
                    <a:p>
                      <a:pPr algn="l"/>
                      <a:r>
                        <a:rPr lang="en-GB" sz="2800" b="1" dirty="0">
                          <a:solidFill>
                            <a:srgbClr val="115076"/>
                          </a:solidFill>
                        </a:rPr>
                        <a:t>Il y a …</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2800" b="1" dirty="0">
                          <a:solidFill>
                            <a:srgbClr val="115076"/>
                          </a:solidFill>
                        </a:rPr>
                        <a:t>Il </a:t>
                      </a:r>
                      <a:r>
                        <a:rPr lang="en-GB" sz="2800" b="1" dirty="0" err="1">
                          <a:solidFill>
                            <a:srgbClr val="115076"/>
                          </a:solidFill>
                        </a:rPr>
                        <a:t>n’y</a:t>
                      </a:r>
                      <a:r>
                        <a:rPr lang="en-GB" sz="2800" b="1" dirty="0">
                          <a:solidFill>
                            <a:srgbClr val="115076"/>
                          </a:solidFill>
                        </a:rPr>
                        <a:t> a pas …</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8603834"/>
                  </a:ext>
                </a:extLst>
              </a:tr>
              <a:tr h="720000">
                <a:tc>
                  <a:txBody>
                    <a:bodyPr/>
                    <a:lstStyle/>
                    <a:p>
                      <a:pPr algn="ctr"/>
                      <a:endParaRPr lang="en-GB" sz="2400" dirty="0">
                        <a:solidFill>
                          <a:srgbClr val="115076"/>
                        </a:solidFill>
                      </a:endParaRPr>
                    </a:p>
                    <a:p>
                      <a:pPr algn="ctr"/>
                      <a:endParaRPr lang="en-GB" sz="24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8494375"/>
                  </a:ext>
                </a:extLst>
              </a:tr>
              <a:tr h="720000">
                <a:tc>
                  <a:txBody>
                    <a:bodyPr/>
                    <a:lstStyle/>
                    <a:p>
                      <a:pPr algn="ctr"/>
                      <a:endParaRPr lang="en-GB" sz="2400" dirty="0">
                        <a:solidFill>
                          <a:srgbClr val="115076"/>
                        </a:solidFill>
                      </a:endParaRPr>
                    </a:p>
                    <a:p>
                      <a:pPr algn="ctr"/>
                      <a:endParaRPr lang="en-GB" sz="24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8640075"/>
                  </a:ext>
                </a:extLst>
              </a:tr>
              <a:tr h="720000">
                <a:tc>
                  <a:txBody>
                    <a:bodyPr/>
                    <a:lstStyle/>
                    <a:p>
                      <a:pPr algn="ctr"/>
                      <a:endParaRPr lang="en-GB" sz="2400" dirty="0">
                        <a:solidFill>
                          <a:srgbClr val="115076"/>
                        </a:solidFill>
                      </a:endParaRPr>
                    </a:p>
                    <a:p>
                      <a:pPr algn="ctr"/>
                      <a:endParaRPr lang="en-GB" sz="24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4310981"/>
                  </a:ext>
                </a:extLst>
              </a:tr>
              <a:tr h="720000">
                <a:tc>
                  <a:txBody>
                    <a:bodyPr/>
                    <a:lstStyle/>
                    <a:p>
                      <a:pPr algn="ctr"/>
                      <a:endParaRPr lang="en-GB" sz="2400" dirty="0">
                        <a:solidFill>
                          <a:srgbClr val="115076"/>
                        </a:solidFill>
                      </a:endParaRPr>
                    </a:p>
                    <a:p>
                      <a:pPr algn="ctr"/>
                      <a:endParaRPr lang="en-GB" sz="24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8071718"/>
                  </a:ext>
                </a:extLst>
              </a:tr>
            </a:tbl>
          </a:graphicData>
        </a:graphic>
      </p:graphicFrame>
      <p:sp>
        <p:nvSpPr>
          <p:cNvPr id="11" name="TextBox 10">
            <a:extLst>
              <a:ext uri="{FF2B5EF4-FFF2-40B4-BE49-F238E27FC236}">
                <a16:creationId xmlns:a16="http://schemas.microsoft.com/office/drawing/2014/main" id="{1FFA439C-47AE-4496-B6F6-737217EC6448}"/>
              </a:ext>
            </a:extLst>
          </p:cNvPr>
          <p:cNvSpPr txBox="1"/>
          <p:nvPr/>
        </p:nvSpPr>
        <p:spPr>
          <a:xfrm>
            <a:off x="3911149" y="2618480"/>
            <a:ext cx="2956647" cy="4719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de </a:t>
            </a:r>
            <a:r>
              <a:rPr kumimoji="0" lang="en-GB" sz="2400" b="1" i="0" u="none" strike="noStrike" kern="1200" cap="none" spc="0" normalizeH="0" baseline="0" noProof="0" dirty="0" err="1">
                <a:ln>
                  <a:noFill/>
                </a:ln>
                <a:solidFill>
                  <a:srgbClr val="EE6000"/>
                </a:solidFill>
                <a:effectLst/>
                <a:uLnTx/>
                <a:uFillTx/>
                <a:latin typeface="Century Gothic" panose="020F0302020204030204"/>
                <a:ea typeface="+mn-ea"/>
                <a:cs typeface="+mn-cs"/>
              </a:rPr>
              <a:t>cinéma</a:t>
            </a:r>
            <a:endPar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sp>
        <p:nvSpPr>
          <p:cNvPr id="12" name="TextBox 11">
            <a:extLst>
              <a:ext uri="{FF2B5EF4-FFF2-40B4-BE49-F238E27FC236}">
                <a16:creationId xmlns:a16="http://schemas.microsoft.com/office/drawing/2014/main" id="{92989A5F-4F6A-46D4-8962-D5352BCDE790}"/>
              </a:ext>
            </a:extLst>
          </p:cNvPr>
          <p:cNvSpPr txBox="1"/>
          <p:nvPr/>
        </p:nvSpPr>
        <p:spPr>
          <a:xfrm>
            <a:off x="311149" y="2646160"/>
            <a:ext cx="190949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des rues</a:t>
            </a:r>
          </a:p>
        </p:txBody>
      </p:sp>
      <p:sp>
        <p:nvSpPr>
          <p:cNvPr id="13" name="TextBox 12">
            <a:extLst>
              <a:ext uri="{FF2B5EF4-FFF2-40B4-BE49-F238E27FC236}">
                <a16:creationId xmlns:a16="http://schemas.microsoft.com/office/drawing/2014/main" id="{5292A133-BC54-4473-A5BB-BB27FD31028A}"/>
              </a:ext>
            </a:extLst>
          </p:cNvPr>
          <p:cNvSpPr txBox="1"/>
          <p:nvPr/>
        </p:nvSpPr>
        <p:spPr>
          <a:xfrm>
            <a:off x="311150" y="3488620"/>
            <a:ext cx="276050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EE6000"/>
                </a:solidFill>
                <a:effectLst/>
                <a:uLnTx/>
                <a:uFillTx/>
                <a:latin typeface="Century Gothic" panose="020F0302020204030204"/>
                <a:ea typeface="+mn-ea"/>
                <a:cs typeface="+mn-cs"/>
              </a:rPr>
              <a:t>une</a:t>
            </a: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 </a:t>
            </a:r>
            <a:r>
              <a:rPr kumimoji="0" lang="en-GB" sz="2400" b="1" i="0" u="none" strike="noStrike" kern="1200" cap="none" spc="0" normalizeH="0" baseline="0" noProof="0" dirty="0" err="1">
                <a:ln>
                  <a:noFill/>
                </a:ln>
                <a:solidFill>
                  <a:srgbClr val="EE6000"/>
                </a:solidFill>
                <a:effectLst/>
                <a:uLnTx/>
                <a:uFillTx/>
                <a:latin typeface="Century Gothic" panose="020F0302020204030204"/>
                <a:ea typeface="+mn-ea"/>
                <a:cs typeface="+mn-cs"/>
              </a:rPr>
              <a:t>plage</a:t>
            </a:r>
            <a:endPar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sp>
        <p:nvSpPr>
          <p:cNvPr id="14" name="TextBox 13">
            <a:extLst>
              <a:ext uri="{FF2B5EF4-FFF2-40B4-BE49-F238E27FC236}">
                <a16:creationId xmlns:a16="http://schemas.microsoft.com/office/drawing/2014/main" id="{82DE9C11-B047-4840-AEE3-F40FCE0A16B7}"/>
              </a:ext>
            </a:extLst>
          </p:cNvPr>
          <p:cNvSpPr txBox="1"/>
          <p:nvPr/>
        </p:nvSpPr>
        <p:spPr>
          <a:xfrm>
            <a:off x="3895787" y="3446912"/>
            <a:ext cx="276050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EE6000"/>
                </a:solidFill>
                <a:effectLst/>
                <a:uLnTx/>
                <a:uFillTx/>
                <a:latin typeface="Century Gothic" panose="020F0302020204030204"/>
                <a:ea typeface="+mn-ea"/>
                <a:cs typeface="+mn-cs"/>
              </a:rPr>
              <a:t>d’université</a:t>
            </a:r>
            <a:endPar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sp>
        <p:nvSpPr>
          <p:cNvPr id="15" name="TextBox 14">
            <a:extLst>
              <a:ext uri="{FF2B5EF4-FFF2-40B4-BE49-F238E27FC236}">
                <a16:creationId xmlns:a16="http://schemas.microsoft.com/office/drawing/2014/main" id="{95936EA3-B71A-4C2B-A0D4-5186CF15EEC5}"/>
              </a:ext>
            </a:extLst>
          </p:cNvPr>
          <p:cNvSpPr txBox="1"/>
          <p:nvPr/>
        </p:nvSpPr>
        <p:spPr>
          <a:xfrm>
            <a:off x="311605" y="4265101"/>
            <a:ext cx="30553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EE6000"/>
                </a:solidFill>
                <a:effectLst/>
                <a:uLnTx/>
                <a:uFillTx/>
                <a:latin typeface="Century Gothic" panose="020F0302020204030204"/>
                <a:ea typeface="+mn-ea"/>
                <a:cs typeface="+mn-cs"/>
              </a:rPr>
              <a:t>une</a:t>
            </a: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 </a:t>
            </a:r>
            <a:r>
              <a:rPr kumimoji="0" lang="en-GB" sz="2400" b="1" i="0" u="none" strike="noStrike" kern="1200" cap="none" spc="0" normalizeH="0" baseline="0" noProof="0" dirty="0" err="1">
                <a:ln>
                  <a:noFill/>
                </a:ln>
                <a:solidFill>
                  <a:srgbClr val="EE6000"/>
                </a:solidFill>
                <a:effectLst/>
                <a:uLnTx/>
                <a:uFillTx/>
                <a:latin typeface="Century Gothic" panose="020F0302020204030204"/>
                <a:ea typeface="+mn-ea"/>
                <a:cs typeface="+mn-cs"/>
              </a:rPr>
              <a:t>île</a:t>
            </a:r>
            <a:endPar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sp>
        <p:nvSpPr>
          <p:cNvPr id="16" name="TextBox 15">
            <a:extLst>
              <a:ext uri="{FF2B5EF4-FFF2-40B4-BE49-F238E27FC236}">
                <a16:creationId xmlns:a16="http://schemas.microsoft.com/office/drawing/2014/main" id="{85221A92-0150-4BE6-A870-9D5B6645FDC6}"/>
              </a:ext>
            </a:extLst>
          </p:cNvPr>
          <p:cNvSpPr txBox="1"/>
          <p:nvPr/>
        </p:nvSpPr>
        <p:spPr>
          <a:xfrm>
            <a:off x="311149" y="5076680"/>
            <a:ext cx="3533691" cy="4682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un café</a:t>
            </a:r>
          </a:p>
        </p:txBody>
      </p:sp>
      <p:sp>
        <p:nvSpPr>
          <p:cNvPr id="17" name="TextBox 16">
            <a:extLst>
              <a:ext uri="{FF2B5EF4-FFF2-40B4-BE49-F238E27FC236}">
                <a16:creationId xmlns:a16="http://schemas.microsoft.com/office/drawing/2014/main" id="{1CF796D9-8FC4-4049-8ABC-F044B0144F31}"/>
              </a:ext>
            </a:extLst>
          </p:cNvPr>
          <p:cNvSpPr txBox="1"/>
          <p:nvPr/>
        </p:nvSpPr>
        <p:spPr>
          <a:xfrm>
            <a:off x="3911150" y="4275342"/>
            <a:ext cx="35340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d’hôtel</a:t>
            </a:r>
          </a:p>
        </p:txBody>
      </p:sp>
      <p:sp>
        <p:nvSpPr>
          <p:cNvPr id="18" name="TextBox 17">
            <a:extLst>
              <a:ext uri="{FF2B5EF4-FFF2-40B4-BE49-F238E27FC236}">
                <a16:creationId xmlns:a16="http://schemas.microsoft.com/office/drawing/2014/main" id="{01ED74F8-BE07-47C9-AD13-8627EEF44783}"/>
              </a:ext>
            </a:extLst>
          </p:cNvPr>
          <p:cNvSpPr txBox="1"/>
          <p:nvPr/>
        </p:nvSpPr>
        <p:spPr>
          <a:xfrm>
            <a:off x="3909793" y="5138783"/>
            <a:ext cx="32353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EE6000"/>
                </a:solidFill>
                <a:effectLst/>
                <a:uLnTx/>
                <a:uFillTx/>
                <a:latin typeface="Century Gothic" panose="020F0302020204030204"/>
                <a:ea typeface="+mn-ea"/>
                <a:cs typeface="+mn-cs"/>
              </a:rPr>
              <a:t>d’aéroport</a:t>
            </a:r>
            <a:endPar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pic>
        <p:nvPicPr>
          <p:cNvPr id="19" name="Picture 18">
            <a:extLst>
              <a:ext uri="{FF2B5EF4-FFF2-40B4-BE49-F238E27FC236}">
                <a16:creationId xmlns:a16="http://schemas.microsoft.com/office/drawing/2014/main" id="{890C8EAC-32E0-4DBA-9AAE-44248E5525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2850" y="1723821"/>
            <a:ext cx="691200" cy="720000"/>
          </a:xfrm>
          <a:prstGeom prst="rect">
            <a:avLst/>
          </a:prstGeom>
        </p:spPr>
      </p:pic>
      <p:pic>
        <p:nvPicPr>
          <p:cNvPr id="20" name="Picture 19">
            <a:extLst>
              <a:ext uri="{FF2B5EF4-FFF2-40B4-BE49-F238E27FC236}">
                <a16:creationId xmlns:a16="http://schemas.microsoft.com/office/drawing/2014/main" id="{A956A4B2-BF8F-4DC5-AE52-85CB979292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2449" y="1745171"/>
            <a:ext cx="525176" cy="720000"/>
          </a:xfrm>
          <a:prstGeom prst="rect">
            <a:avLst/>
          </a:prstGeom>
        </p:spPr>
      </p:pic>
    </p:spTree>
    <p:extLst>
      <p:ext uri="{BB962C8B-B14F-4D97-AF65-F5344CB8AC3E}">
        <p14:creationId xmlns:p14="http://schemas.microsoft.com/office/powerpoint/2010/main" val="366006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 y="296864"/>
            <a:ext cx="6268303" cy="707849"/>
          </a:xfrm>
        </p:spPr>
        <p:txBody>
          <a:bodyPr>
            <a:noAutofit/>
          </a:bodyPr>
          <a:lstStyle/>
          <a:p>
            <a:r>
              <a:rPr lang="en-GB" sz="3200" b="1" dirty="0" err="1">
                <a:solidFill>
                  <a:schemeClr val="bg1"/>
                </a:solidFill>
              </a:rPr>
              <a:t>Habiter</a:t>
            </a:r>
            <a:r>
              <a:rPr lang="en-GB" sz="3200" b="1" dirty="0">
                <a:solidFill>
                  <a:schemeClr val="bg1"/>
                </a:solidFill>
              </a:rPr>
              <a:t> dans le village</a:t>
            </a:r>
          </a:p>
        </p:txBody>
      </p:sp>
      <p:sp>
        <p:nvSpPr>
          <p:cNvPr id="5" name="Rounded Rectangle 46">
            <a:extLst>
              <a:ext uri="{FF2B5EF4-FFF2-40B4-BE49-F238E27FC236}">
                <a16:creationId xmlns:a16="http://schemas.microsoft.com/office/drawing/2014/main" id="{2E9269F7-4DBD-4D66-9033-F8D7A9604A95}"/>
              </a:ext>
            </a:extLst>
          </p:cNvPr>
          <p:cNvSpPr/>
          <p:nvPr/>
        </p:nvSpPr>
        <p:spPr>
          <a:xfrm>
            <a:off x="10439400" y="249869"/>
            <a:ext cx="1470520" cy="461666"/>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 name="TextBox 5">
            <a:extLst>
              <a:ext uri="{FF2B5EF4-FFF2-40B4-BE49-F238E27FC236}">
                <a16:creationId xmlns:a16="http://schemas.microsoft.com/office/drawing/2014/main" id="{717AB988-BD4E-4C53-B9D6-F5B8F9EC0EE1}"/>
              </a:ext>
            </a:extLst>
          </p:cNvPr>
          <p:cNvSpPr txBox="1"/>
          <p:nvPr/>
        </p:nvSpPr>
        <p:spPr>
          <a:xfrm>
            <a:off x="0" y="1575539"/>
            <a:ext cx="5272597"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solidFill>
                  <a:srgbClr val="115076"/>
                </a:solidFill>
                <a:effectLst/>
                <a:uLnTx/>
                <a:uFillTx/>
                <a:latin typeface="Century Gothic" panose="020F0302020204030204"/>
                <a:ea typeface="+mn-ea"/>
                <a:cs typeface="+mn-cs"/>
              </a:rPr>
              <a:t>Complète</a:t>
            </a:r>
            <a:r>
              <a:rPr kumimoji="0" lang="en-GB" sz="2200" b="0" i="0" u="none" strike="noStrike" kern="1200" cap="none" spc="0" normalizeH="0" baseline="0" noProof="0" dirty="0">
                <a:ln>
                  <a:noFill/>
                </a:ln>
                <a:solidFill>
                  <a:srgbClr val="115076"/>
                </a:solidFill>
                <a:effectLst/>
                <a:uLnTx/>
                <a:uFillTx/>
                <a:latin typeface="Century Gothic" panose="020F0302020204030204"/>
                <a:ea typeface="+mn-ea"/>
                <a:cs typeface="+mn-cs"/>
              </a:rPr>
              <a:t> les phrases 1-8 </a:t>
            </a:r>
            <a:r>
              <a:rPr kumimoji="0" lang="en-GB" sz="2200" b="0" i="0" u="none" strike="noStrike" kern="1200" cap="none" spc="0" normalizeH="0" baseline="0" noProof="0" dirty="0" err="1">
                <a:ln>
                  <a:noFill/>
                </a:ln>
                <a:solidFill>
                  <a:srgbClr val="115076"/>
                </a:solidFill>
                <a:effectLst/>
                <a:uLnTx/>
                <a:uFillTx/>
                <a:latin typeface="Century Gothic" panose="020F0302020204030204"/>
                <a:ea typeface="+mn-ea"/>
                <a:cs typeface="+mn-cs"/>
              </a:rPr>
              <a:t>en</a:t>
            </a:r>
            <a:r>
              <a:rPr kumimoji="0" lang="en-GB" sz="22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200" b="0" i="0" u="none" strike="noStrike" kern="1200" cap="none" spc="0" normalizeH="0" baseline="0" noProof="0" dirty="0" err="1">
                <a:ln>
                  <a:noFill/>
                </a:ln>
                <a:solidFill>
                  <a:srgbClr val="115076"/>
                </a:solidFill>
                <a:effectLst/>
                <a:uLnTx/>
                <a:uFillTx/>
                <a:latin typeface="Century Gothic" panose="020F0302020204030204"/>
                <a:ea typeface="+mn-ea"/>
                <a:cs typeface="+mn-cs"/>
              </a:rPr>
              <a:t>français</a:t>
            </a:r>
            <a:r>
              <a:rPr kumimoji="0" lang="en-GB" sz="2200" b="0" i="0" u="none" strike="noStrike" kern="1200" cap="none" spc="0" normalizeH="0" baseline="0" noProof="0" dirty="0">
                <a:ln>
                  <a:noFill/>
                </a:ln>
                <a:solidFill>
                  <a:srgbClr val="115076"/>
                </a:solidFill>
                <a:effectLst/>
                <a:uLnTx/>
                <a:uFillTx/>
                <a:latin typeface="Century Gothic" panose="020F0302020204030204"/>
                <a:ea typeface="+mn-ea"/>
                <a:cs typeface="+mn-cs"/>
              </a:rPr>
              <a:t>.</a:t>
            </a:r>
          </a:p>
        </p:txBody>
      </p:sp>
      <p:sp>
        <p:nvSpPr>
          <p:cNvPr id="9" name="TextBox 8">
            <a:extLst>
              <a:ext uri="{FF2B5EF4-FFF2-40B4-BE49-F238E27FC236}">
                <a16:creationId xmlns:a16="http://schemas.microsoft.com/office/drawing/2014/main" id="{32DE9B11-C9A4-4942-AE36-D9532D558B85}"/>
              </a:ext>
            </a:extLst>
          </p:cNvPr>
          <p:cNvSpPr txBox="1"/>
          <p:nvPr/>
        </p:nvSpPr>
        <p:spPr>
          <a:xfrm>
            <a:off x="228600" y="2417973"/>
            <a:ext cx="11681320" cy="3785652"/>
          </a:xfrm>
          <a:prstGeom prst="rect">
            <a:avLst/>
          </a:prstGeom>
          <a:noFill/>
          <a:ln>
            <a:solidFill>
              <a:srgbClr val="11507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&gt;&gt; RE: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Habiter</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dans le village,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c’est</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comment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Salut Amir,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Quand</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tu</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es enfant,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habiter</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dans le village,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c’est</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amusant</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[1]</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des rues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calmes</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pour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jouer</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[2]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une</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plage</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et </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[3]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une</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île</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aussi</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[4] </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de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cinéma</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mais</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j’aime</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regarder</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des films à la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maison</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[5]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d’université</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c’est</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pourquoi</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j’habite</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à Alger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aujourd’hui</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Pour les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touristes</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[6]</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 un café</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mais</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[7] </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d’hôtel </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dans le village. </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[8]</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d’aéroport</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pour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aller</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à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l’étranger</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Quand</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tu</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es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adulte</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ça</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va</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si</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tu</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as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une</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voiture</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Habiter</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dans un village aux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États-Unis</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c’est</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ça</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le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rêve</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Ciao,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Abdel</a:t>
            </a:r>
          </a:p>
        </p:txBody>
      </p:sp>
      <p:pic>
        <p:nvPicPr>
          <p:cNvPr id="7" name="Picture 6">
            <a:extLst>
              <a:ext uri="{FF2B5EF4-FFF2-40B4-BE49-F238E27FC236}">
                <a16:creationId xmlns:a16="http://schemas.microsoft.com/office/drawing/2014/main" id="{EAA45083-03F5-4CBA-9F9F-39688FF16C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03400" y="4943625"/>
            <a:ext cx="1260000" cy="1260000"/>
          </a:xfrm>
          <a:prstGeom prst="rect">
            <a:avLst/>
          </a:prstGeom>
        </p:spPr>
      </p:pic>
    </p:spTree>
    <p:extLst>
      <p:ext uri="{BB962C8B-B14F-4D97-AF65-F5344CB8AC3E}">
        <p14:creationId xmlns:p14="http://schemas.microsoft.com/office/powerpoint/2010/main" val="997007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 y="296864"/>
            <a:ext cx="6268303" cy="707849"/>
          </a:xfrm>
        </p:spPr>
        <p:txBody>
          <a:bodyPr>
            <a:noAutofit/>
          </a:bodyPr>
          <a:lstStyle/>
          <a:p>
            <a:r>
              <a:rPr lang="en-GB" sz="3200" b="1" dirty="0" err="1">
                <a:solidFill>
                  <a:schemeClr val="bg1"/>
                </a:solidFill>
              </a:rPr>
              <a:t>Habiter</a:t>
            </a:r>
            <a:r>
              <a:rPr lang="en-GB" sz="3200" b="1" dirty="0">
                <a:solidFill>
                  <a:schemeClr val="bg1"/>
                </a:solidFill>
              </a:rPr>
              <a:t> dans le village</a:t>
            </a:r>
          </a:p>
        </p:txBody>
      </p:sp>
      <p:sp>
        <p:nvSpPr>
          <p:cNvPr id="5" name="Rounded Rectangle 46">
            <a:extLst>
              <a:ext uri="{FF2B5EF4-FFF2-40B4-BE49-F238E27FC236}">
                <a16:creationId xmlns:a16="http://schemas.microsoft.com/office/drawing/2014/main" id="{2E9269F7-4DBD-4D66-9033-F8D7A9604A95}"/>
              </a:ext>
            </a:extLst>
          </p:cNvPr>
          <p:cNvSpPr/>
          <p:nvPr/>
        </p:nvSpPr>
        <p:spPr>
          <a:xfrm>
            <a:off x="10439400" y="249869"/>
            <a:ext cx="1470520" cy="461666"/>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lire</a:t>
            </a:r>
          </a:p>
        </p:txBody>
      </p:sp>
      <p:sp>
        <p:nvSpPr>
          <p:cNvPr id="6" name="TextBox 5">
            <a:extLst>
              <a:ext uri="{FF2B5EF4-FFF2-40B4-BE49-F238E27FC236}">
                <a16:creationId xmlns:a16="http://schemas.microsoft.com/office/drawing/2014/main" id="{717AB988-BD4E-4C53-B9D6-F5B8F9EC0EE1}"/>
              </a:ext>
            </a:extLst>
          </p:cNvPr>
          <p:cNvSpPr txBox="1"/>
          <p:nvPr/>
        </p:nvSpPr>
        <p:spPr>
          <a:xfrm>
            <a:off x="228600" y="1442189"/>
            <a:ext cx="3310522"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solidFill>
                  <a:srgbClr val="115076"/>
                </a:solidFill>
                <a:effectLst/>
                <a:uLnTx/>
                <a:uFillTx/>
                <a:latin typeface="Century Gothic" panose="020F0302020204030204"/>
                <a:ea typeface="+mn-ea"/>
                <a:cs typeface="+mn-cs"/>
              </a:rPr>
              <a:t>Écris</a:t>
            </a:r>
            <a:r>
              <a:rPr kumimoji="0" lang="en-GB" sz="22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200" b="0" i="0" u="none" strike="noStrike" kern="1200" cap="none" spc="0" normalizeH="0" baseline="0" noProof="0" dirty="0" err="1">
                <a:ln>
                  <a:noFill/>
                </a:ln>
                <a:solidFill>
                  <a:srgbClr val="115076"/>
                </a:solidFill>
                <a:effectLst/>
                <a:uLnTx/>
                <a:uFillTx/>
                <a:latin typeface="Century Gothic" panose="020F0302020204030204"/>
                <a:ea typeface="+mn-ea"/>
                <a:cs typeface="+mn-cs"/>
              </a:rPr>
              <a:t>l’email</a:t>
            </a:r>
            <a:r>
              <a:rPr kumimoji="0" lang="en-GB" sz="22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200" b="0" i="0" u="none" strike="noStrike" kern="1200" cap="none" spc="0" normalizeH="0" baseline="0" noProof="0" dirty="0" err="1">
                <a:ln>
                  <a:noFill/>
                </a:ln>
                <a:solidFill>
                  <a:srgbClr val="115076"/>
                </a:solidFill>
                <a:effectLst/>
                <a:uLnTx/>
                <a:uFillTx/>
                <a:latin typeface="Century Gothic" panose="020F0302020204030204"/>
                <a:ea typeface="+mn-ea"/>
                <a:cs typeface="+mn-cs"/>
              </a:rPr>
              <a:t>en</a:t>
            </a:r>
            <a:r>
              <a:rPr kumimoji="0" lang="en-GB" sz="22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200" b="0" i="0" u="none" strike="noStrike" kern="1200" cap="none" spc="0" normalizeH="0" baseline="0" noProof="0" dirty="0" err="1">
                <a:ln>
                  <a:noFill/>
                </a:ln>
                <a:solidFill>
                  <a:srgbClr val="115076"/>
                </a:solidFill>
                <a:effectLst/>
                <a:uLnTx/>
                <a:uFillTx/>
                <a:latin typeface="Century Gothic" panose="020F0302020204030204"/>
                <a:ea typeface="+mn-ea"/>
                <a:cs typeface="+mn-cs"/>
              </a:rPr>
              <a:t>anglais</a:t>
            </a:r>
            <a:r>
              <a:rPr kumimoji="0" lang="en-GB" sz="2200" b="0" i="0" u="none" strike="noStrike" kern="1200" cap="none" spc="0" normalizeH="0" baseline="0" noProof="0" dirty="0">
                <a:ln>
                  <a:noFill/>
                </a:ln>
                <a:solidFill>
                  <a:srgbClr val="115076"/>
                </a:solidFill>
                <a:effectLst/>
                <a:uLnTx/>
                <a:uFillTx/>
                <a:latin typeface="Century Gothic" panose="020F0302020204030204"/>
                <a:ea typeface="+mn-ea"/>
                <a:cs typeface="+mn-cs"/>
              </a:rPr>
              <a:t>.</a:t>
            </a:r>
          </a:p>
        </p:txBody>
      </p:sp>
      <p:sp>
        <p:nvSpPr>
          <p:cNvPr id="9" name="TextBox 8">
            <a:extLst>
              <a:ext uri="{FF2B5EF4-FFF2-40B4-BE49-F238E27FC236}">
                <a16:creationId xmlns:a16="http://schemas.microsoft.com/office/drawing/2014/main" id="{32DE9B11-C9A4-4942-AE36-D9532D558B85}"/>
              </a:ext>
            </a:extLst>
          </p:cNvPr>
          <p:cNvSpPr txBox="1"/>
          <p:nvPr/>
        </p:nvSpPr>
        <p:spPr>
          <a:xfrm>
            <a:off x="228600" y="2059833"/>
            <a:ext cx="11681320" cy="4093428"/>
          </a:xfrm>
          <a:prstGeom prst="rect">
            <a:avLst/>
          </a:prstGeom>
          <a:noFill/>
          <a:ln>
            <a:solidFill>
              <a:srgbClr val="11507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&gt;&gt; RE: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Habiter</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dans le village,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c’est</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comment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Salut Amir,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Quand</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tu</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es enfant,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habiter</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dans le village,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c’est</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amusant</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Il y a</a:t>
            </a:r>
            <a:r>
              <a:rPr kumimoji="0" lang="en-GB" sz="2000" b="0" i="0" u="none" strike="noStrike" kern="1200" cap="none" spc="0" normalizeH="0" baseline="0" noProof="0" dirty="0">
                <a:ln>
                  <a:noFill/>
                </a:ln>
                <a:solidFill>
                  <a:srgbClr val="EE6000"/>
                </a:solidFill>
                <a:effectLst/>
                <a:uLnTx/>
                <a:uFillTx/>
                <a:latin typeface="Century Gothic" panose="020F0302020204030204"/>
                <a:ea typeface="+mn-ea"/>
                <a:cs typeface="+mn-cs"/>
              </a:rPr>
              <a:t> </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des rues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calmes</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pour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jouer</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Il y a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une</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plage</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et </a:t>
            </a:r>
            <a:r>
              <a:rPr kumimoji="0" lang="en-GB" sz="2000" b="1" i="0" u="none" strike="noStrike" kern="1200" cap="none" spc="0" normalizeH="0" baseline="0" noProof="0" dirty="0" err="1">
                <a:ln>
                  <a:noFill/>
                </a:ln>
                <a:solidFill>
                  <a:srgbClr val="EE6000"/>
                </a:solidFill>
                <a:effectLst/>
                <a:uLnTx/>
                <a:uFillTx/>
                <a:latin typeface="Century Gothic" panose="020F0302020204030204"/>
                <a:ea typeface="+mn-ea"/>
                <a:cs typeface="+mn-cs"/>
              </a:rPr>
              <a:t>il</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 y a</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une</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île</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aussi</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Il </a:t>
            </a:r>
            <a:r>
              <a:rPr kumimoji="0" lang="en-GB" sz="2000" b="1" i="0" u="none" strike="noStrike" kern="1200" cap="none" spc="0" normalizeH="0" baseline="0" noProof="0" dirty="0" err="1">
                <a:ln>
                  <a:noFill/>
                </a:ln>
                <a:solidFill>
                  <a:srgbClr val="EE6000"/>
                </a:solidFill>
                <a:effectLst/>
                <a:uLnTx/>
                <a:uFillTx/>
                <a:latin typeface="Century Gothic" panose="020F0302020204030204"/>
                <a:ea typeface="+mn-ea"/>
                <a:cs typeface="+mn-cs"/>
              </a:rPr>
              <a:t>n’y</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 a pas </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de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cinéma</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mais</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j’aime</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regarder</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des films à la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maison</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Il </a:t>
            </a:r>
            <a:r>
              <a:rPr kumimoji="0" lang="en-GB" sz="2000" b="1" i="0" u="none" strike="noStrike" kern="1200" cap="none" spc="0" normalizeH="0" baseline="0" noProof="0" dirty="0" err="1">
                <a:ln>
                  <a:noFill/>
                </a:ln>
                <a:solidFill>
                  <a:srgbClr val="EE6000"/>
                </a:solidFill>
                <a:effectLst/>
                <a:uLnTx/>
                <a:uFillTx/>
                <a:latin typeface="Century Gothic" panose="020F0302020204030204"/>
                <a:ea typeface="+mn-ea"/>
                <a:cs typeface="+mn-cs"/>
              </a:rPr>
              <a:t>n’y</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 a pas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d’université</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c’est</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pourquoi</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j’habite</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à Alger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aujourd’hui</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Pour les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touristes</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1" i="0" u="none" strike="noStrike" kern="1200" cap="none" spc="0" normalizeH="0" baseline="0" noProof="0" dirty="0" err="1">
                <a:ln>
                  <a:noFill/>
                </a:ln>
                <a:solidFill>
                  <a:srgbClr val="EE6000"/>
                </a:solidFill>
                <a:effectLst/>
                <a:uLnTx/>
                <a:uFillTx/>
                <a:latin typeface="Century Gothic" panose="020F0302020204030204"/>
                <a:ea typeface="+mn-ea"/>
                <a:cs typeface="+mn-cs"/>
              </a:rPr>
              <a:t>il</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 y a </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un café</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mais</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1" i="0" u="none" strike="noStrike" kern="1200" cap="none" spc="0" normalizeH="0" baseline="0" noProof="0" dirty="0" err="1">
                <a:ln>
                  <a:noFill/>
                </a:ln>
                <a:solidFill>
                  <a:srgbClr val="EE6000"/>
                </a:solidFill>
                <a:effectLst/>
                <a:uLnTx/>
                <a:uFillTx/>
                <a:latin typeface="Century Gothic" panose="020F0302020204030204"/>
                <a:ea typeface="+mn-ea"/>
                <a:cs typeface="+mn-cs"/>
              </a:rPr>
              <a:t>il</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 </a:t>
            </a:r>
            <a:r>
              <a:rPr kumimoji="0" lang="en-GB" sz="2000" b="1" i="0" u="none" strike="noStrike" kern="1200" cap="none" spc="0" normalizeH="0" baseline="0" noProof="0" dirty="0" err="1">
                <a:ln>
                  <a:noFill/>
                </a:ln>
                <a:solidFill>
                  <a:srgbClr val="EE6000"/>
                </a:solidFill>
                <a:effectLst/>
                <a:uLnTx/>
                <a:uFillTx/>
                <a:latin typeface="Century Gothic" panose="020F0302020204030204"/>
                <a:ea typeface="+mn-ea"/>
                <a:cs typeface="+mn-cs"/>
              </a:rPr>
              <a:t>n’y</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 a pas </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d’hôtel </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dans le village. </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Il </a:t>
            </a:r>
            <a:r>
              <a:rPr kumimoji="0" lang="en-GB" sz="2000" b="1" i="0" u="none" strike="noStrike" kern="1200" cap="none" spc="0" normalizeH="0" baseline="0" noProof="0" dirty="0" err="1">
                <a:ln>
                  <a:noFill/>
                </a:ln>
                <a:solidFill>
                  <a:srgbClr val="EE6000"/>
                </a:solidFill>
                <a:effectLst/>
                <a:uLnTx/>
                <a:uFillTx/>
                <a:latin typeface="Century Gothic" panose="020F0302020204030204"/>
                <a:ea typeface="+mn-ea"/>
                <a:cs typeface="+mn-cs"/>
              </a:rPr>
              <a:t>n’y</a:t>
            </a: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 a pas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d’aéroport</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pour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aller</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à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l’étranger</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Quand</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tu</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es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adulte</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ça</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va</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si</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tu</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as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une</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voiture</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Habiter</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dans un village aux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États-Unis</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c’est</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ça</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le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rêve</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Ciao,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Abdel</a:t>
            </a:r>
          </a:p>
        </p:txBody>
      </p:sp>
      <p:sp>
        <p:nvSpPr>
          <p:cNvPr id="2" name="TextBox 1">
            <a:extLst>
              <a:ext uri="{FF2B5EF4-FFF2-40B4-BE49-F238E27FC236}">
                <a16:creationId xmlns:a16="http://schemas.microsoft.com/office/drawing/2014/main" id="{B5D6183D-F4C4-4B54-86E6-5DFD3B2B4629}"/>
              </a:ext>
            </a:extLst>
          </p:cNvPr>
          <p:cNvSpPr txBox="1"/>
          <p:nvPr/>
        </p:nvSpPr>
        <p:spPr>
          <a:xfrm>
            <a:off x="10298581" y="2104618"/>
            <a:ext cx="161133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EE6000"/>
                </a:solidFill>
                <a:effectLst/>
                <a:uLnTx/>
                <a:uFillTx/>
                <a:latin typeface="Century Gothic" panose="020F0302020204030204"/>
                <a:ea typeface="+mn-ea"/>
                <a:cs typeface="+mn-cs"/>
              </a:rPr>
              <a:t>Réponses</a:t>
            </a:r>
            <a:endPar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pic>
        <p:nvPicPr>
          <p:cNvPr id="10" name="Picture 9">
            <a:extLst>
              <a:ext uri="{FF2B5EF4-FFF2-40B4-BE49-F238E27FC236}">
                <a16:creationId xmlns:a16="http://schemas.microsoft.com/office/drawing/2014/main" id="{A98A864B-4FF2-4907-9496-6059AB52EC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03400" y="4893261"/>
            <a:ext cx="1260000" cy="1260000"/>
          </a:xfrm>
          <a:prstGeom prst="rect">
            <a:avLst/>
          </a:prstGeom>
        </p:spPr>
      </p:pic>
    </p:spTree>
    <p:extLst>
      <p:ext uri="{BB962C8B-B14F-4D97-AF65-F5344CB8AC3E}">
        <p14:creationId xmlns:p14="http://schemas.microsoft.com/office/powerpoint/2010/main" val="180391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ench_template" id="{A584392A-2C27-EF4E-BE7A-23E569A15FEE}" vid="{0F4D3EAD-005C-D745-BD1E-0E7FB5CD2B5B}"/>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chemeClr val="accent5">
                <a:lumMod val="50000"/>
              </a:schemeClr>
            </a:solidFill>
          </a:defRPr>
        </a:defPPr>
      </a:lstStyle>
    </a:txDef>
  </a:objectDefaults>
  <a:extraClrSchemeLst/>
  <a:extLst>
    <a:ext uri="{05A4C25C-085E-4340-85A3-A5531E510DB2}">
      <thm15:themeFamily xmlns:thm15="http://schemas.microsoft.com/office/thememl/2012/main" name="French_template" id="{A584392A-2C27-EF4E-BE7A-23E569A15FEE}" vid="{C5265BCB-6564-944E-94B9-024A124CD2F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French_template</Template>
  <TotalTime>41</TotalTime>
  <Words>2246</Words>
  <Application>Microsoft Office PowerPoint</Application>
  <PresentationFormat>Widescreen</PresentationFormat>
  <Paragraphs>342</Paragraphs>
  <Slides>18</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Calibri Light</vt:lpstr>
      <vt:lpstr>Cambria Math</vt:lpstr>
      <vt:lpstr>Century Gothic</vt:lpstr>
      <vt:lpstr>Monotype Corsiva</vt:lpstr>
      <vt:lpstr>Office Theme</vt:lpstr>
      <vt:lpstr>1_Office Theme</vt:lpstr>
      <vt:lpstr>Grammar </vt:lpstr>
      <vt:lpstr>Saying what you don’t have</vt:lpstr>
      <vt:lpstr>Léa au collège</vt:lpstr>
      <vt:lpstr>Léa au collège (réponses)</vt:lpstr>
      <vt:lpstr>Saying what there is and isn’t</vt:lpstr>
      <vt:lpstr>Habiter dans le village</vt:lpstr>
      <vt:lpstr>Réponses</vt:lpstr>
      <vt:lpstr>Habiter dans le village</vt:lpstr>
      <vt:lpstr>Habiter dans le village</vt:lpstr>
      <vt:lpstr>Living in the village</vt:lpstr>
      <vt:lpstr>Parle en français !</vt:lpstr>
      <vt:lpstr>Partenaire A : questions</vt:lpstr>
      <vt:lpstr>Partenaire A : réponses</vt:lpstr>
      <vt:lpstr>Partenaire B : questions</vt:lpstr>
      <vt:lpstr>Partenaire B : réponses</vt:lpstr>
      <vt:lpstr>Parle en français !</vt:lpstr>
      <vt:lpstr>Parle en français !</vt:lpstr>
      <vt:lpstr>Réponses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Grammar</dc:title>
  <dc:creator>Kirsten Somerville</dc:creator>
  <cp:lastModifiedBy>Kirsten Somerville</cp:lastModifiedBy>
  <cp:revision>5</cp:revision>
  <dcterms:created xsi:type="dcterms:W3CDTF">2020-05-05T12:16:13Z</dcterms:created>
  <dcterms:modified xsi:type="dcterms:W3CDTF">2020-05-07T10:57:52Z</dcterms:modified>
</cp:coreProperties>
</file>