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828" r:id="rId3"/>
    <p:sldMasterId id="2147483840" r:id="rId4"/>
    <p:sldMasterId id="2147483852" r:id="rId5"/>
  </p:sldMasterIdLst>
  <p:notesMasterIdLst>
    <p:notesMasterId r:id="rId41"/>
  </p:notesMasterIdLst>
  <p:sldIdLst>
    <p:sldId id="257" r:id="rId6"/>
    <p:sldId id="259" r:id="rId7"/>
    <p:sldId id="355" r:id="rId8"/>
    <p:sldId id="375" r:id="rId9"/>
    <p:sldId id="350" r:id="rId10"/>
    <p:sldId id="356" r:id="rId11"/>
    <p:sldId id="357" r:id="rId12"/>
    <p:sldId id="351" r:id="rId13"/>
    <p:sldId id="352" r:id="rId14"/>
    <p:sldId id="359" r:id="rId15"/>
    <p:sldId id="261" r:id="rId16"/>
    <p:sldId id="263" r:id="rId17"/>
    <p:sldId id="360" r:id="rId18"/>
    <p:sldId id="298" r:id="rId19"/>
    <p:sldId id="332" r:id="rId20"/>
    <p:sldId id="358" r:id="rId21"/>
    <p:sldId id="361" r:id="rId22"/>
    <p:sldId id="362" r:id="rId23"/>
    <p:sldId id="353" r:id="rId24"/>
    <p:sldId id="363" r:id="rId25"/>
    <p:sldId id="364" r:id="rId26"/>
    <p:sldId id="365" r:id="rId27"/>
    <p:sldId id="366" r:id="rId28"/>
    <p:sldId id="354" r:id="rId29"/>
    <p:sldId id="333" r:id="rId30"/>
    <p:sldId id="334" r:id="rId31"/>
    <p:sldId id="271" r:id="rId32"/>
    <p:sldId id="369" r:id="rId33"/>
    <p:sldId id="370" r:id="rId34"/>
    <p:sldId id="371" r:id="rId35"/>
    <p:sldId id="372" r:id="rId36"/>
    <p:sldId id="368" r:id="rId37"/>
    <p:sldId id="367" r:id="rId38"/>
    <p:sldId id="373" r:id="rId39"/>
    <p:sldId id="37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lastIdx="16" clrIdx="0">
    <p:extLst>
      <p:ext uri="{19B8F6BF-5375-455C-9EA6-DF929625EA0E}">
        <p15:presenceInfo xmlns:p15="http://schemas.microsoft.com/office/powerpoint/2012/main" userId="Rachel Hawkes" providerId="None"/>
      </p:ext>
    </p:extLst>
  </p:cmAuthor>
  <p:cmAuthor id="2" name="Leigh McClelland" initials="LM" lastIdx="8" clrIdx="1">
    <p:extLst>
      <p:ext uri="{19B8F6BF-5375-455C-9EA6-DF929625EA0E}">
        <p15:presenceInfo xmlns:p15="http://schemas.microsoft.com/office/powerpoint/2012/main" userId="S::LMcClelland@combertonvc.org::0b3dcf89-639c-47e5-9ef5-b0ed72575c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28" autoAdjust="0"/>
    <p:restoredTop sz="86473" autoAdjust="0"/>
  </p:normalViewPr>
  <p:slideViewPr>
    <p:cSldViewPr snapToGrid="0">
      <p:cViewPr varScale="1">
        <p:scale>
          <a:sx n="55" d="100"/>
          <a:sy n="55" d="100"/>
        </p:scale>
        <p:origin x="102" y="1056"/>
      </p:cViewPr>
      <p:guideLst/>
    </p:cSldViewPr>
  </p:slideViewPr>
  <p:outlineViewPr>
    <p:cViewPr>
      <p:scale>
        <a:sx n="33" d="100"/>
        <a:sy n="33" d="100"/>
      </p:scale>
      <p:origin x="0" y="-5616"/>
    </p:cViewPr>
  </p:outlineViewPr>
  <p:notesTextViewPr>
    <p:cViewPr>
      <p:scale>
        <a:sx n="1" d="1"/>
        <a:sy n="1" d="1"/>
      </p:scale>
      <p:origin x="0" y="0"/>
    </p:cViewPr>
  </p:notesTextViewPr>
  <p:sorterViewPr>
    <p:cViewPr>
      <p:scale>
        <a:sx n="100" d="100"/>
        <a:sy n="100" d="100"/>
      </p:scale>
      <p:origin x="0" y="-46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BD68E-58F0-48BE-BABA-29987D746AD4}" type="datetimeFigureOut">
              <a:rPr lang="en-GB" smtClean="0"/>
              <a:t>02/12/2019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61898-8BA6-4B26-ACFD-7C1D790186B3}" type="slidenum">
              <a:rPr lang="en-GB" smtClean="0"/>
              <a:t>‹#›</a:t>
            </a:fld>
            <a:endParaRPr lang="en-GB"/>
          </a:p>
        </p:txBody>
      </p:sp>
    </p:spTree>
    <p:extLst>
      <p:ext uri="{BB962C8B-B14F-4D97-AF65-F5344CB8AC3E}">
        <p14:creationId xmlns:p14="http://schemas.microsoft.com/office/powerpoint/2010/main" val="61859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it.ly/2mJSnmc"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bit.ly/2mCH1AK"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765191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frequency principle is uppermost in all three strands</a:t>
            </a:r>
            <a:r>
              <a:rPr lang="en-GB" baseline="0" dirty="0" smtClean="0"/>
              <a:t> (PVG).</a:t>
            </a:r>
            <a:br>
              <a:rPr lang="en-GB" baseline="0" dirty="0" smtClean="0"/>
            </a:br>
            <a:r>
              <a:rPr lang="en-GB" baseline="0" dirty="0" smtClean="0"/>
              <a:t>Let’s look briefly at phonics.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20441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Phonics</a:t>
            </a:r>
          </a:p>
          <a:p>
            <a:r>
              <a:rPr lang="en-GB" b="1" dirty="0" smtClean="0"/>
              <a:t>1.  Choice</a:t>
            </a:r>
            <a:r>
              <a:rPr lang="en-GB" b="1" baseline="0" dirty="0" smtClean="0"/>
              <a:t> of SSC (Sound-symbol correspondences) was based on frequency of occurrence in the language (hence Silent-Final-Consonant first).</a:t>
            </a:r>
            <a:r>
              <a:rPr lang="en-GB" b="1" dirty="0" smtClean="0"/>
              <a:t/>
            </a:r>
            <a:br>
              <a:rPr lang="en-GB" b="1" dirty="0" smtClean="0"/>
            </a:br>
            <a:r>
              <a:rPr lang="en-GB" baseline="0" dirty="0" smtClean="0"/>
              <a:t>A ‘bang for buck’ principle was implemented to achieve the maximum improvement in decoding within a time-limited teaching context.</a:t>
            </a:r>
            <a:br>
              <a:rPr lang="en-GB" baseline="0" dirty="0" smtClean="0"/>
            </a:br>
            <a:r>
              <a:rPr lang="en-GB" dirty="0" smtClean="0"/>
              <a:t>The SSC were chosen</a:t>
            </a:r>
            <a:r>
              <a:rPr lang="en-GB" baseline="0" dirty="0" smtClean="0"/>
              <a:t> based on their difficulty for L1 English speakers, their frequency of occurrence in the language and teacher knowledge.</a:t>
            </a:r>
          </a:p>
          <a:p>
            <a:r>
              <a:rPr lang="en-GB" baseline="0" dirty="0" smtClean="0"/>
              <a:t>The notion is that one SSC would be the focus each week in Y7, with time also built in for revisiting/recycling.</a:t>
            </a:r>
            <a:br>
              <a:rPr lang="en-GB" baseline="0" dirty="0" smtClean="0"/>
            </a:br>
            <a:r>
              <a:rPr lang="en-GB" baseline="0" dirty="0" smtClean="0"/>
              <a:t>10-12 minutes per lesson might be spent on introducing the new SSC and recapping one or more previously learnt SSC.</a:t>
            </a:r>
            <a:br>
              <a:rPr lang="en-GB" baseline="0" dirty="0" smtClean="0"/>
            </a:br>
            <a:r>
              <a:rPr lang="en-GB" baseline="0" dirty="0" smtClean="0"/>
              <a:t>Phonics work is likely to continue in Y8, too.</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11</a:t>
            </a:fld>
            <a:endParaRPr lang="en-GB"/>
          </a:p>
        </p:txBody>
      </p:sp>
    </p:spTree>
    <p:extLst>
      <p:ext uri="{BB962C8B-B14F-4D97-AF65-F5344CB8AC3E}">
        <p14:creationId xmlns:p14="http://schemas.microsoft.com/office/powerpoint/2010/main" val="410787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2. </a:t>
            </a:r>
            <a:r>
              <a:rPr lang="en-GB" dirty="0" smtClean="0"/>
              <a:t>Source words were chosen for frequency, but also for their simplicity in terms of the pronunciation of the</a:t>
            </a:r>
            <a:r>
              <a:rPr lang="en-GB" baseline="0" dirty="0" smtClean="0"/>
              <a:t> word in terms of the other phonemes apart from the target SSC.</a:t>
            </a:r>
          </a:p>
          <a:p>
            <a:r>
              <a:rPr lang="en-GB" baseline="0" dirty="0" smtClean="0"/>
              <a:t>We use a cumulative principle too, to ensure that later SSCs are not used before they have been learnt.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was more important than whether the word could be easily depicted in an image or linked to a gesture, although we wanted also to achieve these things.</a:t>
            </a:r>
            <a:br>
              <a:rPr lang="en-GB" baseline="0" dirty="0" smtClean="0"/>
            </a:br>
            <a:r>
              <a:rPr lang="en-GB" b="1" dirty="0" smtClean="0"/>
              <a:t>This table includes the frequency so people can see the rationale for the selection of the words</a:t>
            </a:r>
          </a:p>
          <a:p>
            <a:endParaRPr lang="en-GB" dirty="0" smtClean="0"/>
          </a:p>
        </p:txBody>
      </p:sp>
      <p:sp>
        <p:nvSpPr>
          <p:cNvPr id="4" name="Slide Number Placeholder 3"/>
          <p:cNvSpPr>
            <a:spLocks noGrp="1"/>
          </p:cNvSpPr>
          <p:nvPr>
            <p:ph type="sldNum" sz="quarter" idx="10"/>
          </p:nvPr>
        </p:nvSpPr>
        <p:spPr/>
        <p:txBody>
          <a:bodyPr/>
          <a:lstStyle/>
          <a:p>
            <a:fld id="{48D61898-8BA6-4B26-ACFD-7C1D790186B3}" type="slidenum">
              <a:rPr lang="en-GB" smtClean="0"/>
              <a:t>12</a:t>
            </a:fld>
            <a:endParaRPr lang="en-GB"/>
          </a:p>
        </p:txBody>
      </p:sp>
    </p:spTree>
    <p:extLst>
      <p:ext uri="{BB962C8B-B14F-4D97-AF65-F5344CB8AC3E}">
        <p14:creationId xmlns:p14="http://schemas.microsoft.com/office/powerpoint/2010/main" val="222192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Frequency is also paramount</a:t>
            </a:r>
            <a:r>
              <a:rPr lang="en-GB" sz="1200" b="1" kern="1200" baseline="0" dirty="0" smtClean="0">
                <a:solidFill>
                  <a:schemeClr val="tx1"/>
                </a:solidFill>
                <a:effectLst/>
                <a:latin typeface="+mn-lt"/>
                <a:ea typeface="+mn-ea"/>
                <a:cs typeface="+mn-cs"/>
              </a:rPr>
              <a:t> in the choice of vocabulary.</a:t>
            </a: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Other important factors driving the choice of vocabulary are the focus on developing a verb lexicon, i.e. teaching plenty of infinitive verbs and 3</a:t>
            </a:r>
            <a:r>
              <a:rPr lang="en-GB" sz="1200" kern="1200" baseline="30000" dirty="0" smtClean="0">
                <a:solidFill>
                  <a:schemeClr val="tx1"/>
                </a:solidFill>
                <a:effectLst/>
                <a:latin typeface="+mn-lt"/>
                <a:ea typeface="+mn-ea"/>
                <a:cs typeface="+mn-cs"/>
              </a:rPr>
              <a:t>rd</a:t>
            </a:r>
            <a:r>
              <a:rPr lang="en-GB" sz="1200" kern="1200" baseline="0" dirty="0" smtClean="0">
                <a:solidFill>
                  <a:schemeClr val="tx1"/>
                </a:solidFill>
                <a:effectLst/>
                <a:latin typeface="+mn-lt"/>
                <a:ea typeface="+mn-ea"/>
                <a:cs typeface="+mn-cs"/>
              </a:rPr>
              <a:t> person singular forms as vocabulary initially, priming for later grammatical knowledge, but also in recognition of the high-frequency of verbs.  Almost any verb you can think of is higher frequency than almost any noun you can think of!</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10963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Posters</a:t>
            </a:r>
            <a:r>
              <a:rPr lang="en-GB" baseline="0" dirty="0"/>
              <a:t> of the 25 most common and 15 other high-frequency </a:t>
            </a:r>
            <a:r>
              <a:rPr lang="en-GB" baseline="0" dirty="0" smtClean="0"/>
              <a:t>‘prototype</a:t>
            </a:r>
            <a:r>
              <a:rPr lang="en-GB" baseline="0" dirty="0"/>
              <a:t>’ verbs</a:t>
            </a: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14</a:t>
            </a:fld>
            <a:endParaRPr lang="en-GB"/>
          </a:p>
        </p:txBody>
      </p:sp>
    </p:spTree>
    <p:extLst>
      <p:ext uri="{BB962C8B-B14F-4D97-AF65-F5344CB8AC3E}">
        <p14:creationId xmlns:p14="http://schemas.microsoft.com/office/powerpoint/2010/main" val="7517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Mixed word class selection – why?</a:t>
            </a:r>
          </a:p>
          <a:p>
            <a:endParaRPr lang="en-GB" dirty="0" smtClean="0"/>
          </a:p>
          <a:p>
            <a:r>
              <a:rPr lang="en-GB" dirty="0" smtClean="0"/>
              <a:t>Compare the two.  Imagine the variety of sentences and the interweaving or development of grammatical knowledge that is possible with the first</a:t>
            </a:r>
            <a:r>
              <a:rPr lang="en-GB" baseline="0" dirty="0" smtClean="0"/>
              <a:t> set of vocabulary compared to the second set.</a:t>
            </a:r>
            <a:br>
              <a:rPr lang="en-GB" baseline="0" dirty="0" smtClean="0"/>
            </a:br>
            <a:r>
              <a:rPr lang="en-GB" baseline="0" dirty="0" smtClean="0"/>
              <a:t>The former requires learners to create sentences, changing the infinitive to 3</a:t>
            </a:r>
            <a:r>
              <a:rPr lang="en-GB" baseline="30000" dirty="0" smtClean="0"/>
              <a:t>rd</a:t>
            </a:r>
            <a:r>
              <a:rPr lang="en-GB" baseline="0" dirty="0" smtClean="0"/>
              <a:t> person singular and confront the thorny issue that ‘is’ and ‘to be’ are related in English, as ‘</a:t>
            </a:r>
            <a:r>
              <a:rPr lang="en-GB" baseline="0" dirty="0" err="1" smtClean="0"/>
              <a:t>es</a:t>
            </a:r>
            <a:r>
              <a:rPr lang="en-GB" baseline="0" dirty="0" smtClean="0"/>
              <a:t>/</a:t>
            </a:r>
            <a:r>
              <a:rPr lang="en-GB" baseline="0" dirty="0" err="1" smtClean="0"/>
              <a:t>está</a:t>
            </a:r>
            <a:r>
              <a:rPr lang="en-GB" baseline="0" dirty="0" smtClean="0"/>
              <a:t>’ are to ‘SER/ESTAR’, something they are often unaware of in English, because of the verb ‘to </a:t>
            </a:r>
            <a:r>
              <a:rPr lang="en-GB" baseline="0" dirty="0" err="1" smtClean="0"/>
              <a:t>be’s</a:t>
            </a:r>
            <a:r>
              <a:rPr lang="en-GB" baseline="0" dirty="0" smtClean="0"/>
              <a:t> many irregular forms (am, are, is, be)</a:t>
            </a:r>
            <a:br>
              <a:rPr lang="en-GB" baseline="0" dirty="0" smtClean="0"/>
            </a:br>
            <a:r>
              <a:rPr lang="en-GB" baseline="0" dirty="0" smtClean="0"/>
              <a:t>In addition, they are constantly going to be making the decision (repeatedly, for the whole lesson, series of lessons) between SER/ESTAR – the two verbs to be, applying the knowledge of ‘location = </a:t>
            </a:r>
            <a:r>
              <a:rPr lang="en-GB" baseline="0" dirty="0" err="1" smtClean="0"/>
              <a:t>estar</a:t>
            </a:r>
            <a:r>
              <a:rPr lang="en-GB" baseline="0" dirty="0" smtClean="0"/>
              <a:t>’, ‘permanent characteristic = SER’. They will also be practising adjectival agreement, putting into practice their knowledge of gender and its implications.  This sequence would be a later revisit of this grammar, each element having been taught separately – ESTAR first for location, then for states, then SER/ESTAR contrasting Being permanently with Being today (using the same adjectives).  Def articles would already have been a separate focus, ditto adjective endings.  This set here shows a revisit of all of that grammar in a new context, to deepen the knowledge, and apply it more confidently and fluently.</a:t>
            </a:r>
            <a:br>
              <a:rPr lang="en-GB" baseline="0" dirty="0" smtClean="0"/>
            </a:br>
            <a:r>
              <a:rPr lang="en-GB" baseline="0" dirty="0" smtClean="0"/>
              <a:t/>
            </a:r>
            <a:br>
              <a:rPr lang="en-GB" baseline="0" dirty="0" smtClean="0"/>
            </a:br>
            <a:r>
              <a:rPr lang="en-GB" baseline="0" dirty="0" smtClean="0"/>
              <a:t>In the 2</a:t>
            </a:r>
            <a:r>
              <a:rPr lang="en-GB" baseline="30000" dirty="0" smtClean="0"/>
              <a:t>nd</a:t>
            </a:r>
            <a:r>
              <a:rPr lang="en-GB" baseline="0" dirty="0" smtClean="0"/>
              <a:t> example, students will be varying the noun at the end of sentences that start with ‘hay’ and potentially ‘no hay’.  </a:t>
            </a:r>
          </a:p>
          <a:p>
            <a:r>
              <a:rPr lang="en-GB" baseline="0" dirty="0" smtClean="0"/>
              <a:t>Of course, this is not a direct comparison of purpose.  The grammar feature introduced here is </a:t>
            </a:r>
            <a:r>
              <a:rPr lang="en-GB" baseline="0" dirty="0" err="1" smtClean="0"/>
              <a:t>indef</a:t>
            </a:r>
            <a:r>
              <a:rPr lang="en-GB" baseline="0" dirty="0" smtClean="0"/>
              <a:t> articles, a/some and also many.  However, there’s no explicit explanation that after ‘no hay’ you don’t need the definite article. There is an example ‘no hay </a:t>
            </a:r>
            <a:r>
              <a:rPr lang="en-GB" baseline="0" dirty="0" err="1" smtClean="0"/>
              <a:t>museo</a:t>
            </a:r>
            <a:r>
              <a:rPr lang="en-GB" baseline="0" dirty="0" smtClean="0"/>
              <a:t>’ but no direction about how to form negative sentences, so it is a bit harder to see how they will get the hang of manipulating the knowledge itself – it’s almost like the longer list of vocabulary is trying to ‘do the work of ‘ grammatical knowledge, providing some examples in chunks but not necessarily being quite clear enough about the individual building blocks of the sentence.</a:t>
            </a:r>
          </a:p>
          <a:p>
            <a:r>
              <a:rPr lang="en-GB" baseline="0" dirty="0" smtClean="0"/>
              <a:t>Of course, many teachers would work around this and supplement with additional explanation and practice, but this relies on the teacher knowledge (and time to recognise that this has to happen).</a:t>
            </a:r>
            <a:endParaRPr lang="en-GB" dirty="0" smtClean="0"/>
          </a:p>
          <a:p>
            <a:endParaRPr lang="en-GB" dirty="0" smtClean="0"/>
          </a:p>
          <a:p>
            <a:r>
              <a:rPr lang="en-GB" dirty="0" smtClean="0"/>
              <a:t>So</a:t>
            </a:r>
            <a:r>
              <a:rPr lang="en-GB" dirty="0"/>
              <a:t>, it’s the notion that the first introductory lesson</a:t>
            </a:r>
            <a:r>
              <a:rPr lang="en-GB" baseline="0" dirty="0"/>
              <a:t> to a new theme, topic would not be one ‘verb starter’ and 12 nouns but instead a set of mixed word class vocabulary.</a:t>
            </a:r>
          </a:p>
          <a:p>
            <a:r>
              <a:rPr lang="en-GB" baseline="0" dirty="0"/>
              <a:t>Later, as appropriate, more nouns would be added from the same semantic field (more places in the town for example) but the core words would be these, as ultimately pupils can express more and varied meanings with these, than they can with ‘Hay’ and a set of places in the town.</a:t>
            </a:r>
            <a:endParaRPr lang="en-GB" dirty="0"/>
          </a:p>
          <a:p>
            <a:r>
              <a:rPr lang="en-GB" dirty="0"/>
              <a:t>This is the</a:t>
            </a:r>
            <a:r>
              <a:rPr lang="en-GB" baseline="0" dirty="0"/>
              <a:t> slide of 10 words pupils are going to learn.</a:t>
            </a:r>
          </a:p>
          <a:p>
            <a:r>
              <a:rPr lang="en-GB" baseline="0" dirty="0"/>
              <a:t>Note the mixed word class selection, and the frequency (all well within the top 2000 more frequently occurring words in Spanish).</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888943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Grammar features</a:t>
            </a:r>
            <a:r>
              <a:rPr lang="en-GB" baseline="0" dirty="0" smtClean="0"/>
              <a:t> are also selected for frequency </a:t>
            </a:r>
            <a:r>
              <a:rPr lang="en-GB" dirty="0" smtClean="0"/>
              <a:t>… and therefore importance for communication.</a:t>
            </a:r>
          </a:p>
          <a:p>
            <a:r>
              <a:rPr lang="en-GB" dirty="0" smtClean="0"/>
              <a:t>This means there will be some differences between</a:t>
            </a:r>
            <a:r>
              <a:rPr lang="en-GB" baseline="0" dirty="0" smtClean="0"/>
              <a:t> the languages.  For example, in French and Spanish adjectival agreement will be taught earlier than in German, because adjectival agreement is needed in adjectives after the noun as well as before it.</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51688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Take 1-2 minutes to discuss with the person next to you (agree the language</a:t>
            </a:r>
            <a:r>
              <a:rPr lang="en-GB" baseline="0" dirty="0" smtClean="0"/>
              <a:t> between you) which grammar is essential for Y7.</a:t>
            </a:r>
            <a:br>
              <a:rPr lang="en-GB" baseline="0" dirty="0" smtClean="0"/>
            </a:br>
            <a:r>
              <a:rPr lang="en-GB" baseline="0" dirty="0" smtClean="0"/>
              <a:t>I think we will find we are largely in agreement on these, as teachers.</a:t>
            </a:r>
            <a:br>
              <a:rPr lang="en-GB" baseline="0" dirty="0" smtClean="0"/>
            </a:br>
            <a:endParaRPr lang="en-GB" baseline="0" dirty="0" smtClean="0"/>
          </a:p>
          <a:p>
            <a:r>
              <a:rPr lang="en-GB" baseline="0" dirty="0" smtClean="0"/>
              <a:t>For example, for French:</a:t>
            </a:r>
            <a:br>
              <a:rPr lang="en-GB" baseline="0" dirty="0" smtClean="0"/>
            </a:br>
            <a:r>
              <a:rPr lang="en-GB" baseline="0" dirty="0" smtClean="0"/>
              <a:t>Key irregular verbs (</a:t>
            </a:r>
            <a:r>
              <a:rPr lang="en-GB" baseline="0" dirty="0" err="1" smtClean="0"/>
              <a:t>etre</a:t>
            </a:r>
            <a:r>
              <a:rPr lang="en-GB" baseline="0" dirty="0" smtClean="0"/>
              <a:t>, </a:t>
            </a:r>
            <a:r>
              <a:rPr lang="en-GB" baseline="0" dirty="0" err="1" smtClean="0"/>
              <a:t>avoir</a:t>
            </a:r>
            <a:r>
              <a:rPr lang="en-GB" baseline="0" dirty="0" smtClean="0"/>
              <a:t>, faire, </a:t>
            </a:r>
            <a:r>
              <a:rPr lang="en-GB" baseline="0" dirty="0" err="1" smtClean="0"/>
              <a:t>aller</a:t>
            </a:r>
            <a:r>
              <a:rPr lang="en-GB" baseline="0" dirty="0" smtClean="0"/>
              <a:t>)</a:t>
            </a:r>
            <a:br>
              <a:rPr lang="en-GB" baseline="0" dirty="0" smtClean="0"/>
            </a:br>
            <a:r>
              <a:rPr lang="en-GB" baseline="0" dirty="0" smtClean="0"/>
              <a:t>Key regular –ER verbs</a:t>
            </a:r>
            <a:br>
              <a:rPr lang="en-GB" baseline="0" dirty="0" smtClean="0"/>
            </a:br>
            <a:r>
              <a:rPr lang="en-GB" baseline="0" dirty="0" smtClean="0"/>
              <a:t>gender, articles (</a:t>
            </a:r>
            <a:r>
              <a:rPr lang="en-GB" baseline="0" dirty="0" err="1" smtClean="0"/>
              <a:t>def</a:t>
            </a:r>
            <a:r>
              <a:rPr lang="en-GB" baseline="0" dirty="0" smtClean="0"/>
              <a:t>/</a:t>
            </a:r>
            <a:r>
              <a:rPr lang="en-GB" baseline="0" dirty="0" err="1" smtClean="0"/>
              <a:t>indef</a:t>
            </a:r>
            <a:r>
              <a:rPr lang="en-GB" baseline="0" dirty="0" smtClean="0"/>
              <a:t>)</a:t>
            </a:r>
            <a:br>
              <a:rPr lang="en-GB" baseline="0" dirty="0" smtClean="0"/>
            </a:br>
            <a:r>
              <a:rPr lang="en-GB" baseline="0" dirty="0" smtClean="0"/>
              <a:t>adjectival agreement</a:t>
            </a:r>
            <a:br>
              <a:rPr lang="en-GB" baseline="0" dirty="0" smtClean="0"/>
            </a:br>
            <a:r>
              <a:rPr lang="en-GB" baseline="0" dirty="0" smtClean="0"/>
              <a:t>plurals</a:t>
            </a:r>
            <a:br>
              <a:rPr lang="en-GB" baseline="0" dirty="0" smtClean="0"/>
            </a:br>
            <a:r>
              <a:rPr lang="en-GB" baseline="0" dirty="0" err="1" smtClean="0"/>
              <a:t>il</a:t>
            </a:r>
            <a:r>
              <a:rPr lang="en-GB" baseline="0" dirty="0" smtClean="0"/>
              <a:t> y a (numbers, plural </a:t>
            </a:r>
            <a:r>
              <a:rPr lang="en-GB" baseline="0" dirty="0" err="1" smtClean="0"/>
              <a:t>indef</a:t>
            </a:r>
            <a:r>
              <a:rPr lang="en-GB" baseline="0" dirty="0" smtClean="0"/>
              <a:t> article)</a:t>
            </a:r>
            <a:br>
              <a:rPr lang="en-GB" baseline="0" dirty="0" smtClean="0"/>
            </a:br>
            <a:r>
              <a:rPr lang="en-GB" baseline="0" dirty="0" smtClean="0"/>
              <a:t>question formation</a:t>
            </a:r>
            <a:br>
              <a:rPr lang="en-GB" baseline="0" dirty="0" smtClean="0"/>
            </a:br>
            <a:r>
              <a:rPr lang="en-GB" baseline="0" dirty="0" smtClean="0"/>
              <a:t>negatives</a:t>
            </a:r>
            <a:br>
              <a:rPr lang="en-GB" baseline="0" dirty="0" smtClean="0"/>
            </a:br>
            <a:r>
              <a:rPr lang="en-GB" baseline="0" dirty="0" smtClean="0"/>
              <a:t>modal verbs + infinitives</a:t>
            </a:r>
            <a:br>
              <a:rPr lang="en-GB" baseline="0" dirty="0" smtClean="0"/>
            </a:br>
            <a:r>
              <a:rPr lang="en-GB" baseline="0" dirty="0" err="1" smtClean="0"/>
              <a:t>aller</a:t>
            </a:r>
            <a:r>
              <a:rPr lang="en-GB" baseline="0" dirty="0" smtClean="0"/>
              <a:t> + infinitive (future intention)</a:t>
            </a:r>
            <a:br>
              <a:rPr lang="en-GB" baseline="0" dirty="0" smtClean="0"/>
            </a:br>
            <a:r>
              <a:rPr lang="en-GB" baseline="0" dirty="0" smtClean="0"/>
              <a:t>perfect tense with regular –ER verbs</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008010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Q3: Is teaching clear and do learners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t>There is a lot in here,</a:t>
            </a:r>
            <a:r>
              <a:rPr lang="en-GB" sz="1200" b="0" baseline="0" dirty="0" smtClean="0"/>
              <a:t> hard to do it all justice in the time this morning, but just a very quick snapshot to give an idea of each 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The same elements can apply to all of the three strands (phonics, vocabulary, grammar) but to try to encapsulate them all in a quick series of slides, I’ve chosen part of a Spanish Y7 lesson sequence.</a:t>
            </a:r>
            <a:endParaRPr lang="en-GB" sz="1200" b="0" dirty="0" smtClean="0"/>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19</a:t>
            </a:fld>
            <a:endParaRPr lang="en-GB"/>
          </a:p>
        </p:txBody>
      </p:sp>
    </p:spTree>
    <p:extLst>
      <p:ext uri="{BB962C8B-B14F-4D97-AF65-F5344CB8AC3E}">
        <p14:creationId xmlns:p14="http://schemas.microsoft.com/office/powerpoint/2010/main" val="30708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TL and teacher English need to be planned, for comprehensibility and concision.</a:t>
            </a:r>
            <a:br>
              <a:rPr lang="en-GB" b="1" baseline="0" dirty="0" smtClean="0"/>
            </a:br>
            <a:r>
              <a:rPr lang="en-GB" b="1" dirty="0" smtClean="0"/>
              <a:t>L1-L2 translations provided in vocabulary presentation (where images/gestures insufficient) – hard and unnecessary</a:t>
            </a:r>
            <a:r>
              <a:rPr lang="en-GB" b="1" baseline="0" dirty="0" smtClean="0"/>
              <a:t> </a:t>
            </a:r>
            <a:r>
              <a:rPr lang="en-GB" b="1" dirty="0" smtClean="0"/>
              <a:t>to depict</a:t>
            </a:r>
            <a:r>
              <a:rPr lang="en-GB" b="1" baseline="0" dirty="0" smtClean="0"/>
              <a:t> ‘use’ and ‘need’ in pictures.</a:t>
            </a:r>
            <a:br>
              <a:rPr lang="en-GB" b="1" baseline="0" dirty="0" smtClean="0"/>
            </a:br>
            <a:r>
              <a:rPr lang="en-GB" b="1" baseline="0" dirty="0" smtClean="0"/>
              <a:t>Note: students pre-learn vocabulary on Quizlet for HW, so this starting point is to elicit where they are.</a:t>
            </a:r>
            <a:endParaRPr lang="en-GB" b="1" dirty="0" smtClean="0"/>
          </a:p>
          <a:p>
            <a:r>
              <a:rPr lang="en-GB" b="1" baseline="0" dirty="0" smtClean="0"/>
              <a:t/>
            </a:r>
            <a:br>
              <a:rPr lang="en-GB" b="1" baseline="0" dirty="0" smtClean="0"/>
            </a:br>
            <a:r>
              <a:rPr lang="en-GB" b="1" baseline="0" dirty="0" smtClean="0"/>
              <a:t/>
            </a:r>
            <a:br>
              <a:rPr lang="en-GB" b="1" baseline="0" dirty="0" smtClean="0"/>
            </a:br>
            <a:r>
              <a:rPr lang="en-GB" b="1" baseline="0" dirty="0" smtClean="0"/>
              <a:t>¿</a:t>
            </a:r>
            <a:r>
              <a:rPr lang="en-GB" b="1" baseline="0" dirty="0" err="1" smtClean="0"/>
              <a:t>Qué</a:t>
            </a:r>
            <a:r>
              <a:rPr lang="en-GB" b="1" baseline="0" dirty="0" smtClean="0"/>
              <a:t> </a:t>
            </a:r>
            <a:r>
              <a:rPr lang="en-GB" b="1" baseline="0" dirty="0" err="1" smtClean="0"/>
              <a:t>significa</a:t>
            </a:r>
            <a:r>
              <a:rPr lang="en-GB" b="1" baseline="0" dirty="0" smtClean="0"/>
              <a:t> </a:t>
            </a:r>
            <a:r>
              <a:rPr lang="en-GB" b="1" baseline="0" dirty="0" err="1" smtClean="0"/>
              <a:t>en</a:t>
            </a:r>
            <a:r>
              <a:rPr lang="en-GB" b="1" baseline="0" dirty="0" smtClean="0"/>
              <a:t> </a:t>
            </a:r>
            <a:r>
              <a:rPr lang="en-GB" b="1" baseline="0" dirty="0" err="1" smtClean="0"/>
              <a:t>inglés</a:t>
            </a:r>
            <a:r>
              <a:rPr lang="en-GB" b="1" baseline="0" dirty="0" smtClean="0"/>
              <a:t>?</a:t>
            </a:r>
            <a:br>
              <a:rPr lang="en-GB" b="1" baseline="0" dirty="0" smtClean="0"/>
            </a:br>
            <a:r>
              <a:rPr lang="en-GB" b="1" baseline="0" dirty="0" err="1" smtClean="0"/>
              <a:t>Hablar</a:t>
            </a:r>
            <a:r>
              <a:rPr lang="en-GB" b="1" baseline="0" dirty="0" smtClean="0"/>
              <a:t>, </a:t>
            </a:r>
            <a:r>
              <a:rPr lang="en-GB" b="1" baseline="0" dirty="0" err="1" smtClean="0"/>
              <a:t>comprar</a:t>
            </a:r>
            <a:r>
              <a:rPr lang="en-GB" b="1" baseline="0" dirty="0" smtClean="0"/>
              <a:t> ¿</a:t>
            </a:r>
            <a:r>
              <a:rPr lang="en-GB" b="1" baseline="0" dirty="0" err="1" smtClean="0"/>
              <a:t>Qué</a:t>
            </a:r>
            <a:r>
              <a:rPr lang="en-GB" b="1" baseline="0" dirty="0" smtClean="0"/>
              <a:t> </a:t>
            </a:r>
            <a:r>
              <a:rPr lang="en-GB" b="1" baseline="0" dirty="0" err="1" smtClean="0"/>
              <a:t>tipo</a:t>
            </a:r>
            <a:r>
              <a:rPr lang="en-GB" b="1" baseline="0" dirty="0" smtClean="0"/>
              <a:t> de palabra </a:t>
            </a:r>
            <a:r>
              <a:rPr lang="en-GB" b="1" baseline="0" dirty="0" err="1" smtClean="0"/>
              <a:t>es</a:t>
            </a:r>
            <a:r>
              <a:rPr lang="en-GB" b="1" baseline="0" dirty="0" smtClean="0"/>
              <a:t>?  </a:t>
            </a:r>
            <a:r>
              <a:rPr lang="en-GB" b="1" baseline="0" dirty="0" err="1" smtClean="0"/>
              <a:t>Es</a:t>
            </a:r>
            <a:r>
              <a:rPr lang="en-GB" b="1" baseline="0" dirty="0" smtClean="0"/>
              <a:t> un </a:t>
            </a:r>
            <a:r>
              <a:rPr lang="en-GB" b="1" baseline="0" dirty="0" err="1" smtClean="0"/>
              <a:t>adjetivo</a:t>
            </a:r>
            <a:r>
              <a:rPr lang="en-GB" b="1" baseline="0" dirty="0" smtClean="0"/>
              <a:t>? </a:t>
            </a:r>
            <a:r>
              <a:rPr lang="en-GB" b="1" baseline="0" dirty="0" err="1" smtClean="0"/>
              <a:t>adverbio</a:t>
            </a:r>
            <a:r>
              <a:rPr lang="en-GB" b="1" baseline="0" dirty="0" smtClean="0"/>
              <a:t>?  </a:t>
            </a:r>
            <a:br>
              <a:rPr lang="en-GB" b="1" baseline="0" dirty="0" smtClean="0"/>
            </a:br>
            <a:r>
              <a:rPr lang="en-GB" b="1" baseline="0" dirty="0" err="1" smtClean="0"/>
              <a:t>Verbo</a:t>
            </a:r>
            <a:r>
              <a:rPr lang="en-GB" b="1" baseline="0" dirty="0" smtClean="0"/>
              <a:t>, </a:t>
            </a:r>
            <a:r>
              <a:rPr lang="en-GB" b="1" baseline="0" dirty="0" err="1" smtClean="0"/>
              <a:t>sí</a:t>
            </a:r>
            <a:r>
              <a:rPr lang="en-GB" b="1" baseline="0" dirty="0" smtClean="0"/>
              <a:t>. Y, ¿</a:t>
            </a:r>
            <a:r>
              <a:rPr lang="en-GB" b="1" baseline="0" dirty="0" err="1" smtClean="0"/>
              <a:t>Qué</a:t>
            </a:r>
            <a:r>
              <a:rPr lang="en-GB" b="1" baseline="0" dirty="0" smtClean="0"/>
              <a:t> forma de </a:t>
            </a:r>
            <a:r>
              <a:rPr lang="en-GB" b="1" baseline="0" dirty="0" err="1" smtClean="0"/>
              <a:t>verbo</a:t>
            </a:r>
            <a:r>
              <a:rPr lang="en-GB" b="1" baseline="0" dirty="0" smtClean="0"/>
              <a:t>?  </a:t>
            </a:r>
            <a:br>
              <a:rPr lang="en-GB" b="1" baseline="0" dirty="0" smtClean="0"/>
            </a:br>
            <a:r>
              <a:rPr lang="en-GB" b="1" baseline="0" dirty="0" err="1" smtClean="0"/>
              <a:t>Infinitivo</a:t>
            </a:r>
            <a:r>
              <a:rPr lang="en-GB" b="1" baseline="0" dirty="0" smtClean="0"/>
              <a:t>, </a:t>
            </a:r>
            <a:r>
              <a:rPr lang="en-GB" b="1" baseline="0" dirty="0" err="1" smtClean="0"/>
              <a:t>sí</a:t>
            </a:r>
            <a:r>
              <a:rPr lang="en-GB" b="1" baseline="0" dirty="0" smtClean="0"/>
              <a:t/>
            </a:r>
            <a:br>
              <a:rPr lang="en-GB" b="1" baseline="0" dirty="0" smtClean="0"/>
            </a:br>
            <a:r>
              <a:rPr lang="en-GB" b="1" baseline="0" dirty="0" smtClean="0"/>
              <a:t>¿</a:t>
            </a:r>
            <a:r>
              <a:rPr lang="en-GB" b="1" baseline="0" dirty="0" err="1" smtClean="0"/>
              <a:t>Dónde</a:t>
            </a:r>
            <a:r>
              <a:rPr lang="en-GB" b="1" baseline="0" dirty="0" smtClean="0"/>
              <a:t> </a:t>
            </a:r>
            <a:r>
              <a:rPr lang="en-GB" b="1" baseline="0" dirty="0" err="1" smtClean="0"/>
              <a:t>están</a:t>
            </a:r>
            <a:r>
              <a:rPr lang="en-GB" b="1" baseline="0" dirty="0" smtClean="0"/>
              <a:t> </a:t>
            </a:r>
            <a:r>
              <a:rPr lang="en-GB" b="1" baseline="0" dirty="0" err="1" smtClean="0"/>
              <a:t>los</a:t>
            </a:r>
            <a:r>
              <a:rPr lang="en-GB" b="1" baseline="0" dirty="0" smtClean="0"/>
              <a:t> </a:t>
            </a:r>
            <a:r>
              <a:rPr lang="en-GB" b="1" baseline="0" dirty="0" err="1" smtClean="0"/>
              <a:t>infinitivos</a:t>
            </a:r>
            <a:r>
              <a:rPr lang="en-GB" b="1" baseline="0" dirty="0" smtClean="0"/>
              <a:t> </a:t>
            </a:r>
            <a:r>
              <a:rPr lang="en-GB" b="1" baseline="0" dirty="0" err="1" smtClean="0"/>
              <a:t>en</a:t>
            </a:r>
            <a:r>
              <a:rPr lang="en-GB" b="1" baseline="0" dirty="0" smtClean="0"/>
              <a:t> </a:t>
            </a:r>
            <a:r>
              <a:rPr lang="en-GB" b="1" baseline="0" dirty="0" err="1" smtClean="0"/>
              <a:t>esta</a:t>
            </a:r>
            <a:r>
              <a:rPr lang="en-GB" b="1" baseline="0" dirty="0" smtClean="0"/>
              <a:t> </a:t>
            </a:r>
            <a:r>
              <a:rPr lang="en-GB" b="1" baseline="0" dirty="0" err="1" smtClean="0"/>
              <a:t>lista</a:t>
            </a:r>
            <a:r>
              <a:rPr lang="en-GB" b="1" baseline="0" dirty="0" smtClean="0"/>
              <a:t>? Dame un </a:t>
            </a:r>
            <a:r>
              <a:rPr lang="en-GB" b="1" baseline="0" dirty="0" err="1" smtClean="0"/>
              <a:t>ejemplo</a:t>
            </a:r>
            <a:r>
              <a:rPr lang="en-GB" b="1" baseline="0" dirty="0" smtClean="0"/>
              <a:t>.</a:t>
            </a:r>
          </a:p>
          <a:p>
            <a:endParaRPr lang="en-GB" b="1" dirty="0" smtClean="0"/>
          </a:p>
          <a:p>
            <a:r>
              <a:rPr lang="en-GB" b="1" dirty="0" smtClean="0"/>
              <a:t>Vocabulary frequency rankings</a:t>
            </a:r>
            <a:r>
              <a:rPr lang="en-GB" b="1" baseline="0" dirty="0" smtClean="0"/>
              <a:t> </a:t>
            </a:r>
            <a:r>
              <a:rPr lang="en-GB" baseline="0" dirty="0" smtClean="0"/>
              <a:t>(1 is the most common word in Spanish):  </a:t>
            </a:r>
          </a:p>
          <a:p>
            <a:r>
              <a:rPr lang="en-GB" baseline="0" dirty="0" err="1" smtClean="0"/>
              <a:t>zapato</a:t>
            </a:r>
            <a:r>
              <a:rPr lang="en-GB" baseline="0" dirty="0" smtClean="0"/>
              <a:t> [1477]; </a:t>
            </a:r>
            <a:r>
              <a:rPr lang="en-GB" baseline="0" dirty="0" err="1" smtClean="0"/>
              <a:t>producto</a:t>
            </a:r>
            <a:r>
              <a:rPr lang="en-GB" baseline="0" dirty="0" smtClean="0"/>
              <a:t> [394]; </a:t>
            </a:r>
            <a:r>
              <a:rPr lang="en-GB" baseline="0" dirty="0" err="1" smtClean="0"/>
              <a:t>camisa</a:t>
            </a:r>
            <a:r>
              <a:rPr lang="en-GB" baseline="0" dirty="0" smtClean="0"/>
              <a:t> [1873]; </a:t>
            </a:r>
            <a:r>
              <a:rPr lang="en-GB" baseline="0" dirty="0" err="1" smtClean="0"/>
              <a:t>llevar</a:t>
            </a:r>
            <a:r>
              <a:rPr lang="en-GB" baseline="0" dirty="0" smtClean="0"/>
              <a:t> [75]; </a:t>
            </a:r>
            <a:r>
              <a:rPr lang="en-GB" baseline="0" dirty="0" err="1" smtClean="0"/>
              <a:t>vaso</a:t>
            </a:r>
            <a:r>
              <a:rPr lang="en-GB" baseline="0" dirty="0" smtClean="0"/>
              <a:t> [1609]; </a:t>
            </a:r>
            <a:r>
              <a:rPr lang="en-GB" baseline="0" dirty="0" err="1" smtClean="0"/>
              <a:t>bolsa</a:t>
            </a:r>
            <a:r>
              <a:rPr lang="en-GB" baseline="0" dirty="0" smtClean="0"/>
              <a:t> [1581]; </a:t>
            </a:r>
            <a:r>
              <a:rPr lang="en-GB" baseline="0" dirty="0" err="1" smtClean="0"/>
              <a:t>cosa</a:t>
            </a:r>
            <a:r>
              <a:rPr lang="en-GB" baseline="0" dirty="0" smtClean="0"/>
              <a:t> [69]; </a:t>
            </a:r>
            <a:r>
              <a:rPr lang="en-GB" baseline="0" dirty="0" err="1" smtClean="0"/>
              <a:t>necesitar</a:t>
            </a:r>
            <a:r>
              <a:rPr lang="en-GB" baseline="0" dirty="0" smtClean="0"/>
              <a:t> [276]; </a:t>
            </a:r>
            <a:r>
              <a:rPr lang="en-GB" baseline="0" dirty="0" err="1" smtClean="0"/>
              <a:t>usar</a:t>
            </a:r>
            <a:r>
              <a:rPr lang="en-GB" baseline="0" dirty="0" smtClean="0"/>
              <a:t> [317].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baseline="0" dirty="0" smtClean="0"/>
              <a:t>Davies, M. &amp; Davies, K. (2018). </a:t>
            </a:r>
            <a:r>
              <a:rPr lang="en-GB" i="1" baseline="0" dirty="0" smtClean="0"/>
              <a:t>A frequency dictionary of Spanish: Core vocabulary for learners </a:t>
            </a:r>
            <a:r>
              <a:rPr lang="en-GB" i="0" baseline="0" dirty="0" smtClean="0"/>
              <a:t>(2</a:t>
            </a:r>
            <a:r>
              <a:rPr lang="en-GB" i="0" baseline="30000" dirty="0" smtClean="0"/>
              <a:t>nd</a:t>
            </a:r>
            <a:r>
              <a:rPr lang="en-GB" i="0" baseline="0" dirty="0" smtClean="0"/>
              <a:t> ed.)</a:t>
            </a:r>
            <a:r>
              <a:rPr lang="en-GB" baseline="0" dirty="0" smtClean="0"/>
              <a:t>. London: Routledge. </a:t>
            </a:r>
          </a:p>
          <a:p>
            <a:endParaRPr lang="en-GB" baseline="0" dirty="0" smtClean="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val="344962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 </a:t>
            </a:r>
            <a:r>
              <a:rPr lang="en-GB" sz="1200" kern="1200" baseline="0" dirty="0">
                <a:solidFill>
                  <a:schemeClr val="tx1"/>
                </a:solidFill>
                <a:effectLst/>
                <a:latin typeface="+mn-lt"/>
                <a:ea typeface="+mn-ea"/>
                <a:cs typeface="+mn-cs"/>
              </a:rPr>
              <a:t>brief introduction to NCELP – fusing research and practice more closely than has previously been possible.</a:t>
            </a:r>
            <a:br>
              <a:rPr lang="en-GB" sz="1200" kern="1200" baseline="0" dirty="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The importance </a:t>
            </a:r>
            <a:r>
              <a:rPr lang="en-GB" sz="1200" kern="1200" baseline="0" dirty="0">
                <a:solidFill>
                  <a:schemeClr val="tx1"/>
                </a:solidFill>
                <a:effectLst/>
                <a:latin typeface="+mn-lt"/>
                <a:ea typeface="+mn-ea"/>
                <a:cs typeface="+mn-cs"/>
              </a:rPr>
              <a:t>of both practitioner knowledge and research – one is no substitute for the other, both are necessary and complementary</a:t>
            </a:r>
            <a:r>
              <a:rPr lang="en-GB"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Quite a few people I’m meeting now have come across the website, but there’s that awkwardness when you encounter something in print that you’ve never heard said!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People who then want to refer to it say– N – C – E – L – P or NKELP or even worse, try to avoid the acronym altogether and say the whole long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Importance of prepositions: </a:t>
            </a:r>
            <a:r>
              <a:rPr lang="en-GB" sz="1200" b="1" i="1" kern="1200" baseline="0" dirty="0" smtClean="0">
                <a:solidFill>
                  <a:schemeClr val="tx1"/>
                </a:solidFill>
                <a:effectLst/>
                <a:latin typeface="+mn-lt"/>
                <a:ea typeface="+mn-ea"/>
                <a:cs typeface="+mn-cs"/>
              </a:rPr>
              <a:t>FOR</a:t>
            </a:r>
            <a:r>
              <a:rPr lang="en-GB" sz="1200" kern="1200" baseline="0" dirty="0" smtClean="0">
                <a:solidFill>
                  <a:schemeClr val="tx1"/>
                </a:solidFill>
                <a:effectLst/>
                <a:latin typeface="+mn-lt"/>
                <a:ea typeface="+mn-ea"/>
                <a:cs typeface="+mn-cs"/>
              </a:rPr>
              <a:t> not </a:t>
            </a:r>
            <a:r>
              <a:rPr lang="en-GB" sz="1200" b="1" i="1" kern="1200" baseline="0" dirty="0" smtClean="0">
                <a:solidFill>
                  <a:schemeClr val="tx1"/>
                </a:solidFill>
                <a:effectLst/>
                <a:latin typeface="+mn-lt"/>
                <a:ea typeface="+mn-ea"/>
                <a:cs typeface="+mn-cs"/>
              </a:rPr>
              <a:t>OF!</a:t>
            </a:r>
            <a:endParaRPr lang="en-GB"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November 2016, the Teaching Schools Council published the </a:t>
            </a:r>
            <a:r>
              <a:rPr lang="en-GB" sz="1200" i="1" kern="1200" dirty="0">
                <a:solidFill>
                  <a:schemeClr val="tx1"/>
                </a:solidFill>
                <a:effectLst/>
                <a:latin typeface="+mn-lt"/>
                <a:ea typeface="+mn-ea"/>
                <a:cs typeface="+mn-cs"/>
              </a:rPr>
              <a:t>Report of the MFL Pedagogy Review </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report noted that only a third of pupils achieves a languages GCSE at grade 4 or above and that less than a half of pupils even takes a language GCSE. </a:t>
            </a:r>
          </a:p>
          <a:p>
            <a:r>
              <a:rPr lang="en-GB" sz="1200" kern="1200" dirty="0">
                <a:solidFill>
                  <a:schemeClr val="tx1"/>
                </a:solidFill>
                <a:effectLst/>
                <a:latin typeface="+mn-lt"/>
                <a:ea typeface="+mn-ea"/>
                <a:cs typeface="+mn-cs"/>
              </a:rPr>
              <a:t>Research has shown that poor motivation in studying a language is partly due to pupils feeling that they do not know the language and feeling that they are not making progress. </a:t>
            </a:r>
          </a:p>
          <a:p>
            <a:r>
              <a:rPr lang="en-GB" sz="1200" kern="1200" dirty="0">
                <a:solidFill>
                  <a:schemeClr val="tx1"/>
                </a:solidFill>
                <a:effectLst/>
                <a:latin typeface="+mn-lt"/>
                <a:ea typeface="+mn-ea"/>
                <a:cs typeface="+mn-cs"/>
              </a:rPr>
              <a:t>The National Centre for Excellence for Language Pedagogy (NCELP)’ s approach to FL pedagogy is both </a:t>
            </a:r>
            <a:r>
              <a:rPr lang="en-GB" sz="1200" kern="1200" dirty="0" smtClean="0">
                <a:solidFill>
                  <a:schemeClr val="tx1"/>
                </a:solidFill>
                <a:effectLst/>
                <a:latin typeface="+mn-lt"/>
                <a:ea typeface="+mn-ea"/>
                <a:cs typeface="+mn-cs"/>
              </a:rPr>
              <a:t>research- </a:t>
            </a:r>
            <a:r>
              <a:rPr lang="en-GB" sz="1200" kern="1200" dirty="0">
                <a:solidFill>
                  <a:schemeClr val="tx1"/>
                </a:solidFill>
                <a:effectLst/>
                <a:latin typeface="+mn-lt"/>
                <a:ea typeface="+mn-ea"/>
                <a:cs typeface="+mn-cs"/>
              </a:rPr>
              <a:t>and practice-informed, taking into account the time-poor context of curriculum FL learning in English classrooms.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Anon</a:t>
            </a:r>
            <a:r>
              <a:rPr lang="en-GB" sz="1200" kern="1200" dirty="0">
                <a:solidFill>
                  <a:schemeClr val="tx1"/>
                </a:solidFill>
                <a:effectLst/>
                <a:latin typeface="+mn-lt"/>
                <a:ea typeface="+mn-ea"/>
                <a:cs typeface="+mn-cs"/>
              </a:rPr>
              <a:t>. 2016. </a:t>
            </a:r>
            <a:r>
              <a:rPr lang="en-GB" sz="1200" i="1" kern="1200" dirty="0">
                <a:solidFill>
                  <a:schemeClr val="tx1"/>
                </a:solidFill>
                <a:effectLst/>
                <a:latin typeface="+mn-lt"/>
                <a:ea typeface="+mn-ea"/>
                <a:cs typeface="+mn-cs"/>
              </a:rPr>
              <a:t>Modern Foreign Languages Pedagogy Review. A review of modern foreign languages teaching practice in key stage 3 and key stage 4. (Chair: Ian </a:t>
            </a:r>
            <a:r>
              <a:rPr lang="en-GB" sz="1200" i="1" kern="1200" dirty="0" err="1">
                <a:solidFill>
                  <a:schemeClr val="tx1"/>
                </a:solidFill>
                <a:effectLst/>
                <a:latin typeface="+mn-lt"/>
                <a:ea typeface="+mn-ea"/>
                <a:cs typeface="+mn-cs"/>
              </a:rPr>
              <a:t>Bauckham</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Teaching Schools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2</a:t>
            </a:fld>
            <a:endParaRPr lang="en-GB"/>
          </a:p>
        </p:txBody>
      </p:sp>
    </p:spTree>
    <p:extLst>
      <p:ext uri="{BB962C8B-B14F-4D97-AF65-F5344CB8AC3E}">
        <p14:creationId xmlns:p14="http://schemas.microsoft.com/office/powerpoint/2010/main" val="275005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Paring presentation, maximising practice</a:t>
            </a:r>
          </a:p>
          <a:p>
            <a:endParaRPr lang="en-GB" dirty="0" smtClean="0"/>
          </a:p>
          <a:p>
            <a:r>
              <a:rPr lang="en-GB" dirty="0" smtClean="0"/>
              <a:t>Clear, brief explanation.  In</a:t>
            </a:r>
            <a:r>
              <a:rPr lang="en-GB" baseline="0" dirty="0" smtClean="0"/>
              <a:t> the previous week, students learnt about infinitives and 3</a:t>
            </a:r>
            <a:r>
              <a:rPr lang="en-GB" baseline="30000" dirty="0" smtClean="0"/>
              <a:t>rd</a:t>
            </a:r>
            <a:r>
              <a:rPr lang="en-GB" baseline="0" dirty="0" smtClean="0"/>
              <a:t> person singular endings and contrasted those.</a:t>
            </a:r>
            <a:br>
              <a:rPr lang="en-GB" baseline="0" dirty="0" smtClean="0"/>
            </a:br>
            <a:r>
              <a:rPr lang="en-GB" baseline="0" dirty="0" smtClean="0"/>
              <a:t>This week, we contrast 3</a:t>
            </a:r>
            <a:r>
              <a:rPr lang="en-GB" baseline="30000" dirty="0" smtClean="0"/>
              <a:t>rd</a:t>
            </a:r>
            <a:r>
              <a:rPr lang="en-GB" baseline="0" dirty="0" smtClean="0"/>
              <a:t> person singular and 1</a:t>
            </a:r>
            <a:r>
              <a:rPr lang="en-GB" baseline="30000" dirty="0" smtClean="0"/>
              <a:t>st</a:t>
            </a:r>
            <a:r>
              <a:rPr lang="en-GB" baseline="0" dirty="0" smtClean="0"/>
              <a:t> person singular.</a:t>
            </a:r>
            <a:br>
              <a:rPr lang="en-GB" baseline="0" dirty="0" smtClean="0"/>
            </a:br>
            <a:r>
              <a:rPr lang="en-GB" baseline="0" dirty="0" smtClean="0"/>
              <a:t>The 2</a:t>
            </a:r>
            <a:r>
              <a:rPr lang="en-GB" baseline="30000" dirty="0" smtClean="0"/>
              <a:t>nd</a:t>
            </a:r>
            <a:r>
              <a:rPr lang="en-GB" baseline="0" dirty="0" smtClean="0"/>
              <a:t> lesson of this week teaches the 2</a:t>
            </a:r>
            <a:r>
              <a:rPr lang="en-GB" baseline="30000" dirty="0" smtClean="0"/>
              <a:t>nd</a:t>
            </a:r>
            <a:r>
              <a:rPr lang="en-GB" baseline="0" dirty="0" smtClean="0"/>
              <a:t> person singular and contrasts it with the 3</a:t>
            </a:r>
            <a:r>
              <a:rPr lang="en-GB" baseline="30000" dirty="0" smtClean="0"/>
              <a:t>rd</a:t>
            </a:r>
            <a:r>
              <a:rPr lang="en-GB" baseline="0" dirty="0" smtClean="0"/>
              <a:t> person singular.</a:t>
            </a:r>
            <a:br>
              <a:rPr lang="en-GB" baseline="0" dirty="0" smtClean="0"/>
            </a:br>
            <a:r>
              <a:rPr lang="en-GB" baseline="0" dirty="0" smtClean="0"/>
              <a:t/>
            </a:r>
            <a:br>
              <a:rPr lang="en-GB" baseline="0" dirty="0" smtClean="0"/>
            </a:br>
            <a:r>
              <a:rPr lang="en-GB" baseline="0" dirty="0" smtClean="0"/>
              <a:t>Each line animated to avoid cognitive overload (also very </a:t>
            </a:r>
            <a:r>
              <a:rPr lang="en-GB" baseline="0" dirty="0" err="1" smtClean="0"/>
              <a:t>very</a:t>
            </a:r>
            <a:r>
              <a:rPr lang="en-GB" baseline="0" dirty="0" smtClean="0"/>
              <a:t> possible in English, not just TL!)</a:t>
            </a:r>
            <a:br>
              <a:rPr lang="en-GB" baseline="0" dirty="0" smtClean="0"/>
            </a:br>
            <a:r>
              <a:rPr lang="en-GB" baseline="0" dirty="0" smtClean="0"/>
              <a:t>Examples are as, if not more, important than the explanation.</a:t>
            </a:r>
            <a:br>
              <a:rPr lang="en-GB" baseline="0" dirty="0" smtClean="0"/>
            </a:br>
            <a:r>
              <a:rPr lang="en-GB" baseline="0" dirty="0" smtClean="0"/>
              <a:t>However, the practice is more important than both of these and is given far more time and attention.</a:t>
            </a:r>
            <a:endParaRPr lang="en-GB" dirty="0" smtClean="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321374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Processing pairs to make grammar memorable and meaningful</a:t>
            </a:r>
            <a:br>
              <a:rPr lang="en-GB" b="1" dirty="0" smtClean="0"/>
            </a:br>
            <a:r>
              <a:rPr lang="en-GB" b="1" dirty="0" smtClean="0"/>
              <a:t>Providing frequent feedback (initially item-by-item)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endParaRPr lang="en-GB" b="1" dirty="0" smtClean="0"/>
          </a:p>
          <a:p>
            <a:r>
              <a:rPr lang="en-GB" b="1" dirty="0" smtClean="0"/>
              <a:t>Part</a:t>
            </a:r>
            <a:r>
              <a:rPr lang="en-GB" b="1" baseline="0" dirty="0" smtClean="0"/>
              <a:t> 1 of the task focuses on the key grammar – the verb ending signifying the subject of the verb.</a:t>
            </a:r>
            <a:br>
              <a:rPr lang="en-GB" b="1" baseline="0" dirty="0" smtClean="0"/>
            </a:br>
            <a:r>
              <a:rPr lang="en-GB" b="1" baseline="0" dirty="0" smtClean="0"/>
              <a:t>Part 2 focuses on the rest of the lexicon.</a:t>
            </a:r>
            <a:br>
              <a:rPr lang="en-GB" b="1" baseline="0" dirty="0" smtClean="0"/>
            </a:br>
            <a:r>
              <a:rPr lang="en-GB" b="1" baseline="0" dirty="0" smtClean="0"/>
              <a:t/>
            </a:r>
            <a:br>
              <a:rPr lang="en-GB" b="1" baseline="0" dirty="0" smtClean="0"/>
            </a:br>
            <a:r>
              <a:rPr lang="en-GB" b="1" baseline="0" dirty="0" smtClean="0"/>
              <a:t>All are high-frequency words so all are important knowledge.</a:t>
            </a:r>
            <a:endParaRPr lang="en-GB" b="1" dirty="0" smtClean="0"/>
          </a:p>
          <a:p>
            <a:endParaRPr lang="en-GB" b="1" dirty="0" smtClean="0"/>
          </a:p>
          <a:p>
            <a:r>
              <a:rPr lang="en-GB" dirty="0" smtClean="0"/>
              <a:t/>
            </a:r>
            <a:br>
              <a:rPr lang="en-GB" dirty="0" smtClean="0"/>
            </a:br>
            <a:r>
              <a:rPr lang="en-GB" dirty="0" smtClean="0"/>
              <a:t>Rubrics are animated to support modelling.</a:t>
            </a:r>
          </a:p>
          <a:p>
            <a:r>
              <a:rPr lang="en-GB" dirty="0" smtClean="0"/>
              <a:t>1. Scenario</a:t>
            </a:r>
            <a:br>
              <a:rPr lang="en-GB" dirty="0" smtClean="0"/>
            </a:br>
            <a:r>
              <a:rPr lang="en-GB" dirty="0" smtClean="0"/>
              <a:t>2. Blank</a:t>
            </a:r>
            <a:r>
              <a:rPr lang="en-GB" baseline="0" dirty="0" smtClean="0"/>
              <a:t> table with headings showing </a:t>
            </a:r>
            <a:r>
              <a:rPr lang="en-GB" baseline="0" dirty="0" err="1" smtClean="0"/>
              <a:t>María</a:t>
            </a:r>
            <a:r>
              <a:rPr lang="en-GB" baseline="0" dirty="0" smtClean="0"/>
              <a:t> = I and Ana = she.</a:t>
            </a:r>
            <a:br>
              <a:rPr lang="en-GB" baseline="0" dirty="0" smtClean="0"/>
            </a:br>
            <a:r>
              <a:rPr lang="en-GB" baseline="0" dirty="0" smtClean="0"/>
              <a:t>3. Instruction to write 1-10 and I or she.</a:t>
            </a:r>
            <a:br>
              <a:rPr lang="en-GB" baseline="0" dirty="0" smtClean="0"/>
            </a:br>
            <a:r>
              <a:rPr lang="en-GB" baseline="0" dirty="0" smtClean="0"/>
              <a:t>4. First sentence to work through together as an example.</a:t>
            </a:r>
            <a:br>
              <a:rPr lang="en-GB" baseline="0" dirty="0" smtClean="0"/>
            </a:br>
            <a:r>
              <a:rPr lang="en-GB" b="1" baseline="0" dirty="0" smtClean="0"/>
              <a:t>Note: At this point prompt students, if necessary, to focus on the verb ending.</a:t>
            </a:r>
            <a:br>
              <a:rPr lang="en-GB" b="1" baseline="0" dirty="0" smtClean="0"/>
            </a:br>
            <a:r>
              <a:rPr lang="en-GB" b="0" baseline="0" dirty="0" smtClean="0"/>
              <a:t>5. Prompt students then to tell you exactly what </a:t>
            </a:r>
            <a:r>
              <a:rPr lang="en-GB" b="0" baseline="0" dirty="0" err="1" smtClean="0"/>
              <a:t>María</a:t>
            </a:r>
            <a:r>
              <a:rPr lang="en-GB" b="0" baseline="0" dirty="0" smtClean="0"/>
              <a:t> says – i.e. to translate the sentence word for word.</a:t>
            </a:r>
            <a:br>
              <a:rPr lang="en-GB" b="0" baseline="0" dirty="0" smtClean="0"/>
            </a:br>
            <a:r>
              <a:rPr lang="en-GB" b="0" baseline="0" dirty="0" smtClean="0"/>
              <a:t>Reveal the answer: ‘She buys some things in Valencia.’</a:t>
            </a:r>
            <a:br>
              <a:rPr lang="en-GB" b="0" baseline="0" dirty="0" smtClean="0"/>
            </a:br>
            <a:r>
              <a:rPr lang="en-GB" b="0" baseline="0" dirty="0" smtClean="0"/>
              <a:t>6. Bring up sentences 2-10. Ask students to write </a:t>
            </a:r>
            <a:r>
              <a:rPr lang="en-GB" b="0" baseline="0" dirty="0" err="1" smtClean="0"/>
              <a:t>i</a:t>
            </a:r>
            <a:r>
              <a:rPr lang="en-GB" b="0" baseline="0" dirty="0" smtClean="0"/>
              <a:t>/she for each sentence first AND THEN to fill in the final column. </a:t>
            </a:r>
            <a:br>
              <a:rPr lang="en-GB" b="0" baseline="0" dirty="0" smtClean="0"/>
            </a:br>
            <a:r>
              <a:rPr lang="en-GB" b="0" baseline="0" dirty="0" smtClean="0"/>
              <a:t>This introduces differentiation by outcome, whilst at the same time ensuring that even the lower attaining students focus their attention first on the essential grammatical understanding, and only later on the additional lexical/grammatical information from the rest of the sentence.</a:t>
            </a:r>
            <a:br>
              <a:rPr lang="en-GB" b="0" baseline="0" dirty="0" smtClean="0"/>
            </a:br>
            <a:r>
              <a:rPr lang="en-GB" b="0" baseline="0" dirty="0" smtClean="0"/>
              <a:t>7.  Answers are then animated to appear with the I/she AND the translation so that even those learners who haven’t managed to get to all of the translations, will be able to reinforce their knowledge during feedback.</a:t>
            </a:r>
            <a:endParaRPr lang="en-GB" b="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149686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Listening task</a:t>
            </a:r>
          </a:p>
          <a:p>
            <a:r>
              <a:rPr lang="en-GB" dirty="0" smtClean="0"/>
              <a:t>There’s no</a:t>
            </a:r>
            <a:r>
              <a:rPr lang="en-GB" baseline="0" dirty="0" smtClean="0"/>
              <a:t> need to print off the slide. </a:t>
            </a:r>
          </a:p>
          <a:p>
            <a:r>
              <a:rPr lang="en-GB" baseline="0" dirty="0" smtClean="0"/>
              <a:t>Students can just copy the first two column headings of the grid into their books and write A or B instead of circling pictures.</a:t>
            </a:r>
          </a:p>
          <a:p>
            <a:r>
              <a:rPr lang="en-GB" b="1" baseline="0" dirty="0" smtClean="0"/>
              <a:t>Note that there are 1-10 items in this task so instruct students accordingly. Numbers 6-10 are on the next slide.</a:t>
            </a:r>
          </a:p>
          <a:p>
            <a:endParaRPr lang="en-GB" b="1" baseline="0" dirty="0" smtClean="0"/>
          </a:p>
          <a:p>
            <a:r>
              <a:rPr lang="en-GB" b="1" baseline="0" dirty="0" smtClean="0"/>
              <a:t>Note also that the rubric is in Spanish this time. Each short sentence is animated separated so that the teacher can ensure that students understand each tiny step. If needed, the teacher can ask students to identify the difference between A and B.</a:t>
            </a:r>
            <a:br>
              <a:rPr lang="en-GB" b="1" baseline="0" dirty="0" smtClean="0"/>
            </a:br>
            <a:r>
              <a:rPr lang="en-GB" b="1" baseline="0" dirty="0" smtClean="0"/>
              <a:t>For example: La </a:t>
            </a:r>
            <a:r>
              <a:rPr lang="en-GB" b="1" baseline="0" dirty="0" err="1" smtClean="0"/>
              <a:t>diferencia</a:t>
            </a:r>
            <a:r>
              <a:rPr lang="en-GB" b="1" baseline="0" dirty="0" smtClean="0"/>
              <a:t> entre A y B? A?  </a:t>
            </a:r>
            <a:r>
              <a:rPr lang="en-GB" b="1" baseline="0" dirty="0" err="1" smtClean="0"/>
              <a:t>Qué</a:t>
            </a:r>
            <a:r>
              <a:rPr lang="en-GB" b="1" baseline="0" dirty="0" smtClean="0"/>
              <a:t> </a:t>
            </a:r>
            <a:r>
              <a:rPr lang="en-GB" b="1" baseline="0" dirty="0" err="1" smtClean="0"/>
              <a:t>es</a:t>
            </a:r>
            <a:r>
              <a:rPr lang="en-GB" b="1" baseline="0" dirty="0" smtClean="0"/>
              <a:t>?  Una </a:t>
            </a:r>
            <a:r>
              <a:rPr lang="en-GB" b="1" baseline="0" dirty="0" err="1" smtClean="0"/>
              <a:t>botella</a:t>
            </a:r>
            <a:r>
              <a:rPr lang="en-GB" b="1" baseline="0" dirty="0" smtClean="0"/>
              <a:t> or </a:t>
            </a:r>
            <a:r>
              <a:rPr lang="en-GB" b="1" baseline="0" dirty="0" err="1" smtClean="0"/>
              <a:t>unas</a:t>
            </a:r>
            <a:r>
              <a:rPr lang="en-GB" b="1" baseline="0" dirty="0" smtClean="0"/>
              <a:t> </a:t>
            </a:r>
            <a:r>
              <a:rPr lang="en-GB" b="1" baseline="0" dirty="0" err="1" smtClean="0"/>
              <a:t>botellas</a:t>
            </a:r>
            <a:r>
              <a:rPr lang="en-GB" b="1" baseline="0" dirty="0" smtClean="0"/>
              <a:t>? </a:t>
            </a:r>
            <a:r>
              <a:rPr lang="en-GB" b="1" baseline="0" dirty="0" err="1" smtClean="0"/>
              <a:t>Sí</a:t>
            </a:r>
            <a:r>
              <a:rPr lang="en-GB" b="1" baseline="0" dirty="0" smtClean="0"/>
              <a:t>, </a:t>
            </a:r>
            <a:r>
              <a:rPr lang="en-GB" b="1" baseline="0" dirty="0" err="1" smtClean="0"/>
              <a:t>unas</a:t>
            </a:r>
            <a:r>
              <a:rPr lang="en-GB" b="1" baseline="0" dirty="0" smtClean="0"/>
              <a:t> </a:t>
            </a:r>
            <a:r>
              <a:rPr lang="en-GB" b="1" baseline="0" dirty="0" err="1" smtClean="0"/>
              <a:t>botellas</a:t>
            </a:r>
            <a:r>
              <a:rPr lang="en-GB" b="1" baseline="0" dirty="0" smtClean="0"/>
              <a:t>. Y B? </a:t>
            </a:r>
            <a:r>
              <a:rPr lang="en-GB" b="1" baseline="0" dirty="0" err="1" smtClean="0"/>
              <a:t>Sí</a:t>
            </a:r>
            <a:r>
              <a:rPr lang="en-GB" b="1" baseline="0" dirty="0" smtClean="0"/>
              <a:t>, </a:t>
            </a:r>
            <a:r>
              <a:rPr lang="en-GB" b="1" baseline="0" dirty="0" err="1" smtClean="0"/>
              <a:t>una</a:t>
            </a:r>
            <a:r>
              <a:rPr lang="en-GB" b="1" baseline="0" dirty="0" smtClean="0"/>
              <a:t> </a:t>
            </a:r>
            <a:r>
              <a:rPr lang="en-GB" b="1" baseline="0" dirty="0" err="1" smtClean="0"/>
              <a:t>botella</a:t>
            </a:r>
            <a:r>
              <a:rPr lang="en-GB" b="1" baseline="0" dirty="0" smtClean="0"/>
              <a:t>. Perfecto.</a:t>
            </a:r>
            <a:br>
              <a:rPr lang="en-GB" b="1" baseline="0" dirty="0" smtClean="0"/>
            </a:br>
            <a:endParaRPr lang="en-GB" b="1" baseline="0" dirty="0" smtClean="0"/>
          </a:p>
          <a:p>
            <a:endParaRPr lang="en-GB" baseline="0" dirty="0" smtClean="0"/>
          </a:p>
          <a:p>
            <a:r>
              <a:rPr lang="en-GB" baseline="0" dirty="0" smtClean="0"/>
              <a:t>Transcript: 1. </a:t>
            </a:r>
            <a:r>
              <a:rPr lang="en-GB" baseline="0" dirty="0" err="1" smtClean="0"/>
              <a:t>Necesito</a:t>
            </a:r>
            <a:r>
              <a:rPr lang="en-GB" baseline="0" dirty="0" smtClean="0"/>
              <a:t> </a:t>
            </a:r>
            <a:r>
              <a:rPr lang="en-GB" baseline="0" dirty="0" err="1" smtClean="0"/>
              <a:t>una</a:t>
            </a:r>
            <a:r>
              <a:rPr lang="en-GB" baseline="0" dirty="0" smtClean="0"/>
              <a:t> </a:t>
            </a:r>
            <a:r>
              <a:rPr lang="en-GB" baseline="0" dirty="0" err="1" smtClean="0"/>
              <a:t>botella</a:t>
            </a:r>
            <a:r>
              <a:rPr lang="en-GB" baseline="0" dirty="0" smtClean="0"/>
              <a:t>; 2. </a:t>
            </a:r>
            <a:r>
              <a:rPr lang="en-GB" baseline="0" dirty="0" err="1" smtClean="0"/>
              <a:t>Necesita</a:t>
            </a:r>
            <a:r>
              <a:rPr lang="en-GB" baseline="0" dirty="0" smtClean="0"/>
              <a:t> un </a:t>
            </a:r>
            <a:r>
              <a:rPr lang="en-GB" baseline="0" dirty="0" err="1" smtClean="0"/>
              <a:t>caballo</a:t>
            </a:r>
            <a:r>
              <a:rPr lang="en-GB" baseline="0" dirty="0" smtClean="0"/>
              <a:t>; 3. </a:t>
            </a:r>
            <a:r>
              <a:rPr lang="en-GB" baseline="0" dirty="0" err="1" smtClean="0"/>
              <a:t>Necesito</a:t>
            </a:r>
            <a:r>
              <a:rPr lang="en-GB" baseline="0" dirty="0" smtClean="0"/>
              <a:t> </a:t>
            </a:r>
            <a:r>
              <a:rPr lang="en-GB" baseline="0" dirty="0" err="1" smtClean="0"/>
              <a:t>unas</a:t>
            </a:r>
            <a:r>
              <a:rPr lang="en-GB" baseline="0" dirty="0" smtClean="0"/>
              <a:t> </a:t>
            </a:r>
            <a:r>
              <a:rPr lang="en-GB" baseline="0" dirty="0" err="1" smtClean="0"/>
              <a:t>revistas</a:t>
            </a:r>
            <a:r>
              <a:rPr lang="en-GB" baseline="0" dirty="0" smtClean="0"/>
              <a:t>; 4. </a:t>
            </a:r>
            <a:r>
              <a:rPr lang="en-GB" baseline="0" dirty="0" err="1" smtClean="0"/>
              <a:t>Necesita</a:t>
            </a:r>
            <a:r>
              <a:rPr lang="en-GB" baseline="0" dirty="0" smtClean="0"/>
              <a:t> </a:t>
            </a:r>
            <a:r>
              <a:rPr lang="en-GB" baseline="0" dirty="0" err="1" smtClean="0"/>
              <a:t>una</a:t>
            </a:r>
            <a:r>
              <a:rPr lang="en-GB" baseline="0" dirty="0" smtClean="0"/>
              <a:t> </a:t>
            </a:r>
            <a:r>
              <a:rPr lang="en-GB" baseline="0" dirty="0" err="1" smtClean="0"/>
              <a:t>cama</a:t>
            </a:r>
            <a:r>
              <a:rPr lang="en-GB" baseline="0" dirty="0" smtClean="0"/>
              <a:t>; 5. </a:t>
            </a:r>
            <a:r>
              <a:rPr lang="en-GB" baseline="0" dirty="0" err="1" smtClean="0"/>
              <a:t>Necesita</a:t>
            </a:r>
            <a:r>
              <a:rPr lang="en-GB" baseline="0" dirty="0" smtClean="0"/>
              <a:t> </a:t>
            </a:r>
            <a:r>
              <a:rPr lang="en-GB" baseline="0" dirty="0" err="1" smtClean="0"/>
              <a:t>unas</a:t>
            </a:r>
            <a:r>
              <a:rPr lang="en-GB" baseline="0" dirty="0" smtClean="0"/>
              <a:t> </a:t>
            </a:r>
            <a:r>
              <a:rPr lang="en-GB" baseline="0" dirty="0" err="1" smtClean="0"/>
              <a:t>plantas</a:t>
            </a:r>
            <a:r>
              <a:rPr lang="en-GB" baseline="0" dirty="0" smtClean="0"/>
              <a:t> (cont. on next slide)</a:t>
            </a:r>
          </a:p>
          <a:p>
            <a:endParaRPr lang="en-GB" baseline="0" dirty="0" smtClean="0"/>
          </a:p>
          <a:p>
            <a:r>
              <a:rPr lang="en-GB" b="1" baseline="0" dirty="0" smtClean="0"/>
              <a:t>Note: </a:t>
            </a:r>
            <a:r>
              <a:rPr lang="en-GB" baseline="0" dirty="0" smtClean="0"/>
              <a:t>Some classes may do better to listen first time for I need / she needs and then listen again to identify if each item is singular or plural.</a:t>
            </a:r>
            <a:br>
              <a:rPr lang="en-GB" baseline="0" dirty="0" smtClean="0"/>
            </a:br>
            <a:r>
              <a:rPr lang="en-GB" baseline="0" dirty="0" smtClean="0"/>
              <a:t>Teachers can therefore differentiate the task, as required.</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547562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Q4: Do they remember more, know more and can they do more? (And how do you know?)</a:t>
            </a:r>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24</a:t>
            </a:fld>
            <a:endParaRPr lang="en-GB"/>
          </a:p>
        </p:txBody>
      </p:sp>
    </p:spTree>
    <p:extLst>
      <p:ext uri="{BB962C8B-B14F-4D97-AF65-F5344CB8AC3E}">
        <p14:creationId xmlns:p14="http://schemas.microsoft.com/office/powerpoint/2010/main" val="1987389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Systematic revisiting</a:t>
            </a:r>
            <a:br>
              <a:rPr lang="en-GB" b="1" dirty="0" smtClean="0"/>
            </a:br>
            <a:r>
              <a:rPr lang="en-GB" b="1" dirty="0" smtClean="0"/>
              <a:t/>
            </a:r>
            <a:br>
              <a:rPr lang="en-GB" b="1" dirty="0" smtClean="0"/>
            </a:br>
            <a:r>
              <a:rPr lang="en-GB" b="0" dirty="0" smtClean="0"/>
              <a:t>This is fundamentally important because we know that curriculum coverage</a:t>
            </a:r>
            <a:r>
              <a:rPr lang="en-GB" b="0" baseline="0" dirty="0" smtClean="0"/>
              <a:t> – meeting words once or twice – doesn’t result in students remembering / knowing more or being able to do more with the language.</a:t>
            </a:r>
            <a:br>
              <a:rPr lang="en-GB" b="0" baseline="0" dirty="0" smtClean="0"/>
            </a:br>
            <a:r>
              <a:rPr lang="en-GB" b="0" baseline="0" dirty="0" smtClean="0"/>
              <a:t>There are so many variables that research can’t give us either an exact number of times you need to encounter a word to remember it, nor the exact optimum spacing between </a:t>
            </a:r>
            <a:r>
              <a:rPr lang="en-GB" b="0" baseline="0" dirty="0" err="1" smtClean="0"/>
              <a:t>revisits.However</a:t>
            </a:r>
            <a:r>
              <a:rPr lang="en-GB" b="0" baseline="0" dirty="0" smtClean="0"/>
              <a:t>, research indicates the number of encounters needed is between 8 and 20, and that a it might be helpful to consider both short, medium and long-term revisiting, to cover all the bases.</a:t>
            </a:r>
            <a:br>
              <a:rPr lang="en-GB" b="0" baseline="0" dirty="0" smtClean="0"/>
            </a:br>
            <a:r>
              <a:rPr lang="en-GB" b="0" baseline="0" dirty="0" smtClean="0"/>
              <a:t>That’s why, in the NCELP schemes of work we work on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self-access pre-learning (Quizlet or audio learning HW)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multiple opportunities to use and revisit within a week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further systematic recycling within a month, within a term, within a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
            </a:r>
            <a:br>
              <a:rPr lang="en-GB" b="0" baseline="0" dirty="0" smtClean="0"/>
            </a:br>
            <a:r>
              <a:rPr lang="en-GB" b="1" baseline="0" dirty="0"/>
              <a:t/>
            </a:r>
            <a:br>
              <a:rPr lang="en-GB" b="1" baseline="0" dirty="0"/>
            </a:b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279998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to audio file: </a:t>
            </a:r>
            <a:r>
              <a:rPr lang="fr-FR" sz="1200" u="sng" kern="1200" dirty="0" smtClean="0">
                <a:solidFill>
                  <a:schemeClr val="tx1"/>
                </a:solidFill>
                <a:effectLst/>
                <a:latin typeface="+mn-lt"/>
                <a:ea typeface="+mn-ea"/>
                <a:cs typeface="+mn-cs"/>
                <a:hlinkClick r:id="rId3"/>
              </a:rPr>
              <a:t>https://bit.ly/2mJSnmc</a:t>
            </a:r>
            <a:endParaRPr lang="fr-FR" sz="1200" u="sng"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Link to </a:t>
            </a:r>
            <a:r>
              <a:rPr lang="fr-FR" sz="1200" u="sng" kern="1200" dirty="0" err="1" smtClean="0">
                <a:solidFill>
                  <a:schemeClr val="tx1"/>
                </a:solidFill>
                <a:effectLst/>
                <a:latin typeface="+mn-lt"/>
                <a:ea typeface="+mn-ea"/>
                <a:cs typeface="+mn-cs"/>
              </a:rPr>
              <a:t>Quizet</a:t>
            </a:r>
            <a:r>
              <a:rPr lang="fr-FR" sz="1200" u="sng" kern="1200" dirty="0" smtClean="0">
                <a:solidFill>
                  <a:schemeClr val="tx1"/>
                </a:solidFill>
                <a:effectLst/>
                <a:latin typeface="+mn-lt"/>
                <a:ea typeface="+mn-ea"/>
                <a:cs typeface="+mn-cs"/>
              </a:rPr>
              <a:t> </a:t>
            </a:r>
            <a:r>
              <a:rPr lang="fr-FR" sz="1200" u="sng" kern="1200" dirty="0" err="1" smtClean="0">
                <a:solidFill>
                  <a:schemeClr val="tx1"/>
                </a:solidFill>
                <a:effectLst/>
                <a:latin typeface="+mn-lt"/>
                <a:ea typeface="+mn-ea"/>
                <a:cs typeface="+mn-cs"/>
              </a:rPr>
              <a:t>vocabulary</a:t>
            </a:r>
            <a:r>
              <a:rPr lang="fr-FR" sz="1200" u="sng" kern="1200" dirty="0" smtClean="0">
                <a:solidFill>
                  <a:schemeClr val="tx1"/>
                </a:solidFill>
                <a:effectLst/>
                <a:latin typeface="+mn-lt"/>
                <a:ea typeface="+mn-ea"/>
                <a:cs typeface="+mn-cs"/>
              </a:rPr>
              <a:t> set: </a:t>
            </a:r>
            <a:r>
              <a:rPr lang="en-GB" sz="1200" u="sng" kern="1200" dirty="0" smtClean="0">
                <a:solidFill>
                  <a:schemeClr val="tx1"/>
                </a:solidFill>
                <a:effectLst/>
                <a:latin typeface="+mn-lt"/>
                <a:ea typeface="+mn-ea"/>
                <a:cs typeface="+mn-cs"/>
                <a:hlinkClick r:id="rId4"/>
              </a:rPr>
              <a:t>https://bit.ly/2mCH1AK</a:t>
            </a: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26</a:t>
            </a:fld>
            <a:endParaRPr lang="en-GB"/>
          </a:p>
        </p:txBody>
      </p:sp>
    </p:spTree>
    <p:extLst>
      <p:ext uri="{BB962C8B-B14F-4D97-AF65-F5344CB8AC3E}">
        <p14:creationId xmlns:p14="http://schemas.microsoft.com/office/powerpoint/2010/main" val="2220487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time here to pick out two examples of developing knowledge by revisiting in new contexts: fully readable texts and rich texts.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177900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Fully readable</a:t>
            </a:r>
            <a:r>
              <a:rPr lang="en-GB" b="1" baseline="0" dirty="0" smtClean="0"/>
              <a:t> texts (both listening and reading)</a:t>
            </a:r>
          </a:p>
          <a:p>
            <a:r>
              <a:rPr lang="en-GB" b="1" baseline="0" dirty="0" smtClean="0"/>
              <a:t>i.e. texts composed of previously taught language, recombined in a new context.</a:t>
            </a:r>
            <a:br>
              <a:rPr lang="en-GB" b="1" baseline="0" dirty="0" smtClean="0"/>
            </a:br>
            <a:r>
              <a:rPr lang="en-GB" b="1" baseline="0" dirty="0" smtClean="0"/>
              <a:t/>
            </a:r>
            <a:br>
              <a:rPr lang="en-GB" b="1" baseline="0" dirty="0" smtClean="0"/>
            </a:br>
            <a:r>
              <a:rPr lang="en-GB" b="1" baseline="0" dirty="0" smtClean="0"/>
              <a:t>55 word text, 100% previously taught language, after first half term / 7 weeks of learning.</a:t>
            </a:r>
          </a:p>
          <a:p>
            <a:endParaRPr lang="en-GB" b="1" baseline="0" dirty="0" smtClean="0"/>
          </a:p>
          <a:p>
            <a:pPr fontAlgn="base"/>
            <a:r>
              <a:rPr lang="en-GB" sz="1200" kern="1200" dirty="0" smtClean="0">
                <a:solidFill>
                  <a:schemeClr val="tx1"/>
                </a:solidFill>
                <a:effectLst/>
                <a:latin typeface="+mn-lt"/>
                <a:ea typeface="+mn-ea"/>
                <a:cs typeface="+mn-cs"/>
              </a:rPr>
              <a:t>In addition to phonics-related work, we can use the audio version in particular for practising </a:t>
            </a:r>
            <a:r>
              <a:rPr lang="en-GB" sz="1200" b="1" i="1" kern="1200" dirty="0" smtClean="0">
                <a:solidFill>
                  <a:schemeClr val="tx1"/>
                </a:solidFill>
                <a:effectLst/>
                <a:latin typeface="+mn-lt"/>
                <a:ea typeface="+mn-ea"/>
                <a:cs typeface="+mn-cs"/>
              </a:rPr>
              <a:t>segmenting</a:t>
            </a:r>
            <a:r>
              <a:rPr lang="en-GB" sz="1200" kern="1200" dirty="0" smtClean="0">
                <a:solidFill>
                  <a:schemeClr val="tx1"/>
                </a:solidFill>
                <a:effectLst/>
                <a:latin typeface="+mn-lt"/>
                <a:ea typeface="+mn-ea"/>
                <a:cs typeface="+mn-cs"/>
              </a:rPr>
              <a:t> oral input:</a:t>
            </a:r>
          </a:p>
          <a:p>
            <a:pPr fontAlgn="base"/>
            <a:r>
              <a:rPr lang="en-GB" sz="1200" kern="1200" dirty="0" smtClean="0">
                <a:solidFill>
                  <a:schemeClr val="tx1"/>
                </a:solidFill>
                <a:effectLst/>
                <a:latin typeface="+mn-lt"/>
                <a:ea typeface="+mn-ea"/>
                <a:cs typeface="+mn-cs"/>
              </a:rPr>
              <a:t> </a:t>
            </a:r>
          </a:p>
          <a:p>
            <a:pPr fontAlgn="base"/>
            <a:r>
              <a:rPr lang="en-GB" sz="1200" kern="1200" dirty="0" smtClean="0">
                <a:solidFill>
                  <a:schemeClr val="tx1"/>
                </a:solidFill>
                <a:effectLst/>
                <a:latin typeface="+mn-lt"/>
                <a:ea typeface="+mn-ea"/>
                <a:cs typeface="+mn-cs"/>
              </a:rPr>
              <a:t>E.g.</a:t>
            </a:r>
          </a:p>
          <a:p>
            <a:pPr fontAlgn="base"/>
            <a:r>
              <a:rPr lang="en-GB" sz="1200" kern="1200" dirty="0" smtClean="0">
                <a:solidFill>
                  <a:schemeClr val="tx1"/>
                </a:solidFill>
                <a:effectLst/>
                <a:latin typeface="+mn-lt"/>
                <a:ea typeface="+mn-ea"/>
                <a:cs typeface="+mn-cs"/>
              </a:rPr>
              <a:t>Stop the recording (or teacher stops) :</a:t>
            </a:r>
          </a:p>
          <a:p>
            <a:pPr fontAlgn="base"/>
            <a:r>
              <a:rPr lang="en-GB" sz="1200" kern="1200" dirty="0" smtClean="0">
                <a:solidFill>
                  <a:schemeClr val="tx1"/>
                </a:solidFill>
                <a:effectLst/>
                <a:latin typeface="+mn-lt"/>
                <a:ea typeface="+mn-ea"/>
                <a:cs typeface="+mn-cs"/>
              </a:rPr>
              <a:t> - what word comes next?</a:t>
            </a:r>
          </a:p>
          <a:p>
            <a:pPr fontAlgn="base"/>
            <a:r>
              <a:rPr lang="en-GB" sz="1200" kern="1200" dirty="0" smtClean="0">
                <a:solidFill>
                  <a:schemeClr val="tx1"/>
                </a:solidFill>
                <a:effectLst/>
                <a:latin typeface="+mn-lt"/>
                <a:ea typeface="+mn-ea"/>
                <a:cs typeface="+mn-cs"/>
              </a:rPr>
              <a:t> - what word has just been said?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 what type of word did I stop on? (Noun, verb, adjective)</a:t>
            </a:r>
          </a:p>
          <a:p>
            <a:pPr fontAlgn="base"/>
            <a:r>
              <a:rPr lang="en-GB" sz="1200" kern="1200" dirty="0" smtClean="0">
                <a:solidFill>
                  <a:schemeClr val="tx1"/>
                </a:solidFill>
                <a:effectLst/>
                <a:latin typeface="+mn-lt"/>
                <a:ea typeface="+mn-ea"/>
                <a:cs typeface="+mn-cs"/>
              </a:rPr>
              <a:t> </a:t>
            </a:r>
          </a:p>
          <a:p>
            <a:pPr fontAlgn="base"/>
            <a:r>
              <a:rPr lang="en-GB" sz="1200" kern="1200" dirty="0" smtClean="0">
                <a:solidFill>
                  <a:schemeClr val="tx1"/>
                </a:solidFill>
                <a:effectLst/>
                <a:latin typeface="+mn-lt"/>
                <a:ea typeface="+mn-ea"/>
                <a:cs typeface="+mn-cs"/>
              </a:rPr>
              <a:t>And further literacy work, too, giving practice in parsing (understanding the </a:t>
            </a:r>
            <a:r>
              <a:rPr lang="en-GB" sz="1200" i="1" kern="1200" dirty="0" smtClean="0">
                <a:solidFill>
                  <a:schemeClr val="tx1"/>
                </a:solidFill>
                <a:effectLst/>
                <a:latin typeface="+mn-lt"/>
                <a:ea typeface="+mn-ea"/>
                <a:cs typeface="+mn-cs"/>
              </a:rPr>
              <a:t>function</a:t>
            </a:r>
            <a:r>
              <a:rPr lang="en-GB" sz="1200" kern="1200" dirty="0" smtClean="0">
                <a:solidFill>
                  <a:schemeClr val="tx1"/>
                </a:solidFill>
                <a:effectLst/>
                <a:latin typeface="+mn-lt"/>
                <a:ea typeface="+mn-ea"/>
                <a:cs typeface="+mn-cs"/>
              </a:rPr>
              <a:t> of the words):</a:t>
            </a:r>
          </a:p>
          <a:p>
            <a:pPr fontAlgn="base"/>
            <a:r>
              <a:rPr lang="en-GB" sz="1200" kern="1200" dirty="0" smtClean="0">
                <a:solidFill>
                  <a:schemeClr val="tx1"/>
                </a:solidFill>
                <a:effectLst/>
                <a:latin typeface="+mn-lt"/>
                <a:ea typeface="+mn-ea"/>
                <a:cs typeface="+mn-cs"/>
              </a:rPr>
              <a:t> - What other word/s </a:t>
            </a:r>
            <a:r>
              <a:rPr lang="en-GB" sz="1200" i="1" kern="1200" dirty="0" smtClean="0">
                <a:solidFill>
                  <a:schemeClr val="tx1"/>
                </a:solidFill>
                <a:effectLst/>
                <a:latin typeface="+mn-lt"/>
                <a:ea typeface="+mn-ea"/>
                <a:cs typeface="+mn-cs"/>
              </a:rPr>
              <a:t>could</a:t>
            </a:r>
            <a:r>
              <a:rPr lang="en-GB" sz="1200" kern="1200" dirty="0" smtClean="0">
                <a:solidFill>
                  <a:schemeClr val="tx1"/>
                </a:solidFill>
                <a:effectLst/>
                <a:latin typeface="+mn-lt"/>
                <a:ea typeface="+mn-ea"/>
                <a:cs typeface="+mn-cs"/>
              </a:rPr>
              <a:t> come next/before? (</a:t>
            </a:r>
            <a:r>
              <a:rPr lang="en-GB" sz="1200" i="1" kern="1200" dirty="0" smtClean="0">
                <a:solidFill>
                  <a:schemeClr val="tx1"/>
                </a:solidFill>
                <a:effectLst/>
                <a:latin typeface="+mn-lt"/>
                <a:ea typeface="+mn-ea"/>
                <a:cs typeface="+mn-cs"/>
              </a:rPr>
              <a:t>Replacing</a:t>
            </a:r>
            <a:r>
              <a:rPr lang="en-GB" sz="1200" kern="1200" dirty="0" smtClean="0">
                <a:solidFill>
                  <a:schemeClr val="tx1"/>
                </a:solidFill>
                <a:effectLst/>
                <a:latin typeface="+mn-lt"/>
                <a:ea typeface="+mn-ea"/>
                <a:cs typeface="+mn-cs"/>
              </a:rPr>
              <a:t> the one that does come next/before)</a:t>
            </a:r>
          </a:p>
          <a:p>
            <a:endParaRPr lang="en-GB" b="1" baseline="0" dirty="0" smtClean="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378357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of a rich</a:t>
            </a:r>
            <a:r>
              <a:rPr lang="en-GB" baseline="0" dirty="0" smtClean="0"/>
              <a:t> text and its careful planning and sequencing within the scheme of learning.</a:t>
            </a: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29</a:t>
            </a:fld>
            <a:endParaRPr lang="en-GB"/>
          </a:p>
        </p:txBody>
      </p:sp>
    </p:spTree>
    <p:extLst>
      <p:ext uri="{BB962C8B-B14F-4D97-AF65-F5344CB8AC3E}">
        <p14:creationId xmlns:p14="http://schemas.microsoft.com/office/powerpoint/2010/main" val="832023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Attribution: Please emoji</a:t>
            </a:r>
          </a:p>
          <a:p>
            <a:r>
              <a:rPr lang="en-GB" dirty="0"/>
              <a:t>Twitter [CC BY 4.0 (https://creativecommons.org/licenses/by/4.0)]</a:t>
            </a:r>
            <a:br>
              <a:rPr lang="en-GB" dirty="0"/>
            </a:br>
            <a:r>
              <a:rPr lang="en-GB" dirty="0"/>
              <a:t>https://upload.wikimedia.org/wikipedia/commons/f/ff/Twemoji_1f64f.svg</a:t>
            </a:r>
          </a:p>
          <a:p>
            <a:endParaRPr lang="en-GB" dirty="0"/>
          </a:p>
          <a:p>
            <a:r>
              <a:rPr lang="en-GB" dirty="0"/>
              <a:t>Whole class opportunity to read verse 1 aloud</a:t>
            </a:r>
            <a:r>
              <a:rPr lang="en-GB" baseline="0" dirty="0"/>
              <a:t> with the teacher.</a:t>
            </a:r>
            <a:br>
              <a:rPr lang="en-GB" baseline="0" dirty="0"/>
            </a:br>
            <a:r>
              <a:rPr lang="en-GB" baseline="0" dirty="0"/>
              <a:t>Elicit meanings and clarify any unknown vocabulary that has not yet been understood, i.e. arrive at a working English translation orally with the whole class.</a:t>
            </a:r>
            <a:br>
              <a:rPr lang="en-GB" baseline="0" dirty="0"/>
            </a:br>
            <a:r>
              <a:rPr lang="en-GB" baseline="0" dirty="0"/>
              <a:t>Pay particular attention to the translation of </a:t>
            </a:r>
            <a:r>
              <a:rPr lang="en-GB" b="1" baseline="0" dirty="0"/>
              <a:t>‘</a:t>
            </a:r>
            <a:r>
              <a:rPr lang="en-GB" b="1" dirty="0"/>
              <a:t>à’ </a:t>
            </a:r>
            <a:r>
              <a:rPr lang="en-GB" dirty="0"/>
              <a:t>which students</a:t>
            </a:r>
            <a:r>
              <a:rPr lang="en-GB" baseline="0" dirty="0"/>
              <a:t> have met as ‘to’.  Here it means ‘at’ (or possibly even ‘on’ with heart).</a:t>
            </a:r>
            <a:br>
              <a:rPr lang="en-GB" baseline="0" dirty="0"/>
            </a:br>
            <a:r>
              <a:rPr lang="en-GB" baseline="0" dirty="0"/>
              <a:t>Draw out also the meaning of ‘ton/ta’ and clarify the two forms seen here.  Students have met ‘mon, ma, </a:t>
            </a:r>
            <a:r>
              <a:rPr lang="en-GB" baseline="0" dirty="0" err="1"/>
              <a:t>mes</a:t>
            </a:r>
            <a:r>
              <a:rPr lang="en-GB" baseline="0" dirty="0"/>
              <a:t>’ and should be encouraged to make the link and explain their understanding.</a:t>
            </a:r>
          </a:p>
          <a:p>
            <a:endParaRPr lang="en-GB" baseline="0" dirty="0"/>
          </a:p>
          <a:p>
            <a:r>
              <a:rPr lang="en-GB" baseline="0" dirty="0"/>
              <a:t>Give students another opportunity to read aloud the first verse in pairs, a line each. Encourage them to read expressively, thinking about the meaning.</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59537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even quicker introduction to the NCELP</a:t>
            </a:r>
            <a:r>
              <a:rPr lang="en-GB" baseline="0" dirty="0" smtClean="0"/>
              <a:t> team, both in York and around the country.</a:t>
            </a:r>
          </a:p>
          <a:p>
            <a:endParaRPr lang="en-GB" dirty="0"/>
          </a:p>
        </p:txBody>
      </p:sp>
      <p:sp>
        <p:nvSpPr>
          <p:cNvPr id="4" name="Slide Number Placeholder 3"/>
          <p:cNvSpPr>
            <a:spLocks noGrp="1"/>
          </p:cNvSpPr>
          <p:nvPr>
            <p:ph type="sldNum" sz="quarter" idx="10"/>
          </p:nvPr>
        </p:nvSpPr>
        <p:spPr/>
        <p:txBody>
          <a:bodyPr/>
          <a:lstStyle/>
          <a:p>
            <a:pPr>
              <a:defRPr/>
            </a:pPr>
            <a:fld id="{48D61898-8BA6-4B26-ACFD-7C1D790186B3}"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3212441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Whole class opportunity to read verse 2 aloud</a:t>
            </a:r>
            <a:r>
              <a:rPr lang="en-GB" baseline="0" dirty="0"/>
              <a:t> with the teacher.  Pictures give additional cues to meaning.</a:t>
            </a:r>
            <a:br>
              <a:rPr lang="en-GB" baseline="0" dirty="0"/>
            </a:br>
            <a:r>
              <a:rPr lang="en-GB" baseline="0" dirty="0"/>
              <a:t>Pay particular attention to the new word ‘</a:t>
            </a:r>
            <a:r>
              <a:rPr lang="en-GB" baseline="0" dirty="0" err="1"/>
              <a:t>si’and</a:t>
            </a:r>
            <a:r>
              <a:rPr lang="en-GB" baseline="0" dirty="0"/>
              <a:t> ‘de’, which students only know as ‘faire de la/du’ or as negative particle e.g. Je </a:t>
            </a:r>
            <a:r>
              <a:rPr lang="en-GB" baseline="0" dirty="0" err="1"/>
              <a:t>n’ai</a:t>
            </a:r>
            <a:r>
              <a:rPr lang="en-GB" baseline="0" dirty="0"/>
              <a:t> pas de pommes.</a:t>
            </a:r>
            <a:br>
              <a:rPr lang="en-GB" baseline="0" dirty="0"/>
            </a:br>
            <a:r>
              <a:rPr lang="en-GB" baseline="0" dirty="0"/>
              <a:t>Here they need to recognise that d’ = de and that the meaning is ‘from’.</a:t>
            </a:r>
            <a:br>
              <a:rPr lang="en-GB" baseline="0" dirty="0"/>
            </a:br>
            <a:r>
              <a:rPr lang="en-GB" baseline="0" dirty="0"/>
              <a:t>It is worth asking if they remember other uses/meanings of ‘de’.  They will learn that it means ‘of’ from the next verse.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70465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mustn’t be tempted</a:t>
            </a:r>
            <a:r>
              <a:rPr lang="en-GB" baseline="0" dirty="0" smtClean="0"/>
              <a:t> to overlook the personal dimension to language learning, as part of the ‘essential’ intent of language learning.</a:t>
            </a:r>
          </a:p>
          <a:p>
            <a:r>
              <a:rPr lang="en-GB" baseline="0" dirty="0" smtClean="0"/>
              <a:t>As Ofsted says the part of the curriculum that extends  ‘beyond the academic, technical or vocational’.</a:t>
            </a:r>
          </a:p>
          <a:p>
            <a:r>
              <a:rPr lang="en-GB" baseline="0" dirty="0" smtClean="0"/>
              <a:t>However, the personal is also inextricably linked to the academic in language learning, in the same way as the cognitive and the affective are intrinsically interwoven.</a:t>
            </a:r>
            <a:br>
              <a:rPr lang="en-GB" baseline="0" dirty="0" smtClean="0"/>
            </a:br>
            <a:r>
              <a:rPr lang="en-GB" baseline="0" dirty="0" smtClean="0"/>
              <a:t>We don’t need to see the personal dimension as extra or bolted on to phonics, vocabulary, grammar.  It can be fully integrated.</a:t>
            </a:r>
            <a:br>
              <a:rPr lang="en-GB" baseline="0" dirty="0" smtClean="0"/>
            </a:b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32</a:t>
            </a:fld>
            <a:endParaRPr lang="en-GB"/>
          </a:p>
        </p:txBody>
      </p:sp>
    </p:spTree>
    <p:extLst>
      <p:ext uri="{BB962C8B-B14F-4D97-AF65-F5344CB8AC3E}">
        <p14:creationId xmlns:p14="http://schemas.microsoft.com/office/powerpoint/2010/main" val="4235491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To summarise</a:t>
            </a:r>
            <a:br>
              <a:rPr lang="en-GB" b="1" dirty="0" smtClean="0"/>
            </a:br>
            <a:r>
              <a:rPr lang="en-GB" b="1" dirty="0" smtClean="0"/>
              <a:t>Inspirational curriculum design to ensure success……is about asking and answering these questions.</a:t>
            </a:r>
            <a:br>
              <a:rPr lang="en-GB" b="1" dirty="0" smtClean="0"/>
            </a:br>
            <a:r>
              <a:rPr lang="en-GB" b="0" dirty="0" smtClean="0"/>
              <a:t>I hope that this has given a little food for thought at the start of your day here, and I hope that you have a very interesting, fruitful and productive conference.</a:t>
            </a:r>
            <a:endParaRPr lang="en-GB" b="0"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4254406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slide has links</a:t>
            </a:r>
            <a:r>
              <a:rPr lang="en-GB" sz="1200" kern="1200" baseline="0" dirty="0" smtClean="0">
                <a:solidFill>
                  <a:schemeClr val="tx1"/>
                </a:solidFill>
                <a:effectLst/>
                <a:latin typeface="+mn-lt"/>
                <a:ea typeface="+mn-ea"/>
                <a:cs typeface="+mn-cs"/>
              </a:rPr>
              <a:t> to all the resources produced to support the NCELP Y7 SOW.</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68592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BF484-F745-43F4-9D6D-713D51D36B5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84808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with a limited time and</a:t>
            </a:r>
            <a:r>
              <a:rPr lang="en-GB" baseline="0" dirty="0" smtClean="0"/>
              <a:t> an ambitious title setting up high expectations, we’re mirroring in this morning’s keynote the key conditions of classroom language learning in this country, i.e.:</a:t>
            </a:r>
            <a:br>
              <a:rPr lang="en-GB" baseline="0" dirty="0" smtClean="0"/>
            </a:br>
            <a:r>
              <a:rPr lang="en-GB" baseline="0" dirty="0" smtClean="0"/>
              <a:t>A lot we want students to learn and know and do (high expectations) but an extremely time-poor context in which to do it!</a:t>
            </a:r>
          </a:p>
          <a:p>
            <a:endParaRPr lang="en-GB" baseline="0" dirty="0" smtClean="0"/>
          </a:p>
          <a:p>
            <a:r>
              <a:rPr lang="en-GB" baseline="0" dirty="0" smtClean="0"/>
              <a:t>Therefore, I’ve structured this talk around 4 key questions that I am encountering very frequently in my own schools and others that I go into.</a:t>
            </a:r>
          </a:p>
          <a:p>
            <a:r>
              <a:rPr lang="en-GB" baseline="0" dirty="0" smtClean="0"/>
              <a:t>No prizes for guessing what has focused the minds of all school leaders on these precise questions right now!</a:t>
            </a:r>
            <a:endParaRPr lang="en-GB" dirty="0" smtClean="0"/>
          </a:p>
          <a:p>
            <a:endParaRPr lang="en-GB" dirty="0" smtClean="0"/>
          </a:p>
          <a:p>
            <a:r>
              <a:rPr lang="en-GB" dirty="0" smtClean="0"/>
              <a:t>The first question speaks</a:t>
            </a:r>
            <a:r>
              <a:rPr lang="en-GB" baseline="0" dirty="0" smtClean="0"/>
              <a:t> to Ofsted new framework’s questions about: </a:t>
            </a:r>
            <a:br>
              <a:rPr lang="en-GB" baseline="0" dirty="0" smtClean="0"/>
            </a:br>
            <a:r>
              <a:rPr lang="en-GB" baseline="0" dirty="0" smtClean="0"/>
              <a:t>subject content being </a:t>
            </a:r>
            <a:r>
              <a:rPr lang="en-GB" b="1" baseline="0" dirty="0" smtClean="0"/>
              <a:t>most useful</a:t>
            </a:r>
            <a:br>
              <a:rPr lang="en-GB" b="1" baseline="0" dirty="0" smtClean="0"/>
            </a:br>
            <a:r>
              <a:rPr lang="en-GB" b="0" baseline="0" dirty="0" smtClean="0"/>
              <a:t>learning being </a:t>
            </a:r>
            <a:r>
              <a:rPr lang="en-GB" b="1" baseline="0" dirty="0" smtClean="0"/>
              <a:t>carefully planned</a:t>
            </a:r>
            <a:br>
              <a:rPr lang="en-GB" b="1" baseline="0" dirty="0" smtClean="0"/>
            </a:br>
            <a:r>
              <a:rPr lang="en-GB" b="0" baseline="0" dirty="0" smtClean="0"/>
              <a:t>identifying</a:t>
            </a:r>
            <a:r>
              <a:rPr lang="en-GB" b="1" baseline="0" dirty="0" smtClean="0"/>
              <a:t> end points</a:t>
            </a:r>
          </a:p>
          <a:p>
            <a:endParaRPr lang="en-GB" b="1" baseline="0" dirty="0" smtClean="0"/>
          </a:p>
          <a:p>
            <a:r>
              <a:rPr lang="en-GB" b="0" baseline="0" dirty="0" smtClean="0"/>
              <a:t>Question 2 addresses the need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curriculum sequencing</a:t>
            </a:r>
            <a:br>
              <a:rPr lang="en-GB" b="1" dirty="0" smtClean="0"/>
            </a:br>
            <a:r>
              <a:rPr lang="en-GB" b="1" dirty="0" smtClean="0"/>
              <a:t>logical</a:t>
            </a:r>
            <a:r>
              <a:rPr lang="en-GB" b="1" baseline="0" dirty="0" smtClean="0"/>
              <a:t> progression</a:t>
            </a:r>
            <a:br>
              <a:rPr lang="en-GB" b="1" baseline="0" dirty="0" smtClean="0"/>
            </a:br>
            <a:r>
              <a:rPr lang="en-GB" b="0" baseline="0" dirty="0" smtClean="0"/>
              <a:t>learning being </a:t>
            </a:r>
            <a:r>
              <a:rPr lang="en-GB" b="1" baseline="0" dirty="0" smtClean="0"/>
              <a:t>carefully planned</a:t>
            </a:r>
          </a:p>
          <a:p>
            <a:r>
              <a:rPr lang="en-GB" b="1" baseline="0" dirty="0" smtClean="0"/>
              <a:t/>
            </a:r>
            <a:br>
              <a:rPr lang="en-GB" b="1" baseline="0" dirty="0" smtClean="0"/>
            </a:br>
            <a:endParaRPr lang="en-GB" b="1" baseline="0" dirty="0" smtClean="0"/>
          </a:p>
          <a:p>
            <a:r>
              <a:rPr lang="en-GB" b="0" baseline="0" dirty="0" smtClean="0"/>
              <a:t>Question 3 identifies the need for:</a:t>
            </a:r>
          </a:p>
          <a:p>
            <a:r>
              <a:rPr lang="en-GB" b="0" baseline="0" dirty="0" smtClean="0"/>
              <a:t>sufficient</a:t>
            </a:r>
            <a:r>
              <a:rPr lang="en-GB" b="1" baseline="0" dirty="0" smtClean="0"/>
              <a:t> explicit teaching</a:t>
            </a:r>
            <a:br>
              <a:rPr lang="en-GB" b="1" baseline="0" dirty="0" smtClean="0"/>
            </a:br>
            <a:r>
              <a:rPr lang="en-GB" b="1" baseline="0" dirty="0" smtClean="0"/>
              <a:t>clear presentation of information</a:t>
            </a:r>
            <a:br>
              <a:rPr lang="en-GB" b="1" baseline="0" dirty="0" smtClean="0"/>
            </a:br>
            <a:r>
              <a:rPr lang="en-GB" b="1" baseline="0" dirty="0" smtClean="0"/>
              <a:t>expert knowledge of teachers</a:t>
            </a:r>
            <a:br>
              <a:rPr lang="en-GB" b="1" baseline="0" dirty="0" smtClean="0"/>
            </a:br>
            <a:endParaRPr lang="en-GB" b="1" baseline="0" dirty="0" smtClean="0"/>
          </a:p>
          <a:p>
            <a:endParaRPr lang="en-GB" b="1" baseline="0" dirty="0" smtClean="0"/>
          </a:p>
          <a:p>
            <a:r>
              <a:rPr lang="en-GB" b="0" baseline="0" dirty="0" smtClean="0"/>
              <a:t>Question 4 speaks to:</a:t>
            </a:r>
          </a:p>
          <a:p>
            <a:r>
              <a:rPr lang="en-GB" b="0" baseline="0" dirty="0" smtClean="0"/>
              <a:t>developing </a:t>
            </a:r>
            <a:r>
              <a:rPr lang="en-GB" b="1" baseline="0" dirty="0" smtClean="0"/>
              <a:t>cumulatively sufficient knowledge</a:t>
            </a:r>
            <a:br>
              <a:rPr lang="en-GB" b="1" baseline="0" dirty="0" smtClean="0"/>
            </a:br>
            <a:r>
              <a:rPr lang="en-GB" b="0" baseline="0" dirty="0" smtClean="0"/>
              <a:t>concepts being </a:t>
            </a:r>
            <a:r>
              <a:rPr lang="en-GB" b="1" baseline="0" dirty="0" smtClean="0"/>
              <a:t>embedded in long-term memory</a:t>
            </a:r>
            <a:br>
              <a:rPr lang="en-GB" b="1" baseline="0" dirty="0" smtClean="0"/>
            </a:br>
            <a:r>
              <a:rPr lang="en-GB" b="0" baseline="0" dirty="0" smtClean="0"/>
              <a:t>knowledge</a:t>
            </a:r>
            <a:r>
              <a:rPr lang="en-GB" b="1" baseline="0" dirty="0" smtClean="0"/>
              <a:t> applied fluently</a:t>
            </a:r>
          </a:p>
          <a:p>
            <a:r>
              <a:rPr lang="en-GB" b="1" baseline="0" dirty="0" smtClean="0"/>
              <a:t>and assessment</a:t>
            </a:r>
          </a:p>
          <a:p>
            <a:endParaRPr lang="en-GB" b="1" dirty="0" smtClean="0"/>
          </a:p>
          <a:p>
            <a:r>
              <a:rPr lang="en-GB" b="0" dirty="0" smtClean="0"/>
              <a:t>That is not to say, however, that I don’t think these are good questions.  They aren’t bad at all…</a:t>
            </a:r>
            <a:endParaRPr lang="en-GB" b="0" dirty="0"/>
          </a:p>
        </p:txBody>
      </p:sp>
      <p:sp>
        <p:nvSpPr>
          <p:cNvPr id="4" name="Slide Number Placeholder 3"/>
          <p:cNvSpPr>
            <a:spLocks noGrp="1"/>
          </p:cNvSpPr>
          <p:nvPr>
            <p:ph type="sldNum" sz="quarter" idx="10"/>
          </p:nvPr>
        </p:nvSpPr>
        <p:spPr/>
        <p:txBody>
          <a:bodyPr/>
          <a:lstStyle/>
          <a:p>
            <a:fld id="{48D61898-8BA6-4B26-ACFD-7C1D790186B3}" type="slidenum">
              <a:rPr lang="en-GB" smtClean="0"/>
              <a:t>5</a:t>
            </a:fld>
            <a:endParaRPr lang="en-GB"/>
          </a:p>
        </p:txBody>
      </p:sp>
    </p:spTree>
    <p:extLst>
      <p:ext uri="{BB962C8B-B14F-4D97-AF65-F5344CB8AC3E}">
        <p14:creationId xmlns:p14="http://schemas.microsoft.com/office/powerpoint/2010/main" val="127636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start addressing</a:t>
            </a:r>
            <a:r>
              <a:rPr lang="en-US" baseline="0" dirty="0" smtClean="0"/>
              <a:t> them, let’s just put classroom language learning in context, i.e. into the classroom context in English classrooms.</a:t>
            </a:r>
            <a:endParaRPr lang="en-US" dirty="0" smtClean="0"/>
          </a:p>
          <a:p>
            <a:r>
              <a:rPr lang="en-US" dirty="0" smtClean="0"/>
              <a:t>Given </a:t>
            </a:r>
            <a:r>
              <a:rPr lang="en-US" dirty="0"/>
              <a:t>this very limited time, we need short cuts to this knowledge – we need to be extremely efficient – every decision about which words to teach, which sounds to practice and which grammar to focus on.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15796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look at each question.</a:t>
            </a:r>
            <a:endParaRPr lang="en-GB" b="1" baseline="0" dirty="0" smtClean="0"/>
          </a:p>
          <a:p>
            <a:endParaRPr lang="en-GB" b="1"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71690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Q1: What is the essential knowledge in your subject?</a:t>
            </a:r>
          </a:p>
          <a:p>
            <a:endParaRPr lang="en-GB" dirty="0" smtClean="0"/>
          </a:p>
          <a:p>
            <a:r>
              <a:rPr lang="en-GB" dirty="0" smtClean="0"/>
              <a:t>Essential language knowledge for beginner language learners</a:t>
            </a:r>
            <a:br>
              <a:rPr lang="en-GB" dirty="0" smtClean="0"/>
            </a:br>
            <a:r>
              <a:rPr lang="en-GB" dirty="0" smtClean="0"/>
              <a:t>Three strands of phonics, vocabulary and grammar – metaphor</a:t>
            </a:r>
            <a:r>
              <a:rPr lang="en-GB" baseline="0" dirty="0" smtClean="0"/>
              <a:t> of a braid.</a:t>
            </a:r>
            <a:endParaRPr lang="en-GB" dirty="0" smtClean="0"/>
          </a:p>
          <a:p>
            <a:r>
              <a:rPr lang="en-GB" dirty="0" smtClean="0"/>
              <a:t>I</a:t>
            </a:r>
            <a:r>
              <a:rPr lang="en-GB" baseline="0" dirty="0" smtClean="0"/>
              <a:t> don’t think there’ll be much disagreement that these are the essential pillars of language knowledge.</a:t>
            </a:r>
          </a:p>
          <a:p>
            <a:endParaRPr lang="en-GB" dirty="0" smtClean="0"/>
          </a:p>
          <a:p>
            <a:r>
              <a:rPr lang="en-GB" dirty="0" smtClean="0"/>
              <a:t>Why the braid metaphor?</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 knowledge stronger</a:t>
            </a:r>
            <a:r>
              <a:rPr lang="en-GB" b="0" i="0" baseline="0" dirty="0" smtClean="0">
                <a:solidFill>
                  <a:srgbClr val="201F1E"/>
                </a:solidFill>
                <a:effectLst/>
                <a:latin typeface="Segoe UI" panose="020B0502040204020203" pitchFamily="34" charset="0"/>
              </a:rPr>
              <a:t> because of the interconnections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smtClean="0">
                <a:solidFill>
                  <a:srgbClr val="201F1E"/>
                </a:solidFill>
                <a:effectLst/>
                <a:latin typeface="Segoe UI" panose="020B0502040204020203" pitchFamily="34" charset="0"/>
              </a:rPr>
              <a:t>unfinished, yet still clearly stronger than one strand by itself</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smtClean="0">
                <a:solidFill>
                  <a:srgbClr val="201F1E"/>
                </a:solidFill>
                <a:effectLst/>
                <a:latin typeface="Segoe UI" panose="020B0502040204020203" pitchFamily="34" charset="0"/>
              </a:rPr>
              <a:t>each strand affects the other - closely intertwined</a:t>
            </a:r>
            <a:endParaRPr lang="en-GB" b="0" i="0" baseline="0" dirty="0" smtClean="0">
              <a:solidFill>
                <a:srgbClr val="201F1E"/>
              </a:solidFill>
              <a:effectLst/>
              <a:latin typeface="Segoe UI" panose="020B0502040204020203" pitchFamily="34" charset="0"/>
            </a:endParaRPr>
          </a:p>
          <a:p>
            <a:pPr algn="l" fontAlgn="base">
              <a:buFont typeface="Arial" panose="020B0604020202020204" pitchFamily="34" charset="0"/>
              <a:buChar char="•"/>
            </a:pPr>
            <a:r>
              <a:rPr lang="en-GB" b="0" i="0" baseline="0" dirty="0" smtClean="0">
                <a:solidFill>
                  <a:srgbClr val="201F1E"/>
                </a:solidFill>
                <a:effectLst/>
                <a:latin typeface="Segoe UI" panose="020B0502040204020203" pitchFamily="34" charset="0"/>
              </a:rPr>
              <a:t>still prone to unravelling (i.e. memory degrading) if you are not careful to keep hold of the ends and keep drawing them together</a:t>
            </a:r>
            <a:endParaRPr lang="en-GB" b="0" i="0" dirty="0" smtClean="0">
              <a:solidFill>
                <a:srgbClr val="201F1E"/>
              </a:solidFill>
              <a:effectLst/>
              <a:latin typeface="Segoe UI" panose="020B0502040204020203" pitchFamily="34" charset="0"/>
            </a:endParaRP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you can add more strands as proficiency develops (pragmatic competence - register, genre, cohesion) </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and language (any one of our many languages, including our first) is really organic - growing and changing all the time</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like a hair</a:t>
            </a:r>
            <a:r>
              <a:rPr lang="en-GB" b="0" i="0" baseline="0" dirty="0" smtClean="0">
                <a:solidFill>
                  <a:srgbClr val="201F1E"/>
                </a:solidFill>
                <a:effectLst/>
                <a:latin typeface="Segoe UI" panose="020B0502040204020203" pitchFamily="34" charset="0"/>
              </a:rPr>
              <a:t> plait, this braid</a:t>
            </a:r>
            <a:r>
              <a:rPr lang="en-GB" b="0" i="0" dirty="0" smtClean="0">
                <a:solidFill>
                  <a:srgbClr val="201F1E"/>
                </a:solidFill>
                <a:effectLst/>
                <a:latin typeface="Segoe UI" panose="020B0502040204020203" pitchFamily="34" charset="0"/>
              </a:rPr>
              <a:t> can be restyled</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 it an also be CUT - but the roots are still there ... some lovely evidence of a language learned in infancy still speeding up reactions to the words late in life, even though language was never heard in the interim</a:t>
            </a:r>
          </a:p>
          <a:p>
            <a:pPr algn="l" fontAlgn="base">
              <a:buFont typeface="Arial" panose="020B0604020202020204" pitchFamily="34" charset="0"/>
              <a:buChar char="•"/>
            </a:pPr>
            <a:r>
              <a:rPr lang="en-GB" sz="1200" b="0" i="0" kern="1200" dirty="0" smtClean="0">
                <a:solidFill>
                  <a:schemeClr val="tx1"/>
                </a:solidFill>
                <a:effectLst/>
                <a:latin typeface="+mn-lt"/>
                <a:ea typeface="+mn-ea"/>
                <a:cs typeface="+mn-cs"/>
              </a:rPr>
              <a:t> you can use a hair braid for all sorts of purposes - whip someone round the face or flick it to flirt</a:t>
            </a:r>
            <a:r>
              <a:rPr lang="en-GB" dirty="0" smtClean="0"/>
              <a:t/>
            </a:r>
            <a:br>
              <a:rPr lang="en-GB" dirty="0" smtClean="0"/>
            </a:br>
            <a:endParaRPr lang="en-GB" dirty="0" smtClean="0"/>
          </a:p>
          <a:p>
            <a:endParaRPr lang="en-GB" dirty="0" smtClean="0"/>
          </a:p>
          <a:p>
            <a:r>
              <a:rPr lang="en-GB" dirty="0" smtClean="0"/>
              <a:t>Braid image:</a:t>
            </a:r>
          </a:p>
          <a:p>
            <a:r>
              <a:rPr lang="en-GB" dirty="0" smtClean="0"/>
              <a:t>By Chris 73 / Wikimedia Commons, CC BY-SA 3.0, https://commons.wikimedia.org/w/index.php?curid=10484</a:t>
            </a:r>
          </a:p>
          <a:p>
            <a:pPr algn="l" fontAlgn="base">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8</a:t>
            </a:fld>
            <a:endParaRPr lang="en-GB"/>
          </a:p>
        </p:txBody>
      </p:sp>
    </p:spTree>
    <p:extLst>
      <p:ext uri="{BB962C8B-B14F-4D97-AF65-F5344CB8AC3E}">
        <p14:creationId xmlns:p14="http://schemas.microsoft.com/office/powerpoint/2010/main" val="169729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Q2:</a:t>
            </a:r>
            <a:r>
              <a:rPr lang="en-GB" sz="1200" b="1" baseline="0" dirty="0" smtClean="0"/>
              <a:t> </a:t>
            </a:r>
            <a:r>
              <a:rPr lang="en-GB" sz="1200" b="1" dirty="0" smtClean="0"/>
              <a:t>Why are you teaching it (the knowledge, Phonics, Vocabulary, Grammar) in this order?</a:t>
            </a:r>
            <a:br>
              <a:rPr lang="en-GB" sz="1200" b="1" dirty="0" smtClean="0"/>
            </a:br>
            <a:r>
              <a:rPr lang="en-GB" sz="1200" b="1" dirty="0" smtClean="0"/>
              <a:t>The most important principle is frequency.</a:t>
            </a:r>
            <a:br>
              <a:rPr lang="en-GB" sz="1200" b="1" dirty="0" smtClean="0"/>
            </a:br>
            <a:r>
              <a:rPr lang="en-GB" dirty="0" smtClean="0"/>
              <a:t>High frequency – so, the most likely to be the most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9</a:t>
            </a:fld>
            <a:endParaRPr lang="en-GB"/>
          </a:p>
        </p:txBody>
      </p:sp>
    </p:spTree>
    <p:extLst>
      <p:ext uri="{BB962C8B-B14F-4D97-AF65-F5344CB8AC3E}">
        <p14:creationId xmlns:p14="http://schemas.microsoft.com/office/powerpoint/2010/main" val="101698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7176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2461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99066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8705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449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8046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924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8671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09748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22303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3471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366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15881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71860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10930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07869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9176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58311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7820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5482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10135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3619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20419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4442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35361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36134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27642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35931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4450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735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3931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1931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2337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4590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29772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27270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76879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36472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17721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46642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6174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1983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47694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249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043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52912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687336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98388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25330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987826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8193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125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6457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0612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6494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89338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20542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336" y="6176964"/>
            <a:ext cx="4749075" cy="644657"/>
          </a:xfrm>
          <a:prstGeom prst="rect">
            <a:avLst/>
          </a:prstGeom>
        </p:spPr>
      </p:pic>
    </p:spTree>
    <p:extLst>
      <p:ext uri="{BB962C8B-B14F-4D97-AF65-F5344CB8AC3E}">
        <p14:creationId xmlns:p14="http://schemas.microsoft.com/office/powerpoint/2010/main" val="42334317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9975886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4577098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jp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1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doi.org/10.1177/1362168808089921" TargetMode="External"/><Relationship Id="rId4" Type="http://schemas.openxmlformats.org/officeDocument/2006/relationships/hyperlink" Target="http://www.eurosla.org/monographs/EM02/Milton.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audio" Target="../media/audio4.wav"/><Relationship Id="rId12" Type="http://schemas.openxmlformats.org/officeDocument/2006/relationships/image" Target="../media/image43.png"/><Relationship Id="rId2" Type="http://schemas.openxmlformats.org/officeDocument/2006/relationships/notesSlide" Target="../notesSlides/notesSlide22.xml"/><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image" Target="../media/image42.png"/><Relationship Id="rId5" Type="http://schemas.openxmlformats.org/officeDocument/2006/relationships/audio" Target="../media/audio2.wav"/><Relationship Id="rId15" Type="http://schemas.openxmlformats.org/officeDocument/2006/relationships/image" Target="../media/image39.jpg"/><Relationship Id="rId10" Type="http://schemas.openxmlformats.org/officeDocument/2006/relationships/image" Target="../media/image41.png"/><Relationship Id="rId4" Type="http://schemas.openxmlformats.org/officeDocument/2006/relationships/audio" Target="../media/audio1.wav"/><Relationship Id="rId9" Type="http://schemas.openxmlformats.org/officeDocument/2006/relationships/image" Target="../media/image40.png"/><Relationship Id="rId1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hyperlink" Target="https://resources.ncelp.org/concern/resources/0z708w48k?locale=en" TargetMode="External"/><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image" Target="../media/image55.png"/><Relationship Id="rId18" Type="http://schemas.openxmlformats.org/officeDocument/2006/relationships/image" Target="../media/image60.jpeg"/><Relationship Id="rId3" Type="http://schemas.openxmlformats.org/officeDocument/2006/relationships/audio" Target="../media/audio6.wav"/><Relationship Id="rId7" Type="http://schemas.openxmlformats.org/officeDocument/2006/relationships/audio" Target="../media/audio10.wav"/><Relationship Id="rId12" Type="http://schemas.openxmlformats.org/officeDocument/2006/relationships/image" Target="../media/image54.png"/><Relationship Id="rId17" Type="http://schemas.openxmlformats.org/officeDocument/2006/relationships/image" Target="../media/image59.gif"/><Relationship Id="rId2" Type="http://schemas.openxmlformats.org/officeDocument/2006/relationships/notesSlide" Target="../notesSlides/notesSlide29.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audio" Target="../media/audio9.wav"/><Relationship Id="rId11" Type="http://schemas.openxmlformats.org/officeDocument/2006/relationships/image" Target="../media/image53.png"/><Relationship Id="rId5" Type="http://schemas.openxmlformats.org/officeDocument/2006/relationships/audio" Target="../media/audio8.wav"/><Relationship Id="rId15" Type="http://schemas.openxmlformats.org/officeDocument/2006/relationships/image" Target="../media/image57.png"/><Relationship Id="rId10" Type="http://schemas.openxmlformats.org/officeDocument/2006/relationships/image" Target="../media/image52.jpeg"/><Relationship Id="rId19" Type="http://schemas.openxmlformats.org/officeDocument/2006/relationships/image" Target="../media/image61.png"/><Relationship Id="rId4" Type="http://schemas.openxmlformats.org/officeDocument/2006/relationships/audio" Target="../media/audio7.wav"/><Relationship Id="rId9" Type="http://schemas.openxmlformats.org/officeDocument/2006/relationships/image" Target="../media/image51.png"/><Relationship Id="rId14"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audio" Target="../media/audio17.wav"/><Relationship Id="rId13" Type="http://schemas.openxmlformats.org/officeDocument/2006/relationships/image" Target="../media/image62.png"/><Relationship Id="rId3" Type="http://schemas.openxmlformats.org/officeDocument/2006/relationships/audio" Target="../media/audio12.wav"/><Relationship Id="rId7" Type="http://schemas.openxmlformats.org/officeDocument/2006/relationships/audio" Target="../media/audio16.wav"/><Relationship Id="rId12"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50.xml"/><Relationship Id="rId6" Type="http://schemas.openxmlformats.org/officeDocument/2006/relationships/audio" Target="../media/audio15.wav"/><Relationship Id="rId11" Type="http://schemas.openxmlformats.org/officeDocument/2006/relationships/image" Target="../media/image63.png"/><Relationship Id="rId5" Type="http://schemas.openxmlformats.org/officeDocument/2006/relationships/audio" Target="../media/audio14.wav"/><Relationship Id="rId10" Type="http://schemas.openxmlformats.org/officeDocument/2006/relationships/image" Target="../media/image59.gif"/><Relationship Id="rId4" Type="http://schemas.openxmlformats.org/officeDocument/2006/relationships/audio" Target="../media/audio13.wav"/><Relationship Id="rId9" Type="http://schemas.openxmlformats.org/officeDocument/2006/relationships/image" Target="../media/image51.png"/><Relationship Id="rId1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resources.ncelp.org/collections/vx021f11c?locale=en"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s://resources.ncelp.org/collections/xg94hp60j?locale=en" TargetMode="External"/><Relationship Id="rId5" Type="http://schemas.openxmlformats.org/officeDocument/2006/relationships/hyperlink" Target="https://resources.ncelp.org/collections/6q182k249?locale=en" TargetMode="Externa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2" Type="http://schemas.openxmlformats.org/officeDocument/2006/relationships/hyperlink" Target="http://centaur.reading.ac.uk/view/creators/90001701.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stjamesexeter.co.uk/" TargetMode="External"/><Relationship Id="rId3" Type="http://schemas.openxmlformats.org/officeDocument/2006/relationships/image" Target="../media/image9.png"/><Relationship Id="rId7" Type="http://schemas.openxmlformats.org/officeDocument/2006/relationships/hyperlink" Target="https://www.swbgs.com/" TargetMode="External"/><Relationship Id="rId12" Type="http://schemas.openxmlformats.org/officeDocument/2006/relationships/hyperlink" Target="http://www.cardinalhum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presdales.herts.sch.uk/" TargetMode="External"/><Relationship Id="rId11" Type="http://schemas.openxmlformats.org/officeDocument/2006/relationships/hyperlink" Target="https://www.blatchingtonmill.org.uk/" TargetMode="External"/><Relationship Id="rId5" Type="http://schemas.openxmlformats.org/officeDocument/2006/relationships/hyperlink" Target="http://www.dixonska.com/" TargetMode="External"/><Relationship Id="rId10" Type="http://schemas.openxmlformats.org/officeDocument/2006/relationships/hyperlink" Target="https://www.archbishoptemple.lancs.sch.uk/" TargetMode="External"/><Relationship Id="rId4" Type="http://schemas.openxmlformats.org/officeDocument/2006/relationships/hyperlink" Target="https://www.dartfordgrammarschool.org.uk/" TargetMode="External"/><Relationship Id="rId9" Type="http://schemas.openxmlformats.org/officeDocument/2006/relationships/hyperlink" Target="https://www.broxbourne.herts.sch.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hidden="1"/>
          <p:cNvSpPr txBox="1"/>
          <p:nvPr/>
        </p:nvSpPr>
        <p:spPr>
          <a:xfrm>
            <a:off x="169333" y="2022434"/>
            <a:ext cx="8550451" cy="1323439"/>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Inspirational Curriculum Design</a:t>
            </a:r>
            <a:br>
              <a:rPr lang="en-GB" sz="4000" b="1" dirty="0" smtClean="0">
                <a:solidFill>
                  <a:prstClr val="white"/>
                </a:solidFill>
                <a:latin typeface="Century Gothic" panose="020B0502020202020204" pitchFamily="34" charset="0"/>
              </a:rPr>
            </a:br>
            <a:r>
              <a:rPr lang="en-GB" sz="4000" b="1" dirty="0" smtClean="0">
                <a:solidFill>
                  <a:prstClr val="white"/>
                </a:solidFill>
                <a:latin typeface="Century Gothic" panose="020B0502020202020204" pitchFamily="34" charset="0"/>
              </a:rPr>
              <a:t>in languages</a:t>
            </a:r>
            <a:endParaRPr lang="en-GB" sz="40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2" name="TextBox 1"/>
          <p:cNvSpPr txBox="1"/>
          <p:nvPr/>
        </p:nvSpPr>
        <p:spPr>
          <a:xfrm>
            <a:off x="-6740" y="6371649"/>
            <a:ext cx="4001241" cy="338554"/>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Date: 27 November 2019</a:t>
            </a:r>
            <a:endParaRPr lang="en-GB" sz="1600" dirty="0">
              <a:solidFill>
                <a:schemeClr val="bg1"/>
              </a:solidFill>
              <a:latin typeface="Century Gothic" panose="020B0502020202020204" pitchFamily="34" charset="0"/>
            </a:endParaRPr>
          </a:p>
        </p:txBody>
      </p:sp>
      <p:sp>
        <p:nvSpPr>
          <p:cNvPr id="16" name="TextBox 15"/>
          <p:cNvSpPr txBox="1"/>
          <p:nvPr/>
        </p:nvSpPr>
        <p:spPr>
          <a:xfrm>
            <a:off x="0" y="5885298"/>
            <a:ext cx="4001241" cy="461665"/>
          </a:xfrm>
          <a:prstGeom prst="rect">
            <a:avLst/>
          </a:prstGeom>
          <a:noFill/>
        </p:spPr>
        <p:txBody>
          <a:bodyPr wrap="square" rtlCol="0">
            <a:spAutoFit/>
          </a:bodyPr>
          <a:lstStyle/>
          <a:p>
            <a:r>
              <a:rPr lang="en-GB" sz="2400" smtClean="0">
                <a:solidFill>
                  <a:schemeClr val="bg1"/>
                </a:solidFill>
                <a:latin typeface="Century Gothic" panose="020B0502020202020204" pitchFamily="34" charset="0"/>
              </a:rPr>
              <a:t>Rachel Hawkes</a:t>
            </a:r>
            <a:endParaRPr lang="en-GB" sz="2400" dirty="0">
              <a:solidFill>
                <a:schemeClr val="bg1"/>
              </a:solidFill>
              <a:latin typeface="Century Gothic" panose="020B0502020202020204" pitchFamily="34" charset="0"/>
            </a:endParaRPr>
          </a:p>
        </p:txBody>
      </p:sp>
      <p:sp>
        <p:nvSpPr>
          <p:cNvPr id="14" name="Title 3"/>
          <p:cNvSpPr txBox="1">
            <a:spLocks/>
          </p:cNvSpPr>
          <p:nvPr/>
        </p:nvSpPr>
        <p:spPr>
          <a:xfrm>
            <a:off x="3624966" y="2379910"/>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smtClean="0">
                <a:solidFill>
                  <a:prstClr val="white"/>
                </a:solidFill>
                <a:latin typeface="Century Gothic" panose="020B0502020202020204" pitchFamily="34" charset="0"/>
              </a:rPr>
              <a:t>…to ensure success</a:t>
            </a:r>
            <a:endParaRPr lang="en-GB" sz="3200" dirty="0">
              <a:solidFill>
                <a:prstClr val="white"/>
              </a:solidFill>
              <a:latin typeface="Century Gothic" panose="020B0502020202020204" pitchFamily="34" charset="0"/>
            </a:endParaRPr>
          </a:p>
        </p:txBody>
      </p:sp>
      <p:sp>
        <p:nvSpPr>
          <p:cNvPr id="3" name="Title 2"/>
          <p:cNvSpPr>
            <a:spLocks noGrp="1"/>
          </p:cNvSpPr>
          <p:nvPr>
            <p:ph type="title"/>
          </p:nvPr>
        </p:nvSpPr>
        <p:spPr>
          <a:xfrm>
            <a:off x="119415" y="2124778"/>
            <a:ext cx="10515600" cy="1325563"/>
          </a:xfrm>
        </p:spPr>
        <p:txBody>
          <a:bodyPr>
            <a:normAutofit fontScale="90000"/>
          </a:bodyPr>
          <a:lstStyle/>
          <a:p>
            <a:r>
              <a:rPr lang="en-GB" b="1" dirty="0">
                <a:solidFill>
                  <a:prstClr val="white"/>
                </a:solidFill>
              </a:rPr>
              <a:t>Inspirational Curriculum Design</a:t>
            </a:r>
            <a:br>
              <a:rPr lang="en-GB" b="1" dirty="0">
                <a:solidFill>
                  <a:prstClr val="white"/>
                </a:solidFill>
              </a:rPr>
            </a:br>
            <a:r>
              <a:rPr lang="en-GB" b="1" dirty="0">
                <a:solidFill>
                  <a:prstClr val="white"/>
                </a:solidFill>
              </a:rPr>
              <a:t>in languages</a:t>
            </a:r>
            <a:br>
              <a:rPr lang="en-GB" b="1" dirty="0">
                <a:solidFill>
                  <a:prstClr val="white"/>
                </a:solidFill>
              </a:rPr>
            </a:br>
            <a:endParaRPr lang="en-GB" dirty="0"/>
          </a:p>
        </p:txBody>
      </p:sp>
    </p:spTree>
    <p:extLst>
      <p:ext uri="{BB962C8B-B14F-4D97-AF65-F5344CB8AC3E}">
        <p14:creationId xmlns:p14="http://schemas.microsoft.com/office/powerpoint/2010/main" val="336142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descr="Decorative"/>
          <p:cNvGrpSpPr/>
          <p:nvPr/>
        </p:nvGrpSpPr>
        <p:grpSpPr>
          <a:xfrm>
            <a:off x="0" y="-111479"/>
            <a:ext cx="12564747"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descr="Decorative"/>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descr="Decorative"/>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descr="Decorative"/>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descr="Decorative"/>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Rectangle 11"/>
          <p:cNvSpPr/>
          <p:nvPr/>
        </p:nvSpPr>
        <p:spPr>
          <a:xfrm>
            <a:off x="271932" y="3299977"/>
            <a:ext cx="11598166" cy="3046988"/>
          </a:xfrm>
          <a:prstGeom prst="rect">
            <a:avLst/>
          </a:prstGeom>
          <a:solidFill>
            <a:schemeClr val="bg1"/>
          </a:solidFill>
          <a:ln w="28575">
            <a:solidFill>
              <a:schemeClr val="accent1">
                <a:lumMod val="50000"/>
              </a:schemeClr>
            </a:solidFill>
          </a:ln>
          <a:effectLst>
            <a:outerShdw blurRad="50800" dist="38100" dir="5400000" algn="t" rotWithShape="0">
              <a:prstClr val="black">
                <a:alpha val="40000"/>
              </a:prstClr>
            </a:outerShdw>
          </a:effectLst>
        </p:spPr>
        <p:txBody>
          <a:bodyPr wrap="square">
            <a:spAutoFit/>
          </a:bodyPr>
          <a:lstStyle/>
          <a:p>
            <a:r>
              <a:rPr lang="en-GB" sz="1200" dirty="0" err="1">
                <a:latin typeface="Century Gothic" panose="020B0502020202020204" pitchFamily="34" charset="0"/>
              </a:rPr>
              <a:t>Erler</a:t>
            </a:r>
            <a:r>
              <a:rPr lang="en-GB" sz="1200" dirty="0">
                <a:latin typeface="Century Gothic" panose="020B0502020202020204" pitchFamily="34" charset="0"/>
              </a:rPr>
              <a:t>, L. and </a:t>
            </a:r>
            <a:r>
              <a:rPr lang="en-GB" sz="1200" dirty="0" err="1">
                <a:latin typeface="Century Gothic" panose="020B0502020202020204" pitchFamily="34" charset="0"/>
              </a:rPr>
              <a:t>Macaro</a:t>
            </a:r>
            <a:r>
              <a:rPr lang="en-GB" sz="1200" dirty="0">
                <a:latin typeface="Century Gothic" panose="020B0502020202020204" pitchFamily="34" charset="0"/>
              </a:rPr>
              <a:t>, E. (2012) ‘Decoding Ability in French as a Foreign Language and Language Learning Motivation’. The Modern Language Journal, 95(4): 496-518.</a:t>
            </a:r>
          </a:p>
          <a:p>
            <a:r>
              <a:rPr lang="en-GB" sz="1200" dirty="0" err="1" smtClean="0">
                <a:latin typeface="Century Gothic" panose="020B0502020202020204" pitchFamily="34" charset="0"/>
              </a:rPr>
              <a:t>Woore</a:t>
            </a:r>
            <a:r>
              <a:rPr lang="en-GB" sz="1200" dirty="0">
                <a:latin typeface="Century Gothic" panose="020B0502020202020204" pitchFamily="34" charset="0"/>
              </a:rPr>
              <a:t>, R. (2007) ‘“</a:t>
            </a:r>
            <a:r>
              <a:rPr lang="en-GB" sz="1200" dirty="0" err="1">
                <a:latin typeface="Century Gothic" panose="020B0502020202020204" pitchFamily="34" charset="0"/>
              </a:rPr>
              <a:t>Weisse</a:t>
            </a:r>
            <a:r>
              <a:rPr lang="en-GB" sz="1200" dirty="0">
                <a:latin typeface="Century Gothic" panose="020B0502020202020204" pitchFamily="34" charset="0"/>
              </a:rPr>
              <a:t> </a:t>
            </a:r>
            <a:r>
              <a:rPr lang="en-GB" sz="1200" dirty="0" err="1">
                <a:latin typeface="Century Gothic" panose="020B0502020202020204" pitchFamily="34" charset="0"/>
              </a:rPr>
              <a:t>Maus</a:t>
            </a:r>
            <a:r>
              <a:rPr lang="en-GB" sz="1200" dirty="0">
                <a:latin typeface="Century Gothic" panose="020B0502020202020204" pitchFamily="34" charset="0"/>
              </a:rPr>
              <a:t> in </a:t>
            </a:r>
            <a:r>
              <a:rPr lang="en-GB" sz="1200" dirty="0" err="1">
                <a:latin typeface="Century Gothic" panose="020B0502020202020204" pitchFamily="34" charset="0"/>
              </a:rPr>
              <a:t>Meinem</a:t>
            </a:r>
            <a:r>
              <a:rPr lang="en-GB" sz="1200" dirty="0">
                <a:latin typeface="Century Gothic" panose="020B0502020202020204" pitchFamily="34" charset="0"/>
              </a:rPr>
              <a:t> </a:t>
            </a:r>
            <a:r>
              <a:rPr lang="en-GB" sz="1200" dirty="0" err="1">
                <a:latin typeface="Century Gothic" panose="020B0502020202020204" pitchFamily="34" charset="0"/>
              </a:rPr>
              <a:t>Haus</a:t>
            </a:r>
            <a:r>
              <a:rPr lang="en-GB" sz="1200" dirty="0">
                <a:latin typeface="Century Gothic" panose="020B0502020202020204" pitchFamily="34" charset="0"/>
              </a:rPr>
              <a:t>”: Using Poems and Learner Strategies to Help Learners Decode the Sounds of the L2’. Language Learning Journal, vol. 35, no. 2, pp. 175-188.</a:t>
            </a:r>
          </a:p>
          <a:p>
            <a:r>
              <a:rPr lang="en-GB" sz="1200" dirty="0" err="1">
                <a:latin typeface="Century Gothic" panose="020B0502020202020204" pitchFamily="34" charset="0"/>
              </a:rPr>
              <a:t>Woore</a:t>
            </a:r>
            <a:r>
              <a:rPr lang="en-GB" sz="1200" dirty="0">
                <a:latin typeface="Century Gothic" panose="020B0502020202020204" pitchFamily="34" charset="0"/>
              </a:rPr>
              <a:t>, R. (2009) ‘Beginners’ progress in decoding L2 French: some longitudinal evidence from English Modern Foreign Languages classrooms’. Language Learning Journal, vol. 37, no. 1, pp. 3-18.</a:t>
            </a:r>
          </a:p>
          <a:p>
            <a:r>
              <a:rPr lang="en-GB" sz="1200" dirty="0" err="1">
                <a:latin typeface="Century Gothic" panose="020B0502020202020204" pitchFamily="34" charset="0"/>
              </a:rPr>
              <a:t>Woore</a:t>
            </a:r>
            <a:r>
              <a:rPr lang="en-GB" sz="1200" dirty="0">
                <a:latin typeface="Century Gothic" panose="020B0502020202020204" pitchFamily="34" charset="0"/>
              </a:rPr>
              <a:t>, R. (2010) ‘Thinking aloud about L2 decoding: an exploration into the strategies used by beginner learners when pronouncing unfamiliar French words’. Language Learning Journal, vol. 38, no. 1, pp. 3-17.</a:t>
            </a:r>
          </a:p>
          <a:p>
            <a:r>
              <a:rPr lang="en-GB" sz="1200" dirty="0" err="1">
                <a:latin typeface="Century Gothic" panose="020B0502020202020204" pitchFamily="34" charset="0"/>
              </a:rPr>
              <a:t>Woore</a:t>
            </a:r>
            <a:r>
              <a:rPr lang="en-GB" sz="1200" dirty="0">
                <a:latin typeface="Century Gothic" panose="020B0502020202020204" pitchFamily="34" charset="0"/>
              </a:rPr>
              <a:t>, R. (2011) Investigating and developing beginner learners’ decoding proficiency in second language French: an evaluation of two programmes of instruction. Unpublished PhD thesis, University of Oxford.</a:t>
            </a:r>
          </a:p>
          <a:p>
            <a:r>
              <a:rPr lang="en-GB" sz="1200" dirty="0" err="1">
                <a:latin typeface="Century Gothic" panose="020B0502020202020204" pitchFamily="34" charset="0"/>
              </a:rPr>
              <a:t>Woore</a:t>
            </a:r>
            <a:r>
              <a:rPr lang="en-GB" sz="1200" dirty="0">
                <a:latin typeface="Century Gothic" panose="020B0502020202020204" pitchFamily="34" charset="0"/>
              </a:rPr>
              <a:t>, R. (2014) ‘Beginner learners’ progress in decoding L2 French: transfer effects in typologically similar L1-L2 writing systems’.  Writing Systems Research, volume 4(2): 167-189.</a:t>
            </a:r>
          </a:p>
          <a:p>
            <a:r>
              <a:rPr lang="en-GB" sz="1200" dirty="0" err="1">
                <a:latin typeface="Century Gothic" panose="020B0502020202020204" pitchFamily="34" charset="0"/>
              </a:rPr>
              <a:t>Woore</a:t>
            </a:r>
            <a:r>
              <a:rPr lang="en-GB" sz="1200" dirty="0">
                <a:latin typeface="Century Gothic" panose="020B0502020202020204" pitchFamily="34" charset="0"/>
              </a:rPr>
              <a:t>, R (2018) ‘Learners’ pronunciations of familiar and unfamiliar French words: what can they tell us about phonological decoding in an L2?’ The Language Learning Journal, 46(4):456-69. </a:t>
            </a:r>
          </a:p>
          <a:p>
            <a:r>
              <a:rPr lang="en-GB" sz="1200" dirty="0" err="1">
                <a:latin typeface="Century Gothic" panose="020B0502020202020204" pitchFamily="34" charset="0"/>
              </a:rPr>
              <a:t>Woore</a:t>
            </a:r>
            <a:r>
              <a:rPr lang="en-GB" sz="1200" dirty="0">
                <a:latin typeface="Century Gothic" panose="020B0502020202020204" pitchFamily="34" charset="0"/>
              </a:rPr>
              <a:t>, R., Graham, S., Porter, A., Courtney, L. and </a:t>
            </a:r>
            <a:r>
              <a:rPr lang="en-GB" sz="1200" dirty="0" err="1">
                <a:latin typeface="Century Gothic" panose="020B0502020202020204" pitchFamily="34" charset="0"/>
              </a:rPr>
              <a:t>Savory</a:t>
            </a:r>
            <a:r>
              <a:rPr lang="en-GB" sz="1200" dirty="0">
                <a:latin typeface="Century Gothic" panose="020B0502020202020204" pitchFamily="34" charset="0"/>
              </a:rPr>
              <a:t>, C. (2018) Foreign Language Education: Unlocking Reading (FLEUR) - A study into the teaching of reading to beginner learners of French in secondary school.  https://ora.ox.ac.uk/objects/uuid:4b0cb239-72f0-49e4-8f32-3672625884f0</a:t>
            </a:r>
          </a:p>
        </p:txBody>
      </p:sp>
      <p:sp>
        <p:nvSpPr>
          <p:cNvPr id="14" name="Title 3"/>
          <p:cNvSpPr txBox="1">
            <a:spLocks/>
          </p:cNvSpPr>
          <p:nvPr/>
        </p:nvSpPr>
        <p:spPr>
          <a:xfrm>
            <a:off x="167125" y="887151"/>
            <a:ext cx="10317192" cy="1651710"/>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a:solidFill>
                  <a:prstClr val="white"/>
                </a:solidFill>
                <a:latin typeface="Century Gothic" panose="020B0502020202020204" pitchFamily="34" charset="0"/>
              </a:rPr>
              <a:t>selection &amp; sequencing of </a:t>
            </a:r>
            <a:r>
              <a:rPr lang="en-GB" sz="2800" dirty="0" smtClean="0">
                <a:solidFill>
                  <a:prstClr val="white"/>
                </a:solidFill>
                <a:latin typeface="Century Gothic" panose="020B0502020202020204" pitchFamily="34" charset="0"/>
              </a:rPr>
              <a:t>sound-symbol </a:t>
            </a:r>
            <a:r>
              <a:rPr lang="en-GB" sz="2800" dirty="0">
                <a:solidFill>
                  <a:prstClr val="white"/>
                </a:solidFill>
                <a:latin typeface="Century Gothic" panose="020B0502020202020204" pitchFamily="34" charset="0"/>
              </a:rPr>
              <a:t>correspondences (SSCs)</a:t>
            </a:r>
          </a:p>
          <a:p>
            <a:pPr marL="457200" indent="-457200">
              <a:buFont typeface="Wingdings" panose="05000000000000000000" pitchFamily="2" charset="2"/>
              <a:buChar char="§"/>
            </a:pPr>
            <a:r>
              <a:rPr lang="en-GB" sz="2800" dirty="0" smtClean="0">
                <a:solidFill>
                  <a:prstClr val="white"/>
                </a:solidFill>
                <a:latin typeface="Century Gothic" panose="020B0502020202020204" pitchFamily="34" charset="0"/>
              </a:rPr>
              <a:t>high-frequency </a:t>
            </a:r>
            <a:r>
              <a:rPr lang="en-GB" sz="2800" dirty="0">
                <a:solidFill>
                  <a:prstClr val="white"/>
                </a:solidFill>
                <a:latin typeface="Century Gothic" panose="020B0502020202020204" pitchFamily="34" charset="0"/>
              </a:rPr>
              <a:t>‘source’ </a:t>
            </a:r>
            <a:r>
              <a:rPr lang="en-GB" sz="2800" dirty="0" smtClean="0">
                <a:solidFill>
                  <a:prstClr val="white"/>
                </a:solidFill>
                <a:latin typeface="Century Gothic" panose="020B0502020202020204" pitchFamily="34" charset="0"/>
              </a:rPr>
              <a:t>words</a:t>
            </a:r>
            <a:endParaRPr lang="en-GB" sz="2800" dirty="0">
              <a:solidFill>
                <a:prstClr val="white"/>
              </a:solidFill>
              <a:latin typeface="Century Gothic" panose="020B0502020202020204" pitchFamily="34" charset="0"/>
            </a:endParaRPr>
          </a:p>
        </p:txBody>
      </p:sp>
      <p:sp>
        <p:nvSpPr>
          <p:cNvPr id="3" name="Title 2"/>
          <p:cNvSpPr>
            <a:spLocks noGrp="1"/>
          </p:cNvSpPr>
          <p:nvPr>
            <p:ph type="title"/>
          </p:nvPr>
        </p:nvSpPr>
        <p:spPr>
          <a:xfrm>
            <a:off x="167125" y="-87045"/>
            <a:ext cx="10515600" cy="1325563"/>
          </a:xfrm>
        </p:spPr>
        <p:txBody>
          <a:bodyPr>
            <a:normAutofit/>
          </a:bodyPr>
          <a:lstStyle/>
          <a:p>
            <a:pPr lvl="0">
              <a:lnSpc>
                <a:spcPct val="100000"/>
              </a:lnSpc>
              <a:spcBef>
                <a:spcPts val="0"/>
              </a:spcBef>
            </a:pPr>
            <a:r>
              <a:rPr lang="en-GB" b="1" dirty="0" smtClean="0">
                <a:solidFill>
                  <a:prstClr val="white"/>
                </a:solidFill>
                <a:ea typeface="+mn-ea"/>
                <a:cs typeface="+mn-cs"/>
              </a:rPr>
              <a:t>PHONICS</a:t>
            </a:r>
            <a:endParaRPr lang="en-GB" dirty="0"/>
          </a:p>
        </p:txBody>
      </p:sp>
    </p:spTree>
    <p:extLst>
      <p:ext uri="{BB962C8B-B14F-4D97-AF65-F5344CB8AC3E}">
        <p14:creationId xmlns:p14="http://schemas.microsoft.com/office/powerpoint/2010/main" val="1539767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130005" y="6494075"/>
            <a:ext cx="3097730"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graphicFrame>
        <p:nvGraphicFramePr>
          <p:cNvPr id="84" name="Table 83" descr="showing sound-symbol correspondence and pictures in French">
            <a:extLst>
              <a:ext uri="{FF2B5EF4-FFF2-40B4-BE49-F238E27FC236}">
                <a16:creationId xmlns:a16="http://schemas.microsoft.com/office/drawing/2014/main" id="{5B00EE11-9068-4E74-8438-3F6BE68244BD}"/>
              </a:ext>
            </a:extLst>
          </p:cNvPr>
          <p:cNvGraphicFramePr>
            <a:graphicFrameLocks noGrp="1"/>
          </p:cNvGraphicFramePr>
          <p:nvPr>
            <p:extLst>
              <p:ext uri="{D42A27DB-BD31-4B8C-83A1-F6EECF244321}">
                <p14:modId xmlns:p14="http://schemas.microsoft.com/office/powerpoint/2010/main" val="1143921767"/>
              </p:ext>
            </p:extLst>
          </p:nvPr>
        </p:nvGraphicFramePr>
        <p:xfrm>
          <a:off x="248049" y="316240"/>
          <a:ext cx="11630682" cy="5769920"/>
        </p:xfrm>
        <a:graphic>
          <a:graphicData uri="http://schemas.openxmlformats.org/drawingml/2006/table">
            <a:tbl>
              <a:tblPr firstRow="1" bandRow="1">
                <a:tableStyleId>{5940675A-B579-460E-94D1-54222C63F5DA}</a:tableStyleId>
              </a:tblPr>
              <a:tblGrid>
                <a:gridCol w="1938447">
                  <a:extLst>
                    <a:ext uri="{9D8B030D-6E8A-4147-A177-3AD203B41FA5}">
                      <a16:colId xmlns:a16="http://schemas.microsoft.com/office/drawing/2014/main" val="1988045768"/>
                    </a:ext>
                  </a:extLst>
                </a:gridCol>
                <a:gridCol w="1938447">
                  <a:extLst>
                    <a:ext uri="{9D8B030D-6E8A-4147-A177-3AD203B41FA5}">
                      <a16:colId xmlns:a16="http://schemas.microsoft.com/office/drawing/2014/main" val="694569702"/>
                    </a:ext>
                  </a:extLst>
                </a:gridCol>
                <a:gridCol w="1938447">
                  <a:extLst>
                    <a:ext uri="{9D8B030D-6E8A-4147-A177-3AD203B41FA5}">
                      <a16:colId xmlns:a16="http://schemas.microsoft.com/office/drawing/2014/main" val="2268552234"/>
                    </a:ext>
                  </a:extLst>
                </a:gridCol>
                <a:gridCol w="1938447">
                  <a:extLst>
                    <a:ext uri="{9D8B030D-6E8A-4147-A177-3AD203B41FA5}">
                      <a16:colId xmlns:a16="http://schemas.microsoft.com/office/drawing/2014/main" val="2419153379"/>
                    </a:ext>
                  </a:extLst>
                </a:gridCol>
                <a:gridCol w="1938447">
                  <a:extLst>
                    <a:ext uri="{9D8B030D-6E8A-4147-A177-3AD203B41FA5}">
                      <a16:colId xmlns:a16="http://schemas.microsoft.com/office/drawing/2014/main" val="2309328029"/>
                    </a:ext>
                  </a:extLst>
                </a:gridCol>
                <a:gridCol w="1938447">
                  <a:extLst>
                    <a:ext uri="{9D8B030D-6E8A-4147-A177-3AD203B41FA5}">
                      <a16:colId xmlns:a16="http://schemas.microsoft.com/office/drawing/2014/main" val="654230178"/>
                    </a:ext>
                  </a:extLst>
                </a:gridCol>
              </a:tblGrid>
              <a:tr h="144248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44428657"/>
                  </a:ext>
                </a:extLst>
              </a:tr>
              <a:tr h="14424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812961732"/>
                  </a:ext>
                </a:extLst>
              </a:tr>
              <a:tr h="144248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59905986"/>
                  </a:ext>
                </a:extLst>
              </a:tr>
              <a:tr h="14424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pPr algn="ctr"/>
                      <a:r>
                        <a:rPr lang="en-GB" sz="1600" b="1" dirty="0" err="1">
                          <a:solidFill>
                            <a:schemeClr val="accent1">
                              <a:lumMod val="50000"/>
                            </a:schemeClr>
                          </a:solidFill>
                          <a:latin typeface="Century Gothic" panose="020B0502020202020204" pitchFamily="34" charset="0"/>
                        </a:rPr>
                        <a:t>Francophoniques</a:t>
                      </a:r>
                      <a:endParaRPr lang="en-GB" sz="1600" b="1" dirty="0">
                        <a:solidFill>
                          <a:schemeClr val="accent1">
                            <a:lumMod val="50000"/>
                          </a:schemeClr>
                        </a:solidFill>
                        <a:latin typeface="Century Gothic" panose="020B0502020202020204" pitchFamily="34" charset="0"/>
                      </a:endParaRPr>
                    </a:p>
                  </a:txBody>
                  <a:tcPr anchor="ctr"/>
                </a:tc>
                <a:extLst>
                  <a:ext uri="{0D108BD9-81ED-4DB2-BD59-A6C34878D82A}">
                    <a16:rowId xmlns:a16="http://schemas.microsoft.com/office/drawing/2014/main" val="2264953687"/>
                  </a:ext>
                </a:extLst>
              </a:tr>
            </a:tbl>
          </a:graphicData>
        </a:graphic>
      </p:graphicFrame>
      <p:sp>
        <p:nvSpPr>
          <p:cNvPr id="85" name="TextBox 84"/>
          <p:cNvSpPr txBox="1"/>
          <p:nvPr/>
        </p:nvSpPr>
        <p:spPr>
          <a:xfrm rot="10800000" flipV="1">
            <a:off x="501710" y="295089"/>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dans</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pic>
        <p:nvPicPr>
          <p:cNvPr id="86" name="Picture 2" descr="Quiet Sig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798" y="816834"/>
            <a:ext cx="440065" cy="622378"/>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1A4471C-BA12-42B9-A930-96E726DD97EB}"/>
              </a:ext>
            </a:extLst>
          </p:cNvPr>
          <p:cNvSpPr txBox="1"/>
          <p:nvPr/>
        </p:nvSpPr>
        <p:spPr>
          <a:xfrm>
            <a:off x="1343831" y="264311"/>
            <a:ext cx="4814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E65D00"/>
                </a:solidFill>
                <a:effectLst/>
                <a:uLnTx/>
                <a:uFillTx/>
                <a:latin typeface="Century Gothic" panose="020B0502020202020204" pitchFamily="34" charset="0"/>
              </a:rPr>
              <a:t>X</a:t>
            </a:r>
          </a:p>
        </p:txBody>
      </p:sp>
      <p:sp>
        <p:nvSpPr>
          <p:cNvPr id="88" name="TextBox 87">
            <a:extLst>
              <a:ext uri="{FF2B5EF4-FFF2-40B4-BE49-F238E27FC236}">
                <a16:creationId xmlns:a16="http://schemas.microsoft.com/office/drawing/2014/main" id="{27545A5E-73DA-49E9-BB52-FBAA40BA9B21}"/>
              </a:ext>
            </a:extLst>
          </p:cNvPr>
          <p:cNvSpPr txBox="1"/>
          <p:nvPr/>
        </p:nvSpPr>
        <p:spPr>
          <a:xfrm>
            <a:off x="192799" y="254798"/>
            <a:ext cx="61783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SFC</a:t>
            </a:r>
          </a:p>
        </p:txBody>
      </p:sp>
      <p:sp>
        <p:nvSpPr>
          <p:cNvPr id="89" name="TextBox 88">
            <a:extLst>
              <a:ext uri="{FF2B5EF4-FFF2-40B4-BE49-F238E27FC236}">
                <a16:creationId xmlns:a16="http://schemas.microsoft.com/office/drawing/2014/main" id="{39F0888F-A463-4264-913D-6587DF2B0911}"/>
              </a:ext>
            </a:extLst>
          </p:cNvPr>
          <p:cNvSpPr txBox="1"/>
          <p:nvPr/>
        </p:nvSpPr>
        <p:spPr>
          <a:xfrm>
            <a:off x="2153770" y="192298"/>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a</a:t>
            </a:r>
          </a:p>
        </p:txBody>
      </p:sp>
      <p:sp>
        <p:nvSpPr>
          <p:cNvPr id="90" name="TextBox 89">
            <a:extLst>
              <a:ext uri="{FF2B5EF4-FFF2-40B4-BE49-F238E27FC236}">
                <a16:creationId xmlns:a16="http://schemas.microsoft.com/office/drawing/2014/main" id="{996F03CA-4393-4B59-82AE-47D2DDCE7FC2}"/>
              </a:ext>
            </a:extLst>
          </p:cNvPr>
          <p:cNvSpPr txBox="1"/>
          <p:nvPr/>
        </p:nvSpPr>
        <p:spPr>
          <a:xfrm rot="10800000" flipV="1">
            <a:off x="2517930" y="370346"/>
            <a:ext cx="15657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a</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nim</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a</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l</a:t>
            </a:r>
          </a:p>
        </p:txBody>
      </p:sp>
      <p:sp>
        <p:nvSpPr>
          <p:cNvPr id="91" name="TextBox 90">
            <a:extLst>
              <a:ext uri="{FF2B5EF4-FFF2-40B4-BE49-F238E27FC236}">
                <a16:creationId xmlns:a16="http://schemas.microsoft.com/office/drawing/2014/main" id="{E03C17A7-4D3C-4F7A-A902-2FFD30051486}"/>
              </a:ext>
            </a:extLst>
          </p:cNvPr>
          <p:cNvSpPr txBox="1"/>
          <p:nvPr/>
        </p:nvSpPr>
        <p:spPr>
          <a:xfrm>
            <a:off x="4099312" y="251511"/>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i</a:t>
            </a:r>
          </a:p>
        </p:txBody>
      </p:sp>
      <p:sp>
        <p:nvSpPr>
          <p:cNvPr id="92" name="TextBox 91">
            <a:extLst>
              <a:ext uri="{FF2B5EF4-FFF2-40B4-BE49-F238E27FC236}">
                <a16:creationId xmlns:a16="http://schemas.microsoft.com/office/drawing/2014/main" id="{21965192-8A44-404D-A8A2-7FE4D3B6FB7A}"/>
              </a:ext>
            </a:extLst>
          </p:cNvPr>
          <p:cNvSpPr txBox="1"/>
          <p:nvPr/>
        </p:nvSpPr>
        <p:spPr>
          <a:xfrm rot="10800000" flipV="1">
            <a:off x="4341633" y="393913"/>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m</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i</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d</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i</a:t>
            </a:r>
          </a:p>
        </p:txBody>
      </p:sp>
      <p:sp>
        <p:nvSpPr>
          <p:cNvPr id="93" name="TextBox 92">
            <a:extLst>
              <a:ext uri="{FF2B5EF4-FFF2-40B4-BE49-F238E27FC236}">
                <a16:creationId xmlns:a16="http://schemas.microsoft.com/office/drawing/2014/main" id="{56062E12-3005-440B-9F4D-0DE861F6A42E}"/>
              </a:ext>
            </a:extLst>
          </p:cNvPr>
          <p:cNvSpPr txBox="1"/>
          <p:nvPr/>
        </p:nvSpPr>
        <p:spPr>
          <a:xfrm>
            <a:off x="6015235" y="193565"/>
            <a:ext cx="6864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eu</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94" name="TextBox 93">
            <a:extLst>
              <a:ext uri="{FF2B5EF4-FFF2-40B4-BE49-F238E27FC236}">
                <a16:creationId xmlns:a16="http://schemas.microsoft.com/office/drawing/2014/main" id="{99C1E285-6BD0-46F7-9623-E3508D0E3514}"/>
              </a:ext>
            </a:extLst>
          </p:cNvPr>
          <p:cNvSpPr txBox="1"/>
          <p:nvPr/>
        </p:nvSpPr>
        <p:spPr>
          <a:xfrm rot="10800000" flipV="1">
            <a:off x="6379396" y="371613"/>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d</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eu</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x</a:t>
            </a:r>
          </a:p>
        </p:txBody>
      </p:sp>
      <p:sp>
        <p:nvSpPr>
          <p:cNvPr id="95" name="TextBox 94">
            <a:extLst>
              <a:ext uri="{FF2B5EF4-FFF2-40B4-BE49-F238E27FC236}">
                <a16:creationId xmlns:a16="http://schemas.microsoft.com/office/drawing/2014/main" id="{C9F86A72-63E1-4A58-8244-EBCBEBDC45B4}"/>
              </a:ext>
            </a:extLst>
          </p:cNvPr>
          <p:cNvSpPr txBox="1"/>
          <p:nvPr/>
        </p:nvSpPr>
        <p:spPr>
          <a:xfrm>
            <a:off x="8013724" y="189916"/>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e</a:t>
            </a:r>
          </a:p>
        </p:txBody>
      </p:sp>
      <p:sp>
        <p:nvSpPr>
          <p:cNvPr id="96" name="TextBox 95">
            <a:extLst>
              <a:ext uri="{FF2B5EF4-FFF2-40B4-BE49-F238E27FC236}">
                <a16:creationId xmlns:a16="http://schemas.microsoft.com/office/drawing/2014/main" id="{21E497C2-6813-45CF-9B5F-EA40A2480F0D}"/>
              </a:ext>
            </a:extLst>
          </p:cNvPr>
          <p:cNvSpPr txBox="1"/>
          <p:nvPr/>
        </p:nvSpPr>
        <p:spPr>
          <a:xfrm rot="10800000" flipV="1">
            <a:off x="8377885" y="317164"/>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Arial" panose="020B0604020202020204" pitchFamily="34" charset="0"/>
              </a:rPr>
              <a:t>j</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e</a:t>
            </a:r>
          </a:p>
        </p:txBody>
      </p:sp>
      <p:sp>
        <p:nvSpPr>
          <p:cNvPr id="97" name="TextBox 96">
            <a:extLst>
              <a:ext uri="{FF2B5EF4-FFF2-40B4-BE49-F238E27FC236}">
                <a16:creationId xmlns:a16="http://schemas.microsoft.com/office/drawing/2014/main" id="{014393F9-EBBB-46AE-A196-D335BA83A5BF}"/>
              </a:ext>
            </a:extLst>
          </p:cNvPr>
          <p:cNvSpPr txBox="1"/>
          <p:nvPr/>
        </p:nvSpPr>
        <p:spPr>
          <a:xfrm>
            <a:off x="9943589" y="167573"/>
            <a:ext cx="7034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au</a:t>
            </a:r>
          </a:p>
        </p:txBody>
      </p:sp>
      <p:sp>
        <p:nvSpPr>
          <p:cNvPr id="98" name="TextBox 97">
            <a:extLst>
              <a:ext uri="{FF2B5EF4-FFF2-40B4-BE49-F238E27FC236}">
                <a16:creationId xmlns:a16="http://schemas.microsoft.com/office/drawing/2014/main" id="{8F5AD61F-FF38-4B02-B6A5-FD573E6CA9AA}"/>
              </a:ext>
            </a:extLst>
          </p:cNvPr>
          <p:cNvSpPr txBox="1"/>
          <p:nvPr/>
        </p:nvSpPr>
        <p:spPr>
          <a:xfrm rot="10800000" flipV="1">
            <a:off x="10024240" y="457236"/>
            <a:ext cx="19097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g</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au</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che</a:t>
            </a:r>
          </a:p>
        </p:txBody>
      </p:sp>
      <p:sp>
        <p:nvSpPr>
          <p:cNvPr id="99" name="TextBox 98">
            <a:extLst>
              <a:ext uri="{FF2B5EF4-FFF2-40B4-BE49-F238E27FC236}">
                <a16:creationId xmlns:a16="http://schemas.microsoft.com/office/drawing/2014/main" id="{A5EA739B-5F9B-49F0-9FB7-66EAED3AA8BD}"/>
              </a:ext>
            </a:extLst>
          </p:cNvPr>
          <p:cNvSpPr txBox="1"/>
          <p:nvPr/>
        </p:nvSpPr>
        <p:spPr>
          <a:xfrm>
            <a:off x="2166470" y="1614698"/>
            <a:ext cx="628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ou</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100" name="TextBox 99">
            <a:extLst>
              <a:ext uri="{FF2B5EF4-FFF2-40B4-BE49-F238E27FC236}">
                <a16:creationId xmlns:a16="http://schemas.microsoft.com/office/drawing/2014/main" id="{43E99237-64FE-4D6D-A43C-959E364F8A43}"/>
              </a:ext>
            </a:extLst>
          </p:cNvPr>
          <p:cNvSpPr txBox="1"/>
          <p:nvPr/>
        </p:nvSpPr>
        <p:spPr>
          <a:xfrm rot="10800000" flipV="1">
            <a:off x="2477397" y="1893051"/>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n</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ou</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s</a:t>
            </a:r>
          </a:p>
        </p:txBody>
      </p:sp>
      <p:sp>
        <p:nvSpPr>
          <p:cNvPr id="101" name="TextBox 100">
            <a:extLst>
              <a:ext uri="{FF2B5EF4-FFF2-40B4-BE49-F238E27FC236}">
                <a16:creationId xmlns:a16="http://schemas.microsoft.com/office/drawing/2014/main" id="{0C330699-1A94-4A4B-BBFC-17CFB512D299}"/>
              </a:ext>
            </a:extLst>
          </p:cNvPr>
          <p:cNvSpPr txBox="1"/>
          <p:nvPr/>
        </p:nvSpPr>
        <p:spPr>
          <a:xfrm>
            <a:off x="4072122" y="1739909"/>
            <a:ext cx="6178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SFE</a:t>
            </a:r>
          </a:p>
        </p:txBody>
      </p:sp>
      <p:sp>
        <p:nvSpPr>
          <p:cNvPr id="102" name="TextBox 101">
            <a:extLst>
              <a:ext uri="{FF2B5EF4-FFF2-40B4-BE49-F238E27FC236}">
                <a16:creationId xmlns:a16="http://schemas.microsoft.com/office/drawing/2014/main" id="{35ED4ED2-76E4-4B1D-8687-EA430F13F0A9}"/>
              </a:ext>
            </a:extLst>
          </p:cNvPr>
          <p:cNvSpPr txBox="1"/>
          <p:nvPr/>
        </p:nvSpPr>
        <p:spPr>
          <a:xfrm rot="10800000" flipV="1">
            <a:off x="4002729" y="1948005"/>
            <a:ext cx="20268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timide</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sp>
        <p:nvSpPr>
          <p:cNvPr id="103" name="TextBox 102">
            <a:extLst>
              <a:ext uri="{FF2B5EF4-FFF2-40B4-BE49-F238E27FC236}">
                <a16:creationId xmlns:a16="http://schemas.microsoft.com/office/drawing/2014/main" id="{6D5BA393-85B6-4ED4-85E5-B2EF5E5A7BDE}"/>
              </a:ext>
            </a:extLst>
          </p:cNvPr>
          <p:cNvSpPr txBox="1"/>
          <p:nvPr/>
        </p:nvSpPr>
        <p:spPr>
          <a:xfrm>
            <a:off x="6027935" y="1615965"/>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a</a:t>
            </a:r>
          </a:p>
        </p:txBody>
      </p:sp>
      <p:sp>
        <p:nvSpPr>
          <p:cNvPr id="104" name="TextBox 103">
            <a:extLst>
              <a:ext uri="{FF2B5EF4-FFF2-40B4-BE49-F238E27FC236}">
                <a16:creationId xmlns:a16="http://schemas.microsoft.com/office/drawing/2014/main" id="{CEDDBBF8-14E6-4509-8F5F-F5EF5CC01E85}"/>
              </a:ext>
            </a:extLst>
          </p:cNvPr>
          <p:cNvSpPr txBox="1"/>
          <p:nvPr/>
        </p:nvSpPr>
        <p:spPr>
          <a:xfrm rot="10800000" flipV="1">
            <a:off x="6338862" y="1894318"/>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é</a:t>
            </a: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crire</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1DBEB9ED-2A1F-4697-A09B-456FE6C025FE}"/>
              </a:ext>
            </a:extLst>
          </p:cNvPr>
          <p:cNvSpPr txBox="1"/>
          <p:nvPr/>
        </p:nvSpPr>
        <p:spPr>
          <a:xfrm>
            <a:off x="8026424" y="1612316"/>
            <a:ext cx="13033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en</a:t>
            </a: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/an</a:t>
            </a:r>
          </a:p>
        </p:txBody>
      </p:sp>
      <p:sp>
        <p:nvSpPr>
          <p:cNvPr id="106" name="TextBox 105">
            <a:extLst>
              <a:ext uri="{FF2B5EF4-FFF2-40B4-BE49-F238E27FC236}">
                <a16:creationId xmlns:a16="http://schemas.microsoft.com/office/drawing/2014/main" id="{1084D522-55E2-4A5B-8A07-01AAE18E1CC8}"/>
              </a:ext>
            </a:extLst>
          </p:cNvPr>
          <p:cNvSpPr txBox="1"/>
          <p:nvPr/>
        </p:nvSpPr>
        <p:spPr>
          <a:xfrm rot="10800000" flipV="1">
            <a:off x="7976784" y="1938188"/>
            <a:ext cx="21158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en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f</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an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t</a:t>
            </a:r>
          </a:p>
        </p:txBody>
      </p:sp>
      <p:sp>
        <p:nvSpPr>
          <p:cNvPr id="107" name="TextBox 106">
            <a:extLst>
              <a:ext uri="{FF2B5EF4-FFF2-40B4-BE49-F238E27FC236}">
                <a16:creationId xmlns:a16="http://schemas.microsoft.com/office/drawing/2014/main" id="{2D84058D-C626-482F-BA91-88500C8F938A}"/>
              </a:ext>
            </a:extLst>
          </p:cNvPr>
          <p:cNvSpPr txBox="1"/>
          <p:nvPr/>
        </p:nvSpPr>
        <p:spPr>
          <a:xfrm>
            <a:off x="9956289" y="1589973"/>
            <a:ext cx="7541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on</a:t>
            </a:r>
          </a:p>
        </p:txBody>
      </p:sp>
      <p:sp>
        <p:nvSpPr>
          <p:cNvPr id="108" name="TextBox 107">
            <a:extLst>
              <a:ext uri="{FF2B5EF4-FFF2-40B4-BE49-F238E27FC236}">
                <a16:creationId xmlns:a16="http://schemas.microsoft.com/office/drawing/2014/main" id="{97A45DCB-28B8-4DF2-9802-A456A60B9B9A}"/>
              </a:ext>
            </a:extLst>
          </p:cNvPr>
          <p:cNvSpPr txBox="1"/>
          <p:nvPr/>
        </p:nvSpPr>
        <p:spPr>
          <a:xfrm rot="10800000" flipV="1">
            <a:off x="10267217" y="1868326"/>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N</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on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a:t>
            </a:r>
          </a:p>
        </p:txBody>
      </p:sp>
      <p:sp>
        <p:nvSpPr>
          <p:cNvPr id="109" name="TextBox 108">
            <a:extLst>
              <a:ext uri="{FF2B5EF4-FFF2-40B4-BE49-F238E27FC236}">
                <a16:creationId xmlns:a16="http://schemas.microsoft.com/office/drawing/2014/main" id="{74D7DA4E-2E3C-4902-91E3-956B2ED8568F}"/>
              </a:ext>
            </a:extLst>
          </p:cNvPr>
          <p:cNvSpPr txBox="1"/>
          <p:nvPr/>
        </p:nvSpPr>
        <p:spPr>
          <a:xfrm>
            <a:off x="2141070" y="3124490"/>
            <a:ext cx="836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ê/è</a:t>
            </a:r>
          </a:p>
        </p:txBody>
      </p:sp>
      <p:sp>
        <p:nvSpPr>
          <p:cNvPr id="110" name="TextBox 109">
            <a:extLst>
              <a:ext uri="{FF2B5EF4-FFF2-40B4-BE49-F238E27FC236}">
                <a16:creationId xmlns:a16="http://schemas.microsoft.com/office/drawing/2014/main" id="{30EB85E3-56EB-4612-B609-3B14E89B4C41}"/>
              </a:ext>
            </a:extLst>
          </p:cNvPr>
          <p:cNvSpPr txBox="1"/>
          <p:nvPr/>
        </p:nvSpPr>
        <p:spPr>
          <a:xfrm rot="10800000" flipV="1">
            <a:off x="2429835" y="3401781"/>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t</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ê</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te</a:t>
            </a:r>
          </a:p>
        </p:txBody>
      </p:sp>
      <p:sp>
        <p:nvSpPr>
          <p:cNvPr id="111" name="TextBox 110">
            <a:extLst>
              <a:ext uri="{FF2B5EF4-FFF2-40B4-BE49-F238E27FC236}">
                <a16:creationId xmlns:a16="http://schemas.microsoft.com/office/drawing/2014/main" id="{0274EA15-8BBA-40D4-BB2D-8167BA6E09E9}"/>
              </a:ext>
            </a:extLst>
          </p:cNvPr>
          <p:cNvSpPr txBox="1"/>
          <p:nvPr/>
        </p:nvSpPr>
        <p:spPr>
          <a:xfrm>
            <a:off x="4076710" y="3132903"/>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ai</a:t>
            </a:r>
          </a:p>
        </p:txBody>
      </p:sp>
      <p:sp>
        <p:nvSpPr>
          <p:cNvPr id="112" name="TextBox 111">
            <a:extLst>
              <a:ext uri="{FF2B5EF4-FFF2-40B4-BE49-F238E27FC236}">
                <a16:creationId xmlns:a16="http://schemas.microsoft.com/office/drawing/2014/main" id="{62C49B10-00BF-49E6-A895-1F83B78E6B83}"/>
              </a:ext>
            </a:extLst>
          </p:cNvPr>
          <p:cNvSpPr txBox="1"/>
          <p:nvPr/>
        </p:nvSpPr>
        <p:spPr>
          <a:xfrm rot="10800000" flipV="1">
            <a:off x="4367023" y="3327291"/>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vr</a:t>
            </a: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ai</a:t>
            </a:r>
            <a:endPar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endParaRPr>
          </a:p>
        </p:txBody>
      </p:sp>
      <p:sp>
        <p:nvSpPr>
          <p:cNvPr id="113" name="TextBox 112">
            <a:extLst>
              <a:ext uri="{FF2B5EF4-FFF2-40B4-BE49-F238E27FC236}">
                <a16:creationId xmlns:a16="http://schemas.microsoft.com/office/drawing/2014/main" id="{DF8E537E-0A92-4C3F-A84C-B7641CD6E24F}"/>
              </a:ext>
            </a:extLst>
          </p:cNvPr>
          <p:cNvSpPr txBox="1"/>
          <p:nvPr/>
        </p:nvSpPr>
        <p:spPr>
          <a:xfrm>
            <a:off x="6002535" y="3125757"/>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oi</a:t>
            </a:r>
          </a:p>
        </p:txBody>
      </p:sp>
      <p:sp>
        <p:nvSpPr>
          <p:cNvPr id="114" name="TextBox 113">
            <a:extLst>
              <a:ext uri="{FF2B5EF4-FFF2-40B4-BE49-F238E27FC236}">
                <a16:creationId xmlns:a16="http://schemas.microsoft.com/office/drawing/2014/main" id="{C83EC0DD-C666-4BE1-A219-EACDF3FCF29A}"/>
              </a:ext>
            </a:extLst>
          </p:cNvPr>
          <p:cNvSpPr txBox="1"/>
          <p:nvPr/>
        </p:nvSpPr>
        <p:spPr>
          <a:xfrm rot="10800000" flipV="1">
            <a:off x="6365634" y="3286447"/>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v</a:t>
            </a: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oi</a:t>
            </a: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r</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sp>
        <p:nvSpPr>
          <p:cNvPr id="115" name="TextBox 114">
            <a:extLst>
              <a:ext uri="{FF2B5EF4-FFF2-40B4-BE49-F238E27FC236}">
                <a16:creationId xmlns:a16="http://schemas.microsoft.com/office/drawing/2014/main" id="{9351C3B1-1F70-43C0-A675-D42A0D00E041}"/>
              </a:ext>
            </a:extLst>
          </p:cNvPr>
          <p:cNvSpPr txBox="1"/>
          <p:nvPr/>
        </p:nvSpPr>
        <p:spPr>
          <a:xfrm>
            <a:off x="8001024" y="3106610"/>
            <a:ext cx="7254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ch</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116" name="TextBox 115">
            <a:extLst>
              <a:ext uri="{FF2B5EF4-FFF2-40B4-BE49-F238E27FC236}">
                <a16:creationId xmlns:a16="http://schemas.microsoft.com/office/drawing/2014/main" id="{5D8D2485-8D4A-4D28-A36A-CC9EC8E7A802}"/>
              </a:ext>
            </a:extLst>
          </p:cNvPr>
          <p:cNvSpPr txBox="1"/>
          <p:nvPr/>
        </p:nvSpPr>
        <p:spPr>
          <a:xfrm rot="10800000" flipV="1">
            <a:off x="7793164" y="3460958"/>
            <a:ext cx="24131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ch</a:t>
            </a: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er</a:t>
            </a: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ch</a:t>
            </a: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er</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sp>
        <p:nvSpPr>
          <p:cNvPr id="117" name="TextBox 116">
            <a:extLst>
              <a:ext uri="{FF2B5EF4-FFF2-40B4-BE49-F238E27FC236}">
                <a16:creationId xmlns:a16="http://schemas.microsoft.com/office/drawing/2014/main" id="{2F8936E1-731C-404F-9C28-6691D4531F7B}"/>
              </a:ext>
            </a:extLst>
          </p:cNvPr>
          <p:cNvSpPr txBox="1"/>
          <p:nvPr/>
        </p:nvSpPr>
        <p:spPr>
          <a:xfrm>
            <a:off x="9946388" y="3053271"/>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c</a:t>
            </a:r>
          </a:p>
        </p:txBody>
      </p:sp>
      <p:sp>
        <p:nvSpPr>
          <p:cNvPr id="118" name="TextBox 117">
            <a:extLst>
              <a:ext uri="{FF2B5EF4-FFF2-40B4-BE49-F238E27FC236}">
                <a16:creationId xmlns:a16="http://schemas.microsoft.com/office/drawing/2014/main" id="{094B7D7E-86F8-4600-8314-92AD775DA28C}"/>
              </a:ext>
            </a:extLst>
          </p:cNvPr>
          <p:cNvSpPr txBox="1"/>
          <p:nvPr/>
        </p:nvSpPr>
        <p:spPr>
          <a:xfrm rot="10800000" flipV="1">
            <a:off x="10160870" y="3317630"/>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i</a:t>
            </a: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c</a:t>
            </a: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i</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sp>
        <p:nvSpPr>
          <p:cNvPr id="119" name="TextBox 118">
            <a:extLst>
              <a:ext uri="{FF2B5EF4-FFF2-40B4-BE49-F238E27FC236}">
                <a16:creationId xmlns:a16="http://schemas.microsoft.com/office/drawing/2014/main" id="{13542DAC-EFE5-46DC-8FA5-026CE595EAF8}"/>
              </a:ext>
            </a:extLst>
          </p:cNvPr>
          <p:cNvSpPr txBox="1"/>
          <p:nvPr/>
        </p:nvSpPr>
        <p:spPr>
          <a:xfrm>
            <a:off x="227443" y="4474975"/>
            <a:ext cx="828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qu</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120" name="TextBox 119">
            <a:extLst>
              <a:ext uri="{FF2B5EF4-FFF2-40B4-BE49-F238E27FC236}">
                <a16:creationId xmlns:a16="http://schemas.microsoft.com/office/drawing/2014/main" id="{ED96C7D3-A868-4DAB-86BD-2FE3B06701FC}"/>
              </a:ext>
            </a:extLst>
          </p:cNvPr>
          <p:cNvSpPr txBox="1"/>
          <p:nvPr/>
        </p:nvSpPr>
        <p:spPr>
          <a:xfrm rot="10800000" flipV="1">
            <a:off x="168989" y="4802935"/>
            <a:ext cx="21171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qu</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estion</a:t>
            </a:r>
          </a:p>
        </p:txBody>
      </p:sp>
      <p:sp>
        <p:nvSpPr>
          <p:cNvPr id="121" name="TextBox 120">
            <a:extLst>
              <a:ext uri="{FF2B5EF4-FFF2-40B4-BE49-F238E27FC236}">
                <a16:creationId xmlns:a16="http://schemas.microsoft.com/office/drawing/2014/main" id="{7B5C26A8-7B71-4279-9EE2-C510DFC5D38F}"/>
              </a:ext>
            </a:extLst>
          </p:cNvPr>
          <p:cNvSpPr txBox="1"/>
          <p:nvPr/>
        </p:nvSpPr>
        <p:spPr>
          <a:xfrm>
            <a:off x="2169268" y="4608882"/>
            <a:ext cx="6178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Arial" panose="020B0604020202020204" pitchFamily="34" charset="0"/>
              </a:rPr>
              <a:t>j</a:t>
            </a:r>
          </a:p>
        </p:txBody>
      </p:sp>
      <p:sp>
        <p:nvSpPr>
          <p:cNvPr id="122" name="TextBox 121">
            <a:extLst>
              <a:ext uri="{FF2B5EF4-FFF2-40B4-BE49-F238E27FC236}">
                <a16:creationId xmlns:a16="http://schemas.microsoft.com/office/drawing/2014/main" id="{F3E63A21-1BDE-476A-92C2-8EB9BD70FE3F}"/>
              </a:ext>
            </a:extLst>
          </p:cNvPr>
          <p:cNvSpPr txBox="1"/>
          <p:nvPr/>
        </p:nvSpPr>
        <p:spPr>
          <a:xfrm rot="10800000" flipV="1">
            <a:off x="2518075" y="4750058"/>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65D00"/>
                </a:solidFill>
                <a:effectLst/>
                <a:uLnTx/>
                <a:uFillTx/>
                <a:latin typeface="Century Gothic" panose="020B0502020202020204" pitchFamily="34" charset="0"/>
                <a:cs typeface="Arial" panose="020B0604020202020204" pitchFamily="34" charset="0"/>
              </a:rPr>
              <a:t>j</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our</a:t>
            </a:r>
          </a:p>
        </p:txBody>
      </p:sp>
      <p:sp>
        <p:nvSpPr>
          <p:cNvPr id="123" name="TextBox 122">
            <a:extLst>
              <a:ext uri="{FF2B5EF4-FFF2-40B4-BE49-F238E27FC236}">
                <a16:creationId xmlns:a16="http://schemas.microsoft.com/office/drawing/2014/main" id="{D41C6E57-4D35-4169-9849-ED23F8D3C62C}"/>
              </a:ext>
            </a:extLst>
          </p:cNvPr>
          <p:cNvSpPr txBox="1"/>
          <p:nvPr/>
        </p:nvSpPr>
        <p:spPr>
          <a:xfrm>
            <a:off x="4096303" y="4549503"/>
            <a:ext cx="10505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tion</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124" name="TextBox 123">
            <a:extLst>
              <a:ext uri="{FF2B5EF4-FFF2-40B4-BE49-F238E27FC236}">
                <a16:creationId xmlns:a16="http://schemas.microsoft.com/office/drawing/2014/main" id="{D774E798-DCC0-4A23-9F7F-2542DFEF1E6F}"/>
              </a:ext>
            </a:extLst>
          </p:cNvPr>
          <p:cNvSpPr txBox="1"/>
          <p:nvPr/>
        </p:nvSpPr>
        <p:spPr>
          <a:xfrm rot="10800000" flipV="1">
            <a:off x="4156405" y="4973385"/>
            <a:ext cx="19444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Atten</a:t>
            </a:r>
            <a:r>
              <a:rPr kumimoji="0" lang="en-GB" sz="24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tion</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a:t>
            </a:r>
          </a:p>
        </p:txBody>
      </p:sp>
      <p:sp>
        <p:nvSpPr>
          <p:cNvPr id="125" name="TextBox 124">
            <a:extLst>
              <a:ext uri="{FF2B5EF4-FFF2-40B4-BE49-F238E27FC236}">
                <a16:creationId xmlns:a16="http://schemas.microsoft.com/office/drawing/2014/main" id="{763C53C1-83E6-4BCE-AC51-787BF2C39253}"/>
              </a:ext>
            </a:extLst>
          </p:cNvPr>
          <p:cNvSpPr txBox="1"/>
          <p:nvPr/>
        </p:nvSpPr>
        <p:spPr>
          <a:xfrm>
            <a:off x="6027935" y="4558323"/>
            <a:ext cx="8110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ien</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126" name="TextBox 125">
            <a:extLst>
              <a:ext uri="{FF2B5EF4-FFF2-40B4-BE49-F238E27FC236}">
                <a16:creationId xmlns:a16="http://schemas.microsoft.com/office/drawing/2014/main" id="{4C4B103E-2AC9-42E0-ADCB-E68C5C630067}"/>
              </a:ext>
            </a:extLst>
          </p:cNvPr>
          <p:cNvSpPr txBox="1"/>
          <p:nvPr/>
        </p:nvSpPr>
        <p:spPr>
          <a:xfrm rot="10800000" flipV="1">
            <a:off x="6741470" y="4798575"/>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b</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ien</a:t>
            </a:r>
          </a:p>
        </p:txBody>
      </p:sp>
      <p:sp>
        <p:nvSpPr>
          <p:cNvPr id="127" name="TextBox 126">
            <a:extLst>
              <a:ext uri="{FF2B5EF4-FFF2-40B4-BE49-F238E27FC236}">
                <a16:creationId xmlns:a16="http://schemas.microsoft.com/office/drawing/2014/main" id="{975B4752-88C0-49C4-8AEF-D7F978987CBF}"/>
              </a:ext>
            </a:extLst>
          </p:cNvPr>
          <p:cNvSpPr txBox="1"/>
          <p:nvPr/>
        </p:nvSpPr>
        <p:spPr>
          <a:xfrm>
            <a:off x="8001024" y="4513512"/>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un</a:t>
            </a:r>
          </a:p>
        </p:txBody>
      </p:sp>
      <p:sp>
        <p:nvSpPr>
          <p:cNvPr id="128" name="TextBox 127">
            <a:extLst>
              <a:ext uri="{FF2B5EF4-FFF2-40B4-BE49-F238E27FC236}">
                <a16:creationId xmlns:a16="http://schemas.microsoft.com/office/drawing/2014/main" id="{7B916371-9E01-470E-AAFB-F168B5C88AF7}"/>
              </a:ext>
            </a:extLst>
          </p:cNvPr>
          <p:cNvSpPr txBox="1"/>
          <p:nvPr/>
        </p:nvSpPr>
        <p:spPr>
          <a:xfrm rot="10800000" flipV="1">
            <a:off x="8255955" y="4767359"/>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un</a:t>
            </a:r>
          </a:p>
        </p:txBody>
      </p:sp>
      <p:sp>
        <p:nvSpPr>
          <p:cNvPr id="129" name="TextBox 128">
            <a:extLst>
              <a:ext uri="{FF2B5EF4-FFF2-40B4-BE49-F238E27FC236}">
                <a16:creationId xmlns:a16="http://schemas.microsoft.com/office/drawing/2014/main" id="{B03DF363-E700-482A-BC53-0482F6A774B5}"/>
              </a:ext>
            </a:extLst>
          </p:cNvPr>
          <p:cNvSpPr txBox="1"/>
          <p:nvPr/>
        </p:nvSpPr>
        <p:spPr>
          <a:xfrm>
            <a:off x="227443" y="3077975"/>
            <a:ext cx="12693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ain</a:t>
            </a: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/in</a:t>
            </a:r>
          </a:p>
        </p:txBody>
      </p:sp>
      <p:sp>
        <p:nvSpPr>
          <p:cNvPr id="130" name="TextBox 129">
            <a:extLst>
              <a:ext uri="{FF2B5EF4-FFF2-40B4-BE49-F238E27FC236}">
                <a16:creationId xmlns:a16="http://schemas.microsoft.com/office/drawing/2014/main" id="{CFF633DF-21BB-4D80-AAFB-6FD51031B09E}"/>
              </a:ext>
            </a:extLst>
          </p:cNvPr>
          <p:cNvSpPr txBox="1"/>
          <p:nvPr/>
        </p:nvSpPr>
        <p:spPr>
          <a:xfrm rot="10800000" flipV="1">
            <a:off x="527778" y="3403363"/>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tr</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ain</a:t>
            </a:r>
          </a:p>
        </p:txBody>
      </p:sp>
      <p:sp>
        <p:nvSpPr>
          <p:cNvPr id="131" name="TextBox 130">
            <a:extLst>
              <a:ext uri="{FF2B5EF4-FFF2-40B4-BE49-F238E27FC236}">
                <a16:creationId xmlns:a16="http://schemas.microsoft.com/office/drawing/2014/main" id="{7026BCF3-722A-4F1B-A3F1-136B1C7BB54E}"/>
              </a:ext>
            </a:extLst>
          </p:cNvPr>
          <p:cNvSpPr txBox="1"/>
          <p:nvPr/>
        </p:nvSpPr>
        <p:spPr>
          <a:xfrm>
            <a:off x="227444" y="1604775"/>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u</a:t>
            </a:r>
          </a:p>
        </p:txBody>
      </p:sp>
      <p:sp>
        <p:nvSpPr>
          <p:cNvPr id="132" name="TextBox 131">
            <a:extLst>
              <a:ext uri="{FF2B5EF4-FFF2-40B4-BE49-F238E27FC236}">
                <a16:creationId xmlns:a16="http://schemas.microsoft.com/office/drawing/2014/main" id="{CA8E401A-544D-4E74-A192-EC5C5F5D3657}"/>
              </a:ext>
            </a:extLst>
          </p:cNvPr>
          <p:cNvSpPr txBox="1"/>
          <p:nvPr/>
        </p:nvSpPr>
        <p:spPr>
          <a:xfrm rot="10800000" flipV="1">
            <a:off x="538371" y="1883128"/>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t</a:t>
            </a: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u</a:t>
            </a:r>
            <a:endPar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endParaRPr>
          </a:p>
        </p:txBody>
      </p:sp>
      <p:pic>
        <p:nvPicPr>
          <p:cNvPr id="133" name="Picture 132">
            <a:extLst>
              <a:ext uri="{FF2B5EF4-FFF2-40B4-BE49-F238E27FC236}">
                <a16:creationId xmlns:a16="http://schemas.microsoft.com/office/drawing/2014/main" id="{99090549-7892-4E6B-AD51-BE1C6E619926}"/>
              </a:ext>
            </a:extLst>
          </p:cNvPr>
          <p:cNvPicPr>
            <a:picLocks noChangeAspect="1"/>
          </p:cNvPicPr>
          <p:nvPr/>
        </p:nvPicPr>
        <p:blipFill>
          <a:blip r:embed="rId5"/>
          <a:stretch>
            <a:fillRect/>
          </a:stretch>
        </p:blipFill>
        <p:spPr>
          <a:xfrm>
            <a:off x="2539514" y="984256"/>
            <a:ext cx="1167328" cy="584776"/>
          </a:xfrm>
          <a:prstGeom prst="rect">
            <a:avLst/>
          </a:prstGeom>
        </p:spPr>
      </p:pic>
      <p:pic>
        <p:nvPicPr>
          <p:cNvPr id="134" name="Picture 133">
            <a:extLst>
              <a:ext uri="{FF2B5EF4-FFF2-40B4-BE49-F238E27FC236}">
                <a16:creationId xmlns:a16="http://schemas.microsoft.com/office/drawing/2014/main" id="{BC51C7ED-F0B9-42FB-9B0A-4887289559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7127" y="1028857"/>
            <a:ext cx="617838" cy="626244"/>
          </a:xfrm>
          <a:prstGeom prst="rect">
            <a:avLst/>
          </a:prstGeom>
        </p:spPr>
      </p:pic>
      <p:pic>
        <p:nvPicPr>
          <p:cNvPr id="135" name="Picture 4" descr="White Blue Rounded Rectangle Clip Art">
            <a:extLst>
              <a:ext uri="{FF2B5EF4-FFF2-40B4-BE49-F238E27FC236}">
                <a16:creationId xmlns:a16="http://schemas.microsoft.com/office/drawing/2014/main" id="{F1F96B8A-6E2E-4D2A-942F-758E20AA39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3050" y="933730"/>
            <a:ext cx="617838" cy="744383"/>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C:\Users\wdj\Google Drive\Primary\Y5 SoW\From Tracy\Pronouns\i.png">
            <a:extLst>
              <a:ext uri="{FF2B5EF4-FFF2-40B4-BE49-F238E27FC236}">
                <a16:creationId xmlns:a16="http://schemas.microsoft.com/office/drawing/2014/main" id="{F258159D-F05A-4259-B2CD-DDC81DA1B3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2268" y="900437"/>
            <a:ext cx="404882" cy="79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2" descr="Left Blue Arrow Clip Art">
            <a:extLst>
              <a:ext uri="{FF2B5EF4-FFF2-40B4-BE49-F238E27FC236}">
                <a16:creationId xmlns:a16="http://schemas.microsoft.com/office/drawing/2014/main" id="{E114C42E-CA2F-4057-9EDF-116FD2E44A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47080" y="1046582"/>
            <a:ext cx="615454" cy="61545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C:\Users\wdj\Google Drive\Primary\Y5 SoW\From Tracy\Pronouns\you.png">
            <a:extLst>
              <a:ext uri="{FF2B5EF4-FFF2-40B4-BE49-F238E27FC236}">
                <a16:creationId xmlns:a16="http://schemas.microsoft.com/office/drawing/2014/main" id="{6A4467AF-C0D1-4D34-BDA7-BC1E9A96DF0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5202" y="2324854"/>
            <a:ext cx="845779" cy="7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38" descr="C:\Users\wdj\Google Drive\Primary\Y5 SoW\From Tracy\Pronouns\we.png">
            <a:extLst>
              <a:ext uri="{FF2B5EF4-FFF2-40B4-BE49-F238E27FC236}">
                <a16:creationId xmlns:a16="http://schemas.microsoft.com/office/drawing/2014/main" id="{ED95C482-3FF1-4677-B755-76C0D1633A1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59163" y="2426967"/>
            <a:ext cx="850859" cy="68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TextBox 139">
            <a:extLst>
              <a:ext uri="{FF2B5EF4-FFF2-40B4-BE49-F238E27FC236}">
                <a16:creationId xmlns:a16="http://schemas.microsoft.com/office/drawing/2014/main" id="{523DC9B6-EFAC-4481-A633-5B5655C6B429}"/>
              </a:ext>
            </a:extLst>
          </p:cNvPr>
          <p:cNvSpPr txBox="1"/>
          <p:nvPr/>
        </p:nvSpPr>
        <p:spPr>
          <a:xfrm>
            <a:off x="5237233" y="1924376"/>
            <a:ext cx="4814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E65D00"/>
                </a:solidFill>
                <a:effectLst/>
                <a:uLnTx/>
                <a:uFillTx/>
                <a:latin typeface="Century Gothic" panose="020B0502020202020204" pitchFamily="34" charset="0"/>
              </a:rPr>
              <a:t>X</a:t>
            </a:r>
          </a:p>
        </p:txBody>
      </p:sp>
      <p:pic>
        <p:nvPicPr>
          <p:cNvPr id="141" name="Picture 2" descr="Ink Pen Clip Art">
            <a:extLst>
              <a:ext uri="{FF2B5EF4-FFF2-40B4-BE49-F238E27FC236}">
                <a16:creationId xmlns:a16="http://schemas.microsoft.com/office/drawing/2014/main" id="{14E717C6-BF25-4407-929E-D82A7D4FCD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95398" y="2427213"/>
            <a:ext cx="481451" cy="68090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Little Boy Clip Art">
            <a:extLst>
              <a:ext uri="{FF2B5EF4-FFF2-40B4-BE49-F238E27FC236}">
                <a16:creationId xmlns:a16="http://schemas.microsoft.com/office/drawing/2014/main" id="{E49D00D8-964A-46E3-8D01-A80E050888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84949" y="2388197"/>
            <a:ext cx="359702" cy="74937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Quiet Sign Clip Art">
            <a:extLst>
              <a:ext uri="{FF2B5EF4-FFF2-40B4-BE49-F238E27FC236}">
                <a16:creationId xmlns:a16="http://schemas.microsoft.com/office/drawing/2014/main" id="{DE6A7C78-2703-42BB-92D2-C316500E3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293" y="2456321"/>
            <a:ext cx="481451" cy="68091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Red No Circle Clip Art">
            <a:extLst>
              <a:ext uri="{FF2B5EF4-FFF2-40B4-BE49-F238E27FC236}">
                <a16:creationId xmlns:a16="http://schemas.microsoft.com/office/drawing/2014/main" id="{6928737E-441A-465B-88EB-BE88E42D093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61428" y="2379475"/>
            <a:ext cx="694675" cy="68772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Kiddy Train Clip Art">
            <a:extLst>
              <a:ext uri="{FF2B5EF4-FFF2-40B4-BE49-F238E27FC236}">
                <a16:creationId xmlns:a16="http://schemas.microsoft.com/office/drawing/2014/main" id="{DBAE4220-9024-4353-99F2-7361C206988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136" y="3867850"/>
            <a:ext cx="780493" cy="686834"/>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Asian Anime Boy Head Clip Art">
            <a:extLst>
              <a:ext uri="{FF2B5EF4-FFF2-40B4-BE49-F238E27FC236}">
                <a16:creationId xmlns:a16="http://schemas.microsoft.com/office/drawing/2014/main" id="{41E19572-D3D3-48A1-8587-E7E50D041CA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40786" y="3886394"/>
            <a:ext cx="617838" cy="679622"/>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Tick1 Clip Art">
            <a:extLst>
              <a:ext uri="{FF2B5EF4-FFF2-40B4-BE49-F238E27FC236}">
                <a16:creationId xmlns:a16="http://schemas.microsoft.com/office/drawing/2014/main" id="{CD10F3F9-6E99-4BD8-9BBB-6BBC64FCA5B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80260" y="3902405"/>
            <a:ext cx="694675" cy="694675"/>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http://www.clker.com/cliparts/2/n/7/1/j/V/scientist-microscope-md.png">
            <a:extLst>
              <a:ext uri="{FF2B5EF4-FFF2-40B4-BE49-F238E27FC236}">
                <a16:creationId xmlns:a16="http://schemas.microsoft.com/office/drawing/2014/main" id="{4AEA714D-1F2E-436B-8520-37418C7FB9DD}"/>
              </a:ext>
            </a:extLst>
          </p:cNvP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3073" y="3791590"/>
            <a:ext cx="741001" cy="90566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Simple Folder Seek Clip Art">
            <a:extLst>
              <a:ext uri="{FF2B5EF4-FFF2-40B4-BE49-F238E27FC236}">
                <a16:creationId xmlns:a16="http://schemas.microsoft.com/office/drawing/2014/main" id="{2D3E9C67-8888-4F6E-83E8-C12B09FC0DF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10307" y="3934557"/>
            <a:ext cx="789367" cy="78936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Ruffled Map Clip Art">
            <a:extLst>
              <a:ext uri="{FF2B5EF4-FFF2-40B4-BE49-F238E27FC236}">
                <a16:creationId xmlns:a16="http://schemas.microsoft.com/office/drawing/2014/main" id="{33F92BC7-6CB2-40C4-B0F2-41F5061DFAB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475253" y="3865514"/>
            <a:ext cx="730477" cy="730477"/>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Blue Question Mark Clip Art">
            <a:extLst>
              <a:ext uri="{FF2B5EF4-FFF2-40B4-BE49-F238E27FC236}">
                <a16:creationId xmlns:a16="http://schemas.microsoft.com/office/drawing/2014/main" id="{6D93D005-EBB0-4648-897F-906E7681BF6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0931" y="5396369"/>
            <a:ext cx="687140" cy="673397"/>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Smiling Sun Clip Art">
            <a:extLst>
              <a:ext uri="{FF2B5EF4-FFF2-40B4-BE49-F238E27FC236}">
                <a16:creationId xmlns:a16="http://schemas.microsoft.com/office/drawing/2014/main" id="{07743BF1-F1C6-44B7-BFAC-6D1FA6F5165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47299" y="5262171"/>
            <a:ext cx="762158" cy="762158"/>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Warning - Banana Skin Clip Art">
            <a:extLst>
              <a:ext uri="{FF2B5EF4-FFF2-40B4-BE49-F238E27FC236}">
                <a16:creationId xmlns:a16="http://schemas.microsoft.com/office/drawing/2014/main" id="{6DB1C69A-9447-4F32-BDDF-F35EAD2E3D7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60341" y="5323244"/>
            <a:ext cx="762158" cy="67069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Symbol Thumbs Up Clip Art">
            <a:extLst>
              <a:ext uri="{FF2B5EF4-FFF2-40B4-BE49-F238E27FC236}">
                <a16:creationId xmlns:a16="http://schemas.microsoft.com/office/drawing/2014/main" id="{8261BBBB-1744-49B3-BE60-93C611EF6D7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43175" y="5278451"/>
            <a:ext cx="604161" cy="74587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descr="White Blue Rounded Rectangle Clip Art">
            <a:extLst>
              <a:ext uri="{FF2B5EF4-FFF2-40B4-BE49-F238E27FC236}">
                <a16:creationId xmlns:a16="http://schemas.microsoft.com/office/drawing/2014/main" id="{9DDF4446-BB29-4525-A931-11EADCB4B43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726506" y="5297033"/>
            <a:ext cx="418145" cy="696909"/>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a:extLst>
              <a:ext uri="{FF2B5EF4-FFF2-40B4-BE49-F238E27FC236}">
                <a16:creationId xmlns:a16="http://schemas.microsoft.com/office/drawing/2014/main" id="{F096F9A1-8E8D-4BCF-A97C-4527680F86D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28542" y="1015310"/>
            <a:ext cx="789367" cy="665700"/>
          </a:xfrm>
          <a:prstGeom prst="rect">
            <a:avLst/>
          </a:prstGeom>
        </p:spPr>
      </p:pic>
      <p:sp>
        <p:nvSpPr>
          <p:cNvPr id="157" name="Down Arrow 14">
            <a:extLst>
              <a:ext uri="{FF2B5EF4-FFF2-40B4-BE49-F238E27FC236}">
                <a16:creationId xmlns:a16="http://schemas.microsoft.com/office/drawing/2014/main" id="{A8031724-ED70-42C7-A29F-2CFF3E5F2814}"/>
              </a:ext>
            </a:extLst>
          </p:cNvPr>
          <p:cNvSpPr/>
          <p:nvPr/>
        </p:nvSpPr>
        <p:spPr>
          <a:xfrm>
            <a:off x="711032" y="961633"/>
            <a:ext cx="244879" cy="426553"/>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158" name="Picture 15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102450" y="5387710"/>
            <a:ext cx="441033" cy="641011"/>
          </a:xfrm>
          <a:prstGeom prst="rect">
            <a:avLst/>
          </a:prstGeom>
        </p:spPr>
      </p:pic>
      <p:sp>
        <p:nvSpPr>
          <p:cNvPr id="159" name="TextBox 158">
            <a:extLst>
              <a:ext uri="{FF2B5EF4-FFF2-40B4-BE49-F238E27FC236}">
                <a16:creationId xmlns:a16="http://schemas.microsoft.com/office/drawing/2014/main" id="{523DC9B6-EFAC-4481-A633-5B5655C6B429}"/>
              </a:ext>
            </a:extLst>
          </p:cNvPr>
          <p:cNvSpPr txBox="1"/>
          <p:nvPr/>
        </p:nvSpPr>
        <p:spPr>
          <a:xfrm>
            <a:off x="3113232" y="5131939"/>
            <a:ext cx="4814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E65D00"/>
                </a:solidFill>
                <a:effectLst/>
                <a:uLnTx/>
                <a:uFillTx/>
                <a:latin typeface="Tw Cen MT" panose="020B0602020104020603"/>
                <a:ea typeface="+mn-ea"/>
                <a:cs typeface="+mn-cs"/>
              </a:rPr>
              <a:t>X</a:t>
            </a:r>
          </a:p>
        </p:txBody>
      </p:sp>
    </p:spTree>
    <p:extLst>
      <p:ext uri="{BB962C8B-B14F-4D97-AF65-F5344CB8AC3E}">
        <p14:creationId xmlns:p14="http://schemas.microsoft.com/office/powerpoint/2010/main" val="1707907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4" name="TextBox 83" hidden="1"/>
          <p:cNvSpPr txBox="1"/>
          <p:nvPr/>
        </p:nvSpPr>
        <p:spPr>
          <a:xfrm>
            <a:off x="1703070" y="377190"/>
            <a:ext cx="9144000" cy="584775"/>
          </a:xfrm>
          <a:prstGeom prst="rect">
            <a:avLst/>
          </a:prstGeom>
          <a:noFill/>
        </p:spPr>
        <p:txBody>
          <a:bodyPr wrap="square" rtlCol="0">
            <a:spAutoFit/>
          </a:bodyPr>
          <a:lstStyle/>
          <a:p>
            <a:pPr algn="ctr"/>
            <a:r>
              <a:rPr lang="en-GB" sz="3200" b="1" dirty="0">
                <a:solidFill>
                  <a:srgbClr val="002060"/>
                </a:solidFill>
                <a:latin typeface="Century Gothic" panose="020B0502020202020204" pitchFamily="34" charset="0"/>
              </a:rPr>
              <a:t>Source words in French </a:t>
            </a:r>
            <a:endParaRPr lang="en-GB" sz="3200" dirty="0">
              <a:solidFill>
                <a:prstClr val="black"/>
              </a:solidFill>
              <a:latin typeface="Century Gothic" panose="020B0502020202020204" pitchFamily="34" charset="0"/>
            </a:endParaRPr>
          </a:p>
        </p:txBody>
      </p:sp>
      <p:sp>
        <p:nvSpPr>
          <p:cNvPr id="5" name="TextBox 4"/>
          <p:cNvSpPr txBox="1"/>
          <p:nvPr/>
        </p:nvSpPr>
        <p:spPr>
          <a:xfrm>
            <a:off x="7187877" y="6494075"/>
            <a:ext cx="317875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Robert </a:t>
            </a:r>
            <a:r>
              <a:rPr lang="en-GB" sz="1200" dirty="0" err="1">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graphicFrame>
        <p:nvGraphicFramePr>
          <p:cNvPr id="85" name="Table 84"/>
          <p:cNvGraphicFramePr>
            <a:graphicFrameLocks noGrp="1"/>
          </p:cNvGraphicFramePr>
          <p:nvPr>
            <p:extLst>
              <p:ext uri="{D42A27DB-BD31-4B8C-83A1-F6EECF244321}">
                <p14:modId xmlns:p14="http://schemas.microsoft.com/office/powerpoint/2010/main" val="3302318616"/>
              </p:ext>
            </p:extLst>
          </p:nvPr>
        </p:nvGraphicFramePr>
        <p:xfrm>
          <a:off x="331470" y="1078170"/>
          <a:ext cx="11578878" cy="4983946"/>
        </p:xfrm>
        <a:graphic>
          <a:graphicData uri="http://schemas.openxmlformats.org/drawingml/2006/table">
            <a:tbl>
              <a:tblPr firstRow="1" firstCol="1" bandRow="1">
                <a:tableStyleId>{5C22544A-7EE6-4342-B048-85BDC9FD1C3A}</a:tableStyleId>
              </a:tblPr>
              <a:tblGrid>
                <a:gridCol w="1140775">
                  <a:extLst>
                    <a:ext uri="{9D8B030D-6E8A-4147-A177-3AD203B41FA5}">
                      <a16:colId xmlns:a16="http://schemas.microsoft.com/office/drawing/2014/main" val="20000"/>
                    </a:ext>
                  </a:extLst>
                </a:gridCol>
                <a:gridCol w="1750817">
                  <a:extLst>
                    <a:ext uri="{9D8B030D-6E8A-4147-A177-3AD203B41FA5}">
                      <a16:colId xmlns:a16="http://schemas.microsoft.com/office/drawing/2014/main" val="20001"/>
                    </a:ext>
                  </a:extLst>
                </a:gridCol>
                <a:gridCol w="1169186">
                  <a:extLst>
                    <a:ext uri="{9D8B030D-6E8A-4147-A177-3AD203B41FA5}">
                      <a16:colId xmlns:a16="http://schemas.microsoft.com/office/drawing/2014/main" val="20002"/>
                    </a:ext>
                  </a:extLst>
                </a:gridCol>
                <a:gridCol w="1233048">
                  <a:extLst>
                    <a:ext uri="{9D8B030D-6E8A-4147-A177-3AD203B41FA5}">
                      <a16:colId xmlns:a16="http://schemas.microsoft.com/office/drawing/2014/main" val="20003"/>
                    </a:ext>
                  </a:extLst>
                </a:gridCol>
                <a:gridCol w="1105324">
                  <a:extLst>
                    <a:ext uri="{9D8B030D-6E8A-4147-A177-3AD203B41FA5}">
                      <a16:colId xmlns:a16="http://schemas.microsoft.com/office/drawing/2014/main" val="20004"/>
                    </a:ext>
                  </a:extLst>
                </a:gridCol>
                <a:gridCol w="1973542">
                  <a:extLst>
                    <a:ext uri="{9D8B030D-6E8A-4147-A177-3AD203B41FA5}">
                      <a16:colId xmlns:a16="http://schemas.microsoft.com/office/drawing/2014/main" val="20005"/>
                    </a:ext>
                  </a:extLst>
                </a:gridCol>
                <a:gridCol w="1479610">
                  <a:extLst>
                    <a:ext uri="{9D8B030D-6E8A-4147-A177-3AD203B41FA5}">
                      <a16:colId xmlns:a16="http://schemas.microsoft.com/office/drawing/2014/main" val="20006"/>
                    </a:ext>
                  </a:extLst>
                </a:gridCol>
                <a:gridCol w="1726576">
                  <a:extLst>
                    <a:ext uri="{9D8B030D-6E8A-4147-A177-3AD203B41FA5}">
                      <a16:colId xmlns:a16="http://schemas.microsoft.com/office/drawing/2014/main" val="20007"/>
                    </a:ext>
                  </a:extLst>
                </a:gridCol>
              </a:tblGrid>
              <a:tr h="706890">
                <a:tc>
                  <a:txBody>
                    <a:bodyPr/>
                    <a:lstStyle/>
                    <a:p>
                      <a:pPr algn="ctr">
                        <a:spcAft>
                          <a:spcPts val="0"/>
                        </a:spcAft>
                      </a:pPr>
                      <a:r>
                        <a:rPr lang="en-GB" sz="1600" kern="100" dirty="0">
                          <a:effectLst/>
                          <a:latin typeface="Century Gothic" panose="020B0502020202020204" pitchFamily="34" charset="0"/>
                        </a:rPr>
                        <a:t>Teaching order</a:t>
                      </a:r>
                      <a:endParaRPr lang="en-GB" sz="12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SSC</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kern="100" dirty="0">
                          <a:effectLst/>
                          <a:latin typeface="Century Gothic" panose="020B0502020202020204" pitchFamily="34" charset="0"/>
                        </a:rPr>
                        <a:t>Source word</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kern="100" dirty="0">
                          <a:effectLst/>
                          <a:latin typeface="Century Gothic" panose="020B0502020202020204" pitchFamily="34" charset="0"/>
                        </a:rPr>
                        <a:t>Frequency</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kern="100" dirty="0">
                          <a:effectLst/>
                          <a:latin typeface="Century Gothic" panose="020B0502020202020204" pitchFamily="34" charset="0"/>
                        </a:rPr>
                        <a:t>Teaching order</a:t>
                      </a:r>
                      <a:endParaRPr lang="en-GB" sz="12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SSC</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kern="100" dirty="0">
                          <a:effectLst/>
                          <a:latin typeface="Century Gothic" panose="020B0502020202020204" pitchFamily="34" charset="0"/>
                        </a:rPr>
                        <a:t>Source word</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kern="100" dirty="0">
                          <a:effectLst/>
                          <a:latin typeface="Century Gothic" panose="020B0502020202020204" pitchFamily="34" charset="0"/>
                        </a:rPr>
                        <a:t>Frequency</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353445">
                <a:tc>
                  <a:txBody>
                    <a:bodyPr/>
                    <a:lstStyle/>
                    <a:p>
                      <a:pPr algn="ctr">
                        <a:spcAft>
                          <a:spcPts val="0"/>
                        </a:spcAft>
                      </a:pPr>
                      <a:r>
                        <a:rPr lang="en-GB" sz="2000" kern="100" dirty="0">
                          <a:effectLst/>
                          <a:latin typeface="Century Gothic" panose="020B0502020202020204" pitchFamily="34" charset="0"/>
                        </a:rPr>
                        <a:t>1</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SFC</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err="1">
                          <a:solidFill>
                            <a:schemeClr val="bg1"/>
                          </a:solidFill>
                          <a:effectLst/>
                          <a:latin typeface="Century Gothic" panose="020B0502020202020204" pitchFamily="34" charset="0"/>
                        </a:rPr>
                        <a:t>dans</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11</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13</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-in / -</a:t>
                      </a:r>
                      <a:r>
                        <a:rPr lang="en-GB" sz="2000" kern="100" dirty="0" err="1">
                          <a:effectLst/>
                          <a:latin typeface="Century Gothic" panose="020B0502020202020204" pitchFamily="34" charset="0"/>
                        </a:rPr>
                        <a:t>ain</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train</a:t>
                      </a: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232</a:t>
                      </a:r>
                    </a:p>
                  </a:txBody>
                  <a:tcPr marL="0" marR="0" marT="0" marB="0" anchor="ctr"/>
                </a:tc>
                <a:extLst>
                  <a:ext uri="{0D108BD9-81ED-4DB2-BD59-A6C34878D82A}">
                    <a16:rowId xmlns:a16="http://schemas.microsoft.com/office/drawing/2014/main" val="10001"/>
                  </a:ext>
                </a:extLst>
              </a:tr>
              <a:tr h="353445">
                <a:tc>
                  <a:txBody>
                    <a:bodyPr/>
                    <a:lstStyle/>
                    <a:p>
                      <a:pPr algn="ctr">
                        <a:spcAft>
                          <a:spcPts val="0"/>
                        </a:spcAft>
                      </a:pPr>
                      <a:r>
                        <a:rPr lang="en-GB" sz="2000" kern="100" dirty="0">
                          <a:effectLst/>
                          <a:latin typeface="Century Gothic" panose="020B0502020202020204" pitchFamily="34" charset="0"/>
                        </a:rPr>
                        <a:t>2</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a</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animal</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1002</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14</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è / ê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tête</a:t>
                      </a: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343</a:t>
                      </a:r>
                    </a:p>
                  </a:txBody>
                  <a:tcPr marL="0" marR="0" marT="0" marB="0" anchor="ctr"/>
                </a:tc>
                <a:extLst>
                  <a:ext uri="{0D108BD9-81ED-4DB2-BD59-A6C34878D82A}">
                    <a16:rowId xmlns:a16="http://schemas.microsoft.com/office/drawing/2014/main" val="10002"/>
                  </a:ext>
                </a:extLst>
              </a:tr>
              <a:tr h="353445">
                <a:tc>
                  <a:txBody>
                    <a:bodyPr/>
                    <a:lstStyle/>
                    <a:p>
                      <a:pPr algn="ctr">
                        <a:spcAft>
                          <a:spcPts val="0"/>
                        </a:spcAft>
                      </a:pPr>
                      <a:r>
                        <a:rPr lang="en-GB" sz="2000" kern="100" dirty="0">
                          <a:effectLst/>
                          <a:latin typeface="Century Gothic" panose="020B0502020202020204" pitchFamily="34" charset="0"/>
                        </a:rPr>
                        <a:t>3</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i</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midi</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2483</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15</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ai</a:t>
                      </a:r>
                      <a:r>
                        <a:rPr lang="en-GB" sz="2000" kern="100" dirty="0">
                          <a:effectLst/>
                          <a:latin typeface="Century Gothic" panose="020B0502020202020204" pitchFamily="34" charset="0"/>
                        </a:rPr>
                        <a:t> (</a:t>
                      </a:r>
                      <a:r>
                        <a:rPr lang="en-GB" sz="2000" kern="100" dirty="0" err="1">
                          <a:effectLst/>
                          <a:latin typeface="Century Gothic" panose="020B0502020202020204" pitchFamily="34" charset="0"/>
                        </a:rPr>
                        <a:t>ais</a:t>
                      </a:r>
                      <a:r>
                        <a:rPr lang="en-GB" sz="2000" kern="100" dirty="0">
                          <a:effectLst/>
                          <a:latin typeface="Century Gothic" panose="020B0502020202020204" pitchFamily="34" charset="0"/>
                        </a:rPr>
                        <a:t> / ait)</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err="1">
                          <a:solidFill>
                            <a:schemeClr val="bg1"/>
                          </a:solidFill>
                          <a:effectLst/>
                          <a:latin typeface="Century Gothic" panose="020B0502020202020204" pitchFamily="34" charset="0"/>
                        </a:rPr>
                        <a:t>vrai</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292</a:t>
                      </a:r>
                    </a:p>
                  </a:txBody>
                  <a:tcPr marL="0" marR="0" marT="0" marB="0" anchor="ctr"/>
                </a:tc>
                <a:extLst>
                  <a:ext uri="{0D108BD9-81ED-4DB2-BD59-A6C34878D82A}">
                    <a16:rowId xmlns:a16="http://schemas.microsoft.com/office/drawing/2014/main" val="10003"/>
                  </a:ext>
                </a:extLst>
              </a:tr>
              <a:tr h="353445">
                <a:tc>
                  <a:txBody>
                    <a:bodyPr/>
                    <a:lstStyle/>
                    <a:p>
                      <a:pPr algn="ctr">
                        <a:spcAft>
                          <a:spcPts val="0"/>
                        </a:spcAft>
                      </a:pPr>
                      <a:r>
                        <a:rPr lang="en-GB" sz="2000" kern="100" dirty="0">
                          <a:effectLst/>
                          <a:latin typeface="Century Gothic" panose="020B0502020202020204" pitchFamily="34" charset="0"/>
                        </a:rPr>
                        <a:t>4</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eu</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err="1">
                          <a:solidFill>
                            <a:schemeClr val="bg1"/>
                          </a:solidFill>
                          <a:effectLst/>
                          <a:latin typeface="Century Gothic" panose="020B0502020202020204" pitchFamily="34" charset="0"/>
                        </a:rPr>
                        <a:t>deux</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41</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a:effectLst/>
                          <a:latin typeface="Century Gothic" panose="020B0502020202020204" pitchFamily="34" charset="0"/>
                        </a:rPr>
                        <a:t>16</a:t>
                      </a:r>
                      <a:endParaRPr lang="en-GB" sz="1600" b="1" kern="10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oi</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err="1">
                          <a:solidFill>
                            <a:schemeClr val="bg1"/>
                          </a:solidFill>
                          <a:effectLst/>
                          <a:latin typeface="Century Gothic" panose="020B0502020202020204" pitchFamily="34" charset="0"/>
                        </a:rPr>
                        <a:t>voir</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69</a:t>
                      </a:r>
                    </a:p>
                  </a:txBody>
                  <a:tcPr marL="0" marR="0" marT="0" marB="0" anchor="ctr"/>
                </a:tc>
                <a:extLst>
                  <a:ext uri="{0D108BD9-81ED-4DB2-BD59-A6C34878D82A}">
                    <a16:rowId xmlns:a16="http://schemas.microsoft.com/office/drawing/2014/main" val="10004"/>
                  </a:ext>
                </a:extLst>
              </a:tr>
              <a:tr h="353445">
                <a:tc>
                  <a:txBody>
                    <a:bodyPr/>
                    <a:lstStyle/>
                    <a:p>
                      <a:pPr algn="ctr">
                        <a:spcAft>
                          <a:spcPts val="0"/>
                        </a:spcAft>
                      </a:pPr>
                      <a:r>
                        <a:rPr lang="en-GB" sz="2000" kern="100" dirty="0">
                          <a:effectLst/>
                          <a:latin typeface="Century Gothic" panose="020B0502020202020204" pitchFamily="34" charset="0"/>
                        </a:rPr>
                        <a:t>5</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a:effectLst/>
                          <a:latin typeface="Century Gothic" panose="020B0502020202020204" pitchFamily="34" charset="0"/>
                        </a:rPr>
                        <a:t>e</a:t>
                      </a:r>
                      <a:endParaRPr lang="en-GB" sz="1600" kern="10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je</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22</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17</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ch</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err="1">
                          <a:solidFill>
                            <a:schemeClr val="bg1"/>
                          </a:solidFill>
                          <a:effectLst/>
                          <a:latin typeface="Century Gothic" panose="020B0502020202020204" pitchFamily="34" charset="0"/>
                        </a:rPr>
                        <a:t>chercher</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336</a:t>
                      </a:r>
                    </a:p>
                  </a:txBody>
                  <a:tcPr marL="0" marR="0" marT="0" marB="0" anchor="ctr"/>
                </a:tc>
                <a:extLst>
                  <a:ext uri="{0D108BD9-81ED-4DB2-BD59-A6C34878D82A}">
                    <a16:rowId xmlns:a16="http://schemas.microsoft.com/office/drawing/2014/main" val="10005"/>
                  </a:ext>
                </a:extLst>
              </a:tr>
              <a:tr h="389161">
                <a:tc>
                  <a:txBody>
                    <a:bodyPr/>
                    <a:lstStyle/>
                    <a:p>
                      <a:pPr algn="ctr">
                        <a:spcAft>
                          <a:spcPts val="0"/>
                        </a:spcAft>
                      </a:pPr>
                      <a:r>
                        <a:rPr lang="en-GB" sz="2000" kern="100" dirty="0">
                          <a:effectLst/>
                          <a:latin typeface="Century Gothic" panose="020B0502020202020204" pitchFamily="34" charset="0"/>
                        </a:rPr>
                        <a:t>6</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o /eau / au</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gauche</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607</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18</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ç (and soft -c)</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err="1">
                          <a:solidFill>
                            <a:schemeClr val="bg1"/>
                          </a:solidFill>
                          <a:effectLst/>
                          <a:latin typeface="Century Gothic" panose="020B0502020202020204" pitchFamily="34" charset="0"/>
                        </a:rPr>
                        <a:t>ici</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167</a:t>
                      </a:r>
                    </a:p>
                  </a:txBody>
                  <a:tcPr marL="0" marR="0" marT="0" marB="0" anchor="ctr"/>
                </a:tc>
                <a:extLst>
                  <a:ext uri="{0D108BD9-81ED-4DB2-BD59-A6C34878D82A}">
                    <a16:rowId xmlns:a16="http://schemas.microsoft.com/office/drawing/2014/main" val="10006"/>
                  </a:ext>
                </a:extLst>
              </a:tr>
              <a:tr h="353445">
                <a:tc>
                  <a:txBody>
                    <a:bodyPr/>
                    <a:lstStyle/>
                    <a:p>
                      <a:pPr algn="ctr">
                        <a:spcAft>
                          <a:spcPts val="0"/>
                        </a:spcAft>
                      </a:pPr>
                      <a:r>
                        <a:rPr lang="en-GB" sz="2000" kern="100" dirty="0">
                          <a:effectLst/>
                          <a:latin typeface="Century Gothic" panose="020B0502020202020204" pitchFamily="34" charset="0"/>
                        </a:rPr>
                        <a:t>7</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u</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err="1">
                          <a:solidFill>
                            <a:schemeClr val="bg1"/>
                          </a:solidFill>
                          <a:effectLst/>
                          <a:latin typeface="Century Gothic" panose="020B0502020202020204" pitchFamily="34" charset="0"/>
                        </a:rPr>
                        <a:t>tu</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112</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19</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qu</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question</a:t>
                      </a: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144</a:t>
                      </a:r>
                    </a:p>
                  </a:txBody>
                  <a:tcPr marL="0" marR="0" marT="0" marB="0" anchor="ctr"/>
                </a:tc>
                <a:extLst>
                  <a:ext uri="{0D108BD9-81ED-4DB2-BD59-A6C34878D82A}">
                    <a16:rowId xmlns:a16="http://schemas.microsoft.com/office/drawing/2014/main" val="10007"/>
                  </a:ext>
                </a:extLst>
              </a:tr>
              <a:tr h="353445">
                <a:tc>
                  <a:txBody>
                    <a:bodyPr/>
                    <a:lstStyle/>
                    <a:p>
                      <a:pPr algn="ctr">
                        <a:spcAft>
                          <a:spcPts val="0"/>
                        </a:spcAft>
                      </a:pPr>
                      <a:r>
                        <a:rPr lang="en-GB" sz="2000" kern="100" dirty="0">
                          <a:effectLst/>
                          <a:latin typeface="Century Gothic" panose="020B0502020202020204" pitchFamily="34" charset="0"/>
                        </a:rPr>
                        <a:t>8</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a:effectLst/>
                          <a:latin typeface="Century Gothic" panose="020B0502020202020204" pitchFamily="34" charset="0"/>
                        </a:rPr>
                        <a:t>ou</a:t>
                      </a:r>
                      <a:endParaRPr lang="en-GB" sz="1600" kern="10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nous</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31</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20</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j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jour</a:t>
                      </a: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78</a:t>
                      </a:r>
                    </a:p>
                  </a:txBody>
                  <a:tcPr marL="0" marR="0" marT="0" marB="0" anchor="ctr"/>
                </a:tc>
                <a:extLst>
                  <a:ext uri="{0D108BD9-81ED-4DB2-BD59-A6C34878D82A}">
                    <a16:rowId xmlns:a16="http://schemas.microsoft.com/office/drawing/2014/main" val="10008"/>
                  </a:ext>
                </a:extLst>
              </a:tr>
              <a:tr h="353445">
                <a:tc>
                  <a:txBody>
                    <a:bodyPr/>
                    <a:lstStyle/>
                    <a:p>
                      <a:pPr algn="ctr">
                        <a:spcAft>
                          <a:spcPts val="0"/>
                        </a:spcAft>
                      </a:pPr>
                      <a:r>
                        <a:rPr lang="en-GB" sz="2000" kern="100" dirty="0">
                          <a:effectLst/>
                          <a:latin typeface="Century Gothic" panose="020B0502020202020204" pitchFamily="34" charset="0"/>
                        </a:rPr>
                        <a:t>9</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SFe</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err="1">
                          <a:solidFill>
                            <a:schemeClr val="bg1"/>
                          </a:solidFill>
                          <a:effectLst/>
                          <a:latin typeface="Century Gothic" panose="020B0502020202020204" pitchFamily="34" charset="0"/>
                        </a:rPr>
                        <a:t>timide</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3835</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21</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a:t>
                      </a:r>
                      <a:r>
                        <a:rPr lang="en-GB" sz="2000" kern="100" dirty="0" err="1">
                          <a:effectLst/>
                          <a:latin typeface="Century Gothic" panose="020B0502020202020204" pitchFamily="34" charset="0"/>
                        </a:rPr>
                        <a:t>tion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Attention!</a:t>
                      </a: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482</a:t>
                      </a:r>
                    </a:p>
                  </a:txBody>
                  <a:tcPr marL="0" marR="0" marT="0" marB="0" anchor="ctr"/>
                </a:tc>
                <a:extLst>
                  <a:ext uri="{0D108BD9-81ED-4DB2-BD59-A6C34878D82A}">
                    <a16:rowId xmlns:a16="http://schemas.microsoft.com/office/drawing/2014/main" val="10009"/>
                  </a:ext>
                </a:extLst>
              </a:tr>
              <a:tr h="353445">
                <a:tc>
                  <a:txBody>
                    <a:bodyPr/>
                    <a:lstStyle/>
                    <a:p>
                      <a:pPr algn="ctr">
                        <a:spcAft>
                          <a:spcPts val="0"/>
                        </a:spcAft>
                      </a:pPr>
                      <a:r>
                        <a:rPr lang="en-GB" sz="2000" kern="100" dirty="0">
                          <a:effectLst/>
                          <a:latin typeface="Century Gothic" panose="020B0502020202020204" pitchFamily="34" charset="0"/>
                        </a:rPr>
                        <a:t>10</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é</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err="1">
                          <a:solidFill>
                            <a:schemeClr val="bg1"/>
                          </a:solidFill>
                          <a:effectLst/>
                          <a:latin typeface="Century Gothic" panose="020B0502020202020204" pitchFamily="34" charset="0"/>
                        </a:rPr>
                        <a:t>écrire</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382</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22</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a:t>
                      </a:r>
                      <a:r>
                        <a:rPr lang="en-GB" sz="2000" kern="100" dirty="0" err="1">
                          <a:effectLst/>
                          <a:latin typeface="Century Gothic" panose="020B0502020202020204" pitchFamily="34" charset="0"/>
                        </a:rPr>
                        <a:t>ien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err="1">
                          <a:solidFill>
                            <a:schemeClr val="bg1"/>
                          </a:solidFill>
                          <a:effectLst/>
                          <a:latin typeface="Century Gothic" panose="020B0502020202020204" pitchFamily="34" charset="0"/>
                        </a:rPr>
                        <a:t>bien</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47</a:t>
                      </a:r>
                    </a:p>
                  </a:txBody>
                  <a:tcPr marL="0" marR="0" marT="0" marB="0" anchor="ctr"/>
                </a:tc>
                <a:extLst>
                  <a:ext uri="{0D108BD9-81ED-4DB2-BD59-A6C34878D82A}">
                    <a16:rowId xmlns:a16="http://schemas.microsoft.com/office/drawing/2014/main" val="10010"/>
                  </a:ext>
                </a:extLst>
              </a:tr>
              <a:tr h="353445">
                <a:tc>
                  <a:txBody>
                    <a:bodyPr/>
                    <a:lstStyle/>
                    <a:p>
                      <a:pPr algn="ctr">
                        <a:spcAft>
                          <a:spcPts val="0"/>
                        </a:spcAft>
                      </a:pPr>
                      <a:r>
                        <a:rPr lang="en-GB" sz="2000" kern="100" dirty="0">
                          <a:effectLst/>
                          <a:latin typeface="Century Gothic" panose="020B0502020202020204" pitchFamily="34" charset="0"/>
                        </a:rPr>
                        <a:t>11</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en</a:t>
                      </a:r>
                      <a:r>
                        <a:rPr lang="en-GB" sz="2000" kern="100" dirty="0">
                          <a:effectLst/>
                          <a:latin typeface="Century Gothic" panose="020B0502020202020204" pitchFamily="34" charset="0"/>
                        </a:rPr>
                        <a:t> / an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enfant</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126</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23</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un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un</a:t>
                      </a:r>
                    </a:p>
                  </a:txBody>
                  <a:tcPr marL="0" marR="0" marT="0" marB="0" anchor="ctr">
                    <a:solidFill>
                      <a:srgbClr val="EA5F00"/>
                    </a:solidFill>
                  </a:tcPr>
                </a:tc>
                <a:tc>
                  <a:txBody>
                    <a:bodyPr/>
                    <a:lstStyle/>
                    <a:p>
                      <a:pPr algn="ctr" fontAlgn="ctr"/>
                      <a:r>
                        <a:rPr lang="en-GB" sz="2000" b="0" i="0" u="none" strike="noStrike" dirty="0">
                          <a:solidFill>
                            <a:srgbClr val="000000"/>
                          </a:solidFill>
                          <a:effectLst/>
                          <a:latin typeface="Century Gothic" panose="020B0502020202020204" pitchFamily="34" charset="0"/>
                        </a:rPr>
                        <a:t>3</a:t>
                      </a:r>
                    </a:p>
                  </a:txBody>
                  <a:tcPr marL="0" marR="0" marT="0" marB="0" anchor="ctr"/>
                </a:tc>
                <a:extLst>
                  <a:ext uri="{0D108BD9-81ED-4DB2-BD59-A6C34878D82A}">
                    <a16:rowId xmlns:a16="http://schemas.microsoft.com/office/drawing/2014/main" val="10011"/>
                  </a:ext>
                </a:extLst>
              </a:tr>
              <a:tr h="353445">
                <a:tc>
                  <a:txBody>
                    <a:bodyPr/>
                    <a:lstStyle/>
                    <a:p>
                      <a:pPr algn="ctr">
                        <a:spcAft>
                          <a:spcPts val="0"/>
                        </a:spcAft>
                      </a:pPr>
                      <a:r>
                        <a:rPr lang="en-GB" sz="2000" kern="100" dirty="0">
                          <a:effectLst/>
                          <a:latin typeface="Century Gothic" panose="020B0502020202020204" pitchFamily="34" charset="0"/>
                        </a:rPr>
                        <a:t>12</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on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non!</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72</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 </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tc>
                <a:tc>
                  <a:txBody>
                    <a:bodyPr/>
                    <a:lstStyle/>
                    <a:p>
                      <a:pPr algn="ctr">
                        <a:spcAft>
                          <a:spcPts val="0"/>
                        </a:spcAft>
                      </a:pP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tc>
                <a:tc>
                  <a:txBody>
                    <a:bodyPr/>
                    <a:lstStyle/>
                    <a:p>
                      <a:pPr algn="ctr">
                        <a:spcAft>
                          <a:spcPts val="0"/>
                        </a:spcAft>
                      </a:pPr>
                      <a:endParaRPr lang="en-GB" sz="1600" kern="100" dirty="0">
                        <a:effectLst/>
                        <a:latin typeface="Century Gothic" panose="020B0502020202020204" pitchFamily="34" charset="0"/>
                        <a:ea typeface="Calibri" panose="020F0502020204030204" pitchFamily="34" charset="0"/>
                      </a:endParaRPr>
                    </a:p>
                  </a:txBody>
                  <a:tcPr marL="68580" marR="68580" marT="0" marB="0"/>
                </a:tc>
                <a:tc>
                  <a:txBody>
                    <a:bodyPr/>
                    <a:lstStyle/>
                    <a:p>
                      <a:pPr algn="ctr">
                        <a:spcAft>
                          <a:spcPts val="0"/>
                        </a:spcAft>
                      </a:pPr>
                      <a:endParaRPr lang="en-GB" sz="1600" kern="1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12"/>
                  </a:ext>
                </a:extLst>
              </a:tr>
            </a:tbl>
          </a:graphicData>
        </a:graphic>
      </p:graphicFrame>
      <p:sp>
        <p:nvSpPr>
          <p:cNvPr id="2" name="Title 1"/>
          <p:cNvSpPr>
            <a:spLocks noGrp="1"/>
          </p:cNvSpPr>
          <p:nvPr>
            <p:ph type="title"/>
          </p:nvPr>
        </p:nvSpPr>
        <p:spPr>
          <a:xfrm>
            <a:off x="3873450" y="725213"/>
            <a:ext cx="4803239" cy="473504"/>
          </a:xfrm>
        </p:spPr>
        <p:txBody>
          <a:bodyPr>
            <a:normAutofit fontScale="90000"/>
          </a:bodyPr>
          <a:lstStyle/>
          <a:p>
            <a:r>
              <a:rPr lang="en-GB" sz="3600" b="1" dirty="0">
                <a:solidFill>
                  <a:srgbClr val="002060"/>
                </a:solidFill>
              </a:rPr>
              <a:t>Source words in French </a:t>
            </a:r>
            <a:r>
              <a:rPr lang="en-GB" dirty="0">
                <a:solidFill>
                  <a:prstClr val="black"/>
                </a:solidFill>
              </a:rPr>
              <a:t/>
            </a:r>
            <a:br>
              <a:rPr lang="en-GB" dirty="0">
                <a:solidFill>
                  <a:prstClr val="black"/>
                </a:solidFill>
              </a:rPr>
            </a:br>
            <a:endParaRPr lang="en-GB" dirty="0"/>
          </a:p>
        </p:txBody>
      </p:sp>
    </p:spTree>
    <p:extLst>
      <p:ext uri="{BB962C8B-B14F-4D97-AF65-F5344CB8AC3E}">
        <p14:creationId xmlns:p14="http://schemas.microsoft.com/office/powerpoint/2010/main" val="4268853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decorativ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descr="decorative"/>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descr="decorative"/>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descr="decorative"/>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decorative"/>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hidden="1"/>
          <p:cNvSpPr txBox="1"/>
          <p:nvPr/>
        </p:nvSpPr>
        <p:spPr>
          <a:xfrm>
            <a:off x="207553" y="0"/>
            <a:ext cx="7429375"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VOCABULARY</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Rectangle 10"/>
          <p:cNvSpPr/>
          <p:nvPr/>
        </p:nvSpPr>
        <p:spPr>
          <a:xfrm>
            <a:off x="41201" y="3612566"/>
            <a:ext cx="11984447" cy="2677656"/>
          </a:xfrm>
          <a:prstGeom prst="rect">
            <a:avLst/>
          </a:prstGeom>
          <a:solidFill>
            <a:schemeClr val="bg1"/>
          </a:solidFill>
          <a:ln w="28575">
            <a:solidFill>
              <a:schemeClr val="accent1">
                <a:lumMod val="50000"/>
              </a:schemeClr>
            </a:solidFill>
          </a:ln>
          <a:effectLst>
            <a:outerShdw blurRad="50800" dist="38100" dir="5400000" algn="t" rotWithShape="0">
              <a:prstClr val="black">
                <a:alpha val="40000"/>
              </a:prstClr>
            </a:outerShdw>
          </a:effectLst>
        </p:spPr>
        <p:txBody>
          <a:bodyPr wrap="square">
            <a:spAutoFit/>
          </a:bodyPr>
          <a:lstStyle/>
          <a:p>
            <a:r>
              <a:rPr lang="en-GB" sz="1400" i="1" dirty="0">
                <a:solidFill>
                  <a:srgbClr val="002060"/>
                </a:solidFill>
                <a:latin typeface="Century Gothic" panose="020B0502020202020204" pitchFamily="34" charset="0"/>
              </a:rPr>
              <a:t>Davies, M, &amp; Davies, K.H. (2018). A Frequency Dictionary of Spanish: Core Vocabulary for Learners.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err="1">
                <a:solidFill>
                  <a:srgbClr val="002060"/>
                </a:solidFill>
                <a:latin typeface="Century Gothic" panose="020B0502020202020204" pitchFamily="34" charset="0"/>
              </a:rPr>
              <a:t>Häcker</a:t>
            </a:r>
            <a:r>
              <a:rPr lang="en-GB" sz="1400" dirty="0">
                <a:solidFill>
                  <a:srgbClr val="002060"/>
                </a:solidFill>
                <a:latin typeface="Century Gothic" panose="020B0502020202020204" pitchFamily="34" charset="0"/>
              </a:rPr>
              <a:t>, M. (2008). Eleven pets and 20 ways to express one's opinion: the vocabulary learners of German acquire at English secondary schools, </a:t>
            </a:r>
            <a:r>
              <a:rPr lang="en-GB" sz="1400" i="1" dirty="0">
                <a:solidFill>
                  <a:srgbClr val="002060"/>
                </a:solidFill>
                <a:latin typeface="Century Gothic" panose="020B0502020202020204" pitchFamily="34" charset="0"/>
              </a:rPr>
              <a:t>The Language Learning Journal, 36:2, 215-226.</a:t>
            </a:r>
            <a:br>
              <a:rPr lang="en-GB" sz="1400" i="1"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Jones, R.L. &amp; </a:t>
            </a:r>
            <a:r>
              <a:rPr lang="en-GB" sz="1400" dirty="0" err="1">
                <a:solidFill>
                  <a:srgbClr val="002060"/>
                </a:solidFill>
                <a:latin typeface="Century Gothic" panose="020B0502020202020204" pitchFamily="34" charset="0"/>
              </a:rPr>
              <a:t>Tschirner</a:t>
            </a:r>
            <a:r>
              <a:rPr lang="en-GB" sz="1400" dirty="0">
                <a:solidFill>
                  <a:srgbClr val="002060"/>
                </a:solidFill>
                <a:latin typeface="Century Gothic" panose="020B0502020202020204" pitchFamily="34" charset="0"/>
              </a:rPr>
              <a:t>, E. (2006). </a:t>
            </a:r>
            <a:r>
              <a:rPr lang="en-GB" sz="1400" i="1" dirty="0">
                <a:solidFill>
                  <a:srgbClr val="002060"/>
                </a:solidFill>
                <a:latin typeface="Century Gothic" panose="020B0502020202020204" pitchFamily="34" charset="0"/>
              </a:rPr>
              <a:t>A frequency dictionary of German: core vocabulary for learners.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Lonsdale, D. &amp; Le Bras, Y. (2009) </a:t>
            </a:r>
            <a:r>
              <a:rPr lang="en-GB" sz="1400" i="1" dirty="0">
                <a:solidFill>
                  <a:srgbClr val="002060"/>
                </a:solidFill>
                <a:latin typeface="Century Gothic" panose="020B0502020202020204" pitchFamily="34" charset="0"/>
              </a:rPr>
              <a:t>A Frequency dictionary for French.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Milton, J. (2006). Language </a:t>
            </a:r>
            <a:r>
              <a:rPr lang="en-GB" sz="1400" dirty="0" err="1">
                <a:solidFill>
                  <a:srgbClr val="002060"/>
                </a:solidFill>
                <a:latin typeface="Century Gothic" panose="020B0502020202020204" pitchFamily="34" charset="0"/>
              </a:rPr>
              <a:t>Lite</a:t>
            </a:r>
            <a:r>
              <a:rPr lang="en-GB" sz="1400" dirty="0">
                <a:solidFill>
                  <a:srgbClr val="002060"/>
                </a:solidFill>
                <a:latin typeface="Century Gothic" panose="020B0502020202020204" pitchFamily="34" charset="0"/>
              </a:rPr>
              <a:t>? Learning French Vocabulary in School. </a:t>
            </a:r>
            <a:r>
              <a:rPr lang="en-GB" sz="1400" i="1" dirty="0">
                <a:solidFill>
                  <a:srgbClr val="002060"/>
                </a:solidFill>
                <a:latin typeface="Century Gothic" panose="020B0502020202020204" pitchFamily="34" charset="0"/>
              </a:rPr>
              <a:t>Journal of French Language Studies, 16,187-205. </a:t>
            </a:r>
            <a:br>
              <a:rPr lang="en-GB" sz="1400" i="1"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Milton, J. (2009). </a:t>
            </a:r>
            <a:r>
              <a:rPr lang="en-GB" sz="1400" i="1" dirty="0">
                <a:solidFill>
                  <a:srgbClr val="002060"/>
                </a:solidFill>
                <a:latin typeface="Century Gothic" panose="020B0502020202020204" pitchFamily="34" charset="0"/>
              </a:rPr>
              <a:t>Measuring second language vocabulary acquisition. </a:t>
            </a:r>
            <a:r>
              <a:rPr lang="en-GB" sz="1400" dirty="0">
                <a:solidFill>
                  <a:srgbClr val="002060"/>
                </a:solidFill>
                <a:latin typeface="Century Gothic" panose="020B0502020202020204" pitchFamily="34" charset="0"/>
              </a:rPr>
              <a:t>Multilingual Matters</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cs typeface="Times New Roman" panose="02020603050405020304" pitchFamily="18" charset="0"/>
              </a:rPr>
              <a:t>Milton, J. (2013). Measuring the contribution of vocabulary knowledge to proficiency in the four skills. </a:t>
            </a:r>
            <a:r>
              <a:rPr lang="en-GB" sz="1400" i="1" dirty="0" err="1">
                <a:solidFill>
                  <a:srgbClr val="002060"/>
                </a:solidFill>
                <a:latin typeface="Century Gothic" panose="020B0502020202020204" pitchFamily="34" charset="0"/>
                <a:cs typeface="Times New Roman" panose="02020603050405020304" pitchFamily="18" charset="0"/>
              </a:rPr>
              <a:t>Eurosla</a:t>
            </a:r>
            <a:r>
              <a:rPr lang="en-GB" sz="1400" i="1" dirty="0">
                <a:solidFill>
                  <a:srgbClr val="002060"/>
                </a:solidFill>
                <a:latin typeface="Century Gothic" panose="020B0502020202020204" pitchFamily="34" charset="0"/>
                <a:cs typeface="Times New Roman" panose="02020603050405020304" pitchFamily="18" charset="0"/>
              </a:rPr>
              <a:t> Monographs Series 2, 57-78.</a:t>
            </a:r>
            <a:r>
              <a:rPr lang="en-GB" sz="1400" dirty="0">
                <a:solidFill>
                  <a:srgbClr val="002060"/>
                </a:solidFill>
                <a:latin typeface="Century Gothic" panose="020B0502020202020204" pitchFamily="34" charset="0"/>
                <a:cs typeface="Times New Roman" panose="02020603050405020304" pitchFamily="18" charset="0"/>
              </a:rPr>
              <a:t>   </a:t>
            </a:r>
            <a:br>
              <a:rPr lang="en-GB" sz="1400" dirty="0">
                <a:solidFill>
                  <a:srgbClr val="002060"/>
                </a:solidFill>
                <a:latin typeface="Century Gothic" panose="020B0502020202020204" pitchFamily="34" charset="0"/>
                <a:cs typeface="Times New Roman" panose="02020603050405020304" pitchFamily="18" charset="0"/>
              </a:rPr>
            </a:br>
            <a:r>
              <a:rPr lang="en-GB" sz="1400" u="sng" dirty="0">
                <a:solidFill>
                  <a:srgbClr val="002060"/>
                </a:solidFill>
                <a:latin typeface="Century Gothic" panose="020B0502020202020204" pitchFamily="34" charset="0"/>
                <a:cs typeface="Times New Roman" panose="02020603050405020304" pitchFamily="18" charset="0"/>
                <a:hlinkClick r:id="rId4"/>
              </a:rPr>
              <a:t>http://www.eurosla.org/monographs/EM02/Milton.pdf</a:t>
            </a:r>
            <a:endParaRPr lang="en-GB" sz="1400" dirty="0">
              <a:solidFill>
                <a:srgbClr val="002060"/>
              </a:solidFill>
              <a:latin typeface="Century Gothic" panose="020B0502020202020204" pitchFamily="34" charset="0"/>
            </a:endParaRPr>
          </a:p>
          <a:p>
            <a:r>
              <a:rPr lang="en-GB" sz="1400" dirty="0">
                <a:solidFill>
                  <a:srgbClr val="002060"/>
                </a:solidFill>
                <a:latin typeface="Century Gothic" panose="020B0502020202020204" pitchFamily="34" charset="0"/>
                <a:cs typeface="Times New Roman" panose="02020603050405020304" pitchFamily="18" charset="0"/>
              </a:rPr>
              <a:t>Schmitt, N. (2008).  Review Article. Instructed second language vocabulary learning.  </a:t>
            </a:r>
            <a:r>
              <a:rPr lang="en-GB" sz="1400" i="1" dirty="0">
                <a:solidFill>
                  <a:srgbClr val="002060"/>
                </a:solidFill>
                <a:latin typeface="Century Gothic" panose="020B0502020202020204" pitchFamily="34" charset="0"/>
                <a:cs typeface="Times New Roman" panose="02020603050405020304" pitchFamily="18" charset="0"/>
              </a:rPr>
              <a:t>Language Teaching Research, 12(3), 329–363. </a:t>
            </a:r>
            <a:r>
              <a:rPr lang="en-GB" sz="1400" dirty="0">
                <a:solidFill>
                  <a:srgbClr val="002060"/>
                </a:solidFill>
                <a:latin typeface="Century Gothic" panose="020B0502020202020204" pitchFamily="34" charset="0"/>
                <a:cs typeface="Times New Roman" panose="02020603050405020304" pitchFamily="18" charset="0"/>
                <a:hlinkClick r:id="rId5"/>
              </a:rPr>
              <a:t>https://doi.org/10.1177/1362168808089921</a:t>
            </a:r>
            <a:r>
              <a:rPr lang="en-GB" sz="1400" dirty="0">
                <a:solidFill>
                  <a:srgbClr val="002060"/>
                </a:solidFill>
                <a:latin typeface="Century Gothic" panose="020B0502020202020204" pitchFamily="34" charset="0"/>
                <a:cs typeface="Times New Roman" panose="02020603050405020304" pitchFamily="18" charset="0"/>
              </a:rPr>
              <a:t/>
            </a:r>
            <a:br>
              <a:rPr lang="en-GB" sz="1400" dirty="0">
                <a:solidFill>
                  <a:srgbClr val="002060"/>
                </a:solidFill>
                <a:latin typeface="Century Gothic" panose="020B0502020202020204" pitchFamily="34" charset="0"/>
                <a:cs typeface="Times New Roman" panose="02020603050405020304" pitchFamily="18" charset="0"/>
              </a:rPr>
            </a:br>
            <a:r>
              <a:rPr lang="en-GB" sz="1400" dirty="0">
                <a:solidFill>
                  <a:srgbClr val="002060"/>
                </a:solidFill>
                <a:latin typeface="Century Gothic" panose="020B0502020202020204" pitchFamily="34" charset="0"/>
              </a:rPr>
              <a:t>Swan, M. (2008). Talking Sense about Learning Strategies, </a:t>
            </a:r>
            <a:r>
              <a:rPr lang="en-GB" sz="1400" i="1" dirty="0">
                <a:solidFill>
                  <a:srgbClr val="002060"/>
                </a:solidFill>
                <a:latin typeface="Century Gothic" panose="020B0502020202020204" pitchFamily="34" charset="0"/>
              </a:rPr>
              <a:t>RELC, Vol 39(2), 262-273.</a:t>
            </a:r>
            <a:endParaRPr lang="en-GB" sz="1400" dirty="0">
              <a:solidFill>
                <a:srgbClr val="002060"/>
              </a:solidFill>
              <a:latin typeface="Century Gothic" panose="020B0502020202020204" pitchFamily="34" charset="0"/>
              <a:cs typeface="Times New Roman" panose="02020603050405020304" pitchFamily="18" charset="0"/>
            </a:endParaRPr>
          </a:p>
        </p:txBody>
      </p:sp>
      <p:sp>
        <p:nvSpPr>
          <p:cNvPr id="14" name="Title 3"/>
          <p:cNvSpPr txBox="1">
            <a:spLocks/>
          </p:cNvSpPr>
          <p:nvPr/>
        </p:nvSpPr>
        <p:spPr>
          <a:xfrm>
            <a:off x="41201" y="233693"/>
            <a:ext cx="9258074" cy="3612566"/>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a:solidFill>
                  <a:prstClr val="white"/>
                </a:solidFill>
                <a:latin typeface="Century Gothic" panose="020B0502020202020204" pitchFamily="34" charset="0"/>
              </a:rPr>
              <a:t>selection informed by ‘</a:t>
            </a:r>
            <a:r>
              <a:rPr lang="en-GB" sz="2800" b="1" dirty="0">
                <a:solidFill>
                  <a:prstClr val="white"/>
                </a:solidFill>
                <a:latin typeface="Century Gothic" panose="020B0502020202020204" pitchFamily="34" charset="0"/>
              </a:rPr>
              <a:t>high frequency</a:t>
            </a:r>
            <a:r>
              <a:rPr lang="en-GB" sz="2800" dirty="0">
                <a:solidFill>
                  <a:prstClr val="white"/>
                </a:solidFill>
                <a:latin typeface="Century Gothic" panose="020B0502020202020204" pitchFamily="34" charset="0"/>
              </a:rPr>
              <a:t>’</a:t>
            </a:r>
          </a:p>
          <a:p>
            <a:pPr marL="457200" indent="-457200">
              <a:buFont typeface="Wingdings" panose="05000000000000000000" pitchFamily="2" charset="2"/>
              <a:buChar char="§"/>
            </a:pPr>
            <a:r>
              <a:rPr lang="en-GB" sz="2800" dirty="0">
                <a:solidFill>
                  <a:prstClr val="white"/>
                </a:solidFill>
                <a:latin typeface="Century Gothic" panose="020B0502020202020204" pitchFamily="34" charset="0"/>
              </a:rPr>
              <a:t>including a </a:t>
            </a:r>
            <a:r>
              <a:rPr lang="en-GB" sz="2800" b="1" dirty="0">
                <a:solidFill>
                  <a:prstClr val="white"/>
                </a:solidFill>
                <a:latin typeface="Century Gothic" panose="020B0502020202020204" pitchFamily="34" charset="0"/>
              </a:rPr>
              <a:t>verb lexicon</a:t>
            </a:r>
          </a:p>
          <a:p>
            <a:pPr marL="457200" indent="-457200">
              <a:buFont typeface="Wingdings" panose="05000000000000000000" pitchFamily="2" charset="2"/>
              <a:buChar char="§"/>
            </a:pPr>
            <a:r>
              <a:rPr lang="en-GB" sz="2800" dirty="0">
                <a:solidFill>
                  <a:prstClr val="white"/>
                </a:solidFill>
                <a:latin typeface="Century Gothic" panose="020B0502020202020204" pitchFamily="34" charset="0"/>
              </a:rPr>
              <a:t>sets of </a:t>
            </a:r>
            <a:r>
              <a:rPr lang="en-GB" sz="2800" b="1" dirty="0">
                <a:solidFill>
                  <a:prstClr val="white"/>
                </a:solidFill>
                <a:latin typeface="Century Gothic" panose="020B0502020202020204" pitchFamily="34" charset="0"/>
              </a:rPr>
              <a:t>mixed word classes </a:t>
            </a:r>
          </a:p>
        </p:txBody>
      </p:sp>
      <p:sp>
        <p:nvSpPr>
          <p:cNvPr id="2" name="Title 1"/>
          <p:cNvSpPr>
            <a:spLocks noGrp="1"/>
          </p:cNvSpPr>
          <p:nvPr>
            <p:ph type="title"/>
          </p:nvPr>
        </p:nvSpPr>
        <p:spPr>
          <a:xfrm>
            <a:off x="207553" y="0"/>
            <a:ext cx="10515600" cy="1325563"/>
          </a:xfrm>
        </p:spPr>
        <p:txBody>
          <a:bodyPr/>
          <a:lstStyle/>
          <a:p>
            <a:r>
              <a:rPr lang="en-GB" sz="4000" b="1" dirty="0">
                <a:solidFill>
                  <a:prstClr val="white"/>
                </a:solidFill>
              </a:rPr>
              <a:t>VOCABULARY</a:t>
            </a:r>
            <a:r>
              <a:rPr lang="en-GB" b="1" dirty="0">
                <a:solidFill>
                  <a:prstClr val="white"/>
                </a:solidFill>
              </a:rPr>
              <a:t/>
            </a:r>
            <a:br>
              <a:rPr lang="en-GB" b="1" dirty="0">
                <a:solidFill>
                  <a:prstClr val="white"/>
                </a:solidFill>
              </a:rPr>
            </a:br>
            <a:endParaRPr lang="en-GB" dirty="0"/>
          </a:p>
        </p:txBody>
      </p:sp>
    </p:spTree>
    <p:extLst>
      <p:ext uri="{BB962C8B-B14F-4D97-AF65-F5344CB8AC3E}">
        <p14:creationId xmlns:p14="http://schemas.microsoft.com/office/powerpoint/2010/main" val="1129003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4" name="TextBox 83"/>
          <p:cNvSpPr txBox="1"/>
          <p:nvPr/>
        </p:nvSpPr>
        <p:spPr>
          <a:xfrm>
            <a:off x="9632606" y="2552566"/>
            <a:ext cx="230863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penser</a:t>
            </a:r>
            <a:endParaRPr lang="en-GB" sz="3600" b="1" dirty="0">
              <a:solidFill>
                <a:srgbClr val="5B9BD5">
                  <a:lumMod val="50000"/>
                </a:srgbClr>
              </a:solidFill>
              <a:latin typeface="Century Gothic" panose="020B0502020202020204" pitchFamily="34" charset="0"/>
            </a:endParaRPr>
          </a:p>
        </p:txBody>
      </p:sp>
      <p:sp>
        <p:nvSpPr>
          <p:cNvPr id="69" name="TextBox 68"/>
          <p:cNvSpPr txBox="1"/>
          <p:nvPr/>
        </p:nvSpPr>
        <p:spPr>
          <a:xfrm>
            <a:off x="4999704" y="3141952"/>
            <a:ext cx="2303715" cy="584775"/>
          </a:xfrm>
          <a:prstGeom prst="rect">
            <a:avLst/>
          </a:prstGeom>
          <a:noFill/>
        </p:spPr>
        <p:txBody>
          <a:bodyPr wrap="square" rtlCol="0">
            <a:spAutoFit/>
          </a:bodyPr>
          <a:lstStyle/>
          <a:p>
            <a:pPr algn="ctr"/>
            <a:r>
              <a:rPr lang="en-GB" sz="3200" b="1" dirty="0" err="1">
                <a:solidFill>
                  <a:srgbClr val="5B9BD5">
                    <a:lumMod val="50000"/>
                  </a:srgbClr>
                </a:solidFill>
                <a:latin typeface="Century Gothic" panose="020B0502020202020204" pitchFamily="34" charset="0"/>
              </a:rPr>
              <a:t>demande</a:t>
            </a:r>
            <a:endParaRPr lang="en-GB" sz="3200" b="1" dirty="0">
              <a:solidFill>
                <a:srgbClr val="5B9BD5">
                  <a:lumMod val="50000"/>
                </a:srgbClr>
              </a:solidFill>
              <a:latin typeface="Century Gothic" panose="020B0502020202020204" pitchFamily="34" charset="0"/>
            </a:endParaRPr>
          </a:p>
        </p:txBody>
      </p:sp>
      <p:sp>
        <p:nvSpPr>
          <p:cNvPr id="74" name="TextBox 73"/>
          <p:cNvSpPr txBox="1"/>
          <p:nvPr/>
        </p:nvSpPr>
        <p:spPr>
          <a:xfrm>
            <a:off x="357338" y="3141952"/>
            <a:ext cx="230617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met</a:t>
            </a:r>
          </a:p>
        </p:txBody>
      </p:sp>
      <p:sp>
        <p:nvSpPr>
          <p:cNvPr id="42" name="TextBox 41"/>
          <p:cNvSpPr txBox="1"/>
          <p:nvPr/>
        </p:nvSpPr>
        <p:spPr>
          <a:xfrm>
            <a:off x="5009540" y="1924582"/>
            <a:ext cx="230371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donne</a:t>
            </a:r>
            <a:endParaRPr lang="en-GB" sz="3600" b="1" dirty="0">
              <a:solidFill>
                <a:srgbClr val="5B9BD5">
                  <a:lumMod val="50000"/>
                </a:srgbClr>
              </a:solidFill>
              <a:latin typeface="Century Gothic" panose="020B0502020202020204" pitchFamily="34" charset="0"/>
            </a:endParaRPr>
          </a:p>
        </p:txBody>
      </p:sp>
      <p:sp>
        <p:nvSpPr>
          <p:cNvPr id="47" name="TextBox 46"/>
          <p:cNvSpPr txBox="1"/>
          <p:nvPr/>
        </p:nvSpPr>
        <p:spPr>
          <a:xfrm>
            <a:off x="367174" y="1924582"/>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vient</a:t>
            </a:r>
            <a:endParaRPr lang="en-GB" sz="3600" b="1" dirty="0">
              <a:solidFill>
                <a:srgbClr val="5B9BD5">
                  <a:lumMod val="50000"/>
                </a:srgbClr>
              </a:solidFill>
              <a:latin typeface="Century Gothic" panose="020B0502020202020204" pitchFamily="34" charset="0"/>
            </a:endParaRPr>
          </a:p>
        </p:txBody>
      </p:sp>
      <p:sp>
        <p:nvSpPr>
          <p:cNvPr id="16" name="TextBox 15"/>
          <p:cNvSpPr txBox="1"/>
          <p:nvPr/>
        </p:nvSpPr>
        <p:spPr>
          <a:xfrm>
            <a:off x="2652195" y="689752"/>
            <a:ext cx="2324871"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a</a:t>
            </a:r>
          </a:p>
        </p:txBody>
      </p:sp>
      <p:graphicFrame>
        <p:nvGraphicFramePr>
          <p:cNvPr id="2" name="Table 1" descr="showing 25 most common French verbs &#10;"/>
          <p:cNvGraphicFramePr>
            <a:graphicFrameLocks noGrp="1"/>
          </p:cNvGraphicFramePr>
          <p:nvPr>
            <p:extLst>
              <p:ext uri="{D42A27DB-BD31-4B8C-83A1-F6EECF244321}">
                <p14:modId xmlns:p14="http://schemas.microsoft.com/office/powerpoint/2010/main" val="898063993"/>
              </p:ext>
            </p:extLst>
          </p:nvPr>
        </p:nvGraphicFramePr>
        <p:xfrm>
          <a:off x="348478" y="189826"/>
          <a:ext cx="11581450" cy="6116970"/>
        </p:xfrm>
        <a:graphic>
          <a:graphicData uri="http://schemas.openxmlformats.org/drawingml/2006/table">
            <a:tbl>
              <a:tblPr firstRow="1" bandRow="1">
                <a:tableStyleId>{5940675A-B579-460E-94D1-54222C63F5DA}</a:tableStyleId>
              </a:tblPr>
              <a:tblGrid>
                <a:gridCol w="2316290">
                  <a:extLst>
                    <a:ext uri="{9D8B030D-6E8A-4147-A177-3AD203B41FA5}">
                      <a16:colId xmlns:a16="http://schemas.microsoft.com/office/drawing/2014/main" val="20000"/>
                    </a:ext>
                  </a:extLst>
                </a:gridCol>
                <a:gridCol w="2316290">
                  <a:extLst>
                    <a:ext uri="{9D8B030D-6E8A-4147-A177-3AD203B41FA5}">
                      <a16:colId xmlns:a16="http://schemas.microsoft.com/office/drawing/2014/main" val="20001"/>
                    </a:ext>
                  </a:extLst>
                </a:gridCol>
                <a:gridCol w="2316290">
                  <a:extLst>
                    <a:ext uri="{9D8B030D-6E8A-4147-A177-3AD203B41FA5}">
                      <a16:colId xmlns:a16="http://schemas.microsoft.com/office/drawing/2014/main" val="20002"/>
                    </a:ext>
                  </a:extLst>
                </a:gridCol>
                <a:gridCol w="2316290">
                  <a:extLst>
                    <a:ext uri="{9D8B030D-6E8A-4147-A177-3AD203B41FA5}">
                      <a16:colId xmlns:a16="http://schemas.microsoft.com/office/drawing/2014/main" val="20003"/>
                    </a:ext>
                  </a:extLst>
                </a:gridCol>
                <a:gridCol w="2316290">
                  <a:extLst>
                    <a:ext uri="{9D8B030D-6E8A-4147-A177-3AD203B41FA5}">
                      <a16:colId xmlns:a16="http://schemas.microsoft.com/office/drawing/2014/main" val="20004"/>
                    </a:ext>
                  </a:extLst>
                </a:gridCol>
              </a:tblGrid>
              <a:tr h="1223394">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223394">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223394">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223394">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223394">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p:cNvSpPr txBox="1"/>
          <p:nvPr/>
        </p:nvSpPr>
        <p:spPr>
          <a:xfrm>
            <a:off x="4974608" y="100366"/>
            <a:ext cx="2317492"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faire</a:t>
            </a:r>
          </a:p>
        </p:txBody>
      </p:sp>
      <p:sp>
        <p:nvSpPr>
          <p:cNvPr id="4" name="TextBox 3"/>
          <p:cNvSpPr txBox="1"/>
          <p:nvPr/>
        </p:nvSpPr>
        <p:spPr>
          <a:xfrm>
            <a:off x="4836916" y="1165722"/>
            <a:ext cx="261343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does, makes | is doing, is making</a:t>
            </a:r>
          </a:p>
        </p:txBody>
      </p:sp>
      <p:sp>
        <p:nvSpPr>
          <p:cNvPr id="5" name="TextBox 4"/>
          <p:cNvSpPr txBox="1"/>
          <p:nvPr/>
        </p:nvSpPr>
        <p:spPr>
          <a:xfrm>
            <a:off x="4988385" y="689752"/>
            <a:ext cx="2303715"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fait</a:t>
            </a:r>
          </a:p>
        </p:txBody>
      </p:sp>
      <p:sp>
        <p:nvSpPr>
          <p:cNvPr id="6" name="TextBox 5"/>
          <p:cNvSpPr txBox="1"/>
          <p:nvPr/>
        </p:nvSpPr>
        <p:spPr>
          <a:xfrm>
            <a:off x="4963288" y="563794"/>
            <a:ext cx="235428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do, to make | doing, making</a:t>
            </a:r>
          </a:p>
        </p:txBody>
      </p:sp>
      <p:sp>
        <p:nvSpPr>
          <p:cNvPr id="7" name="TextBox 6"/>
          <p:cNvSpPr txBox="1"/>
          <p:nvPr/>
        </p:nvSpPr>
        <p:spPr>
          <a:xfrm>
            <a:off x="6900419" y="131483"/>
            <a:ext cx="452927" cy="369332"/>
          </a:xfrm>
          <a:prstGeom prst="rect">
            <a:avLst/>
          </a:prstGeom>
          <a:noFill/>
        </p:spPr>
        <p:txBody>
          <a:bodyPr wrap="square" rtlCol="0">
            <a:spAutoFit/>
          </a:bodyPr>
          <a:lstStyle/>
          <a:p>
            <a:r>
              <a:rPr lang="en-GB" dirty="0">
                <a:solidFill>
                  <a:srgbClr val="EA5F00"/>
                </a:solidFill>
                <a:latin typeface="Century Gothic" panose="020B0502020202020204" pitchFamily="34" charset="0"/>
              </a:rPr>
              <a:t>25</a:t>
            </a:r>
          </a:p>
        </p:txBody>
      </p:sp>
      <p:sp>
        <p:nvSpPr>
          <p:cNvPr id="8" name="TextBox 7"/>
          <p:cNvSpPr txBox="1"/>
          <p:nvPr/>
        </p:nvSpPr>
        <p:spPr>
          <a:xfrm>
            <a:off x="3277297" y="6356823"/>
            <a:ext cx="5956419" cy="371742"/>
          </a:xfrm>
          <a:prstGeom prst="rect">
            <a:avLst/>
          </a:prstGeom>
          <a:noFill/>
        </p:spPr>
        <p:txBody>
          <a:bodyPr wrap="square" rtlCol="0">
            <a:spAutoFit/>
          </a:bodyPr>
          <a:lstStyle/>
          <a:p>
            <a:r>
              <a:rPr lang="en-GB" dirty="0">
                <a:solidFill>
                  <a:prstClr val="white"/>
                </a:solidFill>
                <a:latin typeface="Century Gothic" panose="020B0502020202020204" pitchFamily="34" charset="0"/>
              </a:rPr>
              <a:t>25 most common French verbs </a:t>
            </a:r>
          </a:p>
        </p:txBody>
      </p:sp>
      <p:sp>
        <p:nvSpPr>
          <p:cNvPr id="9" name="TextBox 8"/>
          <p:cNvSpPr txBox="1"/>
          <p:nvPr/>
        </p:nvSpPr>
        <p:spPr>
          <a:xfrm>
            <a:off x="348475" y="100366"/>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être</a:t>
            </a:r>
            <a:endParaRPr lang="en-GB" sz="3600" b="1" dirty="0">
              <a:solidFill>
                <a:srgbClr val="5B9BD5">
                  <a:lumMod val="50000"/>
                </a:srgbClr>
              </a:solidFill>
              <a:latin typeface="Century Gothic" panose="020B0502020202020204" pitchFamily="34" charset="0"/>
            </a:endParaRPr>
          </a:p>
        </p:txBody>
      </p:sp>
      <p:sp>
        <p:nvSpPr>
          <p:cNvPr id="10" name="TextBox 9"/>
          <p:cNvSpPr txBox="1"/>
          <p:nvPr/>
        </p:nvSpPr>
        <p:spPr>
          <a:xfrm>
            <a:off x="334700" y="1165722"/>
            <a:ext cx="232487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is</a:t>
            </a:r>
          </a:p>
        </p:txBody>
      </p:sp>
      <p:sp>
        <p:nvSpPr>
          <p:cNvPr id="11" name="TextBox 10"/>
          <p:cNvSpPr txBox="1"/>
          <p:nvPr/>
        </p:nvSpPr>
        <p:spPr>
          <a:xfrm>
            <a:off x="346019" y="689752"/>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est</a:t>
            </a:r>
            <a:endParaRPr lang="en-GB" sz="3600" b="1" dirty="0">
              <a:solidFill>
                <a:srgbClr val="5B9BD5">
                  <a:lumMod val="50000"/>
                </a:srgbClr>
              </a:solidFill>
              <a:latin typeface="Century Gothic" panose="020B0502020202020204" pitchFamily="34" charset="0"/>
            </a:endParaRPr>
          </a:p>
        </p:txBody>
      </p:sp>
      <p:sp>
        <p:nvSpPr>
          <p:cNvPr id="12" name="TextBox 11"/>
          <p:cNvSpPr txBox="1"/>
          <p:nvPr/>
        </p:nvSpPr>
        <p:spPr>
          <a:xfrm>
            <a:off x="346020" y="580886"/>
            <a:ext cx="231355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be| being</a:t>
            </a:r>
          </a:p>
        </p:txBody>
      </p:sp>
      <p:sp>
        <p:nvSpPr>
          <p:cNvPr id="13" name="TextBox 12"/>
          <p:cNvSpPr txBox="1"/>
          <p:nvPr/>
        </p:nvSpPr>
        <p:spPr>
          <a:xfrm>
            <a:off x="2274290" y="13148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5</a:t>
            </a:r>
          </a:p>
        </p:txBody>
      </p:sp>
      <p:sp>
        <p:nvSpPr>
          <p:cNvPr id="14" name="TextBox 13"/>
          <p:cNvSpPr txBox="1"/>
          <p:nvPr/>
        </p:nvSpPr>
        <p:spPr>
          <a:xfrm>
            <a:off x="2659572" y="100366"/>
            <a:ext cx="23037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avoir</a:t>
            </a:r>
            <a:endParaRPr lang="en-GB" sz="3600" b="1" dirty="0">
              <a:solidFill>
                <a:srgbClr val="5B9BD5">
                  <a:lumMod val="50000"/>
                </a:srgbClr>
              </a:solidFill>
              <a:latin typeface="Century Gothic" panose="020B0502020202020204" pitchFamily="34" charset="0"/>
            </a:endParaRPr>
          </a:p>
        </p:txBody>
      </p:sp>
      <p:sp>
        <p:nvSpPr>
          <p:cNvPr id="15" name="TextBox 14"/>
          <p:cNvSpPr txBox="1"/>
          <p:nvPr/>
        </p:nvSpPr>
        <p:spPr>
          <a:xfrm>
            <a:off x="2652195" y="1165722"/>
            <a:ext cx="2324871"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has</a:t>
            </a:r>
          </a:p>
        </p:txBody>
      </p:sp>
      <p:sp>
        <p:nvSpPr>
          <p:cNvPr id="17" name="TextBox 16"/>
          <p:cNvSpPr txBox="1"/>
          <p:nvPr/>
        </p:nvSpPr>
        <p:spPr>
          <a:xfrm>
            <a:off x="2659571" y="563794"/>
            <a:ext cx="232881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have | having</a:t>
            </a:r>
          </a:p>
        </p:txBody>
      </p:sp>
      <p:sp>
        <p:nvSpPr>
          <p:cNvPr id="18" name="TextBox 17"/>
          <p:cNvSpPr txBox="1"/>
          <p:nvPr/>
        </p:nvSpPr>
        <p:spPr>
          <a:xfrm>
            <a:off x="4582923" y="13148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8</a:t>
            </a:r>
          </a:p>
        </p:txBody>
      </p:sp>
      <p:sp>
        <p:nvSpPr>
          <p:cNvPr id="29" name="TextBox 28"/>
          <p:cNvSpPr txBox="1"/>
          <p:nvPr/>
        </p:nvSpPr>
        <p:spPr>
          <a:xfrm>
            <a:off x="7292101" y="100366"/>
            <a:ext cx="23046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aller</a:t>
            </a:r>
            <a:endParaRPr lang="en-GB" sz="3600" b="1" dirty="0">
              <a:solidFill>
                <a:srgbClr val="5B9BD5">
                  <a:lumMod val="50000"/>
                </a:srgbClr>
              </a:solidFill>
              <a:latin typeface="Century Gothic" panose="020B0502020202020204" pitchFamily="34" charset="0"/>
            </a:endParaRPr>
          </a:p>
        </p:txBody>
      </p:sp>
      <p:sp>
        <p:nvSpPr>
          <p:cNvPr id="30" name="TextBox 29"/>
          <p:cNvSpPr txBox="1"/>
          <p:nvPr/>
        </p:nvSpPr>
        <p:spPr>
          <a:xfrm>
            <a:off x="7292099" y="689752"/>
            <a:ext cx="232918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va</a:t>
            </a:r>
            <a:endParaRPr lang="en-GB" sz="3600" b="1" dirty="0">
              <a:solidFill>
                <a:srgbClr val="5B9BD5">
                  <a:lumMod val="50000"/>
                </a:srgbClr>
              </a:solidFill>
              <a:latin typeface="Century Gothic" panose="020B0502020202020204" pitchFamily="34" charset="0"/>
            </a:endParaRPr>
          </a:p>
        </p:txBody>
      </p:sp>
      <p:sp>
        <p:nvSpPr>
          <p:cNvPr id="31" name="TextBox 30"/>
          <p:cNvSpPr txBox="1"/>
          <p:nvPr/>
        </p:nvSpPr>
        <p:spPr>
          <a:xfrm>
            <a:off x="9224688" y="148710"/>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53</a:t>
            </a:r>
          </a:p>
        </p:txBody>
      </p:sp>
      <p:sp>
        <p:nvSpPr>
          <p:cNvPr id="32" name="TextBox 31"/>
          <p:cNvSpPr txBox="1"/>
          <p:nvPr/>
        </p:nvSpPr>
        <p:spPr>
          <a:xfrm>
            <a:off x="9621287" y="100366"/>
            <a:ext cx="230863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trouver</a:t>
            </a:r>
            <a:endParaRPr lang="en-GB" sz="3600" b="1" dirty="0">
              <a:solidFill>
                <a:srgbClr val="5B9BD5">
                  <a:lumMod val="50000"/>
                </a:srgbClr>
              </a:solidFill>
              <a:latin typeface="Century Gothic" panose="020B0502020202020204" pitchFamily="34" charset="0"/>
            </a:endParaRPr>
          </a:p>
        </p:txBody>
      </p:sp>
      <p:sp>
        <p:nvSpPr>
          <p:cNvPr id="33" name="TextBox 32"/>
          <p:cNvSpPr txBox="1"/>
          <p:nvPr/>
        </p:nvSpPr>
        <p:spPr>
          <a:xfrm>
            <a:off x="9635070" y="689752"/>
            <a:ext cx="229485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trouve</a:t>
            </a:r>
            <a:endParaRPr lang="en-GB" sz="3600" b="1" dirty="0">
              <a:solidFill>
                <a:srgbClr val="5B9BD5">
                  <a:lumMod val="50000"/>
                </a:srgbClr>
              </a:solidFill>
              <a:latin typeface="Century Gothic" panose="020B0502020202020204" pitchFamily="34" charset="0"/>
            </a:endParaRPr>
          </a:p>
        </p:txBody>
      </p:sp>
      <p:sp>
        <p:nvSpPr>
          <p:cNvPr id="34" name="TextBox 33"/>
          <p:cNvSpPr txBox="1"/>
          <p:nvPr/>
        </p:nvSpPr>
        <p:spPr>
          <a:xfrm>
            <a:off x="11557899" y="13148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83</a:t>
            </a:r>
          </a:p>
        </p:txBody>
      </p:sp>
      <p:sp>
        <p:nvSpPr>
          <p:cNvPr id="35" name="TextBox 34"/>
          <p:cNvSpPr txBox="1"/>
          <p:nvPr/>
        </p:nvSpPr>
        <p:spPr>
          <a:xfrm>
            <a:off x="7317574" y="1148900"/>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goes | is going</a:t>
            </a:r>
          </a:p>
        </p:txBody>
      </p:sp>
      <p:sp>
        <p:nvSpPr>
          <p:cNvPr id="36" name="TextBox 35"/>
          <p:cNvSpPr txBox="1"/>
          <p:nvPr/>
        </p:nvSpPr>
        <p:spPr>
          <a:xfrm>
            <a:off x="7317574" y="564064"/>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go| going</a:t>
            </a:r>
          </a:p>
        </p:txBody>
      </p:sp>
      <p:sp>
        <p:nvSpPr>
          <p:cNvPr id="37" name="TextBox 36"/>
          <p:cNvSpPr txBox="1"/>
          <p:nvPr/>
        </p:nvSpPr>
        <p:spPr>
          <a:xfrm>
            <a:off x="9623751" y="1165722"/>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finds | is finding</a:t>
            </a:r>
          </a:p>
        </p:txBody>
      </p:sp>
      <p:sp>
        <p:nvSpPr>
          <p:cNvPr id="38" name="TextBox 37"/>
          <p:cNvSpPr txBox="1"/>
          <p:nvPr/>
        </p:nvSpPr>
        <p:spPr>
          <a:xfrm>
            <a:off x="9623751" y="580886"/>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find| finding</a:t>
            </a:r>
          </a:p>
        </p:txBody>
      </p:sp>
      <p:sp>
        <p:nvSpPr>
          <p:cNvPr id="39" name="TextBox 38"/>
          <p:cNvSpPr txBox="1"/>
          <p:nvPr/>
        </p:nvSpPr>
        <p:spPr>
          <a:xfrm>
            <a:off x="2673350" y="1889413"/>
            <a:ext cx="2324871"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passe</a:t>
            </a:r>
            <a:endParaRPr lang="en-GB" sz="3600" b="1" dirty="0">
              <a:solidFill>
                <a:srgbClr val="5B9BD5">
                  <a:lumMod val="50000"/>
                </a:srgbClr>
              </a:solidFill>
              <a:latin typeface="Century Gothic" panose="020B0502020202020204" pitchFamily="34" charset="0"/>
            </a:endParaRPr>
          </a:p>
        </p:txBody>
      </p:sp>
      <p:sp>
        <p:nvSpPr>
          <p:cNvPr id="40" name="TextBox 39"/>
          <p:cNvSpPr txBox="1"/>
          <p:nvPr/>
        </p:nvSpPr>
        <p:spPr>
          <a:xfrm>
            <a:off x="4995763" y="1335196"/>
            <a:ext cx="2317492"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donner</a:t>
            </a:r>
          </a:p>
        </p:txBody>
      </p:sp>
      <p:sp>
        <p:nvSpPr>
          <p:cNvPr id="41" name="TextBox 40"/>
          <p:cNvSpPr txBox="1"/>
          <p:nvPr/>
        </p:nvSpPr>
        <p:spPr>
          <a:xfrm>
            <a:off x="4858071" y="2400552"/>
            <a:ext cx="261343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gives | is giving</a:t>
            </a:r>
          </a:p>
        </p:txBody>
      </p:sp>
      <p:sp>
        <p:nvSpPr>
          <p:cNvPr id="43" name="TextBox 42"/>
          <p:cNvSpPr txBox="1"/>
          <p:nvPr/>
        </p:nvSpPr>
        <p:spPr>
          <a:xfrm>
            <a:off x="4984443" y="1798624"/>
            <a:ext cx="235428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give | giving</a:t>
            </a:r>
          </a:p>
        </p:txBody>
      </p:sp>
      <p:sp>
        <p:nvSpPr>
          <p:cNvPr id="44" name="TextBox 43"/>
          <p:cNvSpPr txBox="1"/>
          <p:nvPr/>
        </p:nvSpPr>
        <p:spPr>
          <a:xfrm>
            <a:off x="6921574" y="1366313"/>
            <a:ext cx="452927" cy="369332"/>
          </a:xfrm>
          <a:prstGeom prst="rect">
            <a:avLst/>
          </a:prstGeom>
          <a:noFill/>
        </p:spPr>
        <p:txBody>
          <a:bodyPr wrap="square" rtlCol="0">
            <a:spAutoFit/>
          </a:bodyPr>
          <a:lstStyle/>
          <a:p>
            <a:r>
              <a:rPr lang="en-GB" dirty="0">
                <a:solidFill>
                  <a:srgbClr val="EA5F00"/>
                </a:solidFill>
                <a:latin typeface="Century Gothic" panose="020B0502020202020204" pitchFamily="34" charset="0"/>
              </a:rPr>
              <a:t>45</a:t>
            </a:r>
          </a:p>
        </p:txBody>
      </p:sp>
      <p:sp>
        <p:nvSpPr>
          <p:cNvPr id="45" name="TextBox 44"/>
          <p:cNvSpPr txBox="1"/>
          <p:nvPr/>
        </p:nvSpPr>
        <p:spPr>
          <a:xfrm>
            <a:off x="369630" y="1335196"/>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venir</a:t>
            </a:r>
            <a:endParaRPr lang="en-GB" sz="3600" b="1" dirty="0">
              <a:solidFill>
                <a:srgbClr val="5B9BD5">
                  <a:lumMod val="50000"/>
                </a:srgbClr>
              </a:solidFill>
              <a:latin typeface="Century Gothic" panose="020B0502020202020204" pitchFamily="34" charset="0"/>
            </a:endParaRPr>
          </a:p>
        </p:txBody>
      </p:sp>
      <p:sp>
        <p:nvSpPr>
          <p:cNvPr id="46" name="TextBox 45"/>
          <p:cNvSpPr txBox="1"/>
          <p:nvPr/>
        </p:nvSpPr>
        <p:spPr>
          <a:xfrm>
            <a:off x="355855" y="2400552"/>
            <a:ext cx="232487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comes | is coming</a:t>
            </a:r>
          </a:p>
        </p:txBody>
      </p:sp>
      <p:sp>
        <p:nvSpPr>
          <p:cNvPr id="48" name="TextBox 47"/>
          <p:cNvSpPr txBox="1"/>
          <p:nvPr/>
        </p:nvSpPr>
        <p:spPr>
          <a:xfrm>
            <a:off x="367175" y="1815716"/>
            <a:ext cx="231355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come| coming</a:t>
            </a:r>
          </a:p>
        </p:txBody>
      </p:sp>
      <p:sp>
        <p:nvSpPr>
          <p:cNvPr id="49" name="TextBox 48"/>
          <p:cNvSpPr txBox="1"/>
          <p:nvPr/>
        </p:nvSpPr>
        <p:spPr>
          <a:xfrm>
            <a:off x="2295445" y="13663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88</a:t>
            </a:r>
          </a:p>
        </p:txBody>
      </p:sp>
      <p:sp>
        <p:nvSpPr>
          <p:cNvPr id="50" name="TextBox 49"/>
          <p:cNvSpPr txBox="1"/>
          <p:nvPr/>
        </p:nvSpPr>
        <p:spPr>
          <a:xfrm>
            <a:off x="2680727" y="1335196"/>
            <a:ext cx="230371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passer</a:t>
            </a:r>
          </a:p>
        </p:txBody>
      </p:sp>
      <p:sp>
        <p:nvSpPr>
          <p:cNvPr id="51" name="TextBox 50"/>
          <p:cNvSpPr txBox="1"/>
          <p:nvPr/>
        </p:nvSpPr>
        <p:spPr>
          <a:xfrm>
            <a:off x="2673350" y="2400552"/>
            <a:ext cx="2324871"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spends (time) | is spending (time)</a:t>
            </a:r>
          </a:p>
        </p:txBody>
      </p:sp>
      <p:sp>
        <p:nvSpPr>
          <p:cNvPr id="52" name="TextBox 51"/>
          <p:cNvSpPr txBox="1"/>
          <p:nvPr/>
        </p:nvSpPr>
        <p:spPr>
          <a:xfrm>
            <a:off x="2680726" y="1857239"/>
            <a:ext cx="2328814"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to spend (time) | spending (time)</a:t>
            </a:r>
          </a:p>
        </p:txBody>
      </p:sp>
      <p:sp>
        <p:nvSpPr>
          <p:cNvPr id="53" name="TextBox 52"/>
          <p:cNvSpPr txBox="1"/>
          <p:nvPr/>
        </p:nvSpPr>
        <p:spPr>
          <a:xfrm>
            <a:off x="4604078" y="13663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90</a:t>
            </a:r>
          </a:p>
        </p:txBody>
      </p:sp>
      <p:sp>
        <p:nvSpPr>
          <p:cNvPr id="54" name="TextBox 53"/>
          <p:cNvSpPr txBox="1"/>
          <p:nvPr/>
        </p:nvSpPr>
        <p:spPr>
          <a:xfrm>
            <a:off x="7313256" y="1335196"/>
            <a:ext cx="230461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dire</a:t>
            </a:r>
          </a:p>
        </p:txBody>
      </p:sp>
      <p:sp>
        <p:nvSpPr>
          <p:cNvPr id="55" name="TextBox 54"/>
          <p:cNvSpPr txBox="1"/>
          <p:nvPr/>
        </p:nvSpPr>
        <p:spPr>
          <a:xfrm>
            <a:off x="7313254" y="1924582"/>
            <a:ext cx="232918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dit</a:t>
            </a:r>
            <a:endParaRPr lang="en-GB" sz="3600" b="1" dirty="0">
              <a:solidFill>
                <a:srgbClr val="5B9BD5">
                  <a:lumMod val="50000"/>
                </a:srgbClr>
              </a:solidFill>
              <a:latin typeface="Century Gothic" panose="020B0502020202020204" pitchFamily="34" charset="0"/>
            </a:endParaRPr>
          </a:p>
        </p:txBody>
      </p:sp>
      <p:sp>
        <p:nvSpPr>
          <p:cNvPr id="56" name="TextBox 55"/>
          <p:cNvSpPr txBox="1"/>
          <p:nvPr/>
        </p:nvSpPr>
        <p:spPr>
          <a:xfrm>
            <a:off x="9234120" y="1371817"/>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37</a:t>
            </a:r>
          </a:p>
        </p:txBody>
      </p:sp>
      <p:sp>
        <p:nvSpPr>
          <p:cNvPr id="57" name="TextBox 56"/>
          <p:cNvSpPr txBox="1"/>
          <p:nvPr/>
        </p:nvSpPr>
        <p:spPr>
          <a:xfrm>
            <a:off x="9642442" y="1335196"/>
            <a:ext cx="230863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prendre</a:t>
            </a:r>
            <a:endParaRPr lang="en-GB" sz="3600" b="1" dirty="0">
              <a:solidFill>
                <a:srgbClr val="5B9BD5">
                  <a:lumMod val="50000"/>
                </a:srgbClr>
              </a:solidFill>
              <a:latin typeface="Century Gothic" panose="020B0502020202020204" pitchFamily="34" charset="0"/>
            </a:endParaRPr>
          </a:p>
        </p:txBody>
      </p:sp>
      <p:sp>
        <p:nvSpPr>
          <p:cNvPr id="58" name="TextBox 57"/>
          <p:cNvSpPr txBox="1"/>
          <p:nvPr/>
        </p:nvSpPr>
        <p:spPr>
          <a:xfrm>
            <a:off x="9656225" y="1924582"/>
            <a:ext cx="229485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prend</a:t>
            </a:r>
            <a:endParaRPr lang="en-GB" sz="3600" b="1" dirty="0">
              <a:solidFill>
                <a:srgbClr val="5B9BD5">
                  <a:lumMod val="50000"/>
                </a:srgbClr>
              </a:solidFill>
              <a:latin typeface="Century Gothic" panose="020B0502020202020204" pitchFamily="34" charset="0"/>
            </a:endParaRPr>
          </a:p>
        </p:txBody>
      </p:sp>
      <p:sp>
        <p:nvSpPr>
          <p:cNvPr id="59" name="TextBox 58"/>
          <p:cNvSpPr txBox="1"/>
          <p:nvPr/>
        </p:nvSpPr>
        <p:spPr>
          <a:xfrm>
            <a:off x="11555608" y="13663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43</a:t>
            </a:r>
          </a:p>
        </p:txBody>
      </p:sp>
      <p:sp>
        <p:nvSpPr>
          <p:cNvPr id="60" name="TextBox 59"/>
          <p:cNvSpPr txBox="1"/>
          <p:nvPr/>
        </p:nvSpPr>
        <p:spPr>
          <a:xfrm>
            <a:off x="7338729" y="2383730"/>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tells, says | is telling, is saying</a:t>
            </a:r>
          </a:p>
        </p:txBody>
      </p:sp>
      <p:sp>
        <p:nvSpPr>
          <p:cNvPr id="61" name="TextBox 60"/>
          <p:cNvSpPr txBox="1"/>
          <p:nvPr/>
        </p:nvSpPr>
        <p:spPr>
          <a:xfrm>
            <a:off x="7338729" y="1798894"/>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tell, say| telling, saying</a:t>
            </a:r>
          </a:p>
        </p:txBody>
      </p:sp>
      <p:sp>
        <p:nvSpPr>
          <p:cNvPr id="62" name="TextBox 61"/>
          <p:cNvSpPr txBox="1"/>
          <p:nvPr/>
        </p:nvSpPr>
        <p:spPr>
          <a:xfrm>
            <a:off x="9644906" y="2400552"/>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takes | is taking</a:t>
            </a:r>
          </a:p>
        </p:txBody>
      </p:sp>
      <p:sp>
        <p:nvSpPr>
          <p:cNvPr id="63" name="TextBox 62"/>
          <p:cNvSpPr txBox="1"/>
          <p:nvPr/>
        </p:nvSpPr>
        <p:spPr>
          <a:xfrm>
            <a:off x="9644906" y="1815716"/>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take | taking</a:t>
            </a:r>
          </a:p>
        </p:txBody>
      </p:sp>
      <p:sp>
        <p:nvSpPr>
          <p:cNvPr id="64" name="TextBox 63"/>
          <p:cNvSpPr txBox="1"/>
          <p:nvPr/>
        </p:nvSpPr>
        <p:spPr>
          <a:xfrm>
            <a:off x="5009136" y="4376782"/>
            <a:ext cx="230371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doit</a:t>
            </a:r>
            <a:endParaRPr lang="en-GB" sz="3600" b="1" dirty="0">
              <a:solidFill>
                <a:srgbClr val="5B9BD5">
                  <a:lumMod val="50000"/>
                </a:srgbClr>
              </a:solidFill>
              <a:latin typeface="Century Gothic" panose="020B0502020202020204" pitchFamily="34" charset="0"/>
            </a:endParaRPr>
          </a:p>
        </p:txBody>
      </p:sp>
      <p:sp>
        <p:nvSpPr>
          <p:cNvPr id="65" name="TextBox 64"/>
          <p:cNvSpPr txBox="1"/>
          <p:nvPr/>
        </p:nvSpPr>
        <p:spPr>
          <a:xfrm>
            <a:off x="366770" y="4376782"/>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peut</a:t>
            </a:r>
            <a:endParaRPr lang="en-GB" sz="3600" b="1" dirty="0">
              <a:solidFill>
                <a:srgbClr val="5B9BD5">
                  <a:lumMod val="50000"/>
                </a:srgbClr>
              </a:solidFill>
              <a:latin typeface="Century Gothic" panose="020B0502020202020204" pitchFamily="34" charset="0"/>
            </a:endParaRPr>
          </a:p>
        </p:txBody>
      </p:sp>
      <p:sp>
        <p:nvSpPr>
          <p:cNvPr id="66" name="TextBox 65"/>
          <p:cNvSpPr txBox="1"/>
          <p:nvPr/>
        </p:nvSpPr>
        <p:spPr>
          <a:xfrm>
            <a:off x="2663514" y="3118506"/>
            <a:ext cx="2324871"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porte</a:t>
            </a:r>
            <a:endParaRPr lang="en-GB" sz="3600" b="1" dirty="0">
              <a:solidFill>
                <a:srgbClr val="5B9BD5">
                  <a:lumMod val="50000"/>
                </a:srgbClr>
              </a:solidFill>
              <a:latin typeface="Century Gothic" panose="020B0502020202020204" pitchFamily="34" charset="0"/>
            </a:endParaRPr>
          </a:p>
        </p:txBody>
      </p:sp>
      <p:sp>
        <p:nvSpPr>
          <p:cNvPr id="67" name="TextBox 66"/>
          <p:cNvSpPr txBox="1"/>
          <p:nvPr/>
        </p:nvSpPr>
        <p:spPr>
          <a:xfrm>
            <a:off x="4985927" y="2622904"/>
            <a:ext cx="2317492" cy="584775"/>
          </a:xfrm>
          <a:prstGeom prst="rect">
            <a:avLst/>
          </a:prstGeom>
          <a:noFill/>
        </p:spPr>
        <p:txBody>
          <a:bodyPr wrap="square" rtlCol="0">
            <a:spAutoFit/>
          </a:bodyPr>
          <a:lstStyle/>
          <a:p>
            <a:pPr algn="ctr"/>
            <a:r>
              <a:rPr lang="en-GB" sz="3200" b="1" dirty="0">
                <a:solidFill>
                  <a:srgbClr val="5B9BD5">
                    <a:lumMod val="50000"/>
                  </a:srgbClr>
                </a:solidFill>
                <a:latin typeface="Century Gothic" panose="020B0502020202020204" pitchFamily="34" charset="0"/>
              </a:rPr>
              <a:t>demander</a:t>
            </a:r>
          </a:p>
        </p:txBody>
      </p:sp>
      <p:sp>
        <p:nvSpPr>
          <p:cNvPr id="68" name="TextBox 67"/>
          <p:cNvSpPr txBox="1"/>
          <p:nvPr/>
        </p:nvSpPr>
        <p:spPr>
          <a:xfrm>
            <a:off x="4848235" y="3617922"/>
            <a:ext cx="261343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asks | is asking</a:t>
            </a:r>
          </a:p>
        </p:txBody>
      </p:sp>
      <p:sp>
        <p:nvSpPr>
          <p:cNvPr id="70" name="TextBox 69"/>
          <p:cNvSpPr txBox="1"/>
          <p:nvPr/>
        </p:nvSpPr>
        <p:spPr>
          <a:xfrm>
            <a:off x="4974607" y="3015994"/>
            <a:ext cx="235428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ask | asking</a:t>
            </a:r>
          </a:p>
        </p:txBody>
      </p:sp>
      <p:sp>
        <p:nvSpPr>
          <p:cNvPr id="71" name="TextBox 70"/>
          <p:cNvSpPr txBox="1"/>
          <p:nvPr/>
        </p:nvSpPr>
        <p:spPr>
          <a:xfrm>
            <a:off x="6911738" y="2560237"/>
            <a:ext cx="452927" cy="369332"/>
          </a:xfrm>
          <a:prstGeom prst="rect">
            <a:avLst/>
          </a:prstGeom>
          <a:noFill/>
        </p:spPr>
        <p:txBody>
          <a:bodyPr wrap="square" rtlCol="0">
            <a:spAutoFit/>
          </a:bodyPr>
          <a:lstStyle/>
          <a:p>
            <a:r>
              <a:rPr lang="en-GB" dirty="0">
                <a:solidFill>
                  <a:srgbClr val="EA5F00"/>
                </a:solidFill>
                <a:latin typeface="Century Gothic" panose="020B0502020202020204" pitchFamily="34" charset="0"/>
              </a:rPr>
              <a:t>80</a:t>
            </a:r>
          </a:p>
        </p:txBody>
      </p:sp>
      <p:sp>
        <p:nvSpPr>
          <p:cNvPr id="72" name="TextBox 71"/>
          <p:cNvSpPr txBox="1"/>
          <p:nvPr/>
        </p:nvSpPr>
        <p:spPr>
          <a:xfrm>
            <a:off x="359794" y="2552566"/>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mettre</a:t>
            </a:r>
            <a:endParaRPr lang="en-GB" sz="3600" b="1" dirty="0">
              <a:solidFill>
                <a:srgbClr val="5B9BD5">
                  <a:lumMod val="50000"/>
                </a:srgbClr>
              </a:solidFill>
              <a:latin typeface="Century Gothic" panose="020B0502020202020204" pitchFamily="34" charset="0"/>
            </a:endParaRPr>
          </a:p>
        </p:txBody>
      </p:sp>
      <p:sp>
        <p:nvSpPr>
          <p:cNvPr id="73" name="TextBox 72"/>
          <p:cNvSpPr txBox="1"/>
          <p:nvPr/>
        </p:nvSpPr>
        <p:spPr>
          <a:xfrm>
            <a:off x="346019" y="3617922"/>
            <a:ext cx="232487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puts | is putting</a:t>
            </a:r>
          </a:p>
        </p:txBody>
      </p:sp>
      <p:sp>
        <p:nvSpPr>
          <p:cNvPr id="75" name="TextBox 74"/>
          <p:cNvSpPr txBox="1"/>
          <p:nvPr/>
        </p:nvSpPr>
        <p:spPr>
          <a:xfrm>
            <a:off x="357339" y="3033086"/>
            <a:ext cx="231355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put | putting</a:t>
            </a:r>
          </a:p>
        </p:txBody>
      </p:sp>
      <p:sp>
        <p:nvSpPr>
          <p:cNvPr id="76" name="TextBox 75"/>
          <p:cNvSpPr txBox="1"/>
          <p:nvPr/>
        </p:nvSpPr>
        <p:spPr>
          <a:xfrm>
            <a:off x="2285609" y="258368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27</a:t>
            </a:r>
          </a:p>
        </p:txBody>
      </p:sp>
      <p:sp>
        <p:nvSpPr>
          <p:cNvPr id="77" name="TextBox 76"/>
          <p:cNvSpPr txBox="1"/>
          <p:nvPr/>
        </p:nvSpPr>
        <p:spPr>
          <a:xfrm>
            <a:off x="2670891" y="2552566"/>
            <a:ext cx="230371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porter</a:t>
            </a:r>
          </a:p>
        </p:txBody>
      </p:sp>
      <p:sp>
        <p:nvSpPr>
          <p:cNvPr id="78" name="TextBox 77"/>
          <p:cNvSpPr txBox="1"/>
          <p:nvPr/>
        </p:nvSpPr>
        <p:spPr>
          <a:xfrm>
            <a:off x="2663514" y="3617922"/>
            <a:ext cx="2324871" cy="230832"/>
          </a:xfrm>
          <a:prstGeom prst="rect">
            <a:avLst/>
          </a:prstGeom>
          <a:noFill/>
        </p:spPr>
        <p:txBody>
          <a:bodyPr wrap="square" rtlCol="0">
            <a:spAutoFit/>
          </a:bodyPr>
          <a:lstStyle/>
          <a:p>
            <a:pPr algn="ctr"/>
            <a:r>
              <a:rPr lang="en-GB" sz="900" dirty="0">
                <a:solidFill>
                  <a:srgbClr val="5B9BD5">
                    <a:lumMod val="50000"/>
                  </a:srgbClr>
                </a:solidFill>
                <a:latin typeface="Century Gothic" panose="020B0502020202020204" pitchFamily="34" charset="0"/>
              </a:rPr>
              <a:t>wears, carries | is wearing, is carrying</a:t>
            </a:r>
          </a:p>
        </p:txBody>
      </p:sp>
      <p:sp>
        <p:nvSpPr>
          <p:cNvPr id="79" name="TextBox 78"/>
          <p:cNvSpPr txBox="1"/>
          <p:nvPr/>
        </p:nvSpPr>
        <p:spPr>
          <a:xfrm>
            <a:off x="2670890" y="3074609"/>
            <a:ext cx="2328814"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to wear, carry | wearing, carrying</a:t>
            </a:r>
          </a:p>
        </p:txBody>
      </p:sp>
      <p:sp>
        <p:nvSpPr>
          <p:cNvPr id="80" name="TextBox 79"/>
          <p:cNvSpPr txBox="1"/>
          <p:nvPr/>
        </p:nvSpPr>
        <p:spPr>
          <a:xfrm>
            <a:off x="4445230" y="2595406"/>
            <a:ext cx="601939"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105</a:t>
            </a:r>
          </a:p>
        </p:txBody>
      </p:sp>
      <p:sp>
        <p:nvSpPr>
          <p:cNvPr id="81" name="TextBox 80"/>
          <p:cNvSpPr txBox="1"/>
          <p:nvPr/>
        </p:nvSpPr>
        <p:spPr>
          <a:xfrm>
            <a:off x="7303420" y="2552566"/>
            <a:ext cx="23046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rester</a:t>
            </a:r>
            <a:endParaRPr lang="en-GB" sz="3600" b="1" dirty="0">
              <a:solidFill>
                <a:srgbClr val="5B9BD5">
                  <a:lumMod val="50000"/>
                </a:srgbClr>
              </a:solidFill>
              <a:latin typeface="Century Gothic" panose="020B0502020202020204" pitchFamily="34" charset="0"/>
            </a:endParaRPr>
          </a:p>
        </p:txBody>
      </p:sp>
      <p:sp>
        <p:nvSpPr>
          <p:cNvPr id="82" name="TextBox 81"/>
          <p:cNvSpPr txBox="1"/>
          <p:nvPr/>
        </p:nvSpPr>
        <p:spPr>
          <a:xfrm>
            <a:off x="7303418" y="3141952"/>
            <a:ext cx="232918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reste</a:t>
            </a:r>
            <a:endParaRPr lang="en-GB" sz="3600" b="1" dirty="0">
              <a:solidFill>
                <a:srgbClr val="5B9BD5">
                  <a:lumMod val="50000"/>
                </a:srgbClr>
              </a:solidFill>
              <a:latin typeface="Century Gothic" panose="020B0502020202020204" pitchFamily="34" charset="0"/>
            </a:endParaRPr>
          </a:p>
        </p:txBody>
      </p:sp>
      <p:sp>
        <p:nvSpPr>
          <p:cNvPr id="83" name="TextBox 82"/>
          <p:cNvSpPr txBox="1"/>
          <p:nvPr/>
        </p:nvSpPr>
        <p:spPr>
          <a:xfrm>
            <a:off x="9085385" y="2589187"/>
            <a:ext cx="626996"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100</a:t>
            </a:r>
          </a:p>
        </p:txBody>
      </p:sp>
      <p:sp>
        <p:nvSpPr>
          <p:cNvPr id="85" name="TextBox 84"/>
          <p:cNvSpPr txBox="1"/>
          <p:nvPr/>
        </p:nvSpPr>
        <p:spPr>
          <a:xfrm>
            <a:off x="9646389" y="3130229"/>
            <a:ext cx="229485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pense</a:t>
            </a:r>
            <a:endParaRPr lang="en-GB" sz="3600" b="1" dirty="0">
              <a:solidFill>
                <a:srgbClr val="5B9BD5">
                  <a:lumMod val="50000"/>
                </a:srgbClr>
              </a:solidFill>
              <a:latin typeface="Century Gothic" panose="020B0502020202020204" pitchFamily="34" charset="0"/>
            </a:endParaRPr>
          </a:p>
        </p:txBody>
      </p:sp>
      <p:sp>
        <p:nvSpPr>
          <p:cNvPr id="86" name="TextBox 85"/>
          <p:cNvSpPr txBox="1"/>
          <p:nvPr/>
        </p:nvSpPr>
        <p:spPr>
          <a:xfrm>
            <a:off x="11415145" y="2583683"/>
            <a:ext cx="59527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116</a:t>
            </a:r>
          </a:p>
        </p:txBody>
      </p:sp>
      <p:sp>
        <p:nvSpPr>
          <p:cNvPr id="87" name="TextBox 86"/>
          <p:cNvSpPr txBox="1"/>
          <p:nvPr/>
        </p:nvSpPr>
        <p:spPr>
          <a:xfrm>
            <a:off x="7328893" y="3601100"/>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stays | is staying</a:t>
            </a:r>
          </a:p>
        </p:txBody>
      </p:sp>
      <p:sp>
        <p:nvSpPr>
          <p:cNvPr id="88" name="TextBox 87"/>
          <p:cNvSpPr txBox="1"/>
          <p:nvPr/>
        </p:nvSpPr>
        <p:spPr>
          <a:xfrm>
            <a:off x="7328893" y="3016264"/>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stay | staying</a:t>
            </a:r>
          </a:p>
        </p:txBody>
      </p:sp>
      <p:sp>
        <p:nvSpPr>
          <p:cNvPr id="89" name="TextBox 88"/>
          <p:cNvSpPr txBox="1"/>
          <p:nvPr/>
        </p:nvSpPr>
        <p:spPr>
          <a:xfrm>
            <a:off x="9635070" y="3617922"/>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thinks | is thinking</a:t>
            </a:r>
          </a:p>
        </p:txBody>
      </p:sp>
      <p:sp>
        <p:nvSpPr>
          <p:cNvPr id="90" name="TextBox 89"/>
          <p:cNvSpPr txBox="1"/>
          <p:nvPr/>
        </p:nvSpPr>
        <p:spPr>
          <a:xfrm>
            <a:off x="9635070" y="3033086"/>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think | thinking</a:t>
            </a:r>
          </a:p>
        </p:txBody>
      </p:sp>
      <p:sp>
        <p:nvSpPr>
          <p:cNvPr id="91" name="TextBox 90"/>
          <p:cNvSpPr txBox="1"/>
          <p:nvPr/>
        </p:nvSpPr>
        <p:spPr>
          <a:xfrm>
            <a:off x="2672946" y="4365059"/>
            <a:ext cx="2324871"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veut</a:t>
            </a:r>
            <a:endParaRPr lang="en-GB" sz="3600" b="1" dirty="0">
              <a:solidFill>
                <a:srgbClr val="5B9BD5">
                  <a:lumMod val="50000"/>
                </a:srgbClr>
              </a:solidFill>
              <a:latin typeface="Century Gothic" panose="020B0502020202020204" pitchFamily="34" charset="0"/>
            </a:endParaRPr>
          </a:p>
        </p:txBody>
      </p:sp>
      <p:sp>
        <p:nvSpPr>
          <p:cNvPr id="92" name="TextBox 91"/>
          <p:cNvSpPr txBox="1"/>
          <p:nvPr/>
        </p:nvSpPr>
        <p:spPr>
          <a:xfrm>
            <a:off x="4995359" y="3787396"/>
            <a:ext cx="2317492"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devoir</a:t>
            </a:r>
          </a:p>
        </p:txBody>
      </p:sp>
      <p:sp>
        <p:nvSpPr>
          <p:cNvPr id="93" name="TextBox 92"/>
          <p:cNvSpPr txBox="1"/>
          <p:nvPr/>
        </p:nvSpPr>
        <p:spPr>
          <a:xfrm>
            <a:off x="4869390" y="4852752"/>
            <a:ext cx="261343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has to, must</a:t>
            </a:r>
          </a:p>
        </p:txBody>
      </p:sp>
      <p:sp>
        <p:nvSpPr>
          <p:cNvPr id="94" name="TextBox 93"/>
          <p:cNvSpPr txBox="1"/>
          <p:nvPr/>
        </p:nvSpPr>
        <p:spPr>
          <a:xfrm>
            <a:off x="4984039" y="4250824"/>
            <a:ext cx="235428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have to | having to</a:t>
            </a:r>
          </a:p>
        </p:txBody>
      </p:sp>
      <p:sp>
        <p:nvSpPr>
          <p:cNvPr id="95" name="TextBox 94"/>
          <p:cNvSpPr txBox="1"/>
          <p:nvPr/>
        </p:nvSpPr>
        <p:spPr>
          <a:xfrm>
            <a:off x="6921170" y="3818513"/>
            <a:ext cx="452927" cy="369332"/>
          </a:xfrm>
          <a:prstGeom prst="rect">
            <a:avLst/>
          </a:prstGeom>
          <a:noFill/>
        </p:spPr>
        <p:txBody>
          <a:bodyPr wrap="square" rtlCol="0">
            <a:spAutoFit/>
          </a:bodyPr>
          <a:lstStyle/>
          <a:p>
            <a:r>
              <a:rPr lang="en-GB" dirty="0">
                <a:solidFill>
                  <a:srgbClr val="EA5F00"/>
                </a:solidFill>
                <a:latin typeface="Century Gothic" panose="020B0502020202020204" pitchFamily="34" charset="0"/>
              </a:rPr>
              <a:t>39</a:t>
            </a:r>
          </a:p>
        </p:txBody>
      </p:sp>
      <p:sp>
        <p:nvSpPr>
          <p:cNvPr id="96" name="TextBox 95"/>
          <p:cNvSpPr txBox="1"/>
          <p:nvPr/>
        </p:nvSpPr>
        <p:spPr>
          <a:xfrm>
            <a:off x="369226" y="3787396"/>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pouvoir</a:t>
            </a:r>
            <a:endParaRPr lang="en-GB" sz="3600" b="1" dirty="0">
              <a:solidFill>
                <a:srgbClr val="5B9BD5">
                  <a:lumMod val="50000"/>
                </a:srgbClr>
              </a:solidFill>
              <a:latin typeface="Century Gothic" panose="020B0502020202020204" pitchFamily="34" charset="0"/>
            </a:endParaRPr>
          </a:p>
        </p:txBody>
      </p:sp>
      <p:sp>
        <p:nvSpPr>
          <p:cNvPr id="97" name="TextBox 96"/>
          <p:cNvSpPr txBox="1"/>
          <p:nvPr/>
        </p:nvSpPr>
        <p:spPr>
          <a:xfrm>
            <a:off x="367174" y="4852752"/>
            <a:ext cx="232487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is able, can</a:t>
            </a:r>
          </a:p>
        </p:txBody>
      </p:sp>
      <p:sp>
        <p:nvSpPr>
          <p:cNvPr id="98" name="TextBox 97"/>
          <p:cNvSpPr txBox="1"/>
          <p:nvPr/>
        </p:nvSpPr>
        <p:spPr>
          <a:xfrm>
            <a:off x="366771" y="4303085"/>
            <a:ext cx="231355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be able | being able </a:t>
            </a:r>
          </a:p>
        </p:txBody>
      </p:sp>
      <p:sp>
        <p:nvSpPr>
          <p:cNvPr id="99" name="TextBox 98"/>
          <p:cNvSpPr txBox="1"/>
          <p:nvPr/>
        </p:nvSpPr>
        <p:spPr>
          <a:xfrm>
            <a:off x="2283318" y="38185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20</a:t>
            </a:r>
          </a:p>
        </p:txBody>
      </p:sp>
      <p:sp>
        <p:nvSpPr>
          <p:cNvPr id="100" name="TextBox 99"/>
          <p:cNvSpPr txBox="1"/>
          <p:nvPr/>
        </p:nvSpPr>
        <p:spPr>
          <a:xfrm>
            <a:off x="2680323" y="3787396"/>
            <a:ext cx="23037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vouloir</a:t>
            </a:r>
            <a:endParaRPr lang="en-GB" sz="3600" b="1" dirty="0">
              <a:solidFill>
                <a:srgbClr val="5B9BD5">
                  <a:lumMod val="50000"/>
                </a:srgbClr>
              </a:solidFill>
              <a:latin typeface="Century Gothic" panose="020B0502020202020204" pitchFamily="34" charset="0"/>
            </a:endParaRPr>
          </a:p>
        </p:txBody>
      </p:sp>
      <p:sp>
        <p:nvSpPr>
          <p:cNvPr id="101" name="TextBox 100"/>
          <p:cNvSpPr txBox="1"/>
          <p:nvPr/>
        </p:nvSpPr>
        <p:spPr>
          <a:xfrm>
            <a:off x="2684669" y="4852752"/>
            <a:ext cx="2324871"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wants</a:t>
            </a:r>
          </a:p>
        </p:txBody>
      </p:sp>
      <p:sp>
        <p:nvSpPr>
          <p:cNvPr id="102" name="TextBox 101"/>
          <p:cNvSpPr txBox="1"/>
          <p:nvPr/>
        </p:nvSpPr>
        <p:spPr>
          <a:xfrm>
            <a:off x="2680322" y="4309439"/>
            <a:ext cx="2328814"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to want | wanting</a:t>
            </a:r>
          </a:p>
        </p:txBody>
      </p:sp>
      <p:sp>
        <p:nvSpPr>
          <p:cNvPr id="103" name="TextBox 102"/>
          <p:cNvSpPr txBox="1"/>
          <p:nvPr/>
        </p:nvSpPr>
        <p:spPr>
          <a:xfrm>
            <a:off x="4603674" y="38185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57</a:t>
            </a:r>
          </a:p>
        </p:txBody>
      </p:sp>
      <p:sp>
        <p:nvSpPr>
          <p:cNvPr id="104" name="TextBox 103"/>
          <p:cNvSpPr txBox="1"/>
          <p:nvPr/>
        </p:nvSpPr>
        <p:spPr>
          <a:xfrm>
            <a:off x="7312852" y="3787396"/>
            <a:ext cx="23046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voir</a:t>
            </a:r>
            <a:endParaRPr lang="en-GB" sz="3600" b="1" dirty="0">
              <a:solidFill>
                <a:srgbClr val="5B9BD5">
                  <a:lumMod val="50000"/>
                </a:srgbClr>
              </a:solidFill>
              <a:latin typeface="Century Gothic" panose="020B0502020202020204" pitchFamily="34" charset="0"/>
            </a:endParaRPr>
          </a:p>
        </p:txBody>
      </p:sp>
      <p:sp>
        <p:nvSpPr>
          <p:cNvPr id="105" name="TextBox 104"/>
          <p:cNvSpPr txBox="1"/>
          <p:nvPr/>
        </p:nvSpPr>
        <p:spPr>
          <a:xfrm>
            <a:off x="7312850" y="4376782"/>
            <a:ext cx="232918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voit</a:t>
            </a:r>
            <a:endParaRPr lang="en-GB" sz="3600" b="1" dirty="0">
              <a:solidFill>
                <a:srgbClr val="5B9BD5">
                  <a:lumMod val="50000"/>
                </a:srgbClr>
              </a:solidFill>
              <a:latin typeface="Century Gothic" panose="020B0502020202020204" pitchFamily="34" charset="0"/>
            </a:endParaRPr>
          </a:p>
        </p:txBody>
      </p:sp>
      <p:sp>
        <p:nvSpPr>
          <p:cNvPr id="106" name="TextBox 105"/>
          <p:cNvSpPr txBox="1"/>
          <p:nvPr/>
        </p:nvSpPr>
        <p:spPr>
          <a:xfrm>
            <a:off x="9233716" y="3824017"/>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69</a:t>
            </a:r>
          </a:p>
        </p:txBody>
      </p:sp>
      <p:sp>
        <p:nvSpPr>
          <p:cNvPr id="107" name="TextBox 106"/>
          <p:cNvSpPr txBox="1"/>
          <p:nvPr/>
        </p:nvSpPr>
        <p:spPr>
          <a:xfrm>
            <a:off x="9642038" y="3787396"/>
            <a:ext cx="2308638"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savoir</a:t>
            </a:r>
          </a:p>
        </p:txBody>
      </p:sp>
      <p:sp>
        <p:nvSpPr>
          <p:cNvPr id="108" name="TextBox 107"/>
          <p:cNvSpPr txBox="1"/>
          <p:nvPr/>
        </p:nvSpPr>
        <p:spPr>
          <a:xfrm>
            <a:off x="9655821" y="4376782"/>
            <a:ext cx="229485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sait</a:t>
            </a:r>
            <a:endParaRPr lang="en-GB" sz="3600" b="1" dirty="0">
              <a:solidFill>
                <a:srgbClr val="5B9BD5">
                  <a:lumMod val="50000"/>
                </a:srgbClr>
              </a:solidFill>
              <a:latin typeface="Century Gothic" panose="020B0502020202020204" pitchFamily="34" charset="0"/>
            </a:endParaRPr>
          </a:p>
        </p:txBody>
      </p:sp>
      <p:sp>
        <p:nvSpPr>
          <p:cNvPr id="109" name="TextBox 108"/>
          <p:cNvSpPr txBox="1"/>
          <p:nvPr/>
        </p:nvSpPr>
        <p:spPr>
          <a:xfrm>
            <a:off x="11555204" y="38185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67</a:t>
            </a:r>
          </a:p>
        </p:txBody>
      </p:sp>
      <p:sp>
        <p:nvSpPr>
          <p:cNvPr id="110" name="TextBox 109"/>
          <p:cNvSpPr txBox="1"/>
          <p:nvPr/>
        </p:nvSpPr>
        <p:spPr>
          <a:xfrm>
            <a:off x="7350048" y="4835930"/>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sees | is seeing</a:t>
            </a:r>
          </a:p>
        </p:txBody>
      </p:sp>
      <p:sp>
        <p:nvSpPr>
          <p:cNvPr id="111" name="TextBox 110"/>
          <p:cNvSpPr txBox="1"/>
          <p:nvPr/>
        </p:nvSpPr>
        <p:spPr>
          <a:xfrm>
            <a:off x="7338325" y="4251094"/>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see | seeing</a:t>
            </a:r>
          </a:p>
        </p:txBody>
      </p:sp>
      <p:sp>
        <p:nvSpPr>
          <p:cNvPr id="112" name="TextBox 111"/>
          <p:cNvSpPr txBox="1"/>
          <p:nvPr/>
        </p:nvSpPr>
        <p:spPr>
          <a:xfrm>
            <a:off x="9656225" y="4852752"/>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knows | is knowing</a:t>
            </a:r>
          </a:p>
        </p:txBody>
      </p:sp>
      <p:sp>
        <p:nvSpPr>
          <p:cNvPr id="113" name="TextBox 112"/>
          <p:cNvSpPr txBox="1"/>
          <p:nvPr/>
        </p:nvSpPr>
        <p:spPr>
          <a:xfrm>
            <a:off x="9644502" y="4267916"/>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know | knowing</a:t>
            </a:r>
          </a:p>
        </p:txBody>
      </p:sp>
      <p:sp>
        <p:nvSpPr>
          <p:cNvPr id="114" name="TextBox 113"/>
          <p:cNvSpPr txBox="1"/>
          <p:nvPr/>
        </p:nvSpPr>
        <p:spPr>
          <a:xfrm>
            <a:off x="4999704" y="5572811"/>
            <a:ext cx="230371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parle</a:t>
            </a:r>
            <a:endParaRPr lang="en-GB" sz="3600" b="1" dirty="0">
              <a:solidFill>
                <a:srgbClr val="5B9BD5">
                  <a:lumMod val="50000"/>
                </a:srgbClr>
              </a:solidFill>
              <a:latin typeface="Century Gothic" panose="020B0502020202020204" pitchFamily="34" charset="0"/>
            </a:endParaRPr>
          </a:p>
        </p:txBody>
      </p:sp>
      <p:sp>
        <p:nvSpPr>
          <p:cNvPr id="115" name="TextBox 114"/>
          <p:cNvSpPr txBox="1"/>
          <p:nvPr/>
        </p:nvSpPr>
        <p:spPr>
          <a:xfrm>
            <a:off x="357338" y="5584534"/>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tient</a:t>
            </a:r>
            <a:endParaRPr lang="en-GB" sz="3600" b="1" dirty="0">
              <a:solidFill>
                <a:srgbClr val="5B9BD5">
                  <a:lumMod val="50000"/>
                </a:srgbClr>
              </a:solidFill>
              <a:latin typeface="Century Gothic" panose="020B0502020202020204" pitchFamily="34" charset="0"/>
            </a:endParaRPr>
          </a:p>
        </p:txBody>
      </p:sp>
      <p:sp>
        <p:nvSpPr>
          <p:cNvPr id="116" name="TextBox 115"/>
          <p:cNvSpPr txBox="1"/>
          <p:nvPr/>
        </p:nvSpPr>
        <p:spPr>
          <a:xfrm>
            <a:off x="2663514" y="5549365"/>
            <a:ext cx="2324871"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montre</a:t>
            </a:r>
            <a:endParaRPr lang="en-GB" sz="3600" b="1" dirty="0">
              <a:solidFill>
                <a:srgbClr val="5B9BD5">
                  <a:lumMod val="50000"/>
                </a:srgbClr>
              </a:solidFill>
              <a:latin typeface="Century Gothic" panose="020B0502020202020204" pitchFamily="34" charset="0"/>
            </a:endParaRPr>
          </a:p>
        </p:txBody>
      </p:sp>
      <p:sp>
        <p:nvSpPr>
          <p:cNvPr id="117" name="TextBox 116"/>
          <p:cNvSpPr txBox="1"/>
          <p:nvPr/>
        </p:nvSpPr>
        <p:spPr>
          <a:xfrm>
            <a:off x="4985927" y="4995148"/>
            <a:ext cx="2317492"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parler</a:t>
            </a:r>
            <a:endParaRPr lang="en-GB" sz="3600" b="1" dirty="0">
              <a:solidFill>
                <a:srgbClr val="5B9BD5">
                  <a:lumMod val="50000"/>
                </a:srgbClr>
              </a:solidFill>
              <a:latin typeface="Century Gothic" panose="020B0502020202020204" pitchFamily="34" charset="0"/>
            </a:endParaRPr>
          </a:p>
        </p:txBody>
      </p:sp>
      <p:sp>
        <p:nvSpPr>
          <p:cNvPr id="118" name="TextBox 117"/>
          <p:cNvSpPr txBox="1"/>
          <p:nvPr/>
        </p:nvSpPr>
        <p:spPr>
          <a:xfrm>
            <a:off x="4848235" y="6060504"/>
            <a:ext cx="261343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speaks | is speaking</a:t>
            </a:r>
          </a:p>
        </p:txBody>
      </p:sp>
      <p:sp>
        <p:nvSpPr>
          <p:cNvPr id="119" name="TextBox 118"/>
          <p:cNvSpPr txBox="1"/>
          <p:nvPr/>
        </p:nvSpPr>
        <p:spPr>
          <a:xfrm>
            <a:off x="4974607" y="5493745"/>
            <a:ext cx="235428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speak | speaking</a:t>
            </a:r>
          </a:p>
        </p:txBody>
      </p:sp>
      <p:sp>
        <p:nvSpPr>
          <p:cNvPr id="120" name="TextBox 119"/>
          <p:cNvSpPr txBox="1"/>
          <p:nvPr/>
        </p:nvSpPr>
        <p:spPr>
          <a:xfrm>
            <a:off x="6765054" y="5026265"/>
            <a:ext cx="599611" cy="369332"/>
          </a:xfrm>
          <a:prstGeom prst="rect">
            <a:avLst/>
          </a:prstGeom>
          <a:noFill/>
        </p:spPr>
        <p:txBody>
          <a:bodyPr wrap="square" rtlCol="0">
            <a:spAutoFit/>
          </a:bodyPr>
          <a:lstStyle/>
          <a:p>
            <a:r>
              <a:rPr lang="en-GB" dirty="0">
                <a:solidFill>
                  <a:srgbClr val="EA5F00"/>
                </a:solidFill>
                <a:latin typeface="Century Gothic" panose="020B0502020202020204" pitchFamily="34" charset="0"/>
              </a:rPr>
              <a:t>106</a:t>
            </a:r>
          </a:p>
        </p:txBody>
      </p:sp>
      <p:sp>
        <p:nvSpPr>
          <p:cNvPr id="121" name="TextBox 120"/>
          <p:cNvSpPr txBox="1"/>
          <p:nvPr/>
        </p:nvSpPr>
        <p:spPr>
          <a:xfrm>
            <a:off x="359794" y="4995148"/>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tenir</a:t>
            </a:r>
            <a:endParaRPr lang="en-GB" sz="3600" b="1" dirty="0">
              <a:solidFill>
                <a:srgbClr val="5B9BD5">
                  <a:lumMod val="50000"/>
                </a:srgbClr>
              </a:solidFill>
              <a:latin typeface="Century Gothic" panose="020B0502020202020204" pitchFamily="34" charset="0"/>
            </a:endParaRPr>
          </a:p>
        </p:txBody>
      </p:sp>
      <p:sp>
        <p:nvSpPr>
          <p:cNvPr id="122" name="TextBox 121"/>
          <p:cNvSpPr txBox="1"/>
          <p:nvPr/>
        </p:nvSpPr>
        <p:spPr>
          <a:xfrm>
            <a:off x="346019" y="6060504"/>
            <a:ext cx="232487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holds | is holding</a:t>
            </a:r>
          </a:p>
        </p:txBody>
      </p:sp>
      <p:sp>
        <p:nvSpPr>
          <p:cNvPr id="123" name="TextBox 122"/>
          <p:cNvSpPr txBox="1"/>
          <p:nvPr/>
        </p:nvSpPr>
        <p:spPr>
          <a:xfrm>
            <a:off x="357339" y="5475668"/>
            <a:ext cx="231355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hold | holding</a:t>
            </a:r>
          </a:p>
        </p:txBody>
      </p:sp>
      <p:sp>
        <p:nvSpPr>
          <p:cNvPr id="124" name="TextBox 123"/>
          <p:cNvSpPr txBox="1"/>
          <p:nvPr/>
        </p:nvSpPr>
        <p:spPr>
          <a:xfrm>
            <a:off x="2145323" y="5026265"/>
            <a:ext cx="593213"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104</a:t>
            </a:r>
          </a:p>
        </p:txBody>
      </p:sp>
      <p:sp>
        <p:nvSpPr>
          <p:cNvPr id="125" name="TextBox 124"/>
          <p:cNvSpPr txBox="1"/>
          <p:nvPr/>
        </p:nvSpPr>
        <p:spPr>
          <a:xfrm>
            <a:off x="2635722" y="5053763"/>
            <a:ext cx="23037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montrer</a:t>
            </a:r>
            <a:endParaRPr lang="en-GB" sz="3600" b="1" dirty="0">
              <a:solidFill>
                <a:srgbClr val="5B9BD5">
                  <a:lumMod val="50000"/>
                </a:srgbClr>
              </a:solidFill>
              <a:latin typeface="Century Gothic" panose="020B0502020202020204" pitchFamily="34" charset="0"/>
            </a:endParaRPr>
          </a:p>
        </p:txBody>
      </p:sp>
      <p:sp>
        <p:nvSpPr>
          <p:cNvPr id="126" name="TextBox 125"/>
          <p:cNvSpPr txBox="1"/>
          <p:nvPr/>
        </p:nvSpPr>
        <p:spPr>
          <a:xfrm>
            <a:off x="2663514" y="6060504"/>
            <a:ext cx="2324871"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shows | is showing</a:t>
            </a:r>
          </a:p>
        </p:txBody>
      </p:sp>
      <p:sp>
        <p:nvSpPr>
          <p:cNvPr id="127" name="TextBox 126"/>
          <p:cNvSpPr txBox="1"/>
          <p:nvPr/>
        </p:nvSpPr>
        <p:spPr>
          <a:xfrm>
            <a:off x="2670890" y="5517191"/>
            <a:ext cx="2328814"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to show | showing</a:t>
            </a:r>
          </a:p>
        </p:txBody>
      </p:sp>
      <p:sp>
        <p:nvSpPr>
          <p:cNvPr id="128" name="TextBox 127"/>
          <p:cNvSpPr txBox="1"/>
          <p:nvPr/>
        </p:nvSpPr>
        <p:spPr>
          <a:xfrm>
            <a:off x="4468143" y="5014542"/>
            <a:ext cx="590750"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108</a:t>
            </a:r>
          </a:p>
        </p:txBody>
      </p:sp>
      <p:sp>
        <p:nvSpPr>
          <p:cNvPr id="129" name="TextBox 128"/>
          <p:cNvSpPr txBox="1"/>
          <p:nvPr/>
        </p:nvSpPr>
        <p:spPr>
          <a:xfrm>
            <a:off x="7303420" y="4995148"/>
            <a:ext cx="23046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falloir</a:t>
            </a:r>
            <a:endParaRPr lang="en-GB" sz="3600" b="1" dirty="0">
              <a:solidFill>
                <a:srgbClr val="5B9BD5">
                  <a:lumMod val="50000"/>
                </a:srgbClr>
              </a:solidFill>
              <a:latin typeface="Century Gothic" panose="020B0502020202020204" pitchFamily="34" charset="0"/>
            </a:endParaRPr>
          </a:p>
        </p:txBody>
      </p:sp>
      <p:sp>
        <p:nvSpPr>
          <p:cNvPr id="130" name="TextBox 129"/>
          <p:cNvSpPr txBox="1"/>
          <p:nvPr/>
        </p:nvSpPr>
        <p:spPr>
          <a:xfrm>
            <a:off x="7303418" y="5584534"/>
            <a:ext cx="232918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faut</a:t>
            </a:r>
            <a:endParaRPr lang="en-GB" sz="3600" b="1" dirty="0">
              <a:solidFill>
                <a:srgbClr val="5B9BD5">
                  <a:lumMod val="50000"/>
                </a:srgbClr>
              </a:solidFill>
              <a:latin typeface="Century Gothic" panose="020B0502020202020204" pitchFamily="34" charset="0"/>
            </a:endParaRPr>
          </a:p>
        </p:txBody>
      </p:sp>
      <p:sp>
        <p:nvSpPr>
          <p:cNvPr id="131" name="TextBox 130"/>
          <p:cNvSpPr txBox="1"/>
          <p:nvPr/>
        </p:nvSpPr>
        <p:spPr>
          <a:xfrm>
            <a:off x="9224284" y="5031769"/>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68</a:t>
            </a:r>
          </a:p>
        </p:txBody>
      </p:sp>
      <p:sp>
        <p:nvSpPr>
          <p:cNvPr id="132" name="TextBox 131"/>
          <p:cNvSpPr txBox="1"/>
          <p:nvPr/>
        </p:nvSpPr>
        <p:spPr>
          <a:xfrm>
            <a:off x="9607107" y="5076328"/>
            <a:ext cx="2308638" cy="461665"/>
          </a:xfrm>
          <a:prstGeom prst="rect">
            <a:avLst/>
          </a:prstGeom>
          <a:noFill/>
        </p:spPr>
        <p:txBody>
          <a:bodyPr wrap="square" rtlCol="0">
            <a:spAutoFit/>
          </a:bodyPr>
          <a:lstStyle/>
          <a:p>
            <a:pPr algn="ctr"/>
            <a:r>
              <a:rPr lang="en-GB" sz="2400" b="1" dirty="0" err="1">
                <a:solidFill>
                  <a:srgbClr val="5B9BD5">
                    <a:lumMod val="50000"/>
                  </a:srgbClr>
                </a:solidFill>
                <a:latin typeface="Century Gothic" panose="020B0502020202020204" pitchFamily="34" charset="0"/>
              </a:rPr>
              <a:t>comprendre</a:t>
            </a:r>
            <a:endParaRPr lang="en-GB" sz="2400" b="1" dirty="0">
              <a:solidFill>
                <a:srgbClr val="5B9BD5">
                  <a:lumMod val="50000"/>
                </a:srgbClr>
              </a:solidFill>
              <a:latin typeface="Century Gothic" panose="020B0502020202020204" pitchFamily="34" charset="0"/>
            </a:endParaRPr>
          </a:p>
        </p:txBody>
      </p:sp>
      <p:sp>
        <p:nvSpPr>
          <p:cNvPr id="133" name="TextBox 132"/>
          <p:cNvSpPr txBox="1"/>
          <p:nvPr/>
        </p:nvSpPr>
        <p:spPr>
          <a:xfrm>
            <a:off x="9646389" y="5584534"/>
            <a:ext cx="2294855" cy="584775"/>
          </a:xfrm>
          <a:prstGeom prst="rect">
            <a:avLst/>
          </a:prstGeom>
          <a:noFill/>
        </p:spPr>
        <p:txBody>
          <a:bodyPr wrap="square" rtlCol="0">
            <a:spAutoFit/>
          </a:bodyPr>
          <a:lstStyle/>
          <a:p>
            <a:pPr algn="ctr"/>
            <a:r>
              <a:rPr lang="en-GB" sz="3200" b="1" dirty="0" err="1">
                <a:solidFill>
                  <a:srgbClr val="5B9BD5">
                    <a:lumMod val="50000"/>
                  </a:srgbClr>
                </a:solidFill>
                <a:latin typeface="Century Gothic" panose="020B0502020202020204" pitchFamily="34" charset="0"/>
              </a:rPr>
              <a:t>comprend</a:t>
            </a:r>
            <a:endParaRPr lang="en-GB" sz="3200" b="1" dirty="0">
              <a:solidFill>
                <a:srgbClr val="5B9BD5">
                  <a:lumMod val="50000"/>
                </a:srgbClr>
              </a:solidFill>
              <a:latin typeface="Century Gothic" panose="020B0502020202020204" pitchFamily="34" charset="0"/>
            </a:endParaRPr>
          </a:p>
        </p:txBody>
      </p:sp>
      <p:sp>
        <p:nvSpPr>
          <p:cNvPr id="134" name="TextBox 133"/>
          <p:cNvSpPr txBox="1"/>
          <p:nvPr/>
        </p:nvSpPr>
        <p:spPr>
          <a:xfrm>
            <a:off x="11545772" y="5026265"/>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95</a:t>
            </a:r>
          </a:p>
        </p:txBody>
      </p:sp>
      <p:sp>
        <p:nvSpPr>
          <p:cNvPr id="135" name="TextBox 134"/>
          <p:cNvSpPr txBox="1"/>
          <p:nvPr/>
        </p:nvSpPr>
        <p:spPr>
          <a:xfrm>
            <a:off x="7328893" y="6043682"/>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is necessary</a:t>
            </a:r>
          </a:p>
        </p:txBody>
      </p:sp>
      <p:sp>
        <p:nvSpPr>
          <p:cNvPr id="136" name="TextBox 135"/>
          <p:cNvSpPr txBox="1"/>
          <p:nvPr/>
        </p:nvSpPr>
        <p:spPr>
          <a:xfrm>
            <a:off x="7328893" y="5458846"/>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be necessary</a:t>
            </a:r>
          </a:p>
        </p:txBody>
      </p:sp>
      <p:sp>
        <p:nvSpPr>
          <p:cNvPr id="137" name="TextBox 136"/>
          <p:cNvSpPr txBox="1"/>
          <p:nvPr/>
        </p:nvSpPr>
        <p:spPr>
          <a:xfrm>
            <a:off x="9635070" y="6060504"/>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understands | is understanding</a:t>
            </a:r>
          </a:p>
        </p:txBody>
      </p:sp>
      <p:sp>
        <p:nvSpPr>
          <p:cNvPr id="138" name="TextBox 137"/>
          <p:cNvSpPr txBox="1"/>
          <p:nvPr/>
        </p:nvSpPr>
        <p:spPr>
          <a:xfrm>
            <a:off x="9635070" y="5475668"/>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understand | understanding</a:t>
            </a:r>
          </a:p>
        </p:txBody>
      </p:sp>
      <p:sp>
        <p:nvSpPr>
          <p:cNvPr id="139" name="Rectangle 138"/>
          <p:cNvSpPr/>
          <p:nvPr/>
        </p:nvSpPr>
        <p:spPr>
          <a:xfrm>
            <a:off x="2985317" y="6608374"/>
            <a:ext cx="6096000" cy="246221"/>
          </a:xfrm>
          <a:prstGeom prst="rect">
            <a:avLst/>
          </a:prstGeom>
        </p:spPr>
        <p:txBody>
          <a:bodyPr>
            <a:spAutoFit/>
          </a:bodyPr>
          <a:lstStyle/>
          <a:p>
            <a:r>
              <a:rPr lang="en-GB" sz="1000" i="1" dirty="0">
                <a:solidFill>
                  <a:prstClr val="white"/>
                </a:solidFill>
                <a:latin typeface="Century Gothic" panose="020B0502020202020204" pitchFamily="34" charset="0"/>
              </a:rPr>
              <a:t>Source: A Frequency Dictionary of French (</a:t>
            </a:r>
            <a:r>
              <a:rPr lang="en-GB" sz="1000" i="1" dirty="0" err="1">
                <a:solidFill>
                  <a:prstClr val="white"/>
                </a:solidFill>
                <a:latin typeface="Century Gothic" panose="020B0502020202020204" pitchFamily="34" charset="0"/>
              </a:rPr>
              <a:t>Londsale</a:t>
            </a:r>
            <a:r>
              <a:rPr lang="en-GB" sz="1000" i="1" dirty="0">
                <a:solidFill>
                  <a:prstClr val="white"/>
                </a:solidFill>
                <a:latin typeface="Century Gothic" panose="020B0502020202020204" pitchFamily="34" charset="0"/>
              </a:rPr>
              <a:t> &amp; Le Bras, 2009), published by Routledge.]</a:t>
            </a:r>
          </a:p>
        </p:txBody>
      </p:sp>
    </p:spTree>
    <p:extLst>
      <p:ext uri="{BB962C8B-B14F-4D97-AF65-F5344CB8AC3E}">
        <p14:creationId xmlns:p14="http://schemas.microsoft.com/office/powerpoint/2010/main" val="2856442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descr="showing 15 high-frequency prototype French verbs &#10;"/>
          <p:cNvGraphicFramePr>
            <a:graphicFrameLocks noGrp="1"/>
          </p:cNvGraphicFramePr>
          <p:nvPr>
            <p:extLst>
              <p:ext uri="{D42A27DB-BD31-4B8C-83A1-F6EECF244321}">
                <p14:modId xmlns:p14="http://schemas.microsoft.com/office/powerpoint/2010/main" val="1110603985"/>
              </p:ext>
            </p:extLst>
          </p:nvPr>
        </p:nvGraphicFramePr>
        <p:xfrm>
          <a:off x="348478" y="189824"/>
          <a:ext cx="11581450" cy="6040968"/>
        </p:xfrm>
        <a:graphic>
          <a:graphicData uri="http://schemas.openxmlformats.org/drawingml/2006/table">
            <a:tbl>
              <a:tblPr firstRow="1" bandRow="1">
                <a:tableStyleId>{5940675A-B579-460E-94D1-54222C63F5DA}</a:tableStyleId>
              </a:tblPr>
              <a:tblGrid>
                <a:gridCol w="2316290">
                  <a:extLst>
                    <a:ext uri="{9D8B030D-6E8A-4147-A177-3AD203B41FA5}">
                      <a16:colId xmlns:a16="http://schemas.microsoft.com/office/drawing/2014/main" val="20000"/>
                    </a:ext>
                  </a:extLst>
                </a:gridCol>
                <a:gridCol w="2316290">
                  <a:extLst>
                    <a:ext uri="{9D8B030D-6E8A-4147-A177-3AD203B41FA5}">
                      <a16:colId xmlns:a16="http://schemas.microsoft.com/office/drawing/2014/main" val="20001"/>
                    </a:ext>
                  </a:extLst>
                </a:gridCol>
                <a:gridCol w="2316290">
                  <a:extLst>
                    <a:ext uri="{9D8B030D-6E8A-4147-A177-3AD203B41FA5}">
                      <a16:colId xmlns:a16="http://schemas.microsoft.com/office/drawing/2014/main" val="20002"/>
                    </a:ext>
                  </a:extLst>
                </a:gridCol>
                <a:gridCol w="2316290">
                  <a:extLst>
                    <a:ext uri="{9D8B030D-6E8A-4147-A177-3AD203B41FA5}">
                      <a16:colId xmlns:a16="http://schemas.microsoft.com/office/drawing/2014/main" val="20003"/>
                    </a:ext>
                  </a:extLst>
                </a:gridCol>
                <a:gridCol w="2316290">
                  <a:extLst>
                    <a:ext uri="{9D8B030D-6E8A-4147-A177-3AD203B41FA5}">
                      <a16:colId xmlns:a16="http://schemas.microsoft.com/office/drawing/2014/main" val="20004"/>
                    </a:ext>
                  </a:extLst>
                </a:gridCol>
              </a:tblGrid>
              <a:tr h="2013656">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013656">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013656">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p:cNvSpPr txBox="1"/>
          <p:nvPr/>
        </p:nvSpPr>
        <p:spPr>
          <a:xfrm>
            <a:off x="3277297" y="6356823"/>
            <a:ext cx="5956419" cy="371742"/>
          </a:xfrm>
          <a:prstGeom prst="rect">
            <a:avLst/>
          </a:prstGeom>
          <a:noFill/>
        </p:spPr>
        <p:txBody>
          <a:bodyPr wrap="square" rtlCol="0">
            <a:spAutoFit/>
          </a:bodyPr>
          <a:lstStyle/>
          <a:p>
            <a:r>
              <a:rPr lang="en-GB" dirty="0">
                <a:solidFill>
                  <a:prstClr val="white"/>
                </a:solidFill>
                <a:latin typeface="Century Gothic" panose="020B0502020202020204" pitchFamily="34" charset="0"/>
              </a:rPr>
              <a:t>15 high-frequency </a:t>
            </a:r>
            <a:r>
              <a:rPr lang="en-GB" dirty="0" smtClean="0">
                <a:solidFill>
                  <a:prstClr val="white"/>
                </a:solidFill>
                <a:latin typeface="Century Gothic" panose="020B0502020202020204" pitchFamily="34" charset="0"/>
              </a:rPr>
              <a:t>prototype </a:t>
            </a:r>
            <a:r>
              <a:rPr lang="en-GB" dirty="0">
                <a:solidFill>
                  <a:prstClr val="white"/>
                </a:solidFill>
                <a:latin typeface="Century Gothic" panose="020B0502020202020204" pitchFamily="34" charset="0"/>
              </a:rPr>
              <a:t>French verbs </a:t>
            </a:r>
          </a:p>
        </p:txBody>
      </p:sp>
      <p:sp>
        <p:nvSpPr>
          <p:cNvPr id="9" name="TextBox 8"/>
          <p:cNvSpPr txBox="1"/>
          <p:nvPr/>
        </p:nvSpPr>
        <p:spPr>
          <a:xfrm>
            <a:off x="350934" y="234551"/>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jouer</a:t>
            </a:r>
            <a:endParaRPr lang="en-GB" sz="4000" b="1" dirty="0">
              <a:solidFill>
                <a:srgbClr val="5B9BD5">
                  <a:lumMod val="50000"/>
                </a:srgbClr>
              </a:solidFill>
              <a:latin typeface="Century Gothic" panose="020B0502020202020204" pitchFamily="34" charset="0"/>
            </a:endParaRPr>
          </a:p>
        </p:txBody>
      </p:sp>
      <p:sp>
        <p:nvSpPr>
          <p:cNvPr id="10" name="TextBox 9"/>
          <p:cNvSpPr txBox="1"/>
          <p:nvPr/>
        </p:nvSpPr>
        <p:spPr>
          <a:xfrm>
            <a:off x="332175" y="1865953"/>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plays | is playing</a:t>
            </a:r>
          </a:p>
        </p:txBody>
      </p:sp>
      <p:sp>
        <p:nvSpPr>
          <p:cNvPr id="11" name="TextBox 10"/>
          <p:cNvSpPr txBox="1"/>
          <p:nvPr/>
        </p:nvSpPr>
        <p:spPr>
          <a:xfrm>
            <a:off x="341523" y="1227276"/>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joue</a:t>
            </a:r>
            <a:endParaRPr lang="en-GB" sz="3600" b="1" dirty="0">
              <a:solidFill>
                <a:srgbClr val="5B9BD5">
                  <a:lumMod val="50000"/>
                </a:srgbClr>
              </a:solidFill>
              <a:latin typeface="Century Gothic" panose="020B0502020202020204" pitchFamily="34" charset="0"/>
            </a:endParaRPr>
          </a:p>
        </p:txBody>
      </p:sp>
      <p:sp>
        <p:nvSpPr>
          <p:cNvPr id="12" name="TextBox 11"/>
          <p:cNvSpPr txBox="1"/>
          <p:nvPr/>
        </p:nvSpPr>
        <p:spPr>
          <a:xfrm>
            <a:off x="332175" y="861259"/>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play | playing</a:t>
            </a:r>
          </a:p>
        </p:txBody>
      </p:sp>
      <p:sp>
        <p:nvSpPr>
          <p:cNvPr id="13" name="TextBox 12"/>
          <p:cNvSpPr txBox="1"/>
          <p:nvPr/>
        </p:nvSpPr>
        <p:spPr>
          <a:xfrm>
            <a:off x="2136886" y="153268"/>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219</a:t>
            </a:r>
          </a:p>
        </p:txBody>
      </p:sp>
      <p:sp>
        <p:nvSpPr>
          <p:cNvPr id="139" name="Rectangle 138"/>
          <p:cNvSpPr/>
          <p:nvPr/>
        </p:nvSpPr>
        <p:spPr>
          <a:xfrm>
            <a:off x="2985317" y="6608374"/>
            <a:ext cx="6096000" cy="246221"/>
          </a:xfrm>
          <a:prstGeom prst="rect">
            <a:avLst/>
          </a:prstGeom>
        </p:spPr>
        <p:txBody>
          <a:bodyPr>
            <a:spAutoFit/>
          </a:bodyPr>
          <a:lstStyle/>
          <a:p>
            <a:r>
              <a:rPr lang="en-GB" sz="1000" i="1" dirty="0">
                <a:solidFill>
                  <a:prstClr val="white"/>
                </a:solidFill>
                <a:latin typeface="Century Gothic" panose="020B0502020202020204" pitchFamily="34" charset="0"/>
              </a:rPr>
              <a:t>Source: A Frequency Dictionary of French (</a:t>
            </a:r>
            <a:r>
              <a:rPr lang="en-GB" sz="1000" i="1" dirty="0" err="1">
                <a:solidFill>
                  <a:prstClr val="white"/>
                </a:solidFill>
                <a:latin typeface="Century Gothic" panose="020B0502020202020204" pitchFamily="34" charset="0"/>
              </a:rPr>
              <a:t>Londsale</a:t>
            </a:r>
            <a:r>
              <a:rPr lang="en-GB" sz="1000" i="1" dirty="0">
                <a:solidFill>
                  <a:prstClr val="white"/>
                </a:solidFill>
                <a:latin typeface="Century Gothic" panose="020B0502020202020204" pitchFamily="34" charset="0"/>
              </a:rPr>
              <a:t> &amp; Le Bras, 2009), published by Routledge.]</a:t>
            </a:r>
          </a:p>
        </p:txBody>
      </p:sp>
      <p:sp>
        <p:nvSpPr>
          <p:cNvPr id="140" name="TextBox 139"/>
          <p:cNvSpPr txBox="1"/>
          <p:nvPr/>
        </p:nvSpPr>
        <p:spPr>
          <a:xfrm>
            <a:off x="2664486" y="242205"/>
            <a:ext cx="2311096" cy="707886"/>
          </a:xfrm>
          <a:prstGeom prst="rect">
            <a:avLst/>
          </a:prstGeom>
          <a:noFill/>
        </p:spPr>
        <p:txBody>
          <a:bodyPr wrap="square" rtlCol="0">
            <a:spAutoFit/>
          </a:bodyPr>
          <a:lstStyle/>
          <a:p>
            <a:pPr algn="ctr"/>
            <a:r>
              <a:rPr lang="en-GB" sz="4000" b="1" dirty="0">
                <a:solidFill>
                  <a:srgbClr val="5B9BD5">
                    <a:lumMod val="50000"/>
                  </a:srgbClr>
                </a:solidFill>
                <a:latin typeface="Century Gothic" panose="020B0502020202020204" pitchFamily="34" charset="0"/>
              </a:rPr>
              <a:t>manger</a:t>
            </a:r>
          </a:p>
        </p:txBody>
      </p:sp>
      <p:sp>
        <p:nvSpPr>
          <p:cNvPr id="141" name="TextBox 140"/>
          <p:cNvSpPr txBox="1"/>
          <p:nvPr/>
        </p:nvSpPr>
        <p:spPr>
          <a:xfrm>
            <a:off x="2645727" y="1873607"/>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eats | is eating</a:t>
            </a:r>
          </a:p>
        </p:txBody>
      </p:sp>
      <p:sp>
        <p:nvSpPr>
          <p:cNvPr id="142" name="TextBox 141"/>
          <p:cNvSpPr txBox="1"/>
          <p:nvPr/>
        </p:nvSpPr>
        <p:spPr>
          <a:xfrm>
            <a:off x="2655075" y="1234930"/>
            <a:ext cx="230617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mange</a:t>
            </a:r>
          </a:p>
        </p:txBody>
      </p:sp>
      <p:sp>
        <p:nvSpPr>
          <p:cNvPr id="143" name="TextBox 142"/>
          <p:cNvSpPr txBox="1"/>
          <p:nvPr/>
        </p:nvSpPr>
        <p:spPr>
          <a:xfrm>
            <a:off x="2645727" y="868913"/>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eat | eating</a:t>
            </a:r>
          </a:p>
        </p:txBody>
      </p:sp>
      <p:sp>
        <p:nvSpPr>
          <p:cNvPr id="144" name="TextBox 143"/>
          <p:cNvSpPr txBox="1"/>
          <p:nvPr/>
        </p:nvSpPr>
        <p:spPr>
          <a:xfrm>
            <a:off x="4292600" y="160922"/>
            <a:ext cx="770662"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1338</a:t>
            </a:r>
          </a:p>
        </p:txBody>
      </p:sp>
      <p:sp>
        <p:nvSpPr>
          <p:cNvPr id="145" name="TextBox 144"/>
          <p:cNvSpPr txBox="1"/>
          <p:nvPr/>
        </p:nvSpPr>
        <p:spPr>
          <a:xfrm>
            <a:off x="4973055" y="242205"/>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écouter</a:t>
            </a:r>
            <a:endParaRPr lang="en-GB" sz="4000" b="1" dirty="0">
              <a:solidFill>
                <a:srgbClr val="5B9BD5">
                  <a:lumMod val="50000"/>
                </a:srgbClr>
              </a:solidFill>
              <a:latin typeface="Century Gothic" panose="020B0502020202020204" pitchFamily="34" charset="0"/>
            </a:endParaRPr>
          </a:p>
        </p:txBody>
      </p:sp>
      <p:sp>
        <p:nvSpPr>
          <p:cNvPr id="146" name="TextBox 145"/>
          <p:cNvSpPr txBox="1"/>
          <p:nvPr/>
        </p:nvSpPr>
        <p:spPr>
          <a:xfrm>
            <a:off x="4954296" y="1873607"/>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listens | is listening</a:t>
            </a:r>
          </a:p>
        </p:txBody>
      </p:sp>
      <p:sp>
        <p:nvSpPr>
          <p:cNvPr id="147" name="TextBox 146"/>
          <p:cNvSpPr txBox="1"/>
          <p:nvPr/>
        </p:nvSpPr>
        <p:spPr>
          <a:xfrm>
            <a:off x="4963644" y="1234930"/>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écoute</a:t>
            </a:r>
            <a:endParaRPr lang="en-GB" sz="3600" b="1" dirty="0">
              <a:solidFill>
                <a:srgbClr val="5B9BD5">
                  <a:lumMod val="50000"/>
                </a:srgbClr>
              </a:solidFill>
              <a:latin typeface="Century Gothic" panose="020B0502020202020204" pitchFamily="34" charset="0"/>
            </a:endParaRPr>
          </a:p>
        </p:txBody>
      </p:sp>
      <p:sp>
        <p:nvSpPr>
          <p:cNvPr id="148" name="TextBox 147"/>
          <p:cNvSpPr txBox="1"/>
          <p:nvPr/>
        </p:nvSpPr>
        <p:spPr>
          <a:xfrm>
            <a:off x="4954296" y="868913"/>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listen | listening</a:t>
            </a:r>
          </a:p>
        </p:txBody>
      </p:sp>
      <p:sp>
        <p:nvSpPr>
          <p:cNvPr id="149" name="TextBox 148"/>
          <p:cNvSpPr txBox="1"/>
          <p:nvPr/>
        </p:nvSpPr>
        <p:spPr>
          <a:xfrm>
            <a:off x="6759007" y="160922"/>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429</a:t>
            </a:r>
          </a:p>
        </p:txBody>
      </p:sp>
      <p:sp>
        <p:nvSpPr>
          <p:cNvPr id="150" name="TextBox 149"/>
          <p:cNvSpPr txBox="1"/>
          <p:nvPr/>
        </p:nvSpPr>
        <p:spPr>
          <a:xfrm>
            <a:off x="7281703" y="271552"/>
            <a:ext cx="2311096" cy="707886"/>
          </a:xfrm>
          <a:prstGeom prst="rect">
            <a:avLst/>
          </a:prstGeom>
          <a:noFill/>
        </p:spPr>
        <p:txBody>
          <a:bodyPr wrap="square" rtlCol="0">
            <a:spAutoFit/>
          </a:bodyPr>
          <a:lstStyle/>
          <a:p>
            <a:pPr algn="ctr"/>
            <a:r>
              <a:rPr lang="en-GB" sz="4000" b="1" dirty="0">
                <a:solidFill>
                  <a:srgbClr val="5B9BD5">
                    <a:lumMod val="50000"/>
                  </a:srgbClr>
                </a:solidFill>
                <a:latin typeface="Century Gothic" panose="020B0502020202020204" pitchFamily="34" charset="0"/>
              </a:rPr>
              <a:t>chanter</a:t>
            </a:r>
          </a:p>
        </p:txBody>
      </p:sp>
      <p:sp>
        <p:nvSpPr>
          <p:cNvPr id="151" name="TextBox 150"/>
          <p:cNvSpPr txBox="1"/>
          <p:nvPr/>
        </p:nvSpPr>
        <p:spPr>
          <a:xfrm>
            <a:off x="7256528" y="1903932"/>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sings | is singing</a:t>
            </a:r>
          </a:p>
        </p:txBody>
      </p:sp>
      <p:sp>
        <p:nvSpPr>
          <p:cNvPr id="152" name="TextBox 151"/>
          <p:cNvSpPr txBox="1"/>
          <p:nvPr/>
        </p:nvSpPr>
        <p:spPr>
          <a:xfrm>
            <a:off x="7265876" y="1265255"/>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chante</a:t>
            </a:r>
            <a:endParaRPr lang="en-GB" sz="3600" b="1" dirty="0">
              <a:solidFill>
                <a:srgbClr val="5B9BD5">
                  <a:lumMod val="50000"/>
                </a:srgbClr>
              </a:solidFill>
              <a:latin typeface="Century Gothic" panose="020B0502020202020204" pitchFamily="34" charset="0"/>
            </a:endParaRPr>
          </a:p>
        </p:txBody>
      </p:sp>
      <p:sp>
        <p:nvSpPr>
          <p:cNvPr id="153" name="TextBox 152"/>
          <p:cNvSpPr txBox="1"/>
          <p:nvPr/>
        </p:nvSpPr>
        <p:spPr>
          <a:xfrm>
            <a:off x="7256528" y="899238"/>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sing | singing</a:t>
            </a:r>
          </a:p>
        </p:txBody>
      </p:sp>
      <p:sp>
        <p:nvSpPr>
          <p:cNvPr id="154" name="TextBox 153"/>
          <p:cNvSpPr txBox="1"/>
          <p:nvPr/>
        </p:nvSpPr>
        <p:spPr>
          <a:xfrm>
            <a:off x="8881533" y="191247"/>
            <a:ext cx="792530"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1820</a:t>
            </a:r>
          </a:p>
        </p:txBody>
      </p:sp>
      <p:sp>
        <p:nvSpPr>
          <p:cNvPr id="155" name="TextBox 154"/>
          <p:cNvSpPr txBox="1"/>
          <p:nvPr/>
        </p:nvSpPr>
        <p:spPr>
          <a:xfrm>
            <a:off x="9590272" y="319297"/>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étudier</a:t>
            </a:r>
            <a:endParaRPr lang="en-GB" sz="4000" b="1" dirty="0">
              <a:solidFill>
                <a:srgbClr val="5B9BD5">
                  <a:lumMod val="50000"/>
                </a:srgbClr>
              </a:solidFill>
              <a:latin typeface="Century Gothic" panose="020B0502020202020204" pitchFamily="34" charset="0"/>
            </a:endParaRPr>
          </a:p>
        </p:txBody>
      </p:sp>
      <p:sp>
        <p:nvSpPr>
          <p:cNvPr id="156" name="TextBox 155"/>
          <p:cNvSpPr txBox="1"/>
          <p:nvPr/>
        </p:nvSpPr>
        <p:spPr>
          <a:xfrm>
            <a:off x="9574542" y="1900053"/>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studies | is studying</a:t>
            </a:r>
          </a:p>
        </p:txBody>
      </p:sp>
      <p:sp>
        <p:nvSpPr>
          <p:cNvPr id="157" name="TextBox 156"/>
          <p:cNvSpPr txBox="1"/>
          <p:nvPr/>
        </p:nvSpPr>
        <p:spPr>
          <a:xfrm>
            <a:off x="9583890" y="1261376"/>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étudie</a:t>
            </a:r>
            <a:endParaRPr lang="en-GB" sz="3600" b="1" dirty="0">
              <a:solidFill>
                <a:srgbClr val="5B9BD5">
                  <a:lumMod val="50000"/>
                </a:srgbClr>
              </a:solidFill>
              <a:latin typeface="Century Gothic" panose="020B0502020202020204" pitchFamily="34" charset="0"/>
            </a:endParaRPr>
          </a:p>
        </p:txBody>
      </p:sp>
      <p:sp>
        <p:nvSpPr>
          <p:cNvPr id="158" name="TextBox 157"/>
          <p:cNvSpPr txBox="1"/>
          <p:nvPr/>
        </p:nvSpPr>
        <p:spPr>
          <a:xfrm>
            <a:off x="9571513" y="946005"/>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study | studying</a:t>
            </a:r>
          </a:p>
        </p:txBody>
      </p:sp>
      <p:sp>
        <p:nvSpPr>
          <p:cNvPr id="159" name="TextBox 158"/>
          <p:cNvSpPr txBox="1"/>
          <p:nvPr/>
        </p:nvSpPr>
        <p:spPr>
          <a:xfrm>
            <a:off x="11379019" y="153268"/>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960</a:t>
            </a:r>
          </a:p>
        </p:txBody>
      </p:sp>
      <p:sp>
        <p:nvSpPr>
          <p:cNvPr id="160" name="TextBox 159"/>
          <p:cNvSpPr txBox="1"/>
          <p:nvPr/>
        </p:nvSpPr>
        <p:spPr>
          <a:xfrm>
            <a:off x="366898" y="2333871"/>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regarder</a:t>
            </a:r>
            <a:endParaRPr lang="en-GB" sz="3600" b="1" dirty="0">
              <a:solidFill>
                <a:srgbClr val="5B9BD5">
                  <a:lumMod val="50000"/>
                </a:srgbClr>
              </a:solidFill>
              <a:latin typeface="Century Gothic" panose="020B0502020202020204" pitchFamily="34" charset="0"/>
            </a:endParaRPr>
          </a:p>
        </p:txBody>
      </p:sp>
      <p:sp>
        <p:nvSpPr>
          <p:cNvPr id="161" name="TextBox 160"/>
          <p:cNvSpPr txBox="1"/>
          <p:nvPr/>
        </p:nvSpPr>
        <p:spPr>
          <a:xfrm>
            <a:off x="332175" y="3888838"/>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watches | is watching</a:t>
            </a:r>
          </a:p>
        </p:txBody>
      </p:sp>
      <p:sp>
        <p:nvSpPr>
          <p:cNvPr id="162" name="TextBox 161"/>
          <p:cNvSpPr txBox="1"/>
          <p:nvPr/>
        </p:nvSpPr>
        <p:spPr>
          <a:xfrm>
            <a:off x="341523" y="3250161"/>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regarde</a:t>
            </a:r>
            <a:endParaRPr lang="en-GB" sz="3600" b="1" dirty="0">
              <a:solidFill>
                <a:srgbClr val="5B9BD5">
                  <a:lumMod val="50000"/>
                </a:srgbClr>
              </a:solidFill>
              <a:latin typeface="Century Gothic" panose="020B0502020202020204" pitchFamily="34" charset="0"/>
            </a:endParaRPr>
          </a:p>
        </p:txBody>
      </p:sp>
      <p:sp>
        <p:nvSpPr>
          <p:cNvPr id="163" name="TextBox 162"/>
          <p:cNvSpPr txBox="1"/>
          <p:nvPr/>
        </p:nvSpPr>
        <p:spPr>
          <a:xfrm>
            <a:off x="332175" y="2884144"/>
            <a:ext cx="2313552" cy="523220"/>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watch, look | watching, looking</a:t>
            </a:r>
          </a:p>
        </p:txBody>
      </p:sp>
      <p:sp>
        <p:nvSpPr>
          <p:cNvPr id="164" name="TextBox 163"/>
          <p:cNvSpPr txBox="1"/>
          <p:nvPr/>
        </p:nvSpPr>
        <p:spPr>
          <a:xfrm>
            <a:off x="2136886" y="2176153"/>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425</a:t>
            </a:r>
          </a:p>
        </p:txBody>
      </p:sp>
      <p:sp>
        <p:nvSpPr>
          <p:cNvPr id="165" name="TextBox 164"/>
          <p:cNvSpPr txBox="1"/>
          <p:nvPr/>
        </p:nvSpPr>
        <p:spPr>
          <a:xfrm>
            <a:off x="2664486" y="2265090"/>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écrire</a:t>
            </a:r>
            <a:endParaRPr lang="en-GB" sz="4000" b="1" dirty="0">
              <a:solidFill>
                <a:srgbClr val="5B9BD5">
                  <a:lumMod val="50000"/>
                </a:srgbClr>
              </a:solidFill>
              <a:latin typeface="Century Gothic" panose="020B0502020202020204" pitchFamily="34" charset="0"/>
            </a:endParaRPr>
          </a:p>
        </p:txBody>
      </p:sp>
      <p:sp>
        <p:nvSpPr>
          <p:cNvPr id="166" name="TextBox 165"/>
          <p:cNvSpPr txBox="1"/>
          <p:nvPr/>
        </p:nvSpPr>
        <p:spPr>
          <a:xfrm>
            <a:off x="2645727" y="3896492"/>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writes | is writing</a:t>
            </a:r>
          </a:p>
        </p:txBody>
      </p:sp>
      <p:sp>
        <p:nvSpPr>
          <p:cNvPr id="167" name="TextBox 166"/>
          <p:cNvSpPr txBox="1"/>
          <p:nvPr/>
        </p:nvSpPr>
        <p:spPr>
          <a:xfrm>
            <a:off x="2655075" y="3257815"/>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écrit</a:t>
            </a:r>
            <a:endParaRPr lang="en-GB" sz="3600" b="1" dirty="0">
              <a:solidFill>
                <a:srgbClr val="5B9BD5">
                  <a:lumMod val="50000"/>
                </a:srgbClr>
              </a:solidFill>
              <a:latin typeface="Century Gothic" panose="020B0502020202020204" pitchFamily="34" charset="0"/>
            </a:endParaRPr>
          </a:p>
        </p:txBody>
      </p:sp>
      <p:sp>
        <p:nvSpPr>
          <p:cNvPr id="168" name="TextBox 167"/>
          <p:cNvSpPr txBox="1"/>
          <p:nvPr/>
        </p:nvSpPr>
        <p:spPr>
          <a:xfrm>
            <a:off x="2645727" y="2891798"/>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write | writing</a:t>
            </a:r>
          </a:p>
        </p:txBody>
      </p:sp>
      <p:sp>
        <p:nvSpPr>
          <p:cNvPr id="169" name="TextBox 168"/>
          <p:cNvSpPr txBox="1"/>
          <p:nvPr/>
        </p:nvSpPr>
        <p:spPr>
          <a:xfrm>
            <a:off x="4292600" y="2183807"/>
            <a:ext cx="770662"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382</a:t>
            </a:r>
          </a:p>
        </p:txBody>
      </p:sp>
      <p:sp>
        <p:nvSpPr>
          <p:cNvPr id="170" name="TextBox 169"/>
          <p:cNvSpPr txBox="1"/>
          <p:nvPr/>
        </p:nvSpPr>
        <p:spPr>
          <a:xfrm>
            <a:off x="4973218" y="2367405"/>
            <a:ext cx="2311096" cy="584775"/>
          </a:xfrm>
          <a:prstGeom prst="rect">
            <a:avLst/>
          </a:prstGeom>
          <a:noFill/>
        </p:spPr>
        <p:txBody>
          <a:bodyPr wrap="square" rtlCol="0">
            <a:spAutoFit/>
          </a:bodyPr>
          <a:lstStyle/>
          <a:p>
            <a:pPr algn="ctr"/>
            <a:r>
              <a:rPr lang="en-GB" sz="3200" b="1" dirty="0" err="1">
                <a:solidFill>
                  <a:srgbClr val="5B9BD5">
                    <a:lumMod val="50000"/>
                  </a:srgbClr>
                </a:solidFill>
                <a:latin typeface="Century Gothic" panose="020B0502020202020204" pitchFamily="34" charset="0"/>
              </a:rPr>
              <a:t>apprendre</a:t>
            </a:r>
            <a:endParaRPr lang="en-GB" sz="3200" b="1" dirty="0">
              <a:solidFill>
                <a:srgbClr val="5B9BD5">
                  <a:lumMod val="50000"/>
                </a:srgbClr>
              </a:solidFill>
              <a:latin typeface="Century Gothic" panose="020B0502020202020204" pitchFamily="34" charset="0"/>
            </a:endParaRPr>
          </a:p>
        </p:txBody>
      </p:sp>
      <p:sp>
        <p:nvSpPr>
          <p:cNvPr id="171" name="TextBox 170"/>
          <p:cNvSpPr txBox="1"/>
          <p:nvPr/>
        </p:nvSpPr>
        <p:spPr>
          <a:xfrm>
            <a:off x="4954296" y="3896492"/>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learns | is learning</a:t>
            </a:r>
          </a:p>
        </p:txBody>
      </p:sp>
      <p:sp>
        <p:nvSpPr>
          <p:cNvPr id="172" name="TextBox 171"/>
          <p:cNvSpPr txBox="1"/>
          <p:nvPr/>
        </p:nvSpPr>
        <p:spPr>
          <a:xfrm>
            <a:off x="4963644" y="3257815"/>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apprend</a:t>
            </a:r>
            <a:endParaRPr lang="en-GB" sz="3600" b="1" dirty="0">
              <a:solidFill>
                <a:srgbClr val="5B9BD5">
                  <a:lumMod val="50000"/>
                </a:srgbClr>
              </a:solidFill>
              <a:latin typeface="Century Gothic" panose="020B0502020202020204" pitchFamily="34" charset="0"/>
            </a:endParaRPr>
          </a:p>
        </p:txBody>
      </p:sp>
      <p:sp>
        <p:nvSpPr>
          <p:cNvPr id="173" name="TextBox 172"/>
          <p:cNvSpPr txBox="1"/>
          <p:nvPr/>
        </p:nvSpPr>
        <p:spPr>
          <a:xfrm>
            <a:off x="4954296" y="2891798"/>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learn | learning</a:t>
            </a:r>
          </a:p>
        </p:txBody>
      </p:sp>
      <p:sp>
        <p:nvSpPr>
          <p:cNvPr id="174" name="TextBox 173"/>
          <p:cNvSpPr txBox="1"/>
          <p:nvPr/>
        </p:nvSpPr>
        <p:spPr>
          <a:xfrm>
            <a:off x="6759007" y="2183807"/>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327</a:t>
            </a:r>
          </a:p>
        </p:txBody>
      </p:sp>
      <p:sp>
        <p:nvSpPr>
          <p:cNvPr id="175" name="TextBox 174"/>
          <p:cNvSpPr txBox="1"/>
          <p:nvPr/>
        </p:nvSpPr>
        <p:spPr>
          <a:xfrm>
            <a:off x="7281703" y="2294437"/>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dormir</a:t>
            </a:r>
            <a:endParaRPr lang="en-GB" sz="4000" b="1" dirty="0">
              <a:solidFill>
                <a:srgbClr val="5B9BD5">
                  <a:lumMod val="50000"/>
                </a:srgbClr>
              </a:solidFill>
              <a:latin typeface="Century Gothic" panose="020B0502020202020204" pitchFamily="34" charset="0"/>
            </a:endParaRPr>
          </a:p>
        </p:txBody>
      </p:sp>
      <p:sp>
        <p:nvSpPr>
          <p:cNvPr id="176" name="TextBox 175"/>
          <p:cNvSpPr txBox="1"/>
          <p:nvPr/>
        </p:nvSpPr>
        <p:spPr>
          <a:xfrm>
            <a:off x="7256528" y="3926817"/>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sleeps | is sleeping</a:t>
            </a:r>
          </a:p>
        </p:txBody>
      </p:sp>
      <p:sp>
        <p:nvSpPr>
          <p:cNvPr id="177" name="TextBox 176"/>
          <p:cNvSpPr txBox="1"/>
          <p:nvPr/>
        </p:nvSpPr>
        <p:spPr>
          <a:xfrm>
            <a:off x="7265876" y="3288140"/>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dort</a:t>
            </a:r>
            <a:endParaRPr lang="en-GB" sz="3600" b="1" dirty="0">
              <a:solidFill>
                <a:srgbClr val="5B9BD5">
                  <a:lumMod val="50000"/>
                </a:srgbClr>
              </a:solidFill>
              <a:latin typeface="Century Gothic" panose="020B0502020202020204" pitchFamily="34" charset="0"/>
            </a:endParaRPr>
          </a:p>
        </p:txBody>
      </p:sp>
      <p:sp>
        <p:nvSpPr>
          <p:cNvPr id="178" name="TextBox 177"/>
          <p:cNvSpPr txBox="1"/>
          <p:nvPr/>
        </p:nvSpPr>
        <p:spPr>
          <a:xfrm>
            <a:off x="7256528" y="2922123"/>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sleep | sleeping</a:t>
            </a:r>
          </a:p>
        </p:txBody>
      </p:sp>
      <p:sp>
        <p:nvSpPr>
          <p:cNvPr id="179" name="TextBox 178"/>
          <p:cNvSpPr txBox="1"/>
          <p:nvPr/>
        </p:nvSpPr>
        <p:spPr>
          <a:xfrm>
            <a:off x="8881533" y="2214132"/>
            <a:ext cx="792530"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1836</a:t>
            </a:r>
          </a:p>
        </p:txBody>
      </p:sp>
      <p:sp>
        <p:nvSpPr>
          <p:cNvPr id="180" name="TextBox 179"/>
          <p:cNvSpPr txBox="1"/>
          <p:nvPr/>
        </p:nvSpPr>
        <p:spPr>
          <a:xfrm>
            <a:off x="9592056" y="2308266"/>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travailler</a:t>
            </a:r>
            <a:endParaRPr lang="en-GB" sz="4000" b="1" dirty="0">
              <a:solidFill>
                <a:srgbClr val="5B9BD5">
                  <a:lumMod val="50000"/>
                </a:srgbClr>
              </a:solidFill>
              <a:latin typeface="Century Gothic" panose="020B0502020202020204" pitchFamily="34" charset="0"/>
            </a:endParaRPr>
          </a:p>
        </p:txBody>
      </p:sp>
      <p:sp>
        <p:nvSpPr>
          <p:cNvPr id="181" name="TextBox 180"/>
          <p:cNvSpPr txBox="1"/>
          <p:nvPr/>
        </p:nvSpPr>
        <p:spPr>
          <a:xfrm>
            <a:off x="9574308" y="3906519"/>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works | is working</a:t>
            </a:r>
          </a:p>
        </p:txBody>
      </p:sp>
      <p:sp>
        <p:nvSpPr>
          <p:cNvPr id="182" name="TextBox 181"/>
          <p:cNvSpPr txBox="1"/>
          <p:nvPr/>
        </p:nvSpPr>
        <p:spPr>
          <a:xfrm>
            <a:off x="9581684" y="3286216"/>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travaille</a:t>
            </a:r>
            <a:endParaRPr lang="en-GB" sz="3600" b="1" dirty="0">
              <a:solidFill>
                <a:srgbClr val="5B9BD5">
                  <a:lumMod val="50000"/>
                </a:srgbClr>
              </a:solidFill>
              <a:latin typeface="Century Gothic" panose="020B0502020202020204" pitchFamily="34" charset="0"/>
            </a:endParaRPr>
          </a:p>
        </p:txBody>
      </p:sp>
      <p:sp>
        <p:nvSpPr>
          <p:cNvPr id="183" name="TextBox 182"/>
          <p:cNvSpPr txBox="1"/>
          <p:nvPr/>
        </p:nvSpPr>
        <p:spPr>
          <a:xfrm>
            <a:off x="9573297" y="2934974"/>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work | working</a:t>
            </a:r>
          </a:p>
        </p:txBody>
      </p:sp>
      <p:sp>
        <p:nvSpPr>
          <p:cNvPr id="184" name="TextBox 183"/>
          <p:cNvSpPr txBox="1"/>
          <p:nvPr/>
        </p:nvSpPr>
        <p:spPr>
          <a:xfrm>
            <a:off x="11379019" y="2176153"/>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290</a:t>
            </a:r>
          </a:p>
        </p:txBody>
      </p:sp>
      <p:sp>
        <p:nvSpPr>
          <p:cNvPr id="185" name="TextBox 184"/>
          <p:cNvSpPr txBox="1"/>
          <p:nvPr/>
        </p:nvSpPr>
        <p:spPr>
          <a:xfrm>
            <a:off x="367237" y="4268087"/>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préparer</a:t>
            </a:r>
            <a:endParaRPr lang="en-GB" sz="3600" b="1" dirty="0">
              <a:solidFill>
                <a:srgbClr val="5B9BD5">
                  <a:lumMod val="50000"/>
                </a:srgbClr>
              </a:solidFill>
              <a:latin typeface="Century Gothic" panose="020B0502020202020204" pitchFamily="34" charset="0"/>
            </a:endParaRPr>
          </a:p>
        </p:txBody>
      </p:sp>
      <p:sp>
        <p:nvSpPr>
          <p:cNvPr id="186" name="TextBox 185"/>
          <p:cNvSpPr txBox="1"/>
          <p:nvPr/>
        </p:nvSpPr>
        <p:spPr>
          <a:xfrm>
            <a:off x="348478" y="5899489"/>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prepares | is preparing</a:t>
            </a:r>
          </a:p>
        </p:txBody>
      </p:sp>
      <p:sp>
        <p:nvSpPr>
          <p:cNvPr id="187" name="TextBox 186"/>
          <p:cNvSpPr txBox="1"/>
          <p:nvPr/>
        </p:nvSpPr>
        <p:spPr>
          <a:xfrm>
            <a:off x="357826" y="5260812"/>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prépare</a:t>
            </a:r>
            <a:endParaRPr lang="en-GB" sz="3600" b="1" dirty="0">
              <a:solidFill>
                <a:srgbClr val="5B9BD5">
                  <a:lumMod val="50000"/>
                </a:srgbClr>
              </a:solidFill>
              <a:latin typeface="Century Gothic" panose="020B0502020202020204" pitchFamily="34" charset="0"/>
            </a:endParaRPr>
          </a:p>
        </p:txBody>
      </p:sp>
      <p:sp>
        <p:nvSpPr>
          <p:cNvPr id="188" name="TextBox 187"/>
          <p:cNvSpPr txBox="1"/>
          <p:nvPr/>
        </p:nvSpPr>
        <p:spPr>
          <a:xfrm>
            <a:off x="348478" y="4894795"/>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prepare | preparing</a:t>
            </a:r>
          </a:p>
        </p:txBody>
      </p:sp>
      <p:sp>
        <p:nvSpPr>
          <p:cNvPr id="189" name="TextBox 188"/>
          <p:cNvSpPr txBox="1"/>
          <p:nvPr/>
        </p:nvSpPr>
        <p:spPr>
          <a:xfrm>
            <a:off x="2153189" y="4186804"/>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201</a:t>
            </a:r>
          </a:p>
        </p:txBody>
      </p:sp>
      <p:sp>
        <p:nvSpPr>
          <p:cNvPr id="190" name="TextBox 189"/>
          <p:cNvSpPr txBox="1"/>
          <p:nvPr/>
        </p:nvSpPr>
        <p:spPr>
          <a:xfrm>
            <a:off x="2680789" y="4275741"/>
            <a:ext cx="2311096" cy="707886"/>
          </a:xfrm>
          <a:prstGeom prst="rect">
            <a:avLst/>
          </a:prstGeom>
          <a:noFill/>
        </p:spPr>
        <p:txBody>
          <a:bodyPr wrap="square" rtlCol="0">
            <a:spAutoFit/>
          </a:bodyPr>
          <a:lstStyle/>
          <a:p>
            <a:pPr algn="ctr"/>
            <a:r>
              <a:rPr lang="en-GB" sz="4000" b="1" dirty="0">
                <a:solidFill>
                  <a:srgbClr val="5B9BD5">
                    <a:lumMod val="50000"/>
                  </a:srgbClr>
                </a:solidFill>
                <a:latin typeface="Century Gothic" panose="020B0502020202020204" pitchFamily="34" charset="0"/>
              </a:rPr>
              <a:t>aider</a:t>
            </a:r>
          </a:p>
        </p:txBody>
      </p:sp>
      <p:sp>
        <p:nvSpPr>
          <p:cNvPr id="191" name="TextBox 190"/>
          <p:cNvSpPr txBox="1"/>
          <p:nvPr/>
        </p:nvSpPr>
        <p:spPr>
          <a:xfrm>
            <a:off x="2662030" y="5907143"/>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helps | is helping</a:t>
            </a:r>
          </a:p>
        </p:txBody>
      </p:sp>
      <p:sp>
        <p:nvSpPr>
          <p:cNvPr id="192" name="TextBox 191"/>
          <p:cNvSpPr txBox="1"/>
          <p:nvPr/>
        </p:nvSpPr>
        <p:spPr>
          <a:xfrm>
            <a:off x="2671378" y="5268466"/>
            <a:ext cx="230617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aide</a:t>
            </a:r>
          </a:p>
        </p:txBody>
      </p:sp>
      <p:sp>
        <p:nvSpPr>
          <p:cNvPr id="193" name="TextBox 192"/>
          <p:cNvSpPr txBox="1"/>
          <p:nvPr/>
        </p:nvSpPr>
        <p:spPr>
          <a:xfrm>
            <a:off x="2662030" y="4902449"/>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help | helping</a:t>
            </a:r>
          </a:p>
        </p:txBody>
      </p:sp>
      <p:sp>
        <p:nvSpPr>
          <p:cNvPr id="194" name="TextBox 193"/>
          <p:cNvSpPr txBox="1"/>
          <p:nvPr/>
        </p:nvSpPr>
        <p:spPr>
          <a:xfrm>
            <a:off x="4308903" y="4194458"/>
            <a:ext cx="770662"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413</a:t>
            </a:r>
          </a:p>
        </p:txBody>
      </p:sp>
      <p:sp>
        <p:nvSpPr>
          <p:cNvPr id="195" name="TextBox 194"/>
          <p:cNvSpPr txBox="1"/>
          <p:nvPr/>
        </p:nvSpPr>
        <p:spPr>
          <a:xfrm>
            <a:off x="4989358" y="4275741"/>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sortir</a:t>
            </a:r>
            <a:endParaRPr lang="en-GB" sz="4000" b="1" dirty="0">
              <a:solidFill>
                <a:srgbClr val="5B9BD5">
                  <a:lumMod val="50000"/>
                </a:srgbClr>
              </a:solidFill>
              <a:latin typeface="Century Gothic" panose="020B0502020202020204" pitchFamily="34" charset="0"/>
            </a:endParaRPr>
          </a:p>
        </p:txBody>
      </p:sp>
      <p:sp>
        <p:nvSpPr>
          <p:cNvPr id="196" name="TextBox 195"/>
          <p:cNvSpPr txBox="1"/>
          <p:nvPr/>
        </p:nvSpPr>
        <p:spPr>
          <a:xfrm>
            <a:off x="4970599" y="5907143"/>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goes out | is going out</a:t>
            </a:r>
          </a:p>
        </p:txBody>
      </p:sp>
      <p:sp>
        <p:nvSpPr>
          <p:cNvPr id="197" name="TextBox 196"/>
          <p:cNvSpPr txBox="1"/>
          <p:nvPr/>
        </p:nvSpPr>
        <p:spPr>
          <a:xfrm>
            <a:off x="4979947" y="5268466"/>
            <a:ext cx="230617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sort</a:t>
            </a:r>
          </a:p>
        </p:txBody>
      </p:sp>
      <p:sp>
        <p:nvSpPr>
          <p:cNvPr id="198" name="TextBox 197"/>
          <p:cNvSpPr txBox="1"/>
          <p:nvPr/>
        </p:nvSpPr>
        <p:spPr>
          <a:xfrm>
            <a:off x="4970599" y="4902449"/>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go out | going out</a:t>
            </a:r>
          </a:p>
        </p:txBody>
      </p:sp>
      <p:sp>
        <p:nvSpPr>
          <p:cNvPr id="199" name="TextBox 198"/>
          <p:cNvSpPr txBox="1"/>
          <p:nvPr/>
        </p:nvSpPr>
        <p:spPr>
          <a:xfrm>
            <a:off x="6775310" y="4194458"/>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309</a:t>
            </a:r>
          </a:p>
        </p:txBody>
      </p:sp>
      <p:sp>
        <p:nvSpPr>
          <p:cNvPr id="200" name="TextBox 199"/>
          <p:cNvSpPr txBox="1"/>
          <p:nvPr/>
        </p:nvSpPr>
        <p:spPr>
          <a:xfrm>
            <a:off x="7298006" y="4305088"/>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courir</a:t>
            </a:r>
            <a:endParaRPr lang="en-GB" sz="4000" b="1" dirty="0">
              <a:solidFill>
                <a:srgbClr val="5B9BD5">
                  <a:lumMod val="50000"/>
                </a:srgbClr>
              </a:solidFill>
              <a:latin typeface="Century Gothic" panose="020B0502020202020204" pitchFamily="34" charset="0"/>
            </a:endParaRPr>
          </a:p>
        </p:txBody>
      </p:sp>
      <p:sp>
        <p:nvSpPr>
          <p:cNvPr id="201" name="TextBox 200"/>
          <p:cNvSpPr txBox="1"/>
          <p:nvPr/>
        </p:nvSpPr>
        <p:spPr>
          <a:xfrm>
            <a:off x="7272831" y="5937468"/>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runs | is running</a:t>
            </a:r>
          </a:p>
        </p:txBody>
      </p:sp>
      <p:sp>
        <p:nvSpPr>
          <p:cNvPr id="202" name="TextBox 201"/>
          <p:cNvSpPr txBox="1"/>
          <p:nvPr/>
        </p:nvSpPr>
        <p:spPr>
          <a:xfrm>
            <a:off x="7282179" y="5298791"/>
            <a:ext cx="230617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court</a:t>
            </a:r>
          </a:p>
        </p:txBody>
      </p:sp>
      <p:sp>
        <p:nvSpPr>
          <p:cNvPr id="203" name="TextBox 202"/>
          <p:cNvSpPr txBox="1"/>
          <p:nvPr/>
        </p:nvSpPr>
        <p:spPr>
          <a:xfrm>
            <a:off x="7272831" y="4932774"/>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run | running</a:t>
            </a:r>
          </a:p>
        </p:txBody>
      </p:sp>
      <p:sp>
        <p:nvSpPr>
          <p:cNvPr id="204" name="TextBox 203"/>
          <p:cNvSpPr txBox="1"/>
          <p:nvPr/>
        </p:nvSpPr>
        <p:spPr>
          <a:xfrm>
            <a:off x="8897836" y="4224783"/>
            <a:ext cx="792530"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1447</a:t>
            </a:r>
          </a:p>
        </p:txBody>
      </p:sp>
      <p:sp>
        <p:nvSpPr>
          <p:cNvPr id="205" name="TextBox 204"/>
          <p:cNvSpPr txBox="1"/>
          <p:nvPr/>
        </p:nvSpPr>
        <p:spPr>
          <a:xfrm>
            <a:off x="9610815" y="4310497"/>
            <a:ext cx="2311096" cy="707886"/>
          </a:xfrm>
          <a:prstGeom prst="rect">
            <a:avLst/>
          </a:prstGeom>
          <a:noFill/>
        </p:spPr>
        <p:txBody>
          <a:bodyPr wrap="square" rtlCol="0">
            <a:spAutoFit/>
          </a:bodyPr>
          <a:lstStyle/>
          <a:p>
            <a:pPr algn="ctr"/>
            <a:r>
              <a:rPr lang="en-GB" sz="4000" b="1" dirty="0">
                <a:solidFill>
                  <a:srgbClr val="5B9BD5">
                    <a:lumMod val="50000"/>
                  </a:srgbClr>
                </a:solidFill>
                <a:latin typeface="Century Gothic" panose="020B0502020202020204" pitchFamily="34" charset="0"/>
              </a:rPr>
              <a:t>marcher</a:t>
            </a:r>
          </a:p>
        </p:txBody>
      </p:sp>
      <p:sp>
        <p:nvSpPr>
          <p:cNvPr id="206" name="TextBox 205"/>
          <p:cNvSpPr txBox="1"/>
          <p:nvPr/>
        </p:nvSpPr>
        <p:spPr>
          <a:xfrm>
            <a:off x="9589062" y="5924355"/>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walks | is walking</a:t>
            </a:r>
          </a:p>
        </p:txBody>
      </p:sp>
      <p:sp>
        <p:nvSpPr>
          <p:cNvPr id="207" name="TextBox 206"/>
          <p:cNvSpPr txBox="1"/>
          <p:nvPr/>
        </p:nvSpPr>
        <p:spPr>
          <a:xfrm>
            <a:off x="9609102" y="5300711"/>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marche</a:t>
            </a:r>
            <a:endParaRPr lang="en-GB" sz="3600" b="1" dirty="0">
              <a:solidFill>
                <a:srgbClr val="5B9BD5">
                  <a:lumMod val="50000"/>
                </a:srgbClr>
              </a:solidFill>
              <a:latin typeface="Century Gothic" panose="020B0502020202020204" pitchFamily="34" charset="0"/>
            </a:endParaRPr>
          </a:p>
        </p:txBody>
      </p:sp>
      <p:sp>
        <p:nvSpPr>
          <p:cNvPr id="208" name="TextBox 207"/>
          <p:cNvSpPr txBox="1"/>
          <p:nvPr/>
        </p:nvSpPr>
        <p:spPr>
          <a:xfrm>
            <a:off x="9608225" y="4939390"/>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walk | walking</a:t>
            </a:r>
          </a:p>
        </p:txBody>
      </p:sp>
      <p:sp>
        <p:nvSpPr>
          <p:cNvPr id="209" name="TextBox 208"/>
          <p:cNvSpPr txBox="1"/>
          <p:nvPr/>
        </p:nvSpPr>
        <p:spPr>
          <a:xfrm>
            <a:off x="11287748" y="4186804"/>
            <a:ext cx="720398"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1532</a:t>
            </a:r>
          </a:p>
        </p:txBody>
      </p:sp>
    </p:spTree>
    <p:extLst>
      <p:ext uri="{BB962C8B-B14F-4D97-AF65-F5344CB8AC3E}">
        <p14:creationId xmlns:p14="http://schemas.microsoft.com/office/powerpoint/2010/main" val="3919397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096000" cy="867128"/>
          </a:xfrm>
          <a:prstGeom prst="rect">
            <a:avLst/>
          </a:prstGeom>
        </p:spPr>
      </p:pic>
      <p:sp>
        <p:nvSpPr>
          <p:cNvPr id="5" name="Title 3" hidden="1"/>
          <p:cNvSpPr txBox="1">
            <a:spLocks/>
          </p:cNvSpPr>
          <p:nvPr/>
        </p:nvSpPr>
        <p:spPr>
          <a:xfrm>
            <a:off x="188383" y="0"/>
            <a:ext cx="5320595"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err="1">
                <a:solidFill>
                  <a:prstClr val="white"/>
                </a:solidFill>
                <a:latin typeface="Century Gothic" panose="020B0502020202020204" pitchFamily="34" charset="0"/>
              </a:rPr>
              <a:t>En</a:t>
            </a:r>
            <a:r>
              <a:rPr lang="en-GB" sz="3600" b="1" dirty="0">
                <a:solidFill>
                  <a:prstClr val="white"/>
                </a:solidFill>
                <a:latin typeface="Century Gothic" panose="020B0502020202020204" pitchFamily="34" charset="0"/>
              </a:rPr>
              <a:t> la ciudad [in town]</a:t>
            </a:r>
          </a:p>
        </p:txBody>
      </p:sp>
      <p:graphicFrame>
        <p:nvGraphicFramePr>
          <p:cNvPr id="9" name="Table 8"/>
          <p:cNvGraphicFramePr>
            <a:graphicFrameLocks noGrp="1"/>
          </p:cNvGraphicFramePr>
          <p:nvPr>
            <p:extLst/>
          </p:nvPr>
        </p:nvGraphicFramePr>
        <p:xfrm>
          <a:off x="6122156" y="489862"/>
          <a:ext cx="5954486" cy="5865115"/>
        </p:xfrm>
        <a:graphic>
          <a:graphicData uri="http://schemas.openxmlformats.org/drawingml/2006/table">
            <a:tbl>
              <a:tblPr firstRow="1" firstCol="1" bandRow="1">
                <a:tableStyleId>{5940675A-B579-460E-94D1-54222C63F5DA}</a:tableStyleId>
              </a:tblPr>
              <a:tblGrid>
                <a:gridCol w="1464129">
                  <a:extLst>
                    <a:ext uri="{9D8B030D-6E8A-4147-A177-3AD203B41FA5}">
                      <a16:colId xmlns:a16="http://schemas.microsoft.com/office/drawing/2014/main" val="20000"/>
                    </a:ext>
                  </a:extLst>
                </a:gridCol>
                <a:gridCol w="1534885">
                  <a:extLst>
                    <a:ext uri="{9D8B030D-6E8A-4147-A177-3AD203B41FA5}">
                      <a16:colId xmlns:a16="http://schemas.microsoft.com/office/drawing/2014/main" val="20001"/>
                    </a:ext>
                  </a:extLst>
                </a:gridCol>
                <a:gridCol w="1534886">
                  <a:extLst>
                    <a:ext uri="{9D8B030D-6E8A-4147-A177-3AD203B41FA5}">
                      <a16:colId xmlns:a16="http://schemas.microsoft.com/office/drawing/2014/main" val="20002"/>
                    </a:ext>
                  </a:extLst>
                </a:gridCol>
                <a:gridCol w="1420586">
                  <a:extLst>
                    <a:ext uri="{9D8B030D-6E8A-4147-A177-3AD203B41FA5}">
                      <a16:colId xmlns:a16="http://schemas.microsoft.com/office/drawing/2014/main" val="20003"/>
                    </a:ext>
                  </a:extLst>
                </a:gridCol>
              </a:tblGrid>
              <a:tr h="214190">
                <a:tc gridSpan="2">
                  <a:txBody>
                    <a:bodyPr/>
                    <a:lstStyle/>
                    <a:p>
                      <a:pPr algn="l">
                        <a:lnSpc>
                          <a:spcPct val="107000"/>
                        </a:lnSpc>
                        <a:spcAft>
                          <a:spcPts val="0"/>
                        </a:spcAft>
                      </a:pPr>
                      <a:r>
                        <a:rPr lang="en-GB" sz="1400" b="1" dirty="0" smtClean="0">
                          <a:solidFill>
                            <a:schemeClr val="accent1">
                              <a:lumMod val="50000"/>
                            </a:schemeClr>
                          </a:solidFill>
                          <a:effectLst/>
                          <a:latin typeface="Century Gothic" panose="020B0502020202020204" pitchFamily="34" charset="0"/>
                        </a:rPr>
                        <a:t>¿</a:t>
                      </a:r>
                      <a:r>
                        <a:rPr lang="en-GB" sz="1400" b="1" dirty="0" err="1" smtClean="0">
                          <a:solidFill>
                            <a:schemeClr val="accent1">
                              <a:lumMod val="50000"/>
                            </a:schemeClr>
                          </a:solidFill>
                          <a:effectLst/>
                          <a:latin typeface="Century Gothic" panose="020B0502020202020204" pitchFamily="34" charset="0"/>
                        </a:rPr>
                        <a:t>Qué</a:t>
                      </a:r>
                      <a:r>
                        <a:rPr lang="en-GB" sz="1400" b="1" dirty="0" smtClean="0">
                          <a:solidFill>
                            <a:schemeClr val="accent1">
                              <a:lumMod val="50000"/>
                            </a:schemeClr>
                          </a:solidFill>
                          <a:effectLst/>
                          <a:latin typeface="Century Gothic" panose="020B0502020202020204" pitchFamily="34" charset="0"/>
                        </a:rPr>
                        <a:t> hay </a:t>
                      </a:r>
                      <a:r>
                        <a:rPr lang="en-GB" sz="1400" b="1" dirty="0" err="1" smtClean="0">
                          <a:solidFill>
                            <a:schemeClr val="accent1">
                              <a:lumMod val="50000"/>
                            </a:schemeClr>
                          </a:solidFill>
                          <a:effectLst/>
                          <a:latin typeface="Century Gothic" panose="020B0502020202020204" pitchFamily="34" charset="0"/>
                        </a:rPr>
                        <a:t>en</a:t>
                      </a:r>
                      <a:r>
                        <a:rPr lang="en-GB" sz="1400" b="1" dirty="0" smtClean="0">
                          <a:solidFill>
                            <a:schemeClr val="accent1">
                              <a:lumMod val="50000"/>
                            </a:schemeClr>
                          </a:solidFill>
                          <a:effectLst/>
                          <a:latin typeface="Century Gothic" panose="020B0502020202020204" pitchFamily="34" charset="0"/>
                        </a:rPr>
                        <a:t> </a:t>
                      </a:r>
                      <a:r>
                        <a:rPr lang="en-GB" sz="1400" b="1" dirty="0" err="1" smtClean="0">
                          <a:solidFill>
                            <a:schemeClr val="accent1">
                              <a:lumMod val="50000"/>
                            </a:schemeClr>
                          </a:solidFill>
                          <a:effectLst/>
                          <a:latin typeface="Century Gothic" panose="020B0502020202020204" pitchFamily="34" charset="0"/>
                        </a:rPr>
                        <a:t>tu</a:t>
                      </a:r>
                      <a:r>
                        <a:rPr lang="en-GB" sz="1400" b="1" baseline="0" dirty="0" smtClean="0">
                          <a:solidFill>
                            <a:schemeClr val="accent1">
                              <a:lumMod val="50000"/>
                            </a:schemeClr>
                          </a:solidFill>
                          <a:effectLst/>
                          <a:latin typeface="Century Gothic" panose="020B0502020202020204" pitchFamily="34" charset="0"/>
                        </a:rPr>
                        <a:t> ciudad?</a:t>
                      </a:r>
                      <a:endParaRPr lang="en-GB" sz="1400" b="1"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GB" sz="2000" b="1"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What is there in your town?</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GB" sz="2000" b="1"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4190">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rPr>
                        <a:t>Hay…</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rPr>
                        <a:t>There is…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En</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In…</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77005">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castillo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castle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mi barrio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my neighbourhood</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68578">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centro</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comercial</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 shopping centre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mi ciudad</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my town/city</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18003">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estadio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stadium</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mi pueblo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my village/town</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79051">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mercado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market</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No</a:t>
                      </a:r>
                      <a:r>
                        <a:rPr lang="en-GB" sz="1400" b="0" baseline="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hay </a:t>
                      </a:r>
                      <a:r>
                        <a:rPr lang="en-GB" sz="1400" b="0" baseline="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museo</a:t>
                      </a:r>
                      <a:r>
                        <a:rPr lang="en-GB" sz="1400" b="0" baseline="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There isn’t a museum.</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79051">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museo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museum</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No hay nada.</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There’s nothing.</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79051">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parque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park</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unos</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museos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some museums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79051">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una</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piscina</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swimming pool</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unas</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tiendas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some shops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18003">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una</a:t>
                      </a:r>
                      <a:r>
                        <a:rPr lang="en-GB" sz="1400" b="0" baseline="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plaza</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square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muchos</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museos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lot of museums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79051">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polideportivo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sports centre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muchas</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tiendas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lot of shops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14190">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restaurante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restaurant</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endParaRPr lang="en-GB"/>
                    </a:p>
                  </a:txBody>
                  <a:tcPr marL="68580" marR="68580" marT="0" marB="0" anchor="ctr"/>
                </a:tc>
                <a:tc>
                  <a:txBody>
                    <a:bodyPr/>
                    <a:lstStyle/>
                    <a:p>
                      <a:endParaRPr lang="en-GB" dirty="0"/>
                    </a:p>
                  </a:txBody>
                  <a:tcPr marL="68580" marR="68580" marT="0" marB="0" anchor="ctr"/>
                </a:tc>
                <a:extLst>
                  <a:ext uri="{0D108BD9-81ED-4DB2-BD59-A6C34878D82A}">
                    <a16:rowId xmlns:a16="http://schemas.microsoft.com/office/drawing/2014/main" val="10011"/>
                  </a:ext>
                </a:extLst>
              </a:tr>
              <a:tr h="214190">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una</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tienda</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shop</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318003">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una</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universidad</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university</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79538951"/>
              </p:ext>
            </p:extLst>
          </p:nvPr>
        </p:nvGraphicFramePr>
        <p:xfrm>
          <a:off x="162226" y="1390841"/>
          <a:ext cx="5771547" cy="4811024"/>
        </p:xfrm>
        <a:graphic>
          <a:graphicData uri="http://schemas.openxmlformats.org/drawingml/2006/table">
            <a:tbl>
              <a:tblPr firstRow="1" firstCol="1" bandRow="1">
                <a:tableStyleId>{5940675A-B579-460E-94D1-54222C63F5DA}</a:tableStyleId>
              </a:tblPr>
              <a:tblGrid>
                <a:gridCol w="416344">
                  <a:extLst>
                    <a:ext uri="{9D8B030D-6E8A-4147-A177-3AD203B41FA5}">
                      <a16:colId xmlns:a16="http://schemas.microsoft.com/office/drawing/2014/main" val="20000"/>
                    </a:ext>
                  </a:extLst>
                </a:gridCol>
                <a:gridCol w="1518475">
                  <a:extLst>
                    <a:ext uri="{9D8B030D-6E8A-4147-A177-3AD203B41FA5}">
                      <a16:colId xmlns:a16="http://schemas.microsoft.com/office/drawing/2014/main" val="20001"/>
                    </a:ext>
                  </a:extLst>
                </a:gridCol>
                <a:gridCol w="1699989">
                  <a:extLst>
                    <a:ext uri="{9D8B030D-6E8A-4147-A177-3AD203B41FA5}">
                      <a16:colId xmlns:a16="http://schemas.microsoft.com/office/drawing/2014/main" val="20002"/>
                    </a:ext>
                  </a:extLst>
                </a:gridCol>
                <a:gridCol w="2136739">
                  <a:extLst>
                    <a:ext uri="{9D8B030D-6E8A-4147-A177-3AD203B41FA5}">
                      <a16:colId xmlns:a16="http://schemas.microsoft.com/office/drawing/2014/main" val="20003"/>
                    </a:ext>
                  </a:extLst>
                </a:gridCol>
              </a:tblGrid>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 </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b="1" dirty="0">
                          <a:solidFill>
                            <a:schemeClr val="accent1">
                              <a:lumMod val="50000"/>
                            </a:schemeClr>
                          </a:solidFill>
                          <a:effectLst/>
                          <a:latin typeface="Century Gothic" panose="020B0502020202020204" pitchFamily="34" charset="0"/>
                        </a:rPr>
                        <a:t>Word</a:t>
                      </a:r>
                      <a:endParaRPr lang="en-GB" sz="1800" b="1"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b="1" dirty="0">
                          <a:solidFill>
                            <a:schemeClr val="accent1">
                              <a:lumMod val="50000"/>
                            </a:schemeClr>
                          </a:solidFill>
                          <a:effectLst/>
                          <a:latin typeface="Century Gothic" panose="020B0502020202020204" pitchFamily="34" charset="0"/>
                        </a:rPr>
                        <a:t>Frequency ranking</a:t>
                      </a:r>
                      <a:endParaRPr lang="en-GB" sz="1800" b="1"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b="1" dirty="0">
                          <a:solidFill>
                            <a:schemeClr val="accent1">
                              <a:lumMod val="50000"/>
                            </a:schemeClr>
                          </a:solidFill>
                          <a:effectLst/>
                          <a:latin typeface="Century Gothic" panose="020B0502020202020204" pitchFamily="34" charset="0"/>
                        </a:rPr>
                        <a:t>Part of speech</a:t>
                      </a:r>
                      <a:endParaRPr lang="en-GB" sz="1800" b="1"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1</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solidFill>
                            <a:schemeClr val="accent1">
                              <a:lumMod val="50000"/>
                            </a:schemeClr>
                          </a:solidFill>
                          <a:effectLst/>
                          <a:latin typeface="Century Gothic" panose="020B0502020202020204" pitchFamily="34" charset="0"/>
                        </a:rPr>
                        <a:t>la plaza</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806</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noun</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2</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solidFill>
                            <a:schemeClr val="accent1">
                              <a:lumMod val="50000"/>
                            </a:schemeClr>
                          </a:solidFill>
                          <a:effectLst/>
                          <a:latin typeface="Century Gothic" panose="020B0502020202020204" pitchFamily="34" charset="0"/>
                        </a:rPr>
                        <a:t>la </a:t>
                      </a:r>
                      <a:r>
                        <a:rPr lang="en-GB" sz="1800" dirty="0" err="1">
                          <a:solidFill>
                            <a:schemeClr val="accent1">
                              <a:lumMod val="50000"/>
                            </a:schemeClr>
                          </a:solidFill>
                          <a:effectLst/>
                          <a:latin typeface="Century Gothic" panose="020B0502020202020204" pitchFamily="34" charset="0"/>
                        </a:rPr>
                        <a:t>iglesia</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437</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noun</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3</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solidFill>
                            <a:schemeClr val="accent1">
                              <a:lumMod val="50000"/>
                            </a:schemeClr>
                          </a:solidFill>
                          <a:effectLst/>
                          <a:latin typeface="Century Gothic" panose="020B0502020202020204" pitchFamily="34" charset="0"/>
                        </a:rPr>
                        <a:t>el </a:t>
                      </a:r>
                      <a:r>
                        <a:rPr lang="en-GB" sz="1800" dirty="0" err="1">
                          <a:solidFill>
                            <a:schemeClr val="accent1">
                              <a:lumMod val="50000"/>
                            </a:schemeClr>
                          </a:solidFill>
                          <a:effectLst/>
                          <a:latin typeface="Century Gothic" panose="020B0502020202020204" pitchFamily="34" charset="0"/>
                        </a:rPr>
                        <a:t>teatro</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605</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noun</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4</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ser</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7</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verb</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5</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grande</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66</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adjective</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6</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pequeño</a:t>
                      </a:r>
                      <a:r>
                        <a:rPr lang="en-GB" sz="1800" dirty="0">
                          <a:solidFill>
                            <a:schemeClr val="accent1">
                              <a:lumMod val="50000"/>
                            </a:schemeClr>
                          </a:solidFill>
                          <a:effectLst/>
                          <a:latin typeface="Century Gothic" panose="020B0502020202020204" pitchFamily="34" charset="0"/>
                        </a:rPr>
                        <a:t>/a</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202</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adjective</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7</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estar</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21</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verb</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8</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cerca</a:t>
                      </a:r>
                      <a:r>
                        <a:rPr lang="en-GB" sz="1800" dirty="0">
                          <a:solidFill>
                            <a:schemeClr val="accent1">
                              <a:lumMod val="50000"/>
                            </a:schemeClr>
                          </a:solidFill>
                          <a:effectLst/>
                          <a:latin typeface="Century Gothic" panose="020B0502020202020204" pitchFamily="34" charset="0"/>
                        </a:rPr>
                        <a:t> (de)</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1042</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adverb</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9</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lejos</a:t>
                      </a:r>
                      <a:r>
                        <a:rPr lang="en-GB" sz="1800" dirty="0">
                          <a:solidFill>
                            <a:schemeClr val="accent1">
                              <a:lumMod val="50000"/>
                            </a:schemeClr>
                          </a:solidFill>
                          <a:effectLst/>
                          <a:latin typeface="Century Gothic" panose="020B0502020202020204" pitchFamily="34" charset="0"/>
                        </a:rPr>
                        <a:t> (de)</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833</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adverb</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10</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solidFill>
                            <a:schemeClr val="accent1">
                              <a:lumMod val="50000"/>
                            </a:schemeClr>
                          </a:solidFill>
                          <a:effectLst/>
                          <a:latin typeface="Century Gothic" panose="020B0502020202020204" pitchFamily="34" charset="0"/>
                        </a:rPr>
                        <a:t>el </a:t>
                      </a:r>
                      <a:r>
                        <a:rPr lang="en-GB" sz="1800" dirty="0" err="1">
                          <a:solidFill>
                            <a:schemeClr val="accent1">
                              <a:lumMod val="50000"/>
                            </a:schemeClr>
                          </a:solidFill>
                          <a:effectLst/>
                          <a:latin typeface="Century Gothic" panose="020B0502020202020204" pitchFamily="34" charset="0"/>
                        </a:rPr>
                        <a:t>museo</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1114</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noun</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2" name="Title 1"/>
          <p:cNvSpPr>
            <a:spLocks noGrp="1"/>
          </p:cNvSpPr>
          <p:nvPr>
            <p:ph type="title"/>
          </p:nvPr>
        </p:nvSpPr>
        <p:spPr>
          <a:xfrm>
            <a:off x="188383" y="296863"/>
            <a:ext cx="10515600" cy="1325563"/>
          </a:xfrm>
        </p:spPr>
        <p:txBody>
          <a:bodyPr/>
          <a:lstStyle/>
          <a:p>
            <a:r>
              <a:rPr lang="en-GB" sz="3600" b="1" dirty="0" err="1">
                <a:solidFill>
                  <a:prstClr val="white"/>
                </a:solidFill>
              </a:rPr>
              <a:t>En</a:t>
            </a:r>
            <a:r>
              <a:rPr lang="en-GB" sz="3600" b="1" dirty="0">
                <a:solidFill>
                  <a:prstClr val="white"/>
                </a:solidFill>
              </a:rPr>
              <a:t> la ciudad [in town]</a:t>
            </a:r>
            <a:r>
              <a:rPr lang="en-GB" b="1" dirty="0">
                <a:solidFill>
                  <a:prstClr val="white"/>
                </a:solidFill>
              </a:rPr>
              <a:t/>
            </a:r>
            <a:br>
              <a:rPr lang="en-GB" b="1" dirty="0">
                <a:solidFill>
                  <a:prstClr val="white"/>
                </a:solidFill>
              </a:rPr>
            </a:br>
            <a:endParaRPr lang="en-GB" dirty="0"/>
          </a:p>
        </p:txBody>
      </p:sp>
    </p:spTree>
    <p:extLst>
      <p:ext uri="{BB962C8B-B14F-4D97-AF65-F5344CB8AC3E}">
        <p14:creationId xmlns:p14="http://schemas.microsoft.com/office/powerpoint/2010/main" val="390176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descr="decorativ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descr="decorative"/>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descr="decorative"/>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descr="decorative"/>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descr="decorative"/>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hidden="1"/>
          <p:cNvSpPr txBox="1"/>
          <p:nvPr/>
        </p:nvSpPr>
        <p:spPr>
          <a:xfrm>
            <a:off x="245092" y="134872"/>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GRAMMAR</a:t>
            </a:r>
          </a:p>
        </p:txBody>
      </p:sp>
      <p:pic>
        <p:nvPicPr>
          <p:cNvPr id="15" name="Picture 14" descr="decorat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Rectangle 10"/>
          <p:cNvSpPr/>
          <p:nvPr/>
        </p:nvSpPr>
        <p:spPr>
          <a:xfrm>
            <a:off x="9750" y="2847608"/>
            <a:ext cx="11984447" cy="3323987"/>
          </a:xfrm>
          <a:prstGeom prst="rect">
            <a:avLst/>
          </a:prstGeom>
          <a:solidFill>
            <a:schemeClr val="bg1"/>
          </a:solidFill>
          <a:ln w="28575">
            <a:solidFill>
              <a:schemeClr val="accent1">
                <a:lumMod val="50000"/>
              </a:schemeClr>
            </a:solidFill>
          </a:ln>
          <a:effectLst>
            <a:outerShdw blurRad="50800" dist="38100" dir="5400000" algn="t" rotWithShape="0">
              <a:prstClr val="black">
                <a:alpha val="40000"/>
              </a:prstClr>
            </a:outerShdw>
          </a:effectLst>
        </p:spPr>
        <p:txBody>
          <a:bodyPr wrap="square">
            <a:spAutoFit/>
          </a:bodyPr>
          <a:lstStyle/>
          <a:p>
            <a:r>
              <a:rPr lang="en-GB" sz="1400" i="1" dirty="0" err="1">
                <a:solidFill>
                  <a:srgbClr val="002060"/>
                </a:solidFill>
                <a:latin typeface="Century Gothic" panose="020B0502020202020204" pitchFamily="34" charset="0"/>
              </a:rPr>
              <a:t>DeKeyser</a:t>
            </a:r>
            <a:r>
              <a:rPr lang="en-GB" sz="1400" i="1" dirty="0">
                <a:solidFill>
                  <a:srgbClr val="002060"/>
                </a:solidFill>
                <a:latin typeface="Century Gothic" panose="020B0502020202020204" pitchFamily="34" charset="0"/>
              </a:rPr>
              <a:t>, R. (2005). What makes second-language grammar learning difficult? A review of issues. Language Learning, 55, 1-25. https://doi.org/10.1111/j.0023-8333.2005.00294.x </a:t>
            </a:r>
          </a:p>
          <a:p>
            <a:r>
              <a:rPr lang="en-GB" sz="1400" i="1" dirty="0" err="1">
                <a:solidFill>
                  <a:srgbClr val="002060"/>
                </a:solidFill>
                <a:latin typeface="Century Gothic" panose="020B0502020202020204" pitchFamily="34" charset="0"/>
              </a:rPr>
              <a:t>DeKeyser</a:t>
            </a:r>
            <a:r>
              <a:rPr lang="en-GB" sz="1400" i="1" dirty="0">
                <a:solidFill>
                  <a:srgbClr val="002060"/>
                </a:solidFill>
                <a:latin typeface="Century Gothic" panose="020B0502020202020204" pitchFamily="34" charset="0"/>
              </a:rPr>
              <a:t>, R. (2015). Skill acquisition theory. In B. </a:t>
            </a:r>
            <a:r>
              <a:rPr lang="en-GB" sz="1400" i="1" dirty="0" err="1">
                <a:solidFill>
                  <a:srgbClr val="002060"/>
                </a:solidFill>
                <a:latin typeface="Century Gothic" panose="020B0502020202020204" pitchFamily="34" charset="0"/>
              </a:rPr>
              <a:t>VanPatten</a:t>
            </a:r>
            <a:r>
              <a:rPr lang="en-GB" sz="1400" i="1" dirty="0">
                <a:solidFill>
                  <a:srgbClr val="002060"/>
                </a:solidFill>
                <a:latin typeface="Century Gothic" panose="020B0502020202020204" pitchFamily="34" charset="0"/>
              </a:rPr>
              <a:t> &amp; J. Williams (Eds.), Theories in second language acquisition: An introduction (pp. 94–112). London, UK: Routledge. </a:t>
            </a:r>
          </a:p>
          <a:p>
            <a:r>
              <a:rPr lang="en-GB" sz="1400" i="1" dirty="0" err="1">
                <a:solidFill>
                  <a:srgbClr val="002060"/>
                </a:solidFill>
                <a:latin typeface="Century Gothic" panose="020B0502020202020204" pitchFamily="34" charset="0"/>
              </a:rPr>
              <a:t>DeKeyser</a:t>
            </a:r>
            <a:r>
              <a:rPr lang="en-GB" sz="1400" i="1" dirty="0">
                <a:solidFill>
                  <a:srgbClr val="002060"/>
                </a:solidFill>
                <a:latin typeface="Century Gothic" panose="020B0502020202020204" pitchFamily="34" charset="0"/>
              </a:rPr>
              <a:t>, R., &amp; Prieto </a:t>
            </a:r>
            <a:r>
              <a:rPr lang="en-GB" sz="1400" i="1" dirty="0" err="1">
                <a:solidFill>
                  <a:srgbClr val="002060"/>
                </a:solidFill>
                <a:latin typeface="Century Gothic" panose="020B0502020202020204" pitchFamily="34" charset="0"/>
              </a:rPr>
              <a:t>Botana</a:t>
            </a:r>
            <a:r>
              <a:rPr lang="en-GB" sz="1400" i="1" dirty="0">
                <a:solidFill>
                  <a:srgbClr val="002060"/>
                </a:solidFill>
                <a:latin typeface="Century Gothic" panose="020B0502020202020204" pitchFamily="34" charset="0"/>
              </a:rPr>
              <a:t>, G. (2015). The effectiveness of processing instruction in L2 grammar acquisition: A narrative review. Applied Linguistics, 36, 290–305.</a:t>
            </a:r>
            <a:br>
              <a:rPr lang="en-GB" sz="1400" i="1" dirty="0">
                <a:solidFill>
                  <a:srgbClr val="002060"/>
                </a:solidFill>
                <a:latin typeface="Century Gothic" panose="020B0502020202020204" pitchFamily="34" charset="0"/>
              </a:rPr>
            </a:br>
            <a:r>
              <a:rPr lang="en-GB" sz="1400" i="1" dirty="0">
                <a:solidFill>
                  <a:srgbClr val="002060"/>
                </a:solidFill>
                <a:latin typeface="Century Gothic" panose="020B0502020202020204" pitchFamily="34" charset="0"/>
              </a:rPr>
              <a:t>Ellis, N. (2006). Selective attention, and transfer phenomena in L2 acquisition: Contingency, cue competition, salience, interference, overshadowing, blocking, and perceptual learning. Applied Linguistics, 27(2), 164-194.</a:t>
            </a:r>
            <a:br>
              <a:rPr lang="en-GB" sz="1400" i="1" dirty="0">
                <a:solidFill>
                  <a:srgbClr val="002060"/>
                </a:solidFill>
                <a:latin typeface="Century Gothic" panose="020B0502020202020204" pitchFamily="34" charset="0"/>
              </a:rPr>
            </a:br>
            <a:r>
              <a:rPr lang="en-GB" sz="1400" i="1" dirty="0" err="1">
                <a:solidFill>
                  <a:srgbClr val="002060"/>
                </a:solidFill>
                <a:latin typeface="Century Gothic" panose="020B0502020202020204" pitchFamily="34" charset="0"/>
              </a:rPr>
              <a:t>Lichtman</a:t>
            </a:r>
            <a:r>
              <a:rPr lang="en-GB" sz="1400" i="1" dirty="0">
                <a:solidFill>
                  <a:srgbClr val="002060"/>
                </a:solidFill>
                <a:latin typeface="Century Gothic" panose="020B0502020202020204" pitchFamily="34" charset="0"/>
              </a:rPr>
              <a:t>, K. (2016). Age and learning environment: Are children implicit second language learners? Journal of Child Language, 43, 707-730. https://doi.org/10.1017/S0305000915000598</a:t>
            </a:r>
            <a:br>
              <a:rPr lang="en-GB" sz="1400" i="1" dirty="0">
                <a:solidFill>
                  <a:srgbClr val="002060"/>
                </a:solidFill>
                <a:latin typeface="Century Gothic" panose="020B0502020202020204" pitchFamily="34" charset="0"/>
              </a:rPr>
            </a:br>
            <a:r>
              <a:rPr lang="en-GB" sz="1400" i="1" dirty="0">
                <a:solidFill>
                  <a:srgbClr val="002060"/>
                </a:solidFill>
                <a:latin typeface="Century Gothic" panose="020B0502020202020204" pitchFamily="34" charset="0"/>
              </a:rPr>
              <a:t>Marsden, E. (2006). Exploring input processing in the classroom: An experimental comparison of processing instruction and enriched input. Language Learning, 56, 507–566.</a:t>
            </a:r>
            <a:br>
              <a:rPr lang="en-GB" sz="1400" i="1" dirty="0">
                <a:solidFill>
                  <a:srgbClr val="002060"/>
                </a:solidFill>
                <a:latin typeface="Century Gothic" panose="020B0502020202020204" pitchFamily="34" charset="0"/>
              </a:rPr>
            </a:br>
            <a:r>
              <a:rPr lang="en-GB" sz="1400" i="1" dirty="0">
                <a:solidFill>
                  <a:srgbClr val="002060"/>
                </a:solidFill>
                <a:latin typeface="Century Gothic" panose="020B0502020202020204" pitchFamily="34" charset="0"/>
              </a:rPr>
              <a:t>Norris, J. &amp; Ortega, L. (2001). Does type of instruction make a difference? Substantive findings from a meta-analytic review. Language Learning, 51, 157-213. https://doi.org/10.1111/j.1467-1770.2001.tb00017.x </a:t>
            </a:r>
            <a:br>
              <a:rPr lang="en-GB" sz="1400" i="1" dirty="0">
                <a:solidFill>
                  <a:srgbClr val="002060"/>
                </a:solidFill>
                <a:latin typeface="Century Gothic" panose="020B0502020202020204" pitchFamily="34" charset="0"/>
              </a:rPr>
            </a:br>
            <a:r>
              <a:rPr lang="en-GB" sz="1400" i="1" dirty="0" err="1">
                <a:solidFill>
                  <a:srgbClr val="002060"/>
                </a:solidFill>
                <a:latin typeface="Century Gothic" panose="020B0502020202020204" pitchFamily="34" charset="0"/>
              </a:rPr>
              <a:t>VanPatten</a:t>
            </a:r>
            <a:r>
              <a:rPr lang="en-GB" sz="1400" i="1" dirty="0">
                <a:solidFill>
                  <a:srgbClr val="002060"/>
                </a:solidFill>
                <a:latin typeface="Century Gothic" panose="020B0502020202020204" pitchFamily="34" charset="0"/>
              </a:rPr>
              <a:t>, B. (2002). Processing instruction: An update. Language Learning, 52(4), 755-803.</a:t>
            </a:r>
          </a:p>
        </p:txBody>
      </p:sp>
      <p:sp>
        <p:nvSpPr>
          <p:cNvPr id="14" name="Title 3"/>
          <p:cNvSpPr txBox="1">
            <a:spLocks/>
          </p:cNvSpPr>
          <p:nvPr/>
        </p:nvSpPr>
        <p:spPr>
          <a:xfrm>
            <a:off x="95072" y="1033654"/>
            <a:ext cx="9911569" cy="1527105"/>
          </a:xfrm>
          <a:prstGeom prst="rect">
            <a:avLst/>
          </a:prstGeom>
        </p:spPr>
        <p:txBody>
          <a:bodyPr anchor="t"/>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smtClean="0">
                <a:solidFill>
                  <a:prstClr val="white"/>
                </a:solidFill>
                <a:latin typeface="Century Gothic" panose="020B0502020202020204" pitchFamily="34" charset="0"/>
              </a:rPr>
              <a:t>selection informed by ‘</a:t>
            </a:r>
            <a:r>
              <a:rPr lang="en-GB" sz="2800" b="1" dirty="0" smtClean="0">
                <a:solidFill>
                  <a:prstClr val="white"/>
                </a:solidFill>
                <a:latin typeface="Century Gothic" panose="020B0502020202020204" pitchFamily="34" charset="0"/>
              </a:rPr>
              <a:t>high frequency</a:t>
            </a:r>
            <a:r>
              <a:rPr lang="en-GB" sz="2800" dirty="0" smtClean="0">
                <a:solidFill>
                  <a:prstClr val="white"/>
                </a:solidFill>
                <a:latin typeface="Century Gothic" panose="020B0502020202020204" pitchFamily="34" charset="0"/>
              </a:rPr>
              <a:t>’</a:t>
            </a:r>
            <a:endParaRPr lang="en-GB" sz="3200" dirty="0">
              <a:solidFill>
                <a:prstClr val="white"/>
              </a:solidFill>
              <a:latin typeface="Century Gothic" panose="020B0502020202020204" pitchFamily="34" charset="0"/>
            </a:endParaRPr>
          </a:p>
        </p:txBody>
      </p:sp>
      <p:sp>
        <p:nvSpPr>
          <p:cNvPr id="2" name="Title 1"/>
          <p:cNvSpPr>
            <a:spLocks noGrp="1"/>
          </p:cNvSpPr>
          <p:nvPr>
            <p:ph type="title"/>
          </p:nvPr>
        </p:nvSpPr>
        <p:spPr>
          <a:xfrm>
            <a:off x="245092" y="134872"/>
            <a:ext cx="10515600" cy="1325563"/>
          </a:xfrm>
        </p:spPr>
        <p:txBody>
          <a:bodyPr/>
          <a:lstStyle/>
          <a:p>
            <a:r>
              <a:rPr lang="en-GB" sz="4000" b="1" dirty="0">
                <a:solidFill>
                  <a:prstClr val="white"/>
                </a:solidFill>
              </a:rPr>
              <a:t>GRAMMAR</a:t>
            </a:r>
            <a:r>
              <a:rPr lang="en-GB" b="1" dirty="0">
                <a:solidFill>
                  <a:prstClr val="white"/>
                </a:solidFill>
              </a:rPr>
              <a:t/>
            </a:r>
            <a:br>
              <a:rPr lang="en-GB" b="1" dirty="0">
                <a:solidFill>
                  <a:prstClr val="white"/>
                </a:solidFill>
              </a:rPr>
            </a:br>
            <a:endParaRPr lang="en-GB" dirty="0"/>
          </a:p>
        </p:txBody>
      </p:sp>
    </p:spTree>
    <p:extLst>
      <p:ext uri="{BB962C8B-B14F-4D97-AF65-F5344CB8AC3E}">
        <p14:creationId xmlns:p14="http://schemas.microsoft.com/office/powerpoint/2010/main" val="1036549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91463"/>
            <a:ext cx="9144000" cy="4286250"/>
          </a:xfrm>
          <a:prstGeom prst="rect">
            <a:avLst/>
          </a:prstGeom>
        </p:spPr>
      </p:pic>
      <p:pic>
        <p:nvPicPr>
          <p:cNvPr id="5" name="Picture 4" descr="decorativ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9425355" cy="867128"/>
          </a:xfrm>
          <a:prstGeom prst="rect">
            <a:avLst/>
          </a:prstGeom>
        </p:spPr>
      </p:pic>
      <p:sp>
        <p:nvSpPr>
          <p:cNvPr id="2" name="Title 1"/>
          <p:cNvSpPr>
            <a:spLocks noGrp="1"/>
          </p:cNvSpPr>
          <p:nvPr>
            <p:ph type="title"/>
          </p:nvPr>
        </p:nvSpPr>
        <p:spPr>
          <a:xfrm>
            <a:off x="117481" y="296863"/>
            <a:ext cx="10515600" cy="1325563"/>
          </a:xfrm>
        </p:spPr>
        <p:txBody>
          <a:bodyPr/>
          <a:lstStyle/>
          <a:p>
            <a:r>
              <a:rPr lang="en-GB" sz="3600" b="1" dirty="0">
                <a:solidFill>
                  <a:prstClr val="white"/>
                </a:solidFill>
              </a:rPr>
              <a:t>Which grammar is essential for Y7?</a:t>
            </a:r>
            <a:r>
              <a:rPr lang="en-GB" b="1" dirty="0">
                <a:solidFill>
                  <a:prstClr val="white"/>
                </a:solidFill>
              </a:rPr>
              <a:t/>
            </a:r>
            <a:br>
              <a:rPr lang="en-GB" b="1" dirty="0">
                <a:solidFill>
                  <a:prstClr val="white"/>
                </a:solidFill>
              </a:rPr>
            </a:br>
            <a:endParaRPr lang="en-GB" dirty="0"/>
          </a:p>
        </p:txBody>
      </p:sp>
    </p:spTree>
    <p:extLst>
      <p:ext uri="{BB962C8B-B14F-4D97-AF65-F5344CB8AC3E}">
        <p14:creationId xmlns:p14="http://schemas.microsoft.com/office/powerpoint/2010/main" val="359311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0449"/>
            <a:ext cx="10515600" cy="4351338"/>
          </a:xfrm>
        </p:spPr>
        <p:txBody>
          <a:bodyPr>
            <a:normAutofit fontScale="92500" lnSpcReduction="20000"/>
          </a:bodyPr>
          <a:lstStyle/>
          <a:p>
            <a:pPr>
              <a:lnSpc>
                <a:spcPct val="150000"/>
              </a:lnSpc>
            </a:pPr>
            <a:r>
              <a:rPr lang="en-GB" dirty="0" smtClean="0"/>
              <a:t>Planning language use (teacher and students)</a:t>
            </a:r>
          </a:p>
          <a:p>
            <a:pPr>
              <a:lnSpc>
                <a:spcPct val="150000"/>
              </a:lnSpc>
            </a:pPr>
            <a:r>
              <a:rPr lang="en-GB" dirty="0" smtClean="0"/>
              <a:t>L1-L2 translations provided in vocabulary presentation (where images/gestures insufficient)</a:t>
            </a:r>
          </a:p>
          <a:p>
            <a:pPr>
              <a:lnSpc>
                <a:spcPct val="150000"/>
              </a:lnSpc>
            </a:pPr>
            <a:r>
              <a:rPr lang="en-GB" dirty="0" smtClean="0"/>
              <a:t>Paring presentation, maximising practice</a:t>
            </a:r>
          </a:p>
          <a:p>
            <a:pPr>
              <a:lnSpc>
                <a:spcPct val="150000"/>
              </a:lnSpc>
            </a:pPr>
            <a:r>
              <a:rPr lang="en-GB" dirty="0" smtClean="0"/>
              <a:t>Processing pairs to make grammar memorable and meaningful</a:t>
            </a:r>
          </a:p>
          <a:p>
            <a:pPr>
              <a:lnSpc>
                <a:spcPct val="150000"/>
              </a:lnSpc>
            </a:pPr>
            <a:r>
              <a:rPr lang="en-GB" dirty="0" smtClean="0"/>
              <a:t>Providing frequent feedback (initially item-by-item)</a:t>
            </a:r>
            <a:endParaRPr lang="en-GB" dirty="0"/>
          </a:p>
        </p:txBody>
      </p:sp>
      <p:sp>
        <p:nvSpPr>
          <p:cNvPr id="2" name="Title 1"/>
          <p:cNvSpPr>
            <a:spLocks noGrp="1"/>
          </p:cNvSpPr>
          <p:nvPr>
            <p:ph type="title"/>
          </p:nvPr>
        </p:nvSpPr>
        <p:spPr/>
        <p:txBody>
          <a:bodyPr/>
          <a:lstStyle/>
          <a:p>
            <a:r>
              <a:rPr lang="en-GB" b="1" dirty="0" smtClean="0"/>
              <a:t>Clear teaching and understanding</a:t>
            </a:r>
            <a:endParaRPr lang="en-GB" b="1" dirty="0"/>
          </a:p>
        </p:txBody>
      </p:sp>
    </p:spTree>
    <p:extLst>
      <p:ext uri="{BB962C8B-B14F-4D97-AF65-F5344CB8AC3E}">
        <p14:creationId xmlns:p14="http://schemas.microsoft.com/office/powerpoint/2010/main" val="708581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owing NCELP website homepage"/>
          <p:cNvPicPr>
            <a:picLocks noChangeAspect="1"/>
          </p:cNvPicPr>
          <p:nvPr/>
        </p:nvPicPr>
        <p:blipFill>
          <a:blip r:embed="rId3"/>
          <a:stretch>
            <a:fillRect/>
          </a:stretch>
        </p:blipFill>
        <p:spPr>
          <a:xfrm>
            <a:off x="854898" y="294069"/>
            <a:ext cx="10175775" cy="592812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21009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defRPr/>
            </a:pPr>
            <a:endParaRPr lang="en-GB" sz="3600" b="1" dirty="0">
              <a:solidFill>
                <a:prstClr val="white"/>
              </a:solidFill>
            </a:endParaRPr>
          </a:p>
        </p:txBody>
      </p:sp>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9" name="TextBox 8"/>
          <p:cNvSpPr txBox="1"/>
          <p:nvPr/>
        </p:nvSpPr>
        <p:spPr>
          <a:xfrm>
            <a:off x="241706" y="1521846"/>
            <a:ext cx="1454046"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usar</a:t>
            </a:r>
            <a:endParaRPr lang="en-GB" sz="2800" dirty="0">
              <a:solidFill>
                <a:srgbClr val="002060"/>
              </a:solidFill>
              <a:latin typeface="Century Gothic" panose="020B0502020202020204" pitchFamily="34" charset="0"/>
            </a:endParaRPr>
          </a:p>
        </p:txBody>
      </p:sp>
      <p:sp>
        <p:nvSpPr>
          <p:cNvPr id="78" name="TextBox 77"/>
          <p:cNvSpPr txBox="1"/>
          <p:nvPr/>
        </p:nvSpPr>
        <p:spPr>
          <a:xfrm>
            <a:off x="3150676" y="1526926"/>
            <a:ext cx="1454046"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to use</a:t>
            </a:r>
            <a:endParaRPr lang="en-GB" sz="2800" dirty="0">
              <a:solidFill>
                <a:srgbClr val="002060"/>
              </a:solidFill>
              <a:latin typeface="Century Gothic" panose="020B0502020202020204" pitchFamily="34" charset="0"/>
            </a:endParaRPr>
          </a:p>
        </p:txBody>
      </p:sp>
      <p:sp>
        <p:nvSpPr>
          <p:cNvPr id="79" name="TextBox 78"/>
          <p:cNvSpPr txBox="1"/>
          <p:nvPr/>
        </p:nvSpPr>
        <p:spPr>
          <a:xfrm>
            <a:off x="241706" y="2016898"/>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una camisa</a:t>
            </a:r>
            <a:endParaRPr lang="en-GB" sz="2800" dirty="0">
              <a:solidFill>
                <a:srgbClr val="002060"/>
              </a:solidFill>
              <a:latin typeface="Century Gothic" panose="020B0502020202020204" pitchFamily="34" charset="0"/>
            </a:endParaRPr>
          </a:p>
        </p:txBody>
      </p:sp>
      <p:sp>
        <p:nvSpPr>
          <p:cNvPr id="81" name="TextBox 80"/>
          <p:cNvSpPr txBox="1"/>
          <p:nvPr/>
        </p:nvSpPr>
        <p:spPr>
          <a:xfrm>
            <a:off x="3101332" y="2015063"/>
            <a:ext cx="1454046"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shirt</a:t>
            </a:r>
            <a:endParaRPr lang="en-GB" sz="2800" dirty="0">
              <a:solidFill>
                <a:srgbClr val="002060"/>
              </a:solidFill>
              <a:latin typeface="Century Gothic" panose="020B0502020202020204" pitchFamily="34" charset="0"/>
            </a:endParaRPr>
          </a:p>
        </p:txBody>
      </p:sp>
      <p:sp>
        <p:nvSpPr>
          <p:cNvPr id="87" name="TextBox 86"/>
          <p:cNvSpPr txBox="1"/>
          <p:nvPr/>
        </p:nvSpPr>
        <p:spPr>
          <a:xfrm>
            <a:off x="225384" y="2507575"/>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una cosa</a:t>
            </a:r>
            <a:endParaRPr lang="en-GB" sz="2800" dirty="0">
              <a:solidFill>
                <a:srgbClr val="002060"/>
              </a:solidFill>
              <a:latin typeface="Century Gothic" panose="020B0502020202020204" pitchFamily="34" charset="0"/>
            </a:endParaRPr>
          </a:p>
        </p:txBody>
      </p:sp>
      <p:sp>
        <p:nvSpPr>
          <p:cNvPr id="88" name="TextBox 87"/>
          <p:cNvSpPr txBox="1"/>
          <p:nvPr/>
        </p:nvSpPr>
        <p:spPr>
          <a:xfrm>
            <a:off x="3101332" y="2516217"/>
            <a:ext cx="1454046"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thing</a:t>
            </a:r>
            <a:endParaRPr lang="en-GB" sz="2800" dirty="0">
              <a:solidFill>
                <a:srgbClr val="002060"/>
              </a:solidFill>
              <a:latin typeface="Century Gothic" panose="020B0502020202020204" pitchFamily="34" charset="0"/>
            </a:endParaRPr>
          </a:p>
        </p:txBody>
      </p:sp>
      <p:sp>
        <p:nvSpPr>
          <p:cNvPr id="89" name="TextBox 88"/>
          <p:cNvSpPr txBox="1"/>
          <p:nvPr/>
        </p:nvSpPr>
        <p:spPr>
          <a:xfrm>
            <a:off x="266923" y="3035296"/>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llevar</a:t>
            </a:r>
            <a:endParaRPr lang="en-GB" sz="2800" dirty="0">
              <a:solidFill>
                <a:srgbClr val="002060"/>
              </a:solidFill>
              <a:latin typeface="Century Gothic" panose="020B0502020202020204" pitchFamily="34" charset="0"/>
            </a:endParaRPr>
          </a:p>
        </p:txBody>
      </p:sp>
      <p:sp>
        <p:nvSpPr>
          <p:cNvPr id="90" name="TextBox 89"/>
          <p:cNvSpPr txBox="1"/>
          <p:nvPr/>
        </p:nvSpPr>
        <p:spPr>
          <a:xfrm>
            <a:off x="3116823" y="3026421"/>
            <a:ext cx="3669299"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to take, carry, wear</a:t>
            </a:r>
            <a:endParaRPr lang="en-GB" sz="2800" dirty="0">
              <a:solidFill>
                <a:srgbClr val="002060"/>
              </a:solidFill>
              <a:latin typeface="Century Gothic" panose="020B0502020202020204" pitchFamily="34" charset="0"/>
            </a:endParaRPr>
          </a:p>
        </p:txBody>
      </p:sp>
      <p:sp>
        <p:nvSpPr>
          <p:cNvPr id="92" name="TextBox 91"/>
          <p:cNvSpPr txBox="1"/>
          <p:nvPr/>
        </p:nvSpPr>
        <p:spPr>
          <a:xfrm>
            <a:off x="225384" y="3459687"/>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una bolsa</a:t>
            </a:r>
            <a:endParaRPr lang="en-GB" sz="2800" dirty="0">
              <a:solidFill>
                <a:srgbClr val="002060"/>
              </a:solidFill>
              <a:latin typeface="Century Gothic" panose="020B0502020202020204" pitchFamily="34" charset="0"/>
            </a:endParaRPr>
          </a:p>
        </p:txBody>
      </p:sp>
      <p:sp>
        <p:nvSpPr>
          <p:cNvPr id="101" name="TextBox 100"/>
          <p:cNvSpPr txBox="1"/>
          <p:nvPr/>
        </p:nvSpPr>
        <p:spPr>
          <a:xfrm>
            <a:off x="3093037" y="3478957"/>
            <a:ext cx="3669299"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bag</a:t>
            </a:r>
            <a:endParaRPr lang="en-GB" sz="2800" dirty="0">
              <a:solidFill>
                <a:srgbClr val="002060"/>
              </a:solidFill>
              <a:latin typeface="Century Gothic" panose="020B0502020202020204" pitchFamily="34" charset="0"/>
            </a:endParaRPr>
          </a:p>
        </p:txBody>
      </p:sp>
      <p:sp>
        <p:nvSpPr>
          <p:cNvPr id="109" name="TextBox 108"/>
          <p:cNvSpPr txBox="1"/>
          <p:nvPr/>
        </p:nvSpPr>
        <p:spPr>
          <a:xfrm>
            <a:off x="225383" y="3974367"/>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necesitar</a:t>
            </a:r>
            <a:endParaRPr lang="en-GB" sz="2800" dirty="0">
              <a:solidFill>
                <a:srgbClr val="002060"/>
              </a:solidFill>
              <a:latin typeface="Century Gothic" panose="020B0502020202020204" pitchFamily="34" charset="0"/>
            </a:endParaRPr>
          </a:p>
        </p:txBody>
      </p:sp>
      <p:sp>
        <p:nvSpPr>
          <p:cNvPr id="110" name="TextBox 109"/>
          <p:cNvSpPr txBox="1"/>
          <p:nvPr/>
        </p:nvSpPr>
        <p:spPr>
          <a:xfrm>
            <a:off x="3116823" y="4062296"/>
            <a:ext cx="3669299"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to need</a:t>
            </a:r>
            <a:endParaRPr lang="en-GB" sz="2800" dirty="0">
              <a:solidFill>
                <a:srgbClr val="002060"/>
              </a:solidFill>
              <a:latin typeface="Century Gothic" panose="020B0502020202020204" pitchFamily="34" charset="0"/>
            </a:endParaRPr>
          </a:p>
        </p:txBody>
      </p:sp>
      <p:sp>
        <p:nvSpPr>
          <p:cNvPr id="111" name="TextBox 110"/>
          <p:cNvSpPr txBox="1"/>
          <p:nvPr/>
        </p:nvSpPr>
        <p:spPr>
          <a:xfrm>
            <a:off x="237090" y="4446982"/>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 zapato</a:t>
            </a:r>
            <a:endParaRPr lang="en-GB" sz="2800" dirty="0">
              <a:solidFill>
                <a:srgbClr val="002060"/>
              </a:solidFill>
              <a:latin typeface="Century Gothic" panose="020B0502020202020204" pitchFamily="34" charset="0"/>
            </a:endParaRPr>
          </a:p>
        </p:txBody>
      </p:sp>
      <p:sp>
        <p:nvSpPr>
          <p:cNvPr id="112" name="TextBox 111"/>
          <p:cNvSpPr txBox="1"/>
          <p:nvPr/>
        </p:nvSpPr>
        <p:spPr>
          <a:xfrm>
            <a:off x="3093037" y="4475743"/>
            <a:ext cx="1462341"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shoe</a:t>
            </a:r>
            <a:endParaRPr lang="en-GB" sz="2800" dirty="0">
              <a:solidFill>
                <a:srgbClr val="002060"/>
              </a:solidFill>
              <a:latin typeface="Century Gothic" panose="020B0502020202020204" pitchFamily="34" charset="0"/>
            </a:endParaRPr>
          </a:p>
        </p:txBody>
      </p:sp>
      <p:sp>
        <p:nvSpPr>
          <p:cNvPr id="113" name="TextBox 112"/>
          <p:cNvSpPr txBox="1"/>
          <p:nvPr/>
        </p:nvSpPr>
        <p:spPr>
          <a:xfrm>
            <a:off x="237090" y="4929738"/>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 producto</a:t>
            </a:r>
            <a:endParaRPr lang="en-GB" sz="2800" dirty="0">
              <a:solidFill>
                <a:srgbClr val="002060"/>
              </a:solidFill>
              <a:latin typeface="Century Gothic" panose="020B0502020202020204" pitchFamily="34" charset="0"/>
            </a:endParaRPr>
          </a:p>
        </p:txBody>
      </p:sp>
      <p:sp>
        <p:nvSpPr>
          <p:cNvPr id="114" name="TextBox 113"/>
          <p:cNvSpPr txBox="1"/>
          <p:nvPr/>
        </p:nvSpPr>
        <p:spPr>
          <a:xfrm>
            <a:off x="3116823" y="4932452"/>
            <a:ext cx="2070340"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product</a:t>
            </a:r>
            <a:endParaRPr lang="en-GB" sz="2800" dirty="0">
              <a:solidFill>
                <a:srgbClr val="002060"/>
              </a:solidFill>
              <a:latin typeface="Century Gothic" panose="020B0502020202020204" pitchFamily="34" charset="0"/>
            </a:endParaRPr>
          </a:p>
        </p:txBody>
      </p:sp>
      <p:sp>
        <p:nvSpPr>
          <p:cNvPr id="115" name="TextBox 114"/>
          <p:cNvSpPr txBox="1"/>
          <p:nvPr/>
        </p:nvSpPr>
        <p:spPr>
          <a:xfrm>
            <a:off x="237090" y="5404098"/>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 vaso</a:t>
            </a:r>
            <a:endParaRPr lang="en-GB" sz="2800" dirty="0">
              <a:solidFill>
                <a:srgbClr val="002060"/>
              </a:solidFill>
              <a:latin typeface="Century Gothic" panose="020B0502020202020204" pitchFamily="34" charset="0"/>
            </a:endParaRPr>
          </a:p>
        </p:txBody>
      </p:sp>
      <p:sp>
        <p:nvSpPr>
          <p:cNvPr id="116" name="TextBox 115"/>
          <p:cNvSpPr txBox="1"/>
          <p:nvPr/>
        </p:nvSpPr>
        <p:spPr>
          <a:xfrm>
            <a:off x="3116823" y="5346544"/>
            <a:ext cx="2070340"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glass</a:t>
            </a:r>
            <a:endParaRPr lang="en-GB" sz="2800" dirty="0">
              <a:solidFill>
                <a:srgbClr val="002060"/>
              </a:solidFill>
              <a:latin typeface="Century Gothic" panose="020B0502020202020204" pitchFamily="34" charset="0"/>
            </a:endParaRPr>
          </a:p>
        </p:txBody>
      </p:sp>
      <p:pic>
        <p:nvPicPr>
          <p:cNvPr id="120"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3575" y="155389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9566" y="3075308"/>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8984" y="401533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533612" y="1653791"/>
            <a:ext cx="5658387" cy="1384995"/>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Which ones </a:t>
            </a:r>
            <a:r>
              <a:rPr lang="en-GB" sz="2800" dirty="0" smtClean="0">
                <a:solidFill>
                  <a:srgbClr val="002060"/>
                </a:solidFill>
                <a:latin typeface="Century Gothic" panose="020B0502020202020204" pitchFamily="34" charset="0"/>
              </a:rPr>
              <a:t>are the same type of word as these?</a:t>
            </a:r>
            <a:endParaRPr lang="en-GB" sz="2800" dirty="0">
              <a:solidFill>
                <a:srgbClr val="002060"/>
              </a:solidFill>
              <a:latin typeface="Century Gothic" panose="020B0502020202020204" pitchFamily="34" charset="0"/>
            </a:endParaRPr>
          </a:p>
          <a:p>
            <a:endParaRPr lang="en-GB" sz="2800" dirty="0">
              <a:solidFill>
                <a:prstClr val="black"/>
              </a:solidFill>
            </a:endParaRPr>
          </a:p>
        </p:txBody>
      </p:sp>
      <p:sp>
        <p:nvSpPr>
          <p:cNvPr id="17" name="Rounded Rectangle 16"/>
          <p:cNvSpPr/>
          <p:nvPr/>
        </p:nvSpPr>
        <p:spPr>
          <a:xfrm>
            <a:off x="7149916" y="2768868"/>
            <a:ext cx="1566231"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hablar</a:t>
            </a:r>
            <a:endParaRPr lang="en-GB" sz="3200" dirty="0">
              <a:solidFill>
                <a:srgbClr val="002060"/>
              </a:solidFill>
              <a:latin typeface="Century Gothic" panose="020B0502020202020204" pitchFamily="34" charset="0"/>
            </a:endParaRPr>
          </a:p>
        </p:txBody>
      </p:sp>
      <p:sp>
        <p:nvSpPr>
          <p:cNvPr id="123" name="Rounded Rectangle 122"/>
          <p:cNvSpPr/>
          <p:nvPr/>
        </p:nvSpPr>
        <p:spPr>
          <a:xfrm>
            <a:off x="8929164" y="2739784"/>
            <a:ext cx="2180553"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comprar</a:t>
            </a:r>
            <a:endParaRPr lang="en-GB" sz="3200" dirty="0">
              <a:solidFill>
                <a:srgbClr val="002060"/>
              </a:solidFill>
              <a:latin typeface="Century Gothic" panose="020B0502020202020204" pitchFamily="34" charset="0"/>
            </a:endParaRPr>
          </a:p>
        </p:txBody>
      </p:sp>
      <p:sp>
        <p:nvSpPr>
          <p:cNvPr id="124" name="Rounded Rectangle 123"/>
          <p:cNvSpPr/>
          <p:nvPr/>
        </p:nvSpPr>
        <p:spPr>
          <a:xfrm>
            <a:off x="9535381" y="3686395"/>
            <a:ext cx="2209196"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escuchar</a:t>
            </a:r>
            <a:endParaRPr lang="en-GB" sz="3200" dirty="0">
              <a:solidFill>
                <a:srgbClr val="002060"/>
              </a:solidFill>
              <a:latin typeface="Century Gothic" panose="020B0502020202020204" pitchFamily="34" charset="0"/>
            </a:endParaRPr>
          </a:p>
        </p:txBody>
      </p:sp>
      <p:sp>
        <p:nvSpPr>
          <p:cNvPr id="36" name="Rounded Rectangle 35"/>
          <p:cNvSpPr/>
          <p:nvPr/>
        </p:nvSpPr>
        <p:spPr>
          <a:xfrm>
            <a:off x="7580264" y="3703626"/>
            <a:ext cx="172884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olvidar</a:t>
            </a:r>
            <a:endParaRPr lang="en-GB" sz="3200" dirty="0">
              <a:solidFill>
                <a:srgbClr val="002060"/>
              </a:solidFill>
              <a:latin typeface="Century Gothic" panose="020B0502020202020204" pitchFamily="34" charset="0"/>
            </a:endParaRPr>
          </a:p>
        </p:txBody>
      </p:sp>
      <p:sp>
        <p:nvSpPr>
          <p:cNvPr id="37" name="Rounded Rectangle 36"/>
          <p:cNvSpPr/>
          <p:nvPr/>
        </p:nvSpPr>
        <p:spPr>
          <a:xfrm>
            <a:off x="8444685" y="4612760"/>
            <a:ext cx="172884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bailar</a:t>
            </a:r>
            <a:endParaRPr lang="en-GB" sz="3200" dirty="0">
              <a:solidFill>
                <a:srgbClr val="002060"/>
              </a:solidFill>
              <a:latin typeface="Century Gothic" panose="020B0502020202020204" pitchFamily="34" charset="0"/>
            </a:endParaRPr>
          </a:p>
        </p:txBody>
      </p:sp>
      <p:sp>
        <p:nvSpPr>
          <p:cNvPr id="38" name="Rounded Rectangle 37"/>
          <p:cNvSpPr/>
          <p:nvPr/>
        </p:nvSpPr>
        <p:spPr>
          <a:xfrm>
            <a:off x="10414630" y="4585516"/>
            <a:ext cx="172884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llegar</a:t>
            </a:r>
            <a:endParaRPr lang="en-GB" sz="3200" dirty="0">
              <a:solidFill>
                <a:srgbClr val="002060"/>
              </a:solidFill>
              <a:latin typeface="Century Gothic" panose="020B0502020202020204" pitchFamily="34" charset="0"/>
            </a:endParaRPr>
          </a:p>
        </p:txBody>
      </p:sp>
      <p:sp>
        <p:nvSpPr>
          <p:cNvPr id="39" name="Rounded Rectangle 38"/>
          <p:cNvSpPr/>
          <p:nvPr/>
        </p:nvSpPr>
        <p:spPr>
          <a:xfrm>
            <a:off x="6394335" y="4630476"/>
            <a:ext cx="172884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002060"/>
              </a:solidFill>
              <a:latin typeface="Century Gothic" panose="020B0502020202020204" pitchFamily="34" charset="0"/>
            </a:endParaRPr>
          </a:p>
        </p:txBody>
      </p:sp>
      <p:sp>
        <p:nvSpPr>
          <p:cNvPr id="40" name="Rounded Rectangle 39"/>
          <p:cNvSpPr/>
          <p:nvPr/>
        </p:nvSpPr>
        <p:spPr>
          <a:xfrm>
            <a:off x="7068611" y="5557326"/>
            <a:ext cx="172884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002060"/>
              </a:solidFill>
              <a:latin typeface="Century Gothic" panose="020B0502020202020204" pitchFamily="34" charset="0"/>
            </a:endParaRPr>
          </a:p>
        </p:txBody>
      </p:sp>
      <p:sp>
        <p:nvSpPr>
          <p:cNvPr id="41" name="Rounded Rectangle 40"/>
          <p:cNvSpPr/>
          <p:nvPr/>
        </p:nvSpPr>
        <p:spPr>
          <a:xfrm>
            <a:off x="9122604" y="5539125"/>
            <a:ext cx="2621973"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002060"/>
              </a:solidFill>
              <a:latin typeface="Century Gothic" panose="020B0502020202020204" pitchFamily="34" charset="0"/>
            </a:endParaRPr>
          </a:p>
        </p:txBody>
      </p:sp>
      <p:sp>
        <p:nvSpPr>
          <p:cNvPr id="2" name="TextBox 1"/>
          <p:cNvSpPr txBox="1"/>
          <p:nvPr/>
        </p:nvSpPr>
        <p:spPr>
          <a:xfrm>
            <a:off x="6738086" y="4697829"/>
            <a:ext cx="1385091" cy="584775"/>
          </a:xfrm>
          <a:prstGeom prst="rect">
            <a:avLst/>
          </a:prstGeom>
          <a:noFill/>
        </p:spPr>
        <p:txBody>
          <a:bodyPr wrap="square" rtlCol="0">
            <a:spAutoFit/>
          </a:bodyPr>
          <a:lstStyle/>
          <a:p>
            <a:r>
              <a:rPr lang="en-GB" sz="3200" dirty="0" smtClean="0">
                <a:solidFill>
                  <a:srgbClr val="002060"/>
                </a:solidFill>
                <a:latin typeface="Century Gothic" panose="020B0502020202020204" pitchFamily="34" charset="0"/>
              </a:rPr>
              <a:t>usar</a:t>
            </a:r>
            <a:endParaRPr lang="en-GB" sz="3200" dirty="0">
              <a:solidFill>
                <a:srgbClr val="002060"/>
              </a:solidFill>
              <a:latin typeface="Century Gothic" panose="020B0502020202020204" pitchFamily="34" charset="0"/>
            </a:endParaRPr>
          </a:p>
        </p:txBody>
      </p:sp>
      <p:sp>
        <p:nvSpPr>
          <p:cNvPr id="43" name="TextBox 42"/>
          <p:cNvSpPr txBox="1"/>
          <p:nvPr/>
        </p:nvSpPr>
        <p:spPr>
          <a:xfrm>
            <a:off x="7412362" y="5627251"/>
            <a:ext cx="1385091" cy="584775"/>
          </a:xfrm>
          <a:prstGeom prst="rect">
            <a:avLst/>
          </a:prstGeom>
          <a:noFill/>
        </p:spPr>
        <p:txBody>
          <a:bodyPr wrap="square" rtlCol="0">
            <a:spAutoFit/>
          </a:bodyPr>
          <a:lstStyle/>
          <a:p>
            <a:r>
              <a:rPr lang="en-GB" sz="3200" dirty="0" smtClean="0">
                <a:solidFill>
                  <a:srgbClr val="002060"/>
                </a:solidFill>
                <a:latin typeface="Century Gothic" panose="020B0502020202020204" pitchFamily="34" charset="0"/>
              </a:rPr>
              <a:t>llevar</a:t>
            </a:r>
            <a:endParaRPr lang="en-GB" sz="3200" dirty="0">
              <a:solidFill>
                <a:srgbClr val="002060"/>
              </a:solidFill>
              <a:latin typeface="Century Gothic" panose="020B0502020202020204" pitchFamily="34" charset="0"/>
            </a:endParaRPr>
          </a:p>
        </p:txBody>
      </p:sp>
      <p:sp>
        <p:nvSpPr>
          <p:cNvPr id="44" name="TextBox 43"/>
          <p:cNvSpPr txBox="1"/>
          <p:nvPr/>
        </p:nvSpPr>
        <p:spPr>
          <a:xfrm>
            <a:off x="9440717" y="5645452"/>
            <a:ext cx="2398524" cy="584775"/>
          </a:xfrm>
          <a:prstGeom prst="rect">
            <a:avLst/>
          </a:prstGeom>
          <a:noFill/>
        </p:spPr>
        <p:txBody>
          <a:bodyPr wrap="square" rtlCol="0">
            <a:spAutoFit/>
          </a:bodyPr>
          <a:lstStyle/>
          <a:p>
            <a:r>
              <a:rPr lang="en-GB" sz="3200" dirty="0" smtClean="0">
                <a:solidFill>
                  <a:srgbClr val="002060"/>
                </a:solidFill>
                <a:latin typeface="Century Gothic" panose="020B0502020202020204" pitchFamily="34" charset="0"/>
              </a:rPr>
              <a:t>necesitar</a:t>
            </a:r>
            <a:endParaRPr lang="en-GB" sz="3200" dirty="0">
              <a:solidFill>
                <a:srgbClr val="002060"/>
              </a:solidFill>
              <a:latin typeface="Century Gothic" panose="020B0502020202020204" pitchFamily="34" charset="0"/>
            </a:endParaRPr>
          </a:p>
        </p:txBody>
      </p:sp>
      <p:sp>
        <p:nvSpPr>
          <p:cNvPr id="75" name="Title 1">
            <a:extLst>
              <a:ext uri="{FF2B5EF4-FFF2-40B4-BE49-F238E27FC236}">
                <a16:creationId xmlns:a16="http://schemas.microsoft.com/office/drawing/2014/main" id="{7CDE0293-884C-4AE8-8963-60E772B9BBEC}"/>
              </a:ext>
            </a:extLst>
          </p:cNvPr>
          <p:cNvSpPr txBox="1">
            <a:spLocks/>
          </p:cNvSpPr>
          <p:nvPr/>
        </p:nvSpPr>
        <p:spPr>
          <a:xfrm>
            <a:off x="0" y="281763"/>
            <a:ext cx="7341306"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a:solidFill>
                  <a:prstClr val="white"/>
                </a:solidFill>
                <a:latin typeface="Century Gothic" panose="020B0502020202020204" pitchFamily="34" charset="0"/>
              </a:rPr>
              <a:t>Vocabulario</a:t>
            </a:r>
          </a:p>
        </p:txBody>
      </p:sp>
    </p:spTree>
    <p:extLst>
      <p:ext uri="{BB962C8B-B14F-4D97-AF65-F5344CB8AC3E}">
        <p14:creationId xmlns:p14="http://schemas.microsoft.com/office/powerpoint/2010/main" val="55042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2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8" grpId="0"/>
      <p:bldP spid="79" grpId="0"/>
      <p:bldP spid="81" grpId="0"/>
      <p:bldP spid="87" grpId="0"/>
      <p:bldP spid="88" grpId="0"/>
      <p:bldP spid="89" grpId="0"/>
      <p:bldP spid="90" grpId="0"/>
      <p:bldP spid="92" grpId="0"/>
      <p:bldP spid="101" grpId="0"/>
      <p:bldP spid="109" grpId="0"/>
      <p:bldP spid="110" grpId="0"/>
      <p:bldP spid="111" grpId="0"/>
      <p:bldP spid="112" grpId="0"/>
      <p:bldP spid="113" grpId="0"/>
      <p:bldP spid="114" grpId="0"/>
      <p:bldP spid="115" grpId="0"/>
      <p:bldP spid="116" grpId="0"/>
      <p:bldP spid="16" grpId="0"/>
      <p:bldP spid="17" grpId="0" animBg="1"/>
      <p:bldP spid="123" grpId="0" animBg="1"/>
      <p:bldP spid="124" grpId="0" animBg="1"/>
      <p:bldP spid="36" grpId="0" animBg="1"/>
      <p:bldP spid="37" grpId="0" animBg="1"/>
      <p:bldP spid="38" grpId="0" animBg="1"/>
      <p:bldP spid="39" grpId="0" animBg="1"/>
      <p:bldP spid="40" grpId="0" animBg="1"/>
      <p:bldP spid="41" grpId="0" animBg="1"/>
      <p:bldP spid="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5" name="Title 1" hidden="1"/>
          <p:cNvSpPr txBox="1">
            <a:spLocks/>
          </p:cNvSpPr>
          <p:nvPr/>
        </p:nvSpPr>
        <p:spPr>
          <a:xfrm>
            <a:off x="0" y="204334"/>
            <a:ext cx="6860392"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400" b="1" dirty="0" smtClean="0">
                <a:solidFill>
                  <a:prstClr val="white"/>
                </a:solidFill>
                <a:latin typeface="Century Gothic" panose="020B0502020202020204" pitchFamily="34" charset="0"/>
              </a:rPr>
              <a:t>Saying what I do and s/he does</a:t>
            </a:r>
            <a:endParaRPr lang="en-GB" sz="2400" dirty="0" smtClean="0">
              <a:solidFill>
                <a:prstClr val="white"/>
              </a:solidFill>
              <a:latin typeface="Century Gothic" panose="020B0502020202020204" pitchFamily="34" charset="0"/>
            </a:endParaRPr>
          </a:p>
          <a:p>
            <a:r>
              <a:rPr lang="en-GB" sz="2400" dirty="0" smtClean="0">
                <a:solidFill>
                  <a:prstClr val="white"/>
                </a:solidFill>
                <a:latin typeface="Century Gothic" panose="020B0502020202020204" pitchFamily="34" charset="0"/>
              </a:rPr>
              <a:t>-ar verbs – 1</a:t>
            </a:r>
            <a:r>
              <a:rPr lang="en-GB" sz="2400" baseline="30000" dirty="0" smtClean="0">
                <a:solidFill>
                  <a:prstClr val="white"/>
                </a:solidFill>
                <a:latin typeface="Century Gothic" panose="020B0502020202020204" pitchFamily="34" charset="0"/>
              </a:rPr>
              <a:t>st</a:t>
            </a:r>
            <a:r>
              <a:rPr lang="en-GB" sz="2400" dirty="0" smtClean="0">
                <a:solidFill>
                  <a:prstClr val="white"/>
                </a:solidFill>
                <a:latin typeface="Century Gothic" panose="020B0502020202020204" pitchFamily="34" charset="0"/>
              </a:rPr>
              <a:t> and 3</a:t>
            </a:r>
            <a:r>
              <a:rPr lang="en-GB" sz="2400" baseline="30000" dirty="0" smtClean="0">
                <a:solidFill>
                  <a:prstClr val="white"/>
                </a:solidFill>
                <a:latin typeface="Century Gothic" panose="020B0502020202020204" pitchFamily="34" charset="0"/>
              </a:rPr>
              <a:t>rd</a:t>
            </a:r>
            <a:r>
              <a:rPr lang="en-GB" sz="2400" dirty="0" smtClean="0">
                <a:solidFill>
                  <a:prstClr val="white"/>
                </a:solidFill>
                <a:latin typeface="Century Gothic" panose="020B0502020202020204" pitchFamily="34" charset="0"/>
              </a:rPr>
              <a:t> person singular</a:t>
            </a:r>
            <a:endParaRPr lang="en-GB" sz="2400" dirty="0">
              <a:solidFill>
                <a:prstClr val="white"/>
              </a:solidFill>
              <a:latin typeface="Century Gothic" panose="020B0502020202020204" pitchFamily="34" charset="0"/>
            </a:endParaRPr>
          </a:p>
        </p:txBody>
      </p:sp>
      <p:sp>
        <p:nvSpPr>
          <p:cNvPr id="13" name="TextBox 12"/>
          <p:cNvSpPr txBox="1"/>
          <p:nvPr/>
        </p:nvSpPr>
        <p:spPr>
          <a:xfrm>
            <a:off x="700230" y="3986099"/>
            <a:ext cx="5001180"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Escuch</a:t>
            </a:r>
            <a:r>
              <a:rPr lang="en-GB" sz="2800" b="1" dirty="0" smtClean="0">
                <a:solidFill>
                  <a:srgbClr val="ED7D31"/>
                </a:solidFill>
                <a:latin typeface="Century Gothic" panose="020B0502020202020204" pitchFamily="34" charset="0"/>
              </a:rPr>
              <a:t>o</a:t>
            </a:r>
            <a:r>
              <a:rPr lang="en-GB" sz="2800" dirty="0" smtClean="0">
                <a:solidFill>
                  <a:srgbClr val="ED7D31"/>
                </a:solidFill>
                <a:latin typeface="Century Gothic" panose="020B0502020202020204" pitchFamily="34" charset="0"/>
              </a:rPr>
              <a:t> </a:t>
            </a:r>
            <a:r>
              <a:rPr lang="en-GB" sz="2800" dirty="0" smtClean="0">
                <a:solidFill>
                  <a:srgbClr val="002060"/>
                </a:solidFill>
                <a:latin typeface="Century Gothic" panose="020B0502020202020204" pitchFamily="34" charset="0"/>
              </a:rPr>
              <a:t>música.</a:t>
            </a:r>
            <a:endParaRPr lang="en-GB" sz="2800" dirty="0">
              <a:solidFill>
                <a:srgbClr val="002060"/>
              </a:solidFill>
              <a:latin typeface="Century Gothic" panose="020B0502020202020204" pitchFamily="34" charset="0"/>
            </a:endParaRPr>
          </a:p>
        </p:txBody>
      </p:sp>
      <p:sp>
        <p:nvSpPr>
          <p:cNvPr id="22" name="TextBox 21"/>
          <p:cNvSpPr txBox="1"/>
          <p:nvPr/>
        </p:nvSpPr>
        <p:spPr>
          <a:xfrm>
            <a:off x="4912383" y="3995921"/>
            <a:ext cx="4296762" cy="523220"/>
          </a:xfrm>
          <a:prstGeom prst="rect">
            <a:avLst/>
          </a:prstGeom>
          <a:noFill/>
        </p:spPr>
        <p:txBody>
          <a:bodyPr wrap="square" rtlCol="0">
            <a:spAutoFit/>
          </a:bodyPr>
          <a:lstStyle/>
          <a:p>
            <a:r>
              <a:rPr lang="en-GB" sz="2800" b="1" dirty="0" smtClean="0">
                <a:solidFill>
                  <a:srgbClr val="ED7D31"/>
                </a:solidFill>
                <a:latin typeface="Century Gothic" panose="020B0502020202020204" pitchFamily="34" charset="0"/>
              </a:rPr>
              <a:t>I</a:t>
            </a:r>
            <a:r>
              <a:rPr lang="en-GB" sz="2800" dirty="0" smtClean="0">
                <a:solidFill>
                  <a:srgbClr val="002060"/>
                </a:solidFill>
                <a:latin typeface="Century Gothic" panose="020B0502020202020204" pitchFamily="34" charset="0"/>
              </a:rPr>
              <a:t> listen to music.</a:t>
            </a:r>
            <a:endParaRPr lang="en-GB" sz="2800" dirty="0">
              <a:solidFill>
                <a:srgbClr val="002060"/>
              </a:solidFill>
              <a:latin typeface="Century Gothic" panose="020B0502020202020204" pitchFamily="34" charset="0"/>
            </a:endParaRPr>
          </a:p>
        </p:txBody>
      </p:sp>
      <p:sp>
        <p:nvSpPr>
          <p:cNvPr id="24" name="TextBox 23"/>
          <p:cNvSpPr txBox="1"/>
          <p:nvPr/>
        </p:nvSpPr>
        <p:spPr>
          <a:xfrm>
            <a:off x="709187" y="2895584"/>
            <a:ext cx="3431922"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Compare:</a:t>
            </a:r>
            <a:endParaRPr lang="en-GB" sz="2800" dirty="0">
              <a:solidFill>
                <a:srgbClr val="002060"/>
              </a:solidFill>
              <a:latin typeface="Century Gothic" panose="020B0502020202020204" pitchFamily="34" charset="0"/>
            </a:endParaRPr>
          </a:p>
        </p:txBody>
      </p:sp>
      <p:sp>
        <p:nvSpPr>
          <p:cNvPr id="3" name="TextBox 2"/>
          <p:cNvSpPr txBox="1"/>
          <p:nvPr/>
        </p:nvSpPr>
        <p:spPr>
          <a:xfrm>
            <a:off x="700230" y="2223846"/>
            <a:ext cx="1228364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The verb ending changes depending on who the verb refers to. </a:t>
            </a:r>
            <a:endParaRPr lang="en-GB" sz="2800" dirty="0">
              <a:solidFill>
                <a:srgbClr val="002060"/>
              </a:solidFill>
              <a:latin typeface="Century Gothic" panose="020B0502020202020204" pitchFamily="34" charset="0"/>
            </a:endParaRPr>
          </a:p>
        </p:txBody>
      </p:sp>
      <p:sp>
        <p:nvSpPr>
          <p:cNvPr id="6" name="TextBox 5"/>
          <p:cNvSpPr txBox="1"/>
          <p:nvPr/>
        </p:nvSpPr>
        <p:spPr>
          <a:xfrm>
            <a:off x="709187" y="1325874"/>
            <a:ext cx="11862885" cy="830997"/>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Many Spanish infinitives end in –</a:t>
            </a:r>
            <a:r>
              <a:rPr lang="en-GB" sz="2800" b="1" dirty="0" smtClean="0">
                <a:solidFill>
                  <a:srgbClr val="002060"/>
                </a:solidFill>
                <a:latin typeface="Century Gothic" panose="020B0502020202020204" pitchFamily="34" charset="0"/>
              </a:rPr>
              <a:t>ar</a:t>
            </a:r>
            <a:r>
              <a:rPr lang="en-GB" sz="2800" dirty="0" smtClean="0">
                <a:solidFill>
                  <a:srgbClr val="002060"/>
                </a:solidFill>
                <a:latin typeface="Century Gothic" panose="020B0502020202020204" pitchFamily="34" charset="0"/>
              </a:rPr>
              <a:t>.</a:t>
            </a:r>
            <a:endParaRPr lang="en-GB" sz="2800" dirty="0">
              <a:solidFill>
                <a:srgbClr val="002060"/>
              </a:solidFill>
              <a:latin typeface="Century Gothic" panose="020B0502020202020204" pitchFamily="34" charset="0"/>
            </a:endParaRPr>
          </a:p>
          <a:p>
            <a:endParaRPr lang="en-GB" sz="2000" dirty="0">
              <a:solidFill>
                <a:prstClr val="black"/>
              </a:solidFill>
            </a:endParaRPr>
          </a:p>
        </p:txBody>
      </p:sp>
      <p:sp>
        <p:nvSpPr>
          <p:cNvPr id="16" name="TextBox 15"/>
          <p:cNvSpPr txBox="1"/>
          <p:nvPr/>
        </p:nvSpPr>
        <p:spPr>
          <a:xfrm>
            <a:off x="709187" y="3444853"/>
            <a:ext cx="3431922"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Escuch</a:t>
            </a:r>
            <a:r>
              <a:rPr lang="en-GB" sz="2800" b="1" dirty="0" smtClean="0">
                <a:solidFill>
                  <a:srgbClr val="ED7D31"/>
                </a:solidFill>
                <a:latin typeface="Century Gothic" panose="020B0502020202020204" pitchFamily="34" charset="0"/>
              </a:rPr>
              <a:t>a</a:t>
            </a:r>
            <a:r>
              <a:rPr lang="en-GB" sz="2800" dirty="0" smtClean="0">
                <a:solidFill>
                  <a:srgbClr val="ED7D31"/>
                </a:solidFill>
                <a:latin typeface="Century Gothic" panose="020B0502020202020204" pitchFamily="34" charset="0"/>
              </a:rPr>
              <a:t> </a:t>
            </a:r>
            <a:r>
              <a:rPr lang="en-GB" sz="2800" dirty="0" smtClean="0">
                <a:solidFill>
                  <a:srgbClr val="002060"/>
                </a:solidFill>
                <a:latin typeface="Century Gothic" panose="020B0502020202020204" pitchFamily="34" charset="0"/>
              </a:rPr>
              <a:t>música.</a:t>
            </a:r>
            <a:endParaRPr lang="en-GB" sz="2800" dirty="0">
              <a:solidFill>
                <a:srgbClr val="002060"/>
              </a:solidFill>
              <a:latin typeface="Century Gothic" panose="020B0502020202020204" pitchFamily="34" charset="0"/>
            </a:endParaRPr>
          </a:p>
        </p:txBody>
      </p:sp>
      <p:sp>
        <p:nvSpPr>
          <p:cNvPr id="17" name="TextBox 16"/>
          <p:cNvSpPr txBox="1"/>
          <p:nvPr/>
        </p:nvSpPr>
        <p:spPr>
          <a:xfrm>
            <a:off x="4860708" y="3482522"/>
            <a:ext cx="4400112" cy="523220"/>
          </a:xfrm>
          <a:prstGeom prst="rect">
            <a:avLst/>
          </a:prstGeom>
          <a:noFill/>
        </p:spPr>
        <p:txBody>
          <a:bodyPr wrap="square" rtlCol="0">
            <a:spAutoFit/>
          </a:bodyPr>
          <a:lstStyle/>
          <a:p>
            <a:r>
              <a:rPr lang="en-GB" sz="2800" b="1" dirty="0" smtClean="0">
                <a:solidFill>
                  <a:srgbClr val="ED7D31"/>
                </a:solidFill>
                <a:latin typeface="Century Gothic" panose="020B0502020202020204" pitchFamily="34" charset="0"/>
              </a:rPr>
              <a:t>S/he</a:t>
            </a:r>
            <a:r>
              <a:rPr lang="en-GB" sz="2800" dirty="0" smtClean="0">
                <a:solidFill>
                  <a:srgbClr val="002060"/>
                </a:solidFill>
                <a:latin typeface="Century Gothic" panose="020B0502020202020204" pitchFamily="34" charset="0"/>
              </a:rPr>
              <a:t> listens to music.</a:t>
            </a:r>
            <a:endParaRPr lang="en-GB" sz="2800" dirty="0">
              <a:solidFill>
                <a:srgbClr val="002060"/>
              </a:solidFill>
              <a:latin typeface="Century Gothic" panose="020B0502020202020204" pitchFamily="34" charset="0"/>
            </a:endParaRPr>
          </a:p>
        </p:txBody>
      </p:sp>
      <p:sp>
        <p:nvSpPr>
          <p:cNvPr id="27" name="TextBox 26"/>
          <p:cNvSpPr txBox="1"/>
          <p:nvPr/>
        </p:nvSpPr>
        <p:spPr>
          <a:xfrm>
            <a:off x="700230" y="4720184"/>
            <a:ext cx="10223061"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To mean ‘I’ with an –ar verb, remove –ar and add </a:t>
            </a:r>
            <a:r>
              <a:rPr lang="en-GB" sz="2800" b="1" dirty="0" smtClean="0">
                <a:solidFill>
                  <a:srgbClr val="ED7D31"/>
                </a:solidFill>
                <a:latin typeface="Century Gothic" panose="020B0502020202020204" pitchFamily="34" charset="0"/>
              </a:rPr>
              <a:t>–o</a:t>
            </a:r>
            <a:r>
              <a:rPr lang="en-GB" sz="2800" dirty="0" smtClean="0">
                <a:solidFill>
                  <a:srgbClr val="002060"/>
                </a:solidFill>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14" name="TextBox 13"/>
          <p:cNvSpPr txBox="1"/>
          <p:nvPr/>
        </p:nvSpPr>
        <p:spPr>
          <a:xfrm>
            <a:off x="700230" y="5380765"/>
            <a:ext cx="1795114"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Escuch</a:t>
            </a:r>
            <a:r>
              <a:rPr lang="en-GB" sz="2800" dirty="0" smtClean="0">
                <a:solidFill>
                  <a:srgbClr val="ED7D31"/>
                </a:solidFill>
                <a:latin typeface="Century Gothic" panose="020B0502020202020204" pitchFamily="34" charset="0"/>
              </a:rPr>
              <a:t>ar</a:t>
            </a:r>
            <a:endParaRPr lang="en-GB" sz="2800" dirty="0">
              <a:solidFill>
                <a:srgbClr val="ED7D31"/>
              </a:solidFill>
              <a:latin typeface="Century Gothic" panose="020B0502020202020204" pitchFamily="34" charset="0"/>
            </a:endParaRPr>
          </a:p>
        </p:txBody>
      </p:sp>
      <p:sp>
        <p:nvSpPr>
          <p:cNvPr id="15" name="TextBox 14"/>
          <p:cNvSpPr txBox="1"/>
          <p:nvPr/>
        </p:nvSpPr>
        <p:spPr>
          <a:xfrm>
            <a:off x="4912383" y="5418434"/>
            <a:ext cx="5681724"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Escuch</a:t>
            </a:r>
            <a:r>
              <a:rPr lang="en-GB" sz="2800" b="1" dirty="0" smtClean="0">
                <a:solidFill>
                  <a:srgbClr val="ED7D31"/>
                </a:solidFill>
                <a:latin typeface="Century Gothic" panose="020B0502020202020204" pitchFamily="34" charset="0"/>
              </a:rPr>
              <a:t>o</a:t>
            </a:r>
            <a:endParaRPr lang="en-GB" sz="2800" b="1" dirty="0">
              <a:solidFill>
                <a:srgbClr val="002060"/>
              </a:solidFill>
              <a:latin typeface="Century Gothic" panose="020B0502020202020204" pitchFamily="34" charset="0"/>
            </a:endParaRPr>
          </a:p>
        </p:txBody>
      </p:sp>
      <p:cxnSp>
        <p:nvCxnSpPr>
          <p:cNvPr id="18" name="Straight Arrow Connector 17"/>
          <p:cNvCxnSpPr/>
          <p:nvPr/>
        </p:nvCxnSpPr>
        <p:spPr>
          <a:xfrm>
            <a:off x="3085280" y="5703099"/>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88488" y="5380765"/>
            <a:ext cx="43666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ounded Rectangular Callout 1"/>
          <p:cNvSpPr/>
          <p:nvPr/>
        </p:nvSpPr>
        <p:spPr>
          <a:xfrm>
            <a:off x="567159" y="4005742"/>
            <a:ext cx="1539433" cy="1237662"/>
          </a:xfrm>
          <a:prstGeom prst="wedgeRoundRectCallout">
            <a:avLst/>
          </a:prstGeom>
          <a:solidFill>
            <a:schemeClr val="accent5">
              <a:lumMod val="50000"/>
            </a:schemeClr>
          </a:solidFill>
          <a:ln w="28575">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latin typeface="Century Gothic" panose="020B0502020202020204" pitchFamily="34" charset="0"/>
              </a:rPr>
              <a:t>This part of the verb is called the ‘stem’.</a:t>
            </a:r>
            <a:endParaRPr lang="en-GB" dirty="0">
              <a:solidFill>
                <a:prstClr val="white"/>
              </a:solidFill>
              <a:latin typeface="Century Gothic" panose="020B0502020202020204" pitchFamily="34" charset="0"/>
            </a:endParaRPr>
          </a:p>
        </p:txBody>
      </p:sp>
      <p:sp>
        <p:nvSpPr>
          <p:cNvPr id="7" name="Title 6"/>
          <p:cNvSpPr>
            <a:spLocks noGrp="1"/>
          </p:cNvSpPr>
          <p:nvPr>
            <p:ph type="title"/>
          </p:nvPr>
        </p:nvSpPr>
        <p:spPr>
          <a:xfrm>
            <a:off x="0" y="462049"/>
            <a:ext cx="10515600" cy="1325563"/>
          </a:xfrm>
        </p:spPr>
        <p:txBody>
          <a:bodyPr>
            <a:normAutofit fontScale="90000"/>
          </a:bodyPr>
          <a:lstStyle/>
          <a:p>
            <a:r>
              <a:rPr lang="en-GB" sz="2700" b="1" dirty="0">
                <a:solidFill>
                  <a:prstClr val="white"/>
                </a:solidFill>
              </a:rPr>
              <a:t>Saying what I do and s/he </a:t>
            </a:r>
            <a:r>
              <a:rPr lang="en-GB" sz="2700" b="1" dirty="0" smtClean="0">
                <a:solidFill>
                  <a:prstClr val="white"/>
                </a:solidFill>
              </a:rPr>
              <a:t>does</a:t>
            </a:r>
            <a:br>
              <a:rPr lang="en-GB" sz="2700" b="1" dirty="0" smtClean="0">
                <a:solidFill>
                  <a:prstClr val="white"/>
                </a:solidFill>
              </a:rPr>
            </a:br>
            <a:r>
              <a:rPr lang="en-GB" sz="2700" dirty="0">
                <a:solidFill>
                  <a:prstClr val="white"/>
                </a:solidFill>
              </a:rPr>
              <a:t>-</a:t>
            </a:r>
            <a:r>
              <a:rPr lang="en-GB" sz="2700" dirty="0" err="1">
                <a:solidFill>
                  <a:prstClr val="white"/>
                </a:solidFill>
              </a:rPr>
              <a:t>ar</a:t>
            </a:r>
            <a:r>
              <a:rPr lang="en-GB" sz="2700" dirty="0">
                <a:solidFill>
                  <a:prstClr val="white"/>
                </a:solidFill>
              </a:rPr>
              <a:t> verbs – 1</a:t>
            </a:r>
            <a:r>
              <a:rPr lang="en-GB" sz="2700" baseline="30000" dirty="0">
                <a:solidFill>
                  <a:prstClr val="white"/>
                </a:solidFill>
              </a:rPr>
              <a:t>st</a:t>
            </a:r>
            <a:r>
              <a:rPr lang="en-GB" sz="2700" dirty="0">
                <a:solidFill>
                  <a:prstClr val="white"/>
                </a:solidFill>
              </a:rPr>
              <a:t> and 3</a:t>
            </a:r>
            <a:r>
              <a:rPr lang="en-GB" sz="2700" baseline="30000" dirty="0">
                <a:solidFill>
                  <a:prstClr val="white"/>
                </a:solidFill>
              </a:rPr>
              <a:t>rd</a:t>
            </a:r>
            <a:r>
              <a:rPr lang="en-GB" sz="2700" dirty="0">
                <a:solidFill>
                  <a:prstClr val="white"/>
                </a:solidFill>
              </a:rPr>
              <a:t> person singular</a:t>
            </a:r>
            <a:r>
              <a:rPr lang="en-GB" dirty="0">
                <a:solidFill>
                  <a:prstClr val="white"/>
                </a:solidFill>
              </a:rPr>
              <a:t/>
            </a:r>
            <a:br>
              <a:rPr lang="en-GB" dirty="0">
                <a:solidFill>
                  <a:prstClr val="white"/>
                </a:solidFill>
              </a:rPr>
            </a:br>
            <a:r>
              <a:rPr lang="en-GB" dirty="0">
                <a:solidFill>
                  <a:prstClr val="white"/>
                </a:solidFill>
              </a:rPr>
              <a:t/>
            </a:r>
            <a:br>
              <a:rPr lang="en-GB" dirty="0">
                <a:solidFill>
                  <a:prstClr val="white"/>
                </a:solidFill>
              </a:rPr>
            </a:br>
            <a:endParaRPr lang="en-GB" dirty="0"/>
          </a:p>
        </p:txBody>
      </p:sp>
    </p:spTree>
    <p:extLst>
      <p:ext uri="{BB962C8B-B14F-4D97-AF65-F5344CB8AC3E}">
        <p14:creationId xmlns:p14="http://schemas.microsoft.com/office/powerpoint/2010/main" val="29642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P spid="3" grpId="0"/>
      <p:bldP spid="6" grpId="0"/>
      <p:bldP spid="16" grpId="0"/>
      <p:bldP spid="17" grpId="0"/>
      <p:bldP spid="27" grpId="0"/>
      <p:bldP spid="14" grpId="0"/>
      <p:bldP spid="15" grpId="0"/>
      <p:bldP spid="19"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showing task: processing pairs to make grammar memorable and meaningful"/>
          <p:cNvGraphicFramePr>
            <a:graphicFrameLocks noGrp="1"/>
          </p:cNvGraphicFramePr>
          <p:nvPr>
            <p:extLst>
              <p:ext uri="{D42A27DB-BD31-4B8C-83A1-F6EECF244321}">
                <p14:modId xmlns:p14="http://schemas.microsoft.com/office/powerpoint/2010/main" val="1636625820"/>
              </p:ext>
            </p:extLst>
          </p:nvPr>
        </p:nvGraphicFramePr>
        <p:xfrm>
          <a:off x="95902" y="1268660"/>
          <a:ext cx="11916230" cy="5032141"/>
        </p:xfrm>
        <a:graphic>
          <a:graphicData uri="http://schemas.openxmlformats.org/drawingml/2006/table">
            <a:tbl>
              <a:tblPr firstRow="1" bandRow="1">
                <a:tableStyleId>{5DA37D80-6434-44D0-A028-1B22A696006F}</a:tableStyleId>
              </a:tblPr>
              <a:tblGrid>
                <a:gridCol w="452178">
                  <a:extLst>
                    <a:ext uri="{9D8B030D-6E8A-4147-A177-3AD203B41FA5}">
                      <a16:colId xmlns:a16="http://schemas.microsoft.com/office/drawing/2014/main" val="3587697735"/>
                    </a:ext>
                  </a:extLst>
                </a:gridCol>
                <a:gridCol w="4231567">
                  <a:extLst>
                    <a:ext uri="{9D8B030D-6E8A-4147-A177-3AD203B41FA5}">
                      <a16:colId xmlns:a16="http://schemas.microsoft.com/office/drawing/2014/main" val="4273422518"/>
                    </a:ext>
                  </a:extLst>
                </a:gridCol>
                <a:gridCol w="1586429">
                  <a:extLst>
                    <a:ext uri="{9D8B030D-6E8A-4147-A177-3AD203B41FA5}">
                      <a16:colId xmlns:a16="http://schemas.microsoft.com/office/drawing/2014/main" val="760513471"/>
                    </a:ext>
                  </a:extLst>
                </a:gridCol>
                <a:gridCol w="1758462">
                  <a:extLst>
                    <a:ext uri="{9D8B030D-6E8A-4147-A177-3AD203B41FA5}">
                      <a16:colId xmlns:a16="http://schemas.microsoft.com/office/drawing/2014/main" val="3831153074"/>
                    </a:ext>
                  </a:extLst>
                </a:gridCol>
                <a:gridCol w="3887594">
                  <a:extLst>
                    <a:ext uri="{9D8B030D-6E8A-4147-A177-3AD203B41FA5}">
                      <a16:colId xmlns:a16="http://schemas.microsoft.com/office/drawing/2014/main" val="2302350547"/>
                    </a:ext>
                  </a:extLst>
                </a:gridCol>
              </a:tblGrid>
              <a:tr h="486981">
                <a:tc>
                  <a:txBody>
                    <a:bodyPr/>
                    <a:lstStyle/>
                    <a:p>
                      <a:pPr algn="ctr"/>
                      <a:endParaRPr lang="en-GB" dirty="0">
                        <a:solidFill>
                          <a:srgbClr val="002060"/>
                        </a:solidFill>
                        <a:latin typeface="Century Gothic" panose="020B0502020202020204" pitchFamily="34" charset="0"/>
                      </a:endParaRPr>
                    </a:p>
                  </a:txBody>
                  <a:tcPr/>
                </a:tc>
                <a:tc>
                  <a:txBody>
                    <a:bodyPr/>
                    <a:lstStyle/>
                    <a:p>
                      <a:pPr algn="l"/>
                      <a:r>
                        <a:rPr lang="en-GB" sz="2400" b="1" dirty="0" smtClean="0">
                          <a:solidFill>
                            <a:srgbClr val="002060"/>
                          </a:solidFill>
                          <a:latin typeface="Century Gothic" panose="020B0502020202020204" pitchFamily="34" charset="0"/>
                        </a:rPr>
                        <a:t>Maria </a:t>
                      </a:r>
                      <a:r>
                        <a:rPr lang="en-GB" sz="2400" b="1" dirty="0">
                          <a:solidFill>
                            <a:srgbClr val="002060"/>
                          </a:solidFill>
                          <a:latin typeface="Century Gothic" panose="020B0502020202020204" pitchFamily="34" charset="0"/>
                        </a:rPr>
                        <a:t>says:</a:t>
                      </a:r>
                    </a:p>
                  </a:txBody>
                  <a:tcPr/>
                </a:tc>
                <a:tc>
                  <a:txBody>
                    <a:bodyPr/>
                    <a:lstStyle/>
                    <a:p>
                      <a:pPr algn="ctr"/>
                      <a:r>
                        <a:rPr lang="en-GB" sz="2200" b="1" dirty="0" smtClean="0">
                          <a:solidFill>
                            <a:srgbClr val="002060"/>
                          </a:solidFill>
                          <a:latin typeface="Century Gothic" panose="020B0502020202020204" pitchFamily="34" charset="0"/>
                        </a:rPr>
                        <a:t>Maria</a:t>
                      </a:r>
                      <a:r>
                        <a:rPr lang="en-GB" sz="2200" b="1" baseline="0" dirty="0" smtClean="0">
                          <a:solidFill>
                            <a:srgbClr val="002060"/>
                          </a:solidFill>
                          <a:latin typeface="Century Gothic" panose="020B0502020202020204" pitchFamily="34" charset="0"/>
                        </a:rPr>
                        <a:t> (‘I’)</a:t>
                      </a:r>
                      <a:endParaRPr lang="en-GB" sz="2200" b="1" dirty="0">
                        <a:solidFill>
                          <a:srgbClr val="002060"/>
                        </a:solidFill>
                        <a:latin typeface="Century Gothic" panose="020B0502020202020204" pitchFamily="34" charset="0"/>
                      </a:endParaRPr>
                    </a:p>
                  </a:txBody>
                  <a:tcPr/>
                </a:tc>
                <a:tc>
                  <a:txBody>
                    <a:bodyPr/>
                    <a:lstStyle/>
                    <a:p>
                      <a:r>
                        <a:rPr lang="en-GB" sz="2200" b="1" dirty="0" smtClean="0">
                          <a:solidFill>
                            <a:srgbClr val="002060"/>
                          </a:solidFill>
                          <a:latin typeface="Century Gothic" panose="020B0502020202020204" pitchFamily="34" charset="0"/>
                        </a:rPr>
                        <a:t>Ana</a:t>
                      </a:r>
                      <a:r>
                        <a:rPr lang="en-GB" sz="2200" b="1" baseline="0" dirty="0" smtClean="0">
                          <a:solidFill>
                            <a:srgbClr val="002060"/>
                          </a:solidFill>
                          <a:latin typeface="Century Gothic" panose="020B0502020202020204" pitchFamily="34" charset="0"/>
                        </a:rPr>
                        <a:t> (‘she’)</a:t>
                      </a:r>
                      <a:endParaRPr lang="en-GB" sz="2200" b="1" dirty="0">
                        <a:solidFill>
                          <a:srgbClr val="002060"/>
                        </a:solidFill>
                        <a:latin typeface="Century Gothic" panose="020B0502020202020204" pitchFamily="34" charset="0"/>
                      </a:endParaRPr>
                    </a:p>
                  </a:txBody>
                  <a:tcPr/>
                </a:tc>
                <a:tc>
                  <a:txBody>
                    <a:bodyPr/>
                    <a:lstStyle/>
                    <a:p>
                      <a:pPr algn="ctr"/>
                      <a:r>
                        <a:rPr lang="en-GB" sz="2000" b="1" dirty="0" smtClean="0">
                          <a:solidFill>
                            <a:srgbClr val="002060"/>
                          </a:solidFill>
                          <a:latin typeface="Century Gothic" panose="020B0502020202020204" pitchFamily="34" charset="0"/>
                        </a:rPr>
                        <a:t>What exactly does she say?</a:t>
                      </a:r>
                      <a:endParaRPr lang="en-GB" sz="2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097209514"/>
                  </a:ext>
                </a:extLst>
              </a:tr>
              <a:tr h="454516">
                <a:tc>
                  <a:txBody>
                    <a:bodyPr/>
                    <a:lstStyle/>
                    <a:p>
                      <a:pPr algn="ctr"/>
                      <a:r>
                        <a:rPr lang="en-GB" sz="2200" dirty="0" smtClean="0">
                          <a:solidFill>
                            <a:srgbClr val="002060"/>
                          </a:solidFill>
                          <a:latin typeface="Century Gothic" panose="020B0502020202020204" pitchFamily="34" charset="0"/>
                        </a:rPr>
                        <a:t>1</a:t>
                      </a:r>
                      <a:endParaRPr lang="en-GB" sz="2200" dirty="0">
                        <a:solidFill>
                          <a:srgbClr val="002060"/>
                        </a:solidFill>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3442370797"/>
                  </a:ext>
                </a:extLst>
              </a:tr>
              <a:tr h="454516">
                <a:tc>
                  <a:txBody>
                    <a:bodyPr/>
                    <a:lstStyle/>
                    <a:p>
                      <a:pPr algn="ctr"/>
                      <a:r>
                        <a:rPr lang="en-GB" sz="2200" dirty="0">
                          <a:solidFill>
                            <a:srgbClr val="002060"/>
                          </a:solidFill>
                          <a:latin typeface="Century Gothic" panose="020B0502020202020204" pitchFamily="34" charset="0"/>
                        </a:rPr>
                        <a:t>2</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1890588510"/>
                  </a:ext>
                </a:extLst>
              </a:tr>
              <a:tr h="454516">
                <a:tc>
                  <a:txBody>
                    <a:bodyPr/>
                    <a:lstStyle/>
                    <a:p>
                      <a:pPr algn="ctr"/>
                      <a:r>
                        <a:rPr lang="en-GB" sz="2200" dirty="0">
                          <a:solidFill>
                            <a:srgbClr val="002060"/>
                          </a:solidFill>
                          <a:latin typeface="Century Gothic" panose="020B0502020202020204" pitchFamily="34" charset="0"/>
                        </a:rPr>
                        <a:t>3</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4098199311"/>
                  </a:ext>
                </a:extLst>
              </a:tr>
              <a:tr h="454516">
                <a:tc>
                  <a:txBody>
                    <a:bodyPr/>
                    <a:lstStyle/>
                    <a:p>
                      <a:pPr algn="ctr"/>
                      <a:r>
                        <a:rPr lang="en-GB" sz="2200" dirty="0">
                          <a:solidFill>
                            <a:srgbClr val="002060"/>
                          </a:solidFill>
                          <a:latin typeface="Century Gothic" panose="020B0502020202020204" pitchFamily="34" charset="0"/>
                        </a:rPr>
                        <a:t>4</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2906487638"/>
                  </a:ext>
                </a:extLst>
              </a:tr>
              <a:tr h="454516">
                <a:tc>
                  <a:txBody>
                    <a:bodyPr/>
                    <a:lstStyle/>
                    <a:p>
                      <a:pPr algn="ctr"/>
                      <a:r>
                        <a:rPr lang="en-GB" sz="2200" dirty="0">
                          <a:solidFill>
                            <a:srgbClr val="002060"/>
                          </a:solidFill>
                          <a:latin typeface="Century Gothic" panose="020B0502020202020204" pitchFamily="34" charset="0"/>
                        </a:rPr>
                        <a:t>5</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2076436072"/>
                  </a:ext>
                </a:extLst>
              </a:tr>
              <a:tr h="454516">
                <a:tc>
                  <a:txBody>
                    <a:bodyPr/>
                    <a:lstStyle/>
                    <a:p>
                      <a:pPr algn="ctr"/>
                      <a:r>
                        <a:rPr lang="en-GB" sz="2200" dirty="0">
                          <a:solidFill>
                            <a:srgbClr val="002060"/>
                          </a:solidFill>
                          <a:latin typeface="Century Gothic" panose="020B0502020202020204" pitchFamily="34" charset="0"/>
                        </a:rPr>
                        <a:t>6</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238271135"/>
                  </a:ext>
                </a:extLst>
              </a:tr>
              <a:tr h="454516">
                <a:tc>
                  <a:txBody>
                    <a:bodyPr/>
                    <a:lstStyle/>
                    <a:p>
                      <a:pPr algn="ctr"/>
                      <a:r>
                        <a:rPr lang="en-GB" sz="2200" dirty="0">
                          <a:solidFill>
                            <a:srgbClr val="002060"/>
                          </a:solidFill>
                          <a:latin typeface="Century Gothic" panose="020B0502020202020204" pitchFamily="34" charset="0"/>
                        </a:rPr>
                        <a:t>7</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1975175003"/>
                  </a:ext>
                </a:extLst>
              </a:tr>
              <a:tr h="454516">
                <a:tc>
                  <a:txBody>
                    <a:bodyPr/>
                    <a:lstStyle/>
                    <a:p>
                      <a:pPr algn="ctr"/>
                      <a:r>
                        <a:rPr lang="en-GB" sz="2200" dirty="0">
                          <a:solidFill>
                            <a:srgbClr val="002060"/>
                          </a:solidFill>
                          <a:latin typeface="Century Gothic" panose="020B0502020202020204" pitchFamily="34" charset="0"/>
                        </a:rPr>
                        <a:t>8</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2452697797"/>
                  </a:ext>
                </a:extLst>
              </a:tr>
              <a:tr h="454516">
                <a:tc>
                  <a:txBody>
                    <a:bodyPr/>
                    <a:lstStyle/>
                    <a:p>
                      <a:pPr algn="ctr"/>
                      <a:r>
                        <a:rPr lang="en-GB" sz="2200" dirty="0">
                          <a:solidFill>
                            <a:srgbClr val="002060"/>
                          </a:solidFill>
                          <a:latin typeface="Century Gothic" panose="020B0502020202020204" pitchFamily="34" charset="0"/>
                        </a:rPr>
                        <a:t>9</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4015377861"/>
                  </a:ext>
                </a:extLst>
              </a:tr>
              <a:tr h="454516">
                <a:tc>
                  <a:txBody>
                    <a:bodyPr/>
                    <a:lstStyle/>
                    <a:p>
                      <a:pPr algn="ctr"/>
                      <a:r>
                        <a:rPr lang="en-GB" sz="1800" dirty="0">
                          <a:solidFill>
                            <a:srgbClr val="002060"/>
                          </a:solidFill>
                          <a:latin typeface="Century Gothic" panose="020B0502020202020204" pitchFamily="34" charset="0"/>
                        </a:rPr>
                        <a:t>10</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1843185788"/>
                  </a:ext>
                </a:extLst>
              </a:tr>
            </a:tbl>
          </a:graphicData>
        </a:graphic>
      </p:graphicFrame>
      <p:sp>
        <p:nvSpPr>
          <p:cNvPr id="5" name="TextBox 4"/>
          <p:cNvSpPr txBox="1"/>
          <p:nvPr/>
        </p:nvSpPr>
        <p:spPr>
          <a:xfrm>
            <a:off x="530205" y="1777227"/>
            <a:ext cx="6927522"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Compra unas cosas </a:t>
            </a:r>
            <a:r>
              <a:rPr lang="en-GB" sz="2000" dirty="0" err="1" smtClean="0">
                <a:solidFill>
                  <a:srgbClr val="002060"/>
                </a:solidFill>
                <a:latin typeface="Century Gothic" panose="020B0502020202020204" pitchFamily="34" charset="0"/>
              </a:rPr>
              <a:t>en</a:t>
            </a:r>
            <a:r>
              <a:rPr lang="en-GB" sz="2000" dirty="0" smtClean="0">
                <a:solidFill>
                  <a:srgbClr val="002060"/>
                </a:solidFill>
                <a:latin typeface="Century Gothic" panose="020B0502020202020204" pitchFamily="34" charset="0"/>
              </a:rPr>
              <a:t> Valencia. </a:t>
            </a:r>
            <a:endParaRPr lang="en-GB" sz="2000" dirty="0">
              <a:solidFill>
                <a:srgbClr val="002060"/>
              </a:solidFill>
            </a:endParaRPr>
          </a:p>
        </p:txBody>
      </p:sp>
      <p:sp>
        <p:nvSpPr>
          <p:cNvPr id="6" name="TextBox 5"/>
          <p:cNvSpPr txBox="1"/>
          <p:nvPr/>
        </p:nvSpPr>
        <p:spPr>
          <a:xfrm>
            <a:off x="596346" y="2210282"/>
            <a:ext cx="4393105" cy="400110"/>
          </a:xfrm>
          <a:prstGeom prst="rect">
            <a:avLst/>
          </a:prstGeom>
          <a:noFill/>
        </p:spPr>
        <p:txBody>
          <a:bodyPr wrap="square" rtlCol="0">
            <a:spAutoFit/>
          </a:bodyPr>
          <a:lstStyle/>
          <a:p>
            <a:r>
              <a:rPr lang="en-GB" sz="2000" dirty="0" err="1" smtClean="0">
                <a:solidFill>
                  <a:srgbClr val="002060"/>
                </a:solidFill>
                <a:latin typeface="Century Gothic" panose="020B0502020202020204" pitchFamily="34" charset="0"/>
              </a:rPr>
              <a:t>Bailo</a:t>
            </a:r>
            <a:r>
              <a:rPr lang="en-GB" sz="2000" dirty="0" smtClean="0">
                <a:solidFill>
                  <a:srgbClr val="002060"/>
                </a:solidFill>
                <a:latin typeface="Century Gothic" panose="020B0502020202020204" pitchFamily="34" charset="0"/>
              </a:rPr>
              <a:t> en el sur.</a:t>
            </a:r>
            <a:endParaRPr lang="en-GB" sz="2000" dirty="0">
              <a:solidFill>
                <a:srgbClr val="002060"/>
              </a:solidFill>
            </a:endParaRPr>
          </a:p>
        </p:txBody>
      </p:sp>
      <p:sp>
        <p:nvSpPr>
          <p:cNvPr id="7" name="TextBox 6"/>
          <p:cNvSpPr txBox="1"/>
          <p:nvPr/>
        </p:nvSpPr>
        <p:spPr>
          <a:xfrm>
            <a:off x="596347" y="2662709"/>
            <a:ext cx="4174489"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Lleva una </a:t>
            </a:r>
            <a:r>
              <a:rPr lang="en-GB" sz="2000" dirty="0" err="1" smtClean="0">
                <a:solidFill>
                  <a:srgbClr val="002060"/>
                </a:solidFill>
                <a:latin typeface="Century Gothic" panose="020B0502020202020204" pitchFamily="34" charset="0"/>
              </a:rPr>
              <a:t>camisa</a:t>
            </a:r>
            <a:r>
              <a:rPr lang="en-GB" sz="2000" dirty="0" smtClean="0">
                <a:solidFill>
                  <a:srgbClr val="002060"/>
                </a:solidFill>
                <a:latin typeface="Century Gothic" panose="020B0502020202020204" pitchFamily="34" charset="0"/>
              </a:rPr>
              <a:t>.</a:t>
            </a:r>
            <a:endParaRPr lang="en-GB" sz="2000" dirty="0">
              <a:solidFill>
                <a:srgbClr val="002060"/>
              </a:solidFill>
            </a:endParaRPr>
          </a:p>
        </p:txBody>
      </p:sp>
      <p:sp>
        <p:nvSpPr>
          <p:cNvPr id="8" name="TextBox 7"/>
          <p:cNvSpPr txBox="1"/>
          <p:nvPr/>
        </p:nvSpPr>
        <p:spPr>
          <a:xfrm>
            <a:off x="619347" y="3109582"/>
            <a:ext cx="3284884" cy="400110"/>
          </a:xfrm>
          <a:prstGeom prst="rect">
            <a:avLst/>
          </a:prstGeom>
          <a:noFill/>
        </p:spPr>
        <p:txBody>
          <a:bodyPr wrap="square" rtlCol="0">
            <a:spAutoFit/>
          </a:bodyPr>
          <a:lstStyle/>
          <a:p>
            <a:r>
              <a:rPr lang="en-GB" sz="2000" dirty="0" err="1" smtClean="0">
                <a:solidFill>
                  <a:srgbClr val="002060"/>
                </a:solidFill>
                <a:latin typeface="Century Gothic" panose="020B0502020202020204" pitchFamily="34" charset="0"/>
              </a:rPr>
              <a:t>Baila</a:t>
            </a:r>
            <a:r>
              <a:rPr lang="en-GB" sz="2000" dirty="0" smtClean="0">
                <a:solidFill>
                  <a:srgbClr val="002060"/>
                </a:solidFill>
                <a:latin typeface="Century Gothic" panose="020B0502020202020204" pitchFamily="34" charset="0"/>
              </a:rPr>
              <a:t> en el norte.</a:t>
            </a:r>
            <a:endParaRPr lang="en-GB" sz="2000" dirty="0">
              <a:solidFill>
                <a:srgbClr val="002060"/>
              </a:solidFill>
              <a:latin typeface="Century Gothic" panose="020B0502020202020204" pitchFamily="34" charset="0"/>
            </a:endParaRPr>
          </a:p>
        </p:txBody>
      </p:sp>
      <p:sp>
        <p:nvSpPr>
          <p:cNvPr id="9" name="TextBox 8"/>
          <p:cNvSpPr txBox="1"/>
          <p:nvPr/>
        </p:nvSpPr>
        <p:spPr>
          <a:xfrm>
            <a:off x="610064" y="3580485"/>
            <a:ext cx="3149018" cy="400110"/>
          </a:xfrm>
          <a:prstGeom prst="rect">
            <a:avLst/>
          </a:prstGeom>
          <a:noFill/>
        </p:spPr>
        <p:txBody>
          <a:bodyPr wrap="square" rtlCol="0">
            <a:spAutoFit/>
          </a:bodyPr>
          <a:lstStyle/>
          <a:p>
            <a:r>
              <a:rPr lang="en-GB" sz="2000" dirty="0" err="1" smtClean="0">
                <a:solidFill>
                  <a:srgbClr val="002060"/>
                </a:solidFill>
                <a:latin typeface="Century Gothic" panose="020B0502020202020204" pitchFamily="34" charset="0"/>
              </a:rPr>
              <a:t>Necesito</a:t>
            </a:r>
            <a:r>
              <a:rPr lang="en-GB" sz="2000" dirty="0" smtClean="0">
                <a:solidFill>
                  <a:srgbClr val="002060"/>
                </a:solidFill>
                <a:latin typeface="Century Gothic" panose="020B0502020202020204" pitchFamily="34" charset="0"/>
              </a:rPr>
              <a:t> un amigo.</a:t>
            </a:r>
            <a:endParaRPr lang="en-GB" sz="2000" dirty="0">
              <a:solidFill>
                <a:srgbClr val="002060"/>
              </a:solidFill>
            </a:endParaRPr>
          </a:p>
        </p:txBody>
      </p:sp>
      <p:sp>
        <p:nvSpPr>
          <p:cNvPr id="10" name="TextBox 9"/>
          <p:cNvSpPr txBox="1"/>
          <p:nvPr/>
        </p:nvSpPr>
        <p:spPr>
          <a:xfrm>
            <a:off x="610064" y="4023674"/>
            <a:ext cx="2462812" cy="400110"/>
          </a:xfrm>
          <a:prstGeom prst="rect">
            <a:avLst/>
          </a:prstGeom>
          <a:noFill/>
        </p:spPr>
        <p:txBody>
          <a:bodyPr wrap="square" rtlCol="0">
            <a:spAutoFit/>
          </a:bodyPr>
          <a:lstStyle/>
          <a:p>
            <a:r>
              <a:rPr lang="en-GB" sz="2000" dirty="0" err="1" smtClean="0">
                <a:solidFill>
                  <a:srgbClr val="002060"/>
                </a:solidFill>
                <a:latin typeface="Century Gothic" panose="020B0502020202020204" pitchFamily="34" charset="0"/>
              </a:rPr>
              <a:t>Usa</a:t>
            </a:r>
            <a:r>
              <a:rPr lang="en-GB" sz="2000" dirty="0" smtClean="0">
                <a:solidFill>
                  <a:srgbClr val="002060"/>
                </a:solidFill>
                <a:latin typeface="Century Gothic" panose="020B0502020202020204" pitchFamily="34" charset="0"/>
              </a:rPr>
              <a:t> </a:t>
            </a:r>
            <a:r>
              <a:rPr lang="en-GB" sz="2000" dirty="0" err="1" smtClean="0">
                <a:solidFill>
                  <a:srgbClr val="002060"/>
                </a:solidFill>
                <a:latin typeface="Century Gothic" panose="020B0502020202020204" pitchFamily="34" charset="0"/>
              </a:rPr>
              <a:t>una</a:t>
            </a:r>
            <a:r>
              <a:rPr lang="en-GB" sz="2000" dirty="0" smtClean="0">
                <a:solidFill>
                  <a:srgbClr val="002060"/>
                </a:solidFill>
                <a:latin typeface="Century Gothic" panose="020B0502020202020204" pitchFamily="34" charset="0"/>
              </a:rPr>
              <a:t> </a:t>
            </a:r>
            <a:r>
              <a:rPr lang="en-GB" sz="2000" dirty="0" err="1" smtClean="0">
                <a:solidFill>
                  <a:srgbClr val="002060"/>
                </a:solidFill>
                <a:latin typeface="Century Gothic" panose="020B0502020202020204" pitchFamily="34" charset="0"/>
              </a:rPr>
              <a:t>bicicleta</a:t>
            </a:r>
            <a:r>
              <a:rPr lang="en-GB" sz="2000" dirty="0" smtClean="0">
                <a:solidFill>
                  <a:srgbClr val="002060"/>
                </a:solidFill>
                <a:latin typeface="Century Gothic" panose="020B0502020202020204" pitchFamily="34" charset="0"/>
              </a:rPr>
              <a:t>.</a:t>
            </a:r>
            <a:endParaRPr lang="en-GB" sz="2000" dirty="0">
              <a:solidFill>
                <a:srgbClr val="002060"/>
              </a:solidFill>
              <a:latin typeface="Century Gothic" panose="020B0502020202020204" pitchFamily="34" charset="0"/>
            </a:endParaRPr>
          </a:p>
        </p:txBody>
      </p:sp>
      <p:sp>
        <p:nvSpPr>
          <p:cNvPr id="11" name="TextBox 10"/>
          <p:cNvSpPr txBox="1"/>
          <p:nvPr/>
        </p:nvSpPr>
        <p:spPr>
          <a:xfrm>
            <a:off x="619347" y="4471670"/>
            <a:ext cx="3374619"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Necesita una </a:t>
            </a:r>
            <a:r>
              <a:rPr lang="en-GB" sz="2000" dirty="0" err="1" smtClean="0">
                <a:solidFill>
                  <a:srgbClr val="002060"/>
                </a:solidFill>
                <a:latin typeface="Century Gothic" panose="020B0502020202020204" pitchFamily="34" charset="0"/>
              </a:rPr>
              <a:t>amiga</a:t>
            </a:r>
            <a:r>
              <a:rPr lang="en-GB" sz="2000" dirty="0" smtClean="0">
                <a:solidFill>
                  <a:srgbClr val="002060"/>
                </a:solidFill>
                <a:latin typeface="Century Gothic" panose="020B0502020202020204" pitchFamily="34" charset="0"/>
              </a:rPr>
              <a:t>.</a:t>
            </a:r>
            <a:endParaRPr lang="en-GB" sz="2000" dirty="0">
              <a:solidFill>
                <a:srgbClr val="002060"/>
              </a:solidFill>
              <a:latin typeface="Century Gothic" panose="020B0502020202020204" pitchFamily="34" charset="0"/>
            </a:endParaRPr>
          </a:p>
        </p:txBody>
      </p:sp>
      <p:sp>
        <p:nvSpPr>
          <p:cNvPr id="12" name="TextBox 11"/>
          <p:cNvSpPr txBox="1"/>
          <p:nvPr/>
        </p:nvSpPr>
        <p:spPr>
          <a:xfrm>
            <a:off x="596346" y="4966824"/>
            <a:ext cx="4480637"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Uso un </a:t>
            </a:r>
            <a:r>
              <a:rPr lang="en-GB" sz="2000" dirty="0" err="1" smtClean="0">
                <a:solidFill>
                  <a:srgbClr val="002060"/>
                </a:solidFill>
                <a:latin typeface="Century Gothic" panose="020B0502020202020204" pitchFamily="34" charset="0"/>
              </a:rPr>
              <a:t>teléfono</a:t>
            </a:r>
            <a:r>
              <a:rPr lang="en-GB" sz="2000" dirty="0" smtClean="0">
                <a:solidFill>
                  <a:srgbClr val="002060"/>
                </a:solidFill>
                <a:latin typeface="Century Gothic" panose="020B0502020202020204" pitchFamily="34" charset="0"/>
              </a:rPr>
              <a:t>. Es muy </a:t>
            </a:r>
            <a:r>
              <a:rPr lang="en-GB" sz="2000" dirty="0" err="1" smtClean="0">
                <a:solidFill>
                  <a:srgbClr val="002060"/>
                </a:solidFill>
                <a:latin typeface="Century Gothic" panose="020B0502020202020204" pitchFamily="34" charset="0"/>
              </a:rPr>
              <a:t>nuevo</a:t>
            </a:r>
            <a:r>
              <a:rPr lang="en-GB" sz="2000" dirty="0" smtClean="0">
                <a:solidFill>
                  <a:srgbClr val="002060"/>
                </a:solidFill>
                <a:latin typeface="Century Gothic" panose="020B0502020202020204" pitchFamily="34" charset="0"/>
              </a:rPr>
              <a:t>. </a:t>
            </a:r>
            <a:endParaRPr lang="en-GB" sz="2000" dirty="0">
              <a:solidFill>
                <a:srgbClr val="002060"/>
              </a:solidFill>
            </a:endParaRPr>
          </a:p>
        </p:txBody>
      </p:sp>
      <p:sp>
        <p:nvSpPr>
          <p:cNvPr id="17" name="TextBox 16"/>
          <p:cNvSpPr txBox="1"/>
          <p:nvPr/>
        </p:nvSpPr>
        <p:spPr>
          <a:xfrm>
            <a:off x="584066" y="5385762"/>
            <a:ext cx="2332134"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Lleva zapatos.</a:t>
            </a:r>
            <a:endParaRPr lang="en-GB" sz="2000" dirty="0">
              <a:solidFill>
                <a:srgbClr val="002060"/>
              </a:solidFill>
            </a:endParaRPr>
          </a:p>
        </p:txBody>
      </p:sp>
      <p:sp>
        <p:nvSpPr>
          <p:cNvPr id="18" name="TextBox 17"/>
          <p:cNvSpPr txBox="1"/>
          <p:nvPr/>
        </p:nvSpPr>
        <p:spPr>
          <a:xfrm>
            <a:off x="564683" y="5859040"/>
            <a:ext cx="4049416" cy="400110"/>
          </a:xfrm>
          <a:prstGeom prst="rect">
            <a:avLst/>
          </a:prstGeom>
          <a:noFill/>
        </p:spPr>
        <p:txBody>
          <a:bodyPr wrap="square" rtlCol="0">
            <a:spAutoFit/>
          </a:bodyPr>
          <a:lstStyle/>
          <a:p>
            <a:r>
              <a:rPr lang="en-GB" sz="2000" dirty="0" err="1" smtClean="0">
                <a:solidFill>
                  <a:srgbClr val="002060"/>
                </a:solidFill>
                <a:latin typeface="Century Gothic" panose="020B0502020202020204" pitchFamily="34" charset="0"/>
              </a:rPr>
              <a:t>Compro</a:t>
            </a:r>
            <a:r>
              <a:rPr lang="en-GB" sz="2000" dirty="0" smtClean="0">
                <a:solidFill>
                  <a:srgbClr val="002060"/>
                </a:solidFill>
                <a:latin typeface="Century Gothic" panose="020B0502020202020204" pitchFamily="34" charset="0"/>
              </a:rPr>
              <a:t> </a:t>
            </a:r>
            <a:r>
              <a:rPr lang="en-GB" sz="2000" dirty="0" err="1" smtClean="0">
                <a:solidFill>
                  <a:srgbClr val="002060"/>
                </a:solidFill>
                <a:latin typeface="Century Gothic" panose="020B0502020202020204" pitchFamily="34" charset="0"/>
              </a:rPr>
              <a:t>productos</a:t>
            </a:r>
            <a:r>
              <a:rPr lang="en-GB" sz="2000" dirty="0">
                <a:solidFill>
                  <a:srgbClr val="002060"/>
                </a:solidFill>
                <a:latin typeface="Century Gothic" panose="020B0502020202020204" pitchFamily="34" charset="0"/>
              </a:rPr>
              <a:t> </a:t>
            </a:r>
            <a:r>
              <a:rPr lang="en-GB" sz="2000" dirty="0" err="1" smtClean="0">
                <a:solidFill>
                  <a:srgbClr val="002060"/>
                </a:solidFill>
                <a:latin typeface="Century Gothic" panose="020B0502020202020204" pitchFamily="34" charset="0"/>
              </a:rPr>
              <a:t>en</a:t>
            </a:r>
            <a:r>
              <a:rPr lang="en-GB" sz="2000" dirty="0" smtClean="0">
                <a:solidFill>
                  <a:srgbClr val="002060"/>
                </a:solidFill>
                <a:latin typeface="Century Gothic" panose="020B0502020202020204" pitchFamily="34" charset="0"/>
              </a:rPr>
              <a:t> Madrid.</a:t>
            </a:r>
            <a:endParaRPr lang="en-GB" sz="2000" dirty="0">
              <a:solidFill>
                <a:srgbClr val="002060"/>
              </a:solidFill>
            </a:endParaRPr>
          </a:p>
        </p:txBody>
      </p:sp>
      <p:sp>
        <p:nvSpPr>
          <p:cNvPr id="21" name="TextBox 20"/>
          <p:cNvSpPr txBox="1"/>
          <p:nvPr/>
        </p:nvSpPr>
        <p:spPr>
          <a:xfrm>
            <a:off x="7030887" y="1704070"/>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2" name="TextBox 21"/>
          <p:cNvSpPr txBox="1"/>
          <p:nvPr/>
        </p:nvSpPr>
        <p:spPr>
          <a:xfrm>
            <a:off x="5355867" y="2185663"/>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3" name="TextBox 22"/>
          <p:cNvSpPr txBox="1"/>
          <p:nvPr/>
        </p:nvSpPr>
        <p:spPr>
          <a:xfrm>
            <a:off x="7039905" y="2580819"/>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4" name="TextBox 23"/>
          <p:cNvSpPr txBox="1"/>
          <p:nvPr/>
        </p:nvSpPr>
        <p:spPr>
          <a:xfrm>
            <a:off x="7030887" y="3074615"/>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5" name="TextBox 24"/>
          <p:cNvSpPr txBox="1"/>
          <p:nvPr/>
        </p:nvSpPr>
        <p:spPr>
          <a:xfrm>
            <a:off x="5355867" y="3555866"/>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6" name="TextBox 25"/>
          <p:cNvSpPr txBox="1"/>
          <p:nvPr/>
        </p:nvSpPr>
        <p:spPr>
          <a:xfrm>
            <a:off x="7038446" y="3969186"/>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7" name="TextBox 26"/>
          <p:cNvSpPr txBox="1"/>
          <p:nvPr/>
        </p:nvSpPr>
        <p:spPr>
          <a:xfrm>
            <a:off x="7030887" y="4478274"/>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8" name="TextBox 27"/>
          <p:cNvSpPr txBox="1"/>
          <p:nvPr/>
        </p:nvSpPr>
        <p:spPr>
          <a:xfrm>
            <a:off x="5355865" y="4875838"/>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9" name="TextBox 28"/>
          <p:cNvSpPr txBox="1"/>
          <p:nvPr/>
        </p:nvSpPr>
        <p:spPr>
          <a:xfrm>
            <a:off x="7030887" y="5364987"/>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30" name="TextBox 29"/>
          <p:cNvSpPr txBox="1"/>
          <p:nvPr/>
        </p:nvSpPr>
        <p:spPr>
          <a:xfrm>
            <a:off x="5355864" y="5820492"/>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31" name="TextBox 30"/>
          <p:cNvSpPr txBox="1"/>
          <p:nvPr/>
        </p:nvSpPr>
        <p:spPr>
          <a:xfrm>
            <a:off x="8119889" y="1800310"/>
            <a:ext cx="3982148" cy="353943"/>
          </a:xfrm>
          <a:prstGeom prst="rect">
            <a:avLst/>
          </a:prstGeom>
          <a:noFill/>
        </p:spPr>
        <p:txBody>
          <a:bodyPr wrap="square" rtlCol="0">
            <a:spAutoFit/>
          </a:bodyPr>
          <a:lstStyle/>
          <a:p>
            <a:r>
              <a:rPr lang="en-GB" sz="1700" i="1" dirty="0" smtClean="0">
                <a:solidFill>
                  <a:srgbClr val="002060"/>
                </a:solidFill>
                <a:latin typeface="Century Gothic" panose="020B0502020202020204" pitchFamily="34" charset="0"/>
              </a:rPr>
              <a:t>“She buys some things in Valencia.”</a:t>
            </a:r>
            <a:endParaRPr lang="en-GB" sz="1700" i="1" dirty="0">
              <a:solidFill>
                <a:srgbClr val="002060"/>
              </a:solidFill>
            </a:endParaRPr>
          </a:p>
        </p:txBody>
      </p:sp>
      <p:sp>
        <p:nvSpPr>
          <p:cNvPr id="32" name="TextBox 31"/>
          <p:cNvSpPr txBox="1"/>
          <p:nvPr/>
        </p:nvSpPr>
        <p:spPr>
          <a:xfrm>
            <a:off x="8149634" y="2230868"/>
            <a:ext cx="3340146"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“I dance in the south.”</a:t>
            </a:r>
            <a:endParaRPr lang="en-GB" sz="2200" i="1" dirty="0">
              <a:solidFill>
                <a:srgbClr val="002060"/>
              </a:solidFill>
            </a:endParaRPr>
          </a:p>
        </p:txBody>
      </p:sp>
      <p:sp>
        <p:nvSpPr>
          <p:cNvPr id="33" name="TextBox 32"/>
          <p:cNvSpPr txBox="1"/>
          <p:nvPr/>
        </p:nvSpPr>
        <p:spPr>
          <a:xfrm>
            <a:off x="8116422" y="2692458"/>
            <a:ext cx="3639359"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“She wears a shirt.”</a:t>
            </a:r>
            <a:endParaRPr lang="en-GB" sz="2200" i="1" dirty="0">
              <a:solidFill>
                <a:srgbClr val="002060"/>
              </a:solidFill>
            </a:endParaRPr>
          </a:p>
        </p:txBody>
      </p:sp>
      <p:sp>
        <p:nvSpPr>
          <p:cNvPr id="34" name="TextBox 33"/>
          <p:cNvSpPr txBox="1"/>
          <p:nvPr/>
        </p:nvSpPr>
        <p:spPr>
          <a:xfrm>
            <a:off x="8116422" y="3161965"/>
            <a:ext cx="4003024"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“She dances in the north.”</a:t>
            </a:r>
            <a:endParaRPr lang="en-GB" sz="2200" i="1" dirty="0">
              <a:solidFill>
                <a:srgbClr val="002060"/>
              </a:solidFill>
            </a:endParaRPr>
          </a:p>
        </p:txBody>
      </p:sp>
      <p:sp>
        <p:nvSpPr>
          <p:cNvPr id="35" name="TextBox 34"/>
          <p:cNvSpPr txBox="1"/>
          <p:nvPr/>
        </p:nvSpPr>
        <p:spPr>
          <a:xfrm>
            <a:off x="8123981" y="3610480"/>
            <a:ext cx="3861365"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“I need a (male) friend.”</a:t>
            </a:r>
            <a:endParaRPr lang="en-GB" sz="2200" i="1" dirty="0">
              <a:solidFill>
                <a:srgbClr val="002060"/>
              </a:solidFill>
            </a:endParaRPr>
          </a:p>
        </p:txBody>
      </p:sp>
      <p:sp>
        <p:nvSpPr>
          <p:cNvPr id="36" name="TextBox 35"/>
          <p:cNvSpPr txBox="1"/>
          <p:nvPr/>
        </p:nvSpPr>
        <p:spPr>
          <a:xfrm>
            <a:off x="8166504" y="4037618"/>
            <a:ext cx="3484620"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“She uses a bike.”</a:t>
            </a:r>
            <a:endParaRPr lang="en-GB" sz="2200" i="1" dirty="0">
              <a:solidFill>
                <a:srgbClr val="002060"/>
              </a:solidFill>
            </a:endParaRPr>
          </a:p>
        </p:txBody>
      </p:sp>
      <p:sp>
        <p:nvSpPr>
          <p:cNvPr id="37" name="TextBox 36"/>
          <p:cNvSpPr txBox="1"/>
          <p:nvPr/>
        </p:nvSpPr>
        <p:spPr>
          <a:xfrm>
            <a:off x="8149634" y="4496985"/>
            <a:ext cx="3830949" cy="384721"/>
          </a:xfrm>
          <a:prstGeom prst="rect">
            <a:avLst/>
          </a:prstGeom>
          <a:noFill/>
        </p:spPr>
        <p:txBody>
          <a:bodyPr wrap="square" rtlCol="0">
            <a:spAutoFit/>
          </a:bodyPr>
          <a:lstStyle/>
          <a:p>
            <a:r>
              <a:rPr lang="en-GB" sz="1900" i="1" dirty="0" smtClean="0">
                <a:solidFill>
                  <a:srgbClr val="002060"/>
                </a:solidFill>
                <a:latin typeface="Century Gothic" panose="020B0502020202020204" pitchFamily="34" charset="0"/>
              </a:rPr>
              <a:t>“She needs a (female) friend.”</a:t>
            </a:r>
            <a:endParaRPr lang="en-GB" sz="1900" i="1" dirty="0">
              <a:solidFill>
                <a:srgbClr val="002060"/>
              </a:solidFill>
            </a:endParaRPr>
          </a:p>
        </p:txBody>
      </p:sp>
      <p:sp>
        <p:nvSpPr>
          <p:cNvPr id="38" name="TextBox 37"/>
          <p:cNvSpPr txBox="1"/>
          <p:nvPr/>
        </p:nvSpPr>
        <p:spPr>
          <a:xfrm>
            <a:off x="8088228" y="4954875"/>
            <a:ext cx="4322371" cy="430887"/>
          </a:xfrm>
          <a:prstGeom prst="rect">
            <a:avLst/>
          </a:prstGeom>
          <a:noFill/>
        </p:spPr>
        <p:txBody>
          <a:bodyPr wrap="square" rtlCol="0">
            <a:spAutoFit/>
          </a:bodyPr>
          <a:lstStyle/>
          <a:p>
            <a:r>
              <a:rPr lang="en-GB" sz="2100" i="1" dirty="0" smtClean="0">
                <a:solidFill>
                  <a:srgbClr val="002060"/>
                </a:solidFill>
                <a:latin typeface="Century Gothic" panose="020B0502020202020204" pitchFamily="34" charset="0"/>
              </a:rPr>
              <a:t>“I use a phone. It’s very new.”</a:t>
            </a:r>
            <a:endParaRPr lang="en-GB" sz="2100" i="1" dirty="0">
              <a:solidFill>
                <a:srgbClr val="002060"/>
              </a:solidFill>
            </a:endParaRPr>
          </a:p>
        </p:txBody>
      </p:sp>
      <p:sp>
        <p:nvSpPr>
          <p:cNvPr id="39" name="TextBox 38"/>
          <p:cNvSpPr txBox="1"/>
          <p:nvPr/>
        </p:nvSpPr>
        <p:spPr>
          <a:xfrm>
            <a:off x="8123981" y="5428153"/>
            <a:ext cx="3380779"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“She wears shoes.”</a:t>
            </a:r>
            <a:endParaRPr lang="en-GB" sz="2200" i="1" dirty="0">
              <a:solidFill>
                <a:srgbClr val="002060"/>
              </a:solidFill>
            </a:endParaRPr>
          </a:p>
        </p:txBody>
      </p:sp>
      <p:sp>
        <p:nvSpPr>
          <p:cNvPr id="40" name="TextBox 39"/>
          <p:cNvSpPr txBox="1"/>
          <p:nvPr/>
        </p:nvSpPr>
        <p:spPr>
          <a:xfrm>
            <a:off x="8166504" y="5855605"/>
            <a:ext cx="3859181"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“I buy products in Madrid.”</a:t>
            </a:r>
            <a:endParaRPr lang="en-GB" sz="2200" i="1" dirty="0">
              <a:solidFill>
                <a:srgbClr val="002060"/>
              </a:solidFill>
            </a:endParaRPr>
          </a:p>
        </p:txBody>
      </p:sp>
      <p:sp>
        <p:nvSpPr>
          <p:cNvPr id="41" name="Rounded Rectangle 40"/>
          <p:cNvSpPr/>
          <p:nvPr/>
        </p:nvSpPr>
        <p:spPr>
          <a:xfrm>
            <a:off x="11437699" y="60275"/>
            <a:ext cx="664338"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prstClr val="white"/>
                </a:solidFill>
                <a:latin typeface="Century Gothic" panose="020B0502020202020204" pitchFamily="34" charset="0"/>
              </a:rPr>
              <a:t>leer</a:t>
            </a:r>
            <a:endParaRPr lang="en-GB" b="1" dirty="0">
              <a:solidFill>
                <a:prstClr val="white"/>
              </a:solidFill>
              <a:latin typeface="Century Gothic" panose="020B0502020202020204" pitchFamily="34" charset="0"/>
            </a:endParaRPr>
          </a:p>
        </p:txBody>
      </p:sp>
      <p:sp>
        <p:nvSpPr>
          <p:cNvPr id="43" name="TextBox 42"/>
          <p:cNvSpPr txBox="1"/>
          <p:nvPr/>
        </p:nvSpPr>
        <p:spPr>
          <a:xfrm>
            <a:off x="82349" y="161054"/>
            <a:ext cx="4596281" cy="1323439"/>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Maria and Ana are twins. </a:t>
            </a:r>
            <a:br>
              <a:rPr lang="en-GB" sz="2000" dirty="0" smtClean="0">
                <a:solidFill>
                  <a:srgbClr val="002060"/>
                </a:solidFill>
                <a:latin typeface="Century Gothic" panose="020B0502020202020204" pitchFamily="34" charset="0"/>
              </a:rPr>
            </a:br>
            <a:r>
              <a:rPr lang="en-GB" sz="2000" dirty="0" err="1" smtClean="0">
                <a:solidFill>
                  <a:srgbClr val="002060"/>
                </a:solidFill>
                <a:latin typeface="Century Gothic" panose="020B0502020202020204" pitchFamily="34" charset="0"/>
              </a:rPr>
              <a:t>María</a:t>
            </a:r>
            <a:r>
              <a:rPr lang="en-GB" sz="2000" dirty="0" smtClean="0">
                <a:solidFill>
                  <a:srgbClr val="002060"/>
                </a:solidFill>
                <a:latin typeface="Century Gothic" panose="020B0502020202020204" pitchFamily="34" charset="0"/>
              </a:rPr>
              <a:t> talks about herself (I) </a:t>
            </a:r>
            <a:br>
              <a:rPr lang="en-GB" sz="2000" dirty="0" smtClean="0">
                <a:solidFill>
                  <a:srgbClr val="002060"/>
                </a:solidFill>
                <a:latin typeface="Century Gothic" panose="020B0502020202020204" pitchFamily="34" charset="0"/>
              </a:rPr>
            </a:br>
            <a:r>
              <a:rPr lang="en-GB" sz="2000" dirty="0" smtClean="0">
                <a:solidFill>
                  <a:srgbClr val="002060"/>
                </a:solidFill>
                <a:latin typeface="Century Gothic" panose="020B0502020202020204" pitchFamily="34" charset="0"/>
              </a:rPr>
              <a:t>and her sister (she). </a:t>
            </a:r>
            <a:br>
              <a:rPr lang="en-GB" sz="2000" dirty="0" smtClean="0">
                <a:solidFill>
                  <a:srgbClr val="002060"/>
                </a:solidFill>
                <a:latin typeface="Century Gothic" panose="020B0502020202020204" pitchFamily="34" charset="0"/>
              </a:rPr>
            </a:br>
            <a:endParaRPr lang="en-GB" sz="2000" dirty="0">
              <a:solidFill>
                <a:srgbClr val="002060"/>
              </a:solidFill>
            </a:endParaRPr>
          </a:p>
        </p:txBody>
      </p:sp>
      <p:pic>
        <p:nvPicPr>
          <p:cNvPr id="44" name="Picture 4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668" y="110883"/>
            <a:ext cx="752012" cy="1133169"/>
          </a:xfrm>
          <a:prstGeom prst="rect">
            <a:avLst/>
          </a:prstGeom>
        </p:spPr>
      </p:pic>
      <p:pic>
        <p:nvPicPr>
          <p:cNvPr id="45" name="Picture 4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199028" y="93213"/>
            <a:ext cx="766929" cy="1167121"/>
          </a:xfrm>
          <a:prstGeom prst="rect">
            <a:avLst/>
          </a:prstGeom>
        </p:spPr>
      </p:pic>
      <p:sp>
        <p:nvSpPr>
          <p:cNvPr id="2" name="Rectangle 1"/>
          <p:cNvSpPr/>
          <p:nvPr/>
        </p:nvSpPr>
        <p:spPr>
          <a:xfrm>
            <a:off x="8341050" y="114692"/>
            <a:ext cx="2247731" cy="1015663"/>
          </a:xfrm>
          <a:prstGeom prst="rect">
            <a:avLst/>
          </a:prstGeom>
        </p:spPr>
        <p:txBody>
          <a:bodyPr wrap="none">
            <a:spAutoFit/>
          </a:bodyPr>
          <a:lstStyle/>
          <a:p>
            <a:r>
              <a:rPr lang="en-GB" sz="2000" dirty="0" smtClean="0">
                <a:solidFill>
                  <a:srgbClr val="002060"/>
                </a:solidFill>
                <a:latin typeface="Century Gothic" panose="020B0502020202020204" pitchFamily="34" charset="0"/>
              </a:rPr>
              <a:t>Write 1-10 and </a:t>
            </a:r>
            <a:br>
              <a:rPr lang="en-GB" sz="2000" dirty="0" smtClean="0">
                <a:solidFill>
                  <a:srgbClr val="002060"/>
                </a:solidFill>
                <a:latin typeface="Century Gothic" panose="020B0502020202020204" pitchFamily="34" charset="0"/>
              </a:rPr>
            </a:br>
            <a:r>
              <a:rPr lang="en-GB" sz="2000" dirty="0" smtClean="0">
                <a:solidFill>
                  <a:srgbClr val="002060"/>
                </a:solidFill>
                <a:latin typeface="Century Gothic" panose="020B0502020202020204" pitchFamily="34" charset="0"/>
              </a:rPr>
              <a:t>who </a:t>
            </a:r>
            <a:r>
              <a:rPr lang="en-GB" sz="2000" dirty="0">
                <a:solidFill>
                  <a:srgbClr val="002060"/>
                </a:solidFill>
                <a:latin typeface="Century Gothic" panose="020B0502020202020204" pitchFamily="34" charset="0"/>
              </a:rPr>
              <a:t>does </a:t>
            </a:r>
            <a:r>
              <a:rPr lang="en-GB" sz="2000" dirty="0" smtClean="0">
                <a:solidFill>
                  <a:srgbClr val="002060"/>
                </a:solidFill>
                <a:latin typeface="Century Gothic" panose="020B0502020202020204" pitchFamily="34" charset="0"/>
              </a:rPr>
              <a:t>what, </a:t>
            </a:r>
            <a:br>
              <a:rPr lang="en-GB" sz="2000" dirty="0" smtClean="0">
                <a:solidFill>
                  <a:srgbClr val="002060"/>
                </a:solidFill>
                <a:latin typeface="Century Gothic" panose="020B0502020202020204" pitchFamily="34" charset="0"/>
              </a:rPr>
            </a:br>
            <a:r>
              <a:rPr lang="en-GB" sz="2000" b="1" dirty="0" smtClean="0">
                <a:solidFill>
                  <a:srgbClr val="002060"/>
                </a:solidFill>
                <a:latin typeface="Century Gothic" panose="020B0502020202020204" pitchFamily="34" charset="0"/>
              </a:rPr>
              <a:t>I </a:t>
            </a:r>
            <a:r>
              <a:rPr lang="en-GB" sz="2000" dirty="0" smtClean="0">
                <a:solidFill>
                  <a:srgbClr val="002060"/>
                </a:solidFill>
                <a:latin typeface="Century Gothic" panose="020B0502020202020204" pitchFamily="34" charset="0"/>
              </a:rPr>
              <a:t>or </a:t>
            </a:r>
            <a:r>
              <a:rPr lang="en-GB" sz="2000" b="1" dirty="0" smtClean="0">
                <a:solidFill>
                  <a:srgbClr val="002060"/>
                </a:solidFill>
                <a:latin typeface="Century Gothic" panose="020B0502020202020204" pitchFamily="34" charset="0"/>
              </a:rPr>
              <a:t>she</a:t>
            </a:r>
            <a:r>
              <a:rPr lang="en-GB" sz="2000" dirty="0" smtClean="0">
                <a:solidFill>
                  <a:srgbClr val="002060"/>
                </a:solidFill>
                <a:latin typeface="Century Gothic" panose="020B0502020202020204" pitchFamily="34" charset="0"/>
              </a:rPr>
              <a:t>. </a:t>
            </a:r>
            <a:endParaRPr lang="en-GB" sz="2000" dirty="0">
              <a:solidFill>
                <a:srgbClr val="002060"/>
              </a:solidFill>
            </a:endParaRPr>
          </a:p>
        </p:txBody>
      </p:sp>
    </p:spTree>
    <p:extLst>
      <p:ext uri="{BB962C8B-B14F-4D97-AF65-F5344CB8AC3E}">
        <p14:creationId xmlns:p14="http://schemas.microsoft.com/office/powerpoint/2010/main" val="342569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7" grpId="0"/>
      <p:bldP spid="18"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944" y="39136"/>
            <a:ext cx="11667877" cy="461665"/>
          </a:xfrm>
          <a:prstGeom prst="rect">
            <a:avLst/>
          </a:prstGeom>
          <a:noFill/>
        </p:spPr>
        <p:txBody>
          <a:bodyPr wrap="square" rtlCol="0">
            <a:spAutoFit/>
          </a:bodyPr>
          <a:lstStyle/>
          <a:p>
            <a:r>
              <a:rPr lang="en-GB" sz="2400" dirty="0" err="1" smtClean="0">
                <a:solidFill>
                  <a:srgbClr val="002060"/>
                </a:solidFill>
                <a:latin typeface="Century Gothic" panose="020B0502020202020204" pitchFamily="34" charset="0"/>
              </a:rPr>
              <a:t>María</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tiene</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una</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lista</a:t>
            </a:r>
            <a:r>
              <a:rPr lang="en-GB" sz="2400" dirty="0" smtClean="0">
                <a:solidFill>
                  <a:srgbClr val="002060"/>
                </a:solidFill>
                <a:latin typeface="Century Gothic" panose="020B0502020202020204" pitchFamily="34" charset="0"/>
              </a:rPr>
              <a:t> de </a:t>
            </a:r>
            <a:r>
              <a:rPr lang="en-GB" sz="2400" dirty="0" err="1" smtClean="0">
                <a:solidFill>
                  <a:srgbClr val="002060"/>
                </a:solidFill>
                <a:latin typeface="Century Gothic" panose="020B0502020202020204" pitchFamily="34" charset="0"/>
              </a:rPr>
              <a:t>cosas</a:t>
            </a:r>
            <a:r>
              <a:rPr lang="en-GB" sz="2400" dirty="0" smtClean="0">
                <a:solidFill>
                  <a:srgbClr val="002060"/>
                </a:solidFill>
                <a:latin typeface="Century Gothic" panose="020B0502020202020204" pitchFamily="34" charset="0"/>
              </a:rPr>
              <a:t>. </a:t>
            </a:r>
          </a:p>
        </p:txBody>
      </p:sp>
      <p:sp>
        <p:nvSpPr>
          <p:cNvPr id="23" name="Rounded Rectangle 22"/>
          <p:cNvSpPr/>
          <p:nvPr/>
        </p:nvSpPr>
        <p:spPr>
          <a:xfrm>
            <a:off x="10555960" y="5847243"/>
            <a:ext cx="1415097"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prstClr val="white"/>
                </a:solidFill>
                <a:latin typeface="Century Gothic" panose="020B0502020202020204" pitchFamily="34" charset="0"/>
              </a:rPr>
              <a:t>escuchar</a:t>
            </a:r>
            <a:endParaRPr lang="en-GB" b="1" dirty="0">
              <a:solidFill>
                <a:prstClr val="white"/>
              </a:solidFill>
              <a:latin typeface="Century Gothic" panose="020B0502020202020204" pitchFamily="34" charset="0"/>
            </a:endParaRPr>
          </a:p>
        </p:txBody>
      </p:sp>
      <p:graphicFrame>
        <p:nvGraphicFramePr>
          <p:cNvPr id="61" name="Table 60" descr="Showing listening task: 'I need' and 'she needs'. "/>
          <p:cNvGraphicFramePr>
            <a:graphicFrameLocks noGrp="1"/>
          </p:cNvGraphicFramePr>
          <p:nvPr>
            <p:extLst>
              <p:ext uri="{D42A27DB-BD31-4B8C-83A1-F6EECF244321}">
                <p14:modId xmlns:p14="http://schemas.microsoft.com/office/powerpoint/2010/main" val="2527907984"/>
              </p:ext>
            </p:extLst>
          </p:nvPr>
        </p:nvGraphicFramePr>
        <p:xfrm>
          <a:off x="1274164" y="854787"/>
          <a:ext cx="9017000" cy="5306172"/>
        </p:xfrm>
        <a:graphic>
          <a:graphicData uri="http://schemas.openxmlformats.org/drawingml/2006/table">
            <a:tbl>
              <a:tblPr firstRow="1" bandRow="1">
                <a:tableStyleId>{8A107856-5554-42FB-B03E-39F5DBC370BA}</a:tableStyleId>
              </a:tblPr>
              <a:tblGrid>
                <a:gridCol w="1768039">
                  <a:extLst>
                    <a:ext uri="{9D8B030D-6E8A-4147-A177-3AD203B41FA5}">
                      <a16:colId xmlns:a16="http://schemas.microsoft.com/office/drawing/2014/main" val="2637824710"/>
                    </a:ext>
                  </a:extLst>
                </a:gridCol>
                <a:gridCol w="2069443">
                  <a:extLst>
                    <a:ext uri="{9D8B030D-6E8A-4147-A177-3AD203B41FA5}">
                      <a16:colId xmlns:a16="http://schemas.microsoft.com/office/drawing/2014/main" val="907253324"/>
                    </a:ext>
                  </a:extLst>
                </a:gridCol>
                <a:gridCol w="5179518">
                  <a:extLst>
                    <a:ext uri="{9D8B030D-6E8A-4147-A177-3AD203B41FA5}">
                      <a16:colId xmlns:a16="http://schemas.microsoft.com/office/drawing/2014/main" val="882952083"/>
                    </a:ext>
                  </a:extLst>
                </a:gridCol>
              </a:tblGrid>
              <a:tr h="884362">
                <a:tc>
                  <a:txBody>
                    <a:bodyPr/>
                    <a:lstStyle/>
                    <a:p>
                      <a:pPr algn="ctr"/>
                      <a:r>
                        <a:rPr lang="en-GB" sz="2400" b="0" dirty="0" smtClean="0">
                          <a:solidFill>
                            <a:srgbClr val="002060"/>
                          </a:solidFill>
                          <a:latin typeface="Century Gothic" panose="020B0502020202020204" pitchFamily="34" charset="0"/>
                        </a:rPr>
                        <a:t>“I need”</a:t>
                      </a:r>
                      <a:endParaRPr lang="en-GB" sz="2400" b="0"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smtClean="0">
                          <a:solidFill>
                            <a:srgbClr val="002060"/>
                          </a:solidFill>
                          <a:latin typeface="Century Gothic" panose="020B0502020202020204" pitchFamily="34" charset="0"/>
                        </a:rPr>
                        <a:t>“she needs”</a:t>
                      </a:r>
                      <a:endParaRPr lang="en-GB" sz="2400" b="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833764784"/>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72667682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847184719"/>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77925644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97658737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4213933167"/>
                  </a:ext>
                </a:extLst>
              </a:tr>
            </a:tbl>
          </a:graphicData>
        </a:graphic>
      </p:graphicFrame>
      <p:pic>
        <p:nvPicPr>
          <p:cNvPr id="62"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343" y="196515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467" y="282311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777" y="373338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3265" y="458974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467" y="544529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72" name="Action Button: Custom 71">
            <a:hlinkClick r:id="" action="ppaction://noaction" highlightClick="1">
              <a:snd r:embed="rId4" name="necesito una botella.wav"/>
            </a:hlinkClick>
          </p:cNvPr>
          <p:cNvSpPr/>
          <p:nvPr/>
        </p:nvSpPr>
        <p:spPr>
          <a:xfrm>
            <a:off x="832611" y="207062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1</a:t>
            </a:r>
          </a:p>
        </p:txBody>
      </p:sp>
      <p:sp>
        <p:nvSpPr>
          <p:cNvPr id="73" name="Action Button: Custom 72">
            <a:hlinkClick r:id="" action="ppaction://noaction" highlightClick="1">
              <a:snd r:embed="rId5" name="necesita un caballo.wav"/>
            </a:hlinkClick>
          </p:cNvPr>
          <p:cNvSpPr/>
          <p:nvPr/>
        </p:nvSpPr>
        <p:spPr>
          <a:xfrm>
            <a:off x="823520" y="289662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2</a:t>
            </a:r>
          </a:p>
        </p:txBody>
      </p:sp>
      <p:sp>
        <p:nvSpPr>
          <p:cNvPr id="74" name="Action Button: Custom 73">
            <a:hlinkClick r:id="" action="ppaction://noaction" highlightClick="1">
              <a:snd r:embed="rId6" name="necesito unas revistas.wav"/>
            </a:hlinkClick>
          </p:cNvPr>
          <p:cNvSpPr/>
          <p:nvPr/>
        </p:nvSpPr>
        <p:spPr>
          <a:xfrm>
            <a:off x="832611" y="378726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3</a:t>
            </a:r>
          </a:p>
        </p:txBody>
      </p:sp>
      <p:sp>
        <p:nvSpPr>
          <p:cNvPr id="75" name="Action Button: Custom 74">
            <a:hlinkClick r:id="" action="ppaction://noaction" highlightClick="1">
              <a:snd r:embed="rId7" name="necesita una cama.wav"/>
            </a:hlinkClick>
          </p:cNvPr>
          <p:cNvSpPr/>
          <p:nvPr/>
        </p:nvSpPr>
        <p:spPr>
          <a:xfrm>
            <a:off x="813930" y="469634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4</a:t>
            </a:r>
          </a:p>
        </p:txBody>
      </p:sp>
      <p:sp>
        <p:nvSpPr>
          <p:cNvPr id="76" name="Action Button: Custom 75">
            <a:hlinkClick r:id="" action="ppaction://noaction" highlightClick="1">
              <a:snd r:embed="rId8" name="necesita unas plantas.wav"/>
            </a:hlinkClick>
          </p:cNvPr>
          <p:cNvSpPr/>
          <p:nvPr/>
        </p:nvSpPr>
        <p:spPr>
          <a:xfrm>
            <a:off x="813931" y="554207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5</a:t>
            </a:r>
          </a:p>
        </p:txBody>
      </p:sp>
      <p:pic>
        <p:nvPicPr>
          <p:cNvPr id="83" name="Picture 4" descr="http://www.clker.com/cliparts/8/9/8/4/11954286171112758684tomas_arad_bottles.svg.med.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48453"/>
          <a:stretch/>
        </p:blipFill>
        <p:spPr bwMode="auto">
          <a:xfrm rot="18531943">
            <a:off x="6247433" y="1755621"/>
            <a:ext cx="289884" cy="82149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www.clker.com/cliparts/8/9/8/4/11954286171112758684tomas_arad_bottles.svg.med.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48453"/>
          <a:stretch/>
        </p:blipFill>
        <p:spPr bwMode="auto">
          <a:xfrm rot="18531943">
            <a:off x="6587173" y="1755621"/>
            <a:ext cx="289884" cy="82149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www.clker.com/cliparts/8/9/8/4/11954286171112758684tomas_arad_bottles.svg.med.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48453"/>
          <a:stretch/>
        </p:blipFill>
        <p:spPr bwMode="auto">
          <a:xfrm rot="18531943">
            <a:off x="8375529" y="1780604"/>
            <a:ext cx="289884" cy="82149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33549" y="2682575"/>
            <a:ext cx="677170" cy="77057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http://www.clker.com/cliparts/x/k/6/f/T/0/magazine-without-shadow-or-barcode-m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90166" y="3548063"/>
            <a:ext cx="737629" cy="78209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http://www.clker.com/cliparts/x/k/6/f/T/0/magazine-without-shadow-or-barcode-m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27795" y="3567640"/>
            <a:ext cx="700701" cy="74294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57612" y="2728934"/>
            <a:ext cx="677170" cy="770574"/>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72372" y="2737299"/>
            <a:ext cx="677170" cy="77057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http://www.clker.com/cliparts/x/k/6/f/T/0/magazine-without-shadow-or-barcode-m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99119" y="3637087"/>
            <a:ext cx="700701" cy="74294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9081" y="4529785"/>
            <a:ext cx="1229415" cy="727821"/>
          </a:xfrm>
          <a:prstGeom prst="rect">
            <a:avLst/>
          </a:prstGeom>
        </p:spPr>
      </p:pic>
      <p:pic>
        <p:nvPicPr>
          <p:cNvPr id="106" name="Picture 10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09704" y="4513132"/>
            <a:ext cx="1229415" cy="727821"/>
          </a:xfrm>
          <a:prstGeom prst="rect">
            <a:avLst/>
          </a:prstGeom>
        </p:spPr>
      </p:pic>
      <p:pic>
        <p:nvPicPr>
          <p:cNvPr id="107" name="Picture 10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19410" y="4450483"/>
            <a:ext cx="1229415" cy="727821"/>
          </a:xfrm>
          <a:prstGeom prst="rect">
            <a:avLst/>
          </a:prstGeom>
        </p:spPr>
      </p:pic>
      <p:pic>
        <p:nvPicPr>
          <p:cNvPr id="108" name="Picture 4" descr="http://www.clker.com/cliparts/p/y/U/Y/S/b/plantas-md.png"/>
          <p:cNvPicPr>
            <a:picLocks noChangeAspect="1" noChangeArrowheads="1"/>
          </p:cNvPicPr>
          <p:nvPr/>
        </p:nvPicPr>
        <p:blipFill rotWithShape="1">
          <a:blip r:embed="rId14">
            <a:extLst>
              <a:ext uri="{28A0092B-C50C-407E-A947-70E740481C1C}">
                <a14:useLocalDpi xmlns:a14="http://schemas.microsoft.com/office/drawing/2010/main" val="0"/>
              </a:ext>
            </a:extLst>
          </a:blip>
          <a:srcRect l="30484" t="31705" r="41116"/>
          <a:stretch/>
        </p:blipFill>
        <p:spPr bwMode="auto">
          <a:xfrm>
            <a:off x="6220450" y="5160125"/>
            <a:ext cx="678546" cy="98561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www.clker.com/cliparts/p/y/U/Y/S/b/plantas-md.png"/>
          <p:cNvPicPr>
            <a:picLocks noChangeAspect="1" noChangeArrowheads="1"/>
          </p:cNvPicPr>
          <p:nvPr/>
        </p:nvPicPr>
        <p:blipFill rotWithShape="1">
          <a:blip r:embed="rId14">
            <a:extLst>
              <a:ext uri="{28A0092B-C50C-407E-A947-70E740481C1C}">
                <a14:useLocalDpi xmlns:a14="http://schemas.microsoft.com/office/drawing/2010/main" val="0"/>
              </a:ext>
            </a:extLst>
          </a:blip>
          <a:srcRect l="30484" t="31705" r="41116"/>
          <a:stretch/>
        </p:blipFill>
        <p:spPr bwMode="auto">
          <a:xfrm>
            <a:off x="8291886" y="5188868"/>
            <a:ext cx="638970" cy="92813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http://www.clker.com/cliparts/p/y/U/Y/S/b/plantas-md.png"/>
          <p:cNvPicPr>
            <a:picLocks noChangeAspect="1" noChangeArrowheads="1"/>
          </p:cNvPicPr>
          <p:nvPr/>
        </p:nvPicPr>
        <p:blipFill rotWithShape="1">
          <a:blip r:embed="rId14">
            <a:extLst>
              <a:ext uri="{28A0092B-C50C-407E-A947-70E740481C1C}">
                <a14:useLocalDpi xmlns:a14="http://schemas.microsoft.com/office/drawing/2010/main" val="0"/>
              </a:ext>
            </a:extLst>
          </a:blip>
          <a:srcRect l="30484" t="31705" r="41116"/>
          <a:stretch/>
        </p:blipFill>
        <p:spPr bwMode="auto">
          <a:xfrm>
            <a:off x="8930856" y="5178004"/>
            <a:ext cx="666237" cy="967737"/>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p:cNvSpPr txBox="1"/>
          <p:nvPr/>
        </p:nvSpPr>
        <p:spPr>
          <a:xfrm>
            <a:off x="6271192" y="1078700"/>
            <a:ext cx="691982"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A</a:t>
            </a:r>
            <a:endParaRPr lang="en-GB" sz="2400" b="1" dirty="0">
              <a:solidFill>
                <a:srgbClr val="002060"/>
              </a:solidFill>
              <a:latin typeface="Century Gothic" panose="020B0502020202020204" pitchFamily="34" charset="0"/>
            </a:endParaRPr>
          </a:p>
        </p:txBody>
      </p:sp>
      <p:sp>
        <p:nvSpPr>
          <p:cNvPr id="118" name="TextBox 117"/>
          <p:cNvSpPr txBox="1"/>
          <p:nvPr/>
        </p:nvSpPr>
        <p:spPr>
          <a:xfrm>
            <a:off x="8395926" y="1078700"/>
            <a:ext cx="691982"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B</a:t>
            </a:r>
            <a:endParaRPr lang="en-GB" sz="2400" b="1" dirty="0">
              <a:solidFill>
                <a:srgbClr val="002060"/>
              </a:solidFill>
              <a:latin typeface="Century Gothic" panose="020B0502020202020204" pitchFamily="34" charset="0"/>
            </a:endParaRPr>
          </a:p>
        </p:txBody>
      </p:sp>
      <p:pic>
        <p:nvPicPr>
          <p:cNvPr id="119"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87132" y="2741208"/>
            <a:ext cx="677170" cy="77057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788381" y="2410212"/>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Oval 35"/>
          <p:cNvSpPr/>
          <p:nvPr/>
        </p:nvSpPr>
        <p:spPr>
          <a:xfrm>
            <a:off x="7638870" y="1575873"/>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Oval 36"/>
          <p:cNvSpPr/>
          <p:nvPr/>
        </p:nvSpPr>
        <p:spPr>
          <a:xfrm>
            <a:off x="5892364" y="3367964"/>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Oval 38"/>
          <p:cNvSpPr/>
          <p:nvPr/>
        </p:nvSpPr>
        <p:spPr>
          <a:xfrm>
            <a:off x="5932883" y="4273850"/>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Oval 39"/>
          <p:cNvSpPr/>
          <p:nvPr/>
        </p:nvSpPr>
        <p:spPr>
          <a:xfrm>
            <a:off x="8133887" y="5184913"/>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4736420" y="16466"/>
            <a:ext cx="1622560" cy="461665"/>
          </a:xfrm>
          <a:prstGeom prst="rect">
            <a:avLst/>
          </a:prstGeom>
        </p:spPr>
        <p:txBody>
          <a:bodyPr wrap="none">
            <a:spAutoFit/>
          </a:bodyPr>
          <a:lstStyle/>
          <a:p>
            <a:r>
              <a:rPr lang="en-GB" sz="2400" dirty="0" err="1">
                <a:solidFill>
                  <a:srgbClr val="002060"/>
                </a:solidFill>
                <a:latin typeface="Century Gothic" panose="020B0502020202020204" pitchFamily="34" charset="0"/>
              </a:rPr>
              <a:t>Escucha</a:t>
            </a:r>
            <a:r>
              <a:rPr lang="en-GB" sz="2400" dirty="0">
                <a:solidFill>
                  <a:srgbClr val="002060"/>
                </a:solidFill>
                <a:latin typeface="Century Gothic" panose="020B0502020202020204" pitchFamily="34" charset="0"/>
              </a:rPr>
              <a:t>. </a:t>
            </a:r>
          </a:p>
        </p:txBody>
      </p:sp>
      <p:sp>
        <p:nvSpPr>
          <p:cNvPr id="4" name="Rectangle 3"/>
          <p:cNvSpPr/>
          <p:nvPr/>
        </p:nvSpPr>
        <p:spPr>
          <a:xfrm>
            <a:off x="98944" y="453063"/>
            <a:ext cx="4701928" cy="461665"/>
          </a:xfrm>
          <a:prstGeom prst="rect">
            <a:avLst/>
          </a:prstGeom>
        </p:spPr>
        <p:txBody>
          <a:bodyPr wrap="none">
            <a:spAutoFit/>
          </a:bodyPr>
          <a:lstStyle/>
          <a:p>
            <a:r>
              <a:rPr lang="en-GB" sz="2400" dirty="0" err="1">
                <a:solidFill>
                  <a:srgbClr val="002060"/>
                </a:solidFill>
                <a:latin typeface="Century Gothic" panose="020B0502020202020204" pitchFamily="34" charset="0"/>
              </a:rPr>
              <a:t>Marca</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I need</a:t>
            </a:r>
            <a:r>
              <a:rPr lang="en-GB" sz="2400" dirty="0">
                <a:solidFill>
                  <a:srgbClr val="002060"/>
                </a:solidFill>
                <a:latin typeface="Century Gothic" panose="020B0502020202020204" pitchFamily="34" charset="0"/>
              </a:rPr>
              <a:t>’ o ‘</a:t>
            </a:r>
            <a:r>
              <a:rPr lang="en-GB" sz="2400" b="1" dirty="0">
                <a:solidFill>
                  <a:srgbClr val="002060"/>
                </a:solidFill>
                <a:latin typeface="Century Gothic" panose="020B0502020202020204" pitchFamily="34" charset="0"/>
              </a:rPr>
              <a:t>she needs</a:t>
            </a:r>
            <a:r>
              <a:rPr lang="en-GB" sz="2400" dirty="0" smtClean="0">
                <a:solidFill>
                  <a:srgbClr val="002060"/>
                </a:solidFill>
                <a:latin typeface="Century Gothic" panose="020B0502020202020204" pitchFamily="34" charset="0"/>
              </a:rPr>
              <a:t>’. </a:t>
            </a:r>
            <a:endParaRPr lang="en-GB" sz="2400" dirty="0">
              <a:solidFill>
                <a:srgbClr val="002060"/>
              </a:solidFill>
              <a:latin typeface="Century Gothic" panose="020B0502020202020204" pitchFamily="34" charset="0"/>
            </a:endParaRPr>
          </a:p>
        </p:txBody>
      </p:sp>
      <p:sp>
        <p:nvSpPr>
          <p:cNvPr id="6" name="Rectangle 5"/>
          <p:cNvSpPr/>
          <p:nvPr/>
        </p:nvSpPr>
        <p:spPr>
          <a:xfrm>
            <a:off x="5109680" y="424292"/>
            <a:ext cx="2178802" cy="461665"/>
          </a:xfrm>
          <a:prstGeom prst="rect">
            <a:avLst/>
          </a:prstGeom>
        </p:spPr>
        <p:txBody>
          <a:bodyPr wrap="none">
            <a:spAutoFit/>
          </a:bodyPr>
          <a:lstStyle/>
          <a:p>
            <a:r>
              <a:rPr lang="en-GB" sz="2400" dirty="0">
                <a:solidFill>
                  <a:srgbClr val="002060"/>
                </a:solidFill>
                <a:latin typeface="Century Gothic" panose="020B0502020202020204" pitchFamily="34" charset="0"/>
              </a:rPr>
              <a:t>Escribe </a:t>
            </a:r>
            <a:r>
              <a:rPr lang="en-GB" sz="2400" b="1" dirty="0">
                <a:solidFill>
                  <a:srgbClr val="002060"/>
                </a:solidFill>
                <a:latin typeface="Century Gothic" panose="020B0502020202020204" pitchFamily="34" charset="0"/>
              </a:rPr>
              <a:t>A</a:t>
            </a:r>
            <a:r>
              <a:rPr lang="en-GB" sz="2400" dirty="0">
                <a:solidFill>
                  <a:srgbClr val="002060"/>
                </a:solidFill>
                <a:latin typeface="Century Gothic" panose="020B0502020202020204" pitchFamily="34" charset="0"/>
              </a:rPr>
              <a:t> o </a:t>
            </a:r>
            <a:r>
              <a:rPr lang="en-GB" sz="2400" b="1" dirty="0">
                <a:solidFill>
                  <a:srgbClr val="002060"/>
                </a:solidFill>
                <a:latin typeface="Century Gothic" panose="020B0502020202020204" pitchFamily="34" charset="0"/>
              </a:rPr>
              <a:t>B</a:t>
            </a:r>
            <a:r>
              <a:rPr lang="en-GB" sz="2400" dirty="0">
                <a:solidFill>
                  <a:srgbClr val="002060"/>
                </a:solidFill>
                <a:latin typeface="Century Gothic" panose="020B0502020202020204" pitchFamily="34" charset="0"/>
              </a:rPr>
              <a:t>.</a:t>
            </a:r>
          </a:p>
        </p:txBody>
      </p:sp>
      <p:pic>
        <p:nvPicPr>
          <p:cNvPr id="41" name="Picture 40"/>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372450" y="269968"/>
            <a:ext cx="766929" cy="1167121"/>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271508" y="523170"/>
            <a:ext cx="698364" cy="725573"/>
          </a:xfrm>
          <a:prstGeom prst="rect">
            <a:avLst/>
          </a:prstGeom>
        </p:spPr>
      </p:pic>
    </p:spTree>
    <p:extLst>
      <p:ext uri="{BB962C8B-B14F-4D97-AF65-F5344CB8AC3E}">
        <p14:creationId xmlns:p14="http://schemas.microsoft.com/office/powerpoint/2010/main" val="162982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6" grpId="0" animBg="1"/>
      <p:bldP spid="37" grpId="0" animBg="1"/>
      <p:bldP spid="39" grpId="0" animBg="1"/>
      <p:bldP spid="40" grpId="0" animBg="1"/>
      <p:bldP spid="3"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Remember, know, can do more</a:t>
            </a:r>
            <a:endParaRPr lang="en-GB" b="1" dirty="0"/>
          </a:p>
        </p:txBody>
      </p:sp>
      <p:sp>
        <p:nvSpPr>
          <p:cNvPr id="3" name="Content Placeholder 2"/>
          <p:cNvSpPr>
            <a:spLocks noGrp="1"/>
          </p:cNvSpPr>
          <p:nvPr>
            <p:ph idx="1"/>
          </p:nvPr>
        </p:nvSpPr>
        <p:spPr>
          <a:xfrm>
            <a:off x="838200" y="1708472"/>
            <a:ext cx="10515600" cy="4351338"/>
          </a:xfrm>
        </p:spPr>
        <p:txBody>
          <a:bodyPr>
            <a:normAutofit/>
          </a:bodyPr>
          <a:lstStyle/>
          <a:p>
            <a:r>
              <a:rPr lang="en-GB" sz="3600" dirty="0" smtClean="0"/>
              <a:t>Identify end points</a:t>
            </a:r>
          </a:p>
          <a:p>
            <a:pPr lvl="1"/>
            <a:r>
              <a:rPr lang="en-GB" sz="2800" dirty="0" smtClean="0"/>
              <a:t>10 new words per week, on average </a:t>
            </a:r>
          </a:p>
          <a:p>
            <a:pPr lvl="1"/>
            <a:r>
              <a:rPr lang="en-GB" sz="2800" dirty="0" smtClean="0">
                <a:sym typeface="Wingdings" panose="05000000000000000000" pitchFamily="2" charset="2"/>
              </a:rPr>
              <a:t> 400 words per year </a:t>
            </a:r>
          </a:p>
          <a:p>
            <a:pPr lvl="1"/>
            <a:r>
              <a:rPr lang="en-GB" sz="2800" dirty="0" smtClean="0">
                <a:sym typeface="Wingdings" panose="05000000000000000000" pitchFamily="2" charset="2"/>
              </a:rPr>
              <a:t> 2000 words end of Y11 </a:t>
            </a:r>
            <a:r>
              <a:rPr lang="en-GB" dirty="0" smtClean="0">
                <a:sym typeface="Wingdings" panose="05000000000000000000" pitchFamily="2" charset="2"/>
              </a:rPr>
              <a:t>(equivalent to expectations for B1)</a:t>
            </a:r>
            <a:endParaRPr lang="en-GB" dirty="0" smtClean="0"/>
          </a:p>
          <a:p>
            <a:r>
              <a:rPr lang="en-GB" sz="3600" dirty="0" smtClean="0"/>
              <a:t>Systematic revisiting within a week, about a month, about a term, about a year</a:t>
            </a:r>
            <a:endParaRPr lang="en-GB" sz="3600" dirty="0"/>
          </a:p>
        </p:txBody>
      </p:sp>
    </p:spTree>
    <p:extLst>
      <p:ext uri="{BB962C8B-B14F-4D97-AF65-F5344CB8AC3E}">
        <p14:creationId xmlns:p14="http://schemas.microsoft.com/office/powerpoint/2010/main" val="33534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10297" y="67645"/>
            <a:ext cx="10515600" cy="1325563"/>
          </a:xfrm>
        </p:spPr>
        <p:txBody>
          <a:bodyPr>
            <a:normAutofit/>
          </a:bodyPr>
          <a:lstStyle/>
          <a:p>
            <a:r>
              <a:rPr lang="en-GB" sz="3200" b="1" dirty="0" smtClean="0">
                <a:solidFill>
                  <a:schemeClr val="bg1"/>
                </a:solidFill>
              </a:rPr>
              <a:t>Systematic re-visiting</a:t>
            </a:r>
            <a:endParaRPr lang="en-GB" sz="3200" b="1" dirty="0">
              <a:solidFill>
                <a:schemeClr val="bg1"/>
              </a:solidFill>
            </a:endParaRPr>
          </a:p>
        </p:txBody>
      </p:sp>
      <p:sp>
        <p:nvSpPr>
          <p:cNvPr id="2" name="Content Placeholder 1"/>
          <p:cNvSpPr>
            <a:spLocks noGrp="1"/>
          </p:cNvSpPr>
          <p:nvPr>
            <p:ph idx="1"/>
          </p:nvPr>
        </p:nvSpPr>
        <p:spPr>
          <a:xfrm>
            <a:off x="555568" y="1622426"/>
            <a:ext cx="10515600" cy="4351338"/>
          </a:xfrm>
        </p:spPr>
        <p:txBody>
          <a:bodyPr/>
          <a:lstStyle/>
          <a:p>
            <a:pPr>
              <a:buFont typeface="Wingdings" panose="05000000000000000000" pitchFamily="2" charset="2"/>
              <a:buChar char="§"/>
            </a:pPr>
            <a:r>
              <a:rPr lang="en-GB" dirty="0" smtClean="0"/>
              <a:t>5 – 20 encounters to remember a word</a:t>
            </a:r>
          </a:p>
          <a:p>
            <a:pPr marL="0" indent="0">
              <a:buNone/>
            </a:pPr>
            <a:endParaRPr lang="en-GB" dirty="0"/>
          </a:p>
          <a:p>
            <a:pPr>
              <a:buFont typeface="Wingdings" panose="05000000000000000000" pitchFamily="2" charset="2"/>
              <a:buChar char="§"/>
            </a:pPr>
            <a:r>
              <a:rPr lang="en-GB" dirty="0" smtClean="0"/>
              <a:t>short, medium and long-term revisiting are helpful</a:t>
            </a:r>
          </a:p>
          <a:p>
            <a:pPr marL="0" indent="0">
              <a:buNone/>
            </a:pPr>
            <a:endParaRPr lang="en-GB" dirty="0"/>
          </a:p>
          <a:p>
            <a:pPr>
              <a:buFont typeface="Wingdings" panose="05000000000000000000" pitchFamily="2" charset="2"/>
              <a:buChar char="§"/>
            </a:pPr>
            <a:r>
              <a:rPr lang="en-GB" dirty="0" smtClean="0"/>
              <a:t>NCELP SOW approach includes:</a:t>
            </a:r>
            <a:endParaRPr lang="en-GB" dirty="0"/>
          </a:p>
          <a:p>
            <a:pPr lvl="1">
              <a:buFont typeface="Wingdings" panose="05000000000000000000" pitchFamily="2" charset="2"/>
              <a:buChar char="§"/>
            </a:pPr>
            <a:r>
              <a:rPr lang="en-GB" dirty="0" smtClean="0"/>
              <a:t>self-access pre-learning (Quizlet or audio learning HW)</a:t>
            </a:r>
          </a:p>
          <a:p>
            <a:pPr lvl="1">
              <a:buFont typeface="Wingdings" panose="05000000000000000000" pitchFamily="2" charset="2"/>
              <a:buChar char="§"/>
            </a:pPr>
            <a:r>
              <a:rPr lang="en-GB" dirty="0" smtClean="0"/>
              <a:t>multiple opportunities to use and revisit within a week</a:t>
            </a:r>
          </a:p>
          <a:p>
            <a:pPr lvl="1">
              <a:buFont typeface="Wingdings" panose="05000000000000000000" pitchFamily="2" charset="2"/>
              <a:buChar char="§"/>
            </a:pPr>
            <a:r>
              <a:rPr lang="en-GB" dirty="0" smtClean="0"/>
              <a:t>further systematic recycling within a month, within a term, within a year</a:t>
            </a: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71826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58891" y="235310"/>
            <a:ext cx="4486534" cy="6040148"/>
          </a:xfrm>
          <a:prstGeom prst="rect">
            <a:avLst/>
          </a:prstGeom>
          <a:ln>
            <a:solidFill>
              <a:schemeClr val="tx1"/>
            </a:solidFill>
          </a:ln>
          <a:effectLst>
            <a:outerShdw blurRad="50800" dist="38100" dir="5400000" algn="t" rotWithShape="0">
              <a:prstClr val="black">
                <a:alpha val="40000"/>
              </a:prstClr>
            </a:outerShdw>
          </a:effectLst>
        </p:spPr>
      </p:pic>
      <p:pic>
        <p:nvPicPr>
          <p:cNvPr id="5" name="Picture 4"/>
          <p:cNvPicPr>
            <a:picLocks noChangeAspect="1"/>
          </p:cNvPicPr>
          <p:nvPr/>
        </p:nvPicPr>
        <p:blipFill>
          <a:blip r:embed="rId4"/>
          <a:stretch>
            <a:fillRect/>
          </a:stretch>
        </p:blipFill>
        <p:spPr>
          <a:xfrm>
            <a:off x="565007" y="2589069"/>
            <a:ext cx="5711104" cy="313462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863"/>
            <a:ext cx="7058891" cy="867128"/>
          </a:xfrm>
          <a:prstGeom prst="rect">
            <a:avLst/>
          </a:prstGeom>
        </p:spPr>
      </p:pic>
      <p:sp>
        <p:nvSpPr>
          <p:cNvPr id="7" name="Title 3"/>
          <p:cNvSpPr>
            <a:spLocks noGrp="1"/>
          </p:cNvSpPr>
          <p:nvPr>
            <p:ph type="title"/>
          </p:nvPr>
        </p:nvSpPr>
        <p:spPr>
          <a:xfrm>
            <a:off x="0" y="0"/>
            <a:ext cx="10515600" cy="1325563"/>
          </a:xfrm>
        </p:spPr>
        <p:txBody>
          <a:bodyPr>
            <a:normAutofit/>
          </a:bodyPr>
          <a:lstStyle/>
          <a:p>
            <a:r>
              <a:rPr lang="en-GB" sz="2800" b="1" dirty="0" smtClean="0">
                <a:solidFill>
                  <a:schemeClr val="bg1"/>
                </a:solidFill>
              </a:rPr>
              <a:t>Quizlet / Audio learning homework</a:t>
            </a:r>
            <a:endParaRPr lang="en-GB" sz="2800" b="1" dirty="0">
              <a:solidFill>
                <a:schemeClr val="bg1"/>
              </a:solidFill>
            </a:endParaRPr>
          </a:p>
        </p:txBody>
      </p:sp>
    </p:spTree>
    <p:extLst>
      <p:ext uri="{BB962C8B-B14F-4D97-AF65-F5344CB8AC3E}">
        <p14:creationId xmlns:p14="http://schemas.microsoft.com/office/powerpoint/2010/main" val="3825445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6" y="0"/>
            <a:ext cx="1294431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hidden="1"/>
          <p:cNvSpPr txBox="1"/>
          <p:nvPr/>
        </p:nvSpPr>
        <p:spPr>
          <a:xfrm>
            <a:off x="94764" y="137984"/>
            <a:ext cx="9066941"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PHONICS</a:t>
            </a:r>
          </a:p>
        </p:txBody>
      </p:sp>
      <p:sp>
        <p:nvSpPr>
          <p:cNvPr id="14" name="Title 3"/>
          <p:cNvSpPr txBox="1">
            <a:spLocks/>
          </p:cNvSpPr>
          <p:nvPr/>
        </p:nvSpPr>
        <p:spPr>
          <a:xfrm>
            <a:off x="-56446" y="1113430"/>
            <a:ext cx="1031719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smtClean="0">
                <a:solidFill>
                  <a:prstClr val="white"/>
                </a:solidFill>
                <a:latin typeface="Century Gothic" panose="020B0502020202020204" pitchFamily="34" charset="0"/>
              </a:rPr>
              <a:t>staged </a:t>
            </a:r>
            <a:r>
              <a:rPr lang="en-GB" sz="2800" dirty="0">
                <a:solidFill>
                  <a:prstClr val="white"/>
                </a:solidFill>
                <a:latin typeface="Century Gothic" panose="020B0502020202020204" pitchFamily="34" charset="0"/>
              </a:rPr>
              <a:t>roll out with more intensive practice activities (and systematic revisiting)</a:t>
            </a:r>
          </a:p>
          <a:p>
            <a:pPr marL="457200" indent="-457200">
              <a:buFont typeface="Wingdings" panose="05000000000000000000" pitchFamily="2" charset="2"/>
              <a:buChar char="§"/>
            </a:pPr>
            <a:r>
              <a:rPr lang="en-GB" sz="2800" dirty="0">
                <a:solidFill>
                  <a:prstClr val="white"/>
                </a:solidFill>
                <a:latin typeface="Century Gothic" panose="020B0502020202020204" pitchFamily="34" charset="0"/>
              </a:rPr>
              <a:t>much more time for French</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TextBox 11" hidden="1"/>
          <p:cNvSpPr txBox="1"/>
          <p:nvPr/>
        </p:nvSpPr>
        <p:spPr>
          <a:xfrm>
            <a:off x="119481" y="2287464"/>
            <a:ext cx="7429375"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VOCABULARY</a:t>
            </a:r>
          </a:p>
        </p:txBody>
      </p:sp>
      <p:sp>
        <p:nvSpPr>
          <p:cNvPr id="16" name="Title 3"/>
          <p:cNvSpPr txBox="1">
            <a:spLocks/>
          </p:cNvSpPr>
          <p:nvPr/>
        </p:nvSpPr>
        <p:spPr>
          <a:xfrm>
            <a:off x="-56447" y="1959298"/>
            <a:ext cx="9258074" cy="3612566"/>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smtClean="0">
                <a:solidFill>
                  <a:prstClr val="white"/>
                </a:solidFill>
                <a:latin typeface="Century Gothic" panose="020B0502020202020204" pitchFamily="34" charset="0"/>
              </a:rPr>
              <a:t>developing </a:t>
            </a:r>
            <a:r>
              <a:rPr lang="en-GB" sz="2800" b="1" dirty="0">
                <a:solidFill>
                  <a:prstClr val="white"/>
                </a:solidFill>
                <a:latin typeface="Century Gothic" panose="020B0502020202020204" pitchFamily="34" charset="0"/>
              </a:rPr>
              <a:t>depth</a:t>
            </a:r>
            <a:r>
              <a:rPr lang="en-GB" sz="2800" dirty="0">
                <a:solidFill>
                  <a:prstClr val="white"/>
                </a:solidFill>
                <a:latin typeface="Century Gothic" panose="020B0502020202020204" pitchFamily="34" charset="0"/>
              </a:rPr>
              <a:t> of knowledge</a:t>
            </a:r>
            <a:br>
              <a:rPr lang="en-GB" sz="2800" dirty="0">
                <a:solidFill>
                  <a:prstClr val="white"/>
                </a:solidFill>
                <a:latin typeface="Century Gothic" panose="020B0502020202020204" pitchFamily="34" charset="0"/>
              </a:rPr>
            </a:br>
            <a:r>
              <a:rPr lang="en-GB" sz="2800" dirty="0">
                <a:solidFill>
                  <a:prstClr val="white"/>
                </a:solidFill>
                <a:latin typeface="Century Gothic" panose="020B0502020202020204" pitchFamily="34" charset="0"/>
              </a:rPr>
              <a:t>(e.g., </a:t>
            </a:r>
            <a:r>
              <a:rPr lang="en-GB" sz="2800" dirty="0" smtClean="0">
                <a:solidFill>
                  <a:prstClr val="white"/>
                </a:solidFill>
                <a:latin typeface="Century Gothic" panose="020B0502020202020204" pitchFamily="34" charset="0"/>
              </a:rPr>
              <a:t>systematic revisiting</a:t>
            </a:r>
            <a:r>
              <a:rPr lang="en-GB" sz="2800" dirty="0">
                <a:solidFill>
                  <a:prstClr val="white"/>
                </a:solidFill>
                <a:latin typeface="Century Gothic" panose="020B0502020202020204" pitchFamily="34" charset="0"/>
              </a:rPr>
              <a:t>, </a:t>
            </a:r>
            <a:r>
              <a:rPr lang="en-GB" sz="2800" b="1" dirty="0">
                <a:solidFill>
                  <a:prstClr val="white"/>
                </a:solidFill>
                <a:latin typeface="Century Gothic" panose="020B0502020202020204" pitchFamily="34" charset="0"/>
              </a:rPr>
              <a:t>information </a:t>
            </a:r>
            <a:r>
              <a:rPr lang="en-GB" sz="2800" b="1" dirty="0" smtClean="0">
                <a:solidFill>
                  <a:prstClr val="white"/>
                </a:solidFill>
                <a:latin typeface="Century Gothic" panose="020B0502020202020204" pitchFamily="34" charset="0"/>
              </a:rPr>
              <a:t>gaps, </a:t>
            </a:r>
            <a:r>
              <a:rPr lang="en-GB" sz="2800" dirty="0" smtClean="0">
                <a:solidFill>
                  <a:prstClr val="white"/>
                </a:solidFill>
                <a:latin typeface="Century Gothic" panose="020B0502020202020204" pitchFamily="34" charset="0"/>
              </a:rPr>
              <a:t/>
            </a:r>
            <a:br>
              <a:rPr lang="en-GB" sz="2800" dirty="0" smtClean="0">
                <a:solidFill>
                  <a:prstClr val="white"/>
                </a:solidFill>
                <a:latin typeface="Century Gothic" panose="020B0502020202020204" pitchFamily="34" charset="0"/>
              </a:rPr>
            </a:br>
            <a:r>
              <a:rPr lang="en-GB" sz="2800" b="1" dirty="0" smtClean="0">
                <a:solidFill>
                  <a:prstClr val="white"/>
                </a:solidFill>
                <a:latin typeface="Century Gothic" panose="020B0502020202020204" pitchFamily="34" charset="0"/>
              </a:rPr>
              <a:t>fully readable texts</a:t>
            </a:r>
            <a:r>
              <a:rPr lang="en-GB" sz="2800" dirty="0" smtClean="0">
                <a:solidFill>
                  <a:prstClr val="white"/>
                </a:solidFill>
                <a:latin typeface="Century Gothic" panose="020B0502020202020204" pitchFamily="34" charset="0"/>
              </a:rPr>
              <a:t>, </a:t>
            </a:r>
            <a:r>
              <a:rPr lang="en-GB" sz="2800" b="1" dirty="0" smtClean="0">
                <a:solidFill>
                  <a:prstClr val="white"/>
                </a:solidFill>
                <a:latin typeface="Century Gothic" panose="020B0502020202020204" pitchFamily="34" charset="0"/>
              </a:rPr>
              <a:t>rich texts</a:t>
            </a:r>
            <a:endParaRPr lang="en-GB" sz="2800" b="1" dirty="0">
              <a:solidFill>
                <a:prstClr val="white"/>
              </a:solidFill>
              <a:latin typeface="Century Gothic" panose="020B0502020202020204" pitchFamily="34" charset="0"/>
            </a:endParaRPr>
          </a:p>
        </p:txBody>
      </p:sp>
      <p:sp>
        <p:nvSpPr>
          <p:cNvPr id="17" name="TextBox 16"/>
          <p:cNvSpPr txBox="1"/>
          <p:nvPr/>
        </p:nvSpPr>
        <p:spPr>
          <a:xfrm>
            <a:off x="27343" y="4623009"/>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GRAMMAR</a:t>
            </a:r>
          </a:p>
        </p:txBody>
      </p:sp>
      <p:sp>
        <p:nvSpPr>
          <p:cNvPr id="18" name="Title 3"/>
          <p:cNvSpPr txBox="1">
            <a:spLocks/>
          </p:cNvSpPr>
          <p:nvPr/>
        </p:nvSpPr>
        <p:spPr>
          <a:xfrm>
            <a:off x="0" y="5330895"/>
            <a:ext cx="9911569" cy="1527105"/>
          </a:xfrm>
          <a:prstGeom prst="rect">
            <a:avLst/>
          </a:prstGeom>
        </p:spPr>
        <p:txBody>
          <a:bodyPr anchor="t"/>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smtClean="0">
                <a:solidFill>
                  <a:prstClr val="white"/>
                </a:solidFill>
                <a:latin typeface="Century Gothic" panose="020B0502020202020204" pitchFamily="34" charset="0"/>
              </a:rPr>
              <a:t>same grammar, different lexis</a:t>
            </a:r>
            <a:endParaRPr lang="en-GB" sz="2800" dirty="0">
              <a:solidFill>
                <a:prstClr val="white"/>
              </a:solidFill>
              <a:latin typeface="Century Gothic" panose="020B0502020202020204" pitchFamily="34" charset="0"/>
            </a:endParaRPr>
          </a:p>
        </p:txBody>
      </p:sp>
      <p:sp>
        <p:nvSpPr>
          <p:cNvPr id="3" name="Title 2"/>
          <p:cNvSpPr>
            <a:spLocks noGrp="1"/>
          </p:cNvSpPr>
          <p:nvPr>
            <p:ph type="title"/>
          </p:nvPr>
        </p:nvSpPr>
        <p:spPr>
          <a:xfrm>
            <a:off x="119481" y="2579135"/>
            <a:ext cx="10515600" cy="1325563"/>
          </a:xfrm>
        </p:spPr>
        <p:txBody>
          <a:bodyPr>
            <a:normAutofit fontScale="90000"/>
          </a:bodyPr>
          <a:lstStyle/>
          <a:p>
            <a:r>
              <a:rPr lang="en-GB" b="1" dirty="0">
                <a:solidFill>
                  <a:prstClr val="white"/>
                </a:solidFill>
              </a:rPr>
              <a:t>VOCABULARY</a:t>
            </a:r>
            <a:r>
              <a:rPr lang="en-GB" sz="4000" b="1" dirty="0">
                <a:solidFill>
                  <a:prstClr val="white"/>
                </a:solidFill>
              </a:rPr>
              <a:t/>
            </a:r>
            <a:br>
              <a:rPr lang="en-GB" sz="4000" b="1" dirty="0">
                <a:solidFill>
                  <a:prstClr val="white"/>
                </a:solidFill>
              </a:rPr>
            </a:br>
            <a:r>
              <a:rPr lang="en-GB" b="1" dirty="0">
                <a:solidFill>
                  <a:prstClr val="white"/>
                </a:solidFill>
              </a:rPr>
              <a:t/>
            </a:r>
            <a:br>
              <a:rPr lang="en-GB" b="1" dirty="0">
                <a:solidFill>
                  <a:prstClr val="white"/>
                </a:solidFill>
              </a:rPr>
            </a:br>
            <a:endParaRPr lang="en-GB" dirty="0"/>
          </a:p>
        </p:txBody>
      </p:sp>
      <p:sp>
        <p:nvSpPr>
          <p:cNvPr id="19" name="Title 2"/>
          <p:cNvSpPr txBox="1">
            <a:spLocks/>
          </p:cNvSpPr>
          <p:nvPr/>
        </p:nvSpPr>
        <p:spPr>
          <a:xfrm>
            <a:off x="144508" y="967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b="1" dirty="0" smtClean="0">
                <a:solidFill>
                  <a:prstClr val="white"/>
                </a:solidFill>
              </a:rPr>
              <a:t>PHONICS</a:t>
            </a:r>
            <a:r>
              <a:rPr lang="en-GB" b="1" dirty="0" smtClean="0">
                <a:solidFill>
                  <a:prstClr val="white"/>
                </a:solidFill>
              </a:rPr>
              <a:t/>
            </a:r>
            <a:br>
              <a:rPr lang="en-GB" b="1" dirty="0" smtClean="0">
                <a:solidFill>
                  <a:prstClr val="white"/>
                </a:solidFill>
              </a:rPr>
            </a:br>
            <a:endParaRPr lang="en-GB" dirty="0"/>
          </a:p>
        </p:txBody>
      </p:sp>
    </p:spTree>
    <p:extLst>
      <p:ext uri="{BB962C8B-B14F-4D97-AF65-F5344CB8AC3E}">
        <p14:creationId xmlns:p14="http://schemas.microsoft.com/office/powerpoint/2010/main" val="739446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oll, toy&#10;&#10;Description automatically generated">
            <a:extLst>
              <a:ext uri="{FF2B5EF4-FFF2-40B4-BE49-F238E27FC236}">
                <a16:creationId xmlns:a16="http://schemas.microsoft.com/office/drawing/2014/main" id="{3367D99D-98E1-4AFB-9176-1B5C025CB6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088"/>
          <a:stretch/>
        </p:blipFill>
        <p:spPr>
          <a:xfrm>
            <a:off x="-290571" y="896355"/>
            <a:ext cx="2448042" cy="5510613"/>
          </a:xfrm>
          <a:prstGeom prst="rect">
            <a:avLst/>
          </a:prstGeom>
        </p:spPr>
      </p:pic>
      <p:sp>
        <p:nvSpPr>
          <p:cNvPr id="7" name="TextBox 6">
            <a:extLst>
              <a:ext uri="{FF2B5EF4-FFF2-40B4-BE49-F238E27FC236}">
                <a16:creationId xmlns:a16="http://schemas.microsoft.com/office/drawing/2014/main" id="{21C5020D-3E34-4B4B-AC55-F01008D59939}"/>
              </a:ext>
            </a:extLst>
          </p:cNvPr>
          <p:cNvSpPr txBox="1"/>
          <p:nvPr/>
        </p:nvSpPr>
        <p:spPr>
          <a:xfrm>
            <a:off x="1704109" y="1028700"/>
            <a:ext cx="10487891" cy="3108543"/>
          </a:xfrm>
          <a:prstGeom prst="rect">
            <a:avLst/>
          </a:prstGeom>
          <a:noFill/>
        </p:spPr>
        <p:txBody>
          <a:bodyPr wrap="square" rtlCol="0">
            <a:spAutoFit/>
          </a:bodyPr>
          <a:lstStyle/>
          <a:p>
            <a:r>
              <a:rPr lang="en-GB" sz="2800" dirty="0">
                <a:solidFill>
                  <a:srgbClr val="1F4E79"/>
                </a:solidFill>
                <a:latin typeface="Century Gothic" panose="020B0502020202020204" pitchFamily="34" charset="0"/>
              </a:rPr>
              <a:t>Es </a:t>
            </a:r>
            <a:r>
              <a:rPr lang="en-GB" sz="2800" dirty="0" err="1">
                <a:solidFill>
                  <a:srgbClr val="1F4E79"/>
                </a:solidFill>
                <a:latin typeface="Century Gothic" panose="020B0502020202020204" pitchFamily="34" charset="0"/>
              </a:rPr>
              <a:t>ist</a:t>
            </a:r>
            <a:r>
              <a:rPr lang="en-GB" sz="2800" dirty="0">
                <a:solidFill>
                  <a:srgbClr val="1F4E79"/>
                </a:solidFill>
                <a:latin typeface="Century Gothic" panose="020B0502020202020204" pitchFamily="34" charset="0"/>
              </a:rPr>
              <a:t> Montag und Mia hat Schule, </a:t>
            </a:r>
            <a:r>
              <a:rPr lang="en-GB" sz="2800" dirty="0" err="1">
                <a:solidFill>
                  <a:srgbClr val="1F4E79"/>
                </a:solidFill>
                <a:latin typeface="Century Gothic" panose="020B0502020202020204" pitchFamily="34" charset="0"/>
              </a:rPr>
              <a:t>aber</a:t>
            </a:r>
            <a:r>
              <a:rPr lang="en-GB" sz="2800" dirty="0">
                <a:solidFill>
                  <a:srgbClr val="1F4E79"/>
                </a:solidFill>
                <a:latin typeface="Century Gothic" panose="020B0502020202020204" pitchFamily="34" charset="0"/>
              </a:rPr>
              <a:t> Montag </a:t>
            </a:r>
            <a:r>
              <a:rPr lang="en-GB" sz="2800" dirty="0" err="1">
                <a:solidFill>
                  <a:srgbClr val="1F4E79"/>
                </a:solidFill>
                <a:latin typeface="Century Gothic" panose="020B0502020202020204" pitchFamily="34" charset="0"/>
              </a:rPr>
              <a:t>ist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nicht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Mias</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Lieblingstag</a:t>
            </a:r>
            <a:r>
              <a:rPr lang="en-GB" sz="2800" dirty="0">
                <a:solidFill>
                  <a:srgbClr val="1F4E79"/>
                </a:solidFill>
                <a:latin typeface="Century Gothic" panose="020B0502020202020204" pitchFamily="34" charset="0"/>
              </a:rPr>
              <a:t>… </a:t>
            </a:r>
          </a:p>
          <a:p>
            <a:r>
              <a:rPr lang="en-GB" sz="2800" dirty="0">
                <a:solidFill>
                  <a:srgbClr val="1F4E79"/>
                </a:solidFill>
                <a:latin typeface="Century Gothic" panose="020B0502020202020204" pitchFamily="34" charset="0"/>
              </a:rPr>
              <a:t>Sie </a:t>
            </a:r>
            <a:r>
              <a:rPr lang="en-GB" sz="2800" dirty="0" err="1">
                <a:solidFill>
                  <a:srgbClr val="1F4E79"/>
                </a:solidFill>
                <a:latin typeface="Century Gothic" panose="020B0502020202020204" pitchFamily="34" charset="0"/>
              </a:rPr>
              <a:t>macht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eine</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Englischaufgabe</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falsch</a:t>
            </a:r>
            <a:r>
              <a:rPr lang="en-GB" sz="2800" dirty="0">
                <a:solidFill>
                  <a:srgbClr val="1F4E79"/>
                </a:solidFill>
                <a:latin typeface="Century Gothic" panose="020B0502020202020204" pitchFamily="34" charset="0"/>
              </a:rPr>
              <a:t> - </a:t>
            </a:r>
            <a:r>
              <a:rPr lang="en-GB" sz="2800" dirty="0" err="1">
                <a:solidFill>
                  <a:srgbClr val="1F4E79"/>
                </a:solidFill>
                <a:latin typeface="Century Gothic" panose="020B0502020202020204" pitchFamily="34" charset="0"/>
              </a:rPr>
              <a:t>sie</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redet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mit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Freunden</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im</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Unterricht</a:t>
            </a:r>
            <a:r>
              <a:rPr lang="en-GB" sz="2800" dirty="0">
                <a:solidFill>
                  <a:srgbClr val="1F4E79"/>
                </a:solidFill>
                <a:latin typeface="Century Gothic" panose="020B0502020202020204" pitchFamily="34" charset="0"/>
              </a:rPr>
              <a:t> und </a:t>
            </a:r>
            <a:r>
              <a:rPr lang="en-GB" sz="2800" dirty="0" err="1">
                <a:solidFill>
                  <a:srgbClr val="1F4E79"/>
                </a:solidFill>
                <a:latin typeface="Century Gothic" panose="020B0502020202020204" pitchFamily="34" charset="0"/>
              </a:rPr>
              <a:t>schreibt</a:t>
            </a:r>
            <a:r>
              <a:rPr lang="en-GB" sz="2800" dirty="0">
                <a:solidFill>
                  <a:srgbClr val="1F4E79"/>
                </a:solidFill>
                <a:latin typeface="Century Gothic" panose="020B0502020202020204" pitchFamily="34" charset="0"/>
              </a:rPr>
              <a:t> auf Deutsch, </a:t>
            </a:r>
            <a:r>
              <a:rPr lang="en-GB" sz="2800" dirty="0" err="1">
                <a:solidFill>
                  <a:srgbClr val="1F4E79"/>
                </a:solidFill>
                <a:latin typeface="Century Gothic" panose="020B0502020202020204" pitchFamily="34" charset="0"/>
              </a:rPr>
              <a:t>nicht</a:t>
            </a:r>
            <a:r>
              <a:rPr lang="en-GB" sz="2800" dirty="0">
                <a:solidFill>
                  <a:srgbClr val="1F4E79"/>
                </a:solidFill>
                <a:latin typeface="Century Gothic" panose="020B0502020202020204" pitchFamily="34" charset="0"/>
              </a:rPr>
              <a:t> auf </a:t>
            </a:r>
            <a:r>
              <a:rPr lang="en-GB" sz="2800" dirty="0" err="1">
                <a:solidFill>
                  <a:srgbClr val="1F4E79"/>
                </a:solidFill>
                <a:latin typeface="Century Gothic" panose="020B0502020202020204" pitchFamily="34" charset="0"/>
              </a:rPr>
              <a:t>Englisch</a:t>
            </a:r>
            <a:r>
              <a:rPr lang="en-GB" sz="2800" dirty="0">
                <a:solidFill>
                  <a:srgbClr val="1F4E79"/>
                </a:solidFill>
                <a:latin typeface="Century Gothic" panose="020B0502020202020204" pitchFamily="34" charset="0"/>
              </a:rPr>
              <a:t>! Das </a:t>
            </a:r>
            <a:r>
              <a:rPr lang="en-GB" sz="2800" dirty="0" err="1">
                <a:solidFill>
                  <a:srgbClr val="1F4E79"/>
                </a:solidFill>
                <a:latin typeface="Century Gothic" panose="020B0502020202020204" pitchFamily="34" charset="0"/>
              </a:rPr>
              <a:t>ist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ein</a:t>
            </a:r>
            <a:r>
              <a:rPr lang="en-GB" sz="2800" dirty="0">
                <a:solidFill>
                  <a:srgbClr val="1F4E79"/>
                </a:solidFill>
                <a:latin typeface="Century Gothic" panose="020B0502020202020204" pitchFamily="34" charset="0"/>
              </a:rPr>
              <a:t> Problem! Ein Freund </a:t>
            </a:r>
            <a:r>
              <a:rPr lang="en-GB" sz="2800" dirty="0" err="1">
                <a:solidFill>
                  <a:srgbClr val="1F4E79"/>
                </a:solidFill>
                <a:latin typeface="Century Gothic" panose="020B0502020202020204" pitchFamily="34" charset="0"/>
              </a:rPr>
              <a:t>spielt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Gitarre</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im</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Klassenzimmer</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aber</a:t>
            </a:r>
            <a:r>
              <a:rPr lang="en-GB" sz="2800" dirty="0">
                <a:solidFill>
                  <a:srgbClr val="1F4E79"/>
                </a:solidFill>
                <a:latin typeface="Century Gothic" panose="020B0502020202020204" pitchFamily="34" charset="0"/>
              </a:rPr>
              <a:t> Mia </a:t>
            </a:r>
            <a:r>
              <a:rPr lang="en-GB" sz="2800" dirty="0" err="1">
                <a:solidFill>
                  <a:srgbClr val="1F4E79"/>
                </a:solidFill>
                <a:latin typeface="Century Gothic" panose="020B0502020202020204" pitchFamily="34" charset="0"/>
              </a:rPr>
              <a:t>spielt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nicht</a:t>
            </a:r>
            <a:r>
              <a:rPr lang="en-GB" sz="2800" dirty="0">
                <a:solidFill>
                  <a:srgbClr val="1F4E79"/>
                </a:solidFill>
                <a:latin typeface="Century Gothic" panose="020B0502020202020204" pitchFamily="34" charset="0"/>
              </a:rPr>
              <a:t>. Sie </a:t>
            </a:r>
            <a:r>
              <a:rPr lang="en-GB" sz="2800" dirty="0" err="1">
                <a:solidFill>
                  <a:srgbClr val="1F4E79"/>
                </a:solidFill>
                <a:latin typeface="Century Gothic" panose="020B0502020202020204" pitchFamily="34" charset="0"/>
              </a:rPr>
              <a:t>singt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ein</a:t>
            </a:r>
            <a:r>
              <a:rPr lang="en-GB" sz="2800" dirty="0">
                <a:solidFill>
                  <a:srgbClr val="1F4E79"/>
                </a:solidFill>
                <a:latin typeface="Century Gothic" panose="020B0502020202020204" pitchFamily="34" charset="0"/>
              </a:rPr>
              <a:t> Lied. </a:t>
            </a:r>
          </a:p>
          <a:p>
            <a:r>
              <a:rPr lang="en-GB" sz="2800" dirty="0">
                <a:solidFill>
                  <a:srgbClr val="1F4E79"/>
                </a:solidFill>
                <a:latin typeface="Century Gothic" panose="020B0502020202020204" pitchFamily="34" charset="0"/>
              </a:rPr>
              <a:t>Sie </a:t>
            </a:r>
            <a:r>
              <a:rPr lang="en-GB" sz="2800" dirty="0" err="1">
                <a:solidFill>
                  <a:srgbClr val="1F4E79"/>
                </a:solidFill>
                <a:latin typeface="Century Gothic" panose="020B0502020202020204" pitchFamily="34" charset="0"/>
              </a:rPr>
              <a:t>ist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eine</a:t>
            </a:r>
            <a:r>
              <a:rPr lang="en-GB" sz="2800" dirty="0">
                <a:solidFill>
                  <a:srgbClr val="1F4E79"/>
                </a:solidFill>
                <a:latin typeface="Century Gothic" panose="020B0502020202020204" pitchFamily="34" charset="0"/>
              </a:rPr>
              <a:t> super </a:t>
            </a:r>
            <a:r>
              <a:rPr lang="en-GB" sz="2800" dirty="0" err="1">
                <a:solidFill>
                  <a:srgbClr val="1F4E79"/>
                </a:solidFill>
                <a:latin typeface="Century Gothic" panose="020B0502020202020204" pitchFamily="34" charset="0"/>
              </a:rPr>
              <a:t>Sängerin</a:t>
            </a:r>
            <a:r>
              <a:rPr lang="en-GB" sz="2800" dirty="0">
                <a:solidFill>
                  <a:srgbClr val="1F4E79"/>
                </a:solidFill>
                <a:latin typeface="Century Gothic" panose="020B0502020202020204" pitchFamily="34" charset="0"/>
              </a:rPr>
              <a:t>!</a:t>
            </a:r>
          </a:p>
        </p:txBody>
      </p:sp>
      <p:sp>
        <p:nvSpPr>
          <p:cNvPr id="8" name="TextBox 7">
            <a:extLst>
              <a:ext uri="{FF2B5EF4-FFF2-40B4-BE49-F238E27FC236}">
                <a16:creationId xmlns:a16="http://schemas.microsoft.com/office/drawing/2014/main" id="{43CAB54D-00C2-42EE-91FD-9F9AF90F430B}"/>
              </a:ext>
            </a:extLst>
          </p:cNvPr>
          <p:cNvSpPr txBox="1"/>
          <p:nvPr/>
        </p:nvSpPr>
        <p:spPr>
          <a:xfrm>
            <a:off x="3238500" y="4343400"/>
            <a:ext cx="6934200"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1. She does an English task wrong.</a:t>
            </a:r>
          </a:p>
        </p:txBody>
      </p:sp>
      <p:sp>
        <p:nvSpPr>
          <p:cNvPr id="9" name="TextBox 8">
            <a:extLst>
              <a:ext uri="{FF2B5EF4-FFF2-40B4-BE49-F238E27FC236}">
                <a16:creationId xmlns:a16="http://schemas.microsoft.com/office/drawing/2014/main" id="{52AB73D3-72CB-450A-A038-710F6FC81764}"/>
              </a:ext>
            </a:extLst>
          </p:cNvPr>
          <p:cNvSpPr txBox="1"/>
          <p:nvPr/>
        </p:nvSpPr>
        <p:spPr>
          <a:xfrm>
            <a:off x="3238500" y="4762500"/>
            <a:ext cx="9239250"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2. She talks to friends in lessons. </a:t>
            </a:r>
          </a:p>
        </p:txBody>
      </p:sp>
      <p:sp>
        <p:nvSpPr>
          <p:cNvPr id="10" name="TextBox 9">
            <a:extLst>
              <a:ext uri="{FF2B5EF4-FFF2-40B4-BE49-F238E27FC236}">
                <a16:creationId xmlns:a16="http://schemas.microsoft.com/office/drawing/2014/main" id="{19B53A10-9970-4A94-91F7-6AC3D2626F0E}"/>
              </a:ext>
            </a:extLst>
          </p:cNvPr>
          <p:cNvSpPr txBox="1"/>
          <p:nvPr/>
        </p:nvSpPr>
        <p:spPr>
          <a:xfrm>
            <a:off x="3238500" y="5150882"/>
            <a:ext cx="6934200"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3. She writes in German, </a:t>
            </a:r>
            <a:r>
              <a:rPr lang="en-GB" sz="2400" dirty="0" smtClean="0">
                <a:solidFill>
                  <a:srgbClr val="1F4E79"/>
                </a:solidFill>
                <a:latin typeface="Century Gothic" panose="020B0502020202020204" pitchFamily="34" charset="0"/>
              </a:rPr>
              <a:t>(not </a:t>
            </a:r>
            <a:r>
              <a:rPr lang="en-GB" sz="2400" dirty="0">
                <a:solidFill>
                  <a:srgbClr val="1F4E79"/>
                </a:solidFill>
                <a:latin typeface="Century Gothic" panose="020B0502020202020204" pitchFamily="34" charset="0"/>
              </a:rPr>
              <a:t>in </a:t>
            </a:r>
            <a:r>
              <a:rPr lang="en-GB" sz="2400" dirty="0" smtClean="0">
                <a:solidFill>
                  <a:srgbClr val="1F4E79"/>
                </a:solidFill>
                <a:latin typeface="Century Gothic" panose="020B0502020202020204" pitchFamily="34" charset="0"/>
              </a:rPr>
              <a:t>English).</a:t>
            </a:r>
            <a:endParaRPr lang="en-GB" sz="2400" dirty="0">
              <a:solidFill>
                <a:srgbClr val="1F4E79"/>
              </a:solidFill>
              <a:latin typeface="Century Gothic" panose="020B0502020202020204" pitchFamily="34" charset="0"/>
            </a:endParaRPr>
          </a:p>
        </p:txBody>
      </p:sp>
      <p:sp>
        <p:nvSpPr>
          <p:cNvPr id="11" name="TextBox 10">
            <a:extLst>
              <a:ext uri="{FF2B5EF4-FFF2-40B4-BE49-F238E27FC236}">
                <a16:creationId xmlns:a16="http://schemas.microsoft.com/office/drawing/2014/main" id="{971F89F6-9F03-45B7-8AE1-7B153EFA10A1}"/>
              </a:ext>
            </a:extLst>
          </p:cNvPr>
          <p:cNvSpPr txBox="1"/>
          <p:nvPr/>
        </p:nvSpPr>
        <p:spPr>
          <a:xfrm>
            <a:off x="3238500" y="5569982"/>
            <a:ext cx="6934200"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4. She sings a song.</a:t>
            </a:r>
          </a:p>
        </p:txBody>
      </p:sp>
      <p:pic>
        <p:nvPicPr>
          <p:cNvPr id="12" name="Picture 11">
            <a:extLst>
              <a:ext uri="{FF2B5EF4-FFF2-40B4-BE49-F238E27FC236}">
                <a16:creationId xmlns:a16="http://schemas.microsoft.com/office/drawing/2014/main" id="{C9F628F3-8DAF-47B3-80E1-C53F000E96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5857"/>
            <a:ext cx="12192000" cy="869950"/>
          </a:xfrm>
          <a:prstGeom prst="rect">
            <a:avLst/>
          </a:prstGeom>
        </p:spPr>
      </p:pic>
      <p:sp>
        <p:nvSpPr>
          <p:cNvPr id="13" name="TextBox 12" hidden="1">
            <a:extLst>
              <a:ext uri="{FF2B5EF4-FFF2-40B4-BE49-F238E27FC236}">
                <a16:creationId xmlns:a16="http://schemas.microsoft.com/office/drawing/2014/main" id="{B1B5FC09-D480-4585-B780-38FD2520ADB5}"/>
              </a:ext>
            </a:extLst>
          </p:cNvPr>
          <p:cNvSpPr txBox="1"/>
          <p:nvPr/>
        </p:nvSpPr>
        <p:spPr>
          <a:xfrm>
            <a:off x="-7276" y="254299"/>
            <a:ext cx="4845976" cy="954107"/>
          </a:xfrm>
          <a:prstGeom prst="rect">
            <a:avLst/>
          </a:prstGeom>
          <a:noFill/>
        </p:spPr>
        <p:txBody>
          <a:bodyPr wrap="square" rtlCol="0">
            <a:spAutoFit/>
          </a:bodyPr>
          <a:lstStyle/>
          <a:p>
            <a:r>
              <a:rPr lang="en-GB" sz="2800" b="1" dirty="0" err="1">
                <a:solidFill>
                  <a:prstClr val="white"/>
                </a:solidFill>
                <a:latin typeface="Century Gothic" panose="020B0502020202020204" pitchFamily="34" charset="0"/>
              </a:rPr>
              <a:t>Lesen</a:t>
            </a:r>
            <a:r>
              <a:rPr lang="en-GB" sz="2800" b="1" dirty="0">
                <a:solidFill>
                  <a:prstClr val="white"/>
                </a:solidFill>
                <a:latin typeface="Century Gothic" panose="020B0502020202020204" pitchFamily="34" charset="0"/>
              </a:rPr>
              <a:t>: Was </a:t>
            </a:r>
            <a:r>
              <a:rPr lang="en-GB" sz="2800" b="1" dirty="0" err="1">
                <a:solidFill>
                  <a:prstClr val="white"/>
                </a:solidFill>
                <a:latin typeface="Century Gothic" panose="020B0502020202020204" pitchFamily="34" charset="0"/>
              </a:rPr>
              <a:t>macht</a:t>
            </a:r>
            <a:r>
              <a:rPr lang="en-GB" sz="2800" b="1" dirty="0">
                <a:solidFill>
                  <a:prstClr val="white"/>
                </a:solidFill>
                <a:latin typeface="Century Gothic" panose="020B0502020202020204" pitchFamily="34" charset="0"/>
              </a:rPr>
              <a:t> Mia? </a:t>
            </a:r>
          </a:p>
          <a:p>
            <a:endParaRPr lang="en-GB" sz="2800" b="1" dirty="0">
              <a:solidFill>
                <a:prstClr val="white"/>
              </a:solidFill>
              <a:latin typeface="Century Gothic" panose="020B0502020202020204" pitchFamily="34" charset="0"/>
            </a:endParaRPr>
          </a:p>
        </p:txBody>
      </p:sp>
      <p:sp>
        <p:nvSpPr>
          <p:cNvPr id="6" name="TextBox 5">
            <a:extLst>
              <a:ext uri="{FF2B5EF4-FFF2-40B4-BE49-F238E27FC236}">
                <a16:creationId xmlns:a16="http://schemas.microsoft.com/office/drawing/2014/main" id="{7CB9EEA0-C75E-439A-8E6E-1E34C76E8363}"/>
              </a:ext>
            </a:extLst>
          </p:cNvPr>
          <p:cNvSpPr txBox="1"/>
          <p:nvPr/>
        </p:nvSpPr>
        <p:spPr>
          <a:xfrm>
            <a:off x="4181475" y="194816"/>
            <a:ext cx="7477125" cy="584775"/>
          </a:xfrm>
          <a:prstGeom prst="rect">
            <a:avLst/>
          </a:prstGeom>
          <a:noFill/>
        </p:spPr>
        <p:txBody>
          <a:bodyPr wrap="square" rtlCol="0">
            <a:spAutoFit/>
          </a:bodyPr>
          <a:lstStyle/>
          <a:p>
            <a:r>
              <a:rPr lang="en-GB" sz="2800" b="1" dirty="0" err="1">
                <a:solidFill>
                  <a:prstClr val="white"/>
                </a:solidFill>
                <a:latin typeface="Century Gothic" panose="020B0502020202020204" pitchFamily="34" charset="0"/>
              </a:rPr>
              <a:t>Schreib</a:t>
            </a:r>
            <a:r>
              <a:rPr lang="en-GB" sz="2800" b="1" dirty="0">
                <a:solidFill>
                  <a:prstClr val="white"/>
                </a:solidFill>
                <a:latin typeface="Century Gothic" panose="020B0502020202020204" pitchFamily="34" charset="0"/>
              </a:rPr>
              <a:t> 4 </a:t>
            </a:r>
            <a:r>
              <a:rPr lang="en-GB" sz="2800" b="1" dirty="0" err="1">
                <a:solidFill>
                  <a:prstClr val="white"/>
                </a:solidFill>
                <a:latin typeface="Century Gothic" panose="020B0502020202020204" pitchFamily="34" charset="0"/>
              </a:rPr>
              <a:t>Sachen</a:t>
            </a:r>
            <a:r>
              <a:rPr lang="en-GB" sz="2800" b="1" dirty="0">
                <a:solidFill>
                  <a:prstClr val="white"/>
                </a:solidFill>
                <a:latin typeface="Century Gothic" panose="020B0502020202020204" pitchFamily="34" charset="0"/>
              </a:rPr>
              <a:t> auf </a:t>
            </a:r>
            <a:r>
              <a:rPr lang="en-GB" sz="2800" b="1" dirty="0" err="1">
                <a:solidFill>
                  <a:prstClr val="white"/>
                </a:solidFill>
                <a:latin typeface="Century Gothic" panose="020B0502020202020204" pitchFamily="34" charset="0"/>
              </a:rPr>
              <a:t>Englisch</a:t>
            </a:r>
            <a:r>
              <a:rPr lang="en-GB" sz="3200" b="1" dirty="0">
                <a:solidFill>
                  <a:prstClr val="white"/>
                </a:solidFill>
                <a:latin typeface="Century Gothic" panose="020B0502020202020204" pitchFamily="34" charset="0"/>
              </a:rPr>
              <a:t>.</a:t>
            </a:r>
          </a:p>
        </p:txBody>
      </p:sp>
      <p:sp>
        <p:nvSpPr>
          <p:cNvPr id="3" name="Title 2"/>
          <p:cNvSpPr>
            <a:spLocks noGrp="1"/>
          </p:cNvSpPr>
          <p:nvPr>
            <p:ph type="title"/>
          </p:nvPr>
        </p:nvSpPr>
        <p:spPr>
          <a:xfrm>
            <a:off x="-7276" y="-682288"/>
            <a:ext cx="10949354" cy="3009661"/>
          </a:xfrm>
        </p:spPr>
        <p:txBody>
          <a:bodyPr/>
          <a:lstStyle/>
          <a:p>
            <a:r>
              <a:rPr lang="en-GB" sz="2800" b="1" dirty="0" err="1">
                <a:solidFill>
                  <a:prstClr val="white"/>
                </a:solidFill>
              </a:rPr>
              <a:t>Lesen</a:t>
            </a:r>
            <a:r>
              <a:rPr lang="en-GB" sz="2800" b="1" dirty="0">
                <a:solidFill>
                  <a:prstClr val="white"/>
                </a:solidFill>
              </a:rPr>
              <a:t>: Was </a:t>
            </a:r>
            <a:r>
              <a:rPr lang="en-GB" sz="2800" b="1" dirty="0" err="1">
                <a:solidFill>
                  <a:prstClr val="white"/>
                </a:solidFill>
              </a:rPr>
              <a:t>macht</a:t>
            </a:r>
            <a:r>
              <a:rPr lang="en-GB" sz="2800" b="1" dirty="0">
                <a:solidFill>
                  <a:prstClr val="white"/>
                </a:solidFill>
              </a:rPr>
              <a:t> Mia? </a:t>
            </a:r>
            <a:r>
              <a:rPr lang="en-GB" b="1" dirty="0">
                <a:solidFill>
                  <a:prstClr val="white"/>
                </a:solidFill>
              </a:rPr>
              <a:t/>
            </a:r>
            <a:br>
              <a:rPr lang="en-GB" b="1" dirty="0">
                <a:solidFill>
                  <a:prstClr val="white"/>
                </a:solidFill>
              </a:rPr>
            </a:br>
            <a:endParaRPr lang="en-GB" dirty="0"/>
          </a:p>
        </p:txBody>
      </p:sp>
    </p:spTree>
    <p:extLst>
      <p:ext uri="{BB962C8B-B14F-4D97-AF65-F5344CB8AC3E}">
        <p14:creationId xmlns:p14="http://schemas.microsoft.com/office/powerpoint/2010/main" val="37541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Showing example of a rich text and its careful planning and sequencing within the scheme of learning, no.1"/>
          <p:cNvGraphicFramePr>
            <a:graphicFrameLocks noGrp="1"/>
          </p:cNvGraphicFramePr>
          <p:nvPr>
            <p:extLst>
              <p:ext uri="{D42A27DB-BD31-4B8C-83A1-F6EECF244321}">
                <p14:modId xmlns:p14="http://schemas.microsoft.com/office/powerpoint/2010/main" val="2409362623"/>
              </p:ext>
            </p:extLst>
          </p:nvPr>
        </p:nvGraphicFramePr>
        <p:xfrm>
          <a:off x="318655" y="236378"/>
          <a:ext cx="11465675" cy="1304544"/>
        </p:xfrm>
        <a:graphic>
          <a:graphicData uri="http://schemas.openxmlformats.org/drawingml/2006/table">
            <a:tbl>
              <a:tblPr firstRow="1" firstCol="1" bandRow="1"/>
              <a:tblGrid>
                <a:gridCol w="3779502">
                  <a:extLst>
                    <a:ext uri="{9D8B030D-6E8A-4147-A177-3AD203B41FA5}">
                      <a16:colId xmlns:a16="http://schemas.microsoft.com/office/drawing/2014/main" val="20000"/>
                    </a:ext>
                  </a:extLst>
                </a:gridCol>
                <a:gridCol w="7686173">
                  <a:extLst>
                    <a:ext uri="{9D8B030D-6E8A-4147-A177-3AD203B41FA5}">
                      <a16:colId xmlns:a16="http://schemas.microsoft.com/office/drawing/2014/main" val="20001"/>
                    </a:ext>
                  </a:extLst>
                </a:gridCol>
              </a:tblGrid>
              <a:tr h="0">
                <a:tc>
                  <a:txBody>
                    <a:bodyPr/>
                    <a:lstStyle/>
                    <a:p>
                      <a:pPr>
                        <a:lnSpc>
                          <a:spcPct val="107000"/>
                        </a:lnSpc>
                        <a:spcAft>
                          <a:spcPts val="0"/>
                        </a:spcAft>
                      </a:pPr>
                      <a:r>
                        <a:rPr lang="en-GB" sz="2000" b="1" dirty="0">
                          <a:solidFill>
                            <a:srgbClr val="1F3864"/>
                          </a:solidFill>
                          <a:effectLst/>
                          <a:latin typeface="Century Gothic" panose="020B0502020202020204" pitchFamily="34" charset="0"/>
                          <a:ea typeface="Batang"/>
                          <a:cs typeface="Times New Roman" panose="02020603050405020304" pitchFamily="18" charset="0"/>
                        </a:rPr>
                        <a:t>Text title</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err="1">
                          <a:solidFill>
                            <a:srgbClr val="1F3864"/>
                          </a:solidFill>
                          <a:effectLst/>
                          <a:latin typeface="Century Gothic" panose="020B0502020202020204" pitchFamily="34" charset="0"/>
                          <a:ea typeface="Batang"/>
                          <a:cs typeface="Times New Roman" panose="02020603050405020304" pitchFamily="18" charset="0"/>
                        </a:rPr>
                        <a:t>L’homme</a:t>
                      </a:r>
                      <a:r>
                        <a:rPr lang="en-GB" sz="2000" dirty="0">
                          <a:solidFill>
                            <a:srgbClr val="1F3864"/>
                          </a:solidFill>
                          <a:effectLst/>
                          <a:latin typeface="Century Gothic" panose="020B0502020202020204" pitchFamily="34" charset="0"/>
                          <a:ea typeface="Batang"/>
                          <a:cs typeface="Times New Roman" panose="02020603050405020304" pitchFamily="18" charset="0"/>
                        </a:rPr>
                        <a:t> qui </a:t>
                      </a:r>
                      <a:r>
                        <a:rPr lang="en-GB" sz="2000" dirty="0" err="1">
                          <a:solidFill>
                            <a:srgbClr val="1F3864"/>
                          </a:solidFill>
                          <a:effectLst/>
                          <a:latin typeface="Century Gothic" panose="020B0502020202020204" pitchFamily="34" charset="0"/>
                          <a:ea typeface="Batang"/>
                          <a:cs typeface="Times New Roman" panose="02020603050405020304" pitchFamily="18" charset="0"/>
                        </a:rPr>
                        <a:t>te</a:t>
                      </a:r>
                      <a:r>
                        <a:rPr lang="en-GB" sz="2000" dirty="0">
                          <a:solidFill>
                            <a:srgbClr val="1F3864"/>
                          </a:solidFill>
                          <a:effectLst/>
                          <a:latin typeface="Century Gothic" panose="020B0502020202020204" pitchFamily="34" charset="0"/>
                          <a:ea typeface="Batang"/>
                          <a:cs typeface="Times New Roman" panose="02020603050405020304" pitchFamily="18" charset="0"/>
                        </a:rPr>
                        <a:t> </a:t>
                      </a:r>
                      <a:r>
                        <a:rPr lang="en-GB" sz="2000" dirty="0" err="1">
                          <a:solidFill>
                            <a:srgbClr val="1F3864"/>
                          </a:solidFill>
                          <a:effectLst/>
                          <a:latin typeface="Century Gothic" panose="020B0502020202020204" pitchFamily="34" charset="0"/>
                          <a:ea typeface="Batang"/>
                          <a:cs typeface="Times New Roman" panose="02020603050405020304" pitchFamily="18" charset="0"/>
                        </a:rPr>
                        <a:t>ressemble</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000" b="1">
                          <a:solidFill>
                            <a:srgbClr val="1F3864"/>
                          </a:solidFill>
                          <a:effectLst/>
                          <a:latin typeface="Century Gothic" panose="020B0502020202020204" pitchFamily="34" charset="0"/>
                          <a:ea typeface="Batang"/>
                          <a:cs typeface="Times New Roman" panose="02020603050405020304" pitchFamily="18" charset="0"/>
                        </a:rPr>
                        <a:t>Author</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Batang"/>
                          <a:cs typeface="Times New Roman" panose="02020603050405020304" pitchFamily="18" charset="0"/>
                        </a:rPr>
                        <a:t>René </a:t>
                      </a:r>
                      <a:r>
                        <a:rPr lang="en-GB" sz="2000" dirty="0" err="1">
                          <a:solidFill>
                            <a:srgbClr val="1F3864"/>
                          </a:solidFill>
                          <a:effectLst/>
                          <a:latin typeface="Century Gothic" panose="020B0502020202020204" pitchFamily="34" charset="0"/>
                          <a:ea typeface="Batang"/>
                          <a:cs typeface="Times New Roman" panose="02020603050405020304" pitchFamily="18" charset="0"/>
                        </a:rPr>
                        <a:t>Philombe</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000" b="1" dirty="0">
                          <a:solidFill>
                            <a:srgbClr val="1F3864"/>
                          </a:solidFill>
                          <a:effectLst/>
                          <a:latin typeface="Century Gothic" panose="020B0502020202020204" pitchFamily="34" charset="0"/>
                          <a:ea typeface="Batang"/>
                          <a:cs typeface="Times New Roman" panose="02020603050405020304" pitchFamily="18" charset="0"/>
                        </a:rPr>
                        <a:t>Suggested teaching slot</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Batang"/>
                          <a:cs typeface="Times New Roman" panose="02020603050405020304" pitchFamily="18" charset="0"/>
                        </a:rPr>
                        <a:t>Year 7 Term </a:t>
                      </a:r>
                      <a:r>
                        <a:rPr lang="en-GB" sz="2000" dirty="0" smtClean="0">
                          <a:solidFill>
                            <a:srgbClr val="1F3864"/>
                          </a:solidFill>
                          <a:effectLst/>
                          <a:latin typeface="Century Gothic" panose="020B0502020202020204" pitchFamily="34" charset="0"/>
                          <a:ea typeface="Batang"/>
                          <a:cs typeface="Times New Roman" panose="02020603050405020304" pitchFamily="18" charset="0"/>
                        </a:rPr>
                        <a:t>3 </a:t>
                      </a:r>
                      <a:r>
                        <a:rPr lang="en-GB" sz="2000" dirty="0">
                          <a:solidFill>
                            <a:srgbClr val="1F3864"/>
                          </a:solidFill>
                          <a:effectLst/>
                          <a:latin typeface="Century Gothic" panose="020B0502020202020204" pitchFamily="34" charset="0"/>
                          <a:ea typeface="Batang"/>
                          <a:cs typeface="Times New Roman" panose="02020603050405020304" pitchFamily="18" charset="0"/>
                        </a:rPr>
                        <a:t>Week </a:t>
                      </a:r>
                      <a:r>
                        <a:rPr lang="en-GB" sz="2000" dirty="0" smtClean="0">
                          <a:solidFill>
                            <a:srgbClr val="1F3864"/>
                          </a:solidFill>
                          <a:effectLst/>
                          <a:latin typeface="Century Gothic" panose="020B0502020202020204" pitchFamily="34" charset="0"/>
                          <a:ea typeface="Batang"/>
                          <a:cs typeface="Times New Roman" panose="02020603050405020304" pitchFamily="18" charset="0"/>
                        </a:rPr>
                        <a:t>2</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n-GB" sz="2000" b="1" dirty="0">
                          <a:solidFill>
                            <a:srgbClr val="1F3864"/>
                          </a:solidFill>
                          <a:effectLst/>
                          <a:latin typeface="Century Gothic" panose="020B0502020202020204" pitchFamily="34" charset="0"/>
                          <a:ea typeface="Batang"/>
                          <a:cs typeface="Times New Roman" panose="02020603050405020304" pitchFamily="18" charset="0"/>
                        </a:rPr>
                        <a:t>Number of lessons</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Batang"/>
                          <a:cs typeface="Times New Roman" panose="02020603050405020304" pitchFamily="18" charset="0"/>
                        </a:rPr>
                        <a:t>Two lessons of 50 - 60 minutes</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descr="Showing example of a rich text and its careful planning and sequencing within the scheme of learning, no.2"/>
          <p:cNvGraphicFramePr>
            <a:graphicFrameLocks noGrp="1"/>
          </p:cNvGraphicFramePr>
          <p:nvPr>
            <p:extLst>
              <p:ext uri="{D42A27DB-BD31-4B8C-83A1-F6EECF244321}">
                <p14:modId xmlns:p14="http://schemas.microsoft.com/office/powerpoint/2010/main" val="628359594"/>
              </p:ext>
            </p:extLst>
          </p:nvPr>
        </p:nvGraphicFramePr>
        <p:xfrm>
          <a:off x="312767" y="1839074"/>
          <a:ext cx="11471563" cy="2935224"/>
        </p:xfrm>
        <a:graphic>
          <a:graphicData uri="http://schemas.openxmlformats.org/drawingml/2006/table">
            <a:tbl>
              <a:tblPr firstRow="1" firstCol="1" bandRow="1"/>
              <a:tblGrid>
                <a:gridCol w="8298768">
                  <a:extLst>
                    <a:ext uri="{9D8B030D-6E8A-4147-A177-3AD203B41FA5}">
                      <a16:colId xmlns:a16="http://schemas.microsoft.com/office/drawing/2014/main" val="20000"/>
                    </a:ext>
                  </a:extLst>
                </a:gridCol>
                <a:gridCol w="3172795">
                  <a:extLst>
                    <a:ext uri="{9D8B030D-6E8A-4147-A177-3AD203B41FA5}">
                      <a16:colId xmlns:a16="http://schemas.microsoft.com/office/drawing/2014/main" val="20001"/>
                    </a:ext>
                  </a:extLst>
                </a:gridCol>
              </a:tblGrid>
              <a:tr h="174625">
                <a:tc>
                  <a:txBody>
                    <a:bodyPr/>
                    <a:lstStyle/>
                    <a:p>
                      <a:pPr>
                        <a:lnSpc>
                          <a:spcPct val="107000"/>
                        </a:lnSpc>
                        <a:spcAft>
                          <a:spcPts val="0"/>
                        </a:spcAft>
                      </a:pPr>
                      <a:r>
                        <a:rPr lang="en-GB" sz="2000" b="1" dirty="0">
                          <a:solidFill>
                            <a:srgbClr val="1F3864"/>
                          </a:solidFill>
                          <a:effectLst/>
                          <a:latin typeface="Century Gothic" panose="020B0502020202020204" pitchFamily="34" charset="0"/>
                          <a:ea typeface="Batang"/>
                          <a:cs typeface="Times New Roman" panose="02020603050405020304" pitchFamily="18" charset="0"/>
                        </a:rPr>
                        <a:t>Text composition</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8615">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Total number of words </a:t>
                      </a:r>
                      <a:br>
                        <a:rPr lang="en-GB" sz="2000">
                          <a:solidFill>
                            <a:srgbClr val="1F3864"/>
                          </a:solidFill>
                          <a:effectLst/>
                          <a:latin typeface="Century Gothic" panose="020B0502020202020204" pitchFamily="34" charset="0"/>
                          <a:ea typeface="Batang"/>
                          <a:cs typeface="Times New Roman" panose="02020603050405020304" pitchFamily="18" charset="0"/>
                        </a:rPr>
                      </a:br>
                      <a:r>
                        <a:rPr lang="en-GB" sz="2000">
                          <a:solidFill>
                            <a:srgbClr val="1F3864"/>
                          </a:solidFill>
                          <a:effectLst/>
                          <a:latin typeface="Century Gothic" panose="020B0502020202020204" pitchFamily="34" charset="0"/>
                          <a:ea typeface="Batang"/>
                          <a:cs typeface="Times New Roman" panose="02020603050405020304" pitchFamily="18" charset="0"/>
                        </a:rPr>
                        <a:t>(including words that are repeated)</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Batang"/>
                          <a:cs typeface="Times New Roman" panose="02020603050405020304" pitchFamily="18" charset="0"/>
                        </a:rPr>
                        <a:t>136</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900">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known words </a:t>
                      </a:r>
                      <a:br>
                        <a:rPr lang="en-GB" sz="2000">
                          <a:solidFill>
                            <a:srgbClr val="1F3864"/>
                          </a:solidFill>
                          <a:effectLst/>
                          <a:latin typeface="Century Gothic" panose="020B0502020202020204" pitchFamily="34" charset="0"/>
                          <a:ea typeface="Batang"/>
                          <a:cs typeface="Times New Roman" panose="02020603050405020304" pitchFamily="18" charset="0"/>
                        </a:rPr>
                      </a:br>
                      <a:r>
                        <a:rPr lang="en-GB" sz="2000">
                          <a:solidFill>
                            <a:srgbClr val="1F3864"/>
                          </a:solidFill>
                          <a:effectLst/>
                          <a:latin typeface="Century Gothic" panose="020B0502020202020204" pitchFamily="34" charset="0"/>
                          <a:ea typeface="Batang"/>
                          <a:cs typeface="Times New Roman" panose="02020603050405020304" pitchFamily="18" charset="0"/>
                        </a:rPr>
                        <a:t>(if following NCELP SOW)</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70%</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4625">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words in most frequent 1000 words*</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85%</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4625">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words in most frequent 2000 words*</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91%</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4625">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words in most frequent 3000 words*</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95.3%</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4625">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words outside of most frequency 5000 words*</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Batang"/>
                          <a:cs typeface="Times New Roman" panose="02020603050405020304" pitchFamily="18" charset="0"/>
                        </a:rPr>
                        <a:t>4.7%</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Rectangle 1"/>
          <p:cNvSpPr>
            <a:spLocks noChangeArrowheads="1"/>
          </p:cNvSpPr>
          <p:nvPr/>
        </p:nvSpPr>
        <p:spPr bwMode="auto">
          <a:xfrm>
            <a:off x="215785" y="5703487"/>
            <a:ext cx="84850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600" dirty="0" smtClean="0">
                <a:solidFill>
                  <a:srgbClr val="1F3864"/>
                </a:solidFill>
                <a:latin typeface="Century Gothic" panose="020B0502020202020204" pitchFamily="34" charset="0"/>
                <a:ea typeface="Batang" charset="-127"/>
                <a:cs typeface="Times New Roman" panose="02020603050405020304" pitchFamily="18" charset="0"/>
              </a:rPr>
              <a:t>*Word-frequency data source: </a:t>
            </a:r>
            <a:r>
              <a:rPr lang="en-GB" altLang="en-US" sz="1600" dirty="0" err="1" smtClean="0">
                <a:solidFill>
                  <a:srgbClr val="1F3864"/>
                </a:solidFill>
                <a:latin typeface="Century Gothic" panose="020B0502020202020204" pitchFamily="34" charset="0"/>
                <a:ea typeface="Batang" charset="-127"/>
                <a:cs typeface="Times New Roman" panose="02020603050405020304" pitchFamily="18" charset="0"/>
              </a:rPr>
              <a:t>Londsale</a:t>
            </a:r>
            <a:r>
              <a:rPr lang="en-GB" altLang="en-US" sz="1600" dirty="0" smtClean="0">
                <a:solidFill>
                  <a:srgbClr val="1F3864"/>
                </a:solidFill>
                <a:latin typeface="Century Gothic" panose="020B0502020202020204" pitchFamily="34" charset="0"/>
                <a:ea typeface="Batang" charset="-127"/>
                <a:cs typeface="Times New Roman" panose="02020603050405020304" pitchFamily="18" charset="0"/>
              </a:rPr>
              <a:t>, D., &amp; Le Bras, Y. (2009). </a:t>
            </a:r>
            <a:br>
              <a:rPr lang="en-GB" altLang="en-US" sz="1600" dirty="0" smtClean="0">
                <a:solidFill>
                  <a:srgbClr val="1F3864"/>
                </a:solidFill>
                <a:latin typeface="Century Gothic" panose="020B0502020202020204" pitchFamily="34" charset="0"/>
                <a:ea typeface="Batang" charset="-127"/>
                <a:cs typeface="Times New Roman" panose="02020603050405020304" pitchFamily="18" charset="0"/>
              </a:rPr>
            </a:br>
            <a:r>
              <a:rPr lang="en-GB" altLang="en-US" sz="1600" i="1" dirty="0" smtClean="0">
                <a:solidFill>
                  <a:srgbClr val="1F3864"/>
                </a:solidFill>
                <a:latin typeface="Century Gothic" panose="020B0502020202020204" pitchFamily="34" charset="0"/>
                <a:ea typeface="Batang" charset="-127"/>
                <a:cs typeface="Times New Roman" panose="02020603050405020304" pitchFamily="18" charset="0"/>
              </a:rPr>
              <a:t>A Frequency Dictionary of French: Core vocabulary for learners </a:t>
            </a:r>
            <a:r>
              <a:rPr lang="en-GB" altLang="en-US" sz="1600" dirty="0" smtClean="0">
                <a:solidFill>
                  <a:srgbClr val="1F3864"/>
                </a:solidFill>
                <a:latin typeface="Century Gothic" panose="020B0502020202020204" pitchFamily="34" charset="0"/>
                <a:ea typeface="Batang" charset="-127"/>
                <a:cs typeface="Times New Roman" panose="02020603050405020304" pitchFamily="18" charset="0"/>
              </a:rPr>
              <a:t>London: Routledge.</a:t>
            </a:r>
            <a:endParaRPr lang="en-GB" altLang="en-US" sz="2800" dirty="0" smtClean="0">
              <a:solidFill>
                <a:prstClr val="black"/>
              </a:solidFill>
              <a:latin typeface="Arial" panose="020B0604020202020204" pitchFamily="34" charset="0"/>
            </a:endParaRPr>
          </a:p>
        </p:txBody>
      </p:sp>
      <p:sp>
        <p:nvSpPr>
          <p:cNvPr id="3" name="TextBox 2"/>
          <p:cNvSpPr txBox="1"/>
          <p:nvPr/>
        </p:nvSpPr>
        <p:spPr>
          <a:xfrm>
            <a:off x="312766" y="5072450"/>
            <a:ext cx="10660033" cy="707886"/>
          </a:xfrm>
          <a:prstGeom prst="rect">
            <a:avLst/>
          </a:prstGeom>
          <a:noFill/>
        </p:spPr>
        <p:txBody>
          <a:bodyPr wrap="square" rtlCol="0">
            <a:spAutoFit/>
          </a:bodyPr>
          <a:lstStyle/>
          <a:p>
            <a:r>
              <a:rPr lang="en-GB" sz="2000" b="1" dirty="0" smtClean="0">
                <a:solidFill>
                  <a:schemeClr val="accent5">
                    <a:lumMod val="50000"/>
                  </a:schemeClr>
                </a:solidFill>
                <a:latin typeface="Century Gothic" panose="020B0502020202020204" pitchFamily="34" charset="0"/>
              </a:rPr>
              <a:t>Link to full lesson plans: </a:t>
            </a:r>
            <a:r>
              <a:rPr lang="en-GB" sz="2000" dirty="0">
                <a:hlinkClick r:id="rId3"/>
              </a:rPr>
              <a:t>https://resources.ncelp.org/concern/resources/0z708w48k?locale=en</a:t>
            </a:r>
            <a:endParaRPr lang="en-GB" sz="2000" dirty="0"/>
          </a:p>
          <a:p>
            <a:r>
              <a:rPr lang="en-GB" sz="2000" b="1" dirty="0" smtClean="0">
                <a:solidFill>
                  <a:schemeClr val="accent5">
                    <a:lumMod val="50000"/>
                  </a:schemeClr>
                </a:solidFill>
                <a:latin typeface="Century Gothic" panose="020B0502020202020204" pitchFamily="34" charset="0"/>
              </a:rPr>
              <a:t> </a:t>
            </a:r>
            <a:endParaRPr lang="en-GB" sz="20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03171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590EE8-F339-764B-AF36-E2188E27FCDF}"/>
              </a:ext>
            </a:extLst>
          </p:cNvPr>
          <p:cNvSpPr txBox="1"/>
          <p:nvPr/>
        </p:nvSpPr>
        <p:spPr>
          <a:xfrm>
            <a:off x="6174956" y="697597"/>
            <a:ext cx="5897179" cy="5324535"/>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Research and CPD specialists</a:t>
            </a:r>
            <a:br>
              <a:rPr lang="en-US" sz="2000" b="1" kern="0" dirty="0">
                <a:solidFill>
                  <a:srgbClr val="EA5F00"/>
                </a:solidFill>
                <a:latin typeface="Century Gothic" panose="020B0502020202020204" pitchFamily="34" charset="0"/>
              </a:rPr>
            </a:br>
            <a:endParaRPr lang="en-US" sz="2000" b="1" kern="0" dirty="0">
              <a:solidFill>
                <a:srgbClr val="EA5F00"/>
              </a:solidFill>
              <a:latin typeface="Century Gothic" panose="020B0502020202020204" pitchFamily="34" charset="0"/>
            </a:endParaRPr>
          </a:p>
          <a:p>
            <a:pPr>
              <a:defRPr/>
            </a:pPr>
            <a:r>
              <a:rPr lang="en-US" sz="2000" b="1" kern="0" dirty="0">
                <a:solidFill>
                  <a:srgbClr val="EA5F00"/>
                </a:solidFill>
                <a:latin typeface="Century Gothic" panose="020B0502020202020204" pitchFamily="34" charset="0"/>
              </a:rPr>
              <a:t>Prof Suzanne Graham </a:t>
            </a:r>
            <a:r>
              <a:rPr lang="en-US" sz="2000" kern="0" dirty="0">
                <a:solidFill>
                  <a:srgbClr val="5B9BD5">
                    <a:lumMod val="50000"/>
                  </a:srgbClr>
                </a:solidFill>
                <a:latin typeface="Century Gothic" panose="020B0502020202020204" pitchFamily="34" charset="0"/>
              </a:rPr>
              <a:t>(University of Reading)</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KS2-3 transition, literature, meaningful practice</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err="1">
                <a:solidFill>
                  <a:srgbClr val="EA5F00"/>
                </a:solidFill>
                <a:latin typeface="Century Gothic" panose="020B0502020202020204" pitchFamily="34" charset="0"/>
              </a:rPr>
              <a:t>Dr</a:t>
            </a:r>
            <a:r>
              <a:rPr lang="en-US" sz="2000" b="1" kern="0" dirty="0">
                <a:solidFill>
                  <a:srgbClr val="EA5F00"/>
                </a:solidFill>
                <a:latin typeface="Century Gothic" panose="020B0502020202020204" pitchFamily="34" charset="0"/>
              </a:rPr>
              <a:t> Rowena Kasprowicz </a:t>
            </a:r>
            <a:r>
              <a:rPr lang="en-US" sz="2000" kern="0" dirty="0">
                <a:solidFill>
                  <a:srgbClr val="5B9BD5">
                    <a:lumMod val="50000"/>
                  </a:srgbClr>
                </a:solidFill>
                <a:latin typeface="Century Gothic" panose="020B0502020202020204" pitchFamily="34" charset="0"/>
              </a:rPr>
              <a:t>(University of Reading)</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KS2 knowledge about language, grammar</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smtClean="0">
                <a:solidFill>
                  <a:srgbClr val="EA5F00"/>
                </a:solidFill>
                <a:latin typeface="Century Gothic" panose="020B0502020202020204" pitchFamily="34" charset="0"/>
              </a:rPr>
              <a:t>Prof R</a:t>
            </a:r>
            <a:r>
              <a:rPr lang="en-US" sz="2000" b="1" kern="0" dirty="0" err="1" smtClean="0">
                <a:solidFill>
                  <a:srgbClr val="EA5F00"/>
                </a:solidFill>
                <a:latin typeface="Century Gothic" panose="020B0502020202020204" pitchFamily="34" charset="0"/>
              </a:rPr>
              <a:t>ené</a:t>
            </a:r>
            <a:r>
              <a:rPr lang="en-US" sz="2000" b="1" kern="0" dirty="0" smtClean="0">
                <a:solidFill>
                  <a:srgbClr val="EA5F00"/>
                </a:solidFill>
                <a:latin typeface="Century Gothic" panose="020B0502020202020204" pitchFamily="34" charset="0"/>
              </a:rPr>
              <a:t> </a:t>
            </a:r>
            <a:r>
              <a:rPr lang="en-US" sz="2000" b="1" kern="0" dirty="0">
                <a:solidFill>
                  <a:srgbClr val="EA5F00"/>
                </a:solidFill>
                <a:latin typeface="Century Gothic" panose="020B0502020202020204" pitchFamily="34" charset="0"/>
              </a:rPr>
              <a:t>Koglbauer </a:t>
            </a:r>
            <a:r>
              <a:rPr lang="en-US" sz="2000" kern="0" dirty="0">
                <a:solidFill>
                  <a:srgbClr val="5B9BD5">
                    <a:lumMod val="50000"/>
                  </a:srgbClr>
                </a:solidFill>
                <a:latin typeface="Century Gothic" panose="020B0502020202020204" pitchFamily="34" charset="0"/>
              </a:rPr>
              <a:t>(University of Newcastle)</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School FL policy, leadership training, CALL</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a:solidFill>
                  <a:srgbClr val="EA5F00"/>
                </a:solidFill>
                <a:latin typeface="Century Gothic" panose="020B0502020202020204" pitchFamily="34" charset="0"/>
              </a:rPr>
              <a:t>David Shanks </a:t>
            </a:r>
            <a:r>
              <a:rPr lang="en-US" sz="2000" kern="0" dirty="0">
                <a:solidFill>
                  <a:srgbClr val="5B9BD5">
                    <a:lumMod val="50000"/>
                  </a:srgbClr>
                </a:solidFill>
                <a:latin typeface="Century Gothic" panose="020B0502020202020204" pitchFamily="34" charset="0"/>
              </a:rPr>
              <a:t>(Harris Federation)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School FL policy, CALL, differentiation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err="1">
                <a:solidFill>
                  <a:srgbClr val="EA5F00"/>
                </a:solidFill>
                <a:latin typeface="Century Gothic" panose="020B0502020202020204" pitchFamily="34" charset="0"/>
              </a:rPr>
              <a:t>Dr</a:t>
            </a:r>
            <a:r>
              <a:rPr lang="en-US" sz="2000" b="1" kern="0" dirty="0">
                <a:solidFill>
                  <a:srgbClr val="EA5F00"/>
                </a:solidFill>
                <a:latin typeface="Century Gothic" panose="020B0502020202020204" pitchFamily="34" charset="0"/>
              </a:rPr>
              <a:t> Robert </a:t>
            </a:r>
            <a:r>
              <a:rPr lang="en-US" sz="2000" b="1" kern="0" dirty="0" err="1">
                <a:solidFill>
                  <a:srgbClr val="EA5F00"/>
                </a:solidFill>
                <a:latin typeface="Century Gothic" panose="020B0502020202020204" pitchFamily="34" charset="0"/>
              </a:rPr>
              <a:t>Woore</a:t>
            </a:r>
            <a:r>
              <a:rPr lang="en-US" sz="2000" b="1" kern="0" dirty="0">
                <a:solidFill>
                  <a:srgbClr val="EA5F00"/>
                </a:solidFill>
                <a:latin typeface="Century Gothic" panose="020B0502020202020204" pitchFamily="34" charset="0"/>
              </a:rPr>
              <a:t> </a:t>
            </a:r>
            <a:r>
              <a:rPr lang="en-US" sz="2000" kern="0" dirty="0">
                <a:solidFill>
                  <a:srgbClr val="5B9BD5">
                    <a:lumMod val="50000"/>
                  </a:srgbClr>
                </a:solidFill>
                <a:latin typeface="Century Gothic" panose="020B0502020202020204" pitchFamily="34" charset="0"/>
              </a:rPr>
              <a:t>(University of Oxford)</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Teaching and learning phonics, reading, vocabulary</a:t>
            </a:r>
          </a:p>
        </p:txBody>
      </p:sp>
      <p:sp>
        <p:nvSpPr>
          <p:cNvPr id="8" name="TextBox 7">
            <a:extLst>
              <a:ext uri="{FF2B5EF4-FFF2-40B4-BE49-F238E27FC236}">
                <a16:creationId xmlns:a16="http://schemas.microsoft.com/office/drawing/2014/main" id="{85590EE8-F339-764B-AF36-E2188E27FCDF}"/>
              </a:ext>
            </a:extLst>
          </p:cNvPr>
          <p:cNvSpPr txBox="1"/>
          <p:nvPr/>
        </p:nvSpPr>
        <p:spPr>
          <a:xfrm>
            <a:off x="3056422" y="4875503"/>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Tech team, </a:t>
            </a:r>
            <a:br>
              <a:rPr lang="en-US" sz="2000" b="1" kern="0" dirty="0">
                <a:solidFill>
                  <a:srgbClr val="EA5F00"/>
                </a:solidFill>
                <a:latin typeface="Century Gothic" panose="020B0502020202020204" pitchFamily="34" charset="0"/>
              </a:rPr>
            </a:br>
            <a:r>
              <a:rPr lang="en-US" sz="2000" b="1" kern="0" dirty="0">
                <a:solidFill>
                  <a:srgbClr val="EA5F00"/>
                </a:solidFill>
                <a:latin typeface="Century Gothic" panose="020B0502020202020204" pitchFamily="34" charset="0"/>
              </a:rPr>
              <a:t>Resource Portal</a:t>
            </a:r>
          </a:p>
          <a:p>
            <a:pPr>
              <a:defRPr/>
            </a:pP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Frank Feng</a:t>
            </a:r>
            <a:br>
              <a:rPr lang="en-US" sz="2000" kern="0" dirty="0">
                <a:solidFill>
                  <a:srgbClr val="5B9BD5">
                    <a:lumMod val="50000"/>
                  </a:srgbClr>
                </a:solidFill>
                <a:latin typeface="Century Gothic" panose="020B0502020202020204" pitchFamily="34" charset="0"/>
              </a:rPr>
            </a:b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Sebastian </a:t>
            </a:r>
            <a:r>
              <a:rPr lang="en-US" sz="2000" kern="0" dirty="0" err="1">
                <a:solidFill>
                  <a:srgbClr val="5B9BD5">
                    <a:lumMod val="50000"/>
                  </a:srgbClr>
                </a:solidFill>
                <a:latin typeface="Century Gothic" panose="020B0502020202020204" pitchFamily="34" charset="0"/>
              </a:rPr>
              <a:t>Pelucha</a:t>
            </a:r>
            <a:endParaRPr lang="en-US" sz="2000" kern="0" dirty="0">
              <a:solidFill>
                <a:srgbClr val="5B9BD5">
                  <a:lumMod val="50000"/>
                </a:srgbClr>
              </a:solidFill>
              <a:latin typeface="Century Gothic" panose="020B0502020202020204" pitchFamily="34" charset="0"/>
            </a:endParaRPr>
          </a:p>
        </p:txBody>
      </p:sp>
      <p:sp>
        <p:nvSpPr>
          <p:cNvPr id="7" name="TextBox 6">
            <a:extLst>
              <a:ext uri="{FF2B5EF4-FFF2-40B4-BE49-F238E27FC236}">
                <a16:creationId xmlns:a16="http://schemas.microsoft.com/office/drawing/2014/main" id="{85590EE8-F339-764B-AF36-E2188E27FCDF}"/>
              </a:ext>
            </a:extLst>
          </p:cNvPr>
          <p:cNvSpPr txBox="1"/>
          <p:nvPr/>
        </p:nvSpPr>
        <p:spPr>
          <a:xfrm>
            <a:off x="333418" y="4875503"/>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Tech team for Gaming Grammar</a:t>
            </a:r>
          </a:p>
          <a:p>
            <a:pPr>
              <a:defRPr/>
            </a:pPr>
            <a:r>
              <a:rPr lang="en-US" sz="2000" kern="0" dirty="0">
                <a:solidFill>
                  <a:srgbClr val="5B9BD5">
                    <a:lumMod val="50000"/>
                  </a:srgbClr>
                </a:solidFill>
                <a:latin typeface="Century Gothic" panose="020B0502020202020204" pitchFamily="34" charset="0"/>
              </a:rPr>
              <a:t>Andy Wood</a:t>
            </a:r>
            <a:br>
              <a:rPr lang="en-US" sz="2000" kern="0" dirty="0">
                <a:solidFill>
                  <a:srgbClr val="5B9BD5">
                    <a:lumMod val="50000"/>
                  </a:srgbClr>
                </a:solidFill>
                <a:latin typeface="Century Gothic" panose="020B0502020202020204" pitchFamily="34" charset="0"/>
              </a:rPr>
            </a:b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Nick </a:t>
            </a:r>
            <a:r>
              <a:rPr lang="en-US" sz="2000" kern="0" dirty="0" err="1">
                <a:solidFill>
                  <a:srgbClr val="5B9BD5">
                    <a:lumMod val="50000"/>
                  </a:srgbClr>
                </a:solidFill>
                <a:latin typeface="Century Gothic" panose="020B0502020202020204" pitchFamily="34" charset="0"/>
              </a:rPr>
              <a:t>Sephton</a:t>
            </a:r>
            <a:endParaRPr lang="en-US" sz="2000" kern="0" dirty="0">
              <a:solidFill>
                <a:srgbClr val="5B9BD5">
                  <a:lumMod val="50000"/>
                </a:srgbClr>
              </a:solidFill>
              <a:latin typeface="Century Gothic" panose="020B0502020202020204" pitchFamily="34" charset="0"/>
            </a:endParaRPr>
          </a:p>
        </p:txBody>
      </p:sp>
      <p:sp>
        <p:nvSpPr>
          <p:cNvPr id="10" name="TextBox 9">
            <a:extLst>
              <a:ext uri="{FF2B5EF4-FFF2-40B4-BE49-F238E27FC236}">
                <a16:creationId xmlns:a16="http://schemas.microsoft.com/office/drawing/2014/main" id="{85590EE8-F339-764B-AF36-E2188E27FCDF}"/>
              </a:ext>
            </a:extLst>
          </p:cNvPr>
          <p:cNvSpPr txBox="1"/>
          <p:nvPr/>
        </p:nvSpPr>
        <p:spPr>
          <a:xfrm>
            <a:off x="333418" y="3811500"/>
            <a:ext cx="6447890" cy="707886"/>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Management and administration</a:t>
            </a:r>
          </a:p>
          <a:p>
            <a:pPr>
              <a:defRPr/>
            </a:pPr>
            <a:r>
              <a:rPr lang="en-US" sz="2000" kern="0" dirty="0">
                <a:solidFill>
                  <a:srgbClr val="5B9BD5">
                    <a:lumMod val="50000"/>
                  </a:srgbClr>
                </a:solidFill>
                <a:latin typeface="Century Gothic" panose="020B0502020202020204" pitchFamily="34" charset="0"/>
              </a:rPr>
              <a:t>Ann </a:t>
            </a:r>
            <a:r>
              <a:rPr lang="en-US" sz="2000" kern="0" dirty="0" err="1">
                <a:solidFill>
                  <a:srgbClr val="5B9BD5">
                    <a:lumMod val="50000"/>
                  </a:srgbClr>
                </a:solidFill>
                <a:latin typeface="Century Gothic" panose="020B0502020202020204" pitchFamily="34" charset="0"/>
              </a:rPr>
              <a:t>Mannion</a:t>
            </a:r>
            <a:r>
              <a:rPr lang="en-US" sz="2000" kern="0" dirty="0">
                <a:solidFill>
                  <a:srgbClr val="5B9BD5">
                    <a:lumMod val="50000"/>
                  </a:srgbClr>
                </a:solidFill>
                <a:latin typeface="Century Gothic" panose="020B0502020202020204" pitchFamily="34" charset="0"/>
              </a:rPr>
              <a:t>, Heather Bradley, Wendy Burns</a:t>
            </a:r>
          </a:p>
        </p:txBody>
      </p:sp>
      <p:sp>
        <p:nvSpPr>
          <p:cNvPr id="6" name="TextBox 5">
            <a:extLst>
              <a:ext uri="{FF2B5EF4-FFF2-40B4-BE49-F238E27FC236}">
                <a16:creationId xmlns:a16="http://schemas.microsoft.com/office/drawing/2014/main" id="{85590EE8-F339-764B-AF36-E2188E27FCDF}"/>
              </a:ext>
            </a:extLst>
          </p:cNvPr>
          <p:cNvSpPr txBox="1"/>
          <p:nvPr/>
        </p:nvSpPr>
        <p:spPr>
          <a:xfrm>
            <a:off x="3155304" y="2349561"/>
            <a:ext cx="2920769" cy="1015663"/>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CPD providers</a:t>
            </a:r>
          </a:p>
          <a:p>
            <a:pPr>
              <a:defRPr/>
            </a:pPr>
            <a:r>
              <a:rPr lang="en-US" sz="2000" kern="0" dirty="0">
                <a:solidFill>
                  <a:srgbClr val="5B9BD5">
                    <a:lumMod val="50000"/>
                  </a:srgbClr>
                </a:solidFill>
                <a:latin typeface="Century Gothic" panose="020B0502020202020204" pitchFamily="34" charset="0"/>
              </a:rPr>
              <a:t>Victoria Hobson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Stephen Owen</a:t>
            </a:r>
          </a:p>
        </p:txBody>
      </p:sp>
      <p:sp>
        <p:nvSpPr>
          <p:cNvPr id="5" name="TextBox 4">
            <a:extLst>
              <a:ext uri="{FF2B5EF4-FFF2-40B4-BE49-F238E27FC236}">
                <a16:creationId xmlns:a16="http://schemas.microsoft.com/office/drawing/2014/main" id="{85590EE8-F339-764B-AF36-E2188E27FCDF}"/>
              </a:ext>
            </a:extLst>
          </p:cNvPr>
          <p:cNvSpPr txBox="1"/>
          <p:nvPr/>
        </p:nvSpPr>
        <p:spPr>
          <a:xfrm>
            <a:off x="234535" y="2036425"/>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Resource developers</a:t>
            </a:r>
          </a:p>
          <a:p>
            <a:pPr>
              <a:defRPr/>
            </a:pP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Inge </a:t>
            </a:r>
            <a:r>
              <a:rPr lang="en-US" sz="2000" kern="0" dirty="0" err="1">
                <a:solidFill>
                  <a:srgbClr val="5B9BD5">
                    <a:lumMod val="50000"/>
                  </a:srgbClr>
                </a:solidFill>
                <a:latin typeface="Century Gothic" panose="020B0502020202020204" pitchFamily="34" charset="0"/>
              </a:rPr>
              <a:t>Alferink</a:t>
            </a: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Nick Avery</a:t>
            </a:r>
          </a:p>
          <a:p>
            <a:pPr>
              <a:defRPr/>
            </a:pPr>
            <a:r>
              <a:rPr lang="en-US" sz="2000" kern="0" dirty="0">
                <a:solidFill>
                  <a:srgbClr val="5B9BD5">
                    <a:lumMod val="50000"/>
                  </a:srgbClr>
                </a:solidFill>
                <a:latin typeface="Century Gothic" panose="020B0502020202020204" pitchFamily="34" charset="0"/>
              </a:rPr>
              <a:t>Natalie Finlayson</a:t>
            </a:r>
          </a:p>
        </p:txBody>
      </p:sp>
      <p:sp>
        <p:nvSpPr>
          <p:cNvPr id="4" name="TextBox 3">
            <a:extLst>
              <a:ext uri="{FF2B5EF4-FFF2-40B4-BE49-F238E27FC236}">
                <a16:creationId xmlns:a16="http://schemas.microsoft.com/office/drawing/2014/main" id="{85590EE8-F339-764B-AF36-E2188E27FCDF}"/>
              </a:ext>
            </a:extLst>
          </p:cNvPr>
          <p:cNvSpPr txBox="1"/>
          <p:nvPr/>
        </p:nvSpPr>
        <p:spPr>
          <a:xfrm>
            <a:off x="145209" y="992382"/>
            <a:ext cx="5715263" cy="954107"/>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Director: </a:t>
            </a:r>
            <a:r>
              <a:rPr lang="en-US" sz="2000" kern="0" dirty="0">
                <a:solidFill>
                  <a:srgbClr val="5B9BD5">
                    <a:lumMod val="50000"/>
                  </a:srgbClr>
                </a:solidFill>
                <a:latin typeface="Century Gothic" panose="020B0502020202020204" pitchFamily="34" charset="0"/>
              </a:rPr>
              <a:t>Prof </a:t>
            </a:r>
            <a:r>
              <a:rPr lang="en-US" sz="2000" dirty="0">
                <a:solidFill>
                  <a:srgbClr val="5B9BD5">
                    <a:lumMod val="50000"/>
                  </a:srgbClr>
                </a:solidFill>
                <a:latin typeface="Century Gothic" panose="020B0502020202020204" pitchFamily="34" charset="0"/>
              </a:rPr>
              <a:t>Emma Marsden </a:t>
            </a:r>
            <a:r>
              <a:rPr lang="en-US" sz="1600" dirty="0">
                <a:solidFill>
                  <a:srgbClr val="5B9BD5">
                    <a:lumMod val="50000"/>
                  </a:srgbClr>
                </a:solidFill>
                <a:latin typeface="Century Gothic" panose="020B0502020202020204" pitchFamily="34" charset="0"/>
              </a:rPr>
              <a:t>(University of York)</a:t>
            </a:r>
            <a:endParaRPr lang="en-US" sz="1600" b="1" kern="0" dirty="0">
              <a:solidFill>
                <a:srgbClr val="EA5F00"/>
              </a:solidFill>
              <a:latin typeface="Century Gothic" panose="020B0502020202020204" pitchFamily="34" charset="0"/>
            </a:endParaRPr>
          </a:p>
          <a:p>
            <a:pPr>
              <a:defRPr/>
            </a:pPr>
            <a:r>
              <a:rPr lang="en-US" sz="2000" b="1" kern="0" dirty="0">
                <a:solidFill>
                  <a:srgbClr val="EA5F00"/>
                </a:solidFill>
                <a:latin typeface="Century Gothic" panose="020B0502020202020204" pitchFamily="34" charset="0"/>
              </a:rPr>
              <a:t>Co-Director: </a:t>
            </a:r>
            <a:r>
              <a:rPr lang="en-US" sz="2000" dirty="0" err="1">
                <a:solidFill>
                  <a:srgbClr val="5B9BD5">
                    <a:lumMod val="50000"/>
                  </a:srgbClr>
                </a:solidFill>
                <a:latin typeface="Century Gothic" panose="020B0502020202020204" pitchFamily="34" charset="0"/>
              </a:rPr>
              <a:t>Dr</a:t>
            </a:r>
            <a:r>
              <a:rPr lang="en-US" sz="2000" dirty="0">
                <a:solidFill>
                  <a:srgbClr val="5B9BD5">
                    <a:lumMod val="50000"/>
                  </a:srgbClr>
                </a:solidFill>
                <a:latin typeface="Century Gothic" panose="020B0502020202020204" pitchFamily="34" charset="0"/>
              </a:rPr>
              <a:t> Rachel Hawkes </a:t>
            </a:r>
            <a:r>
              <a:rPr lang="en-US" sz="1600" dirty="0" smtClean="0">
                <a:solidFill>
                  <a:srgbClr val="5B9BD5">
                    <a:lumMod val="50000"/>
                  </a:srgbClr>
                </a:solidFill>
                <a:latin typeface="Century Gothic" panose="020B0502020202020204" pitchFamily="34" charset="0"/>
              </a:rPr>
              <a:t>(Cam </a:t>
            </a:r>
            <a:r>
              <a:rPr lang="en-US" sz="1600" dirty="0">
                <a:solidFill>
                  <a:srgbClr val="5B9BD5">
                    <a:lumMod val="50000"/>
                  </a:srgbClr>
                </a:solidFill>
                <a:latin typeface="Century Gothic" panose="020B0502020202020204" pitchFamily="34" charset="0"/>
              </a:rPr>
              <a:t>Academy Trust)</a:t>
            </a:r>
            <a:endParaRPr lang="en-US" sz="2000" kern="0" dirty="0">
              <a:solidFill>
                <a:srgbClr val="5B9BD5">
                  <a:lumMod val="50000"/>
                </a:srgbClr>
              </a:solidFill>
              <a:latin typeface="Century Gothic" panose="020B0502020202020204" pitchFamily="34" charset="0"/>
            </a:endParaRPr>
          </a:p>
        </p:txBody>
      </p:sp>
      <p:sp>
        <p:nvSpPr>
          <p:cNvPr id="2" name="Title 1"/>
          <p:cNvSpPr>
            <a:spLocks noGrp="1"/>
          </p:cNvSpPr>
          <p:nvPr>
            <p:ph type="title"/>
          </p:nvPr>
        </p:nvSpPr>
        <p:spPr>
          <a:xfrm>
            <a:off x="333418" y="430988"/>
            <a:ext cx="3422698" cy="561394"/>
          </a:xfrm>
        </p:spPr>
        <p:txBody>
          <a:bodyPr>
            <a:normAutofit fontScale="90000"/>
          </a:bodyPr>
          <a:lstStyle/>
          <a:p>
            <a:r>
              <a:rPr lang="en-GB" dirty="0"/>
              <a:t>NCELP team</a:t>
            </a:r>
          </a:p>
        </p:txBody>
      </p:sp>
    </p:spTree>
    <p:extLst>
      <p:ext uri="{BB962C8B-B14F-4D97-AF65-F5344CB8AC3E}">
        <p14:creationId xmlns:p14="http://schemas.microsoft.com/office/powerpoint/2010/main" val="1261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5623570" y="4081514"/>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51104" y="244363"/>
            <a:ext cx="5181600" cy="61003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GB" dirty="0">
                <a:solidFill>
                  <a:srgbClr val="4472C4">
                    <a:lumMod val="50000"/>
                  </a:srgbClr>
                </a:solidFill>
              </a:rPr>
              <a:t>J’ai </a:t>
            </a:r>
            <a:r>
              <a:rPr lang="en-GB" dirty="0" err="1">
                <a:solidFill>
                  <a:srgbClr val="4472C4">
                    <a:lumMod val="50000"/>
                  </a:srgbClr>
                </a:solidFill>
              </a:rPr>
              <a:t>frappé</a:t>
            </a:r>
            <a:r>
              <a:rPr lang="en-GB" dirty="0">
                <a:solidFill>
                  <a:srgbClr val="4472C4">
                    <a:lumMod val="50000"/>
                  </a:srgbClr>
                </a:solidFill>
              </a:rPr>
              <a:t> à ta </a:t>
            </a:r>
            <a:r>
              <a:rPr lang="en-GB" dirty="0" err="1">
                <a:solidFill>
                  <a:srgbClr val="4472C4">
                    <a:lumMod val="50000"/>
                  </a:srgbClr>
                </a:solidFill>
              </a:rPr>
              <a:t>porte</a:t>
            </a:r>
            <a:endParaRPr lang="en-GB" dirty="0">
              <a:solidFill>
                <a:srgbClr val="4472C4">
                  <a:lumMod val="50000"/>
                </a:srgbClr>
              </a:solidFill>
            </a:endParaRPr>
          </a:p>
          <a:p>
            <a:pPr marL="0" indent="0">
              <a:lnSpc>
                <a:spcPct val="200000"/>
              </a:lnSpc>
              <a:buFont typeface="Arial" panose="020B0604020202020204" pitchFamily="34" charset="0"/>
              <a:buNone/>
            </a:pPr>
            <a:r>
              <a:rPr lang="en-GB" dirty="0">
                <a:solidFill>
                  <a:srgbClr val="4472C4">
                    <a:lumMod val="50000"/>
                  </a:srgbClr>
                </a:solidFill>
              </a:rPr>
              <a:t>J’ai </a:t>
            </a:r>
            <a:r>
              <a:rPr lang="en-GB" dirty="0" err="1">
                <a:solidFill>
                  <a:srgbClr val="4472C4">
                    <a:lumMod val="50000"/>
                  </a:srgbClr>
                </a:solidFill>
              </a:rPr>
              <a:t>frappé</a:t>
            </a:r>
            <a:r>
              <a:rPr lang="en-GB" dirty="0">
                <a:solidFill>
                  <a:srgbClr val="4472C4">
                    <a:lumMod val="50000"/>
                  </a:srgbClr>
                </a:solidFill>
              </a:rPr>
              <a:t> à ton </a:t>
            </a:r>
            <a:r>
              <a:rPr lang="en-GB" dirty="0" err="1">
                <a:solidFill>
                  <a:srgbClr val="4472C4">
                    <a:lumMod val="50000"/>
                  </a:srgbClr>
                </a:solidFill>
              </a:rPr>
              <a:t>cœur</a:t>
            </a:r>
            <a:endParaRPr lang="en-GB" dirty="0">
              <a:solidFill>
                <a:srgbClr val="4472C4">
                  <a:lumMod val="50000"/>
                </a:srgbClr>
              </a:solidFill>
            </a:endParaRPr>
          </a:p>
          <a:p>
            <a:pPr marL="0" indent="0">
              <a:lnSpc>
                <a:spcPct val="200000"/>
              </a:lnSpc>
              <a:buFont typeface="Arial" panose="020B0604020202020204" pitchFamily="34" charset="0"/>
              <a:buNone/>
            </a:pPr>
            <a:r>
              <a:rPr lang="en-GB" dirty="0">
                <a:solidFill>
                  <a:srgbClr val="4472C4">
                    <a:lumMod val="50000"/>
                  </a:srgbClr>
                </a:solidFill>
              </a:rPr>
              <a:t>Pour </a:t>
            </a:r>
            <a:r>
              <a:rPr lang="en-GB" dirty="0" err="1">
                <a:solidFill>
                  <a:srgbClr val="4472C4">
                    <a:lumMod val="50000"/>
                  </a:srgbClr>
                </a:solidFill>
              </a:rPr>
              <a:t>avoir</a:t>
            </a:r>
            <a:r>
              <a:rPr lang="en-GB" dirty="0">
                <a:solidFill>
                  <a:srgbClr val="4472C4">
                    <a:lumMod val="50000"/>
                  </a:srgbClr>
                </a:solidFill>
              </a:rPr>
              <a:t> bon lit</a:t>
            </a:r>
          </a:p>
          <a:p>
            <a:pPr marL="0" indent="0">
              <a:lnSpc>
                <a:spcPct val="200000"/>
              </a:lnSpc>
              <a:buFont typeface="Arial" panose="020B0604020202020204" pitchFamily="34" charset="0"/>
              <a:buNone/>
            </a:pPr>
            <a:r>
              <a:rPr lang="en-GB" dirty="0">
                <a:solidFill>
                  <a:srgbClr val="4472C4">
                    <a:lumMod val="50000"/>
                  </a:srgbClr>
                </a:solidFill>
              </a:rPr>
              <a:t>Pour </a:t>
            </a:r>
            <a:r>
              <a:rPr lang="en-GB" dirty="0" err="1">
                <a:solidFill>
                  <a:srgbClr val="4472C4">
                    <a:lumMod val="50000"/>
                  </a:srgbClr>
                </a:solidFill>
              </a:rPr>
              <a:t>avoir</a:t>
            </a:r>
            <a:r>
              <a:rPr lang="en-GB" dirty="0">
                <a:solidFill>
                  <a:srgbClr val="4472C4">
                    <a:lumMod val="50000"/>
                  </a:srgbClr>
                </a:solidFill>
              </a:rPr>
              <a:t> bon feu</a:t>
            </a:r>
          </a:p>
          <a:p>
            <a:pPr marL="0" indent="0">
              <a:lnSpc>
                <a:spcPct val="200000"/>
              </a:lnSpc>
              <a:buFont typeface="Arial" panose="020B0604020202020204" pitchFamily="34" charset="0"/>
              <a:buNone/>
            </a:pPr>
            <a:r>
              <a:rPr lang="en-GB" dirty="0">
                <a:solidFill>
                  <a:srgbClr val="4472C4">
                    <a:lumMod val="50000"/>
                  </a:srgbClr>
                </a:solidFill>
              </a:rPr>
              <a:t>Pourquoi me </a:t>
            </a:r>
            <a:r>
              <a:rPr lang="en-GB" dirty="0" err="1">
                <a:solidFill>
                  <a:srgbClr val="4472C4">
                    <a:lumMod val="50000"/>
                  </a:srgbClr>
                </a:solidFill>
              </a:rPr>
              <a:t>repousser</a:t>
            </a:r>
            <a:r>
              <a:rPr lang="en-GB" dirty="0">
                <a:solidFill>
                  <a:srgbClr val="4472C4">
                    <a:lumMod val="50000"/>
                  </a:srgbClr>
                </a:solidFill>
              </a:rPr>
              <a:t>?</a:t>
            </a:r>
          </a:p>
          <a:p>
            <a:pPr marL="0" indent="0">
              <a:lnSpc>
                <a:spcPct val="200000"/>
              </a:lnSpc>
              <a:buFont typeface="Arial" panose="020B0604020202020204" pitchFamily="34" charset="0"/>
              <a:buNone/>
            </a:pPr>
            <a:r>
              <a:rPr lang="en-GB" dirty="0" err="1">
                <a:solidFill>
                  <a:srgbClr val="4472C4">
                    <a:lumMod val="50000"/>
                  </a:srgbClr>
                </a:solidFill>
              </a:rPr>
              <a:t>Ouvre-moi</a:t>
            </a:r>
            <a:r>
              <a:rPr lang="en-GB" dirty="0">
                <a:solidFill>
                  <a:srgbClr val="4472C4">
                    <a:lumMod val="50000"/>
                  </a:srgbClr>
                </a:solidFill>
              </a:rPr>
              <a:t>, mon frère.</a:t>
            </a:r>
          </a:p>
          <a:p>
            <a:pPr marL="0" indent="0">
              <a:lnSpc>
                <a:spcPct val="200000"/>
              </a:lnSpc>
              <a:buFont typeface="Arial" panose="020B0604020202020204" pitchFamily="34" charset="0"/>
              <a:buNone/>
            </a:pPr>
            <a:endParaRPr lang="en-GB" dirty="0">
              <a:solidFill>
                <a:srgbClr val="4472C4">
                  <a:lumMod val="50000"/>
                </a:srgbClr>
              </a:solidFill>
            </a:endParaRPr>
          </a:p>
        </p:txBody>
      </p:sp>
      <p:pic>
        <p:nvPicPr>
          <p:cNvPr id="5" name="Picture 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2398" y="232319"/>
            <a:ext cx="805543" cy="805543"/>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8310" y="232319"/>
            <a:ext cx="554300" cy="875211"/>
          </a:xfrm>
          <a:prstGeom prst="rect">
            <a:avLst/>
          </a:prstGeom>
        </p:spPr>
      </p:pic>
      <p:pic>
        <p:nvPicPr>
          <p:cNvPr id="7" name="Picture 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4320" y="1223951"/>
            <a:ext cx="805543" cy="805543"/>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97718" y="1387518"/>
            <a:ext cx="627238" cy="569497"/>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55088" y="2277412"/>
            <a:ext cx="776139" cy="776139"/>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32398" y="2365523"/>
            <a:ext cx="1120792" cy="633247"/>
          </a:xfrm>
          <a:prstGeom prst="rect">
            <a:avLst/>
          </a:prstGeom>
        </p:spPr>
      </p:pic>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71619" y="3161949"/>
            <a:ext cx="759608" cy="759608"/>
          </a:xfrm>
          <a:prstGeom prst="rect">
            <a:avLst/>
          </a:prstGeom>
        </p:spPr>
      </p:pic>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06211" y="2963504"/>
            <a:ext cx="808316" cy="1102543"/>
          </a:xfrm>
          <a:prstGeom prst="rect">
            <a:avLst/>
          </a:prstGeom>
        </p:spPr>
      </p:pic>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84867" y="4066048"/>
            <a:ext cx="1018350" cy="877009"/>
          </a:xfrm>
          <a:prstGeom prst="rect">
            <a:avLst/>
          </a:prstGeom>
        </p:spPr>
      </p:pic>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36618" t="14632" r="34256" b="10568"/>
          <a:stretch>
            <a:fillRect/>
          </a:stretch>
        </p:blipFill>
        <p:spPr bwMode="auto">
          <a:xfrm>
            <a:off x="4471619" y="208166"/>
            <a:ext cx="773385" cy="8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36618" t="14632" r="34256" b="10568"/>
          <a:stretch>
            <a:fillRect/>
          </a:stretch>
        </p:blipFill>
        <p:spPr bwMode="auto">
          <a:xfrm>
            <a:off x="4471619" y="1184624"/>
            <a:ext cx="759608" cy="79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5001" y="3804676"/>
            <a:ext cx="1415218" cy="1415218"/>
          </a:xfrm>
          <a:prstGeom prst="rect">
            <a:avLst/>
          </a:prstGeom>
        </p:spPr>
      </p:pic>
      <p:pic>
        <p:nvPicPr>
          <p:cNvPr id="19" name="Picture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06814" y="4664797"/>
            <a:ext cx="1999397" cy="1999397"/>
          </a:xfrm>
          <a:prstGeom prst="rect">
            <a:avLst/>
          </a:prstGeom>
        </p:spPr>
      </p:pic>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84579" y="5319270"/>
            <a:ext cx="1068611" cy="934872"/>
          </a:xfrm>
          <a:prstGeom prst="rect">
            <a:avLst/>
          </a:prstGeom>
        </p:spPr>
      </p:pic>
      <p:sp>
        <p:nvSpPr>
          <p:cNvPr id="22" name="TextBox 21" hidden="1"/>
          <p:cNvSpPr txBox="1"/>
          <p:nvPr/>
        </p:nvSpPr>
        <p:spPr>
          <a:xfrm>
            <a:off x="10584873" y="13530"/>
            <a:ext cx="1496292" cy="461665"/>
          </a:xfrm>
          <a:prstGeom prst="rect">
            <a:avLst/>
          </a:prstGeom>
          <a:noFill/>
        </p:spPr>
        <p:txBody>
          <a:bodyPr wrap="square" rtlCol="0">
            <a:spAutoFit/>
          </a:bodyPr>
          <a:lstStyle/>
          <a:p>
            <a:pPr algn="r"/>
            <a:r>
              <a:rPr lang="en-GB" sz="2400" b="1" dirty="0" err="1">
                <a:solidFill>
                  <a:srgbClr val="115076"/>
                </a:solidFill>
                <a:latin typeface="Century Gothic" panose="020B0502020202020204" pitchFamily="34" charset="0"/>
              </a:rPr>
              <a:t>Vers</a:t>
            </a:r>
            <a:r>
              <a:rPr lang="en-GB" sz="2400" b="1" dirty="0">
                <a:solidFill>
                  <a:srgbClr val="115076"/>
                </a:solidFill>
                <a:latin typeface="Century Gothic" panose="020B0502020202020204" pitchFamily="34" charset="0"/>
              </a:rPr>
              <a:t> 1</a:t>
            </a:r>
          </a:p>
        </p:txBody>
      </p:sp>
      <p:sp>
        <p:nvSpPr>
          <p:cNvPr id="2" name="Title 1"/>
          <p:cNvSpPr>
            <a:spLocks noGrp="1"/>
          </p:cNvSpPr>
          <p:nvPr>
            <p:ph type="title"/>
          </p:nvPr>
        </p:nvSpPr>
        <p:spPr>
          <a:xfrm>
            <a:off x="10999722" y="-106563"/>
            <a:ext cx="10515600" cy="1325563"/>
          </a:xfrm>
        </p:spPr>
        <p:txBody>
          <a:bodyPr/>
          <a:lstStyle/>
          <a:p>
            <a:r>
              <a:rPr lang="en-GB" sz="2400" b="1" dirty="0" err="1">
                <a:solidFill>
                  <a:srgbClr val="115076"/>
                </a:solidFill>
              </a:rPr>
              <a:t>Vers</a:t>
            </a:r>
            <a:r>
              <a:rPr lang="en-GB" sz="2400" b="1" dirty="0">
                <a:solidFill>
                  <a:srgbClr val="115076"/>
                </a:solidFill>
              </a:rPr>
              <a:t> 1</a:t>
            </a:r>
            <a:r>
              <a:rPr lang="en-GB" b="1" dirty="0">
                <a:solidFill>
                  <a:srgbClr val="115076"/>
                </a:solidFill>
              </a:rPr>
              <a:t/>
            </a:r>
            <a:br>
              <a:rPr lang="en-GB" b="1" dirty="0">
                <a:solidFill>
                  <a:srgbClr val="115076"/>
                </a:solidFill>
              </a:rPr>
            </a:br>
            <a:endParaRPr lang="en-GB" dirty="0"/>
          </a:p>
        </p:txBody>
      </p:sp>
    </p:spTree>
    <p:extLst>
      <p:ext uri="{BB962C8B-B14F-4D97-AF65-F5344CB8AC3E}">
        <p14:creationId xmlns:p14="http://schemas.microsoft.com/office/powerpoint/2010/main" val="19662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ine_1.wav"/>
                                        </p:tgtEl>
                                      </p:cMediaNode>
                                    </p:audio>
                                  </p:sub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Line_2.wav"/>
                                        </p:tgtEl>
                                      </p:cMediaNode>
                                    </p:audio>
                                  </p:sub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5" name="Line_3.wav"/>
                                        </p:tgtEl>
                                      </p:cMediaNode>
                                    </p:audio>
                                  </p:sub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500"/>
                                        <p:tgtEl>
                                          <p:spTgt spid="4">
                                            <p:txEl>
                                              <p:pRg st="3" end="3"/>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6" name="Line_4.wav"/>
                                        </p:tgtEl>
                                      </p:cMediaNode>
                                    </p:audio>
                                  </p:sub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500"/>
                                        <p:tgtEl>
                                          <p:spTgt spid="4">
                                            <p:txEl>
                                              <p:pRg st="4" end="4"/>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7" name="Line_5.wav"/>
                                        </p:tgtEl>
                                      </p:cMediaNode>
                                    </p:audio>
                                  </p:sub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Effect transition="in" filter="fade">
                                      <p:cBhvr>
                                        <p:cTn id="84" dur="500"/>
                                        <p:tgtEl>
                                          <p:spTgt spid="4">
                                            <p:txEl>
                                              <p:pRg st="5" end="5"/>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8" name="Line_6.wav"/>
                                        </p:tgtEl>
                                      </p:cMediaNode>
                                    </p:audio>
                                  </p:sub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6627" y="133020"/>
            <a:ext cx="5181600" cy="61003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fr-FR" dirty="0">
                <a:solidFill>
                  <a:srgbClr val="4472C4">
                    <a:lumMod val="50000"/>
                  </a:srgbClr>
                </a:solidFill>
              </a:rPr>
              <a:t>Pourquoi me demander</a:t>
            </a:r>
          </a:p>
          <a:p>
            <a:pPr marL="0" indent="0">
              <a:lnSpc>
                <a:spcPct val="200000"/>
              </a:lnSpc>
              <a:buFont typeface="Arial" panose="020B0604020202020204" pitchFamily="34" charset="0"/>
              <a:buNone/>
            </a:pPr>
            <a:r>
              <a:rPr lang="fr-FR" dirty="0">
                <a:solidFill>
                  <a:srgbClr val="4472C4">
                    <a:lumMod val="50000"/>
                  </a:srgbClr>
                </a:solidFill>
              </a:rPr>
              <a:t>Si je suis d’Afrique</a:t>
            </a:r>
          </a:p>
          <a:p>
            <a:pPr marL="0" indent="0">
              <a:lnSpc>
                <a:spcPct val="200000"/>
              </a:lnSpc>
              <a:buFont typeface="Arial" panose="020B0604020202020204" pitchFamily="34" charset="0"/>
              <a:buNone/>
            </a:pPr>
            <a:r>
              <a:rPr lang="fr-FR" dirty="0">
                <a:solidFill>
                  <a:srgbClr val="4472C4">
                    <a:lumMod val="50000"/>
                  </a:srgbClr>
                </a:solidFill>
              </a:rPr>
              <a:t>Si je suis d’Amérique</a:t>
            </a:r>
          </a:p>
          <a:p>
            <a:pPr marL="0" indent="0">
              <a:lnSpc>
                <a:spcPct val="200000"/>
              </a:lnSpc>
              <a:buFont typeface="Arial" panose="020B0604020202020204" pitchFamily="34" charset="0"/>
              <a:buNone/>
            </a:pPr>
            <a:r>
              <a:rPr lang="fr-FR" dirty="0">
                <a:solidFill>
                  <a:srgbClr val="4472C4">
                    <a:lumMod val="50000"/>
                  </a:srgbClr>
                </a:solidFill>
              </a:rPr>
              <a:t>Si je suis d’Asie</a:t>
            </a:r>
          </a:p>
          <a:p>
            <a:pPr marL="0" indent="0">
              <a:lnSpc>
                <a:spcPct val="200000"/>
              </a:lnSpc>
              <a:buFont typeface="Arial" panose="020B0604020202020204" pitchFamily="34" charset="0"/>
              <a:buNone/>
            </a:pPr>
            <a:r>
              <a:rPr lang="fr-FR" dirty="0">
                <a:solidFill>
                  <a:srgbClr val="4472C4">
                    <a:lumMod val="50000"/>
                  </a:srgbClr>
                </a:solidFill>
              </a:rPr>
              <a:t>Si je suis d’Europe?</a:t>
            </a:r>
          </a:p>
          <a:p>
            <a:pPr marL="0" indent="0">
              <a:lnSpc>
                <a:spcPct val="200000"/>
              </a:lnSpc>
              <a:buFont typeface="Arial" panose="020B0604020202020204" pitchFamily="34" charset="0"/>
              <a:buNone/>
            </a:pPr>
            <a:r>
              <a:rPr lang="fr-FR" dirty="0">
                <a:solidFill>
                  <a:srgbClr val="4472C4">
                    <a:lumMod val="50000"/>
                  </a:srgbClr>
                </a:solidFill>
              </a:rPr>
              <a:t>Ouvre-moi, mon frère.</a:t>
            </a:r>
          </a:p>
          <a:p>
            <a:pPr marL="0" indent="0">
              <a:lnSpc>
                <a:spcPct val="200000"/>
              </a:lnSpc>
              <a:buFont typeface="Arial" panose="020B0604020202020204" pitchFamily="34" charset="0"/>
              <a:buNone/>
            </a:pPr>
            <a:endParaRPr lang="en-GB" dirty="0">
              <a:solidFill>
                <a:srgbClr val="4472C4">
                  <a:lumMod val="50000"/>
                </a:srgbClr>
              </a:solidFill>
            </a:endParaRPr>
          </a:p>
        </p:txBody>
      </p:sp>
      <p:pic>
        <p:nvPicPr>
          <p:cNvPr id="3" name="Picture 2"/>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5828287" y="178255"/>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9584" y="162789"/>
            <a:ext cx="1018350" cy="877009"/>
          </a:xfrm>
          <a:prstGeom prst="rect">
            <a:avLst/>
          </a:prstGeom>
        </p:spPr>
      </p:pic>
      <p:pic>
        <p:nvPicPr>
          <p:cNvPr id="5" name="Picture 4"/>
          <p:cNvPicPr>
            <a:picLocks noChangeAspect="1"/>
          </p:cNvPicPr>
          <p:nvPr/>
        </p:nvPicPr>
        <p:blipFill>
          <a:blip r:embed="rId11" cstate="print">
            <a:clrChange>
              <a:clrFrom>
                <a:srgbClr val="EEF2F2"/>
              </a:clrFrom>
              <a:clrTo>
                <a:srgbClr val="EEF2F2">
                  <a:alpha val="0"/>
                </a:srgbClr>
              </a:clrTo>
            </a:clrChange>
            <a:extLst>
              <a:ext uri="{28A0092B-C50C-407E-A947-70E740481C1C}">
                <a14:useLocalDpi xmlns:a14="http://schemas.microsoft.com/office/drawing/2010/main" val="0"/>
              </a:ext>
            </a:extLst>
          </a:blip>
          <a:stretch>
            <a:fillRect/>
          </a:stretch>
        </p:blipFill>
        <p:spPr>
          <a:xfrm>
            <a:off x="6474724" y="-95534"/>
            <a:ext cx="1375803" cy="1375803"/>
          </a:xfrm>
          <a:prstGeom prst="rect">
            <a:avLst/>
          </a:prstGeom>
        </p:spPr>
      </p:pic>
      <p:pic>
        <p:nvPicPr>
          <p:cNvPr id="6" name="Picture 5"/>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4233013" y="1039798"/>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4153269" y="2048911"/>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4153269" y="3050177"/>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4149385" y="4101602"/>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8890" y="4669563"/>
            <a:ext cx="1999397" cy="1999397"/>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28030" y="5328272"/>
            <a:ext cx="1068611" cy="934872"/>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28030" y="1470569"/>
            <a:ext cx="6504340" cy="3333474"/>
          </a:xfrm>
          <a:prstGeom prst="rect">
            <a:avLst/>
          </a:prstGeom>
        </p:spPr>
      </p:pic>
      <p:cxnSp>
        <p:nvCxnSpPr>
          <p:cNvPr id="14" name="Straight Arrow Connector 13"/>
          <p:cNvCxnSpPr/>
          <p:nvPr/>
        </p:nvCxnSpPr>
        <p:spPr>
          <a:xfrm>
            <a:off x="7761743" y="2290270"/>
            <a:ext cx="718457" cy="3788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07934" y="2620680"/>
            <a:ext cx="712791" cy="18061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07934" y="2824861"/>
            <a:ext cx="1319883" cy="54439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531169" y="2576458"/>
            <a:ext cx="290049" cy="79280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357864" y="1533195"/>
            <a:ext cx="425553" cy="54169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10584873" y="13530"/>
            <a:ext cx="1496292" cy="461665"/>
          </a:xfrm>
          <a:prstGeom prst="rect">
            <a:avLst/>
          </a:prstGeom>
          <a:noFill/>
        </p:spPr>
        <p:txBody>
          <a:bodyPr wrap="square" rtlCol="0">
            <a:spAutoFit/>
          </a:bodyPr>
          <a:lstStyle/>
          <a:p>
            <a:pPr algn="r"/>
            <a:r>
              <a:rPr lang="en-GB" sz="2400" b="1" dirty="0" err="1">
                <a:solidFill>
                  <a:srgbClr val="115076"/>
                </a:solidFill>
                <a:latin typeface="Century Gothic" panose="020B0502020202020204" pitchFamily="34" charset="0"/>
              </a:rPr>
              <a:t>Vers</a:t>
            </a:r>
            <a:r>
              <a:rPr lang="en-GB" sz="2400" b="1" dirty="0">
                <a:solidFill>
                  <a:srgbClr val="115076"/>
                </a:solidFill>
                <a:latin typeface="Century Gothic" panose="020B0502020202020204" pitchFamily="34" charset="0"/>
              </a:rPr>
              <a:t> 2</a:t>
            </a:r>
          </a:p>
        </p:txBody>
      </p:sp>
      <p:sp>
        <p:nvSpPr>
          <p:cNvPr id="20" name="Title 1" hidden="1"/>
          <p:cNvSpPr txBox="1">
            <a:spLocks/>
          </p:cNvSpPr>
          <p:nvPr/>
        </p:nvSpPr>
        <p:spPr>
          <a:xfrm>
            <a:off x="11017306" y="4985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400" b="1" dirty="0" err="1" smtClean="0">
                <a:solidFill>
                  <a:srgbClr val="115076"/>
                </a:solidFill>
              </a:rPr>
              <a:t>Vers</a:t>
            </a:r>
            <a:r>
              <a:rPr lang="en-GB" sz="2400" b="1" dirty="0" smtClean="0">
                <a:solidFill>
                  <a:srgbClr val="115076"/>
                </a:solidFill>
              </a:rPr>
              <a:t> 2</a:t>
            </a:r>
            <a:r>
              <a:rPr lang="en-GB" b="1" dirty="0" smtClean="0">
                <a:solidFill>
                  <a:srgbClr val="115076"/>
                </a:solidFill>
              </a:rPr>
              <a:t/>
            </a:r>
            <a:br>
              <a:rPr lang="en-GB" b="1" dirty="0" smtClean="0">
                <a:solidFill>
                  <a:srgbClr val="115076"/>
                </a:solidFill>
              </a:rPr>
            </a:br>
            <a:endParaRPr lang="en-GB" dirty="0"/>
          </a:p>
        </p:txBody>
      </p:sp>
      <p:sp>
        <p:nvSpPr>
          <p:cNvPr id="13" name="Title 12"/>
          <p:cNvSpPr>
            <a:spLocks noGrp="1"/>
          </p:cNvSpPr>
          <p:nvPr>
            <p:ph type="title"/>
          </p:nvPr>
        </p:nvSpPr>
        <p:spPr>
          <a:xfrm>
            <a:off x="11005408" y="-379223"/>
            <a:ext cx="10515600" cy="1325563"/>
          </a:xfrm>
        </p:spPr>
        <p:txBody>
          <a:bodyPr>
            <a:normAutofit/>
          </a:bodyPr>
          <a:lstStyle/>
          <a:p>
            <a:r>
              <a:rPr lang="en-GB" sz="2400" b="1" dirty="0" err="1">
                <a:solidFill>
                  <a:srgbClr val="115076"/>
                </a:solidFill>
              </a:rPr>
              <a:t>Vers</a:t>
            </a:r>
            <a:r>
              <a:rPr lang="en-GB" sz="2400" b="1" dirty="0">
                <a:solidFill>
                  <a:srgbClr val="115076"/>
                </a:solidFill>
              </a:rPr>
              <a:t> 2</a:t>
            </a:r>
            <a:endParaRPr lang="en-GB" sz="2400" dirty="0"/>
          </a:p>
        </p:txBody>
      </p:sp>
    </p:spTree>
    <p:extLst>
      <p:ext uri="{BB962C8B-B14F-4D97-AF65-F5344CB8AC3E}">
        <p14:creationId xmlns:p14="http://schemas.microsoft.com/office/powerpoint/2010/main" val="1961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ine_7.wav"/>
                                        </p:tgtEl>
                                      </p:cMediaNode>
                                    </p:audio>
                                  </p:sub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2000"/>
                                        <p:tgtEl>
                                          <p:spTgt spid="2">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Line__8.wav"/>
                                        </p:tgtEl>
                                      </p:cMediaNode>
                                    </p:audio>
                                  </p:sub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left)">
                                      <p:cBhvr>
                                        <p:cTn id="38" dur="2000"/>
                                        <p:tgtEl>
                                          <p:spTgt spid="2">
                                            <p:txEl>
                                              <p:pRg st="2" end="2"/>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5" name="Line__9.wav"/>
                                        </p:tgtEl>
                                      </p:cMediaNode>
                                    </p:audio>
                                  </p:sub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wipe(left)">
                                      <p:cBhvr>
                                        <p:cTn id="55" dur="2000"/>
                                        <p:tgtEl>
                                          <p:spTgt spid="2">
                                            <p:txEl>
                                              <p:pRg st="3" end="3"/>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6" name="Line__10.wav"/>
                                        </p:tgtEl>
                                      </p:cMediaNode>
                                    </p:audio>
                                  </p:sub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
                                            <p:txEl>
                                              <p:pRg st="4" end="4"/>
                                            </p:txEl>
                                          </p:spTgt>
                                        </p:tgtEl>
                                        <p:attrNameLst>
                                          <p:attrName>style.visibility</p:attrName>
                                        </p:attrNameLst>
                                      </p:cBhvr>
                                      <p:to>
                                        <p:strVal val="visible"/>
                                      </p:to>
                                    </p:set>
                                    <p:animEffect transition="in" filter="wipe(left)">
                                      <p:cBhvr>
                                        <p:cTn id="68" dur="2000"/>
                                        <p:tgtEl>
                                          <p:spTgt spid="2">
                                            <p:txEl>
                                              <p:pRg st="4" end="4"/>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7" name="Line__11.wav"/>
                                        </p:tgtEl>
                                      </p:cMediaNode>
                                    </p:audio>
                                  </p:sub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par>
                          <p:cTn id="73" fill="hold">
                            <p:stCondLst>
                              <p:cond delay="2500"/>
                            </p:stCondLst>
                            <p:childTnLst>
                              <p:par>
                                <p:cTn id="74" presetID="10"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txEl>
                                              <p:pRg st="5" end="5"/>
                                            </p:txEl>
                                          </p:spTgt>
                                        </p:tgtEl>
                                        <p:attrNameLst>
                                          <p:attrName>style.visibility</p:attrName>
                                        </p:attrNameLst>
                                      </p:cBhvr>
                                      <p:to>
                                        <p:strVal val="visible"/>
                                      </p:to>
                                    </p:set>
                                    <p:animEffect transition="in" filter="wipe(left)">
                                      <p:cBhvr>
                                        <p:cTn id="81" dur="2000"/>
                                        <p:tgtEl>
                                          <p:spTgt spid="2">
                                            <p:txEl>
                                              <p:pRg st="5" end="5"/>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8" name="Line__12.wav"/>
                                        </p:tgtEl>
                                      </p:cMediaNode>
                                    </p:audio>
                                  </p:subTnLst>
                                </p:cTn>
                              </p:par>
                            </p:childTnLst>
                          </p:cTn>
                        </p:par>
                        <p:par>
                          <p:cTn id="82" fill="hold">
                            <p:stCondLst>
                              <p:cond delay="2000"/>
                            </p:stCondLst>
                            <p:childTnLst>
                              <p:par>
                                <p:cTn id="83" presetID="10" presetClass="entr" presetSubtype="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par>
                          <p:cTn id="86" fill="hold">
                            <p:stCondLst>
                              <p:cond delay="2500"/>
                            </p:stCondLst>
                            <p:childTnLst>
                              <p:par>
                                <p:cTn id="87" presetID="10" presetClass="entr" presetSubtype="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hidden="1"/>
          <p:cNvSpPr>
            <a:spLocks noGrp="1"/>
          </p:cNvSpPr>
          <p:nvPr>
            <p:ph type="body" idx="4294967295"/>
          </p:nvPr>
        </p:nvSpPr>
        <p:spPr>
          <a:xfrm>
            <a:off x="0" y="247650"/>
            <a:ext cx="5157788" cy="823913"/>
          </a:xfrm>
        </p:spPr>
        <p:txBody>
          <a:bodyPr anchor="t">
            <a:normAutofit lnSpcReduction="10000"/>
          </a:bodyPr>
          <a:lstStyle/>
          <a:p>
            <a:r>
              <a:rPr lang="en-GB" dirty="0" smtClean="0"/>
              <a:t>Ofsted - Personal development</a:t>
            </a:r>
            <a:endParaRPr lang="en-GB" dirty="0"/>
          </a:p>
        </p:txBody>
      </p:sp>
      <p:sp>
        <p:nvSpPr>
          <p:cNvPr id="6" name="Content Placeholder 5"/>
          <p:cNvSpPr>
            <a:spLocks noGrp="1"/>
          </p:cNvSpPr>
          <p:nvPr>
            <p:ph sz="quarter" idx="4294967295"/>
          </p:nvPr>
        </p:nvSpPr>
        <p:spPr>
          <a:xfrm>
            <a:off x="6627813" y="660400"/>
            <a:ext cx="5564187" cy="5618163"/>
          </a:xfrm>
        </p:spPr>
        <p:txBody>
          <a:bodyPr anchor="ctr">
            <a:noAutofit/>
          </a:bodyPr>
          <a:lstStyle/>
          <a:p>
            <a:r>
              <a:rPr lang="en-GB" sz="2000" dirty="0" smtClean="0"/>
              <a:t>Understanding and expressing meaning is supported by a robust foundation of language knowledge</a:t>
            </a:r>
          </a:p>
          <a:p>
            <a:r>
              <a:rPr lang="en-GB" sz="2000" dirty="0" smtClean="0"/>
              <a:t>Opportunities to personalise vocabulary</a:t>
            </a:r>
          </a:p>
          <a:p>
            <a:r>
              <a:rPr lang="en-GB" sz="2000" dirty="0" smtClean="0"/>
              <a:t>Rich text resources, combining cognitive and affective dimensions</a:t>
            </a:r>
          </a:p>
          <a:p>
            <a:r>
              <a:rPr lang="en-GB" sz="2000" dirty="0" smtClean="0"/>
              <a:t>Additional opportunities to engage beyond the classroom contribute to:</a:t>
            </a:r>
          </a:p>
          <a:p>
            <a:pPr lvl="1"/>
            <a:r>
              <a:rPr lang="en-GB" sz="2000" dirty="0" smtClean="0"/>
              <a:t>character </a:t>
            </a:r>
            <a:r>
              <a:rPr lang="en-GB" sz="2000" dirty="0"/>
              <a:t>development (resilience, confidence and independence)</a:t>
            </a:r>
          </a:p>
          <a:p>
            <a:pPr lvl="1"/>
            <a:r>
              <a:rPr lang="en-GB" sz="2000" dirty="0" smtClean="0"/>
              <a:t>global citizenship</a:t>
            </a:r>
            <a:endParaRPr lang="en-GB" sz="2000" dirty="0"/>
          </a:p>
          <a:p>
            <a:pPr lvl="1"/>
            <a:r>
              <a:rPr lang="en-GB" sz="2000" dirty="0" smtClean="0"/>
              <a:t>understanding </a:t>
            </a:r>
            <a:r>
              <a:rPr lang="en-GB" sz="2000" dirty="0"/>
              <a:t>and appreciation of </a:t>
            </a:r>
            <a:r>
              <a:rPr lang="en-GB" sz="2000" dirty="0" smtClean="0"/>
              <a:t>diversity</a:t>
            </a:r>
            <a:endParaRPr lang="en-GB" sz="2000" dirty="0"/>
          </a:p>
          <a:p>
            <a:pPr lvl="1"/>
            <a:r>
              <a:rPr lang="en-GB" sz="2000" dirty="0" smtClean="0"/>
              <a:t>openness </a:t>
            </a:r>
            <a:r>
              <a:rPr lang="en-GB" sz="2000" dirty="0"/>
              <a:t>towards and acceptance of others and </a:t>
            </a:r>
            <a:r>
              <a:rPr lang="en-GB" sz="2000" dirty="0" smtClean="0"/>
              <a:t>otherness</a:t>
            </a:r>
          </a:p>
        </p:txBody>
      </p:sp>
      <p:sp>
        <p:nvSpPr>
          <p:cNvPr id="5" name="Text Placeholder 4"/>
          <p:cNvSpPr>
            <a:spLocks noGrp="1"/>
          </p:cNvSpPr>
          <p:nvPr>
            <p:ph type="body" sz="quarter" idx="4294967295"/>
          </p:nvPr>
        </p:nvSpPr>
        <p:spPr>
          <a:xfrm>
            <a:off x="6818312" y="336214"/>
            <a:ext cx="4815010" cy="648372"/>
          </a:xfrm>
        </p:spPr>
        <p:txBody>
          <a:bodyPr anchor="t">
            <a:normAutofit/>
          </a:bodyPr>
          <a:lstStyle/>
          <a:p>
            <a:pPr marL="0" indent="0">
              <a:buNone/>
            </a:pPr>
            <a:r>
              <a:rPr lang="en-GB" sz="2400" b="1" dirty="0" smtClean="0"/>
              <a:t>NCELP pedagogy</a:t>
            </a:r>
            <a:endParaRPr lang="en-GB" sz="2400" b="1" dirty="0"/>
          </a:p>
        </p:txBody>
      </p:sp>
      <p:sp>
        <p:nvSpPr>
          <p:cNvPr id="4" name="Content Placeholder 3"/>
          <p:cNvSpPr>
            <a:spLocks noGrp="1"/>
          </p:cNvSpPr>
          <p:nvPr>
            <p:ph sz="half" idx="4294967295"/>
          </p:nvPr>
        </p:nvSpPr>
        <p:spPr>
          <a:xfrm>
            <a:off x="0" y="660400"/>
            <a:ext cx="5697538" cy="5499100"/>
          </a:xfrm>
        </p:spPr>
        <p:txBody>
          <a:bodyPr anchor="ctr">
            <a:normAutofit fontScale="70000" lnSpcReduction="20000"/>
          </a:bodyPr>
          <a:lstStyle/>
          <a:p>
            <a:pPr marL="342900" lvl="0" indent="-342900">
              <a:buFont typeface="Wingdings" panose="05000000000000000000" pitchFamily="2" charset="2"/>
              <a:buChar char=""/>
            </a:pPr>
            <a:r>
              <a:rPr lang="en-GB" dirty="0">
                <a:solidFill>
                  <a:srgbClr val="1F3864"/>
                </a:solidFill>
              </a:rPr>
              <a:t>the curriculum </a:t>
            </a:r>
            <a:r>
              <a:rPr lang="en-GB" b="1" dirty="0">
                <a:solidFill>
                  <a:srgbClr val="1F3864"/>
                </a:solidFill>
              </a:rPr>
              <a:t>extends beyond</a:t>
            </a:r>
            <a:r>
              <a:rPr lang="en-GB" dirty="0">
                <a:solidFill>
                  <a:srgbClr val="1F3864"/>
                </a:solidFill>
              </a:rPr>
              <a:t> the academic, technical or vocational. It provides for learners’ broader development, enabling them to develop and </a:t>
            </a:r>
            <a:r>
              <a:rPr lang="en-GB" b="1" dirty="0">
                <a:solidFill>
                  <a:srgbClr val="1F3864"/>
                </a:solidFill>
              </a:rPr>
              <a:t>discover their interests and talents</a:t>
            </a:r>
            <a:r>
              <a:rPr lang="en-GB" dirty="0">
                <a:solidFill>
                  <a:srgbClr val="1F3864"/>
                </a:solidFill>
              </a:rPr>
              <a:t> </a:t>
            </a:r>
            <a:endParaRPr lang="en-GB" dirty="0"/>
          </a:p>
          <a:p>
            <a:pPr marL="342900" lvl="0" indent="-342900">
              <a:buFont typeface="Wingdings" panose="05000000000000000000" pitchFamily="2" charset="2"/>
              <a:buChar char=""/>
            </a:pPr>
            <a:r>
              <a:rPr lang="en-GB" dirty="0">
                <a:solidFill>
                  <a:srgbClr val="1F3864"/>
                </a:solidFill>
              </a:rPr>
              <a:t>the curriculum and the provider’s wider work support learners to </a:t>
            </a:r>
            <a:r>
              <a:rPr lang="en-GB" b="1" dirty="0">
                <a:solidFill>
                  <a:srgbClr val="1F3864"/>
                </a:solidFill>
              </a:rPr>
              <a:t>develop their character</a:t>
            </a:r>
            <a:r>
              <a:rPr lang="en-GB" dirty="0">
                <a:solidFill>
                  <a:srgbClr val="1F3864"/>
                </a:solidFill>
              </a:rPr>
              <a:t> – including their </a:t>
            </a:r>
            <a:r>
              <a:rPr lang="en-GB" b="1" dirty="0">
                <a:solidFill>
                  <a:srgbClr val="1F3864"/>
                </a:solidFill>
              </a:rPr>
              <a:t>resilience, confidence and independence</a:t>
            </a:r>
            <a:r>
              <a:rPr lang="en-GB" dirty="0">
                <a:solidFill>
                  <a:srgbClr val="1F3864"/>
                </a:solidFill>
              </a:rPr>
              <a:t>…  </a:t>
            </a:r>
            <a:endParaRPr lang="en-GB" dirty="0"/>
          </a:p>
          <a:p>
            <a:pPr marL="342900" lvl="0" indent="-342900">
              <a:buFont typeface="Wingdings" panose="05000000000000000000" pitchFamily="2" charset="2"/>
              <a:buChar char=""/>
            </a:pPr>
            <a:r>
              <a:rPr lang="en-GB" dirty="0">
                <a:solidFill>
                  <a:srgbClr val="1F3864"/>
                </a:solidFill>
              </a:rPr>
              <a:t>the provider prepares learners for life in modern Britain by:  </a:t>
            </a:r>
            <a:endParaRPr lang="en-GB" dirty="0"/>
          </a:p>
          <a:p>
            <a:pPr marL="742950" lvl="1" indent="-285750">
              <a:buFont typeface="Century Gothic" panose="020B0502020202020204" pitchFamily="34" charset="0"/>
              <a:buChar char="−"/>
            </a:pPr>
            <a:r>
              <a:rPr lang="en-GB" dirty="0">
                <a:solidFill>
                  <a:srgbClr val="1F3864"/>
                </a:solidFill>
                <a:ea typeface="SimSun" panose="02010600030101010101" pitchFamily="2" charset="-122"/>
                <a:cs typeface="Times New Roman" panose="02020603050405020304" pitchFamily="18" charset="0"/>
              </a:rPr>
              <a:t>equipping them to be </a:t>
            </a:r>
            <a:r>
              <a:rPr lang="en-GB" b="1" dirty="0">
                <a:solidFill>
                  <a:srgbClr val="1F3864"/>
                </a:solidFill>
                <a:ea typeface="SimSun" panose="02010600030101010101" pitchFamily="2" charset="-122"/>
                <a:cs typeface="Times New Roman" panose="02020603050405020304" pitchFamily="18" charset="0"/>
              </a:rPr>
              <a:t>responsible, respectful, active citizens who contribute positively to society  </a:t>
            </a:r>
            <a:endParaRPr lang="en-GB" dirty="0">
              <a:ea typeface="SimSun" panose="02010600030101010101" pitchFamily="2" charset="-122"/>
              <a:cs typeface="Times New Roman" panose="02020603050405020304" pitchFamily="18" charset="0"/>
            </a:endParaRPr>
          </a:p>
          <a:p>
            <a:pPr marL="742950" lvl="1" indent="-285750">
              <a:buFont typeface="Century Gothic" panose="020B0502020202020204" pitchFamily="34" charset="0"/>
              <a:buChar char="−"/>
            </a:pPr>
            <a:r>
              <a:rPr lang="en-GB" dirty="0">
                <a:solidFill>
                  <a:srgbClr val="1F3864"/>
                </a:solidFill>
                <a:ea typeface="SimSun" panose="02010600030101010101" pitchFamily="2" charset="-122"/>
                <a:cs typeface="Times New Roman" panose="02020603050405020304" pitchFamily="18" charset="0"/>
              </a:rPr>
              <a:t>developing their understanding of fundamental British values  </a:t>
            </a:r>
            <a:endParaRPr lang="en-GB" dirty="0">
              <a:ea typeface="SimSun" panose="02010600030101010101" pitchFamily="2" charset="-122"/>
              <a:cs typeface="Times New Roman" panose="02020603050405020304" pitchFamily="18" charset="0"/>
            </a:endParaRPr>
          </a:p>
          <a:p>
            <a:pPr marL="742950" lvl="1" indent="-285750">
              <a:buFont typeface="Century Gothic" panose="020B0502020202020204" pitchFamily="34" charset="0"/>
              <a:buChar char="−"/>
            </a:pPr>
            <a:r>
              <a:rPr lang="en-GB" b="1" dirty="0">
                <a:solidFill>
                  <a:srgbClr val="1F3864"/>
                </a:solidFill>
                <a:ea typeface="SimSun" panose="02010600030101010101" pitchFamily="2" charset="-122"/>
                <a:cs typeface="Times New Roman" panose="02020603050405020304" pitchFamily="18" charset="0"/>
              </a:rPr>
              <a:t>developing their understanding and appreciation of diversity  </a:t>
            </a:r>
            <a:endParaRPr lang="en-GB" dirty="0">
              <a:ea typeface="SimSun" panose="02010600030101010101" pitchFamily="2" charset="-122"/>
              <a:cs typeface="Times New Roman" panose="02020603050405020304" pitchFamily="18" charset="0"/>
            </a:endParaRPr>
          </a:p>
          <a:p>
            <a:r>
              <a:rPr lang="en-GB" b="1" dirty="0">
                <a:solidFill>
                  <a:srgbClr val="1F3864"/>
                </a:solidFill>
                <a:ea typeface="SimSun" panose="02010600030101010101" pitchFamily="2" charset="-122"/>
                <a:cs typeface="Times New Roman" panose="02020603050405020304" pitchFamily="18" charset="0"/>
              </a:rPr>
              <a:t>celebrating what we have in common and promoting respect for the different protected characteristics</a:t>
            </a:r>
            <a:r>
              <a:rPr lang="en-GB" dirty="0">
                <a:solidFill>
                  <a:srgbClr val="1F3864"/>
                </a:solidFill>
                <a:ea typeface="SimSun" panose="02010600030101010101" pitchFamily="2" charset="-122"/>
                <a:cs typeface="Times New Roman" panose="02020603050405020304" pitchFamily="18" charset="0"/>
              </a:rPr>
              <a:t> as defined in law</a:t>
            </a:r>
            <a:endParaRPr lang="en-GB" dirty="0"/>
          </a:p>
        </p:txBody>
      </p:sp>
      <p:sp>
        <p:nvSpPr>
          <p:cNvPr id="8" name="Title 7"/>
          <p:cNvSpPr>
            <a:spLocks noGrp="1"/>
          </p:cNvSpPr>
          <p:nvPr>
            <p:ph type="title"/>
          </p:nvPr>
        </p:nvSpPr>
        <p:spPr>
          <a:xfrm>
            <a:off x="187447" y="193003"/>
            <a:ext cx="10515600" cy="1325563"/>
          </a:xfrm>
        </p:spPr>
        <p:txBody>
          <a:bodyPr/>
          <a:lstStyle/>
          <a:p>
            <a:r>
              <a:rPr lang="en-GB" sz="2400" b="1" dirty="0"/>
              <a:t>Ofsted - Personal development</a:t>
            </a:r>
            <a:r>
              <a:rPr lang="en-GB" dirty="0"/>
              <a:t/>
            </a:r>
            <a:br>
              <a:rPr lang="en-GB" dirty="0"/>
            </a:br>
            <a:endParaRPr lang="en-GB" dirty="0"/>
          </a:p>
        </p:txBody>
      </p:sp>
    </p:spTree>
    <p:extLst>
      <p:ext uri="{BB962C8B-B14F-4D97-AF65-F5344CB8AC3E}">
        <p14:creationId xmlns:p14="http://schemas.microsoft.com/office/powerpoint/2010/main" val="357025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5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fade">
                                      <p:cBhvr>
                                        <p:cTn id="60" dur="500"/>
                                        <p:tgtEl>
                                          <p:spTgt spid="6">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Effect transition="in" filter="fade">
                                      <p:cBhvr>
                                        <p:cTn id="6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5891" y="366284"/>
            <a:ext cx="10515600" cy="1325563"/>
          </a:xfrm>
        </p:spPr>
        <p:txBody>
          <a:bodyPr/>
          <a:lstStyle/>
          <a:p>
            <a:r>
              <a:rPr lang="en-GB" b="1" dirty="0" smtClean="0"/>
              <a:t>Inspirational curriculum design to ensure success…</a:t>
            </a:r>
            <a:endParaRPr lang="en-GB" b="1" dirty="0"/>
          </a:p>
        </p:txBody>
      </p:sp>
      <p:sp>
        <p:nvSpPr>
          <p:cNvPr id="4" name="Content Placeholder 3"/>
          <p:cNvSpPr>
            <a:spLocks noGrp="1"/>
          </p:cNvSpPr>
          <p:nvPr>
            <p:ph idx="1"/>
          </p:nvPr>
        </p:nvSpPr>
        <p:spPr>
          <a:xfrm>
            <a:off x="339436" y="1691847"/>
            <a:ext cx="8216735" cy="4351338"/>
          </a:xfrm>
        </p:spPr>
        <p:txBody>
          <a:bodyPr>
            <a:normAutofit fontScale="92500"/>
          </a:bodyPr>
          <a:lstStyle/>
          <a:p>
            <a:pPr>
              <a:lnSpc>
                <a:spcPct val="150000"/>
              </a:lnSpc>
            </a:pPr>
            <a:r>
              <a:rPr lang="en-GB" dirty="0" smtClean="0"/>
              <a:t>What is the essential knowledge in your subject?</a:t>
            </a:r>
          </a:p>
          <a:p>
            <a:pPr>
              <a:lnSpc>
                <a:spcPct val="150000"/>
              </a:lnSpc>
            </a:pPr>
            <a:r>
              <a:rPr lang="en-GB" dirty="0" smtClean="0"/>
              <a:t>Why are you teaching it in this order?</a:t>
            </a:r>
          </a:p>
          <a:p>
            <a:pPr>
              <a:lnSpc>
                <a:spcPct val="150000"/>
              </a:lnSpc>
            </a:pPr>
            <a:r>
              <a:rPr lang="en-GB" dirty="0" smtClean="0"/>
              <a:t>Is teaching clear and do learners understand?</a:t>
            </a:r>
          </a:p>
          <a:p>
            <a:pPr>
              <a:lnSpc>
                <a:spcPct val="150000"/>
              </a:lnSpc>
            </a:pPr>
            <a:r>
              <a:rPr lang="en-GB" dirty="0" smtClean="0"/>
              <a:t>Do they remember more, know more and can they do more? (And how do you know?)</a:t>
            </a:r>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4522" b="55372"/>
          <a:stretch/>
        </p:blipFill>
        <p:spPr>
          <a:xfrm>
            <a:off x="8556171" y="1468814"/>
            <a:ext cx="3165625" cy="3930040"/>
          </a:xfrm>
          <a:prstGeom prst="rect">
            <a:avLst/>
          </a:prstGeom>
        </p:spPr>
      </p:pic>
      <p:sp>
        <p:nvSpPr>
          <p:cNvPr id="6" name="TextBox 5"/>
          <p:cNvSpPr txBox="1"/>
          <p:nvPr/>
        </p:nvSpPr>
        <p:spPr>
          <a:xfrm rot="18448616">
            <a:off x="7538068" y="4060678"/>
            <a:ext cx="2556688" cy="646331"/>
          </a:xfrm>
          <a:prstGeom prst="rect">
            <a:avLst/>
          </a:prstGeom>
          <a:noFill/>
        </p:spPr>
        <p:txBody>
          <a:bodyPr wrap="square" rtlCol="0">
            <a:spAutoFit/>
          </a:bodyPr>
          <a:lstStyle/>
          <a:p>
            <a:pPr algn="ctr"/>
            <a:r>
              <a:rPr lang="en-GB" sz="3600" dirty="0">
                <a:solidFill>
                  <a:srgbClr val="EA5F00"/>
                </a:solidFill>
                <a:latin typeface="Century Gothic" panose="020B0502020202020204" pitchFamily="34" charset="0"/>
              </a:rPr>
              <a:t>p</a:t>
            </a:r>
            <a:r>
              <a:rPr lang="en-GB" sz="3600" dirty="0" smtClean="0">
                <a:solidFill>
                  <a:srgbClr val="EA5F00"/>
                </a:solidFill>
                <a:latin typeface="Century Gothic" panose="020B0502020202020204" pitchFamily="34" charset="0"/>
              </a:rPr>
              <a:t>honics</a:t>
            </a:r>
            <a:endParaRPr lang="en-GB" sz="3600" dirty="0">
              <a:solidFill>
                <a:srgbClr val="EA5F00"/>
              </a:solidFill>
              <a:latin typeface="Century Gothic" panose="020B0502020202020204" pitchFamily="34" charset="0"/>
            </a:endParaRPr>
          </a:p>
        </p:txBody>
      </p:sp>
      <p:sp>
        <p:nvSpPr>
          <p:cNvPr id="7" name="TextBox 6"/>
          <p:cNvSpPr txBox="1"/>
          <p:nvPr/>
        </p:nvSpPr>
        <p:spPr>
          <a:xfrm>
            <a:off x="8236262" y="5173743"/>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vocabulary</a:t>
            </a:r>
            <a:endParaRPr lang="en-GB" sz="3600" dirty="0">
              <a:solidFill>
                <a:srgbClr val="EA5F00"/>
              </a:solidFill>
              <a:latin typeface="Century Gothic" panose="020B0502020202020204" pitchFamily="34" charset="0"/>
            </a:endParaRPr>
          </a:p>
        </p:txBody>
      </p:sp>
      <p:sp>
        <p:nvSpPr>
          <p:cNvPr id="8" name="TextBox 7"/>
          <p:cNvSpPr txBox="1"/>
          <p:nvPr/>
        </p:nvSpPr>
        <p:spPr>
          <a:xfrm rot="2358350">
            <a:off x="9409466" y="4060676"/>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grammar</a:t>
            </a:r>
            <a:endParaRPr lang="en-GB" sz="3600" dirty="0">
              <a:solidFill>
                <a:srgbClr val="EA5F00"/>
              </a:solidFill>
              <a:latin typeface="Century Gothic" panose="020B0502020202020204" pitchFamily="34" charset="0"/>
            </a:endParaRPr>
          </a:p>
        </p:txBody>
      </p:sp>
    </p:spTree>
    <p:extLst>
      <p:ext uri="{BB962C8B-B14F-4D97-AF65-F5344CB8AC3E}">
        <p14:creationId xmlns:p14="http://schemas.microsoft.com/office/powerpoint/2010/main" val="212823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hidden="1"/>
          <p:cNvSpPr txBox="1"/>
          <p:nvPr/>
        </p:nvSpPr>
        <p:spPr>
          <a:xfrm>
            <a:off x="122854" y="154446"/>
            <a:ext cx="8550451" cy="1323439"/>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Inspirational Curriculum Design</a:t>
            </a:r>
            <a:br>
              <a:rPr lang="en-GB" sz="4000" b="1" dirty="0" smtClean="0">
                <a:solidFill>
                  <a:prstClr val="white"/>
                </a:solidFill>
                <a:latin typeface="Century Gothic" panose="020B0502020202020204" pitchFamily="34" charset="0"/>
              </a:rPr>
            </a:br>
            <a:r>
              <a:rPr lang="en-GB" sz="4000" b="1" dirty="0" smtClean="0">
                <a:solidFill>
                  <a:prstClr val="white"/>
                </a:solidFill>
                <a:latin typeface="Century Gothic" panose="020B0502020202020204" pitchFamily="34" charset="0"/>
              </a:rPr>
              <a:t>in languages</a:t>
            </a:r>
            <a:endParaRPr lang="en-GB" sz="4000" b="1" dirty="0">
              <a:solidFill>
                <a:prstClr val="white"/>
              </a:solidFill>
              <a:latin typeface="Century Gothic" panose="020B0502020202020204" pitchFamily="34" charset="0"/>
            </a:endParaRPr>
          </a:p>
        </p:txBody>
      </p:sp>
      <p:sp>
        <p:nvSpPr>
          <p:cNvPr id="14" name="Title 3"/>
          <p:cNvSpPr txBox="1">
            <a:spLocks/>
          </p:cNvSpPr>
          <p:nvPr/>
        </p:nvSpPr>
        <p:spPr>
          <a:xfrm>
            <a:off x="3445667" y="733040"/>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smtClean="0">
                <a:solidFill>
                  <a:prstClr val="white"/>
                </a:solidFill>
                <a:latin typeface="Century Gothic" panose="020B0502020202020204" pitchFamily="34" charset="0"/>
              </a:rPr>
              <a:t>…to ensure success</a:t>
            </a:r>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2" name="TextBox 1"/>
          <p:cNvSpPr txBox="1"/>
          <p:nvPr/>
        </p:nvSpPr>
        <p:spPr>
          <a:xfrm>
            <a:off x="-6740" y="6371649"/>
            <a:ext cx="4001241" cy="461665"/>
          </a:xfrm>
          <a:prstGeom prst="rect">
            <a:avLst/>
          </a:prstGeom>
          <a:noFill/>
        </p:spPr>
        <p:txBody>
          <a:bodyPr wrap="square" rtlCol="0">
            <a:spAutoFit/>
          </a:bodyPr>
          <a:lstStyle/>
          <a:p>
            <a:r>
              <a:rPr lang="en-GB" sz="2400" dirty="0" smtClean="0">
                <a:solidFill>
                  <a:prstClr val="white"/>
                </a:solidFill>
                <a:latin typeface="Century Gothic" panose="020B0502020202020204" pitchFamily="34" charset="0"/>
              </a:rPr>
              <a:t>Rachel Hawkes</a:t>
            </a:r>
            <a:endParaRPr lang="en-GB" sz="2400" dirty="0">
              <a:solidFill>
                <a:prstClr val="white"/>
              </a:solidFill>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5809733" y="1477885"/>
            <a:ext cx="6027182" cy="4284989"/>
          </a:xfrm>
          <a:prstGeom prst="rect">
            <a:avLst/>
          </a:prstGeom>
          <a:effectLst>
            <a:outerShdw blurRad="50800" dist="38100" dir="5400000" algn="t" rotWithShape="0">
              <a:prstClr val="black">
                <a:alpha val="40000"/>
              </a:prstClr>
            </a:outerShdw>
          </a:effectLst>
        </p:spPr>
      </p:pic>
      <p:sp>
        <p:nvSpPr>
          <p:cNvPr id="6" name="Rectangle 5"/>
          <p:cNvSpPr/>
          <p:nvPr/>
        </p:nvSpPr>
        <p:spPr>
          <a:xfrm>
            <a:off x="18383" y="2160947"/>
            <a:ext cx="5500224" cy="307777"/>
          </a:xfrm>
          <a:prstGeom prst="rect">
            <a:avLst/>
          </a:prstGeom>
        </p:spPr>
        <p:txBody>
          <a:bodyPr wrap="none">
            <a:spAutoFit/>
          </a:bodyPr>
          <a:lstStyle/>
          <a:p>
            <a:r>
              <a:rPr lang="en-GB" sz="1400" dirty="0">
                <a:latin typeface="Century Gothic" panose="020B0502020202020204" pitchFamily="34" charset="0"/>
                <a:hlinkClick r:id="rId5"/>
              </a:rPr>
              <a:t>https://resources.ncelp.org/collections/6q182k249?locale=en</a:t>
            </a:r>
            <a:endParaRPr lang="en-GB" sz="1400" dirty="0">
              <a:latin typeface="Century Gothic" panose="020B0502020202020204" pitchFamily="34" charset="0"/>
            </a:endParaRPr>
          </a:p>
        </p:txBody>
      </p:sp>
      <p:sp>
        <p:nvSpPr>
          <p:cNvPr id="7" name="TextBox 6"/>
          <p:cNvSpPr txBox="1"/>
          <p:nvPr/>
        </p:nvSpPr>
        <p:spPr>
          <a:xfrm>
            <a:off x="41304" y="1701064"/>
            <a:ext cx="4647051" cy="461665"/>
          </a:xfrm>
          <a:prstGeom prst="rect">
            <a:avLst/>
          </a:prstGeom>
          <a:noFill/>
        </p:spPr>
        <p:txBody>
          <a:bodyPr wrap="square" rtlCol="0">
            <a:spAutoFit/>
          </a:bodyPr>
          <a:lstStyle/>
          <a:p>
            <a:r>
              <a:rPr lang="en-GB" sz="2400" dirty="0" smtClean="0">
                <a:solidFill>
                  <a:schemeClr val="bg1"/>
                </a:solidFill>
                <a:latin typeface="Century Gothic" panose="020B0502020202020204" pitchFamily="34" charset="0"/>
              </a:rPr>
              <a:t>French Y7 SOW Resources</a:t>
            </a:r>
            <a:endParaRPr lang="en-GB" sz="2400" dirty="0">
              <a:solidFill>
                <a:schemeClr val="bg1"/>
              </a:solidFill>
              <a:latin typeface="Century Gothic" panose="020B0502020202020204" pitchFamily="34" charset="0"/>
            </a:endParaRPr>
          </a:p>
        </p:txBody>
      </p:sp>
      <p:sp>
        <p:nvSpPr>
          <p:cNvPr id="16" name="TextBox 15"/>
          <p:cNvSpPr txBox="1"/>
          <p:nvPr/>
        </p:nvSpPr>
        <p:spPr>
          <a:xfrm>
            <a:off x="97545" y="2741323"/>
            <a:ext cx="4647051" cy="461665"/>
          </a:xfrm>
          <a:prstGeom prst="rect">
            <a:avLst/>
          </a:prstGeom>
          <a:noFill/>
        </p:spPr>
        <p:txBody>
          <a:bodyPr wrap="square" rtlCol="0">
            <a:spAutoFit/>
          </a:bodyPr>
          <a:lstStyle/>
          <a:p>
            <a:r>
              <a:rPr lang="en-GB" sz="2400" dirty="0" smtClean="0">
                <a:solidFill>
                  <a:schemeClr val="bg1"/>
                </a:solidFill>
                <a:latin typeface="Century Gothic" panose="020B0502020202020204" pitchFamily="34" charset="0"/>
              </a:rPr>
              <a:t>German Y7 SOW Resources</a:t>
            </a:r>
            <a:endParaRPr lang="en-GB" sz="2400" dirty="0">
              <a:solidFill>
                <a:schemeClr val="bg1"/>
              </a:solidFill>
              <a:latin typeface="Century Gothic" panose="020B0502020202020204" pitchFamily="34" charset="0"/>
            </a:endParaRPr>
          </a:p>
        </p:txBody>
      </p:sp>
      <p:sp>
        <p:nvSpPr>
          <p:cNvPr id="18" name="TextBox 17"/>
          <p:cNvSpPr txBox="1"/>
          <p:nvPr/>
        </p:nvSpPr>
        <p:spPr>
          <a:xfrm>
            <a:off x="71924" y="4102118"/>
            <a:ext cx="4647051" cy="461665"/>
          </a:xfrm>
          <a:prstGeom prst="rect">
            <a:avLst/>
          </a:prstGeom>
          <a:noFill/>
        </p:spPr>
        <p:txBody>
          <a:bodyPr wrap="square" rtlCol="0">
            <a:spAutoFit/>
          </a:bodyPr>
          <a:lstStyle/>
          <a:p>
            <a:r>
              <a:rPr lang="en-GB" sz="2400" dirty="0" smtClean="0">
                <a:solidFill>
                  <a:schemeClr val="bg1"/>
                </a:solidFill>
                <a:latin typeface="Century Gothic" panose="020B0502020202020204" pitchFamily="34" charset="0"/>
              </a:rPr>
              <a:t>Spanish Y7 SOW Resources</a:t>
            </a:r>
            <a:endParaRPr lang="en-GB" sz="2400" dirty="0">
              <a:solidFill>
                <a:schemeClr val="bg1"/>
              </a:solidFill>
              <a:latin typeface="Century Gothic" panose="020B0502020202020204" pitchFamily="34" charset="0"/>
            </a:endParaRPr>
          </a:p>
        </p:txBody>
      </p:sp>
      <p:sp>
        <p:nvSpPr>
          <p:cNvPr id="11" name="Rectangle 10"/>
          <p:cNvSpPr/>
          <p:nvPr/>
        </p:nvSpPr>
        <p:spPr>
          <a:xfrm>
            <a:off x="0" y="3299486"/>
            <a:ext cx="5514651" cy="307777"/>
          </a:xfrm>
          <a:prstGeom prst="rect">
            <a:avLst/>
          </a:prstGeom>
        </p:spPr>
        <p:txBody>
          <a:bodyPr wrap="none">
            <a:spAutoFit/>
          </a:bodyPr>
          <a:lstStyle/>
          <a:p>
            <a:r>
              <a:rPr lang="en-GB" sz="1400" dirty="0">
                <a:latin typeface="Century Gothic" panose="020B0502020202020204" pitchFamily="34" charset="0"/>
                <a:hlinkClick r:id="rId6"/>
              </a:rPr>
              <a:t>https://</a:t>
            </a:r>
            <a:r>
              <a:rPr lang="en-GB" sz="1400" dirty="0" smtClean="0">
                <a:latin typeface="Century Gothic" panose="020B0502020202020204" pitchFamily="34" charset="0"/>
                <a:hlinkClick r:id="rId6"/>
              </a:rPr>
              <a:t>resources.ncelp.org/collections/xg94hp60j?locale=en</a:t>
            </a:r>
            <a:r>
              <a:rPr lang="en-GB" sz="1400" dirty="0" smtClean="0">
                <a:latin typeface="Century Gothic" panose="020B0502020202020204" pitchFamily="34" charset="0"/>
              </a:rPr>
              <a:t> </a:t>
            </a:r>
            <a:endParaRPr lang="en-GB" sz="1400" dirty="0">
              <a:latin typeface="Century Gothic" panose="020B0502020202020204" pitchFamily="34" charset="0"/>
            </a:endParaRPr>
          </a:p>
        </p:txBody>
      </p:sp>
      <p:sp>
        <p:nvSpPr>
          <p:cNvPr id="12" name="Rectangle 11"/>
          <p:cNvSpPr/>
          <p:nvPr/>
        </p:nvSpPr>
        <p:spPr>
          <a:xfrm>
            <a:off x="-56445" y="4600673"/>
            <a:ext cx="5447325" cy="307777"/>
          </a:xfrm>
          <a:prstGeom prst="rect">
            <a:avLst/>
          </a:prstGeom>
        </p:spPr>
        <p:txBody>
          <a:bodyPr wrap="none">
            <a:spAutoFit/>
          </a:bodyPr>
          <a:lstStyle/>
          <a:p>
            <a:r>
              <a:rPr lang="en-GB" sz="1400" dirty="0">
                <a:latin typeface="Century Gothic" panose="020B0502020202020204" pitchFamily="34" charset="0"/>
                <a:hlinkClick r:id="rId7"/>
              </a:rPr>
              <a:t>https://resources.ncelp.org/collections/vx021f11c?locale=en</a:t>
            </a:r>
            <a:endParaRPr lang="en-GB" sz="1400" dirty="0">
              <a:latin typeface="Century Gothic" panose="020B0502020202020204" pitchFamily="34" charset="0"/>
            </a:endParaRPr>
          </a:p>
        </p:txBody>
      </p:sp>
      <p:sp>
        <p:nvSpPr>
          <p:cNvPr id="19" name="Title 18"/>
          <p:cNvSpPr>
            <a:spLocks noGrp="1"/>
          </p:cNvSpPr>
          <p:nvPr>
            <p:ph type="title"/>
          </p:nvPr>
        </p:nvSpPr>
        <p:spPr>
          <a:xfrm>
            <a:off x="101876" y="482794"/>
            <a:ext cx="10515600" cy="1325563"/>
          </a:xfrm>
        </p:spPr>
        <p:txBody>
          <a:bodyPr>
            <a:normAutofit fontScale="90000"/>
          </a:bodyPr>
          <a:lstStyle/>
          <a:p>
            <a:r>
              <a:rPr lang="en-GB" b="1" dirty="0">
                <a:solidFill>
                  <a:prstClr val="white"/>
                </a:solidFill>
              </a:rPr>
              <a:t>Inspirational Curriculum Design</a:t>
            </a:r>
            <a:br>
              <a:rPr lang="en-GB" b="1" dirty="0">
                <a:solidFill>
                  <a:prstClr val="white"/>
                </a:solidFill>
              </a:rPr>
            </a:br>
            <a:r>
              <a:rPr lang="en-GB" b="1" dirty="0">
                <a:solidFill>
                  <a:prstClr val="white"/>
                </a:solidFill>
              </a:rPr>
              <a:t>in languages</a:t>
            </a:r>
            <a:br>
              <a:rPr lang="en-GB" b="1" dirty="0">
                <a:solidFill>
                  <a:prstClr val="white"/>
                </a:solidFill>
              </a:rPr>
            </a:br>
            <a:endParaRPr lang="en-GB" dirty="0"/>
          </a:p>
        </p:txBody>
      </p:sp>
    </p:spTree>
    <p:extLst>
      <p:ext uri="{BB962C8B-B14F-4D97-AF65-F5344CB8AC3E}">
        <p14:creationId xmlns:p14="http://schemas.microsoft.com/office/powerpoint/2010/main" val="3361566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95D6-7F66-854C-A997-6A9FCCC05B45}"/>
              </a:ext>
            </a:extLst>
          </p:cNvPr>
          <p:cNvSpPr>
            <a:spLocks noGrp="1"/>
          </p:cNvSpPr>
          <p:nvPr>
            <p:ph type="title"/>
          </p:nvPr>
        </p:nvSpPr>
        <p:spPr>
          <a:xfrm>
            <a:off x="317240" y="449816"/>
            <a:ext cx="11742821" cy="530727"/>
          </a:xfrm>
        </p:spPr>
        <p:txBody>
          <a:bodyPr>
            <a:noAutofit/>
          </a:bodyPr>
          <a:lstStyle/>
          <a:p>
            <a:r>
              <a:rPr lang="en-US" sz="3200" dirty="0" smtClean="0"/>
              <a:t>Additional references</a:t>
            </a:r>
            <a:endParaRPr lang="en-US" sz="3200" dirty="0"/>
          </a:p>
        </p:txBody>
      </p:sp>
      <p:sp>
        <p:nvSpPr>
          <p:cNvPr id="3" name="Content Placeholder 2">
            <a:extLst>
              <a:ext uri="{FF2B5EF4-FFF2-40B4-BE49-F238E27FC236}">
                <a16:creationId xmlns:a16="http://schemas.microsoft.com/office/drawing/2014/main" id="{4A53E295-462F-8141-8528-44807019D2BA}"/>
              </a:ext>
            </a:extLst>
          </p:cNvPr>
          <p:cNvSpPr>
            <a:spLocks noGrp="1"/>
          </p:cNvSpPr>
          <p:nvPr>
            <p:ph idx="1"/>
          </p:nvPr>
        </p:nvSpPr>
        <p:spPr>
          <a:xfrm>
            <a:off x="317240" y="980543"/>
            <a:ext cx="11232788" cy="5542384"/>
          </a:xfrm>
        </p:spPr>
        <p:txBody>
          <a:bodyPr>
            <a:noAutofit/>
          </a:bodyPr>
          <a:lstStyle/>
          <a:p>
            <a:pPr marL="0" indent="0">
              <a:buNone/>
            </a:pPr>
            <a:r>
              <a:rPr lang="en-GB" sz="1600" dirty="0"/>
              <a:t>Anon. 2016. </a:t>
            </a:r>
            <a:r>
              <a:rPr lang="en-GB" sz="1600" i="1" dirty="0"/>
              <a:t>Modern Foreign Languages Pedagogy Review. A review of modern foreign languages teaching practice in key stage 3 and key stage 4. </a:t>
            </a:r>
            <a:r>
              <a:rPr lang="en-GB" sz="1600" dirty="0" smtClean="0"/>
              <a:t>Teaching </a:t>
            </a:r>
            <a:r>
              <a:rPr lang="en-GB" sz="1600" dirty="0"/>
              <a:t>Schools Council</a:t>
            </a:r>
          </a:p>
          <a:p>
            <a:pPr marL="0" indent="0">
              <a:buNone/>
            </a:pPr>
            <a:r>
              <a:rPr lang="en-GB" sz="1600" dirty="0" err="1" smtClean="0">
                <a:latin typeface="Century Gothic" panose="020B0502020202020204" pitchFamily="34" charset="0"/>
              </a:rPr>
              <a:t>DeKeyser</a:t>
            </a:r>
            <a:r>
              <a:rPr lang="en-GB" sz="1600" dirty="0">
                <a:latin typeface="Century Gothic" panose="020B0502020202020204" pitchFamily="34" charset="0"/>
              </a:rPr>
              <a:t>, R. (2015). Skill acquisition theory. In B. VanPatten &amp; J. Williams (Eds.), </a:t>
            </a:r>
            <a:r>
              <a:rPr lang="en-GB" sz="1600" i="1" dirty="0">
                <a:latin typeface="Century Gothic" panose="020B0502020202020204" pitchFamily="34" charset="0"/>
              </a:rPr>
              <a:t>Theories in second language acquisition: An introduction</a:t>
            </a:r>
            <a:r>
              <a:rPr lang="en-GB" sz="1600" dirty="0">
                <a:latin typeface="Century Gothic" panose="020B0502020202020204" pitchFamily="34" charset="0"/>
              </a:rPr>
              <a:t> (pp. 94-112). London: Routledge.</a:t>
            </a:r>
          </a:p>
          <a:p>
            <a:pPr marL="0" indent="0">
              <a:buNone/>
            </a:pPr>
            <a:r>
              <a:rPr lang="en-GB" sz="1600" dirty="0" err="1">
                <a:latin typeface="Century Gothic" panose="020B0502020202020204" pitchFamily="34" charset="0"/>
              </a:rPr>
              <a:t>DeKeyser</a:t>
            </a:r>
            <a:r>
              <a:rPr lang="en-GB" sz="1600" dirty="0">
                <a:latin typeface="Century Gothic" panose="020B0502020202020204" pitchFamily="34" charset="0"/>
              </a:rPr>
              <a:t>, R. (2017).  Knowledge and skill in ISLA. In S. Loewen and M. Sato (Eds.), </a:t>
            </a:r>
            <a:r>
              <a:rPr lang="en-GB" sz="1600" i="1" dirty="0">
                <a:latin typeface="Century Gothic" panose="020B0502020202020204" pitchFamily="34" charset="0"/>
              </a:rPr>
              <a:t>Routledge Handbook of Instructed Second Language Acquisition</a:t>
            </a:r>
            <a:r>
              <a:rPr lang="en-GB" sz="1600" dirty="0">
                <a:latin typeface="Century Gothic" panose="020B0502020202020204" pitchFamily="34" charset="0"/>
              </a:rPr>
              <a:t> (pp. 15–32). London: Routledge.</a:t>
            </a:r>
            <a:endParaRPr lang="en-GB" sz="1600" dirty="0">
              <a:latin typeface="Century Gothic" panose="020B0502020202020204" pitchFamily="34" charset="0"/>
              <a:hlinkClick r:id="rId2">
                <a:extLst>
                  <a:ext uri="{A12FA001-AC4F-418D-AE19-62706E023703}">
                    <ahyp:hlinkClr xmlns:ahyp="http://schemas.microsoft.com/office/drawing/2018/hyperlinkcolor" xmlns="" val="tx"/>
                  </a:ext>
                </a:extLst>
              </a:hlinkClick>
            </a:endParaRPr>
          </a:p>
          <a:p>
            <a:pPr marL="0" indent="0">
              <a:buNone/>
            </a:pPr>
            <a:r>
              <a:rPr lang="en-GB" sz="1600" dirty="0" err="1" smtClean="0">
                <a:latin typeface="Century Gothic" panose="020B0502020202020204" pitchFamily="34" charset="0"/>
              </a:rPr>
              <a:t>Roffwarg</a:t>
            </a:r>
            <a:r>
              <a:rPr lang="en-GB" sz="1600" dirty="0">
                <a:latin typeface="Century Gothic" panose="020B0502020202020204" pitchFamily="34" charset="0"/>
              </a:rPr>
              <a:t>, H. P., </a:t>
            </a:r>
            <a:r>
              <a:rPr lang="en-GB" sz="1600" dirty="0" err="1">
                <a:latin typeface="Century Gothic" panose="020B0502020202020204" pitchFamily="34" charset="0"/>
              </a:rPr>
              <a:t>Muzio</a:t>
            </a:r>
            <a:r>
              <a:rPr lang="en-GB" sz="1600" dirty="0">
                <a:latin typeface="Century Gothic" panose="020B0502020202020204" pitchFamily="34" charset="0"/>
              </a:rPr>
              <a:t>, J. N., &amp; Dement, W. C. (1966). Ontogenetic development of the human sleep dream cycle. </a:t>
            </a:r>
            <a:r>
              <a:rPr lang="en-GB" sz="1600" i="1" dirty="0">
                <a:latin typeface="Century Gothic" panose="020B0502020202020204" pitchFamily="34" charset="0"/>
              </a:rPr>
              <a:t>Science,</a:t>
            </a:r>
            <a:r>
              <a:rPr lang="en-GB" sz="1600" dirty="0">
                <a:latin typeface="Century Gothic" panose="020B0502020202020204" pitchFamily="34" charset="0"/>
              </a:rPr>
              <a:t> 152, 604–618.</a:t>
            </a:r>
          </a:p>
          <a:p>
            <a:pPr marL="0" indent="0">
              <a:buNone/>
            </a:pPr>
            <a:r>
              <a:rPr lang="en-US" altLang="en-US" sz="1600" dirty="0">
                <a:latin typeface="Century Gothic" panose="020B0502020202020204" pitchFamily="34" charset="0"/>
                <a:cs typeface="Arial" panose="020B0604020202020204" pitchFamily="34" charset="0"/>
              </a:rPr>
              <a:t>Weisleder, A &amp; Fernald, A. (2013) </a:t>
            </a:r>
            <a:r>
              <a:rPr lang="en-US" altLang="en-US" sz="1600" dirty="0">
                <a:latin typeface="Century Gothic" panose="020B0502020202020204" pitchFamily="34" charset="0"/>
              </a:rPr>
              <a:t>Talking to children matters: Early language experience strengthens processing and builds vocabulary. </a:t>
            </a:r>
            <a:r>
              <a:rPr lang="en-US" altLang="en-US" sz="1600" i="1" dirty="0">
                <a:latin typeface="Century Gothic" panose="020B0502020202020204" pitchFamily="34" charset="0"/>
              </a:rPr>
              <a:t>Psychological Science </a:t>
            </a:r>
            <a:r>
              <a:rPr lang="en-US" altLang="en-US" sz="1600" dirty="0">
                <a:latin typeface="Century Gothic" panose="020B0502020202020204" pitchFamily="34" charset="0"/>
                <a:cs typeface="Arial" panose="020B0604020202020204" pitchFamily="34" charset="0"/>
              </a:rPr>
              <a:t>24 i11, 2143-2152</a:t>
            </a:r>
            <a:endParaRPr lang="en-GB" sz="1600" dirty="0">
              <a:latin typeface="Century Gothic" panose="020B0502020202020204" pitchFamily="34" charset="0"/>
            </a:endParaRPr>
          </a:p>
        </p:txBody>
      </p:sp>
    </p:spTree>
    <p:extLst>
      <p:ext uri="{BB962C8B-B14F-4D97-AF65-F5344CB8AC3E}">
        <p14:creationId xmlns:p14="http://schemas.microsoft.com/office/powerpoint/2010/main" val="32111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d schools map">
            <a:extLst>
              <a:ext uri="{FF2B5EF4-FFF2-40B4-BE49-F238E27FC236}">
                <a16:creationId xmlns:a16="http://schemas.microsoft.com/office/drawing/2014/main" id="{95DD4187-F8E2-9848-B4BD-F38AD56FF6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80480" y="808016"/>
            <a:ext cx="5811520" cy="5505272"/>
          </a:xfrm>
          <a:prstGeom prst="rect">
            <a:avLst/>
          </a:prstGeom>
          <a:noFill/>
          <a:ln>
            <a:noFill/>
          </a:ln>
        </p:spPr>
      </p:pic>
      <p:sp>
        <p:nvSpPr>
          <p:cNvPr id="3" name="Content Placeholder 2">
            <a:extLst>
              <a:ext uri="{FF2B5EF4-FFF2-40B4-BE49-F238E27FC236}">
                <a16:creationId xmlns:a16="http://schemas.microsoft.com/office/drawing/2014/main" id="{8022F12B-A307-7848-9126-99648C35170D}"/>
              </a:ext>
            </a:extLst>
          </p:cNvPr>
          <p:cNvSpPr>
            <a:spLocks noGrp="1"/>
          </p:cNvSpPr>
          <p:nvPr>
            <p:ph idx="1"/>
          </p:nvPr>
        </p:nvSpPr>
        <p:spPr>
          <a:xfrm>
            <a:off x="264184" y="2242881"/>
            <a:ext cx="8167121" cy="4070407"/>
          </a:xfrm>
        </p:spPr>
        <p:txBody>
          <a:bodyPr>
            <a:normAutofit/>
          </a:bodyPr>
          <a:lstStyle/>
          <a:p>
            <a:r>
              <a:rPr lang="en-GB" sz="2400" u="sng" dirty="0">
                <a:hlinkClick r:id="rId4"/>
              </a:rPr>
              <a:t>Dartford Grammar School, Dartford</a:t>
            </a:r>
            <a:endParaRPr lang="en-GB" sz="2400" dirty="0"/>
          </a:p>
          <a:p>
            <a:r>
              <a:rPr lang="en-GB" sz="2400" u="sng" dirty="0">
                <a:hlinkClick r:id="rId5"/>
              </a:rPr>
              <a:t>Dixons Kings Academy, Bradford</a:t>
            </a:r>
            <a:endParaRPr lang="en-GB" sz="2400" dirty="0"/>
          </a:p>
          <a:p>
            <a:r>
              <a:rPr lang="en-GB" sz="2400" u="sng" dirty="0">
                <a:hlinkClick r:id="rId6"/>
              </a:rPr>
              <a:t>Presdales School, Ware, Hertfordshire</a:t>
            </a:r>
            <a:endParaRPr lang="en-GB" sz="2400" dirty="0"/>
          </a:p>
          <a:p>
            <a:r>
              <a:rPr lang="en-GB" sz="2400" u="sng" dirty="0">
                <a:hlinkClick r:id="rId7"/>
              </a:rPr>
              <a:t>Sir William Borlase’s Grammar School, Marlow</a:t>
            </a:r>
            <a:endParaRPr lang="en-GB" sz="2400" dirty="0"/>
          </a:p>
          <a:p>
            <a:r>
              <a:rPr lang="en-GB" sz="2400" u="sng" dirty="0">
                <a:hlinkClick r:id="rId8"/>
              </a:rPr>
              <a:t>St James’ School, Exeter</a:t>
            </a:r>
            <a:endParaRPr lang="en-GB" sz="2400" dirty="0"/>
          </a:p>
          <a:p>
            <a:r>
              <a:rPr lang="en-GB" sz="2400" u="sng" dirty="0">
                <a:hlinkClick r:id="rId9"/>
              </a:rPr>
              <a:t>The Broxbourne School, Broxbourne, Hertfordshire</a:t>
            </a:r>
            <a:endParaRPr lang="en-GB" sz="2400" dirty="0"/>
          </a:p>
          <a:p>
            <a:r>
              <a:rPr lang="en-GB" sz="2400" u="sng" dirty="0">
                <a:hlinkClick r:id="rId10"/>
              </a:rPr>
              <a:t>Archbishop Temple School, Preston</a:t>
            </a:r>
            <a:endParaRPr lang="en-GB" sz="2400" dirty="0"/>
          </a:p>
          <a:p>
            <a:r>
              <a:rPr lang="en-GB" sz="2400" u="sng" dirty="0">
                <a:hlinkClick r:id="rId11"/>
              </a:rPr>
              <a:t>Blatchington Mill School and Sixth Form, Hove</a:t>
            </a:r>
            <a:endParaRPr lang="en-GB" sz="2400" dirty="0"/>
          </a:p>
          <a:p>
            <a:r>
              <a:rPr lang="en-GB" sz="2400" u="sng" dirty="0">
                <a:hlinkClick r:id="rId12"/>
              </a:rPr>
              <a:t>Cardinal Hume Catholic School, Gateshead</a:t>
            </a:r>
            <a:endParaRPr lang="en-GB" sz="2400" dirty="0"/>
          </a:p>
          <a:p>
            <a:endParaRPr lang="en-US" sz="2400" dirty="0"/>
          </a:p>
        </p:txBody>
      </p:sp>
      <p:sp>
        <p:nvSpPr>
          <p:cNvPr id="2" name="Title 1">
            <a:extLst>
              <a:ext uri="{FF2B5EF4-FFF2-40B4-BE49-F238E27FC236}">
                <a16:creationId xmlns:a16="http://schemas.microsoft.com/office/drawing/2014/main" id="{9E4FCA6F-F85D-8D47-8FB5-CB2A72FFD6ED}"/>
              </a:ext>
            </a:extLst>
          </p:cNvPr>
          <p:cNvSpPr>
            <a:spLocks noGrp="1"/>
          </p:cNvSpPr>
          <p:nvPr>
            <p:ph type="title"/>
          </p:nvPr>
        </p:nvSpPr>
        <p:spPr>
          <a:xfrm>
            <a:off x="-1878655" y="1278893"/>
            <a:ext cx="10515600" cy="1325563"/>
          </a:xfrm>
        </p:spPr>
        <p:txBody>
          <a:bodyPr/>
          <a:lstStyle/>
          <a:p>
            <a:pPr algn="ctr"/>
            <a:r>
              <a:rPr lang="en-US" dirty="0"/>
              <a:t>The Nine Lead Schools</a:t>
            </a:r>
          </a:p>
        </p:txBody>
      </p:sp>
      <p:sp>
        <p:nvSpPr>
          <p:cNvPr id="4" name="TextBox 3">
            <a:extLst>
              <a:ext uri="{FF2B5EF4-FFF2-40B4-BE49-F238E27FC236}">
                <a16:creationId xmlns:a16="http://schemas.microsoft.com/office/drawing/2014/main" id="{C929AA53-C13D-6449-98C3-26D07C8E3CAB}"/>
              </a:ext>
            </a:extLst>
          </p:cNvPr>
          <p:cNvSpPr txBox="1"/>
          <p:nvPr/>
        </p:nvSpPr>
        <p:spPr>
          <a:xfrm>
            <a:off x="387540" y="130907"/>
            <a:ext cx="7920408" cy="1354217"/>
          </a:xfrm>
          <a:prstGeom prst="rect">
            <a:avLst/>
          </a:prstGeom>
          <a:noFill/>
        </p:spPr>
        <p:txBody>
          <a:bodyPr wrap="square" rtlCol="0">
            <a:spAutoFit/>
          </a:bodyPr>
          <a:lstStyle/>
          <a:p>
            <a:r>
              <a:rPr lang="en-GB" sz="5400" b="1" dirty="0">
                <a:solidFill>
                  <a:srgbClr val="E87D1E"/>
                </a:solidFill>
              </a:rPr>
              <a:t>Working with 9 Hubs:</a:t>
            </a:r>
          </a:p>
          <a:p>
            <a:r>
              <a:rPr lang="en-GB" sz="2800" b="1" dirty="0">
                <a:solidFill>
                  <a:srgbClr val="E87D1E"/>
                </a:solidFill>
              </a:rPr>
              <a:t>9 Lead Schools each with 4 hub schools</a:t>
            </a:r>
          </a:p>
        </p:txBody>
      </p:sp>
    </p:spTree>
    <p:extLst>
      <p:ext uri="{BB962C8B-B14F-4D97-AF65-F5344CB8AC3E}">
        <p14:creationId xmlns:p14="http://schemas.microsoft.com/office/powerpoint/2010/main" val="783170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9436" y="1691847"/>
            <a:ext cx="10515600" cy="4351338"/>
          </a:xfrm>
        </p:spPr>
        <p:txBody>
          <a:bodyPr>
            <a:normAutofit/>
          </a:bodyPr>
          <a:lstStyle/>
          <a:p>
            <a:pPr>
              <a:lnSpc>
                <a:spcPct val="150000"/>
              </a:lnSpc>
            </a:pPr>
            <a:r>
              <a:rPr lang="en-GB" sz="3200" dirty="0" smtClean="0"/>
              <a:t>What is the essential knowledge in your subject?</a:t>
            </a:r>
          </a:p>
          <a:p>
            <a:pPr>
              <a:lnSpc>
                <a:spcPct val="150000"/>
              </a:lnSpc>
            </a:pPr>
            <a:r>
              <a:rPr lang="en-GB" sz="3200" dirty="0" smtClean="0"/>
              <a:t>Why are you teaching it in this order?</a:t>
            </a:r>
          </a:p>
          <a:p>
            <a:pPr>
              <a:lnSpc>
                <a:spcPct val="150000"/>
              </a:lnSpc>
            </a:pPr>
            <a:r>
              <a:rPr lang="en-GB" sz="3200" dirty="0" smtClean="0"/>
              <a:t>Is teaching clear and do learners understand?</a:t>
            </a:r>
          </a:p>
          <a:p>
            <a:pPr>
              <a:lnSpc>
                <a:spcPct val="150000"/>
              </a:lnSpc>
            </a:pPr>
            <a:r>
              <a:rPr lang="en-GB" sz="3200" dirty="0" smtClean="0"/>
              <a:t>Do they remember more, know more and can they do more? (And how do you know?)</a:t>
            </a:r>
            <a:endParaRPr lang="en-GB" sz="3200" dirty="0"/>
          </a:p>
        </p:txBody>
      </p:sp>
      <p:sp>
        <p:nvSpPr>
          <p:cNvPr id="3" name="Title 2"/>
          <p:cNvSpPr>
            <a:spLocks noGrp="1"/>
          </p:cNvSpPr>
          <p:nvPr>
            <p:ph type="title"/>
          </p:nvPr>
        </p:nvSpPr>
        <p:spPr/>
        <p:txBody>
          <a:bodyPr/>
          <a:lstStyle/>
          <a:p>
            <a:r>
              <a:rPr lang="en-GB" b="1" dirty="0" smtClean="0"/>
              <a:t>FAQ in schools this year</a:t>
            </a:r>
            <a:endParaRPr lang="en-GB" b="1" dirty="0"/>
          </a:p>
        </p:txBody>
      </p:sp>
    </p:spTree>
    <p:extLst>
      <p:ext uri="{BB962C8B-B14F-4D97-AF65-F5344CB8AC3E}">
        <p14:creationId xmlns:p14="http://schemas.microsoft.com/office/powerpoint/2010/main" val="32502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6C0524-F193-9B40-87DE-996599E832AA}"/>
              </a:ext>
            </a:extLst>
          </p:cNvPr>
          <p:cNvSpPr txBox="1"/>
          <p:nvPr/>
        </p:nvSpPr>
        <p:spPr>
          <a:xfrm>
            <a:off x="8665495" y="5764997"/>
            <a:ext cx="2430137" cy="338554"/>
          </a:xfrm>
          <a:prstGeom prst="rect">
            <a:avLst/>
          </a:prstGeom>
          <a:noFill/>
        </p:spPr>
        <p:txBody>
          <a:bodyPr wrap="square" rtlCol="0">
            <a:spAutoFit/>
          </a:bodyPr>
          <a:lstStyle/>
          <a:p>
            <a:r>
              <a:rPr lang="en-US" sz="1600" dirty="0" err="1">
                <a:solidFill>
                  <a:schemeClr val="accent5">
                    <a:lumMod val="50000"/>
                  </a:schemeClr>
                </a:solidFill>
                <a:latin typeface="Century Gothic" panose="020B0502020202020204" pitchFamily="34" charset="0"/>
              </a:rPr>
              <a:t>DeKeyser</a:t>
            </a:r>
            <a:r>
              <a:rPr lang="en-US" sz="1600" dirty="0">
                <a:solidFill>
                  <a:schemeClr val="accent5">
                    <a:lumMod val="50000"/>
                  </a:schemeClr>
                </a:solidFill>
                <a:latin typeface="Century Gothic" panose="020B0502020202020204" pitchFamily="34" charset="0"/>
              </a:rPr>
              <a:t>, 2015 &amp; 2017</a:t>
            </a:r>
          </a:p>
        </p:txBody>
      </p:sp>
      <p:sp>
        <p:nvSpPr>
          <p:cNvPr id="7" name="Oval Callout 6">
            <a:extLst>
              <a:ext uri="{FF2B5EF4-FFF2-40B4-BE49-F238E27FC236}">
                <a16:creationId xmlns:a16="http://schemas.microsoft.com/office/drawing/2014/main" id="{EC64F48B-267F-B440-8150-CE3ACFD2B235}"/>
              </a:ext>
            </a:extLst>
          </p:cNvPr>
          <p:cNvSpPr/>
          <p:nvPr/>
        </p:nvSpPr>
        <p:spPr>
          <a:xfrm>
            <a:off x="7356765" y="3477604"/>
            <a:ext cx="4835236" cy="2757620"/>
          </a:xfrm>
          <a:prstGeom prst="wedgeEllipseCallout">
            <a:avLst>
              <a:gd name="adj1" fmla="val 37142"/>
              <a:gd name="adj2" fmla="val 29210"/>
            </a:avLst>
          </a:prstGeom>
          <a:solidFill>
            <a:srgbClr val="FFF4EF"/>
          </a:solidFill>
          <a:ln w="38100">
            <a:solidFill>
              <a:srgbClr val="FF9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104F75"/>
                </a:solidFill>
                <a:latin typeface="Century Gothic" panose="020B0502020202020204" pitchFamily="34" charset="0"/>
              </a:rPr>
              <a:t>Conscious learners </a:t>
            </a:r>
          </a:p>
          <a:p>
            <a:pPr algn="ctr"/>
            <a:r>
              <a:rPr lang="en-US" sz="2400" b="1" dirty="0">
                <a:solidFill>
                  <a:srgbClr val="104F75"/>
                </a:solidFill>
                <a:latin typeface="Century Gothic" panose="020B0502020202020204" pitchFamily="34" charset="0"/>
              </a:rPr>
              <a:t>We can rely little on innate linguistic or implicit learning</a:t>
            </a:r>
          </a:p>
        </p:txBody>
      </p:sp>
      <p:sp>
        <p:nvSpPr>
          <p:cNvPr id="6" name="Oval Callout 5">
            <a:extLst>
              <a:ext uri="{FF2B5EF4-FFF2-40B4-BE49-F238E27FC236}">
                <a16:creationId xmlns:a16="http://schemas.microsoft.com/office/drawing/2014/main" id="{E4ECA997-C734-8441-A85C-786AE6CE365B}"/>
              </a:ext>
            </a:extLst>
          </p:cNvPr>
          <p:cNvSpPr/>
          <p:nvPr/>
        </p:nvSpPr>
        <p:spPr>
          <a:xfrm>
            <a:off x="533933" y="5602768"/>
            <a:ext cx="2015413" cy="1223348"/>
          </a:xfrm>
          <a:prstGeom prst="wedgeEllipseCallout">
            <a:avLst>
              <a:gd name="adj1" fmla="val -1201"/>
              <a:gd name="adj2" fmla="val -77694"/>
            </a:avLst>
          </a:prstGeom>
          <a:solidFill>
            <a:srgbClr val="FFF4EF"/>
          </a:solidFill>
          <a:ln w="38100">
            <a:solidFill>
              <a:srgbClr val="FF9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104F75"/>
                </a:solidFill>
                <a:latin typeface="Century Gothic" panose="020B0502020202020204" pitchFamily="34" charset="0"/>
              </a:rPr>
              <a:t>short cuts, anyone?!</a:t>
            </a:r>
          </a:p>
        </p:txBody>
      </p:sp>
      <p:sp>
        <p:nvSpPr>
          <p:cNvPr id="3" name="Content Placeholder 2"/>
          <p:cNvSpPr>
            <a:spLocks noGrp="1"/>
          </p:cNvSpPr>
          <p:nvPr>
            <p:ph idx="1"/>
          </p:nvPr>
        </p:nvSpPr>
        <p:spPr>
          <a:xfrm>
            <a:off x="597159" y="1175657"/>
            <a:ext cx="11357444" cy="5281127"/>
          </a:xfrm>
        </p:spPr>
        <p:txBody>
          <a:bodyPr>
            <a:normAutofit lnSpcReduction="10000"/>
          </a:bodyPr>
          <a:lstStyle/>
          <a:p>
            <a:pPr marL="0" indent="0">
              <a:buNone/>
            </a:pPr>
            <a:r>
              <a:rPr lang="en-US" b="1" dirty="0"/>
              <a:t>In your home language: </a:t>
            </a:r>
          </a:p>
          <a:p>
            <a:pPr marL="0" indent="0">
              <a:buNone/>
            </a:pPr>
            <a:r>
              <a:rPr lang="en-US" dirty="0"/>
              <a:t>Have 17,520 hours exposure by age 4                  </a:t>
            </a:r>
            <a:r>
              <a:rPr lang="en-US" sz="1800" dirty="0"/>
              <a:t>(</a:t>
            </a:r>
            <a:r>
              <a:rPr lang="en-US" sz="1800" dirty="0" err="1"/>
              <a:t>Roffwarg</a:t>
            </a:r>
            <a:r>
              <a:rPr lang="en-US" sz="1800" dirty="0"/>
              <a:t> et al., 1966)</a:t>
            </a:r>
          </a:p>
          <a:p>
            <a:pPr marL="0" indent="0">
              <a:buNone/>
            </a:pPr>
            <a:endParaRPr lang="en-US" dirty="0"/>
          </a:p>
          <a:p>
            <a:pPr marL="0" indent="0">
              <a:buNone/>
            </a:pPr>
            <a:r>
              <a:rPr lang="en-US" dirty="0"/>
              <a:t>Hear </a:t>
            </a:r>
            <a:r>
              <a:rPr lang="en-GB" dirty="0"/>
              <a:t>2,000 -15,000 words a DAY </a:t>
            </a:r>
            <a:r>
              <a:rPr lang="en-US" sz="2600" dirty="0"/>
              <a:t>         </a:t>
            </a:r>
            <a:r>
              <a:rPr lang="en-US" sz="1800" dirty="0"/>
              <a:t>(</a:t>
            </a:r>
            <a:r>
              <a:rPr lang="en-US" altLang="en-US" sz="1800" dirty="0" err="1">
                <a:cs typeface="Arial" panose="020B0604020202020204" pitchFamily="34" charset="0"/>
              </a:rPr>
              <a:t>Weisleder</a:t>
            </a:r>
            <a:r>
              <a:rPr lang="en-US" altLang="en-US" sz="1800" dirty="0">
                <a:cs typeface="Arial" panose="020B0604020202020204" pitchFamily="34" charset="0"/>
              </a:rPr>
              <a:t> &amp; Fernald, 2013)</a:t>
            </a:r>
            <a:endParaRPr lang="en-US" sz="1800" dirty="0"/>
          </a:p>
          <a:p>
            <a:pPr marL="0" indent="0" algn="r">
              <a:buNone/>
            </a:pPr>
            <a:r>
              <a:rPr lang="en-US" altLang="en-US" sz="1800" dirty="0">
                <a:cs typeface="Arial" panose="020B0604020202020204" pitchFamily="34" charset="0"/>
              </a:rPr>
              <a:t> </a:t>
            </a:r>
          </a:p>
          <a:p>
            <a:pPr marL="0" indent="0">
              <a:buNone/>
            </a:pPr>
            <a:r>
              <a:rPr lang="en-GB" dirty="0"/>
              <a:t>Have 3,000 - 5,000 spoken words before learn to read</a:t>
            </a:r>
            <a:endParaRPr lang="en-US" dirty="0"/>
          </a:p>
          <a:p>
            <a:pPr marL="0" indent="0">
              <a:buNone/>
            </a:pPr>
            <a:endParaRPr lang="en-US" dirty="0"/>
          </a:p>
          <a:p>
            <a:pPr marL="0" indent="0">
              <a:buNone/>
            </a:pPr>
            <a:r>
              <a:rPr lang="en-US" b="1" dirty="0"/>
              <a:t>Foreign language in England: </a:t>
            </a:r>
          </a:p>
          <a:p>
            <a:pPr marL="0" indent="0">
              <a:buNone/>
            </a:pPr>
            <a:r>
              <a:rPr lang="en-US" dirty="0"/>
              <a:t>429 hours in KS3 + KS4 </a:t>
            </a:r>
            <a:r>
              <a:rPr lang="en-US" sz="2800" dirty="0"/>
              <a:t>combined (ages 11-16)</a:t>
            </a:r>
            <a:endParaRPr lang="en-US" dirty="0"/>
          </a:p>
          <a:p>
            <a:pPr marL="0" indent="0">
              <a:buNone/>
            </a:pPr>
            <a:r>
              <a:rPr lang="en-US" dirty="0"/>
              <a:t>Learn 4-10 words an hour</a:t>
            </a:r>
          </a:p>
          <a:p>
            <a:pPr marL="0" indent="0">
              <a:buNone/>
            </a:pPr>
            <a:r>
              <a:rPr lang="en-US" dirty="0"/>
              <a:t>		</a:t>
            </a:r>
          </a:p>
        </p:txBody>
      </p:sp>
      <p:sp>
        <p:nvSpPr>
          <p:cNvPr id="2" name="Title 1"/>
          <p:cNvSpPr>
            <a:spLocks noGrp="1"/>
          </p:cNvSpPr>
          <p:nvPr>
            <p:ph type="title"/>
          </p:nvPr>
        </p:nvSpPr>
        <p:spPr>
          <a:xfrm>
            <a:off x="235402" y="140032"/>
            <a:ext cx="10515600" cy="903952"/>
          </a:xfrm>
        </p:spPr>
        <p:txBody>
          <a:bodyPr>
            <a:normAutofit/>
          </a:bodyPr>
          <a:lstStyle/>
          <a:p>
            <a:r>
              <a:rPr lang="en-GB" sz="3600" dirty="0"/>
              <a:t>Putting classroom FL learning in context…</a:t>
            </a:r>
          </a:p>
        </p:txBody>
      </p:sp>
    </p:spTree>
    <p:extLst>
      <p:ext uri="{BB962C8B-B14F-4D97-AF65-F5344CB8AC3E}">
        <p14:creationId xmlns:p14="http://schemas.microsoft.com/office/powerpoint/2010/main" val="24152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9436" y="1691847"/>
            <a:ext cx="10515600" cy="4351338"/>
          </a:xfrm>
        </p:spPr>
        <p:txBody>
          <a:bodyPr>
            <a:normAutofit/>
          </a:bodyPr>
          <a:lstStyle/>
          <a:p>
            <a:pPr>
              <a:lnSpc>
                <a:spcPct val="150000"/>
              </a:lnSpc>
            </a:pPr>
            <a:r>
              <a:rPr lang="en-GB" sz="3200" dirty="0" smtClean="0"/>
              <a:t>What is the essential knowledge in your subject?</a:t>
            </a:r>
          </a:p>
          <a:p>
            <a:pPr>
              <a:lnSpc>
                <a:spcPct val="150000"/>
              </a:lnSpc>
            </a:pPr>
            <a:r>
              <a:rPr lang="en-GB" sz="3200" dirty="0" smtClean="0"/>
              <a:t>Why are you teaching it in this order?</a:t>
            </a:r>
          </a:p>
          <a:p>
            <a:pPr>
              <a:lnSpc>
                <a:spcPct val="150000"/>
              </a:lnSpc>
            </a:pPr>
            <a:r>
              <a:rPr lang="en-GB" sz="3200" dirty="0" smtClean="0"/>
              <a:t>Is teaching clear and do learners understand?</a:t>
            </a:r>
          </a:p>
          <a:p>
            <a:pPr>
              <a:lnSpc>
                <a:spcPct val="150000"/>
              </a:lnSpc>
            </a:pPr>
            <a:r>
              <a:rPr lang="en-GB" sz="3200" dirty="0" smtClean="0"/>
              <a:t>Do they remember more, know more and can they do more? (And how do you know?)</a:t>
            </a:r>
            <a:endParaRPr lang="en-GB" sz="3200" dirty="0"/>
          </a:p>
        </p:txBody>
      </p:sp>
      <p:sp>
        <p:nvSpPr>
          <p:cNvPr id="3" name="Title 2"/>
          <p:cNvSpPr>
            <a:spLocks noGrp="1"/>
          </p:cNvSpPr>
          <p:nvPr>
            <p:ph type="title"/>
          </p:nvPr>
        </p:nvSpPr>
        <p:spPr/>
        <p:txBody>
          <a:bodyPr/>
          <a:lstStyle/>
          <a:p>
            <a:r>
              <a:rPr lang="en-GB" b="1" dirty="0" smtClean="0"/>
              <a:t>FAQ in schools this year</a:t>
            </a:r>
            <a:endParaRPr lang="en-GB" b="1" dirty="0"/>
          </a:p>
        </p:txBody>
      </p:sp>
    </p:spTree>
    <p:extLst>
      <p:ext uri="{BB962C8B-B14F-4D97-AF65-F5344CB8AC3E}">
        <p14:creationId xmlns:p14="http://schemas.microsoft.com/office/powerpoint/2010/main" val="1151435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corative picture"/>
          <p:cNvPicPr>
            <a:picLocks noChangeAspect="1"/>
          </p:cNvPicPr>
          <p:nvPr/>
        </p:nvPicPr>
        <p:blipFill rotWithShape="1">
          <a:blip r:embed="rId3">
            <a:extLst>
              <a:ext uri="{28A0092B-C50C-407E-A947-70E740481C1C}">
                <a14:useLocalDpi xmlns:a14="http://schemas.microsoft.com/office/drawing/2010/main" val="0"/>
              </a:ext>
            </a:extLst>
          </a:blip>
          <a:srcRect l="74522" b="55372"/>
          <a:stretch/>
        </p:blipFill>
        <p:spPr>
          <a:xfrm>
            <a:off x="7338858" y="1939077"/>
            <a:ext cx="3165625" cy="3930040"/>
          </a:xfrm>
          <a:prstGeom prst="rect">
            <a:avLst/>
          </a:prstGeom>
        </p:spPr>
      </p:pic>
      <p:sp>
        <p:nvSpPr>
          <p:cNvPr id="10" name="TextBox 9"/>
          <p:cNvSpPr txBox="1"/>
          <p:nvPr/>
        </p:nvSpPr>
        <p:spPr>
          <a:xfrm>
            <a:off x="7018949" y="5644006"/>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vocabulary</a:t>
            </a:r>
            <a:endParaRPr lang="en-GB" sz="3600" dirty="0">
              <a:solidFill>
                <a:srgbClr val="EA5F00"/>
              </a:solidFill>
              <a:latin typeface="Century Gothic" panose="020B0502020202020204" pitchFamily="34" charset="0"/>
            </a:endParaRPr>
          </a:p>
        </p:txBody>
      </p:sp>
      <p:sp>
        <p:nvSpPr>
          <p:cNvPr id="11" name="TextBox 10"/>
          <p:cNvSpPr txBox="1"/>
          <p:nvPr/>
        </p:nvSpPr>
        <p:spPr>
          <a:xfrm rot="2358350">
            <a:off x="8192153" y="4530939"/>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grammar</a:t>
            </a:r>
            <a:endParaRPr lang="en-GB" sz="3600" dirty="0">
              <a:solidFill>
                <a:srgbClr val="EA5F00"/>
              </a:solidFill>
              <a:latin typeface="Century Gothic" panose="020B0502020202020204" pitchFamily="34" charset="0"/>
            </a:endParaRPr>
          </a:p>
        </p:txBody>
      </p:sp>
      <p:sp>
        <p:nvSpPr>
          <p:cNvPr id="9" name="TextBox 8"/>
          <p:cNvSpPr txBox="1"/>
          <p:nvPr/>
        </p:nvSpPr>
        <p:spPr>
          <a:xfrm rot="18448616">
            <a:off x="6320755" y="4530941"/>
            <a:ext cx="2556688" cy="646331"/>
          </a:xfrm>
          <a:prstGeom prst="rect">
            <a:avLst/>
          </a:prstGeom>
          <a:noFill/>
        </p:spPr>
        <p:txBody>
          <a:bodyPr wrap="square" rtlCol="0">
            <a:spAutoFit/>
          </a:bodyPr>
          <a:lstStyle/>
          <a:p>
            <a:pPr algn="ctr"/>
            <a:r>
              <a:rPr lang="en-GB" sz="3600" dirty="0">
                <a:solidFill>
                  <a:srgbClr val="EA5F00"/>
                </a:solidFill>
                <a:latin typeface="Century Gothic" panose="020B0502020202020204" pitchFamily="34" charset="0"/>
              </a:rPr>
              <a:t>p</a:t>
            </a:r>
            <a:r>
              <a:rPr lang="en-GB" sz="3600" dirty="0" smtClean="0">
                <a:solidFill>
                  <a:srgbClr val="EA5F00"/>
                </a:solidFill>
                <a:latin typeface="Century Gothic" panose="020B0502020202020204" pitchFamily="34" charset="0"/>
              </a:rPr>
              <a:t>honics</a:t>
            </a:r>
            <a:endParaRPr lang="en-GB" sz="3600" dirty="0">
              <a:solidFill>
                <a:srgbClr val="EA5F00"/>
              </a:solidFill>
              <a:latin typeface="Century Gothic" panose="020B0502020202020204" pitchFamily="34" charset="0"/>
            </a:endParaRPr>
          </a:p>
        </p:txBody>
      </p:sp>
      <p:sp>
        <p:nvSpPr>
          <p:cNvPr id="12" name="Rectangle 11"/>
          <p:cNvSpPr/>
          <p:nvPr/>
        </p:nvSpPr>
        <p:spPr>
          <a:xfrm>
            <a:off x="881856" y="2089663"/>
            <a:ext cx="6457002" cy="3416320"/>
          </a:xfrm>
          <a:prstGeom prst="rect">
            <a:avLst/>
          </a:prstGeom>
        </p:spPr>
        <p:txBody>
          <a:bodyPr wrap="square">
            <a:spAutoFit/>
          </a:bodyPr>
          <a:lstStyle/>
          <a:p>
            <a:r>
              <a:rPr lang="en-GB" sz="2400" dirty="0">
                <a:solidFill>
                  <a:schemeClr val="accent5">
                    <a:lumMod val="50000"/>
                  </a:schemeClr>
                </a:solidFill>
                <a:latin typeface="Century Gothic" panose="020B0502020202020204" pitchFamily="34" charset="0"/>
              </a:rPr>
              <a:t>Pupils need to gain systematic knowledge of the </a:t>
            </a:r>
            <a:r>
              <a:rPr lang="en-GB" sz="2400" b="1" dirty="0">
                <a:solidFill>
                  <a:schemeClr val="accent5">
                    <a:lumMod val="50000"/>
                  </a:schemeClr>
                </a:solidFill>
                <a:latin typeface="Century Gothic" panose="020B0502020202020204" pitchFamily="34" charset="0"/>
              </a:rPr>
              <a:t>vocabulary</a:t>
            </a:r>
            <a:r>
              <a:rPr lang="en-GB" sz="2400" dirty="0">
                <a:solidFill>
                  <a:schemeClr val="accent5">
                    <a:lumMod val="50000"/>
                  </a:schemeClr>
                </a:solidFill>
                <a:latin typeface="Century Gothic" panose="020B0502020202020204" pitchFamily="34" charset="0"/>
              </a:rPr>
              <a:t>,</a:t>
            </a:r>
            <a:r>
              <a:rPr lang="en-GB" sz="2400" b="1" dirty="0">
                <a:solidFill>
                  <a:schemeClr val="accent5">
                    <a:lumMod val="50000"/>
                  </a:schemeClr>
                </a:solidFill>
                <a:latin typeface="Century Gothic" panose="020B0502020202020204" pitchFamily="34" charset="0"/>
              </a:rPr>
              <a:t> grammar</a:t>
            </a:r>
            <a:r>
              <a:rPr lang="en-GB" sz="2400" dirty="0">
                <a:solidFill>
                  <a:schemeClr val="accent5">
                    <a:lumMod val="50000"/>
                  </a:schemeClr>
                </a:solidFill>
                <a:latin typeface="Century Gothic" panose="020B0502020202020204" pitchFamily="34" charset="0"/>
              </a:rPr>
              <a:t>, and sound and spelling systems (</a:t>
            </a:r>
            <a:r>
              <a:rPr lang="en-GB" sz="2400" b="1" dirty="0">
                <a:solidFill>
                  <a:schemeClr val="accent5">
                    <a:lumMod val="50000"/>
                  </a:schemeClr>
                </a:solidFill>
                <a:latin typeface="Century Gothic" panose="020B0502020202020204" pitchFamily="34" charset="0"/>
              </a:rPr>
              <a:t>phonics</a:t>
            </a:r>
            <a:r>
              <a:rPr lang="en-GB" sz="2400" dirty="0">
                <a:solidFill>
                  <a:schemeClr val="accent5">
                    <a:lumMod val="50000"/>
                  </a:schemeClr>
                </a:solidFill>
                <a:latin typeface="Century Gothic" panose="020B0502020202020204" pitchFamily="34" charset="0"/>
              </a:rPr>
              <a:t>) of their new language, and how these are used by speakers of the language. They need to reinforce this knowledge with </a:t>
            </a:r>
            <a:r>
              <a:rPr lang="en-GB" sz="2400" b="1" dirty="0">
                <a:solidFill>
                  <a:schemeClr val="accent5">
                    <a:lumMod val="50000"/>
                  </a:schemeClr>
                </a:solidFill>
                <a:latin typeface="Century Gothic" panose="020B0502020202020204" pitchFamily="34" charset="0"/>
              </a:rPr>
              <a:t>extensive planned practice </a:t>
            </a:r>
            <a:r>
              <a:rPr lang="en-GB" sz="2400" dirty="0">
                <a:solidFill>
                  <a:schemeClr val="accent5">
                    <a:lumMod val="50000"/>
                  </a:schemeClr>
                </a:solidFill>
                <a:latin typeface="Century Gothic" panose="020B0502020202020204" pitchFamily="34" charset="0"/>
              </a:rPr>
              <a:t>and use it in order to build the skills needed for communication. (MFL Pedagogy Review, p.3)</a:t>
            </a:r>
          </a:p>
        </p:txBody>
      </p:sp>
      <p:sp>
        <p:nvSpPr>
          <p:cNvPr id="2" name="Title 1"/>
          <p:cNvSpPr>
            <a:spLocks noGrp="1"/>
          </p:cNvSpPr>
          <p:nvPr>
            <p:ph type="title"/>
          </p:nvPr>
        </p:nvSpPr>
        <p:spPr/>
        <p:txBody>
          <a:bodyPr/>
          <a:lstStyle/>
          <a:p>
            <a:r>
              <a:rPr lang="en-GB" b="1" dirty="0" smtClean="0"/>
              <a:t>Essential language knowledge </a:t>
            </a:r>
            <a:r>
              <a:rPr lang="en-GB" dirty="0" smtClean="0"/>
              <a:t/>
            </a:r>
            <a:br>
              <a:rPr lang="en-GB" dirty="0" smtClean="0"/>
            </a:br>
            <a:r>
              <a:rPr lang="en-GB" sz="3600" dirty="0" smtClean="0"/>
              <a:t>(</a:t>
            </a:r>
            <a:r>
              <a:rPr lang="en-GB" sz="3600" i="1" dirty="0" smtClean="0"/>
              <a:t>for beginner language learners)</a:t>
            </a:r>
            <a:endParaRPr lang="en-GB" sz="3600" i="1" dirty="0"/>
          </a:p>
        </p:txBody>
      </p:sp>
    </p:spTree>
    <p:extLst>
      <p:ext uri="{BB962C8B-B14F-4D97-AF65-F5344CB8AC3E}">
        <p14:creationId xmlns:p14="http://schemas.microsoft.com/office/powerpoint/2010/main" val="303483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236" y="1768636"/>
            <a:ext cx="11221528" cy="4351338"/>
          </a:xfrm>
        </p:spPr>
        <p:txBody>
          <a:bodyPr/>
          <a:lstStyle/>
          <a:p>
            <a:pPr>
              <a:lnSpc>
                <a:spcPct val="150000"/>
              </a:lnSpc>
            </a:pPr>
            <a:r>
              <a:rPr lang="en-GB" sz="3600" dirty="0" smtClean="0"/>
              <a:t>frequency (phonics, vocabulary and grammar)</a:t>
            </a:r>
            <a:endParaRPr lang="en-GB" dirty="0" smtClean="0"/>
          </a:p>
          <a:p>
            <a:pPr>
              <a:lnSpc>
                <a:spcPct val="150000"/>
              </a:lnSpc>
            </a:pPr>
            <a:r>
              <a:rPr lang="en-GB" dirty="0" smtClean="0"/>
              <a:t>age-appropriateness / context-appropriateness</a:t>
            </a:r>
          </a:p>
          <a:p>
            <a:pPr>
              <a:lnSpc>
                <a:spcPct val="150000"/>
              </a:lnSpc>
            </a:pPr>
            <a:r>
              <a:rPr lang="en-GB" dirty="0" smtClean="0"/>
              <a:t>learner choice</a:t>
            </a:r>
          </a:p>
          <a:p>
            <a:pPr>
              <a:lnSpc>
                <a:spcPct val="150000"/>
              </a:lnSpc>
            </a:pPr>
            <a:r>
              <a:rPr lang="en-GB" dirty="0" smtClean="0"/>
              <a:t>awarding body vocabulary list</a:t>
            </a:r>
            <a:endParaRPr lang="en-GB" dirty="0"/>
          </a:p>
        </p:txBody>
      </p:sp>
      <p:sp>
        <p:nvSpPr>
          <p:cNvPr id="2" name="Title 1"/>
          <p:cNvSpPr>
            <a:spLocks noGrp="1"/>
          </p:cNvSpPr>
          <p:nvPr>
            <p:ph type="title"/>
          </p:nvPr>
        </p:nvSpPr>
        <p:spPr/>
        <p:txBody>
          <a:bodyPr/>
          <a:lstStyle/>
          <a:p>
            <a:r>
              <a:rPr lang="en-GB" b="1" dirty="0" smtClean="0"/>
              <a:t>Order of teaching</a:t>
            </a:r>
            <a:endParaRPr lang="en-GB" b="1" dirty="0"/>
          </a:p>
        </p:txBody>
      </p:sp>
    </p:spTree>
    <p:extLst>
      <p:ext uri="{BB962C8B-B14F-4D97-AF65-F5344CB8AC3E}">
        <p14:creationId xmlns:p14="http://schemas.microsoft.com/office/powerpoint/2010/main" val="49921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Vocabulary_010219_v2" id="{E94F8216-917C-451E-B248-AE5F6EBA123A}" vid="{CEABDA66-1B64-4CDE-AA93-BB3956E18AC1}"/>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3333</TotalTime>
  <Words>4040</Words>
  <Application>Microsoft Office PowerPoint</Application>
  <PresentationFormat>Widescreen</PresentationFormat>
  <Paragraphs>954</Paragraphs>
  <Slides>35</Slides>
  <Notes>33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35</vt:i4>
      </vt:variant>
    </vt:vector>
  </HeadingPairs>
  <TitlesOfParts>
    <vt:vector size="49" baseType="lpstr">
      <vt:lpstr>SimSun</vt:lpstr>
      <vt:lpstr>Arial</vt:lpstr>
      <vt:lpstr>Batang</vt:lpstr>
      <vt:lpstr>Calibri</vt:lpstr>
      <vt:lpstr>Century Gothic</vt:lpstr>
      <vt:lpstr>Segoe UI</vt:lpstr>
      <vt:lpstr>Times New Roman</vt:lpstr>
      <vt:lpstr>Tw Cen MT</vt:lpstr>
      <vt:lpstr>Wingdings</vt:lpstr>
      <vt:lpstr>1_Office Theme</vt:lpstr>
      <vt:lpstr>Office Theme</vt:lpstr>
      <vt:lpstr>2_Office Theme</vt:lpstr>
      <vt:lpstr>4_Office Theme</vt:lpstr>
      <vt:lpstr>5_Office Theme</vt:lpstr>
      <vt:lpstr>Inspirational Curriculum Design in languages </vt:lpstr>
      <vt:lpstr>PowerPoint Presentation</vt:lpstr>
      <vt:lpstr>NCELP team</vt:lpstr>
      <vt:lpstr>The Nine Lead Schools</vt:lpstr>
      <vt:lpstr>FAQ in schools this year</vt:lpstr>
      <vt:lpstr>Putting classroom FL learning in context…</vt:lpstr>
      <vt:lpstr>FAQ in schools this year</vt:lpstr>
      <vt:lpstr>Essential language knowledge  (for beginner language learners)</vt:lpstr>
      <vt:lpstr>Order of teaching</vt:lpstr>
      <vt:lpstr>PHONICS</vt:lpstr>
      <vt:lpstr>PowerPoint Presentation</vt:lpstr>
      <vt:lpstr>Source words in French  </vt:lpstr>
      <vt:lpstr>VOCABULARY </vt:lpstr>
      <vt:lpstr>PowerPoint Presentation</vt:lpstr>
      <vt:lpstr>PowerPoint Presentation</vt:lpstr>
      <vt:lpstr>En la ciudad [in town] </vt:lpstr>
      <vt:lpstr>GRAMMAR </vt:lpstr>
      <vt:lpstr>Which grammar is essential for Y7? </vt:lpstr>
      <vt:lpstr>Clear teaching and understanding</vt:lpstr>
      <vt:lpstr>Vocabulary introduction</vt:lpstr>
      <vt:lpstr>Saying what I do and s/he does -ar verbs – 1st and 3rd person singular  </vt:lpstr>
      <vt:lpstr>PowerPoint Presentation</vt:lpstr>
      <vt:lpstr>PowerPoint Presentation</vt:lpstr>
      <vt:lpstr>Remember, know, can do more</vt:lpstr>
      <vt:lpstr>Systematic re-visiting</vt:lpstr>
      <vt:lpstr>Quizlet / Audio learning homework</vt:lpstr>
      <vt:lpstr>VOCABULARY  </vt:lpstr>
      <vt:lpstr>Lesen: Was macht Mia?  </vt:lpstr>
      <vt:lpstr>PowerPoint Presentation</vt:lpstr>
      <vt:lpstr>Vers 1 </vt:lpstr>
      <vt:lpstr>Vers 2</vt:lpstr>
      <vt:lpstr>Ofsted - Personal development </vt:lpstr>
      <vt:lpstr>Inspirational curriculum design to ensure success…</vt:lpstr>
      <vt:lpstr>Inspirational Curriculum Design in languages </vt:lpstr>
      <vt:lpstr>Additional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Wendy Burns</cp:lastModifiedBy>
  <cp:revision>138</cp:revision>
  <dcterms:created xsi:type="dcterms:W3CDTF">2019-04-06T18:25:19Z</dcterms:created>
  <dcterms:modified xsi:type="dcterms:W3CDTF">2019-12-02T11:50:42Z</dcterms:modified>
</cp:coreProperties>
</file>