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73" r:id="rId2"/>
  </p:sldMasterIdLst>
  <p:notesMasterIdLst>
    <p:notesMasterId r:id="rId25"/>
  </p:notesMasterIdLst>
  <p:sldIdLst>
    <p:sldId id="259" r:id="rId3"/>
    <p:sldId id="601" r:id="rId4"/>
    <p:sldId id="602" r:id="rId5"/>
    <p:sldId id="603" r:id="rId6"/>
    <p:sldId id="613" r:id="rId7"/>
    <p:sldId id="614" r:id="rId8"/>
    <p:sldId id="282" r:id="rId9"/>
    <p:sldId id="494" r:id="rId10"/>
    <p:sldId id="312" r:id="rId11"/>
    <p:sldId id="611" r:id="rId12"/>
    <p:sldId id="273" r:id="rId13"/>
    <p:sldId id="491" r:id="rId14"/>
    <p:sldId id="605" r:id="rId15"/>
    <p:sldId id="606" r:id="rId16"/>
    <p:sldId id="607" r:id="rId17"/>
    <p:sldId id="496" r:id="rId18"/>
    <p:sldId id="612" r:id="rId19"/>
    <p:sldId id="279" r:id="rId20"/>
    <p:sldId id="493" r:id="rId21"/>
    <p:sldId id="281" r:id="rId22"/>
    <p:sldId id="609" r:id="rId23"/>
    <p:sldId id="26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ke Krusemann" initials="HK" lastIdx="1" clrIdx="0">
    <p:extLst>
      <p:ext uri="{19B8F6BF-5375-455C-9EA6-DF929625EA0E}">
        <p15:presenceInfo xmlns:p15="http://schemas.microsoft.com/office/powerpoint/2012/main" userId="3205221db0caf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FF7"/>
    <a:srgbClr val="DAA520"/>
    <a:srgbClr val="115076"/>
    <a:srgbClr val="FFF4E7"/>
    <a:srgbClr val="FFE8CB"/>
    <a:srgbClr val="D1DFEF"/>
    <a:srgbClr val="E3EAFD"/>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31" autoAdjust="0"/>
    <p:restoredTop sz="62071" autoAdjust="0"/>
  </p:normalViewPr>
  <p:slideViewPr>
    <p:cSldViewPr snapToGrid="0">
      <p:cViewPr varScale="1">
        <p:scale>
          <a:sx n="76" d="100"/>
          <a:sy n="76" d="100"/>
        </p:scale>
        <p:origin x="1400" y="19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27/01/2022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[-g-] [-g] [-</a:t>
            </a:r>
            <a:r>
              <a:rPr lang="en-GB" sz="1200" b="1" dirty="0" err="1"/>
              <a:t>ig</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verbs with prepositions an, auf, </a:t>
            </a:r>
            <a:r>
              <a:rPr lang="en-GB" sz="1200" b="0" baseline="0" dirty="0" err="1"/>
              <a:t>für</a:t>
            </a:r>
            <a:r>
              <a:rPr lang="en-GB" sz="1200" b="0" baseline="0" dirty="0"/>
              <a:t>, </a:t>
            </a:r>
            <a:r>
              <a:rPr lang="en-GB" sz="1200" b="0" baseline="0" dirty="0" err="1"/>
              <a:t>vor</a:t>
            </a:r>
            <a:r>
              <a:rPr lang="en-GB" sz="1200" b="0" baseline="0" dirty="0"/>
              <a:t>, reflexive and non-reflexive use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9.3.1.5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hoffen (auf) [689] interessieren [631] (sich) interessieren (für) [631] sich freuen (auf) [589] warnen (vor) [1337] Autor [723] Druck [558] Erfolg [541] Interview [931] Rede [759] morgen [752]</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9.3.1.1 (revisit)</a:t>
            </a:r>
            <a:r>
              <a:rPr lang="en-GB" sz="1200" b="1"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ausgehen [483] begrüßen [1690] teilnehmen [1714] durfte, durftest [143] sollte, solltest [60] Bank2 [543] Lauf [1377] Müll [4506] Projekt [720] Zweck [1604] lokal [1981] sauber [2026]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9.1.2.6 (revisit)</a:t>
            </a:r>
            <a:r>
              <a:rPr lang="en-GB" sz="1200" b="0"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dich</a:t>
            </a:r>
            <a:r>
              <a:rPr lang="de-DE" sz="1200" kern="1200" baseline="30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 [217] mich</a:t>
            </a:r>
            <a:r>
              <a:rPr lang="de-DE" sz="1200" kern="1200" baseline="30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 [65] sich [14] anziehen [1436] fühlen [394] halten [155] nennen [191] waschen [2315] Bett [659] Stuhl [1661]  verantwortlich [1042] gerade [159]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introduce the concept of verbs with prepositions.</a:t>
            </a:r>
            <a:br>
              <a:rPr lang="en-GB" b="0" dirty="0"/>
            </a:br>
            <a:br>
              <a:rPr lang="en-GB" dirty="0"/>
            </a:br>
            <a:r>
              <a:rPr lang="en-GB" b="1" dirty="0"/>
              <a:t>Procedure:</a:t>
            </a:r>
            <a:br>
              <a:rPr lang="en-GB" dirty="0"/>
            </a:br>
            <a:r>
              <a:rPr lang="en-GB" dirty="0"/>
              <a:t>1. Click through the animations to present the knowledge.</a:t>
            </a:r>
          </a:p>
          <a:p>
            <a:r>
              <a:rPr lang="en-GB" dirty="0"/>
              <a:t>2. Where appropriate, elicit the English meanings from students.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329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0" dirty="0"/>
              <a:t>: </a:t>
            </a:r>
            <a:r>
              <a:rPr lang="en-GB" b="1" dirty="0"/>
              <a:t>9 minutes</a:t>
            </a:r>
            <a:br>
              <a:rPr lang="en-GB" dirty="0"/>
            </a:br>
            <a:br>
              <a:rPr lang="en-GB" b="1" dirty="0"/>
            </a:br>
            <a:r>
              <a:rPr lang="en-GB" b="1" dirty="0"/>
              <a:t>Aim: </a:t>
            </a:r>
            <a:r>
              <a:rPr lang="en-GB" b="0" dirty="0"/>
              <a:t>to practise this week’s vocabulary in the context of this lesson (German school trip (exchange) to Scotland).</a:t>
            </a:r>
            <a:br>
              <a:rPr lang="en-GB" dirty="0"/>
            </a:br>
            <a:br>
              <a:rPr lang="en-GB" dirty="0"/>
            </a:br>
            <a:r>
              <a:rPr lang="en-GB" b="1" dirty="0"/>
              <a:t>Procedure:</a:t>
            </a:r>
            <a:br>
              <a:rPr lang="en-GB" dirty="0"/>
            </a:br>
            <a:r>
              <a:rPr lang="en-GB" dirty="0"/>
              <a:t>1. Students read Wolfgang’s letter/email to Alastair. </a:t>
            </a:r>
          </a:p>
          <a:p>
            <a:r>
              <a:rPr lang="en-GB" dirty="0"/>
              <a:t>2. Students complete sentences 1-5 in German. </a:t>
            </a:r>
          </a:p>
          <a:p>
            <a:r>
              <a:rPr lang="en-GB" dirty="0"/>
              <a:t>3. Click for correct sentence ending to appear for item 1. </a:t>
            </a:r>
          </a:p>
          <a:p>
            <a:r>
              <a:rPr lang="en-GB" dirty="0"/>
              <a:t>4. Students identify the noun + preposition in the sentence ending and translate it. They write “a” (for </a:t>
            </a:r>
            <a:r>
              <a:rPr lang="en-GB" i="1" dirty="0" err="1"/>
              <a:t>anders</a:t>
            </a:r>
            <a:r>
              <a:rPr lang="en-GB" dirty="0"/>
              <a:t>) if the preposition used in German is different from the one used in English.</a:t>
            </a:r>
          </a:p>
          <a:p>
            <a:r>
              <a:rPr lang="en-GB" dirty="0"/>
              <a:t>(Hint: all the prepositions used here are different from English!)</a:t>
            </a:r>
          </a:p>
          <a:p>
            <a:endParaRPr lang="en-GB" dirty="0"/>
          </a:p>
          <a:p>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[-g-] [-g] [-</a:t>
            </a:r>
            <a:r>
              <a:rPr lang="en-GB" sz="1200" b="1" dirty="0" err="1"/>
              <a:t>ig</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verbs with prepositions an, auf, </a:t>
            </a:r>
            <a:r>
              <a:rPr lang="en-GB" sz="1200" b="0" baseline="0" dirty="0" err="1"/>
              <a:t>für</a:t>
            </a:r>
            <a:r>
              <a:rPr lang="en-GB" sz="1200" b="0" baseline="0" dirty="0"/>
              <a:t>, </a:t>
            </a:r>
            <a:r>
              <a:rPr lang="en-GB" sz="1200" b="0" baseline="0" dirty="0" err="1"/>
              <a:t>vor</a:t>
            </a:r>
            <a:r>
              <a:rPr lang="en-GB" sz="1200" b="0" baseline="0" dirty="0"/>
              <a:t>, reflexive and non-reflexive use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9.3.1.5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hoffen (auf) [689] interessieren [631] (sich) interessieren (für) [631] sich freuen (auf) [589] warnen (vor) [1337] Autor [723] Druck [558] Erfolg [541] Interview [931] Rede [759] morgen [752]</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9.3.1.1 (revisit)</a:t>
            </a:r>
            <a:r>
              <a:rPr lang="en-GB" sz="1200" b="1"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ausgehen [483] begrüßen [1690] teilnehmen [1714] durfte, durftest [143] sollte, solltest [60] Bank2 [543] Lauf [1377] Müll [4506] Projekt [720] Zweck [1604] lokal [1981] sauber [2026]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9.1.2.6 (revisit)</a:t>
            </a:r>
            <a:r>
              <a:rPr lang="en-GB" sz="1200" b="0"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dich</a:t>
            </a:r>
            <a:r>
              <a:rPr lang="de-DE" sz="1200" kern="1200" baseline="30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 [217] mich</a:t>
            </a:r>
            <a:r>
              <a:rPr lang="de-DE" sz="1200" kern="1200" baseline="30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 [65] sich [14] anziehen [1436] fühlen [394] halten [155] nennen [191] waschen [2315] Bett [659] Stuhl [1661]  verantwortlich [1042] gerade [159]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7278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30 seconds</a:t>
            </a:r>
            <a:br>
              <a:rPr lang="en-GB" b="1" dirty="0"/>
            </a:br>
            <a:r>
              <a:rPr lang="en-GB" b="1" dirty="0"/>
              <a:t>Aim: </a:t>
            </a:r>
            <a:r>
              <a:rPr lang="en-GB" b="0" dirty="0"/>
              <a:t>to recap the difference between [-</a:t>
            </a:r>
            <a:r>
              <a:rPr lang="en-GB" b="0" dirty="0" err="1"/>
              <a:t>ig</a:t>
            </a:r>
            <a:r>
              <a:rPr lang="en-GB" b="0" dirty="0"/>
              <a:t>] and [-</a:t>
            </a:r>
            <a:r>
              <a:rPr lang="en-GB" b="0" dirty="0" err="1"/>
              <a:t>ig</a:t>
            </a:r>
            <a:r>
              <a:rPr lang="en-GB" b="0" dirty="0"/>
              <a:t>-] and prepare students for the next practice task.</a:t>
            </a:r>
            <a:br>
              <a:rPr lang="en-GB" b="0" dirty="0"/>
            </a:b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(two slides) – slide 1 of 2</a:t>
            </a:r>
            <a:br>
              <a:rPr lang="en-GB" dirty="0"/>
            </a:br>
            <a:br>
              <a:rPr lang="en-GB" b="1" dirty="0"/>
            </a:br>
            <a:r>
              <a:rPr lang="en-GB" b="1" dirty="0"/>
              <a:t>Aim: </a:t>
            </a:r>
            <a:r>
              <a:rPr lang="en-US" dirty="0"/>
              <a:t>to </a:t>
            </a:r>
            <a:r>
              <a:rPr lang="en-US" dirty="0" err="1"/>
              <a:t>practise</a:t>
            </a:r>
            <a:r>
              <a:rPr lang="en-US" dirty="0"/>
              <a:t> this week’s Phonics focus in a paired read-aloud and transcription task.</a:t>
            </a:r>
            <a:br>
              <a:rPr lang="en-US" dirty="0"/>
            </a:br>
            <a:br>
              <a:rPr lang="en-US" dirty="0"/>
            </a:br>
            <a:r>
              <a:rPr lang="en-US" b="1" dirty="0"/>
              <a:t>Procedure:</a:t>
            </a:r>
            <a:br>
              <a:rPr lang="en-US" dirty="0"/>
            </a:br>
            <a:r>
              <a:rPr lang="en-US" dirty="0"/>
              <a:t>1. Explain the task: Person A reads his/her four messages to Person B who is turned away from the board.  Person B transcribes the messages.  Then a 2nd slide with 4 x more messages to be transcribed as students swap roles. NB: the Phonics words (-g, -g-, -</a:t>
            </a:r>
            <a:r>
              <a:rPr lang="en-US" dirty="0" err="1"/>
              <a:t>ig</a:t>
            </a:r>
            <a:r>
              <a:rPr lang="en-US" dirty="0"/>
              <a:t>) are unknown words but that the other words in the sentences are all known, so that when the partner turns round to compare answers, an additional step is for the pair to work out what they think each adjective means.</a:t>
            </a:r>
          </a:p>
          <a:p>
            <a:r>
              <a:rPr lang="en-US" dirty="0"/>
              <a:t>2. Once Person B has turned away from the board, click for the messages to appear. Person A reads the messages and Person B transcribes.</a:t>
            </a:r>
          </a:p>
          <a:p>
            <a:r>
              <a:rPr lang="en-US" dirty="0"/>
              <a:t>3. When all four messages have been transcribed by Person B, they turn round again. Click on each speech bubble to play the recording, for checking. </a:t>
            </a:r>
          </a:p>
          <a:p>
            <a:r>
              <a:rPr lang="en-US" dirty="0"/>
              <a:t>4. The pair then discuss what they think the unknown words might mean. </a:t>
            </a:r>
          </a:p>
          <a:p>
            <a:r>
              <a:rPr lang="en-US" dirty="0"/>
              <a:t>5. Now click for the next slide, where students swap roles. </a:t>
            </a:r>
          </a:p>
          <a:p>
            <a:endParaRPr lang="en-US" dirty="0"/>
          </a:p>
          <a:p>
            <a:endParaRPr lang="en-US" dirty="0"/>
          </a:p>
          <a:p>
            <a:br>
              <a:rPr lang="en-US" dirty="0"/>
            </a:br>
            <a:br>
              <a:rPr lang="en-US" b="1" dirty="0"/>
            </a:br>
            <a:r>
              <a:rPr lang="en-US" b="1" dirty="0"/>
              <a:t>Word frequency (1 is the most frequent word in German): </a:t>
            </a:r>
          </a:p>
          <a:p>
            <a:r>
              <a:rPr lang="en-US" b="0" dirty="0" err="1"/>
              <a:t>blutig</a:t>
            </a:r>
            <a:r>
              <a:rPr lang="en-US" b="0" dirty="0"/>
              <a:t> [4410] </a:t>
            </a:r>
            <a:r>
              <a:rPr lang="en-US" b="0" dirty="0" err="1"/>
              <a:t>lebendig</a:t>
            </a:r>
            <a:r>
              <a:rPr lang="en-US" b="0" dirty="0"/>
              <a:t> [2314] </a:t>
            </a:r>
            <a:r>
              <a:rPr lang="en-US" b="0" dirty="0" err="1"/>
              <a:t>nötig</a:t>
            </a:r>
            <a:r>
              <a:rPr lang="en-US" b="0" dirty="0"/>
              <a:t> {1038] </a:t>
            </a:r>
            <a:r>
              <a:rPr lang="en-US" b="0" dirty="0" err="1"/>
              <a:t>witzig</a:t>
            </a:r>
            <a:r>
              <a:rPr lang="en-US" b="0" dirty="0"/>
              <a:t> [4500] </a:t>
            </a:r>
            <a:br>
              <a:rPr lang="en-US" dirty="0"/>
            </a:br>
            <a:br>
              <a:rPr lang="en-US" dirty="0"/>
            </a:br>
            <a:r>
              <a:rPr lang="en-US" dirty="0"/>
              <a:t>Source:  Jones, R.L. &amp; </a:t>
            </a:r>
            <a:r>
              <a:rPr lang="en-US" dirty="0" err="1"/>
              <a:t>Tschirner</a:t>
            </a:r>
            <a:r>
              <a:rPr lang="en-US" dirty="0"/>
              <a:t>, E. (2019). A frequency dictionary of German: core vocabulary for learners. Routledge</a:t>
            </a:r>
          </a:p>
          <a:p>
            <a:br>
              <a:rPr lang="en-US"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285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of 2</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Aim: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practise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this week’s Phonics focus in a paired read-aloud and transcription task.</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Procedure:</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 Explain the task: Person A reads his/her four messages to Person B who is turned away from the board.  Person B transcribes the messages.  Then a 2nd slide with 4 x more messages to be transcribed as students swap roles. NB: the Phonics words (-g, -g*) are unknown words but that the other words in the sentences are all known, so that when the partner turns round to compare answers, an additional step is for the pair to work out what they think each adjective means.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 Once Person B has turned away from board, click for the messages to appear. Person A reads the messages and Person B transcribes.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3. When all four messages have been transcribed by Person B, they turn round again. Click on each speech bubble to play the recording, for checking.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 The pair then discuss what they think the unknown words might mean.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künftig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[2332]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mutig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[3812]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vorsichtig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[1641]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winzig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[2219] </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Source:  Jones, R.L. &amp;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Tschirner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753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5" name="Google Shape;123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5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oral and then written production of this week’s new vocabulary and four previously taught words.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Clr>
                <a:schemeClr val="dk1"/>
              </a:buClr>
              <a:buSzPts val="1200"/>
              <a:buFont typeface="Calibri"/>
              <a:buNone/>
            </a:pPr>
            <a:r>
              <a:rPr lang="en-GB" b="0" dirty="0"/>
              <a:t>1. Click to start. The first box spins.</a:t>
            </a:r>
            <a:endParaRPr dirty="0"/>
          </a:p>
          <a:p>
            <a:pPr marL="0" lvl="0" indent="0" algn="l" rtl="0">
              <a:spcBef>
                <a:spcPts val="0"/>
              </a:spcBef>
              <a:spcAft>
                <a:spcPts val="0"/>
              </a:spcAft>
              <a:buClr>
                <a:schemeClr val="dk1"/>
              </a:buClr>
              <a:buSzPts val="1200"/>
              <a:buFont typeface="Calibri"/>
              <a:buNone/>
            </a:pPr>
            <a:r>
              <a:rPr lang="en-GB" b="0" dirty="0"/>
              <a:t>2. Students call out the German for that box before it stops spinning.</a:t>
            </a:r>
            <a:endParaRPr dirty="0"/>
          </a:p>
          <a:p>
            <a:pPr marL="0" lvl="0" indent="0" algn="l" rtl="0">
              <a:spcBef>
                <a:spcPts val="0"/>
              </a:spcBef>
              <a:spcAft>
                <a:spcPts val="0"/>
              </a:spcAft>
              <a:buClr>
                <a:schemeClr val="dk1"/>
              </a:buClr>
              <a:buSzPts val="1200"/>
              <a:buFont typeface="Calibri"/>
              <a:buNone/>
            </a:pPr>
            <a:r>
              <a:rPr lang="en-GB" b="0" dirty="0"/>
              <a:t>3. The German appears.</a:t>
            </a:r>
            <a:endParaRPr dirty="0"/>
          </a:p>
          <a:p>
            <a:pPr marL="0" lvl="0" indent="0" algn="l" rtl="0">
              <a:spcBef>
                <a:spcPts val="0"/>
              </a:spcBef>
              <a:spcAft>
                <a:spcPts val="0"/>
              </a:spcAft>
              <a:buClr>
                <a:schemeClr val="dk1"/>
              </a:buClr>
              <a:buSzPts val="1200"/>
              <a:buFont typeface="Calibri"/>
              <a:buNone/>
            </a:pPr>
            <a:r>
              <a:rPr lang="en-GB" b="0" dirty="0"/>
              <a:t>4. Repeat until all German words have been revealed.</a:t>
            </a:r>
            <a:br>
              <a:rPr lang="en-GB" b="0" dirty="0"/>
            </a:br>
            <a:r>
              <a:rPr lang="en-GB" b="0" dirty="0"/>
              <a:t>5. Repeat the task, this time writing the German each time.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br>
              <a:rPr lang="en-GB" dirty="0"/>
            </a:br>
            <a:endParaRPr dirty="0"/>
          </a:p>
          <a:p>
            <a:pPr marL="0" lvl="0" indent="0" algn="l" rtl="0">
              <a:spcBef>
                <a:spcPts val="0"/>
              </a:spcBef>
              <a:spcAft>
                <a:spcPts val="0"/>
              </a:spcAft>
              <a:buNone/>
            </a:pPr>
            <a:endParaRPr dirty="0"/>
          </a:p>
        </p:txBody>
      </p:sp>
      <p:sp>
        <p:nvSpPr>
          <p:cNvPr id="1236" name="Google Shape;123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introduce the concept of verbs with prepositions.</a:t>
            </a:r>
            <a:br>
              <a:rPr lang="en-GB" b="0" dirty="0"/>
            </a:br>
            <a:br>
              <a:rPr lang="en-GB" dirty="0"/>
            </a:br>
            <a:r>
              <a:rPr lang="en-GB" b="1" dirty="0"/>
              <a:t>Procedure:</a:t>
            </a:r>
            <a:br>
              <a:rPr lang="en-GB" dirty="0"/>
            </a:br>
            <a:r>
              <a:rPr lang="en-GB" dirty="0"/>
              <a:t>1. Click through the animations to present the knowledge.</a:t>
            </a:r>
          </a:p>
          <a:p>
            <a:r>
              <a:rPr lang="en-GB" dirty="0"/>
              <a:t>2. Where appropriate, elicit the English meanings from students.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646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identify the correct sentence beginning from the ending – depending on the article of the noun in the sentence ending. </a:t>
            </a:r>
            <a:br>
              <a:rPr lang="en-GB" dirty="0"/>
            </a:br>
            <a:br>
              <a:rPr lang="en-GB" dirty="0"/>
            </a:br>
            <a:r>
              <a:rPr lang="en-GB" b="1" dirty="0"/>
              <a:t>Procedure:</a:t>
            </a:r>
            <a:br>
              <a:rPr lang="en-GB" dirty="0"/>
            </a:br>
            <a:r>
              <a:rPr lang="en-GB" dirty="0"/>
              <a:t>1. Mia and Wolfgang are now in Scotland. how are they feeling? Based on the article of the noun under “Ende”, students select the correct sentence beginning (either using a R2 or a R3 preposition). </a:t>
            </a:r>
          </a:p>
          <a:p>
            <a:r>
              <a:rPr lang="en-GB" dirty="0"/>
              <a:t>2. Click for the incorrect sentence beginning to disappear, leaving only the correct one.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78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 Timing: 6 minutes</a:t>
            </a:r>
            <a:br>
              <a:rPr lang="en-GB" dirty="0"/>
            </a:br>
            <a:br>
              <a:rPr lang="en-GB" b="1" dirty="0"/>
            </a:br>
            <a:r>
              <a:rPr lang="en-GB" b="1" dirty="0"/>
              <a:t>Aim</a:t>
            </a:r>
            <a:r>
              <a:rPr lang="en-GB" b="0" dirty="0"/>
              <a:t>: to practise the same language knowledge as the reading above. Here, there is one sentence and the noun and article is bleeped out. Students choose between two answers. </a:t>
            </a:r>
            <a:br>
              <a:rPr lang="en-GB" dirty="0"/>
            </a:br>
            <a:br>
              <a:rPr lang="en-GB" dirty="0"/>
            </a:br>
            <a:r>
              <a:rPr lang="en-GB" b="1" dirty="0"/>
              <a:t>Procedure:</a:t>
            </a:r>
            <a:br>
              <a:rPr lang="en-GB" dirty="0"/>
            </a:br>
            <a:r>
              <a:rPr lang="en-GB" dirty="0"/>
              <a:t>1. Click on the sound button for item 1 to play the recording. </a:t>
            </a:r>
          </a:p>
          <a:p>
            <a:r>
              <a:rPr lang="en-GB" dirty="0"/>
              <a:t>2. Students listen and select either </a:t>
            </a:r>
            <a:r>
              <a:rPr lang="en-GB" dirty="0" err="1"/>
              <a:t>Antwort</a:t>
            </a:r>
            <a:r>
              <a:rPr lang="en-GB" dirty="0"/>
              <a:t> 1 or </a:t>
            </a:r>
            <a:r>
              <a:rPr lang="en-GB" dirty="0" err="1"/>
              <a:t>Antwort</a:t>
            </a:r>
            <a:r>
              <a:rPr lang="en-GB" dirty="0"/>
              <a:t> 2 – based on the preposition in the first half, and the article in the </a:t>
            </a:r>
            <a:r>
              <a:rPr lang="en-GB" dirty="0" err="1"/>
              <a:t>Antwort</a:t>
            </a:r>
            <a:r>
              <a:rPr lang="en-GB" dirty="0"/>
              <a:t>. </a:t>
            </a:r>
          </a:p>
          <a:p>
            <a:r>
              <a:rPr lang="en-GB" dirty="0"/>
              <a:t>3. Click for answer tick to appear. </a:t>
            </a:r>
          </a:p>
          <a:p>
            <a:r>
              <a:rPr lang="en-GB" dirty="0"/>
              <a:t>4. Click again for words to appear for checking for what was said. </a:t>
            </a:r>
          </a:p>
          <a:p>
            <a:r>
              <a:rPr lang="en-GB" dirty="0"/>
              <a:t>5. Continue for times 2-8.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1.  Ich habe Angst vor     [dem Interview]</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2. Ich freue mich auf       [die Party]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3. Ich interessiere mich für    [die Landschaft]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4. Ich genieße das Teilnehmen an [ der Gruppenaktivität]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5. Es gibt viel Druck auf [die Lehrerin]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6. Ich bringe ein Geschenk für [die Gastmutter]</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7. Ich hänge das Gruppenfoto an [die Wand]</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8. Ich warte auf die Gruppe vor [dem Schwimmbad].</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675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0" dirty="0"/>
              <a:t>: 3 minutes</a:t>
            </a:r>
            <a:br>
              <a:rPr lang="en-GB" b="0" dirty="0"/>
            </a:br>
            <a:br>
              <a:rPr lang="en-GB" b="1" dirty="0"/>
            </a:br>
            <a:r>
              <a:rPr lang="en-GB" b="1" dirty="0"/>
              <a:t>Aim: </a:t>
            </a:r>
            <a:r>
              <a:rPr lang="en-GB" dirty="0"/>
              <a:t>to remind students of the similarities and differences in the English and German pronunciation of the SSC [g], using cognates and near-cognates, most of which have not been previously taught. The activity aims to show that while the pronunciation of this SSC changes in English, it is consistent in German. </a:t>
            </a:r>
            <a:br>
              <a:rPr lang="en-GB" dirty="0"/>
            </a:br>
            <a:br>
              <a:rPr lang="en-GB" dirty="0"/>
            </a:br>
            <a:r>
              <a:rPr lang="en-GB" b="1" dirty="0"/>
              <a:t>Procedure:</a:t>
            </a:r>
            <a:br>
              <a:rPr lang="en-GB" dirty="0"/>
            </a:br>
            <a:r>
              <a:rPr lang="en-GB" dirty="0"/>
              <a:t>1. Students say the words aloud in German, (following the rule that [g] at the start or in the middle of words sounds like ‘g’ in ‘go’) </a:t>
            </a:r>
          </a:p>
          <a:p>
            <a:r>
              <a:rPr lang="en-GB" dirty="0"/>
              <a:t>2. They compare how the words sound with the pronunciation of their English equivalents.</a:t>
            </a:r>
          </a:p>
          <a:p>
            <a:r>
              <a:rPr lang="en-GB" dirty="0"/>
              <a:t>3. They note down for each whether the [g] sound is the same as in English or different.</a:t>
            </a:r>
          </a:p>
          <a:p>
            <a:r>
              <a:rPr lang="en-GB" dirty="0"/>
              <a:t>4. Click to listen and check the German pronunciation.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digital</a:t>
            </a:r>
            <a:br>
              <a:rPr lang="en-GB" dirty="0"/>
            </a:br>
            <a:r>
              <a:rPr lang="en-GB" dirty="0"/>
              <a:t>Original</a:t>
            </a:r>
            <a:br>
              <a:rPr lang="en-GB" dirty="0"/>
            </a:br>
            <a:r>
              <a:rPr lang="en-GB" dirty="0"/>
              <a:t>Migration</a:t>
            </a:r>
            <a:br>
              <a:rPr lang="en-GB" dirty="0"/>
            </a:br>
            <a:r>
              <a:rPr lang="en-GB" dirty="0" err="1"/>
              <a:t>religiös</a:t>
            </a:r>
            <a:br>
              <a:rPr lang="en-GB" dirty="0"/>
            </a:br>
            <a:r>
              <a:rPr lang="en-GB" dirty="0"/>
              <a:t>Signal</a:t>
            </a:r>
            <a:br>
              <a:rPr lang="en-GB" dirty="0"/>
            </a:br>
            <a:r>
              <a:rPr lang="en-GB" dirty="0" err="1"/>
              <a:t>organisch</a:t>
            </a:r>
            <a:br>
              <a:rPr lang="en-GB" dirty="0"/>
            </a:br>
            <a:r>
              <a:rPr lang="en-GB" dirty="0"/>
              <a:t>intelligent</a:t>
            </a:r>
            <a:br>
              <a:rPr lang="en-GB" dirty="0"/>
            </a:br>
            <a:r>
              <a:rPr lang="en-GB" dirty="0" err="1"/>
              <a:t>Figur</a:t>
            </a:r>
            <a:br>
              <a:rPr lang="en-GB" dirty="0"/>
            </a:br>
            <a:br>
              <a:rPr lang="en-GB" dirty="0"/>
            </a:br>
            <a:br>
              <a:rPr lang="en-GB" dirty="0"/>
            </a:br>
            <a:r>
              <a:rPr lang="en-GB" b="1" baseline="0" dirty="0"/>
              <a:t>Word frequency (1 is the most frequent word in German): </a:t>
            </a:r>
            <a:br>
              <a:rPr lang="en-GB" b="1" baseline="0" dirty="0"/>
            </a:br>
            <a:r>
              <a:rPr lang="en-GB" b="0" baseline="0" dirty="0">
                <a:solidFill>
                  <a:srgbClr val="FF0000"/>
                </a:solidFill>
                <a:sym typeface="Wingdings" panose="05000000000000000000" pitchFamily="2" charset="2"/>
              </a:rPr>
              <a:t>digital [1291] </a:t>
            </a:r>
            <a:r>
              <a:rPr lang="en-GB" b="0" baseline="0" dirty="0" err="1">
                <a:solidFill>
                  <a:srgbClr val="FF0000"/>
                </a:solidFill>
                <a:sym typeface="Wingdings" panose="05000000000000000000" pitchFamily="2" charset="2"/>
              </a:rPr>
              <a:t>Figur</a:t>
            </a:r>
            <a:r>
              <a:rPr lang="en-GB" b="0" baseline="0" dirty="0">
                <a:solidFill>
                  <a:srgbClr val="FF0000"/>
                </a:solidFill>
                <a:sym typeface="Wingdings" panose="05000000000000000000" pitchFamily="2" charset="2"/>
              </a:rPr>
              <a:t> [1285] intelligent [3121] Migration [4123] </a:t>
            </a:r>
            <a:r>
              <a:rPr lang="en-GB" b="0" baseline="0" dirty="0" err="1">
                <a:solidFill>
                  <a:srgbClr val="FF0000"/>
                </a:solidFill>
                <a:sym typeface="Wingdings" panose="05000000000000000000" pitchFamily="2" charset="2"/>
              </a:rPr>
              <a:t>organisch</a:t>
            </a:r>
            <a:r>
              <a:rPr lang="en-GB" b="0" baseline="0" dirty="0">
                <a:solidFill>
                  <a:srgbClr val="FF0000"/>
                </a:solidFill>
                <a:sym typeface="Wingdings" panose="05000000000000000000" pitchFamily="2" charset="2"/>
              </a:rPr>
              <a:t> [1096]  original [4279] </a:t>
            </a:r>
            <a:r>
              <a:rPr lang="en-GB" dirty="0" err="1"/>
              <a:t>religiös</a:t>
            </a:r>
            <a:r>
              <a:rPr lang="en-GB" dirty="0"/>
              <a:t> [1977] Signal [1545]</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the use of verbs with prepositions in the written modality (by writing questions). </a:t>
            </a:r>
            <a:br>
              <a:rPr lang="en-GB" dirty="0"/>
            </a:br>
            <a:br>
              <a:rPr lang="en-GB" dirty="0"/>
            </a:br>
            <a:r>
              <a:rPr lang="en-GB" b="1" dirty="0"/>
              <a:t>Procedure:</a:t>
            </a:r>
            <a:br>
              <a:rPr lang="en-GB" dirty="0"/>
            </a:br>
            <a:r>
              <a:rPr lang="en-GB" dirty="0"/>
              <a:t>1. Students write eight yes/no questions each. They can use their own ideas or they can use the prompts on the post-it notes. </a:t>
            </a:r>
          </a:p>
          <a:p>
            <a:endParaRPr lang="en-GB" dirty="0"/>
          </a:p>
          <a:p>
            <a:br>
              <a:rPr lang="en-GB" dirty="0"/>
            </a:br>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role play the conversations prepared in the written task above. </a:t>
            </a:r>
            <a:br>
              <a:rPr lang="en-GB" dirty="0"/>
            </a:br>
            <a:br>
              <a:rPr lang="en-GB" dirty="0"/>
            </a:br>
            <a:r>
              <a:rPr lang="en-GB" b="1" dirty="0"/>
              <a:t>Procedure:</a:t>
            </a:r>
            <a:br>
              <a:rPr lang="en-GB" dirty="0"/>
            </a:br>
            <a:r>
              <a:rPr lang="en-GB" dirty="0"/>
              <a:t>1. Students could go round the round the room talking to multiple others asking / answering at least 8 questions, or work in pairs.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605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Student worksheet answers: https://</a:t>
            </a:r>
            <a:r>
              <a:rPr lang="en-GB" sz="1200" b="0" i="0" dirty="0" err="1">
                <a:latin typeface="+mn-lt"/>
                <a:ea typeface="Calibri"/>
                <a:cs typeface="Calibri"/>
                <a:sym typeface="Calibri"/>
              </a:rPr>
              <a:t>resources.ncelp.org</a:t>
            </a:r>
            <a:r>
              <a:rPr lang="en-GB" sz="1200" b="0" i="0" dirty="0">
                <a:latin typeface="+mn-lt"/>
                <a:ea typeface="Calibri"/>
                <a:cs typeface="Calibri"/>
                <a:sym typeface="Calibri"/>
              </a:rPr>
              <a:t>/concern/resources/z029p609k?locale=</a:t>
            </a:r>
            <a:r>
              <a:rPr lang="en-GB" sz="1200" b="0" i="0" dirty="0" err="1">
                <a:latin typeface="+mn-lt"/>
                <a:ea typeface="Calibri"/>
                <a:cs typeface="Calibri"/>
                <a:sym typeface="Calibri"/>
              </a:rPr>
              <a:t>en</a:t>
            </a:r>
            <a:r>
              <a:rPr lang="en-GB" sz="1200" b="0" i="0" dirty="0">
                <a:latin typeface="+mn-lt"/>
                <a:ea typeface="Calibri"/>
                <a:cs typeface="Calibri"/>
                <a:sym typeface="Calibri"/>
              </a:rPr>
              <a:t> </a:t>
            </a:r>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1 minute</a:t>
            </a:r>
            <a:br>
              <a:rPr lang="en-GB" dirty="0"/>
            </a:br>
            <a:br>
              <a:rPr lang="en-GB" b="1" dirty="0"/>
            </a:br>
            <a:r>
              <a:rPr lang="en-GB" b="1" dirty="0"/>
              <a:t>Aim: </a:t>
            </a:r>
            <a:r>
              <a:rPr lang="en-GB" dirty="0"/>
              <a:t>to recap the different sound and physiology involved in the final [g] sound in German, comparing it to the initial and mid-word sound. This prepares for the pronunciation task on the next slide.</a:t>
            </a:r>
          </a:p>
          <a:p>
            <a:endParaRPr lang="en-GB" b="1" dirty="0"/>
          </a:p>
          <a:p>
            <a:r>
              <a:rPr lang="en-GB" b="1" dirty="0"/>
              <a:t>Procedure:</a:t>
            </a:r>
            <a:br>
              <a:rPr lang="en-GB" dirty="0"/>
            </a:br>
            <a:r>
              <a:rPr lang="en-GB" dirty="0"/>
              <a:t>1. Students listen to each word.</a:t>
            </a:r>
          </a:p>
          <a:p>
            <a:r>
              <a:rPr lang="en-GB" dirty="0"/>
              <a:t>2. They then touch their vocal chords and say the words again, hearing the difference between the two sounds, and feeling the difference between the voiced and unvoiced [g] sounds.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err="1"/>
              <a:t>Flugzeug</a:t>
            </a:r>
            <a:br>
              <a:rPr lang="en-GB" dirty="0"/>
            </a:br>
            <a:r>
              <a:rPr lang="en-GB" dirty="0" err="1"/>
              <a:t>Flugzeuge</a:t>
            </a:r>
            <a:br>
              <a:rPr lang="en-GB" dirty="0"/>
            </a:br>
            <a:br>
              <a:rPr lang="en-GB" dirty="0"/>
            </a:br>
            <a:br>
              <a:rPr lang="en-GB" dirty="0"/>
            </a:br>
            <a:r>
              <a:rPr lang="en-GB" b="1" baseline="0" dirty="0"/>
              <a:t>Word frequency (1 is the most frequent word in German): </a:t>
            </a:r>
            <a:br>
              <a:rPr lang="en-GB" b="1" baseline="0" dirty="0"/>
            </a:br>
            <a:r>
              <a:rPr lang="en-GB" b="0" baseline="0" dirty="0" err="1"/>
              <a:t>Flugzeug</a:t>
            </a:r>
            <a:r>
              <a:rPr lang="en-GB" b="0" baseline="0" dirty="0"/>
              <a:t> [1776]</a:t>
            </a:r>
            <a:br>
              <a:rPr lang="en-GB" b="0"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984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a:t>
            </a:r>
            <a:r>
              <a:rPr lang="en-GB" dirty="0"/>
              <a:t>practise pronunciation of two [g] sounds in German, consolidate knowledge of plural rule 1, and recall some known vocabulary. Picture prompts and/or English gloss are provided to support word recognition.</a:t>
            </a:r>
            <a:br>
              <a:rPr lang="en-GB" dirty="0"/>
            </a:br>
            <a:br>
              <a:rPr lang="en-GB" dirty="0"/>
            </a:br>
            <a:r>
              <a:rPr lang="en-GB" b="1" dirty="0"/>
              <a:t>Procedure:</a:t>
            </a:r>
            <a:br>
              <a:rPr lang="en-GB" dirty="0"/>
            </a:br>
            <a:r>
              <a:rPr lang="en-GB" dirty="0"/>
              <a:t>Students work in pairs to pronounce the words.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err="1"/>
              <a:t>Fahrzeug</a:t>
            </a:r>
            <a:r>
              <a:rPr lang="en-GB" dirty="0"/>
              <a:t>, </a:t>
            </a:r>
            <a:r>
              <a:rPr lang="en-GB" dirty="0" err="1"/>
              <a:t>Fahrzeuge</a:t>
            </a:r>
            <a:br>
              <a:rPr lang="en-GB" dirty="0"/>
            </a:br>
            <a:br>
              <a:rPr lang="en-GB" dirty="0"/>
            </a:br>
            <a:r>
              <a:rPr lang="en-GB" b="1" baseline="0" dirty="0"/>
              <a:t>Word frequency (1 is the most frequent word in German): </a:t>
            </a:r>
            <a:br>
              <a:rPr lang="en-GB" b="1" baseline="0" dirty="0"/>
            </a:br>
            <a:r>
              <a:rPr lang="en-GB" b="0" baseline="0" dirty="0" err="1"/>
              <a:t>Fahrzeug</a:t>
            </a:r>
            <a:r>
              <a:rPr lang="en-GB" b="0" baseline="0" dirty="0"/>
              <a:t> [1721] </a:t>
            </a:r>
            <a:r>
              <a:rPr lang="en-GB" b="0" baseline="0" dirty="0" err="1"/>
              <a:t>Feuerzeug</a:t>
            </a:r>
            <a:r>
              <a:rPr lang="en-GB" b="0" baseline="0" dirty="0"/>
              <a:t> {&gt;5009] </a:t>
            </a:r>
            <a:r>
              <a:rPr lang="en-GB" b="0" baseline="0" dirty="0" err="1"/>
              <a:t>Schlagzeug</a:t>
            </a:r>
            <a:r>
              <a:rPr lang="en-GB" b="0" baseline="0" dirty="0"/>
              <a:t> [&gt;5009] </a:t>
            </a:r>
            <a:r>
              <a:rPr lang="en-GB" b="0" baseline="0" dirty="0" err="1"/>
              <a:t>Spielzeug</a:t>
            </a:r>
            <a:r>
              <a:rPr lang="en-GB" b="0" baseline="0" dirty="0"/>
              <a:t> [&gt;5009] </a:t>
            </a:r>
            <a:r>
              <a:rPr lang="en-GB" b="0" baseline="0" dirty="0" err="1"/>
              <a:t>Werkzeug</a:t>
            </a:r>
            <a:r>
              <a:rPr lang="en-GB" b="0" baseline="0" dirty="0"/>
              <a:t> [3681] </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786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 Timing: 5 minutes</a:t>
            </a:r>
          </a:p>
          <a:p>
            <a:pPr marL="0"/>
            <a:br>
              <a:rPr lang="en-GB" b="1" baseline="0" dirty="0"/>
            </a:br>
            <a:r>
              <a:rPr lang="en-GB" b="1" baseline="0" dirty="0"/>
              <a:t>Aim: </a:t>
            </a:r>
            <a:r>
              <a:rPr lang="en-GB" b="0" baseline="0" dirty="0"/>
              <a:t>to recognise (and transcribe) this week’s new vocabulary in the oral and written modalities.</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Click to hear the words in German.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Students write down the English meaning.</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Click to reveal answers and transcriptions, one by one.</a:t>
            </a:r>
          </a:p>
          <a:p>
            <a:pPr marL="0"/>
            <a:r>
              <a:rPr lang="en-GB" sz="1200" kern="1200" dirty="0">
                <a:solidFill>
                  <a:schemeClr val="tx1"/>
                </a:solidFill>
                <a:effectLst/>
                <a:latin typeface="+mn-lt"/>
                <a:ea typeface="+mn-ea"/>
                <a:cs typeface="+mn-cs"/>
              </a:rPr>
              <a:t>4. Click to cover the English.</a:t>
            </a:r>
          </a:p>
          <a:p>
            <a:pPr marL="0"/>
            <a:r>
              <a:rPr lang="en-GB" sz="1200" b="0" i="0" u="none" strike="noStrike" kern="1200" cap="none" dirty="0">
                <a:solidFill>
                  <a:schemeClr val="tx1"/>
                </a:solidFill>
                <a:effectLst/>
                <a:latin typeface="+mn-lt"/>
                <a:ea typeface="+mn-ea"/>
                <a:cs typeface="+mn-cs"/>
                <a:sym typeface="Century Gothic"/>
              </a:rPr>
              <a:t>5. Teacher now points at the German words in a random order.</a:t>
            </a:r>
          </a:p>
          <a:p>
            <a:pPr marL="0"/>
            <a:r>
              <a:rPr lang="en-GB" sz="1200" b="0" i="0" u="none" strike="noStrike" kern="1200" cap="none" dirty="0">
                <a:solidFill>
                  <a:schemeClr val="tx1"/>
                </a:solidFill>
                <a:effectLst/>
                <a:latin typeface="+mn-lt"/>
                <a:ea typeface="+mn-ea"/>
                <a:cs typeface="+mn-cs"/>
                <a:sym typeface="Century Gothic"/>
              </a:rPr>
              <a:t>6. Students say the English.</a:t>
            </a:r>
          </a:p>
          <a:p>
            <a:pPr marL="0"/>
            <a:endParaRPr lang="en-GB" sz="1200" b="0" i="0" u="none" strike="noStrike" kern="1200" cap="none" dirty="0">
              <a:solidFill>
                <a:schemeClr val="tx1"/>
              </a:solidFill>
              <a:effectLst/>
              <a:latin typeface="+mn-lt"/>
              <a:ea typeface="+mn-ea"/>
              <a:cs typeface="+mn-cs"/>
              <a:sym typeface="Century Gothic"/>
            </a:endParaRPr>
          </a:p>
          <a:p>
            <a:pPr marL="0"/>
            <a:r>
              <a:rPr lang="en-GB" sz="1200" b="1" i="0" u="none" strike="noStrike" kern="1200" cap="none" dirty="0">
                <a:solidFill>
                  <a:schemeClr val="tx1"/>
                </a:solidFill>
                <a:effectLst/>
                <a:latin typeface="+mn-lt"/>
                <a:ea typeface="+mn-ea"/>
                <a:cs typeface="+mn-cs"/>
                <a:sym typeface="Century Gothic"/>
              </a:rPr>
              <a:t>Transcript: </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a:solidFill>
                  <a:schemeClr val="tx1"/>
                </a:solidFill>
                <a:effectLst/>
                <a:latin typeface="+mn-lt"/>
                <a:ea typeface="+mn-ea"/>
                <a:cs typeface="+mn-cs"/>
              </a:rPr>
              <a:t>der Autor</a:t>
            </a:r>
          </a:p>
          <a:p>
            <a:pPr marL="228600" indent="-228600" rtl="0" eaLnBrk="1" fontAlgn="ctr" latinLnBrk="0" hangingPunct="1">
              <a:buFont typeface="+mj-lt"/>
              <a:buAutoNum type="arabicPeriod"/>
            </a:pPr>
            <a:r>
              <a:rPr lang="en-GB" sz="1200" b="0" i="0" u="none" strike="noStrike" kern="1200" dirty="0">
                <a:solidFill>
                  <a:schemeClr val="tx1"/>
                </a:solidFill>
                <a:effectLst/>
                <a:latin typeface="+mn-lt"/>
                <a:ea typeface="+mn-ea"/>
                <a:cs typeface="+mn-cs"/>
              </a:rPr>
              <a:t>das Interview</a:t>
            </a: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hoffen</a:t>
            </a:r>
            <a:r>
              <a:rPr lang="en-GB" sz="1200" b="0" i="0" u="none" strike="noStrike" kern="1200" dirty="0">
                <a:solidFill>
                  <a:schemeClr val="tx1"/>
                </a:solidFill>
                <a:effectLst/>
                <a:latin typeface="+mn-lt"/>
                <a:ea typeface="+mn-ea"/>
                <a:cs typeface="+mn-cs"/>
              </a:rPr>
              <a:t> (auf)</a:t>
            </a: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sich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freuen</a:t>
            </a:r>
            <a:r>
              <a:rPr lang="en-GB" sz="1200" b="0" i="0" u="none" strike="noStrike" kern="1200" dirty="0">
                <a:solidFill>
                  <a:schemeClr val="tx1"/>
                </a:solidFill>
                <a:effectLst/>
                <a:latin typeface="+mn-lt"/>
                <a:ea typeface="+mn-ea"/>
                <a:cs typeface="+mn-cs"/>
              </a:rPr>
              <a:t> (auf)</a:t>
            </a:r>
          </a:p>
          <a:p>
            <a:pPr marL="228600" indent="-228600" rtl="0" eaLnBrk="1" fontAlgn="ctr" latinLnBrk="0" hangingPunct="1">
              <a:buFont typeface="+mj-lt"/>
              <a:buAutoNum type="arabicPeriod"/>
            </a:pPr>
            <a:r>
              <a:rPr lang="en-GB" sz="1200" b="0" i="0" u="none" strike="noStrike" kern="1200" dirty="0">
                <a:solidFill>
                  <a:schemeClr val="tx1"/>
                </a:solidFill>
                <a:effectLst/>
                <a:latin typeface="+mn-lt"/>
                <a:ea typeface="+mn-ea"/>
                <a:cs typeface="+mn-cs"/>
              </a:rPr>
              <a:t>morgen</a:t>
            </a:r>
          </a:p>
          <a:p>
            <a:pPr marL="228600" indent="-228600" rtl="0" eaLnBrk="1" fontAlgn="ctr" latinLnBrk="0" hangingPunct="1">
              <a:buFont typeface="+mj-lt"/>
              <a:buAutoNum type="arabicPeriod"/>
            </a:pPr>
            <a:r>
              <a:rPr lang="en-GB" sz="1200" b="0" i="0" u="none" strike="noStrike" kern="1200" dirty="0">
                <a:solidFill>
                  <a:schemeClr val="tx1"/>
                </a:solidFill>
                <a:effectLst/>
                <a:latin typeface="+mn-lt"/>
                <a:ea typeface="+mn-ea"/>
                <a:cs typeface="+mn-cs"/>
              </a:rPr>
              <a:t>die Rede</a:t>
            </a: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interessieren</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sich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interessieren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für</a:t>
            </a:r>
            <a:r>
              <a:rPr lang="en-GB" sz="1200" b="0" i="0" u="none" strike="noStrike" kern="1200" dirty="0">
                <a:solidFill>
                  <a:schemeClr val="tx1"/>
                </a:solidFill>
                <a:effectLst/>
                <a:latin typeface="+mn-lt"/>
                <a:ea typeface="+mn-ea"/>
                <a:cs typeface="+mn-cs"/>
              </a:rPr>
              <a:t>)</a:t>
            </a:r>
          </a:p>
          <a:p>
            <a:pPr marL="228600" indent="-228600" rtl="0" eaLnBrk="1" fontAlgn="ctr" latinLnBrk="0" hangingPunct="1">
              <a:buFont typeface="+mj-lt"/>
              <a:buAutoNum type="arabicPeriod"/>
            </a:pPr>
            <a:r>
              <a:rPr lang="en-GB" sz="1200" b="0" i="0" u="none" strike="noStrike" kern="1200" dirty="0">
                <a:solidFill>
                  <a:schemeClr val="tx1"/>
                </a:solidFill>
                <a:effectLst/>
                <a:latin typeface="+mn-lt"/>
                <a:ea typeface="+mn-ea"/>
                <a:cs typeface="+mn-cs"/>
              </a:rPr>
              <a:t>der </a:t>
            </a:r>
            <a:r>
              <a:rPr lang="en-GB" sz="1200" b="0" i="0" u="none" strike="noStrike" kern="1200" dirty="0" err="1">
                <a:solidFill>
                  <a:schemeClr val="tx1"/>
                </a:solidFill>
                <a:effectLst/>
                <a:latin typeface="+mn-lt"/>
                <a:ea typeface="+mn-ea"/>
                <a:cs typeface="+mn-cs"/>
              </a:rPr>
              <a:t>Druck</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warnen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vor</a:t>
            </a:r>
            <a:r>
              <a:rPr lang="en-GB" sz="1200" b="0" i="0" u="none" strike="noStrike" kern="1200" dirty="0">
                <a:solidFill>
                  <a:schemeClr val="tx1"/>
                </a:solidFill>
                <a:effectLst/>
                <a:latin typeface="+mn-lt"/>
                <a:ea typeface="+mn-ea"/>
                <a:cs typeface="+mn-cs"/>
              </a:rPr>
              <a:t>)</a:t>
            </a:r>
          </a:p>
          <a:p>
            <a:pPr marL="228600" indent="-228600" rtl="0" eaLnBrk="1" fontAlgn="ctr" latinLnBrk="0" hangingPunct="1">
              <a:buFont typeface="+mj-lt"/>
              <a:buAutoNum type="arabicPeriod"/>
            </a:pPr>
            <a:r>
              <a:rPr lang="en-GB" sz="1200" b="0" i="0" u="none" strike="noStrike" kern="1200" dirty="0">
                <a:solidFill>
                  <a:schemeClr val="tx1"/>
                </a:solidFill>
                <a:effectLst/>
                <a:latin typeface="+mn-lt"/>
                <a:ea typeface="+mn-ea"/>
                <a:cs typeface="+mn-cs"/>
              </a:rPr>
              <a:t>der </a:t>
            </a:r>
            <a:r>
              <a:rPr lang="en-GB" sz="1200" b="0" i="0" u="none" strike="noStrike" kern="1200" dirty="0" err="1">
                <a:solidFill>
                  <a:schemeClr val="tx1"/>
                </a:solidFill>
                <a:effectLst/>
                <a:latin typeface="+mn-lt"/>
                <a:ea typeface="+mn-ea"/>
                <a:cs typeface="+mn-cs"/>
              </a:rPr>
              <a:t>Erfolg</a:t>
            </a:r>
            <a:endParaRPr lang="en-GB" sz="1200" b="0"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72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5 minutes</a:t>
            </a:r>
          </a:p>
          <a:p>
            <a:pPr marL="0"/>
            <a:br>
              <a:rPr lang="en-GB" b="1" baseline="0" dirty="0"/>
            </a:br>
            <a:r>
              <a:rPr lang="en-GB" b="1" baseline="0" dirty="0"/>
              <a:t>Aim: </a:t>
            </a:r>
            <a:r>
              <a:rPr lang="en-GB" b="0" baseline="0" dirty="0"/>
              <a:t>to practise aural recognition and read aloud of this week’s new vocabulary.</a:t>
            </a:r>
            <a:br>
              <a:rPr lang="en-GB" b="0" baseline="0" dirty="0"/>
            </a:br>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Person A turns away from the board.</a:t>
            </a:r>
          </a:p>
          <a:p>
            <a:pPr marL="0"/>
            <a:r>
              <a:rPr lang="en-GB" sz="1200" kern="1200" dirty="0">
                <a:solidFill>
                  <a:schemeClr val="tx1"/>
                </a:solidFill>
                <a:effectLst/>
                <a:latin typeface="+mn-lt"/>
                <a:ea typeface="+mn-ea"/>
                <a:cs typeface="+mn-cs"/>
              </a:rPr>
              <a:t>2. Person B calls the German words in any order.</a:t>
            </a:r>
          </a:p>
          <a:p>
            <a:pPr marL="0"/>
            <a:r>
              <a:rPr lang="en-GB" sz="1200" kern="1200" dirty="0">
                <a:solidFill>
                  <a:schemeClr val="tx1"/>
                </a:solidFill>
                <a:effectLst/>
                <a:latin typeface="+mn-lt"/>
                <a:ea typeface="+mn-ea"/>
                <a:cs typeface="+mn-cs"/>
              </a:rPr>
              <a:t>3. Person A translates them orally into English. (Person B corrects translations, if necessary).</a:t>
            </a:r>
          </a:p>
          <a:p>
            <a:pPr marL="0"/>
            <a:r>
              <a:rPr lang="en-GB" sz="1200" kern="1200" dirty="0">
                <a:solidFill>
                  <a:schemeClr val="tx1"/>
                </a:solidFill>
                <a:effectLst/>
                <a:latin typeface="+mn-lt"/>
                <a:ea typeface="+mn-ea"/>
                <a:cs typeface="+mn-cs"/>
              </a:rPr>
              <a:t>4. They swap roles and repeat.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561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reflexive use of verbs in the present tense.</a:t>
            </a:r>
            <a:br>
              <a:rPr lang="en-GB" dirty="0"/>
            </a:br>
            <a:br>
              <a:rPr lang="en-GB" dirty="0"/>
            </a:br>
            <a:r>
              <a:rPr lang="en-GB" b="1" dirty="0"/>
              <a:t>Procedure:</a:t>
            </a:r>
            <a:br>
              <a:rPr lang="en-GB" dirty="0"/>
            </a:br>
            <a:r>
              <a:rPr lang="en-GB" dirty="0"/>
              <a:t>1. Click through the animations to present the knowledge.</a:t>
            </a:r>
          </a:p>
          <a:p>
            <a:r>
              <a:rPr lang="en-GB" dirty="0"/>
              <a:t>2. Where appropriate, elicit the English meanings from students.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i="0" dirty="0"/>
              <a:t>to identify reflexive and non-reflexive use of verbs and select the correct pronoun where appropriate.</a:t>
            </a:r>
            <a:br>
              <a:rPr lang="en-GB" dirty="0"/>
            </a:br>
            <a:br>
              <a:rPr lang="en-GB" dirty="0"/>
            </a:br>
            <a:r>
              <a:rPr lang="en-GB" b="1" dirty="0"/>
              <a:t>Procedure:</a:t>
            </a:r>
            <a:br>
              <a:rPr lang="en-GB" dirty="0"/>
            </a:br>
            <a:r>
              <a:rPr lang="en-GB" dirty="0"/>
              <a:t>1. Students read items 1-8 and decide whether a pronoun is need and if so which one (</a:t>
            </a:r>
            <a:r>
              <a:rPr lang="en-GB" dirty="0" err="1"/>
              <a:t>mich</a:t>
            </a:r>
            <a:r>
              <a:rPr lang="en-GB" dirty="0"/>
              <a:t> or dich), or whether no pronoun is needed (where a direct object is involved). </a:t>
            </a:r>
          </a:p>
          <a:p>
            <a:r>
              <a:rPr lang="en-GB" dirty="0"/>
              <a:t>2. Click through the animations for the answer ticks. </a:t>
            </a:r>
          </a:p>
          <a:p>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96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Similar to the above reading task but with added layer of 3</a:t>
            </a:r>
            <a:r>
              <a:rPr lang="en-GB" b="0" baseline="30000" dirty="0"/>
              <a:t>rd</a:t>
            </a:r>
            <a:r>
              <a:rPr lang="en-GB" b="0" dirty="0"/>
              <a:t> person (</a:t>
            </a:r>
            <a:r>
              <a:rPr lang="en-GB" b="0" dirty="0" err="1"/>
              <a:t>sich</a:t>
            </a:r>
            <a:r>
              <a:rPr lang="en-GB" b="0" dirty="0"/>
              <a:t>). Students </a:t>
            </a:r>
            <a:r>
              <a:rPr lang="en-US" b="0" dirty="0"/>
              <a:t>identify reflexive and non-reflexive use of verbs and select the correct pronoun (</a:t>
            </a:r>
            <a:r>
              <a:rPr lang="en-US" b="0" dirty="0" err="1"/>
              <a:t>mich</a:t>
            </a:r>
            <a:r>
              <a:rPr lang="en-US" b="0" dirty="0"/>
              <a:t>, dich, or </a:t>
            </a:r>
            <a:r>
              <a:rPr lang="en-US" b="0" dirty="0" err="1"/>
              <a:t>sich</a:t>
            </a:r>
            <a:r>
              <a:rPr lang="en-US" b="0" dirty="0"/>
              <a:t>) where appropriate.</a:t>
            </a:r>
            <a:br>
              <a:rPr lang="en-US" b="1" dirty="0"/>
            </a:br>
            <a:br>
              <a:rPr lang="en-GB" dirty="0"/>
            </a:br>
            <a:br>
              <a:rPr lang="en-GB" dirty="0"/>
            </a:br>
            <a:r>
              <a:rPr lang="en-GB" b="1" dirty="0"/>
              <a:t>Procedure:</a:t>
            </a:r>
            <a:br>
              <a:rPr lang="en-GB" dirty="0"/>
            </a:br>
            <a:r>
              <a:rPr lang="en-GB" dirty="0"/>
              <a:t>1. Click on audio button 1 to paly the recording with the pronoun or the “blank space” bleeped out. </a:t>
            </a:r>
          </a:p>
          <a:p>
            <a:r>
              <a:rPr lang="en-GB" dirty="0"/>
              <a:t>2. Students select either </a:t>
            </a:r>
            <a:r>
              <a:rPr lang="en-GB" dirty="0" err="1"/>
              <a:t>mich</a:t>
            </a:r>
            <a:r>
              <a:rPr lang="en-GB" dirty="0"/>
              <a:t>, dich, </a:t>
            </a:r>
            <a:r>
              <a:rPr lang="en-GB" dirty="0" err="1"/>
              <a:t>sich</a:t>
            </a:r>
            <a:r>
              <a:rPr lang="en-GB" dirty="0"/>
              <a:t>, or no pronoun needed (where there is a direct object instead of reflexive verb use). </a:t>
            </a:r>
          </a:p>
          <a:p>
            <a:r>
              <a:rPr lang="en-GB" dirty="0"/>
              <a:t>3. Click for answer tick to appear. </a:t>
            </a:r>
          </a:p>
          <a:p>
            <a:r>
              <a:rPr lang="en-GB" dirty="0"/>
              <a:t>4. Elicit the whole item – click for words to appear. Double-check that students understand the meaning.</a:t>
            </a:r>
          </a:p>
          <a:p>
            <a:r>
              <a:rPr lang="en-GB" dirty="0"/>
              <a:t>5. Continue for items 2-8.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de-DE" dirty="0"/>
              <a:t>1.	Ich fühle [mich] verantwortlich.</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2.	Er schaut [   ] aus dem Fenster.</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3.	Du sagst, du wäscht [   ] die Bettwäsche?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4.	Ich ziehe [    ] meine Jacke an.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5.	Fühlst du [dich] gut?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6.	Er nennt [   ] die Städte auf dem Reiseplan.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7.	Ich setze [mich] auf den Sitzplatz.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8.	Er fühlt [sich] müde.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37"/>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37"/>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0" i="0" u="none" strike="noStrike" cap="none">
                <a:solidFill>
                  <a:schemeClr val="lt1"/>
                </a:solidFill>
                <a:latin typeface="Century Gothic"/>
                <a:ea typeface="Century Gothic"/>
                <a:cs typeface="Century Gothic"/>
                <a:sym typeface="Century Gothic"/>
              </a:rPr>
              <a:t>Rachel Hawkes</a:t>
            </a:r>
            <a:endParaRPr/>
          </a:p>
        </p:txBody>
      </p:sp>
    </p:spTree>
    <p:extLst>
      <p:ext uri="{BB962C8B-B14F-4D97-AF65-F5344CB8AC3E}">
        <p14:creationId xmlns:p14="http://schemas.microsoft.com/office/powerpoint/2010/main" val="3321657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6"/>
        <p:cNvGrpSpPr/>
        <p:nvPr/>
      </p:nvGrpSpPr>
      <p:grpSpPr>
        <a:xfrm>
          <a:off x="0" y="0"/>
          <a:ext cx="0" cy="0"/>
          <a:chOff x="0" y="0"/>
          <a:chExt cx="0" cy="0"/>
        </a:xfrm>
      </p:grpSpPr>
      <p:sp>
        <p:nvSpPr>
          <p:cNvPr id="17" name="Google Shape;17;p3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38873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9"/>
        <p:cNvGrpSpPr/>
        <p:nvPr/>
      </p:nvGrpSpPr>
      <p:grpSpPr>
        <a:xfrm>
          <a:off x="0" y="0"/>
          <a:ext cx="0" cy="0"/>
          <a:chOff x="0" y="0"/>
          <a:chExt cx="0" cy="0"/>
        </a:xfrm>
      </p:grpSpPr>
      <p:sp>
        <p:nvSpPr>
          <p:cNvPr id="20" name="Google Shape;20;p4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3"/>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3888492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2"/>
        <p:cNvGrpSpPr/>
        <p:nvPr/>
      </p:nvGrpSpPr>
      <p:grpSpPr>
        <a:xfrm>
          <a:off x="0" y="0"/>
          <a:ext cx="0" cy="0"/>
          <a:chOff x="0" y="0"/>
          <a:chExt cx="0" cy="0"/>
        </a:xfrm>
      </p:grpSpPr>
      <p:sp>
        <p:nvSpPr>
          <p:cNvPr id="23" name="Google Shape;23;p4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4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52549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6"/>
        <p:cNvGrpSpPr/>
        <p:nvPr/>
      </p:nvGrpSpPr>
      <p:grpSpPr>
        <a:xfrm>
          <a:off x="0" y="0"/>
          <a:ext cx="0" cy="0"/>
          <a:chOff x="0" y="0"/>
          <a:chExt cx="0" cy="0"/>
        </a:xfrm>
      </p:grpSpPr>
      <p:sp>
        <p:nvSpPr>
          <p:cNvPr id="27" name="Google Shape;27;p4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4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4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12671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2"/>
        <p:cNvGrpSpPr/>
        <p:nvPr/>
      </p:nvGrpSpPr>
      <p:grpSpPr>
        <a:xfrm>
          <a:off x="0" y="0"/>
          <a:ext cx="0" cy="0"/>
          <a:chOff x="0" y="0"/>
          <a:chExt cx="0" cy="0"/>
        </a:xfrm>
      </p:grpSpPr>
      <p:sp>
        <p:nvSpPr>
          <p:cNvPr id="33" name="Google Shape;33;p4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18528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2973774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5"/>
        <p:cNvGrpSpPr/>
        <p:nvPr/>
      </p:nvGrpSpPr>
      <p:grpSpPr>
        <a:xfrm>
          <a:off x="0" y="0"/>
          <a:ext cx="0" cy="0"/>
          <a:chOff x="0" y="0"/>
          <a:chExt cx="0" cy="0"/>
        </a:xfrm>
      </p:grpSpPr>
      <p:sp>
        <p:nvSpPr>
          <p:cNvPr id="36" name="Google Shape;36;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4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492766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9"/>
        <p:cNvGrpSpPr/>
        <p:nvPr/>
      </p:nvGrpSpPr>
      <p:grpSpPr>
        <a:xfrm>
          <a:off x="0" y="0"/>
          <a:ext cx="0" cy="0"/>
          <a:chOff x="0" y="0"/>
          <a:chExt cx="0" cy="0"/>
        </a:xfrm>
      </p:grpSpPr>
      <p:sp>
        <p:nvSpPr>
          <p:cNvPr id="40" name="Google Shape;40;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4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 name="Google Shape;43;p49"/>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lt1"/>
                </a:solidFill>
                <a:latin typeface="Century Gothic"/>
                <a:ea typeface="Century Gothic"/>
                <a:cs typeface="Century Gothic"/>
                <a:sym typeface="Century Gothic"/>
              </a:rPr>
              <a:t>Rachel Hawkes</a:t>
            </a:r>
            <a:endParaRPr/>
          </a:p>
        </p:txBody>
      </p:sp>
    </p:spTree>
    <p:extLst>
      <p:ext uri="{BB962C8B-B14F-4D97-AF65-F5344CB8AC3E}">
        <p14:creationId xmlns:p14="http://schemas.microsoft.com/office/powerpoint/2010/main" val="2295789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4"/>
        <p:cNvGrpSpPr/>
        <p:nvPr/>
      </p:nvGrpSpPr>
      <p:grpSpPr>
        <a:xfrm>
          <a:off x="0" y="0"/>
          <a:ext cx="0" cy="0"/>
          <a:chOff x="0" y="0"/>
          <a:chExt cx="0" cy="0"/>
        </a:xfrm>
      </p:grpSpPr>
      <p:sp>
        <p:nvSpPr>
          <p:cNvPr id="45" name="Google Shape;45;p5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09119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7"/>
        <p:cNvGrpSpPr/>
        <p:nvPr/>
      </p:nvGrpSpPr>
      <p:grpSpPr>
        <a:xfrm>
          <a:off x="0" y="0"/>
          <a:ext cx="0" cy="0"/>
          <a:chOff x="0" y="0"/>
          <a:chExt cx="0" cy="0"/>
        </a:xfrm>
      </p:grpSpPr>
      <p:sp>
        <p:nvSpPr>
          <p:cNvPr id="48" name="Google Shape;48;p5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5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25851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4280240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785698707"/>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32.gif"/><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1.jp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2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audio" Target="../media/audio37.wav"/><Relationship Id="rId4" Type="http://schemas.openxmlformats.org/officeDocument/2006/relationships/audio" Target="../media/audio36.wav"/></Relationships>
</file>

<file path=ppt/slides/_rels/slide14.xml.rels><?xml version="1.0" encoding="UTF-8" standalone="yes"?>
<Relationships xmlns="http://schemas.openxmlformats.org/package/2006/relationships"><Relationship Id="rId8" Type="http://schemas.openxmlformats.org/officeDocument/2006/relationships/audio" Target="../media/audio41.wav"/><Relationship Id="rId3" Type="http://schemas.openxmlformats.org/officeDocument/2006/relationships/image" Target="../media/image1.jpg"/><Relationship Id="rId7" Type="http://schemas.openxmlformats.org/officeDocument/2006/relationships/audio" Target="../media/audio40.wav"/><Relationship Id="rId12"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39.wav"/><Relationship Id="rId11" Type="http://schemas.openxmlformats.org/officeDocument/2006/relationships/image" Target="../media/image37.png"/><Relationship Id="rId5" Type="http://schemas.openxmlformats.org/officeDocument/2006/relationships/audio" Target="../media/audio38.wav"/><Relationship Id="rId10"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audio" Target="../media/audio45.wav"/><Relationship Id="rId3" Type="http://schemas.openxmlformats.org/officeDocument/2006/relationships/image" Target="../media/image1.jpg"/><Relationship Id="rId7" Type="http://schemas.openxmlformats.org/officeDocument/2006/relationships/audio" Target="../media/audio44.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43.wav"/><Relationship Id="rId5" Type="http://schemas.openxmlformats.org/officeDocument/2006/relationships/audio" Target="../media/audio42.wav"/><Relationship Id="rId10" Type="http://schemas.openxmlformats.org/officeDocument/2006/relationships/image" Target="../media/image40.png"/><Relationship Id="rId4" Type="http://schemas.openxmlformats.org/officeDocument/2006/relationships/image" Target="../media/image3.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jpg"/><Relationship Id="rId7" Type="http://schemas.openxmlformats.org/officeDocument/2006/relationships/image" Target="../media/image27.g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3.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image" Target="../media/image26.gif"/><Relationship Id="rId3" Type="http://schemas.openxmlformats.org/officeDocument/2006/relationships/image" Target="../media/image3.png"/><Relationship Id="rId7" Type="http://schemas.openxmlformats.org/officeDocument/2006/relationships/audio" Target="../media/audio48.wav"/><Relationship Id="rId12" Type="http://schemas.openxmlformats.org/officeDocument/2006/relationships/audio" Target="../media/audio53.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47.wav"/><Relationship Id="rId11" Type="http://schemas.openxmlformats.org/officeDocument/2006/relationships/audio" Target="../media/audio52.wav"/><Relationship Id="rId5" Type="http://schemas.openxmlformats.org/officeDocument/2006/relationships/audio" Target="../media/audio46.wav"/><Relationship Id="rId10" Type="http://schemas.openxmlformats.org/officeDocument/2006/relationships/audio" Target="../media/audio51.wav"/><Relationship Id="rId4" Type="http://schemas.openxmlformats.org/officeDocument/2006/relationships/image" Target="../media/image5.png"/><Relationship Id="rId9" Type="http://schemas.openxmlformats.org/officeDocument/2006/relationships/audio" Target="../media/audio50.wav"/><Relationship Id="rId1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3" Type="http://schemas.openxmlformats.org/officeDocument/2006/relationships/image" Target="../media/image1.jp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1.wav"/><Relationship Id="rId11" Type="http://schemas.openxmlformats.org/officeDocument/2006/relationships/audio" Target="../media/audio6.wav"/><Relationship Id="rId5" Type="http://schemas.openxmlformats.org/officeDocument/2006/relationships/image" Target="../media/image4.png"/><Relationship Id="rId10" Type="http://schemas.openxmlformats.org/officeDocument/2006/relationships/audio" Target="../media/audio5.wav"/><Relationship Id="rId4" Type="http://schemas.openxmlformats.org/officeDocument/2006/relationships/image" Target="../media/image3.png"/><Relationship Id="rId9" Type="http://schemas.openxmlformats.org/officeDocument/2006/relationships/audio" Target="../media/audio4.wav"/><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jp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hyperlink" Target="https://quizlet.com/gb/609988847/year-9-german-term-31-week-6-flash-cards/" TargetMode="External"/><Relationship Id="rId3" Type="http://schemas.openxmlformats.org/officeDocument/2006/relationships/image" Target="../media/image3.png"/><Relationship Id="rId7" Type="http://schemas.openxmlformats.org/officeDocument/2006/relationships/hyperlink" Target="https://resources.ncelp.org/concern/resources/2514nm68q?locale=en" TargetMode="External"/><Relationship Id="rId12"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49.png"/><Relationship Id="rId5" Type="http://schemas.openxmlformats.org/officeDocument/2006/relationships/hyperlink" Target="https://drive.google.com/file/d/1cNxy-vFxpRePbb00LWX0Z5fU4obUBboR/view?usp=sharing" TargetMode="External"/><Relationship Id="rId10" Type="http://schemas.openxmlformats.org/officeDocument/2006/relationships/hyperlink" Target="https://quizlet.com/gb/597941024/year-9-german-term-12-week-7-flash-cards/" TargetMode="External"/><Relationship Id="rId4" Type="http://schemas.openxmlformats.org/officeDocument/2006/relationships/image" Target="../media/image47.png"/><Relationship Id="rId9" Type="http://schemas.openxmlformats.org/officeDocument/2006/relationships/hyperlink" Target="https://quizlet.com/gb/609985554/year-9-german-term-31-week-3-flash-card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5.png"/><Relationship Id="rId18" Type="http://schemas.openxmlformats.org/officeDocument/2006/relationships/image" Target="../media/image14.png"/><Relationship Id="rId3" Type="http://schemas.openxmlformats.org/officeDocument/2006/relationships/image" Target="../media/image1.jpg"/><Relationship Id="rId7" Type="http://schemas.openxmlformats.org/officeDocument/2006/relationships/audio" Target="../media/audio12.wav"/><Relationship Id="rId12" Type="http://schemas.openxmlformats.org/officeDocument/2006/relationships/image" Target="../media/image9.png"/><Relationship Id="rId17" Type="http://schemas.openxmlformats.org/officeDocument/2006/relationships/image" Target="../media/image13.png"/><Relationship Id="rId2" Type="http://schemas.openxmlformats.org/officeDocument/2006/relationships/notesSlide" Target="../notesSlides/notesSlide4.xml"/><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image" Target="../media/image3.png"/><Relationship Id="rId15" Type="http://schemas.openxmlformats.org/officeDocument/2006/relationships/image" Target="../media/image11.png"/><Relationship Id="rId10" Type="http://schemas.openxmlformats.org/officeDocument/2006/relationships/audio" Target="../media/audio15.wav"/><Relationship Id="rId19"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audio" Target="../media/audio14.wav"/><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3" Type="http://schemas.openxmlformats.org/officeDocument/2006/relationships/image" Target="../media/image3.png"/><Relationship Id="rId7" Type="http://schemas.openxmlformats.org/officeDocument/2006/relationships/audio" Target="../media/audio20.wav"/><Relationship Id="rId12" Type="http://schemas.openxmlformats.org/officeDocument/2006/relationships/audio" Target="../media/audio25.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0" Type="http://schemas.openxmlformats.org/officeDocument/2006/relationships/audio" Target="../media/audio23.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jp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5.gif"/><Relationship Id="rId4" Type="http://schemas.openxmlformats.org/officeDocument/2006/relationships/image" Target="../media/image24.png"/><Relationship Id="rId9" Type="http://schemas.openxmlformats.org/officeDocument/2006/relationships/image" Target="../media/image27.gif"/></Relationships>
</file>

<file path=ppt/slides/_rels/slide9.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audio" Target="../media/audio29.wav"/><Relationship Id="rId12" Type="http://schemas.openxmlformats.org/officeDocument/2006/relationships/audio" Target="../media/audio34.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28.wav"/><Relationship Id="rId11" Type="http://schemas.openxmlformats.org/officeDocument/2006/relationships/audio" Target="../media/audio33.wav"/><Relationship Id="rId5" Type="http://schemas.openxmlformats.org/officeDocument/2006/relationships/image" Target="../media/image5.png"/><Relationship Id="rId15" Type="http://schemas.openxmlformats.org/officeDocument/2006/relationships/image" Target="../media/image30.gif"/><Relationship Id="rId10" Type="http://schemas.openxmlformats.org/officeDocument/2006/relationships/audio" Target="../media/audio32.wav"/><Relationship Id="rId4" Type="http://schemas.openxmlformats.org/officeDocument/2006/relationships/image" Target="../media/image28.png"/><Relationship Id="rId9" Type="http://schemas.openxmlformats.org/officeDocument/2006/relationships/audio" Target="../media/audio31.wav"/><Relationship Id="rId14" Type="http://schemas.openxmlformats.org/officeDocument/2006/relationships/audio" Target="../media/audio35.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Ein </a:t>
            </a:r>
            <a:r>
              <a:rPr lang="en-GB" sz="4000" b="1" dirty="0" err="1">
                <a:solidFill>
                  <a:prstClr val="white"/>
                </a:solidFill>
              </a:rPr>
              <a:t>Schulaustausch</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Verbs with prepositions an, auf, </a:t>
            </a:r>
            <a:r>
              <a:rPr lang="en-GB" sz="3000" dirty="0" err="1">
                <a:solidFill>
                  <a:prstClr val="white"/>
                </a:solidFill>
              </a:rPr>
              <a:t>für</a:t>
            </a:r>
            <a:r>
              <a:rPr lang="en-GB" sz="3000" dirty="0">
                <a:solidFill>
                  <a:prstClr val="white"/>
                </a:solidFill>
              </a:rPr>
              <a:t>, </a:t>
            </a:r>
            <a:r>
              <a:rPr lang="en-GB" sz="3000" dirty="0" err="1">
                <a:solidFill>
                  <a:prstClr val="white"/>
                </a:solidFill>
              </a:rPr>
              <a:t>vor</a:t>
            </a:r>
            <a:endParaRPr lang="en-GB" sz="3000" dirty="0">
              <a:solidFill>
                <a:prstClr val="white"/>
              </a:solidFill>
            </a:endParaRP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[-g-] [-g] [-</a:t>
            </a:r>
            <a:r>
              <a:rPr lang="en-GB" sz="3000" dirty="0" err="1">
                <a:solidFill>
                  <a:prstClr val="white"/>
                </a:solidFill>
              </a:rPr>
              <a:t>ig</a:t>
            </a:r>
            <a:r>
              <a:rPr lang="en-GB" sz="3000" dirty="0">
                <a:solidFill>
                  <a:prstClr val="white"/>
                </a:solidFill>
              </a:rPr>
              <a:t>]</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55</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12 / 10 / 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hought Bubble: Cloud 26">
            <a:extLst>
              <a:ext uri="{FF2B5EF4-FFF2-40B4-BE49-F238E27FC236}">
                <a16:creationId xmlns:a16="http://schemas.microsoft.com/office/drawing/2014/main" id="{7AFE3AC9-7304-4195-983F-C2380A5FF184}"/>
              </a:ext>
            </a:extLst>
          </p:cNvPr>
          <p:cNvSpPr/>
          <p:nvPr/>
        </p:nvSpPr>
        <p:spPr>
          <a:xfrm>
            <a:off x="9047041" y="4874877"/>
            <a:ext cx="2827975" cy="1667643"/>
          </a:xfrm>
          <a:prstGeom prst="cloudCallout">
            <a:avLst>
              <a:gd name="adj1" fmla="val 31318"/>
              <a:gd name="adj2" fmla="val -71043"/>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7" y="119767"/>
            <a:ext cx="5651931" cy="869950"/>
          </a:xfrm>
          <a:prstGeom prst="rect">
            <a:avLst/>
          </a:prstGeom>
        </p:spPr>
      </p:pic>
      <p:sp>
        <p:nvSpPr>
          <p:cNvPr id="4" name="Title 3"/>
          <p:cNvSpPr>
            <a:spLocks noGrp="1"/>
          </p:cNvSpPr>
          <p:nvPr>
            <p:ph type="title"/>
          </p:nvPr>
        </p:nvSpPr>
        <p:spPr>
          <a:xfrm>
            <a:off x="0" y="119767"/>
            <a:ext cx="4881716" cy="707849"/>
          </a:xfrm>
        </p:spPr>
        <p:txBody>
          <a:bodyPr>
            <a:normAutofit fontScale="90000"/>
          </a:bodyPr>
          <a:lstStyle/>
          <a:p>
            <a:r>
              <a:rPr lang="en-GB" sz="3600" b="1" dirty="0">
                <a:solidFill>
                  <a:schemeClr val="bg1"/>
                </a:solidFill>
              </a:rPr>
              <a:t>Verbs with prepositions</a:t>
            </a:r>
          </a:p>
        </p:txBody>
      </p:sp>
      <p:sp>
        <p:nvSpPr>
          <p:cNvPr id="42" name="TextBox 41">
            <a:extLst>
              <a:ext uri="{FF2B5EF4-FFF2-40B4-BE49-F238E27FC236}">
                <a16:creationId xmlns:a16="http://schemas.microsoft.com/office/drawing/2014/main" id="{58ACE505-6069-4759-88F4-487391F7DBD3}"/>
              </a:ext>
            </a:extLst>
          </p:cNvPr>
          <p:cNvSpPr txBox="1"/>
          <p:nvPr/>
        </p:nvSpPr>
        <p:spPr>
          <a:xfrm>
            <a:off x="163184" y="1137201"/>
            <a:ext cx="11009907" cy="461665"/>
          </a:xfrm>
          <a:prstGeom prst="rect">
            <a:avLst/>
          </a:prstGeom>
          <a:noFill/>
        </p:spPr>
        <p:txBody>
          <a:bodyPr wrap="square" rtlCol="0">
            <a:spAutoFit/>
          </a:bodyPr>
          <a:lstStyle/>
          <a:p>
            <a:r>
              <a:rPr lang="en-US" sz="2400" dirty="0">
                <a:solidFill>
                  <a:schemeClr val="accent5">
                    <a:lumMod val="50000"/>
                  </a:schemeClr>
                </a:solidFill>
              </a:rPr>
              <a:t>Many verbs in German (and English) are followed directly by a noun:</a:t>
            </a:r>
          </a:p>
        </p:txBody>
      </p:sp>
      <p:sp>
        <p:nvSpPr>
          <p:cNvPr id="5" name="Rounded Rectangle 11">
            <a:extLst>
              <a:ext uri="{FF2B5EF4-FFF2-40B4-BE49-F238E27FC236}">
                <a16:creationId xmlns:a16="http://schemas.microsoft.com/office/drawing/2014/main" id="{BCA25CB7-493A-4A1B-B43F-A9314233D1E4}"/>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C15697A9-931A-40A5-95FF-C35263A8D827}"/>
              </a:ext>
            </a:extLst>
          </p:cNvPr>
          <p:cNvSpPr txBox="1"/>
          <p:nvPr/>
        </p:nvSpPr>
        <p:spPr>
          <a:xfrm>
            <a:off x="163184" y="1664971"/>
            <a:ext cx="3391177"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halte</a:t>
            </a:r>
            <a:r>
              <a:rPr lang="en-US" sz="2400" dirty="0">
                <a:solidFill>
                  <a:schemeClr val="accent5">
                    <a:lumMod val="50000"/>
                  </a:schemeClr>
                </a:solidFill>
              </a:rPr>
              <a:t> das Buch.</a:t>
            </a:r>
          </a:p>
        </p:txBody>
      </p:sp>
      <p:sp>
        <p:nvSpPr>
          <p:cNvPr id="7" name="TextBox 6">
            <a:extLst>
              <a:ext uri="{FF2B5EF4-FFF2-40B4-BE49-F238E27FC236}">
                <a16:creationId xmlns:a16="http://schemas.microsoft.com/office/drawing/2014/main" id="{9B73D5B1-D24E-4D4F-ADC9-2F5328792B94}"/>
              </a:ext>
            </a:extLst>
          </p:cNvPr>
          <p:cNvSpPr txBox="1"/>
          <p:nvPr/>
        </p:nvSpPr>
        <p:spPr>
          <a:xfrm>
            <a:off x="3938295" y="1664971"/>
            <a:ext cx="5987370" cy="461665"/>
          </a:xfrm>
          <a:prstGeom prst="rect">
            <a:avLst/>
          </a:prstGeom>
          <a:noFill/>
        </p:spPr>
        <p:txBody>
          <a:bodyPr wrap="square" rtlCol="0">
            <a:spAutoFit/>
          </a:bodyPr>
          <a:lstStyle/>
          <a:p>
            <a:r>
              <a:rPr lang="en-US" sz="2400" i="1" dirty="0">
                <a:solidFill>
                  <a:schemeClr val="accent5">
                    <a:lumMod val="50000"/>
                  </a:schemeClr>
                </a:solidFill>
              </a:rPr>
              <a:t>I hold / I’m holding the book.</a:t>
            </a:r>
          </a:p>
        </p:txBody>
      </p:sp>
      <p:sp>
        <p:nvSpPr>
          <p:cNvPr id="8" name="TextBox 7">
            <a:extLst>
              <a:ext uri="{FF2B5EF4-FFF2-40B4-BE49-F238E27FC236}">
                <a16:creationId xmlns:a16="http://schemas.microsoft.com/office/drawing/2014/main" id="{666DC687-209B-4E47-A00F-0ACA1F489219}"/>
              </a:ext>
            </a:extLst>
          </p:cNvPr>
          <p:cNvSpPr txBox="1"/>
          <p:nvPr/>
        </p:nvSpPr>
        <p:spPr>
          <a:xfrm>
            <a:off x="168261" y="3417285"/>
            <a:ext cx="4379319"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warte</a:t>
            </a:r>
            <a:r>
              <a:rPr lang="en-US" sz="2400" dirty="0">
                <a:solidFill>
                  <a:schemeClr val="accent5">
                    <a:lumMod val="50000"/>
                  </a:schemeClr>
                </a:solidFill>
              </a:rPr>
              <a:t> </a:t>
            </a:r>
            <a:r>
              <a:rPr lang="en-US" sz="2400" b="1" dirty="0">
                <a:solidFill>
                  <a:schemeClr val="accent5">
                    <a:lumMod val="50000"/>
                  </a:schemeClr>
                </a:solidFill>
              </a:rPr>
              <a:t>auf </a:t>
            </a:r>
            <a:r>
              <a:rPr lang="en-US" sz="2400" dirty="0">
                <a:solidFill>
                  <a:schemeClr val="accent5">
                    <a:lumMod val="50000"/>
                  </a:schemeClr>
                </a:solidFill>
              </a:rPr>
              <a:t>das Buch.</a:t>
            </a:r>
          </a:p>
        </p:txBody>
      </p:sp>
      <p:sp>
        <p:nvSpPr>
          <p:cNvPr id="9" name="TextBox 8">
            <a:extLst>
              <a:ext uri="{FF2B5EF4-FFF2-40B4-BE49-F238E27FC236}">
                <a16:creationId xmlns:a16="http://schemas.microsoft.com/office/drawing/2014/main" id="{F69220A2-9C6E-4990-B92E-57D612440A70}"/>
              </a:ext>
            </a:extLst>
          </p:cNvPr>
          <p:cNvSpPr txBox="1"/>
          <p:nvPr/>
        </p:nvSpPr>
        <p:spPr>
          <a:xfrm>
            <a:off x="3943372" y="3417285"/>
            <a:ext cx="5987370" cy="461665"/>
          </a:xfrm>
          <a:prstGeom prst="rect">
            <a:avLst/>
          </a:prstGeom>
          <a:noFill/>
        </p:spPr>
        <p:txBody>
          <a:bodyPr wrap="square" rtlCol="0">
            <a:spAutoFit/>
          </a:bodyPr>
          <a:lstStyle/>
          <a:p>
            <a:r>
              <a:rPr lang="en-US" sz="2400" i="1" dirty="0">
                <a:solidFill>
                  <a:schemeClr val="accent5">
                    <a:lumMod val="50000"/>
                  </a:schemeClr>
                </a:solidFill>
              </a:rPr>
              <a:t>I wait / I’m waiting </a:t>
            </a:r>
            <a:r>
              <a:rPr lang="en-US" sz="2400" b="1" i="1" dirty="0">
                <a:solidFill>
                  <a:schemeClr val="accent5">
                    <a:lumMod val="50000"/>
                  </a:schemeClr>
                </a:solidFill>
              </a:rPr>
              <a:t>for</a:t>
            </a:r>
            <a:r>
              <a:rPr lang="en-US" sz="2400" i="1" dirty="0">
                <a:solidFill>
                  <a:schemeClr val="accent5">
                    <a:lumMod val="50000"/>
                  </a:schemeClr>
                </a:solidFill>
              </a:rPr>
              <a:t>/</a:t>
            </a:r>
            <a:r>
              <a:rPr lang="en-US" sz="2400" b="1" i="1" dirty="0">
                <a:solidFill>
                  <a:schemeClr val="accent5">
                    <a:lumMod val="50000"/>
                  </a:schemeClr>
                </a:solidFill>
              </a:rPr>
              <a:t>on</a:t>
            </a:r>
            <a:r>
              <a:rPr lang="en-US" sz="2400" i="1" dirty="0">
                <a:solidFill>
                  <a:schemeClr val="accent5">
                    <a:lumMod val="50000"/>
                  </a:schemeClr>
                </a:solidFill>
              </a:rPr>
              <a:t> the book.</a:t>
            </a:r>
          </a:p>
        </p:txBody>
      </p:sp>
      <p:sp>
        <p:nvSpPr>
          <p:cNvPr id="10" name="TextBox 9">
            <a:extLst>
              <a:ext uri="{FF2B5EF4-FFF2-40B4-BE49-F238E27FC236}">
                <a16:creationId xmlns:a16="http://schemas.microsoft.com/office/drawing/2014/main" id="{16AE73DC-9C67-4A2B-949E-E65D419D8609}"/>
              </a:ext>
            </a:extLst>
          </p:cNvPr>
          <p:cNvSpPr txBox="1"/>
          <p:nvPr/>
        </p:nvSpPr>
        <p:spPr>
          <a:xfrm>
            <a:off x="128930" y="2819466"/>
            <a:ext cx="11009907" cy="461665"/>
          </a:xfrm>
          <a:prstGeom prst="rect">
            <a:avLst/>
          </a:prstGeom>
          <a:noFill/>
        </p:spPr>
        <p:txBody>
          <a:bodyPr wrap="square" rtlCol="0">
            <a:spAutoFit/>
          </a:bodyPr>
          <a:lstStyle/>
          <a:p>
            <a:r>
              <a:rPr lang="en-US" sz="2400" dirty="0">
                <a:solidFill>
                  <a:schemeClr val="accent5">
                    <a:lumMod val="50000"/>
                  </a:schemeClr>
                </a:solidFill>
              </a:rPr>
              <a:t>Other verbs need a prepositions to link them to a noun:</a:t>
            </a:r>
          </a:p>
        </p:txBody>
      </p:sp>
      <p:sp>
        <p:nvSpPr>
          <p:cNvPr id="11" name="TextBox 10">
            <a:extLst>
              <a:ext uri="{FF2B5EF4-FFF2-40B4-BE49-F238E27FC236}">
                <a16:creationId xmlns:a16="http://schemas.microsoft.com/office/drawing/2014/main" id="{6AECE90E-FB9C-46CB-8DFD-B4B4D327079D}"/>
              </a:ext>
            </a:extLst>
          </p:cNvPr>
          <p:cNvSpPr txBox="1"/>
          <p:nvPr/>
        </p:nvSpPr>
        <p:spPr>
          <a:xfrm>
            <a:off x="163184" y="4491391"/>
            <a:ext cx="11009907" cy="461665"/>
          </a:xfrm>
          <a:prstGeom prst="rect">
            <a:avLst/>
          </a:prstGeom>
          <a:noFill/>
        </p:spPr>
        <p:txBody>
          <a:bodyPr wrap="square" rtlCol="0">
            <a:spAutoFit/>
          </a:bodyPr>
          <a:lstStyle/>
          <a:p>
            <a:r>
              <a:rPr lang="en-US" sz="2400" dirty="0">
                <a:solidFill>
                  <a:schemeClr val="accent5">
                    <a:lumMod val="50000"/>
                  </a:schemeClr>
                </a:solidFill>
              </a:rPr>
              <a:t>German verbs often use different prepositions from those used in English:</a:t>
            </a:r>
          </a:p>
        </p:txBody>
      </p:sp>
      <p:sp>
        <p:nvSpPr>
          <p:cNvPr id="12" name="TextBox 11">
            <a:extLst>
              <a:ext uri="{FF2B5EF4-FFF2-40B4-BE49-F238E27FC236}">
                <a16:creationId xmlns:a16="http://schemas.microsoft.com/office/drawing/2014/main" id="{BE5ACC59-89FE-48F5-89ED-4C191509ED77}"/>
              </a:ext>
            </a:extLst>
          </p:cNvPr>
          <p:cNvSpPr txBox="1"/>
          <p:nvPr/>
        </p:nvSpPr>
        <p:spPr>
          <a:xfrm>
            <a:off x="163184" y="5112221"/>
            <a:ext cx="4379319"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hoffe</a:t>
            </a:r>
            <a:r>
              <a:rPr lang="en-US" sz="2400" dirty="0">
                <a:solidFill>
                  <a:schemeClr val="accent5">
                    <a:lumMod val="50000"/>
                  </a:schemeClr>
                </a:solidFill>
              </a:rPr>
              <a:t> </a:t>
            </a:r>
            <a:r>
              <a:rPr lang="en-US" sz="2400" b="1" dirty="0">
                <a:solidFill>
                  <a:schemeClr val="accent5">
                    <a:lumMod val="50000"/>
                  </a:schemeClr>
                </a:solidFill>
              </a:rPr>
              <a:t>auf </a:t>
            </a:r>
            <a:r>
              <a:rPr lang="en-US" sz="2400" dirty="0">
                <a:solidFill>
                  <a:schemeClr val="accent5">
                    <a:lumMod val="50000"/>
                  </a:schemeClr>
                </a:solidFill>
              </a:rPr>
              <a:t>die </a:t>
            </a:r>
            <a:r>
              <a:rPr lang="en-US" sz="2400" dirty="0" err="1">
                <a:solidFill>
                  <a:schemeClr val="accent5">
                    <a:lumMod val="50000"/>
                  </a:schemeClr>
                </a:solidFill>
              </a:rPr>
              <a:t>Ferien</a:t>
            </a:r>
            <a:r>
              <a:rPr lang="en-US" sz="2400" dirty="0">
                <a:solidFill>
                  <a:schemeClr val="accent5">
                    <a:lumMod val="50000"/>
                  </a:schemeClr>
                </a:solidFill>
              </a:rPr>
              <a:t>.</a:t>
            </a:r>
          </a:p>
        </p:txBody>
      </p:sp>
      <p:sp>
        <p:nvSpPr>
          <p:cNvPr id="13" name="TextBox 12">
            <a:extLst>
              <a:ext uri="{FF2B5EF4-FFF2-40B4-BE49-F238E27FC236}">
                <a16:creationId xmlns:a16="http://schemas.microsoft.com/office/drawing/2014/main" id="{1C057D7C-3FE0-4252-AC13-D2E155AC3F85}"/>
              </a:ext>
            </a:extLst>
          </p:cNvPr>
          <p:cNvSpPr txBox="1"/>
          <p:nvPr/>
        </p:nvSpPr>
        <p:spPr>
          <a:xfrm>
            <a:off x="3938295" y="5115030"/>
            <a:ext cx="5987370" cy="461665"/>
          </a:xfrm>
          <a:prstGeom prst="rect">
            <a:avLst/>
          </a:prstGeom>
          <a:noFill/>
        </p:spPr>
        <p:txBody>
          <a:bodyPr wrap="square" rtlCol="0">
            <a:spAutoFit/>
          </a:bodyPr>
          <a:lstStyle/>
          <a:p>
            <a:r>
              <a:rPr lang="en-US" sz="2400" i="1" dirty="0">
                <a:solidFill>
                  <a:schemeClr val="accent5">
                    <a:lumMod val="50000"/>
                  </a:schemeClr>
                </a:solidFill>
              </a:rPr>
              <a:t>I hope / I’m hoping </a:t>
            </a:r>
            <a:r>
              <a:rPr lang="en-US" sz="2400" b="1" i="1" dirty="0">
                <a:solidFill>
                  <a:schemeClr val="accent5">
                    <a:lumMod val="50000"/>
                  </a:schemeClr>
                </a:solidFill>
              </a:rPr>
              <a:t>for</a:t>
            </a:r>
            <a:r>
              <a:rPr lang="en-US" sz="2400" i="1" dirty="0">
                <a:solidFill>
                  <a:schemeClr val="accent5">
                    <a:lumMod val="50000"/>
                  </a:schemeClr>
                </a:solidFill>
              </a:rPr>
              <a:t> the holidays.</a:t>
            </a:r>
          </a:p>
        </p:txBody>
      </p:sp>
      <p:sp>
        <p:nvSpPr>
          <p:cNvPr id="15" name="Thought Bubble: Cloud 14">
            <a:extLst>
              <a:ext uri="{FF2B5EF4-FFF2-40B4-BE49-F238E27FC236}">
                <a16:creationId xmlns:a16="http://schemas.microsoft.com/office/drawing/2014/main" id="{8B666206-142F-43CA-893D-530FC281C29B}"/>
              </a:ext>
            </a:extLst>
          </p:cNvPr>
          <p:cNvSpPr/>
          <p:nvPr/>
        </p:nvSpPr>
        <p:spPr>
          <a:xfrm>
            <a:off x="9129353" y="2211307"/>
            <a:ext cx="2827975" cy="1667643"/>
          </a:xfrm>
          <a:prstGeom prst="cloudCallout">
            <a:avLst>
              <a:gd name="adj1" fmla="val 32883"/>
              <a:gd name="adj2" fmla="val 58962"/>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Icon&#10;&#10;Description automatically generated">
            <a:extLst>
              <a:ext uri="{FF2B5EF4-FFF2-40B4-BE49-F238E27FC236}">
                <a16:creationId xmlns:a16="http://schemas.microsoft.com/office/drawing/2014/main" id="{80F70EC6-0FB6-4DA3-890B-0C3A947313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8025" y="2367258"/>
            <a:ext cx="966009" cy="1110954"/>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E48D8C5-4B9C-4D60-85D0-F15F6F3FFA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1249" y="5132270"/>
            <a:ext cx="1406372" cy="1177057"/>
          </a:xfrm>
          <a:prstGeom prst="rect">
            <a:avLst/>
          </a:prstGeom>
        </p:spPr>
      </p:pic>
      <p:pic>
        <p:nvPicPr>
          <p:cNvPr id="23" name="Picture 22" descr="A picture containing text, vector graphics&#10;&#10;Description automatically generated">
            <a:extLst>
              <a:ext uri="{FF2B5EF4-FFF2-40B4-BE49-F238E27FC236}">
                <a16:creationId xmlns:a16="http://schemas.microsoft.com/office/drawing/2014/main" id="{763602E8-4FCC-4F37-93E6-3E0AB5F1B2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83196" y="4015915"/>
            <a:ext cx="902800" cy="921429"/>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A6690E8C-FB89-42A0-AB93-C727A5706B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6134" y="1499961"/>
            <a:ext cx="1013955" cy="1176282"/>
          </a:xfrm>
          <a:prstGeom prst="rect">
            <a:avLst/>
          </a:prstGeom>
        </p:spPr>
      </p:pic>
    </p:spTree>
    <p:extLst>
      <p:ext uri="{BB962C8B-B14F-4D97-AF65-F5344CB8AC3E}">
        <p14:creationId xmlns:p14="http://schemas.microsoft.com/office/powerpoint/2010/main" val="310359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2" grpId="0"/>
      <p:bldP spid="6" grpId="0"/>
      <p:bldP spid="7" grpId="0"/>
      <p:bldP spid="8" grpId="0"/>
      <p:bldP spid="9" grpId="0"/>
      <p:bldP spid="10" grpId="0"/>
      <p:bldP spid="11" grpId="0"/>
      <p:bldP spid="12" grpId="0"/>
      <p:bldP spid="13"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563891" cy="869950"/>
          </a:xfrm>
          <a:prstGeom prst="rect">
            <a:avLst/>
          </a:prstGeom>
        </p:spPr>
      </p:pic>
      <p:sp>
        <p:nvSpPr>
          <p:cNvPr id="4" name="Title 3"/>
          <p:cNvSpPr>
            <a:spLocks noGrp="1"/>
          </p:cNvSpPr>
          <p:nvPr>
            <p:ph type="title"/>
          </p:nvPr>
        </p:nvSpPr>
        <p:spPr>
          <a:xfrm>
            <a:off x="0" y="294041"/>
            <a:ext cx="5022376" cy="707849"/>
          </a:xfrm>
        </p:spPr>
        <p:txBody>
          <a:bodyPr>
            <a:normAutofit/>
          </a:bodyPr>
          <a:lstStyle/>
          <a:p>
            <a:r>
              <a:rPr lang="en-GB" sz="3600" b="1" dirty="0">
                <a:solidFill>
                  <a:schemeClr val="bg1"/>
                </a:solidFill>
              </a:rPr>
              <a:t>Wolfgang an Alastair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l</a:t>
            </a:r>
            <a:r>
              <a:rPr lang="en-GB" sz="2000" b="1" dirty="0" err="1">
                <a:solidFill>
                  <a:prstClr val="white"/>
                </a:solidFill>
                <a:latin typeface="Century Gothic" panose="020B0502020202020204" pitchFamily="34" charset="0"/>
              </a:rPr>
              <a:t>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5389481" y="0"/>
            <a:ext cx="5563891" cy="1323439"/>
          </a:xfrm>
          <a:prstGeom prst="rect">
            <a:avLst/>
          </a:prstGeom>
          <a:noFill/>
        </p:spPr>
        <p:txBody>
          <a:bodyPr wrap="square" rtlCol="0">
            <a:spAutoFit/>
          </a:bodyPr>
          <a:lstStyle/>
          <a:p>
            <a:r>
              <a:rPr lang="en-US" sz="2000" dirty="0">
                <a:solidFill>
                  <a:schemeClr val="accent5">
                    <a:lumMod val="50000"/>
                  </a:schemeClr>
                </a:solidFill>
              </a:rPr>
              <a:t>Wolfgang </a:t>
            </a:r>
            <a:r>
              <a:rPr lang="en-US" sz="2000" dirty="0" err="1">
                <a:solidFill>
                  <a:schemeClr val="accent5">
                    <a:lumMod val="50000"/>
                  </a:schemeClr>
                </a:solidFill>
              </a:rPr>
              <a:t>freut</a:t>
            </a:r>
            <a:r>
              <a:rPr lang="en-US" sz="2000" dirty="0">
                <a:solidFill>
                  <a:schemeClr val="accent5">
                    <a:lumMod val="50000"/>
                  </a:schemeClr>
                </a:solidFill>
              </a:rPr>
              <a:t> </a:t>
            </a:r>
            <a:r>
              <a:rPr lang="en-US" sz="2000" dirty="0" err="1">
                <a:solidFill>
                  <a:schemeClr val="accent5">
                    <a:lumMod val="50000"/>
                  </a:schemeClr>
                </a:solidFill>
              </a:rPr>
              <a:t>sich</a:t>
            </a:r>
            <a:r>
              <a:rPr lang="en-US" sz="2000" dirty="0">
                <a:solidFill>
                  <a:schemeClr val="accent5">
                    <a:lumMod val="50000"/>
                  </a:schemeClr>
                </a:solidFill>
              </a:rPr>
              <a:t> auf </a:t>
            </a:r>
            <a:r>
              <a:rPr lang="en-US" sz="2000" dirty="0" err="1">
                <a:solidFill>
                  <a:schemeClr val="accent5">
                    <a:lumMod val="50000"/>
                  </a:schemeClr>
                </a:solidFill>
              </a:rPr>
              <a:t>Schottland</a:t>
            </a:r>
            <a:r>
              <a:rPr lang="en-US" sz="2000" dirty="0">
                <a:solidFill>
                  <a:schemeClr val="accent5">
                    <a:lumMod val="50000"/>
                  </a:schemeClr>
                </a:solidFill>
              </a:rPr>
              <a:t>, und </a:t>
            </a:r>
            <a:r>
              <a:rPr lang="en-US" sz="2000" dirty="0" err="1">
                <a:solidFill>
                  <a:schemeClr val="accent5">
                    <a:lumMod val="50000"/>
                  </a:schemeClr>
                </a:solidFill>
              </a:rPr>
              <a:t>schreibt</a:t>
            </a:r>
            <a:r>
              <a:rPr lang="en-US" sz="2000" dirty="0">
                <a:solidFill>
                  <a:schemeClr val="accent5">
                    <a:lumMod val="50000"/>
                  </a:schemeClr>
                </a:solidFill>
              </a:rPr>
              <a:t> an Alastair. </a:t>
            </a:r>
            <a:r>
              <a:rPr lang="en-US" sz="2000" dirty="0" err="1">
                <a:solidFill>
                  <a:schemeClr val="accent5">
                    <a:lumMod val="50000"/>
                  </a:schemeClr>
                </a:solidFill>
              </a:rPr>
              <a:t>Schreib</a:t>
            </a:r>
            <a:r>
              <a:rPr lang="en-US" sz="2000" dirty="0">
                <a:solidFill>
                  <a:schemeClr val="accent5">
                    <a:lumMod val="50000"/>
                  </a:schemeClr>
                </a:solidFill>
              </a:rPr>
              <a:t> die </a:t>
            </a:r>
            <a:r>
              <a:rPr lang="en-US" sz="2000" dirty="0" err="1">
                <a:solidFill>
                  <a:schemeClr val="accent5">
                    <a:lumMod val="50000"/>
                  </a:schemeClr>
                </a:solidFill>
              </a:rPr>
              <a:t>Sätze</a:t>
            </a:r>
            <a:r>
              <a:rPr lang="en-US" sz="2000" dirty="0">
                <a:solidFill>
                  <a:schemeClr val="accent5">
                    <a:lumMod val="50000"/>
                  </a:schemeClr>
                </a:solidFill>
              </a:rPr>
              <a:t> </a:t>
            </a:r>
            <a:r>
              <a:rPr lang="en-US" sz="2000" dirty="0" err="1">
                <a:solidFill>
                  <a:schemeClr val="accent5">
                    <a:lumMod val="50000"/>
                  </a:schemeClr>
                </a:solidFill>
              </a:rPr>
              <a:t>fertig</a:t>
            </a:r>
            <a:r>
              <a:rPr lang="en-US" sz="2000" dirty="0">
                <a:solidFill>
                  <a:schemeClr val="accent5">
                    <a:lumMod val="50000"/>
                  </a:schemeClr>
                </a:solidFill>
              </a:rPr>
              <a:t> und </a:t>
            </a:r>
            <a:r>
              <a:rPr lang="en-US" sz="2000" dirty="0" err="1">
                <a:solidFill>
                  <a:schemeClr val="accent5">
                    <a:lumMod val="50000"/>
                  </a:schemeClr>
                </a:solidFill>
              </a:rPr>
              <a:t>übersetze</a:t>
            </a:r>
            <a:r>
              <a:rPr lang="en-US" sz="2000" dirty="0">
                <a:solidFill>
                  <a:schemeClr val="accent5">
                    <a:lumMod val="50000"/>
                  </a:schemeClr>
                </a:solidFill>
              </a:rPr>
              <a:t>. </a:t>
            </a:r>
            <a:r>
              <a:rPr lang="en-US" sz="2000" dirty="0" err="1">
                <a:solidFill>
                  <a:schemeClr val="accent5">
                    <a:lumMod val="50000"/>
                  </a:schemeClr>
                </a:solidFill>
              </a:rPr>
              <a:t>Ist</a:t>
            </a:r>
            <a:r>
              <a:rPr lang="en-US" sz="2000" dirty="0">
                <a:solidFill>
                  <a:schemeClr val="accent5">
                    <a:lumMod val="50000"/>
                  </a:schemeClr>
                </a:solidFill>
              </a:rPr>
              <a:t> die Preposition </a:t>
            </a:r>
            <a:r>
              <a:rPr lang="en-US" sz="2000" dirty="0" err="1">
                <a:solidFill>
                  <a:schemeClr val="accent5">
                    <a:lumMod val="50000"/>
                  </a:schemeClr>
                </a:solidFill>
              </a:rPr>
              <a:t>anders</a:t>
            </a:r>
            <a:r>
              <a:rPr lang="en-US" sz="2000" dirty="0">
                <a:solidFill>
                  <a:schemeClr val="accent5">
                    <a:lumMod val="50000"/>
                  </a:schemeClr>
                </a:solidFill>
              </a:rPr>
              <a:t> (a) </a:t>
            </a:r>
            <a:r>
              <a:rPr lang="en-US" sz="2000" dirty="0" err="1">
                <a:solidFill>
                  <a:schemeClr val="accent5">
                    <a:lumMod val="50000"/>
                  </a:schemeClr>
                </a:solidFill>
              </a:rPr>
              <a:t>als</a:t>
            </a:r>
            <a:r>
              <a:rPr lang="en-US" sz="2000" dirty="0">
                <a:solidFill>
                  <a:schemeClr val="accent5">
                    <a:lumMod val="50000"/>
                  </a:schemeClr>
                </a:solidFill>
              </a:rPr>
              <a:t> auf </a:t>
            </a:r>
            <a:r>
              <a:rPr lang="en-US" sz="2000" dirty="0" err="1">
                <a:solidFill>
                  <a:schemeClr val="accent5">
                    <a:lumMod val="50000"/>
                  </a:schemeClr>
                </a:solidFill>
              </a:rPr>
              <a:t>Englisch</a:t>
            </a:r>
            <a:r>
              <a:rPr lang="en-US" sz="2000" dirty="0">
                <a:solidFill>
                  <a:schemeClr val="accent5">
                    <a:lumMod val="50000"/>
                  </a:schemeClr>
                </a:solidFill>
              </a:rPr>
              <a:t>?  </a:t>
            </a:r>
          </a:p>
        </p:txBody>
      </p:sp>
      <p:pic>
        <p:nvPicPr>
          <p:cNvPr id="7" name="Picture 4" descr="Germany, Friends, Banner, Flags, Flag, German">
            <a:extLst>
              <a:ext uri="{FF2B5EF4-FFF2-40B4-BE49-F238E27FC236}">
                <a16:creationId xmlns:a16="http://schemas.microsoft.com/office/drawing/2014/main" id="{B4041EB3-9BE1-475C-A170-C1F93F5480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394" b="57620"/>
          <a:stretch/>
        </p:blipFill>
        <p:spPr bwMode="auto">
          <a:xfrm>
            <a:off x="8306771" y="5023711"/>
            <a:ext cx="2413994" cy="12466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artoon of a child&#10;&#10;Description automatically generated with low confidence">
            <a:extLst>
              <a:ext uri="{FF2B5EF4-FFF2-40B4-BE49-F238E27FC236}">
                <a16:creationId xmlns:a16="http://schemas.microsoft.com/office/drawing/2014/main" id="{4E893218-1E03-4260-95B6-0A6652AB3E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9030" y="4935682"/>
            <a:ext cx="1467514" cy="1412137"/>
          </a:xfrm>
          <a:prstGeom prst="rect">
            <a:avLst/>
          </a:prstGeom>
        </p:spPr>
      </p:pic>
      <p:pic>
        <p:nvPicPr>
          <p:cNvPr id="3074" name="Picture 2" descr="Scotland, Great Britain, Geography, England, Britain">
            <a:extLst>
              <a:ext uri="{FF2B5EF4-FFF2-40B4-BE49-F238E27FC236}">
                <a16:creationId xmlns:a16="http://schemas.microsoft.com/office/drawing/2014/main" id="{6557DEAF-1CFD-4E1A-BF77-06DF9BB83BB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81132" y="1861844"/>
            <a:ext cx="1954765" cy="2665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E8530E6-7C99-47B8-ABB7-D9397B6DB55E}"/>
              </a:ext>
            </a:extLst>
          </p:cNvPr>
          <p:cNvSpPr txBox="1"/>
          <p:nvPr/>
        </p:nvSpPr>
        <p:spPr>
          <a:xfrm>
            <a:off x="122830" y="1163991"/>
            <a:ext cx="3388154" cy="5324535"/>
          </a:xfrm>
          <a:prstGeom prst="rect">
            <a:avLst/>
          </a:prstGeom>
          <a:noFill/>
        </p:spPr>
        <p:txBody>
          <a:bodyPr wrap="square" rtlCol="0">
            <a:spAutoFit/>
          </a:bodyPr>
          <a:lstStyle/>
          <a:p>
            <a:r>
              <a:rPr lang="de-DE" sz="2000" dirty="0">
                <a:solidFill>
                  <a:schemeClr val="accent5">
                    <a:lumMod val="50000"/>
                  </a:schemeClr>
                </a:solidFill>
              </a:rPr>
              <a:t>Lieber Alastair,</a:t>
            </a:r>
          </a:p>
          <a:p>
            <a:r>
              <a:rPr lang="de-DE" sz="2000" dirty="0">
                <a:solidFill>
                  <a:schemeClr val="accent5">
                    <a:lumMod val="50000"/>
                  </a:schemeClr>
                </a:solidFill>
              </a:rPr>
              <a:t>ich bin so glücklich, dass ich am Austausch mit Schottland teilnehmen kann! Ich interessiere mich für die Landschaft in Schottland, aber die Schule interessiert mich nicht so sehr. Ich freue mich auch besonders auf das Wandern in den Bergen, obwohl du vor schlechtem Wetter gewarnt hast. Ich hoffe trotzdem auf gutes Wetter für den Austausch!</a:t>
            </a:r>
          </a:p>
          <a:p>
            <a:endParaRPr lang="de-DE" sz="2000" dirty="0">
              <a:solidFill>
                <a:schemeClr val="accent5">
                  <a:lumMod val="50000"/>
                </a:schemeClr>
              </a:solidFill>
            </a:endParaRPr>
          </a:p>
        </p:txBody>
      </p:sp>
      <p:sp>
        <p:nvSpPr>
          <p:cNvPr id="2" name="Speech Bubble: Rectangle with Corners Rounded 1">
            <a:extLst>
              <a:ext uri="{FF2B5EF4-FFF2-40B4-BE49-F238E27FC236}">
                <a16:creationId xmlns:a16="http://schemas.microsoft.com/office/drawing/2014/main" id="{EEB6506C-393C-4CC3-8ECE-6440EF0DC9AF}"/>
              </a:ext>
            </a:extLst>
          </p:cNvPr>
          <p:cNvSpPr/>
          <p:nvPr/>
        </p:nvSpPr>
        <p:spPr>
          <a:xfrm>
            <a:off x="3339502" y="1361549"/>
            <a:ext cx="4472956" cy="383725"/>
          </a:xfrm>
          <a:prstGeom prst="wedgeRoundRectCallout">
            <a:avLst>
              <a:gd name="adj1" fmla="val -19340"/>
              <a:gd name="adj2" fmla="val 13491"/>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1. Wolfgang </a:t>
            </a:r>
            <a:r>
              <a:rPr lang="en-US" sz="2000" dirty="0" err="1">
                <a:solidFill>
                  <a:srgbClr val="115076"/>
                </a:solidFill>
              </a:rPr>
              <a:t>ist</a:t>
            </a:r>
            <a:r>
              <a:rPr lang="en-US" sz="2000" dirty="0">
                <a:solidFill>
                  <a:srgbClr val="115076"/>
                </a:solidFill>
              </a:rPr>
              <a:t> </a:t>
            </a:r>
            <a:r>
              <a:rPr lang="en-US" sz="2000" dirty="0" err="1">
                <a:solidFill>
                  <a:srgbClr val="115076"/>
                </a:solidFill>
              </a:rPr>
              <a:t>glücklich</a:t>
            </a:r>
            <a:r>
              <a:rPr lang="en-US" sz="2000" dirty="0">
                <a:solidFill>
                  <a:srgbClr val="115076"/>
                </a:solidFill>
              </a:rPr>
              <a:t>, </a:t>
            </a:r>
            <a:r>
              <a:rPr lang="en-US" sz="2000" dirty="0" err="1">
                <a:solidFill>
                  <a:srgbClr val="115076"/>
                </a:solidFill>
              </a:rPr>
              <a:t>weil</a:t>
            </a:r>
            <a:r>
              <a:rPr lang="en-US" sz="2000" dirty="0">
                <a:solidFill>
                  <a:srgbClr val="115076"/>
                </a:solidFill>
              </a:rPr>
              <a:t> er…</a:t>
            </a:r>
            <a:endParaRPr lang="en-GB" sz="2000" dirty="0">
              <a:solidFill>
                <a:srgbClr val="115076"/>
              </a:solidFill>
            </a:endParaRPr>
          </a:p>
        </p:txBody>
      </p:sp>
      <p:sp>
        <p:nvSpPr>
          <p:cNvPr id="11" name="Speech Bubble: Rectangle with Corners Rounded 10">
            <a:extLst>
              <a:ext uri="{FF2B5EF4-FFF2-40B4-BE49-F238E27FC236}">
                <a16:creationId xmlns:a16="http://schemas.microsoft.com/office/drawing/2014/main" id="{6C6741D5-C998-411C-AC06-22547D5C2082}"/>
              </a:ext>
            </a:extLst>
          </p:cNvPr>
          <p:cNvSpPr/>
          <p:nvPr/>
        </p:nvSpPr>
        <p:spPr>
          <a:xfrm>
            <a:off x="3804605" y="2201721"/>
            <a:ext cx="3542750" cy="393281"/>
          </a:xfrm>
          <a:prstGeom prst="wedgeRoundRectCallout">
            <a:avLst>
              <a:gd name="adj1" fmla="val -19340"/>
              <a:gd name="adj2" fmla="val 13491"/>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2. Wolfgang </a:t>
            </a:r>
            <a:r>
              <a:rPr lang="en-US" sz="2000" dirty="0" err="1">
                <a:solidFill>
                  <a:srgbClr val="115076"/>
                </a:solidFill>
              </a:rPr>
              <a:t>interessiert</a:t>
            </a:r>
            <a:r>
              <a:rPr lang="en-US" sz="2000" dirty="0">
                <a:solidFill>
                  <a:srgbClr val="115076"/>
                </a:solidFill>
              </a:rPr>
              <a:t>…</a:t>
            </a:r>
            <a:endParaRPr lang="en-GB" sz="2000" dirty="0">
              <a:solidFill>
                <a:srgbClr val="115076"/>
              </a:solidFill>
            </a:endParaRPr>
          </a:p>
        </p:txBody>
      </p:sp>
      <p:sp>
        <p:nvSpPr>
          <p:cNvPr id="12" name="Speech Bubble: Rectangle with Corners Rounded 11">
            <a:extLst>
              <a:ext uri="{FF2B5EF4-FFF2-40B4-BE49-F238E27FC236}">
                <a16:creationId xmlns:a16="http://schemas.microsoft.com/office/drawing/2014/main" id="{5C9033A1-0907-460C-923C-BBCBB004A38B}"/>
              </a:ext>
            </a:extLst>
          </p:cNvPr>
          <p:cNvSpPr/>
          <p:nvPr/>
        </p:nvSpPr>
        <p:spPr>
          <a:xfrm>
            <a:off x="3731713" y="3118227"/>
            <a:ext cx="1685063" cy="393281"/>
          </a:xfrm>
          <a:prstGeom prst="wedgeRoundRectCallout">
            <a:avLst>
              <a:gd name="adj1" fmla="val -19340"/>
              <a:gd name="adj2" fmla="val 13491"/>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3. Er </a:t>
            </a:r>
            <a:r>
              <a:rPr lang="en-US" sz="2000" dirty="0" err="1">
                <a:solidFill>
                  <a:srgbClr val="115076"/>
                </a:solidFill>
              </a:rPr>
              <a:t>freut</a:t>
            </a:r>
            <a:r>
              <a:rPr lang="en-US" sz="2000" dirty="0">
                <a:solidFill>
                  <a:srgbClr val="115076"/>
                </a:solidFill>
              </a:rPr>
              <a:t>…</a:t>
            </a:r>
            <a:endParaRPr lang="en-GB" sz="2000" dirty="0">
              <a:solidFill>
                <a:srgbClr val="115076"/>
              </a:solidFill>
            </a:endParaRPr>
          </a:p>
        </p:txBody>
      </p:sp>
      <p:sp>
        <p:nvSpPr>
          <p:cNvPr id="13" name="Speech Bubble: Rectangle with Corners Rounded 12">
            <a:extLst>
              <a:ext uri="{FF2B5EF4-FFF2-40B4-BE49-F238E27FC236}">
                <a16:creationId xmlns:a16="http://schemas.microsoft.com/office/drawing/2014/main" id="{5E007580-0332-473E-B385-C7DA66700E71}"/>
              </a:ext>
            </a:extLst>
          </p:cNvPr>
          <p:cNvSpPr/>
          <p:nvPr/>
        </p:nvSpPr>
        <p:spPr>
          <a:xfrm>
            <a:off x="3563385" y="3881804"/>
            <a:ext cx="2287755" cy="369332"/>
          </a:xfrm>
          <a:prstGeom prst="wedgeRoundRectCallout">
            <a:avLst>
              <a:gd name="adj1" fmla="val -19340"/>
              <a:gd name="adj2" fmla="val 13491"/>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4. Alastair hat…</a:t>
            </a:r>
            <a:endParaRPr lang="en-GB" sz="2000" dirty="0">
              <a:solidFill>
                <a:srgbClr val="115076"/>
              </a:solidFill>
            </a:endParaRPr>
          </a:p>
        </p:txBody>
      </p:sp>
      <p:sp>
        <p:nvSpPr>
          <p:cNvPr id="14" name="Speech Bubble: Rectangle with Corners Rounded 13">
            <a:extLst>
              <a:ext uri="{FF2B5EF4-FFF2-40B4-BE49-F238E27FC236}">
                <a16:creationId xmlns:a16="http://schemas.microsoft.com/office/drawing/2014/main" id="{D86E64C5-C3A8-44D3-8CEE-0C2EF7270109}"/>
              </a:ext>
            </a:extLst>
          </p:cNvPr>
          <p:cNvSpPr/>
          <p:nvPr/>
        </p:nvSpPr>
        <p:spPr>
          <a:xfrm>
            <a:off x="3477781" y="4751016"/>
            <a:ext cx="3783970" cy="369332"/>
          </a:xfrm>
          <a:prstGeom prst="wedgeRoundRectCallout">
            <a:avLst>
              <a:gd name="adj1" fmla="val -19340"/>
              <a:gd name="adj2" fmla="val 13491"/>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5. Wolfgang </a:t>
            </a:r>
            <a:r>
              <a:rPr lang="en-US" sz="2000" dirty="0" err="1">
                <a:solidFill>
                  <a:srgbClr val="115076"/>
                </a:solidFill>
              </a:rPr>
              <a:t>hofft</a:t>
            </a:r>
            <a:r>
              <a:rPr lang="en-US" sz="2000" dirty="0">
                <a:solidFill>
                  <a:srgbClr val="115076"/>
                </a:solidFill>
              </a:rPr>
              <a:t> </a:t>
            </a:r>
            <a:r>
              <a:rPr lang="en-US" sz="2000" dirty="0" err="1">
                <a:solidFill>
                  <a:srgbClr val="115076"/>
                </a:solidFill>
              </a:rPr>
              <a:t>trotzdem</a:t>
            </a:r>
            <a:r>
              <a:rPr lang="en-US" sz="2000" dirty="0">
                <a:solidFill>
                  <a:srgbClr val="115076"/>
                </a:solidFill>
              </a:rPr>
              <a:t>…</a:t>
            </a:r>
            <a:endParaRPr lang="en-GB" sz="2000" dirty="0">
              <a:solidFill>
                <a:srgbClr val="115076"/>
              </a:solidFill>
            </a:endParaRPr>
          </a:p>
        </p:txBody>
      </p:sp>
      <p:sp>
        <p:nvSpPr>
          <p:cNvPr id="10" name="TextBox 9">
            <a:extLst>
              <a:ext uri="{FF2B5EF4-FFF2-40B4-BE49-F238E27FC236}">
                <a16:creationId xmlns:a16="http://schemas.microsoft.com/office/drawing/2014/main" id="{29ECE6B8-3A76-47D6-A24D-CFEDD1B19DEF}"/>
              </a:ext>
            </a:extLst>
          </p:cNvPr>
          <p:cNvSpPr txBox="1"/>
          <p:nvPr/>
        </p:nvSpPr>
        <p:spPr>
          <a:xfrm>
            <a:off x="7942044" y="1560608"/>
            <a:ext cx="2836543" cy="369332"/>
          </a:xfrm>
          <a:prstGeom prst="rect">
            <a:avLst/>
          </a:prstGeom>
          <a:noFill/>
        </p:spPr>
        <p:txBody>
          <a:bodyPr wrap="square" rtlCol="0">
            <a:spAutoFit/>
          </a:bodyPr>
          <a:lstStyle/>
          <a:p>
            <a:pPr algn="l"/>
            <a:r>
              <a:rPr lang="en-US" i="1" dirty="0">
                <a:solidFill>
                  <a:srgbClr val="C00000"/>
                </a:solidFill>
              </a:rPr>
              <a:t>to take part in – (a).</a:t>
            </a:r>
            <a:endParaRPr lang="en-GB" i="1" dirty="0">
              <a:solidFill>
                <a:srgbClr val="C00000"/>
              </a:solidFill>
            </a:endParaRPr>
          </a:p>
        </p:txBody>
      </p:sp>
      <p:sp>
        <p:nvSpPr>
          <p:cNvPr id="17" name="TextBox 16">
            <a:extLst>
              <a:ext uri="{FF2B5EF4-FFF2-40B4-BE49-F238E27FC236}">
                <a16:creationId xmlns:a16="http://schemas.microsoft.com/office/drawing/2014/main" id="{270925A8-3321-47D3-A4EC-0B56A0069FB7}"/>
              </a:ext>
            </a:extLst>
          </p:cNvPr>
          <p:cNvSpPr txBox="1"/>
          <p:nvPr/>
        </p:nvSpPr>
        <p:spPr>
          <a:xfrm>
            <a:off x="7824546" y="1210958"/>
            <a:ext cx="4098447" cy="369332"/>
          </a:xfrm>
          <a:prstGeom prst="rect">
            <a:avLst/>
          </a:prstGeom>
          <a:noFill/>
        </p:spPr>
        <p:txBody>
          <a:bodyPr wrap="square" rtlCol="0">
            <a:spAutoFit/>
          </a:bodyPr>
          <a:lstStyle/>
          <a:p>
            <a:pPr algn="l"/>
            <a:r>
              <a:rPr lang="en-US" dirty="0">
                <a:solidFill>
                  <a:srgbClr val="C00000"/>
                </a:solidFill>
              </a:rPr>
              <a:t>…am </a:t>
            </a:r>
            <a:r>
              <a:rPr lang="en-US" dirty="0" err="1">
                <a:solidFill>
                  <a:srgbClr val="C00000"/>
                </a:solidFill>
              </a:rPr>
              <a:t>Austausch</a:t>
            </a:r>
            <a:r>
              <a:rPr lang="en-US" dirty="0">
                <a:solidFill>
                  <a:srgbClr val="C00000"/>
                </a:solidFill>
              </a:rPr>
              <a:t> </a:t>
            </a:r>
            <a:r>
              <a:rPr lang="en-US" dirty="0" err="1">
                <a:solidFill>
                  <a:srgbClr val="C00000"/>
                </a:solidFill>
              </a:rPr>
              <a:t>teilnehmen</a:t>
            </a:r>
            <a:r>
              <a:rPr lang="en-US" dirty="0">
                <a:solidFill>
                  <a:srgbClr val="C00000"/>
                </a:solidFill>
              </a:rPr>
              <a:t> </a:t>
            </a:r>
            <a:r>
              <a:rPr lang="en-US" dirty="0" err="1">
                <a:solidFill>
                  <a:srgbClr val="C00000"/>
                </a:solidFill>
              </a:rPr>
              <a:t>kann</a:t>
            </a:r>
            <a:r>
              <a:rPr lang="en-US" dirty="0">
                <a:solidFill>
                  <a:srgbClr val="C00000"/>
                </a:solidFill>
              </a:rPr>
              <a:t>. </a:t>
            </a:r>
          </a:p>
        </p:txBody>
      </p:sp>
      <p:sp>
        <p:nvSpPr>
          <p:cNvPr id="18" name="TextBox 17">
            <a:extLst>
              <a:ext uri="{FF2B5EF4-FFF2-40B4-BE49-F238E27FC236}">
                <a16:creationId xmlns:a16="http://schemas.microsoft.com/office/drawing/2014/main" id="{E7543F03-96A0-4DCA-87E3-31229C1ECE0E}"/>
              </a:ext>
            </a:extLst>
          </p:cNvPr>
          <p:cNvSpPr txBox="1"/>
          <p:nvPr/>
        </p:nvSpPr>
        <p:spPr>
          <a:xfrm>
            <a:off x="7640976" y="2058427"/>
            <a:ext cx="4098447" cy="369332"/>
          </a:xfrm>
          <a:prstGeom prst="rect">
            <a:avLst/>
          </a:prstGeom>
          <a:noFill/>
        </p:spPr>
        <p:txBody>
          <a:bodyPr wrap="square" rtlCol="0">
            <a:spAutoFit/>
          </a:bodyPr>
          <a:lstStyle/>
          <a:p>
            <a:pPr algn="l"/>
            <a:r>
              <a:rPr lang="en-US" dirty="0">
                <a:solidFill>
                  <a:srgbClr val="C00000"/>
                </a:solidFill>
              </a:rPr>
              <a:t>…</a:t>
            </a:r>
            <a:r>
              <a:rPr lang="en-US" dirty="0" err="1">
                <a:solidFill>
                  <a:srgbClr val="C00000"/>
                </a:solidFill>
              </a:rPr>
              <a:t>sich</a:t>
            </a:r>
            <a:r>
              <a:rPr lang="en-US" dirty="0">
                <a:solidFill>
                  <a:srgbClr val="C00000"/>
                </a:solidFill>
              </a:rPr>
              <a:t> </a:t>
            </a:r>
            <a:r>
              <a:rPr lang="en-US" dirty="0" err="1">
                <a:solidFill>
                  <a:srgbClr val="C00000"/>
                </a:solidFill>
              </a:rPr>
              <a:t>für</a:t>
            </a:r>
            <a:r>
              <a:rPr lang="en-US" dirty="0">
                <a:solidFill>
                  <a:srgbClr val="C00000"/>
                </a:solidFill>
              </a:rPr>
              <a:t> die </a:t>
            </a:r>
            <a:r>
              <a:rPr lang="en-US" dirty="0" err="1">
                <a:solidFill>
                  <a:srgbClr val="C00000"/>
                </a:solidFill>
              </a:rPr>
              <a:t>Landschaft</a:t>
            </a:r>
            <a:r>
              <a:rPr lang="en-US" dirty="0">
                <a:solidFill>
                  <a:srgbClr val="C00000"/>
                </a:solidFill>
              </a:rPr>
              <a:t>. </a:t>
            </a:r>
          </a:p>
        </p:txBody>
      </p:sp>
      <p:sp>
        <p:nvSpPr>
          <p:cNvPr id="19" name="TextBox 18">
            <a:extLst>
              <a:ext uri="{FF2B5EF4-FFF2-40B4-BE49-F238E27FC236}">
                <a16:creationId xmlns:a16="http://schemas.microsoft.com/office/drawing/2014/main" id="{E525AD9B-7357-420C-85C0-9EB1A271B1EA}"/>
              </a:ext>
            </a:extLst>
          </p:cNvPr>
          <p:cNvSpPr txBox="1"/>
          <p:nvPr/>
        </p:nvSpPr>
        <p:spPr>
          <a:xfrm>
            <a:off x="7720672" y="2433130"/>
            <a:ext cx="2836543" cy="369332"/>
          </a:xfrm>
          <a:prstGeom prst="rect">
            <a:avLst/>
          </a:prstGeom>
          <a:noFill/>
        </p:spPr>
        <p:txBody>
          <a:bodyPr wrap="square" rtlCol="0">
            <a:spAutoFit/>
          </a:bodyPr>
          <a:lstStyle/>
          <a:p>
            <a:pPr algn="l"/>
            <a:r>
              <a:rPr lang="en-US" i="1" dirty="0">
                <a:solidFill>
                  <a:srgbClr val="C00000"/>
                </a:solidFill>
              </a:rPr>
              <a:t>to be interested in – (a).</a:t>
            </a:r>
            <a:endParaRPr lang="en-GB" i="1" dirty="0">
              <a:solidFill>
                <a:srgbClr val="C00000"/>
              </a:solidFill>
            </a:endParaRPr>
          </a:p>
        </p:txBody>
      </p:sp>
      <p:sp>
        <p:nvSpPr>
          <p:cNvPr id="20" name="TextBox 19">
            <a:extLst>
              <a:ext uri="{FF2B5EF4-FFF2-40B4-BE49-F238E27FC236}">
                <a16:creationId xmlns:a16="http://schemas.microsoft.com/office/drawing/2014/main" id="{B553B037-D975-4F4C-A1DB-1A1105B214F3}"/>
              </a:ext>
            </a:extLst>
          </p:cNvPr>
          <p:cNvSpPr txBox="1"/>
          <p:nvPr/>
        </p:nvSpPr>
        <p:spPr>
          <a:xfrm>
            <a:off x="5667765" y="3324327"/>
            <a:ext cx="2836543" cy="369332"/>
          </a:xfrm>
          <a:prstGeom prst="rect">
            <a:avLst/>
          </a:prstGeom>
          <a:noFill/>
        </p:spPr>
        <p:txBody>
          <a:bodyPr wrap="square" rtlCol="0">
            <a:spAutoFit/>
          </a:bodyPr>
          <a:lstStyle/>
          <a:p>
            <a:pPr algn="l"/>
            <a:r>
              <a:rPr lang="en-US" i="1" dirty="0">
                <a:solidFill>
                  <a:srgbClr val="C00000"/>
                </a:solidFill>
              </a:rPr>
              <a:t>to look forward to – (a).</a:t>
            </a:r>
            <a:endParaRPr lang="en-GB" i="1" dirty="0">
              <a:solidFill>
                <a:srgbClr val="C00000"/>
              </a:solidFill>
            </a:endParaRPr>
          </a:p>
        </p:txBody>
      </p:sp>
      <p:sp>
        <p:nvSpPr>
          <p:cNvPr id="21" name="TextBox 20">
            <a:extLst>
              <a:ext uri="{FF2B5EF4-FFF2-40B4-BE49-F238E27FC236}">
                <a16:creationId xmlns:a16="http://schemas.microsoft.com/office/drawing/2014/main" id="{187F28D1-B0A1-4584-ADD1-0440357D77D9}"/>
              </a:ext>
            </a:extLst>
          </p:cNvPr>
          <p:cNvSpPr txBox="1"/>
          <p:nvPr/>
        </p:nvSpPr>
        <p:spPr>
          <a:xfrm>
            <a:off x="5591752" y="2922258"/>
            <a:ext cx="4098447" cy="369332"/>
          </a:xfrm>
          <a:prstGeom prst="rect">
            <a:avLst/>
          </a:prstGeom>
          <a:noFill/>
        </p:spPr>
        <p:txBody>
          <a:bodyPr wrap="square" rtlCol="0">
            <a:spAutoFit/>
          </a:bodyPr>
          <a:lstStyle/>
          <a:p>
            <a:pPr algn="l"/>
            <a:r>
              <a:rPr lang="en-US" dirty="0">
                <a:solidFill>
                  <a:srgbClr val="C00000"/>
                </a:solidFill>
              </a:rPr>
              <a:t>…</a:t>
            </a:r>
            <a:r>
              <a:rPr lang="en-US" dirty="0" err="1">
                <a:solidFill>
                  <a:srgbClr val="C00000"/>
                </a:solidFill>
              </a:rPr>
              <a:t>sich</a:t>
            </a:r>
            <a:r>
              <a:rPr lang="en-US" dirty="0">
                <a:solidFill>
                  <a:srgbClr val="C00000"/>
                </a:solidFill>
              </a:rPr>
              <a:t> auf das </a:t>
            </a:r>
            <a:r>
              <a:rPr lang="en-US" dirty="0" err="1">
                <a:solidFill>
                  <a:srgbClr val="C00000"/>
                </a:solidFill>
              </a:rPr>
              <a:t>Wandern</a:t>
            </a:r>
            <a:r>
              <a:rPr lang="en-US" dirty="0">
                <a:solidFill>
                  <a:srgbClr val="C00000"/>
                </a:solidFill>
              </a:rPr>
              <a:t>. </a:t>
            </a:r>
          </a:p>
        </p:txBody>
      </p:sp>
      <p:sp>
        <p:nvSpPr>
          <p:cNvPr id="22" name="TextBox 21">
            <a:extLst>
              <a:ext uri="{FF2B5EF4-FFF2-40B4-BE49-F238E27FC236}">
                <a16:creationId xmlns:a16="http://schemas.microsoft.com/office/drawing/2014/main" id="{8C96D468-B15F-4B83-B101-3B212A2033EB}"/>
              </a:ext>
            </a:extLst>
          </p:cNvPr>
          <p:cNvSpPr txBox="1"/>
          <p:nvPr/>
        </p:nvSpPr>
        <p:spPr>
          <a:xfrm>
            <a:off x="5903541" y="3715134"/>
            <a:ext cx="4098447" cy="369332"/>
          </a:xfrm>
          <a:prstGeom prst="rect">
            <a:avLst/>
          </a:prstGeom>
          <a:noFill/>
        </p:spPr>
        <p:txBody>
          <a:bodyPr wrap="square" rtlCol="0">
            <a:spAutoFit/>
          </a:bodyPr>
          <a:lstStyle/>
          <a:p>
            <a:pPr algn="l"/>
            <a:r>
              <a:rPr lang="en-US" dirty="0">
                <a:solidFill>
                  <a:srgbClr val="C00000"/>
                </a:solidFill>
              </a:rPr>
              <a:t>…</a:t>
            </a:r>
            <a:r>
              <a:rPr lang="en-US" dirty="0" err="1">
                <a:solidFill>
                  <a:srgbClr val="C00000"/>
                </a:solidFill>
              </a:rPr>
              <a:t>vor</a:t>
            </a:r>
            <a:r>
              <a:rPr lang="en-US" dirty="0">
                <a:solidFill>
                  <a:srgbClr val="C00000"/>
                </a:solidFill>
              </a:rPr>
              <a:t> </a:t>
            </a:r>
            <a:r>
              <a:rPr lang="en-US" dirty="0" err="1">
                <a:solidFill>
                  <a:srgbClr val="C00000"/>
                </a:solidFill>
              </a:rPr>
              <a:t>schlechtem</a:t>
            </a:r>
            <a:r>
              <a:rPr lang="en-US" dirty="0">
                <a:solidFill>
                  <a:srgbClr val="C00000"/>
                </a:solidFill>
              </a:rPr>
              <a:t> Wetter </a:t>
            </a:r>
            <a:r>
              <a:rPr lang="en-US" dirty="0" err="1">
                <a:solidFill>
                  <a:srgbClr val="C00000"/>
                </a:solidFill>
              </a:rPr>
              <a:t>gewarnt</a:t>
            </a:r>
            <a:r>
              <a:rPr lang="en-US" dirty="0">
                <a:solidFill>
                  <a:srgbClr val="C00000"/>
                </a:solidFill>
              </a:rPr>
              <a:t>.</a:t>
            </a:r>
          </a:p>
        </p:txBody>
      </p:sp>
      <p:sp>
        <p:nvSpPr>
          <p:cNvPr id="23" name="TextBox 22">
            <a:extLst>
              <a:ext uri="{FF2B5EF4-FFF2-40B4-BE49-F238E27FC236}">
                <a16:creationId xmlns:a16="http://schemas.microsoft.com/office/drawing/2014/main" id="{D61F315C-C23C-4D7B-A910-86670BD09C1D}"/>
              </a:ext>
            </a:extLst>
          </p:cNvPr>
          <p:cNvSpPr txBox="1"/>
          <p:nvPr/>
        </p:nvSpPr>
        <p:spPr>
          <a:xfrm>
            <a:off x="5945526" y="4126771"/>
            <a:ext cx="2836543" cy="369332"/>
          </a:xfrm>
          <a:prstGeom prst="rect">
            <a:avLst/>
          </a:prstGeom>
          <a:noFill/>
        </p:spPr>
        <p:txBody>
          <a:bodyPr wrap="square" rtlCol="0">
            <a:spAutoFit/>
          </a:bodyPr>
          <a:lstStyle/>
          <a:p>
            <a:pPr algn="l"/>
            <a:r>
              <a:rPr lang="en-US" i="1" dirty="0">
                <a:solidFill>
                  <a:srgbClr val="C00000"/>
                </a:solidFill>
              </a:rPr>
              <a:t>to warn about – (a).</a:t>
            </a:r>
            <a:endParaRPr lang="en-GB" i="1" dirty="0">
              <a:solidFill>
                <a:srgbClr val="C00000"/>
              </a:solidFill>
            </a:endParaRPr>
          </a:p>
        </p:txBody>
      </p:sp>
      <p:sp>
        <p:nvSpPr>
          <p:cNvPr id="24" name="TextBox 23">
            <a:extLst>
              <a:ext uri="{FF2B5EF4-FFF2-40B4-BE49-F238E27FC236}">
                <a16:creationId xmlns:a16="http://schemas.microsoft.com/office/drawing/2014/main" id="{3454A6F2-7C78-4427-A142-3F0A59E10E51}"/>
              </a:ext>
            </a:extLst>
          </p:cNvPr>
          <p:cNvSpPr txBox="1"/>
          <p:nvPr/>
        </p:nvSpPr>
        <p:spPr>
          <a:xfrm>
            <a:off x="3896302" y="5238207"/>
            <a:ext cx="4098447" cy="369332"/>
          </a:xfrm>
          <a:prstGeom prst="rect">
            <a:avLst/>
          </a:prstGeom>
          <a:noFill/>
        </p:spPr>
        <p:txBody>
          <a:bodyPr wrap="square" rtlCol="0">
            <a:spAutoFit/>
          </a:bodyPr>
          <a:lstStyle/>
          <a:p>
            <a:pPr algn="l"/>
            <a:r>
              <a:rPr lang="en-US" dirty="0">
                <a:solidFill>
                  <a:srgbClr val="C00000"/>
                </a:solidFill>
              </a:rPr>
              <a:t>…auf </a:t>
            </a:r>
            <a:r>
              <a:rPr lang="en-US" dirty="0" err="1">
                <a:solidFill>
                  <a:srgbClr val="C00000"/>
                </a:solidFill>
              </a:rPr>
              <a:t>gutes</a:t>
            </a:r>
            <a:r>
              <a:rPr lang="en-US" dirty="0">
                <a:solidFill>
                  <a:srgbClr val="C00000"/>
                </a:solidFill>
              </a:rPr>
              <a:t> Wetter.</a:t>
            </a:r>
          </a:p>
        </p:txBody>
      </p:sp>
      <p:sp>
        <p:nvSpPr>
          <p:cNvPr id="25" name="TextBox 24">
            <a:extLst>
              <a:ext uri="{FF2B5EF4-FFF2-40B4-BE49-F238E27FC236}">
                <a16:creationId xmlns:a16="http://schemas.microsoft.com/office/drawing/2014/main" id="{D6AC7BF8-46FB-42A8-90DF-A7CACDB8829A}"/>
              </a:ext>
            </a:extLst>
          </p:cNvPr>
          <p:cNvSpPr txBox="1"/>
          <p:nvPr/>
        </p:nvSpPr>
        <p:spPr>
          <a:xfrm>
            <a:off x="4074231" y="5619771"/>
            <a:ext cx="2836543" cy="369332"/>
          </a:xfrm>
          <a:prstGeom prst="rect">
            <a:avLst/>
          </a:prstGeom>
          <a:noFill/>
        </p:spPr>
        <p:txBody>
          <a:bodyPr wrap="square" rtlCol="0">
            <a:spAutoFit/>
          </a:bodyPr>
          <a:lstStyle/>
          <a:p>
            <a:pPr algn="l"/>
            <a:r>
              <a:rPr lang="en-US" i="1" dirty="0">
                <a:solidFill>
                  <a:srgbClr val="C00000"/>
                </a:solidFill>
              </a:rPr>
              <a:t>to hope for – (a).</a:t>
            </a:r>
            <a:endParaRPr lang="en-GB" i="1" dirty="0">
              <a:solidFill>
                <a:srgbClr val="C00000"/>
              </a:solidFill>
            </a:endParaRPr>
          </a:p>
        </p:txBody>
      </p:sp>
      <p:pic>
        <p:nvPicPr>
          <p:cNvPr id="26" name="Picture 25" descr="A picture containing text&#10;&#10;Description automatically generated">
            <a:extLst>
              <a:ext uri="{FF2B5EF4-FFF2-40B4-BE49-F238E27FC236}">
                <a16:creationId xmlns:a16="http://schemas.microsoft.com/office/drawing/2014/main" id="{0F4962FD-A005-44CC-91FD-82C839214B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10312" y="4959611"/>
            <a:ext cx="1047684" cy="1517452"/>
          </a:xfrm>
          <a:prstGeom prst="rect">
            <a:avLst/>
          </a:prstGeom>
        </p:spPr>
      </p:pic>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19" grpId="0"/>
      <p:bldP spid="20" grpId="0"/>
      <p:bldP spid="21" grpId="0"/>
      <p:bldP spid="22" grpId="0"/>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Ein </a:t>
            </a:r>
            <a:r>
              <a:rPr lang="en-GB" sz="4000" b="1" dirty="0" err="1">
                <a:solidFill>
                  <a:prstClr val="white"/>
                </a:solidFill>
              </a:rPr>
              <a:t>Schulaustausch</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Verbs with prepositions an, auf, </a:t>
            </a:r>
            <a:r>
              <a:rPr lang="en-GB" sz="3000" dirty="0" err="1">
                <a:solidFill>
                  <a:prstClr val="white"/>
                </a:solidFill>
              </a:rPr>
              <a:t>für</a:t>
            </a:r>
            <a:r>
              <a:rPr lang="en-GB" sz="3000" dirty="0">
                <a:solidFill>
                  <a:prstClr val="white"/>
                </a:solidFill>
              </a:rPr>
              <a:t>, </a:t>
            </a:r>
            <a:r>
              <a:rPr lang="en-GB" sz="3000" dirty="0" err="1">
                <a:solidFill>
                  <a:prstClr val="white"/>
                </a:solidFill>
              </a:rPr>
              <a:t>vor</a:t>
            </a:r>
            <a:endParaRPr lang="en-GB" sz="3000" dirty="0">
              <a:solidFill>
                <a:prstClr val="white"/>
              </a:solidFill>
            </a:endParaRP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Revisit [-g-] [-g]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ig</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5 -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56</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12 / 10 / 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175671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864608" cy="869950"/>
          </a:xfrm>
          <a:prstGeom prst="rect">
            <a:avLst/>
          </a:prstGeom>
        </p:spPr>
      </p:pic>
      <p:sp>
        <p:nvSpPr>
          <p:cNvPr id="4" name="Title 3"/>
          <p:cNvSpPr>
            <a:spLocks noGrp="1"/>
          </p:cNvSpPr>
          <p:nvPr>
            <p:ph type="title"/>
          </p:nvPr>
        </p:nvSpPr>
        <p:spPr>
          <a:xfrm>
            <a:off x="0" y="294041"/>
            <a:ext cx="4407408" cy="707849"/>
          </a:xfrm>
        </p:spPr>
        <p:txBody>
          <a:bodyPr>
            <a:normAutofit/>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ig</a:t>
            </a:r>
            <a:r>
              <a:rPr lang="en-GB" sz="3600" b="1" dirty="0">
                <a:solidFill>
                  <a:schemeClr val="bg1"/>
                </a:solidFill>
              </a:rPr>
              <a:t>]</a:t>
            </a:r>
          </a:p>
        </p:txBody>
      </p:sp>
      <p:sp>
        <p:nvSpPr>
          <p:cNvPr id="7" name="Rounded Rectangle 11">
            <a:extLst>
              <a:ext uri="{FF2B5EF4-FFF2-40B4-BE49-F238E27FC236}">
                <a16:creationId xmlns:a16="http://schemas.microsoft.com/office/drawing/2014/main" id="{483D7EB9-C2AA-4190-98DE-925F861600E9}"/>
              </a:ext>
            </a:extLst>
          </p:cNvPr>
          <p:cNvSpPr/>
          <p:nvPr/>
        </p:nvSpPr>
        <p:spPr>
          <a:xfrm>
            <a:off x="10826496" y="247046"/>
            <a:ext cx="1130830" cy="331565"/>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13ED6EF-5B20-1940-AFD2-EAA625B3F063}"/>
              </a:ext>
            </a:extLst>
          </p:cNvPr>
          <p:cNvSpPr txBox="1"/>
          <p:nvPr/>
        </p:nvSpPr>
        <p:spPr>
          <a:xfrm>
            <a:off x="10523880" y="-905173"/>
            <a:ext cx="55638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Sag 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Wörter</a:t>
            </a: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DA513925-9E82-4ADE-A8AE-4C778A0AF688}"/>
              </a:ext>
            </a:extLst>
          </p:cNvPr>
          <p:cNvSpPr txBox="1"/>
          <p:nvPr/>
        </p:nvSpPr>
        <p:spPr>
          <a:xfrm>
            <a:off x="154394" y="1275658"/>
            <a:ext cx="1228674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Remember that German [-</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ig</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usually occurs at the end of a word.  </a:t>
            </a:r>
            <a:b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Whether you pronounce it with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ch</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as in Germany or [k] as in Austria, you don’t use your vocal chords.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6A918565-5465-43E4-B12F-95CF9B877B20}"/>
              </a:ext>
            </a:extLst>
          </p:cNvPr>
          <p:cNvSpPr txBox="1"/>
          <p:nvPr/>
        </p:nvSpPr>
        <p:spPr>
          <a:xfrm>
            <a:off x="154394" y="3926801"/>
            <a:ext cx="118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Compare:</a:t>
            </a:r>
          </a:p>
        </p:txBody>
      </p:sp>
      <p:sp>
        <p:nvSpPr>
          <p:cNvPr id="28" name="TextBox 27">
            <a:extLst>
              <a:ext uri="{FF2B5EF4-FFF2-40B4-BE49-F238E27FC236}">
                <a16:creationId xmlns:a16="http://schemas.microsoft.com/office/drawing/2014/main" id="{BCE01F29-9897-49C8-B0F7-14560BF9B44B}"/>
              </a:ext>
            </a:extLst>
          </p:cNvPr>
          <p:cNvSpPr txBox="1"/>
          <p:nvPr/>
        </p:nvSpPr>
        <p:spPr>
          <a:xfrm>
            <a:off x="2892732" y="4162781"/>
            <a:ext cx="29116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richt</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ig</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31" name="TextBox 30">
            <a:extLst>
              <a:ext uri="{FF2B5EF4-FFF2-40B4-BE49-F238E27FC236}">
                <a16:creationId xmlns:a16="http://schemas.microsoft.com/office/drawing/2014/main" id="{0D812631-E821-449E-A5AB-DB60243184B6}"/>
              </a:ext>
            </a:extLst>
          </p:cNvPr>
          <p:cNvSpPr txBox="1"/>
          <p:nvPr/>
        </p:nvSpPr>
        <p:spPr>
          <a:xfrm>
            <a:off x="2512584" y="5147068"/>
            <a:ext cx="62290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eine</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richt</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ig</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Antwort</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11" name="Rectangle 10">
            <a:hlinkClick r:id="" action="ppaction://noaction">
              <a:snd r:embed="rId4" name="9.3.1.5 slide 13 1.wav"/>
            </a:hlinkClick>
            <a:extLst>
              <a:ext uri="{FF2B5EF4-FFF2-40B4-BE49-F238E27FC236}">
                <a16:creationId xmlns:a16="http://schemas.microsoft.com/office/drawing/2014/main" id="{EA8F66A8-7232-4B27-B071-D62969913EE7}"/>
              </a:ext>
            </a:extLst>
          </p:cNvPr>
          <p:cNvSpPr/>
          <p:nvPr/>
        </p:nvSpPr>
        <p:spPr>
          <a:xfrm>
            <a:off x="2460732" y="4175593"/>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2" name="Rectangle 11">
            <a:hlinkClick r:id="" action="ppaction://noaction">
              <a:snd r:embed="rId5" name="9.3.1.5 slide 13 2.wav"/>
            </a:hlinkClick>
            <a:extLst>
              <a:ext uri="{FF2B5EF4-FFF2-40B4-BE49-F238E27FC236}">
                <a16:creationId xmlns:a16="http://schemas.microsoft.com/office/drawing/2014/main" id="{3837BC17-ED18-4F2B-A6BF-E523F1AFD1E1}"/>
              </a:ext>
            </a:extLst>
          </p:cNvPr>
          <p:cNvSpPr/>
          <p:nvPr/>
        </p:nvSpPr>
        <p:spPr>
          <a:xfrm>
            <a:off x="2460732" y="5192678"/>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pic>
        <p:nvPicPr>
          <p:cNvPr id="13" name="Picture 12" descr="A picture containing drawing&#10;&#10;Description automatically generated">
            <a:extLst>
              <a:ext uri="{FF2B5EF4-FFF2-40B4-BE49-F238E27FC236}">
                <a16:creationId xmlns:a16="http://schemas.microsoft.com/office/drawing/2014/main" id="{41FC1469-2E1A-48B2-9708-F9C3DE5D1F7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31070" y="3362986"/>
            <a:ext cx="1745395" cy="1745395"/>
          </a:xfrm>
          <a:prstGeom prst="rect">
            <a:avLst/>
          </a:prstGeom>
        </p:spPr>
      </p:pic>
      <p:pic>
        <p:nvPicPr>
          <p:cNvPr id="14" name="Picture 13" descr="A picture containing light&#10;&#10;Description automatically generated">
            <a:extLst>
              <a:ext uri="{FF2B5EF4-FFF2-40B4-BE49-F238E27FC236}">
                <a16:creationId xmlns:a16="http://schemas.microsoft.com/office/drawing/2014/main" id="{273D4A39-40AE-462A-9B8B-1DF533505B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19672" y="4694015"/>
            <a:ext cx="290214" cy="330974"/>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FF9418AF-0FD1-42F7-ABBB-881AA87CCB43}"/>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68900" y="4356507"/>
            <a:ext cx="1745395" cy="1745395"/>
          </a:xfrm>
          <a:prstGeom prst="rect">
            <a:avLst/>
          </a:prstGeom>
        </p:spPr>
      </p:pic>
      <p:pic>
        <p:nvPicPr>
          <p:cNvPr id="16" name="Picture 15" descr="green checkmark">
            <a:extLst>
              <a:ext uri="{FF2B5EF4-FFF2-40B4-BE49-F238E27FC236}">
                <a16:creationId xmlns:a16="http://schemas.microsoft.com/office/drawing/2014/main" id="{CDE4EB35-BB2E-4BBC-85D3-CDB57432D1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24064" y="5479699"/>
            <a:ext cx="422131" cy="439720"/>
          </a:xfrm>
          <a:prstGeom prst="rect">
            <a:avLst/>
          </a:prstGeom>
        </p:spPr>
      </p:pic>
      <p:sp>
        <p:nvSpPr>
          <p:cNvPr id="30" name="TextBox 29">
            <a:extLst>
              <a:ext uri="{FF2B5EF4-FFF2-40B4-BE49-F238E27FC236}">
                <a16:creationId xmlns:a16="http://schemas.microsoft.com/office/drawing/2014/main" id="{C1D4CC43-AFB1-4DC1-9C63-0D66E6125FD7}"/>
              </a:ext>
            </a:extLst>
          </p:cNvPr>
          <p:cNvSpPr txBox="1"/>
          <p:nvPr/>
        </p:nvSpPr>
        <p:spPr>
          <a:xfrm>
            <a:off x="154393" y="2859845"/>
            <a:ext cx="118029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However, adding additional letters to adjectives ending in [-</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ig</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changes its sound to a voiced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g</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9892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36605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1</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5494426" y="63208"/>
            <a:ext cx="1818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Person A</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hlinkClick r:id="" action="ppaction://noaction">
              <a:snd r:embed="rId5" name="9.3.1.5 slide 14 2.wav"/>
            </a:hlinkClick>
            <a:extLst>
              <a:ext uri="{FF2B5EF4-FFF2-40B4-BE49-F238E27FC236}">
                <a16:creationId xmlns:a16="http://schemas.microsoft.com/office/drawing/2014/main" id="{68CC4A27-57A3-423D-BF38-27B8F57866C3}"/>
              </a:ext>
            </a:extLst>
          </p:cNvPr>
          <p:cNvSpPr txBox="1"/>
          <p:nvPr/>
        </p:nvSpPr>
        <p:spPr>
          <a:xfrm>
            <a:off x="7313230" y="1703239"/>
            <a:ext cx="3460835" cy="1328023"/>
          </a:xfrm>
          <a:prstGeom prst="wedgeRoundRectCallout">
            <a:avLst>
              <a:gd name="adj1" fmla="val 70430"/>
              <a:gd name="adj2" fmla="val 29374"/>
              <a:gd name="adj3" fmla="val 16667"/>
            </a:avLst>
          </a:prstGeom>
          <a:solidFill>
            <a:srgbClr val="115076"/>
          </a:solidFill>
          <a:ln>
            <a:solidFill>
              <a:srgbClr val="DAA520"/>
            </a:solidFill>
          </a:ln>
        </p:spPr>
        <p:txBody>
          <a:bodyPr wrap="square" rtlCol="0">
            <a:spAutoFit/>
          </a:bodyPr>
          <a:lstStyle/>
          <a:p>
            <a:pPr lvl="0"/>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2. Ha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ha</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Sehr</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rPr>
              <a:t>witzig</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a:t>
            </a:r>
            <a:br>
              <a:rPr kumimoji="0" lang="en-GB" sz="2400" b="0" i="0" u="none" strike="noStrike" kern="1200" cap="none" spc="0" normalizeH="0" noProof="0" dirty="0">
                <a:ln>
                  <a:noFill/>
                </a:ln>
                <a:solidFill>
                  <a:prstClr val="white"/>
                </a:solidFill>
                <a:effectLst/>
                <a:uLnTx/>
                <a:uFillTx/>
                <a:latin typeface="Century Gothic" panose="020B0502020202020204" pitchFamily="34" charset="0"/>
              </a:rPr>
            </a:b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Du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rPr>
              <a:t>bist</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rPr>
              <a:t>ein</a:t>
            </a:r>
            <a:r>
              <a:rPr lang="en-GB" sz="2400"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witziger</a:t>
            </a:r>
            <a:r>
              <a:rPr lang="en-GB" sz="2400" dirty="0">
                <a:solidFill>
                  <a:prstClr val="white"/>
                </a:solidFill>
                <a:latin typeface="Century Gothic" panose="020B0502020202020204" pitchFamily="34" charset="0"/>
              </a:rPr>
              <a:t> Mensch.</a:t>
            </a:r>
            <a:endParaRPr kumimoji="0" lang="en-GB" sz="2400" b="0" i="0" u="none" strike="noStrike" kern="1200" cap="none" spc="0" normalizeH="0" baseline="0" noProof="0" dirty="0">
              <a:ln>
                <a:noFill/>
              </a:ln>
              <a:solidFill>
                <a:prstClr val="white"/>
              </a:solidFill>
              <a:effectLst/>
              <a:uLnTx/>
              <a:uFillTx/>
              <a:latin typeface="Tw Cen MT" panose="020B0602020104020603"/>
            </a:endParaRPr>
          </a:p>
        </p:txBody>
      </p:sp>
      <p:sp>
        <p:nvSpPr>
          <p:cNvPr id="8" name="TextBox 7">
            <a:hlinkClick r:id="" action="ppaction://noaction">
              <a:snd r:embed="rId6" name="9.3.1.5 slide 17 1.wav"/>
            </a:hlinkClick>
            <a:extLst>
              <a:ext uri="{FF2B5EF4-FFF2-40B4-BE49-F238E27FC236}">
                <a16:creationId xmlns:a16="http://schemas.microsoft.com/office/drawing/2014/main" id="{80C55AF2-07B8-4A77-BD1E-2AFDBF3C1A53}"/>
              </a:ext>
            </a:extLst>
          </p:cNvPr>
          <p:cNvSpPr txBox="1"/>
          <p:nvPr/>
        </p:nvSpPr>
        <p:spPr>
          <a:xfrm>
            <a:off x="736878" y="1436726"/>
            <a:ext cx="3460835" cy="1736646"/>
          </a:xfrm>
          <a:prstGeom prst="wedgeRoundRectCallout">
            <a:avLst>
              <a:gd name="adj1" fmla="val -67378"/>
              <a:gd name="adj2" fmla="val 36458"/>
              <a:gd name="adj3" fmla="val 16667"/>
            </a:avLst>
          </a:prstGeom>
          <a:solidFill>
            <a:srgbClr val="115076"/>
          </a:solidFill>
          <a:ln>
            <a:solidFill>
              <a:srgbClr val="DAA520"/>
            </a:solidFill>
          </a:ln>
        </p:spPr>
        <p:txBody>
          <a:bodyPr wrap="square" rtlCol="0">
            <a:spAutoFit/>
          </a:bodyPr>
          <a:lstStyle/>
          <a:p>
            <a:pPr lvl="0"/>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1. Ach,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dieser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Film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ist</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rPr>
              <a:t>sehr</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rPr>
              <a:t>blutig</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Ich will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rPr>
              <a:t>keinen</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rPr>
              <a:t>blutigen</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Film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rPr>
              <a:t>sehen</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a:t>
            </a:r>
            <a:endParaRPr kumimoji="0" lang="en-GB" sz="2400" b="0" i="0" u="none" strike="noStrike" kern="1200" cap="none" spc="0" normalizeH="0" baseline="0" noProof="0" dirty="0">
              <a:ln>
                <a:noFill/>
              </a:ln>
              <a:solidFill>
                <a:prstClr val="white"/>
              </a:solidFill>
              <a:effectLst/>
              <a:uLnTx/>
              <a:uFillTx/>
              <a:latin typeface="Tw Cen MT" panose="020B0602020104020603"/>
            </a:endParaRPr>
          </a:p>
        </p:txBody>
      </p:sp>
      <p:sp>
        <p:nvSpPr>
          <p:cNvPr id="14" name="TextBox 13">
            <a:extLst>
              <a:ext uri="{FF2B5EF4-FFF2-40B4-BE49-F238E27FC236}">
                <a16:creationId xmlns:a16="http://schemas.microsoft.com/office/drawing/2014/main" id="{984E828F-124B-4ADE-86D2-4C209485F2EB}"/>
              </a:ext>
            </a:extLst>
          </p:cNvPr>
          <p:cNvSpPr txBox="1"/>
          <p:nvPr/>
        </p:nvSpPr>
        <p:spPr>
          <a:xfrm>
            <a:off x="3511825" y="563932"/>
            <a:ext cx="62152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Person A </a:t>
            </a:r>
            <a:r>
              <a:rPr lang="en-US" sz="2400" dirty="0" err="1">
                <a:solidFill>
                  <a:srgbClr val="4472C4">
                    <a:lumMod val="50000"/>
                  </a:srgbClr>
                </a:solidFill>
                <a:latin typeface="Century Gothic" panose="020F0302020204030204"/>
              </a:rPr>
              <a:t>liest</a:t>
            </a:r>
            <a:r>
              <a:rPr lang="en-US" sz="2400" dirty="0">
                <a:solidFill>
                  <a:srgbClr val="4472C4">
                    <a:lumMod val="50000"/>
                  </a:srgbClr>
                </a:solidFill>
                <a:latin typeface="Century Gothic" panose="020F0302020204030204"/>
              </a:rPr>
              <a:t> 1-4, Person B </a:t>
            </a:r>
            <a:r>
              <a:rPr lang="en-US" sz="2400" dirty="0" err="1">
                <a:solidFill>
                  <a:srgbClr val="4472C4">
                    <a:lumMod val="50000"/>
                  </a:srgbClr>
                </a:solidFill>
                <a:latin typeface="Century Gothic" panose="020F0302020204030204"/>
              </a:rPr>
              <a:t>dreht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sich</a:t>
            </a:r>
            <a:r>
              <a:rPr lang="en-US" sz="2400" dirty="0">
                <a:solidFill>
                  <a:srgbClr val="4472C4">
                    <a:lumMod val="50000"/>
                  </a:srgbClr>
                </a:solidFill>
                <a:latin typeface="Century Gothic" panose="020F0302020204030204"/>
              </a:rPr>
              <a:t> um und </a:t>
            </a:r>
            <a:r>
              <a:rPr lang="en-US" sz="2400" dirty="0" err="1">
                <a:solidFill>
                  <a:srgbClr val="4472C4">
                    <a:lumMod val="50000"/>
                  </a:srgbClr>
                </a:solidFill>
                <a:latin typeface="Century Gothic" panose="020F0302020204030204"/>
              </a:rPr>
              <a:t>schreibt</a:t>
            </a:r>
            <a:r>
              <a:rPr lang="en-US" sz="2400" dirty="0">
                <a:solidFill>
                  <a:srgbClr val="4472C4">
                    <a:lumMod val="50000"/>
                  </a:srgbClr>
                </a:solidFill>
                <a:latin typeface="Century Gothic" panose="020F0302020204030204"/>
              </a:rPr>
              <a:t> auf.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hlinkClick r:id="" action="ppaction://noaction">
              <a:snd r:embed="rId7" name="9.3.1.5 slide 14 3.wav"/>
            </a:hlinkClick>
            <a:extLst>
              <a:ext uri="{FF2B5EF4-FFF2-40B4-BE49-F238E27FC236}">
                <a16:creationId xmlns:a16="http://schemas.microsoft.com/office/drawing/2014/main" id="{19D6D629-B0CA-4FC9-A1F5-4E6BAEEF5D9D}"/>
              </a:ext>
            </a:extLst>
          </p:cNvPr>
          <p:cNvSpPr txBox="1"/>
          <p:nvPr/>
        </p:nvSpPr>
        <p:spPr>
          <a:xfrm>
            <a:off x="750130" y="3509436"/>
            <a:ext cx="3460835" cy="2145268"/>
          </a:xfrm>
          <a:prstGeom prst="wedgeRoundRectCallout">
            <a:avLst>
              <a:gd name="adj1" fmla="val -76611"/>
              <a:gd name="adj2" fmla="val 15896"/>
              <a:gd name="adj3" fmla="val 16667"/>
            </a:avLst>
          </a:prstGeom>
          <a:solidFill>
            <a:srgbClr val="115076"/>
          </a:solidFill>
          <a:ln>
            <a:solidFill>
              <a:srgbClr val="DAA520"/>
            </a:solidFill>
          </a:ln>
        </p:spPr>
        <p:txBody>
          <a:bodyPr wrap="square" rtlCol="0">
            <a:spAutoFit/>
          </a:bodyPr>
          <a:lstStyle/>
          <a:p>
            <a:pPr lvl="0"/>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3. Die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Blumen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für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Alastairs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Eltern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haben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Wasser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rPr>
              <a:t>nötig</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rPr>
              <a:t>.</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Ich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rPr>
              <a:t>bringe</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rPr>
              <a:t>ihnen</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das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rPr>
              <a:t>nötige</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Wasser. </a:t>
            </a:r>
            <a:endParaRPr kumimoji="0" lang="en-GB" sz="2400" b="0" i="0" u="none" strike="noStrike" kern="1200" cap="none" spc="0" normalizeH="0" baseline="0" noProof="0" dirty="0">
              <a:ln>
                <a:noFill/>
              </a:ln>
              <a:solidFill>
                <a:prstClr val="white"/>
              </a:solidFill>
              <a:effectLst/>
              <a:uLnTx/>
              <a:uFillTx/>
              <a:latin typeface="Tw Cen MT" panose="020B0602020104020603"/>
            </a:endParaRPr>
          </a:p>
        </p:txBody>
      </p:sp>
      <p:sp>
        <p:nvSpPr>
          <p:cNvPr id="16" name="TextBox 15">
            <a:hlinkClick r:id="" action="ppaction://noaction">
              <a:snd r:embed="rId8" name="9.3.1.5 slide 14 4.wav"/>
            </a:hlinkClick>
            <a:extLst>
              <a:ext uri="{FF2B5EF4-FFF2-40B4-BE49-F238E27FC236}">
                <a16:creationId xmlns:a16="http://schemas.microsoft.com/office/drawing/2014/main" id="{28B09C2A-53C4-4850-AA3D-CC465CA4452D}"/>
              </a:ext>
            </a:extLst>
          </p:cNvPr>
          <p:cNvSpPr txBox="1"/>
          <p:nvPr/>
        </p:nvSpPr>
        <p:spPr>
          <a:xfrm>
            <a:off x="7707149" y="3429000"/>
            <a:ext cx="3460835" cy="2145268"/>
          </a:xfrm>
          <a:prstGeom prst="wedgeRoundRectCallout">
            <a:avLst>
              <a:gd name="adj1" fmla="val 83449"/>
              <a:gd name="adj2" fmla="val 2923"/>
              <a:gd name="adj3" fmla="val 16667"/>
            </a:avLst>
          </a:prstGeom>
          <a:solidFill>
            <a:srgbClr val="115076"/>
          </a:solidFill>
          <a:ln>
            <a:solidFill>
              <a:srgbClr val="DAA520"/>
            </a:solidFill>
          </a:ln>
        </p:spPr>
        <p:txBody>
          <a:bodyPr wrap="square" rtlCol="0">
            <a:spAutoFit/>
          </a:bodyPr>
          <a:lstStyle/>
          <a:p>
            <a:r>
              <a:rPr lang="en-GB" sz="2400" dirty="0">
                <a:solidFill>
                  <a:prstClr val="white"/>
                </a:solidFill>
                <a:latin typeface="Century Gothic" panose="020B0502020202020204" pitchFamily="34" charset="0"/>
              </a:rPr>
              <a:t>4.</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lang="en-GB" sz="2400" dirty="0">
                <a:solidFill>
                  <a:prstClr val="white"/>
                </a:solidFill>
                <a:latin typeface="Century Gothic" panose="020B0502020202020204" pitchFamily="34" charset="0"/>
              </a:rPr>
              <a:t>Ich muss </a:t>
            </a:r>
            <a:r>
              <a:rPr lang="en-GB" sz="2400" dirty="0" err="1">
                <a:solidFill>
                  <a:prstClr val="white"/>
                </a:solidFill>
                <a:latin typeface="Century Gothic" panose="020B0502020202020204" pitchFamily="34" charset="0"/>
              </a:rPr>
              <a:t>diese</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Woche</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für</a:t>
            </a:r>
            <a:r>
              <a:rPr lang="en-GB" sz="2400"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wichtige</a:t>
            </a:r>
            <a:r>
              <a:rPr lang="en-GB" sz="2400" dirty="0">
                <a:solidFill>
                  <a:prstClr val="white"/>
                </a:solidFill>
                <a:latin typeface="Century Gothic" panose="020B0502020202020204" pitchFamily="34" charset="0"/>
              </a:rPr>
              <a:t> Tests </a:t>
            </a:r>
            <a:r>
              <a:rPr lang="en-GB" sz="2400" dirty="0" err="1">
                <a:solidFill>
                  <a:prstClr val="white"/>
                </a:solidFill>
                <a:latin typeface="Century Gothic" panose="020B0502020202020204" pitchFamily="34" charset="0"/>
              </a:rPr>
              <a:t>lernen</a:t>
            </a:r>
            <a:r>
              <a:rPr lang="en-GB" sz="2400" dirty="0">
                <a:solidFill>
                  <a:prstClr val="white"/>
                </a:solidFill>
                <a:latin typeface="Century Gothic" panose="020B0502020202020204" pitchFamily="34" charset="0"/>
              </a:rPr>
              <a:t>. Der </a:t>
            </a:r>
            <a:r>
              <a:rPr lang="en-GB" sz="2400" dirty="0" err="1">
                <a:solidFill>
                  <a:prstClr val="white"/>
                </a:solidFill>
                <a:latin typeface="Century Gothic" panose="020B0502020202020204" pitchFamily="34" charset="0"/>
              </a:rPr>
              <a:t>Deutschtest</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ist</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ganz</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besonders</a:t>
            </a:r>
            <a:r>
              <a:rPr lang="en-GB" sz="2400"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wichtig</a:t>
            </a:r>
            <a:r>
              <a:rPr lang="en-GB" sz="2400" dirty="0">
                <a:solidFill>
                  <a:prstClr val="white"/>
                </a:solidFill>
                <a:latin typeface="Century Gothic" panose="020B0502020202020204" pitchFamily="34" charset="0"/>
              </a:rPr>
              <a:t>!</a:t>
            </a:r>
            <a:endParaRPr kumimoji="0" lang="en-GB" sz="2400" b="1" i="0" u="none" strike="noStrike" kern="1200" cap="none" spc="0" normalizeH="0" baseline="0" noProof="0" dirty="0">
              <a:ln>
                <a:noFill/>
              </a:ln>
              <a:solidFill>
                <a:prstClr val="white"/>
              </a:solidFill>
              <a:effectLst/>
              <a:uLnTx/>
              <a:uFillTx/>
              <a:latin typeface="Tw Cen MT" panose="020B0602020104020603"/>
            </a:endParaRPr>
          </a:p>
        </p:txBody>
      </p:sp>
      <p:pic>
        <p:nvPicPr>
          <p:cNvPr id="4098" name="Picture 2" descr="Film Reel, Cinema, Film, Movie, Reel, Video">
            <a:extLst>
              <a:ext uri="{FF2B5EF4-FFF2-40B4-BE49-F238E27FC236}">
                <a16:creationId xmlns:a16="http://schemas.microsoft.com/office/drawing/2014/main" id="{537A8913-D5E7-4AB3-B2E1-490F430E2F7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50506" y="1498927"/>
            <a:ext cx="1579866" cy="17366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ranch, Floral, Flower, Herbal, Leaf, Leafy, Leaves">
            <a:extLst>
              <a:ext uri="{FF2B5EF4-FFF2-40B4-BE49-F238E27FC236}">
                <a16:creationId xmlns:a16="http://schemas.microsoft.com/office/drawing/2014/main" id="{1444793E-4376-4CB8-8F0A-FF5CB15EA0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6907" y="3235573"/>
            <a:ext cx="2267889" cy="31102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Clown, Comic, Entertainment, Female, Funny">
            <a:extLst>
              <a:ext uri="{FF2B5EF4-FFF2-40B4-BE49-F238E27FC236}">
                <a16:creationId xmlns:a16="http://schemas.microsoft.com/office/drawing/2014/main" id="{FC3DC469-625A-4C22-91FB-6DECA8511F3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20736" y="962450"/>
            <a:ext cx="925191" cy="13403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op, Water, Rain, Tear, Teardrop, Liquid, Raindrop">
            <a:extLst>
              <a:ext uri="{FF2B5EF4-FFF2-40B4-BE49-F238E27FC236}">
                <a16:creationId xmlns:a16="http://schemas.microsoft.com/office/drawing/2014/main" id="{0038F41D-E061-45E2-9F99-C63A91DE7A8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40658" y="4464743"/>
            <a:ext cx="521857" cy="104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28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36605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5494426" y="63208"/>
            <a:ext cx="1818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Person B</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hlinkClick r:id="" action="ppaction://noaction">
              <a:snd r:embed="rId5" name="9.3.1.5 slide 15 2.wav"/>
            </a:hlinkClick>
            <a:extLst>
              <a:ext uri="{FF2B5EF4-FFF2-40B4-BE49-F238E27FC236}">
                <a16:creationId xmlns:a16="http://schemas.microsoft.com/office/drawing/2014/main" id="{68CC4A27-57A3-423D-BF38-27B8F57866C3}"/>
              </a:ext>
            </a:extLst>
          </p:cNvPr>
          <p:cNvSpPr txBox="1"/>
          <p:nvPr/>
        </p:nvSpPr>
        <p:spPr>
          <a:xfrm>
            <a:off x="5494426" y="1335180"/>
            <a:ext cx="3460835" cy="2145268"/>
          </a:xfrm>
          <a:prstGeom prst="wedgeRoundRectCallout">
            <a:avLst>
              <a:gd name="adj1" fmla="val 70430"/>
              <a:gd name="adj2" fmla="val -22024"/>
              <a:gd name="adj3" fmla="val 16667"/>
            </a:avLst>
          </a:prstGeom>
          <a:solidFill>
            <a:srgbClr val="115076"/>
          </a:solidFill>
          <a:ln>
            <a:solidFill>
              <a:srgbClr val="DAA520"/>
            </a:solidFill>
          </a:ln>
        </p:spPr>
        <p:txBody>
          <a:bodyPr wrap="square" rtlCol="0">
            <a:spAutoFit/>
          </a:bodyPr>
          <a:lstStyle/>
          <a:p>
            <a:pPr lvl="0"/>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2. </a:t>
            </a:r>
            <a:r>
              <a:rPr lang="de-DE" sz="2400" dirty="0">
                <a:solidFill>
                  <a:prstClr val="white"/>
                </a:solidFill>
                <a:latin typeface="Century Gothic" panose="020B0502020202020204" pitchFamily="34" charset="0"/>
              </a:rPr>
              <a:t>Aber obwohl er winzig ist, ist er </a:t>
            </a:r>
            <a:r>
              <a:rPr lang="de-DE" sz="2400" b="1" dirty="0">
                <a:solidFill>
                  <a:prstClr val="white"/>
                </a:solidFill>
                <a:latin typeface="Century Gothic" panose="020B0502020202020204" pitchFamily="34" charset="0"/>
              </a:rPr>
              <a:t>mutig</a:t>
            </a:r>
            <a:r>
              <a:rPr lang="de-DE" sz="2400" dirty="0">
                <a:solidFill>
                  <a:prstClr val="white"/>
                </a:solidFill>
                <a:latin typeface="Century Gothic" panose="020B0502020202020204" pitchFamily="34" charset="0"/>
              </a:rPr>
              <a:t>. Toll, du winziger </a:t>
            </a:r>
            <a:r>
              <a:rPr lang="de-DE" sz="2400" b="1" dirty="0">
                <a:solidFill>
                  <a:prstClr val="white"/>
                </a:solidFill>
                <a:latin typeface="Century Gothic" panose="020B0502020202020204" pitchFamily="34" charset="0"/>
              </a:rPr>
              <a:t>mutiger </a:t>
            </a:r>
            <a:r>
              <a:rPr lang="de-DE" sz="2400" dirty="0">
                <a:solidFill>
                  <a:prstClr val="white"/>
                </a:solidFill>
                <a:latin typeface="Century Gothic" panose="020B0502020202020204" pitchFamily="34" charset="0"/>
              </a:rPr>
              <a:t>Hund! </a:t>
            </a:r>
            <a:endParaRPr kumimoji="0" lang="en-GB" sz="2400" b="0" i="0" u="none" strike="noStrike" kern="1200" cap="none" spc="0" normalizeH="0" baseline="0" noProof="0" dirty="0">
              <a:ln>
                <a:noFill/>
              </a:ln>
              <a:solidFill>
                <a:prstClr val="white"/>
              </a:solidFill>
              <a:effectLst/>
              <a:uLnTx/>
              <a:uFillTx/>
              <a:latin typeface="Tw Cen MT" panose="020B0602020104020603"/>
            </a:endParaRPr>
          </a:p>
        </p:txBody>
      </p:sp>
      <p:sp>
        <p:nvSpPr>
          <p:cNvPr id="8" name="TextBox 7">
            <a:hlinkClick r:id="" action="ppaction://noaction">
              <a:snd r:embed="rId6" name="9.3.1.5 slide 18 1.wav"/>
            </a:hlinkClick>
            <a:extLst>
              <a:ext uri="{FF2B5EF4-FFF2-40B4-BE49-F238E27FC236}">
                <a16:creationId xmlns:a16="http://schemas.microsoft.com/office/drawing/2014/main" id="{80C55AF2-07B8-4A77-BD1E-2AFDBF3C1A53}"/>
              </a:ext>
            </a:extLst>
          </p:cNvPr>
          <p:cNvSpPr txBox="1"/>
          <p:nvPr/>
        </p:nvSpPr>
        <p:spPr>
          <a:xfrm>
            <a:off x="736878" y="1436726"/>
            <a:ext cx="3460835" cy="1328023"/>
          </a:xfrm>
          <a:prstGeom prst="wedgeRoundRectCallout">
            <a:avLst>
              <a:gd name="adj1" fmla="val -67378"/>
              <a:gd name="adj2" fmla="val 36458"/>
              <a:gd name="adj3" fmla="val 16667"/>
            </a:avLst>
          </a:prstGeom>
          <a:solidFill>
            <a:srgbClr val="115076"/>
          </a:solidFill>
          <a:ln>
            <a:solidFill>
              <a:srgbClr val="DAA520"/>
            </a:solidFill>
          </a:ln>
        </p:spPr>
        <p:txBody>
          <a:bodyPr wrap="square" rtlCol="0">
            <a:spAutoFit/>
          </a:bodyPr>
          <a:lstStyle/>
          <a:p>
            <a:pPr lvl="0"/>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1.</a:t>
            </a:r>
            <a:r>
              <a:rPr lang="de-DE" sz="2400" dirty="0">
                <a:solidFill>
                  <a:prstClr val="white"/>
                </a:solidFill>
                <a:latin typeface="Century Gothic" panose="020B0502020202020204" pitchFamily="34" charset="0"/>
              </a:rPr>
              <a:t> Alastairs Hund  ist so </a:t>
            </a:r>
            <a:r>
              <a:rPr lang="de-DE" sz="2400" b="1" dirty="0">
                <a:solidFill>
                  <a:prstClr val="white"/>
                </a:solidFill>
                <a:latin typeface="Century Gothic" panose="020B0502020202020204" pitchFamily="34" charset="0"/>
              </a:rPr>
              <a:t>winzig</a:t>
            </a:r>
            <a:r>
              <a:rPr lang="de-DE" sz="2400" dirty="0">
                <a:solidFill>
                  <a:prstClr val="white"/>
                </a:solidFill>
                <a:latin typeface="Century Gothic" panose="020B0502020202020204" pitchFamily="34" charset="0"/>
              </a:rPr>
              <a:t>! Ich liebe so </a:t>
            </a:r>
            <a:r>
              <a:rPr lang="de-DE" sz="2400" b="1" dirty="0">
                <a:solidFill>
                  <a:prstClr val="white"/>
                </a:solidFill>
                <a:latin typeface="Century Gothic" panose="020B0502020202020204" pitchFamily="34" charset="0"/>
              </a:rPr>
              <a:t>winzige</a:t>
            </a:r>
            <a:r>
              <a:rPr lang="de-DE" sz="2400" dirty="0">
                <a:solidFill>
                  <a:prstClr val="white"/>
                </a:solidFill>
                <a:latin typeface="Century Gothic" panose="020B0502020202020204" pitchFamily="34" charset="0"/>
              </a:rPr>
              <a:t> Hunde.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prstClr val="white"/>
              </a:solidFill>
              <a:effectLst/>
              <a:uLnTx/>
              <a:uFillTx/>
              <a:latin typeface="Tw Cen MT" panose="020B0602020104020603"/>
            </a:endParaRPr>
          </a:p>
        </p:txBody>
      </p:sp>
      <p:sp>
        <p:nvSpPr>
          <p:cNvPr id="14" name="TextBox 13">
            <a:extLst>
              <a:ext uri="{FF2B5EF4-FFF2-40B4-BE49-F238E27FC236}">
                <a16:creationId xmlns:a16="http://schemas.microsoft.com/office/drawing/2014/main" id="{984E828F-124B-4ADE-86D2-4C209485F2EB}"/>
              </a:ext>
            </a:extLst>
          </p:cNvPr>
          <p:cNvSpPr txBox="1"/>
          <p:nvPr/>
        </p:nvSpPr>
        <p:spPr>
          <a:xfrm>
            <a:off x="3222297" y="601597"/>
            <a:ext cx="62152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Person A </a:t>
            </a:r>
            <a:r>
              <a:rPr lang="en-US" sz="2400" dirty="0" err="1">
                <a:solidFill>
                  <a:srgbClr val="4472C4">
                    <a:lumMod val="50000"/>
                  </a:srgbClr>
                </a:solidFill>
                <a:latin typeface="Century Gothic" panose="020F0302020204030204"/>
              </a:rPr>
              <a:t>liest</a:t>
            </a:r>
            <a:r>
              <a:rPr lang="en-US" sz="2400" dirty="0">
                <a:solidFill>
                  <a:srgbClr val="4472C4">
                    <a:lumMod val="50000"/>
                  </a:srgbClr>
                </a:solidFill>
                <a:latin typeface="Century Gothic" panose="020F0302020204030204"/>
              </a:rPr>
              <a:t> 1-4, Person B </a:t>
            </a:r>
            <a:r>
              <a:rPr lang="en-US" sz="2400" dirty="0" err="1">
                <a:solidFill>
                  <a:srgbClr val="4472C4">
                    <a:lumMod val="50000"/>
                  </a:srgbClr>
                </a:solidFill>
                <a:latin typeface="Century Gothic" panose="020F0302020204030204"/>
              </a:rPr>
              <a:t>dreht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sich</a:t>
            </a:r>
            <a:r>
              <a:rPr lang="en-US" sz="2400" dirty="0">
                <a:solidFill>
                  <a:srgbClr val="4472C4">
                    <a:lumMod val="50000"/>
                  </a:srgbClr>
                </a:solidFill>
                <a:latin typeface="Century Gothic" panose="020F0302020204030204"/>
              </a:rPr>
              <a:t> um und </a:t>
            </a:r>
            <a:r>
              <a:rPr lang="en-US" sz="2400" dirty="0" err="1">
                <a:solidFill>
                  <a:srgbClr val="4472C4">
                    <a:lumMod val="50000"/>
                  </a:srgbClr>
                </a:solidFill>
                <a:latin typeface="Century Gothic" panose="020F0302020204030204"/>
              </a:rPr>
              <a:t>schreibt</a:t>
            </a:r>
            <a:r>
              <a:rPr lang="en-US" sz="2400" dirty="0">
                <a:solidFill>
                  <a:srgbClr val="4472C4">
                    <a:lumMod val="50000"/>
                  </a:srgbClr>
                </a:solidFill>
                <a:latin typeface="Century Gothic" panose="020F0302020204030204"/>
              </a:rPr>
              <a:t> auf.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hlinkClick r:id="" action="ppaction://noaction">
              <a:snd r:embed="rId7" name="9.3.1.5 slide 18 3.wav"/>
            </a:hlinkClick>
            <a:extLst>
              <a:ext uri="{FF2B5EF4-FFF2-40B4-BE49-F238E27FC236}">
                <a16:creationId xmlns:a16="http://schemas.microsoft.com/office/drawing/2014/main" id="{19D6D629-B0CA-4FC9-A1F5-4E6BAEEF5D9D}"/>
              </a:ext>
            </a:extLst>
          </p:cNvPr>
          <p:cNvSpPr txBox="1"/>
          <p:nvPr/>
        </p:nvSpPr>
        <p:spPr>
          <a:xfrm>
            <a:off x="1007707" y="3480448"/>
            <a:ext cx="3460835" cy="2145268"/>
          </a:xfrm>
          <a:prstGeom prst="wedgeRoundRectCallout">
            <a:avLst>
              <a:gd name="adj1" fmla="val -76611"/>
              <a:gd name="adj2" fmla="val 15896"/>
              <a:gd name="adj3" fmla="val 16667"/>
            </a:avLst>
          </a:prstGeom>
          <a:solidFill>
            <a:srgbClr val="115076"/>
          </a:solidFill>
          <a:ln>
            <a:solidFill>
              <a:srgbClr val="DAA520"/>
            </a:solidFill>
          </a:ln>
        </p:spPr>
        <p:txBody>
          <a:bodyPr wrap="square" rtlCol="0">
            <a:spAutoFit/>
          </a:bodyPr>
          <a:lstStyle/>
          <a:p>
            <a:pPr lvl="0"/>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3.</a:t>
            </a:r>
            <a:r>
              <a:rPr lang="de-DE" sz="2400" dirty="0">
                <a:solidFill>
                  <a:prstClr val="white"/>
                </a:solidFill>
                <a:latin typeface="Century Gothic" panose="020B0502020202020204" pitchFamily="34" charset="0"/>
              </a:rPr>
              <a:t> </a:t>
            </a:r>
            <a:r>
              <a:rPr lang="de-DE" sz="2400" b="1" dirty="0">
                <a:solidFill>
                  <a:prstClr val="white"/>
                </a:solidFill>
                <a:latin typeface="Century Gothic" panose="020B0502020202020204" pitchFamily="34" charset="0"/>
              </a:rPr>
              <a:t>Künftig </a:t>
            </a:r>
            <a:r>
              <a:rPr lang="de-DE" sz="2400" dirty="0">
                <a:solidFill>
                  <a:prstClr val="white"/>
                </a:solidFill>
                <a:latin typeface="Century Gothic" panose="020B0502020202020204" pitchFamily="34" charset="0"/>
              </a:rPr>
              <a:t>will ich auch einen Hund haben. Mein </a:t>
            </a:r>
            <a:r>
              <a:rPr lang="de-DE" sz="2400" b="1" dirty="0">
                <a:solidFill>
                  <a:prstClr val="white"/>
                </a:solidFill>
                <a:latin typeface="Century Gothic" panose="020B0502020202020204" pitchFamily="34" charset="0"/>
              </a:rPr>
              <a:t>künftiger</a:t>
            </a:r>
            <a:r>
              <a:rPr lang="de-DE" sz="2400" dirty="0">
                <a:solidFill>
                  <a:prstClr val="white"/>
                </a:solidFill>
                <a:latin typeface="Century Gothic" panose="020B0502020202020204" pitchFamily="34" charset="0"/>
              </a:rPr>
              <a:t> Hund wird </a:t>
            </a:r>
            <a:r>
              <a:rPr lang="de-DE" sz="2400" dirty="0" err="1">
                <a:solidFill>
                  <a:prstClr val="white"/>
                </a:solidFill>
                <a:latin typeface="Century Gothic" panose="020B0502020202020204" pitchFamily="34" charset="0"/>
              </a:rPr>
              <a:t>Fiffi</a:t>
            </a:r>
            <a:r>
              <a:rPr lang="de-DE" sz="2400" dirty="0">
                <a:solidFill>
                  <a:prstClr val="white"/>
                </a:solidFill>
                <a:latin typeface="Century Gothic" panose="020B0502020202020204" pitchFamily="34" charset="0"/>
              </a:rPr>
              <a:t> heißen.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prstClr val="white"/>
              </a:solidFill>
              <a:effectLst/>
              <a:uLnTx/>
              <a:uFillTx/>
              <a:latin typeface="Tw Cen MT" panose="020B0602020104020603"/>
            </a:endParaRPr>
          </a:p>
        </p:txBody>
      </p:sp>
      <p:sp>
        <p:nvSpPr>
          <p:cNvPr id="16" name="TextBox 15">
            <a:hlinkClick r:id="" action="ppaction://noaction">
              <a:snd r:embed="rId8" name="9.3.1.5 slide 15 4.wav"/>
            </a:hlinkClick>
            <a:extLst>
              <a:ext uri="{FF2B5EF4-FFF2-40B4-BE49-F238E27FC236}">
                <a16:creationId xmlns:a16="http://schemas.microsoft.com/office/drawing/2014/main" id="{28B09C2A-53C4-4850-AA3D-CC465CA4452D}"/>
              </a:ext>
            </a:extLst>
          </p:cNvPr>
          <p:cNvSpPr txBox="1"/>
          <p:nvPr/>
        </p:nvSpPr>
        <p:spPr>
          <a:xfrm>
            <a:off x="5207359" y="3802522"/>
            <a:ext cx="5361512" cy="1328023"/>
          </a:xfrm>
          <a:prstGeom prst="wedgeRoundRectCallout">
            <a:avLst>
              <a:gd name="adj1" fmla="val 66634"/>
              <a:gd name="adj2" fmla="val -49907"/>
              <a:gd name="adj3" fmla="val 16667"/>
            </a:avLst>
          </a:prstGeom>
          <a:solidFill>
            <a:srgbClr val="115076"/>
          </a:solidFill>
          <a:ln>
            <a:solidFill>
              <a:srgbClr val="DAA520"/>
            </a:solidFill>
          </a:ln>
        </p:spPr>
        <p:txBody>
          <a:bodyPr wrap="square" rtlCol="0">
            <a:spAutoFit/>
          </a:bodyPr>
          <a:lstStyle/>
          <a:p>
            <a:r>
              <a:rPr lang="en-GB" sz="2400" dirty="0">
                <a:solidFill>
                  <a:prstClr val="white"/>
                </a:solidFill>
                <a:latin typeface="Century Gothic" panose="020B0502020202020204" pitchFamily="34" charset="0"/>
              </a:rPr>
              <a:t>4.</a:t>
            </a:r>
            <a:r>
              <a:rPr lang="de-DE" sz="2400" dirty="0">
                <a:solidFill>
                  <a:prstClr val="white"/>
                </a:solidFill>
                <a:latin typeface="Century Gothic" panose="020B0502020202020204" pitchFamily="34" charset="0"/>
              </a:rPr>
              <a:t> </a:t>
            </a:r>
            <a:r>
              <a:rPr lang="de-DE" sz="2400" b="1" dirty="0">
                <a:solidFill>
                  <a:prstClr val="white"/>
                </a:solidFill>
                <a:latin typeface="Century Gothic" panose="020B0502020202020204" pitchFamily="34" charset="0"/>
              </a:rPr>
              <a:t>Winzige</a:t>
            </a:r>
            <a:r>
              <a:rPr lang="de-DE" sz="2400" dirty="0">
                <a:solidFill>
                  <a:prstClr val="white"/>
                </a:solidFill>
                <a:latin typeface="Century Gothic" panose="020B0502020202020204" pitchFamily="34" charset="0"/>
              </a:rPr>
              <a:t> und </a:t>
            </a:r>
            <a:r>
              <a:rPr lang="de-DE" sz="2400" b="1" dirty="0">
                <a:solidFill>
                  <a:prstClr val="white"/>
                </a:solidFill>
                <a:latin typeface="Century Gothic" panose="020B0502020202020204" pitchFamily="34" charset="0"/>
              </a:rPr>
              <a:t>mutige</a:t>
            </a:r>
            <a:r>
              <a:rPr lang="de-DE" sz="2400" dirty="0">
                <a:solidFill>
                  <a:prstClr val="white"/>
                </a:solidFill>
                <a:latin typeface="Century Gothic" panose="020B0502020202020204" pitchFamily="34" charset="0"/>
              </a:rPr>
              <a:t> Hunde gibt es nicht so häufig. Häufiger sind </a:t>
            </a:r>
            <a:r>
              <a:rPr lang="de-DE" sz="2400" b="1" dirty="0">
                <a:solidFill>
                  <a:prstClr val="white"/>
                </a:solidFill>
                <a:latin typeface="Century Gothic" panose="020B0502020202020204" pitchFamily="34" charset="0"/>
              </a:rPr>
              <a:t>große</a:t>
            </a:r>
            <a:r>
              <a:rPr lang="de-DE" sz="2400" dirty="0">
                <a:solidFill>
                  <a:prstClr val="white"/>
                </a:solidFill>
                <a:latin typeface="Century Gothic" panose="020B0502020202020204" pitchFamily="34" charset="0"/>
              </a:rPr>
              <a:t> und </a:t>
            </a:r>
            <a:r>
              <a:rPr lang="de-DE" sz="2400" b="1" dirty="0">
                <a:solidFill>
                  <a:prstClr val="white"/>
                </a:solidFill>
                <a:latin typeface="Century Gothic" panose="020B0502020202020204" pitchFamily="34" charset="0"/>
              </a:rPr>
              <a:t>mutige</a:t>
            </a:r>
            <a:r>
              <a:rPr lang="de-DE" sz="2400" dirty="0">
                <a:solidFill>
                  <a:prstClr val="white"/>
                </a:solidFill>
                <a:latin typeface="Century Gothic" panose="020B0502020202020204" pitchFamily="34" charset="0"/>
              </a:rPr>
              <a:t> Hunde! </a:t>
            </a:r>
            <a:endParaRPr kumimoji="0" lang="en-GB" sz="2400" b="0" i="0" u="none" strike="noStrike" kern="1200" cap="none" spc="0" normalizeH="0" baseline="0" noProof="0" dirty="0">
              <a:ln>
                <a:noFill/>
              </a:ln>
              <a:solidFill>
                <a:prstClr val="white"/>
              </a:solidFill>
              <a:effectLst/>
              <a:uLnTx/>
              <a:uFillTx/>
              <a:latin typeface="Tw Cen MT" panose="020B0602020104020603"/>
            </a:endParaRPr>
          </a:p>
        </p:txBody>
      </p:sp>
      <p:pic>
        <p:nvPicPr>
          <p:cNvPr id="3074" name="Picture 2" descr="Puppy, Animal, Mammal, Cute, Ears, Small, Dog, Adorable">
            <a:extLst>
              <a:ext uri="{FF2B5EF4-FFF2-40B4-BE49-F238E27FC236}">
                <a16:creationId xmlns:a16="http://schemas.microsoft.com/office/drawing/2014/main" id="{459A9353-2347-45D0-94EA-63C4E2F37E0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01157" y="4378817"/>
            <a:ext cx="635434" cy="60839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uppy, Dog, Leashed, Dog Leash, Pet, Animal">
            <a:extLst>
              <a:ext uri="{FF2B5EF4-FFF2-40B4-BE49-F238E27FC236}">
                <a16:creationId xmlns:a16="http://schemas.microsoft.com/office/drawing/2014/main" id="{A8EE9B88-2A66-4B1F-A73D-FE62B5E8F7C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84158" y="4805333"/>
            <a:ext cx="1316999" cy="11424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uppy, Animal, Mammal, Cute, Ears, Small, Dog, Adorable">
            <a:extLst>
              <a:ext uri="{FF2B5EF4-FFF2-40B4-BE49-F238E27FC236}">
                <a16:creationId xmlns:a16="http://schemas.microsoft.com/office/drawing/2014/main" id="{65FF636D-43A7-4463-9D30-92757BB88DE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68542" y="1799420"/>
            <a:ext cx="635434" cy="608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63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7"/>
        <p:cNvGrpSpPr/>
        <p:nvPr/>
      </p:nvGrpSpPr>
      <p:grpSpPr>
        <a:xfrm>
          <a:off x="0" y="0"/>
          <a:ext cx="0" cy="0"/>
          <a:chOff x="0" y="0"/>
          <a:chExt cx="0" cy="0"/>
        </a:xfrm>
      </p:grpSpPr>
      <p:pic>
        <p:nvPicPr>
          <p:cNvPr id="1238" name="Google Shape;1238;p22" descr="background rectangle"/>
          <p:cNvPicPr preferRelativeResize="0"/>
          <p:nvPr/>
        </p:nvPicPr>
        <p:blipFill rotWithShape="1">
          <a:blip r:embed="rId4">
            <a:alphaModFix/>
          </a:blip>
          <a:srcRect/>
          <a:stretch/>
        </p:blipFill>
        <p:spPr>
          <a:xfrm>
            <a:off x="0" y="294041"/>
            <a:ext cx="4743450" cy="869950"/>
          </a:xfrm>
          <a:prstGeom prst="rect">
            <a:avLst/>
          </a:prstGeom>
          <a:noFill/>
          <a:ln>
            <a:noFill/>
          </a:ln>
        </p:spPr>
      </p:pic>
      <p:sp>
        <p:nvSpPr>
          <p:cNvPr id="1239" name="Google Shape;1239;p22"/>
          <p:cNvSpPr txBox="1">
            <a:spLocks noGrp="1"/>
          </p:cNvSpPr>
          <p:nvPr>
            <p:ph type="title"/>
          </p:nvPr>
        </p:nvSpPr>
        <p:spPr>
          <a:xfrm>
            <a:off x="0" y="294041"/>
            <a:ext cx="4194810"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entury Gothic"/>
              <a:buNone/>
            </a:pPr>
            <a:r>
              <a:rPr lang="en-GB" sz="3600" b="1">
                <a:solidFill>
                  <a:schemeClr val="lt1"/>
                </a:solidFill>
              </a:rPr>
              <a:t>Wie sagt man das?</a:t>
            </a:r>
            <a:endParaRPr/>
          </a:p>
        </p:txBody>
      </p:sp>
      <p:sp>
        <p:nvSpPr>
          <p:cNvPr id="1240" name="Google Shape;1240;p22"/>
          <p:cNvSpPr/>
          <p:nvPr/>
        </p:nvSpPr>
        <p:spPr>
          <a:xfrm>
            <a:off x="9052560" y="247046"/>
            <a:ext cx="2906332"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sprechen / schreiben</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241" name="Google Shape;1241;p22"/>
          <p:cNvSpPr txBox="1"/>
          <p:nvPr/>
        </p:nvSpPr>
        <p:spPr>
          <a:xfrm>
            <a:off x="4630524" y="285646"/>
            <a:ext cx="5563891"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1. Sag die Wörter laut.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22"/>
          <p:cNvSpPr/>
          <p:nvPr/>
        </p:nvSpPr>
        <p:spPr>
          <a:xfrm>
            <a:off x="324000" y="15444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rubbish</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43" name="Google Shape;1243;p22"/>
          <p:cNvSpPr/>
          <p:nvPr/>
        </p:nvSpPr>
        <p:spPr>
          <a:xfrm>
            <a:off x="3326400" y="15444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bank, bench</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44" name="Google Shape;1244;p22"/>
          <p:cNvSpPr/>
          <p:nvPr/>
        </p:nvSpPr>
        <p:spPr>
          <a:xfrm>
            <a:off x="6246000" y="15444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US" sz="2800" kern="0" noProof="0" dirty="0">
                <a:solidFill>
                  <a:srgbClr val="002060"/>
                </a:solidFill>
                <a:latin typeface="Century Gothic"/>
                <a:cs typeface="Arial"/>
                <a:sym typeface="Century Gothic"/>
              </a:rPr>
              <a:t>clean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45" name="Google Shape;1245;p22"/>
          <p:cNvSpPr/>
          <p:nvPr/>
        </p:nvSpPr>
        <p:spPr>
          <a:xfrm>
            <a:off x="9180000" y="15444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put on</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46" name="Google Shape;1246;p22"/>
          <p:cNvSpPr/>
          <p:nvPr/>
        </p:nvSpPr>
        <p:spPr>
          <a:xfrm>
            <a:off x="324000" y="27612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interview</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47" name="Google Shape;1247;p22"/>
          <p:cNvSpPr/>
          <p:nvPr/>
        </p:nvSpPr>
        <p:spPr>
          <a:xfrm>
            <a:off x="3326400" y="27612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take part</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48" name="Google Shape;1248;p22"/>
          <p:cNvSpPr/>
          <p:nvPr/>
        </p:nvSpPr>
        <p:spPr>
          <a:xfrm>
            <a:off x="6246000" y="27612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greet</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49" name="Google Shape;1249;p22"/>
          <p:cNvSpPr/>
          <p:nvPr/>
        </p:nvSpPr>
        <p:spPr>
          <a:xfrm>
            <a:off x="9180000" y="27612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wash</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50" name="Google Shape;1250;p22"/>
          <p:cNvSpPr/>
          <p:nvPr/>
        </p:nvSpPr>
        <p:spPr>
          <a:xfrm>
            <a:off x="324000" y="39780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talk, speech</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51" name="Google Shape;1251;p22"/>
          <p:cNvSpPr/>
          <p:nvPr/>
        </p:nvSpPr>
        <p:spPr>
          <a:xfrm>
            <a:off x="3326400" y="39780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author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52" name="Google Shape;1252;p22"/>
          <p:cNvSpPr/>
          <p:nvPr/>
        </p:nvSpPr>
        <p:spPr>
          <a:xfrm>
            <a:off x="6246000" y="39780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you were allowed</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53" name="Google Shape;1253;p22"/>
          <p:cNvSpPr/>
          <p:nvPr/>
        </p:nvSpPr>
        <p:spPr>
          <a:xfrm>
            <a:off x="9180000" y="39780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success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54" name="Google Shape;1254;p22"/>
          <p:cNvSpPr/>
          <p:nvPr/>
        </p:nvSpPr>
        <p:spPr>
          <a:xfrm>
            <a:off x="324000" y="51948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look forward</a:t>
            </a:r>
            <a:r>
              <a:rPr kumimoji="0" lang="en-GB"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to</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55" name="Google Shape;1255;p22"/>
          <p:cNvSpPr/>
          <p:nvPr/>
        </p:nvSpPr>
        <p:spPr>
          <a:xfrm>
            <a:off x="3326400" y="51948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purpose,</a:t>
            </a:r>
            <a:r>
              <a:rPr kumimoji="0" lang="en-GB"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cause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56" name="Google Shape;1256;p22"/>
          <p:cNvSpPr/>
          <p:nvPr/>
        </p:nvSpPr>
        <p:spPr>
          <a:xfrm>
            <a:off x="6246000" y="51948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600"/>
              <a:buFont typeface="Century Gothic"/>
              <a:buNone/>
              <a:tabLst/>
              <a:defRPr/>
            </a:pPr>
            <a:r>
              <a:rPr kumimoji="0" lang="en-GB" sz="26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go out</a:t>
            </a:r>
            <a:endParaRPr kumimoji="0" sz="26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57" name="Google Shape;1257;p22"/>
          <p:cNvSpPr/>
          <p:nvPr/>
        </p:nvSpPr>
        <p:spPr>
          <a:xfrm>
            <a:off x="9180000" y="51948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local</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58" name="Google Shape;1258;p22"/>
          <p:cNvSpPr/>
          <p:nvPr/>
        </p:nvSpPr>
        <p:spPr>
          <a:xfrm>
            <a:off x="309600" y="1544400"/>
            <a:ext cx="2608248"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der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Müll</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59" name="Google Shape;1259;p22"/>
          <p:cNvSpPr/>
          <p:nvPr/>
        </p:nvSpPr>
        <p:spPr>
          <a:xfrm>
            <a:off x="3291413" y="1558073"/>
            <a:ext cx="2608248" cy="867128"/>
          </a:xfrm>
          <a:prstGeom prst="roundRect">
            <a:avLst>
              <a:gd name="adj" fmla="val 16667"/>
            </a:avLst>
          </a:prstGeom>
          <a:solidFill>
            <a:srgbClr val="FFF4E7"/>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die Bank</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60" name="Google Shape;1260;p22"/>
          <p:cNvSpPr/>
          <p:nvPr/>
        </p:nvSpPr>
        <p:spPr>
          <a:xfrm>
            <a:off x="6260400" y="1531064"/>
            <a:ext cx="2608248"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sauber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61" name="Google Shape;1261;p22"/>
          <p:cNvSpPr/>
          <p:nvPr/>
        </p:nvSpPr>
        <p:spPr>
          <a:xfrm>
            <a:off x="9180000" y="1531064"/>
            <a:ext cx="2608248" cy="867128"/>
          </a:xfrm>
          <a:prstGeom prst="roundRect">
            <a:avLst>
              <a:gd name="adj" fmla="val 16667"/>
            </a:avLst>
          </a:prstGeom>
          <a:solidFill>
            <a:srgbClr val="FFF4E7"/>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anziehen</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62" name="Google Shape;1262;p22"/>
          <p:cNvSpPr/>
          <p:nvPr/>
        </p:nvSpPr>
        <p:spPr>
          <a:xfrm>
            <a:off x="309600" y="2745831"/>
            <a:ext cx="2608248"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das Interview</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63" name="Google Shape;1263;p22"/>
          <p:cNvSpPr/>
          <p:nvPr/>
        </p:nvSpPr>
        <p:spPr>
          <a:xfrm>
            <a:off x="3319723" y="2730463"/>
            <a:ext cx="2608248" cy="867128"/>
          </a:xfrm>
          <a:prstGeom prst="roundRect">
            <a:avLst>
              <a:gd name="adj" fmla="val 16667"/>
            </a:avLst>
          </a:prstGeom>
          <a:solidFill>
            <a:srgbClr val="FFF4E7"/>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teilnehmen</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64" name="Google Shape;1264;p22"/>
          <p:cNvSpPr/>
          <p:nvPr/>
        </p:nvSpPr>
        <p:spPr>
          <a:xfrm>
            <a:off x="6239323" y="2767392"/>
            <a:ext cx="2608248"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US" sz="2800" kern="0" dirty="0" err="1">
                <a:solidFill>
                  <a:srgbClr val="002060"/>
                </a:solidFill>
                <a:latin typeface="Century Gothic"/>
                <a:ea typeface="Century Gothic"/>
                <a:cs typeface="Century Gothic"/>
                <a:sym typeface="Century Gothic"/>
              </a:rPr>
              <a:t>begrüßen</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65" name="Google Shape;1265;p22"/>
          <p:cNvSpPr/>
          <p:nvPr/>
        </p:nvSpPr>
        <p:spPr>
          <a:xfrm>
            <a:off x="9158923" y="2753653"/>
            <a:ext cx="2608248" cy="867128"/>
          </a:xfrm>
          <a:prstGeom prst="roundRect">
            <a:avLst>
              <a:gd name="adj" fmla="val 16667"/>
            </a:avLst>
          </a:prstGeom>
          <a:solidFill>
            <a:srgbClr val="FFF4E7"/>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waschen</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66" name="Google Shape;1266;p22"/>
          <p:cNvSpPr/>
          <p:nvPr/>
        </p:nvSpPr>
        <p:spPr>
          <a:xfrm>
            <a:off x="309600" y="3978000"/>
            <a:ext cx="2608248"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die Rede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67" name="Google Shape;1267;p22"/>
          <p:cNvSpPr/>
          <p:nvPr/>
        </p:nvSpPr>
        <p:spPr>
          <a:xfrm>
            <a:off x="3304798" y="3962631"/>
            <a:ext cx="2608248" cy="867128"/>
          </a:xfrm>
          <a:prstGeom prst="roundRect">
            <a:avLst>
              <a:gd name="adj" fmla="val 16667"/>
            </a:avLst>
          </a:prstGeom>
          <a:solidFill>
            <a:srgbClr val="FFF4E7"/>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der Autor</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68" name="Google Shape;1268;p22"/>
          <p:cNvSpPr/>
          <p:nvPr/>
        </p:nvSpPr>
        <p:spPr>
          <a:xfrm>
            <a:off x="6260400" y="3986296"/>
            <a:ext cx="2608248"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durftest</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69" name="Google Shape;1269;p22"/>
          <p:cNvSpPr/>
          <p:nvPr/>
        </p:nvSpPr>
        <p:spPr>
          <a:xfrm>
            <a:off x="9194400" y="3968180"/>
            <a:ext cx="2608248" cy="867128"/>
          </a:xfrm>
          <a:prstGeom prst="roundRect">
            <a:avLst>
              <a:gd name="adj" fmla="val 16667"/>
            </a:avLst>
          </a:prstGeom>
          <a:solidFill>
            <a:srgbClr val="FFF4E7"/>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der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Erfolg</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70" name="Google Shape;1270;p22"/>
          <p:cNvSpPr/>
          <p:nvPr/>
        </p:nvSpPr>
        <p:spPr>
          <a:xfrm>
            <a:off x="300000" y="5194800"/>
            <a:ext cx="2608248"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sich</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freuen</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(auf)</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71" name="Google Shape;1271;p22"/>
          <p:cNvSpPr/>
          <p:nvPr/>
        </p:nvSpPr>
        <p:spPr>
          <a:xfrm>
            <a:off x="3333783" y="5194800"/>
            <a:ext cx="2608248" cy="867128"/>
          </a:xfrm>
          <a:prstGeom prst="roundRect">
            <a:avLst>
              <a:gd name="adj" fmla="val 16667"/>
            </a:avLst>
          </a:prstGeom>
          <a:solidFill>
            <a:srgbClr val="FFF4E7"/>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der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Zweck</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72" name="Google Shape;1272;p22"/>
          <p:cNvSpPr/>
          <p:nvPr/>
        </p:nvSpPr>
        <p:spPr>
          <a:xfrm>
            <a:off x="6270316" y="5186504"/>
            <a:ext cx="2608248"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ausgehen</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73" name="Google Shape;1273;p22"/>
          <p:cNvSpPr/>
          <p:nvPr/>
        </p:nvSpPr>
        <p:spPr>
          <a:xfrm>
            <a:off x="9158923" y="5175160"/>
            <a:ext cx="2608248" cy="867128"/>
          </a:xfrm>
          <a:prstGeom prst="roundRect">
            <a:avLst>
              <a:gd name="adj" fmla="val 16667"/>
            </a:avLst>
          </a:prstGeom>
          <a:solidFill>
            <a:srgbClr val="FFF4E7"/>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lokal</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74" name="Google Shape;1274;p22"/>
          <p:cNvSpPr txBox="1"/>
          <p:nvPr/>
        </p:nvSpPr>
        <p:spPr>
          <a:xfrm>
            <a:off x="4242623" y="733063"/>
            <a:ext cx="5563891"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2. Schreib die Wörter schnell auf.</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3000" fill="hold"/>
                                        <p:tgtEl>
                                          <p:spTgt spid="1252"/>
                                        </p:tgtEl>
                                        <p:attrNameLst>
                                          <p:attrName>r</p:attrName>
                                        </p:attrNameLst>
                                      </p:cBhvr>
                                    </p:animRot>
                                  </p:childTnLst>
                                </p:cTn>
                              </p:par>
                            </p:childTnLst>
                          </p:cTn>
                        </p:par>
                        <p:par>
                          <p:cTn id="7" fill="hold">
                            <p:stCondLst>
                              <p:cond delay="3000"/>
                            </p:stCondLst>
                            <p:childTnLst>
                              <p:par>
                                <p:cTn id="8" presetID="1" presetClass="entr" presetSubtype="0" fill="hold" nodeType="afterEffect">
                                  <p:stCondLst>
                                    <p:cond delay="0"/>
                                  </p:stCondLst>
                                  <p:childTnLst>
                                    <p:set>
                                      <p:cBhvr>
                                        <p:cTn id="9" dur="1" fill="hold">
                                          <p:stCondLst>
                                            <p:cond delay="0"/>
                                          </p:stCondLst>
                                        </p:cTn>
                                        <p:tgtEl>
                                          <p:spTgt spid="126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3000" fill="hold"/>
                                        <p:tgtEl>
                                          <p:spTgt spid="1243"/>
                                        </p:tgtEl>
                                        <p:attrNameLst>
                                          <p:attrName>r</p:attrName>
                                        </p:attrNameLst>
                                      </p:cBhvr>
                                    </p:animRot>
                                  </p:childTnLst>
                                </p:cTn>
                              </p:par>
                            </p:childTnLst>
                          </p:cTn>
                        </p:par>
                        <p:par>
                          <p:cTn id="14" fill="hold">
                            <p:stCondLst>
                              <p:cond delay="3000"/>
                            </p:stCondLst>
                            <p:childTnLst>
                              <p:par>
                                <p:cTn id="15" presetID="1" presetClass="entr" presetSubtype="0" fill="hold" nodeType="afterEffect">
                                  <p:stCondLst>
                                    <p:cond delay="0"/>
                                  </p:stCondLst>
                                  <p:childTnLst>
                                    <p:set>
                                      <p:cBhvr>
                                        <p:cTn id="16" dur="1" fill="hold">
                                          <p:stCondLst>
                                            <p:cond delay="0"/>
                                          </p:stCondLst>
                                        </p:cTn>
                                        <p:tgtEl>
                                          <p:spTgt spid="12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3000" fill="hold"/>
                                        <p:tgtEl>
                                          <p:spTgt spid="1245"/>
                                        </p:tgtEl>
                                        <p:attrNameLst>
                                          <p:attrName>r</p:attrName>
                                        </p:attrNameLst>
                                      </p:cBhvr>
                                    </p:animRot>
                                  </p:childTnLst>
                                </p:cTn>
                              </p:par>
                            </p:childTnLst>
                          </p:cTn>
                        </p:par>
                        <p:par>
                          <p:cTn id="21" fill="hold">
                            <p:stCondLst>
                              <p:cond delay="3000"/>
                            </p:stCondLst>
                            <p:childTnLst>
                              <p:par>
                                <p:cTn id="22" presetID="1" presetClass="entr" presetSubtype="0" fill="hold" nodeType="afterEffect">
                                  <p:stCondLst>
                                    <p:cond delay="0"/>
                                  </p:stCondLst>
                                  <p:childTnLst>
                                    <p:set>
                                      <p:cBhvr>
                                        <p:cTn id="23" dur="1" fill="hold">
                                          <p:stCondLst>
                                            <p:cond delay="0"/>
                                          </p:stCondLst>
                                        </p:cTn>
                                        <p:tgtEl>
                                          <p:spTgt spid="126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3000" fill="hold"/>
                                        <p:tgtEl>
                                          <p:spTgt spid="1250"/>
                                        </p:tgtEl>
                                        <p:attrNameLst>
                                          <p:attrName>r</p:attrName>
                                        </p:attrNameLst>
                                      </p:cBhvr>
                                    </p:animRot>
                                  </p:childTnLst>
                                </p:cTn>
                              </p:par>
                            </p:childTnLst>
                          </p:cTn>
                        </p:par>
                        <p:par>
                          <p:cTn id="28" fill="hold">
                            <p:stCondLst>
                              <p:cond delay="3000"/>
                            </p:stCondLst>
                            <p:childTnLst>
                              <p:par>
                                <p:cTn id="29" presetID="1" presetClass="entr" presetSubtype="0" fill="hold" nodeType="afterEffect">
                                  <p:stCondLst>
                                    <p:cond delay="0"/>
                                  </p:stCondLst>
                                  <p:childTnLst>
                                    <p:set>
                                      <p:cBhvr>
                                        <p:cTn id="30" dur="1" fill="hold">
                                          <p:stCondLst>
                                            <p:cond delay="0"/>
                                          </p:stCondLst>
                                        </p:cTn>
                                        <p:tgtEl>
                                          <p:spTgt spid="12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21600000">
                                      <p:cBhvr>
                                        <p:cTn id="34" dur="3000" fill="hold"/>
                                        <p:tgtEl>
                                          <p:spTgt spid="1257"/>
                                        </p:tgtEl>
                                        <p:attrNameLst>
                                          <p:attrName>r</p:attrName>
                                        </p:attrNameLst>
                                      </p:cBhvr>
                                    </p:animRot>
                                  </p:childTnLst>
                                </p:cTn>
                              </p:par>
                            </p:childTnLst>
                          </p:cTn>
                        </p:par>
                        <p:par>
                          <p:cTn id="35" fill="hold">
                            <p:stCondLst>
                              <p:cond delay="3000"/>
                            </p:stCondLst>
                            <p:childTnLst>
                              <p:par>
                                <p:cTn id="36" presetID="1" presetClass="entr" presetSubtype="0" fill="hold" nodeType="afterEffect">
                                  <p:stCondLst>
                                    <p:cond delay="0"/>
                                  </p:stCondLst>
                                  <p:childTnLst>
                                    <p:set>
                                      <p:cBhvr>
                                        <p:cTn id="37" dur="1" fill="hold">
                                          <p:stCondLst>
                                            <p:cond delay="0"/>
                                          </p:stCondLst>
                                        </p:cTn>
                                        <p:tgtEl>
                                          <p:spTgt spid="127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mph" presetSubtype="0" fill="hold" nodeType="clickEffect">
                                  <p:stCondLst>
                                    <p:cond delay="0"/>
                                  </p:stCondLst>
                                  <p:childTnLst>
                                    <p:animRot by="-21600000">
                                      <p:cBhvr>
                                        <p:cTn id="41" dur="3000" fill="hold"/>
                                        <p:tgtEl>
                                          <p:spTgt spid="1246"/>
                                        </p:tgtEl>
                                        <p:attrNameLst>
                                          <p:attrName>r</p:attrName>
                                        </p:attrNameLst>
                                      </p:cBhvr>
                                    </p:animRot>
                                  </p:childTnLst>
                                </p:cTn>
                              </p:par>
                            </p:childTnLst>
                          </p:cTn>
                        </p:par>
                        <p:par>
                          <p:cTn id="42" fill="hold">
                            <p:stCondLst>
                              <p:cond delay="3000"/>
                            </p:stCondLst>
                            <p:childTnLst>
                              <p:par>
                                <p:cTn id="43" presetID="1" presetClass="entr" presetSubtype="0" fill="hold" nodeType="afterEffect">
                                  <p:stCondLst>
                                    <p:cond delay="0"/>
                                  </p:stCondLst>
                                  <p:childTnLst>
                                    <p:set>
                                      <p:cBhvr>
                                        <p:cTn id="44" dur="1" fill="hold">
                                          <p:stCondLst>
                                            <p:cond delay="0"/>
                                          </p:stCondLst>
                                        </p:cTn>
                                        <p:tgtEl>
                                          <p:spTgt spid="126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8" presetClass="emph" presetSubtype="0" fill="hold" nodeType="clickEffect">
                                  <p:stCondLst>
                                    <p:cond delay="0"/>
                                  </p:stCondLst>
                                  <p:childTnLst>
                                    <p:animRot by="-21600000">
                                      <p:cBhvr>
                                        <p:cTn id="48" dur="3000" fill="hold"/>
                                        <p:tgtEl>
                                          <p:spTgt spid="1248"/>
                                        </p:tgtEl>
                                        <p:attrNameLst>
                                          <p:attrName>r</p:attrName>
                                        </p:attrNameLst>
                                      </p:cBhvr>
                                    </p:animRot>
                                  </p:childTnLst>
                                </p:cTn>
                              </p:par>
                            </p:childTnLst>
                          </p:cTn>
                        </p:par>
                        <p:par>
                          <p:cTn id="49" fill="hold">
                            <p:stCondLst>
                              <p:cond delay="3000"/>
                            </p:stCondLst>
                            <p:childTnLst>
                              <p:par>
                                <p:cTn id="50" presetID="1" presetClass="entr" presetSubtype="0" fill="hold" nodeType="afterEffect">
                                  <p:stCondLst>
                                    <p:cond delay="0"/>
                                  </p:stCondLst>
                                  <p:childTnLst>
                                    <p:set>
                                      <p:cBhvr>
                                        <p:cTn id="51" dur="1" fill="hold">
                                          <p:stCondLst>
                                            <p:cond delay="0"/>
                                          </p:stCondLst>
                                        </p:cTn>
                                        <p:tgtEl>
                                          <p:spTgt spid="126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8" presetClass="emph" presetSubtype="0" fill="hold" nodeType="clickEffect">
                                  <p:stCondLst>
                                    <p:cond delay="0"/>
                                  </p:stCondLst>
                                  <p:childTnLst>
                                    <p:animRot by="-21600000">
                                      <p:cBhvr>
                                        <p:cTn id="55" dur="3000" fill="hold"/>
                                        <p:tgtEl>
                                          <p:spTgt spid="1254"/>
                                        </p:tgtEl>
                                        <p:attrNameLst>
                                          <p:attrName>r</p:attrName>
                                        </p:attrNameLst>
                                      </p:cBhvr>
                                    </p:animRot>
                                  </p:childTnLst>
                                </p:cTn>
                              </p:par>
                            </p:childTnLst>
                          </p:cTn>
                        </p:par>
                        <p:par>
                          <p:cTn id="56" fill="hold">
                            <p:stCondLst>
                              <p:cond delay="3000"/>
                            </p:stCondLst>
                            <p:childTnLst>
                              <p:par>
                                <p:cTn id="57" presetID="1" presetClass="entr" presetSubtype="0" fill="hold" nodeType="afterEffect">
                                  <p:stCondLst>
                                    <p:cond delay="0"/>
                                  </p:stCondLst>
                                  <p:childTnLst>
                                    <p:set>
                                      <p:cBhvr>
                                        <p:cTn id="58" dur="1" fill="hold">
                                          <p:stCondLst>
                                            <p:cond delay="0"/>
                                          </p:stCondLst>
                                        </p:cTn>
                                        <p:tgtEl>
                                          <p:spTgt spid="12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nodeType="clickEffect">
                                  <p:stCondLst>
                                    <p:cond delay="0"/>
                                  </p:stCondLst>
                                  <p:childTnLst>
                                    <p:animRot by="-21600000">
                                      <p:cBhvr>
                                        <p:cTn id="62" dur="3000" fill="hold"/>
                                        <p:tgtEl>
                                          <p:spTgt spid="1256"/>
                                        </p:tgtEl>
                                        <p:attrNameLst>
                                          <p:attrName>r</p:attrName>
                                        </p:attrNameLst>
                                      </p:cBhvr>
                                    </p:animRot>
                                  </p:childTnLst>
                                </p:cTn>
                              </p:par>
                            </p:childTnLst>
                          </p:cTn>
                        </p:par>
                        <p:par>
                          <p:cTn id="63" fill="hold">
                            <p:stCondLst>
                              <p:cond delay="3000"/>
                            </p:stCondLst>
                            <p:childTnLst>
                              <p:par>
                                <p:cTn id="64" presetID="1" presetClass="entr" presetSubtype="0" fill="hold" nodeType="afterEffect">
                                  <p:stCondLst>
                                    <p:cond delay="0"/>
                                  </p:stCondLst>
                                  <p:childTnLst>
                                    <p:set>
                                      <p:cBhvr>
                                        <p:cTn id="65" dur="1" fill="hold">
                                          <p:stCondLst>
                                            <p:cond delay="0"/>
                                          </p:stCondLst>
                                        </p:cTn>
                                        <p:tgtEl>
                                          <p:spTgt spid="127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8" presetClass="emph" presetSubtype="0" fill="hold" nodeType="clickEffect">
                                  <p:stCondLst>
                                    <p:cond delay="0"/>
                                  </p:stCondLst>
                                  <p:childTnLst>
                                    <p:animRot by="-21600000">
                                      <p:cBhvr>
                                        <p:cTn id="69" dur="3000" fill="hold"/>
                                        <p:tgtEl>
                                          <p:spTgt spid="1242"/>
                                        </p:tgtEl>
                                        <p:attrNameLst>
                                          <p:attrName>r</p:attrName>
                                        </p:attrNameLst>
                                      </p:cBhvr>
                                    </p:animRot>
                                  </p:childTnLst>
                                </p:cTn>
                              </p:par>
                            </p:childTnLst>
                          </p:cTn>
                        </p:par>
                        <p:par>
                          <p:cTn id="70" fill="hold">
                            <p:stCondLst>
                              <p:cond delay="3000"/>
                            </p:stCondLst>
                            <p:childTnLst>
                              <p:par>
                                <p:cTn id="71" presetID="1" presetClass="entr" presetSubtype="0" fill="hold" nodeType="afterEffect">
                                  <p:stCondLst>
                                    <p:cond delay="0"/>
                                  </p:stCondLst>
                                  <p:childTnLst>
                                    <p:set>
                                      <p:cBhvr>
                                        <p:cTn id="72" dur="1" fill="hold">
                                          <p:stCondLst>
                                            <p:cond delay="0"/>
                                          </p:stCondLst>
                                        </p:cTn>
                                        <p:tgtEl>
                                          <p:spTgt spid="125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8" presetClass="emph" presetSubtype="0" fill="hold" nodeType="clickEffect">
                                  <p:stCondLst>
                                    <p:cond delay="0"/>
                                  </p:stCondLst>
                                  <p:childTnLst>
                                    <p:animRot by="-21600000">
                                      <p:cBhvr>
                                        <p:cTn id="76" dur="3000" fill="hold"/>
                                        <p:tgtEl>
                                          <p:spTgt spid="1251"/>
                                        </p:tgtEl>
                                        <p:attrNameLst>
                                          <p:attrName>r</p:attrName>
                                        </p:attrNameLst>
                                      </p:cBhvr>
                                    </p:animRot>
                                  </p:childTnLst>
                                </p:cTn>
                              </p:par>
                            </p:childTnLst>
                          </p:cTn>
                        </p:par>
                        <p:par>
                          <p:cTn id="77" fill="hold">
                            <p:stCondLst>
                              <p:cond delay="3000"/>
                            </p:stCondLst>
                            <p:childTnLst>
                              <p:par>
                                <p:cTn id="78" presetID="1" presetClass="entr" presetSubtype="0" fill="hold" nodeType="afterEffect">
                                  <p:stCondLst>
                                    <p:cond delay="0"/>
                                  </p:stCondLst>
                                  <p:childTnLst>
                                    <p:set>
                                      <p:cBhvr>
                                        <p:cTn id="79" dur="1" fill="hold">
                                          <p:stCondLst>
                                            <p:cond delay="0"/>
                                          </p:stCondLst>
                                        </p:cTn>
                                        <p:tgtEl>
                                          <p:spTgt spid="126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8" presetClass="emph" presetSubtype="0" fill="hold" nodeType="clickEffect">
                                  <p:stCondLst>
                                    <p:cond delay="0"/>
                                  </p:stCondLst>
                                  <p:childTnLst>
                                    <p:animRot by="-21600000">
                                      <p:cBhvr>
                                        <p:cTn id="83" dur="3000" fill="hold"/>
                                        <p:tgtEl>
                                          <p:spTgt spid="1244"/>
                                        </p:tgtEl>
                                        <p:attrNameLst>
                                          <p:attrName>r</p:attrName>
                                        </p:attrNameLst>
                                      </p:cBhvr>
                                    </p:animRot>
                                  </p:childTnLst>
                                </p:cTn>
                              </p:par>
                            </p:childTnLst>
                          </p:cTn>
                        </p:par>
                        <p:par>
                          <p:cTn id="84" fill="hold">
                            <p:stCondLst>
                              <p:cond delay="3000"/>
                            </p:stCondLst>
                            <p:childTnLst>
                              <p:par>
                                <p:cTn id="85" presetID="1" presetClass="entr" presetSubtype="0" fill="hold" nodeType="afterEffect">
                                  <p:stCondLst>
                                    <p:cond delay="0"/>
                                  </p:stCondLst>
                                  <p:childTnLst>
                                    <p:set>
                                      <p:cBhvr>
                                        <p:cTn id="86" dur="1" fill="hold">
                                          <p:stCondLst>
                                            <p:cond delay="0"/>
                                          </p:stCondLst>
                                        </p:cTn>
                                        <p:tgtEl>
                                          <p:spTgt spid="126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8" presetClass="emph" presetSubtype="0" fill="hold" nodeType="clickEffect">
                                  <p:stCondLst>
                                    <p:cond delay="0"/>
                                  </p:stCondLst>
                                  <p:childTnLst>
                                    <p:animRot by="-21600000">
                                      <p:cBhvr>
                                        <p:cTn id="90" dur="3000" fill="hold"/>
                                        <p:tgtEl>
                                          <p:spTgt spid="1247"/>
                                        </p:tgtEl>
                                        <p:attrNameLst>
                                          <p:attrName>r</p:attrName>
                                        </p:attrNameLst>
                                      </p:cBhvr>
                                    </p:animRot>
                                  </p:childTnLst>
                                </p:cTn>
                              </p:par>
                            </p:childTnLst>
                          </p:cTn>
                        </p:par>
                        <p:par>
                          <p:cTn id="91" fill="hold">
                            <p:stCondLst>
                              <p:cond delay="3000"/>
                            </p:stCondLst>
                            <p:childTnLst>
                              <p:par>
                                <p:cTn id="92" presetID="1" presetClass="entr" presetSubtype="0" fill="hold" nodeType="afterEffect">
                                  <p:stCondLst>
                                    <p:cond delay="0"/>
                                  </p:stCondLst>
                                  <p:childTnLst>
                                    <p:set>
                                      <p:cBhvr>
                                        <p:cTn id="93" dur="1" fill="hold">
                                          <p:stCondLst>
                                            <p:cond delay="0"/>
                                          </p:stCondLst>
                                        </p:cTn>
                                        <p:tgtEl>
                                          <p:spTgt spid="126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8" presetClass="emph" presetSubtype="0" fill="hold" nodeType="clickEffect">
                                  <p:stCondLst>
                                    <p:cond delay="0"/>
                                  </p:stCondLst>
                                  <p:childTnLst>
                                    <p:animRot by="-21600000">
                                      <p:cBhvr>
                                        <p:cTn id="97" dur="3000" fill="hold"/>
                                        <p:tgtEl>
                                          <p:spTgt spid="1255"/>
                                        </p:tgtEl>
                                        <p:attrNameLst>
                                          <p:attrName>r</p:attrName>
                                        </p:attrNameLst>
                                      </p:cBhvr>
                                    </p:animRot>
                                  </p:childTnLst>
                                </p:cTn>
                              </p:par>
                            </p:childTnLst>
                          </p:cTn>
                        </p:par>
                        <p:par>
                          <p:cTn id="98" fill="hold">
                            <p:stCondLst>
                              <p:cond delay="3000"/>
                            </p:stCondLst>
                            <p:childTnLst>
                              <p:par>
                                <p:cTn id="99" presetID="1" presetClass="entr" presetSubtype="0" fill="hold" nodeType="afterEffect">
                                  <p:stCondLst>
                                    <p:cond delay="0"/>
                                  </p:stCondLst>
                                  <p:childTnLst>
                                    <p:set>
                                      <p:cBhvr>
                                        <p:cTn id="100" dur="1" fill="hold">
                                          <p:stCondLst>
                                            <p:cond delay="0"/>
                                          </p:stCondLst>
                                        </p:cTn>
                                        <p:tgtEl>
                                          <p:spTgt spid="127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8" presetClass="emph" presetSubtype="0" fill="hold" nodeType="clickEffect">
                                  <p:stCondLst>
                                    <p:cond delay="0"/>
                                  </p:stCondLst>
                                  <p:childTnLst>
                                    <p:animRot by="-21600000">
                                      <p:cBhvr>
                                        <p:cTn id="104" dur="3000" fill="hold"/>
                                        <p:tgtEl>
                                          <p:spTgt spid="1253"/>
                                        </p:tgtEl>
                                        <p:attrNameLst>
                                          <p:attrName>r</p:attrName>
                                        </p:attrNameLst>
                                      </p:cBhvr>
                                    </p:animRot>
                                  </p:childTnLst>
                                </p:cTn>
                              </p:par>
                            </p:childTnLst>
                          </p:cTn>
                        </p:par>
                        <p:par>
                          <p:cTn id="105" fill="hold">
                            <p:stCondLst>
                              <p:cond delay="3000"/>
                            </p:stCondLst>
                            <p:childTnLst>
                              <p:par>
                                <p:cTn id="106" presetID="1" presetClass="entr" presetSubtype="0" fill="hold" nodeType="afterEffect">
                                  <p:stCondLst>
                                    <p:cond delay="0"/>
                                  </p:stCondLst>
                                  <p:childTnLst>
                                    <p:set>
                                      <p:cBhvr>
                                        <p:cTn id="107" dur="1" fill="hold">
                                          <p:stCondLst>
                                            <p:cond delay="0"/>
                                          </p:stCondLst>
                                        </p:cTn>
                                        <p:tgtEl>
                                          <p:spTgt spid="1269"/>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8" presetClass="emph" presetSubtype="0" fill="hold" nodeType="clickEffect">
                                  <p:stCondLst>
                                    <p:cond delay="0"/>
                                  </p:stCondLst>
                                  <p:childTnLst>
                                    <p:animRot by="-21600000">
                                      <p:cBhvr>
                                        <p:cTn id="111" dur="3000" fill="hold"/>
                                        <p:tgtEl>
                                          <p:spTgt spid="1249"/>
                                        </p:tgtEl>
                                        <p:attrNameLst>
                                          <p:attrName>r</p:attrName>
                                        </p:attrNameLst>
                                      </p:cBhvr>
                                    </p:animRot>
                                  </p:childTnLst>
                                </p:cTn>
                              </p:par>
                            </p:childTnLst>
                          </p:cTn>
                        </p:par>
                        <p:par>
                          <p:cTn id="112" fill="hold">
                            <p:stCondLst>
                              <p:cond delay="3000"/>
                            </p:stCondLst>
                            <p:childTnLst>
                              <p:par>
                                <p:cTn id="113" presetID="1" presetClass="entr" presetSubtype="0" fill="hold" nodeType="afterEffect">
                                  <p:stCondLst>
                                    <p:cond delay="0"/>
                                  </p:stCondLst>
                                  <p:childTnLst>
                                    <p:set>
                                      <p:cBhvr>
                                        <p:cTn id="114" dur="1" fill="hold">
                                          <p:stCondLst>
                                            <p:cond delay="0"/>
                                          </p:stCondLst>
                                        </p:cTn>
                                        <p:tgtEl>
                                          <p:spTgt spid="1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AA3D88B-81DB-44E5-8156-30D60B42CDDD}"/>
              </a:ext>
            </a:extLst>
          </p:cNvPr>
          <p:cNvSpPr/>
          <p:nvPr/>
        </p:nvSpPr>
        <p:spPr>
          <a:xfrm>
            <a:off x="479085" y="3537621"/>
            <a:ext cx="5361275" cy="45828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04D55CF5-B134-483D-A825-B076BADA9929}"/>
              </a:ext>
            </a:extLst>
          </p:cNvPr>
          <p:cNvSpPr/>
          <p:nvPr/>
        </p:nvSpPr>
        <p:spPr>
          <a:xfrm>
            <a:off x="479084" y="4642490"/>
            <a:ext cx="5361275" cy="45828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E05A0F88-6FC4-459C-AE68-7E506D0042A0}"/>
              </a:ext>
            </a:extLst>
          </p:cNvPr>
          <p:cNvSpPr/>
          <p:nvPr/>
        </p:nvSpPr>
        <p:spPr>
          <a:xfrm>
            <a:off x="479083" y="5817589"/>
            <a:ext cx="5361275" cy="45828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03CFD498-090D-4DA9-A0FE-3C40291A6590}"/>
              </a:ext>
            </a:extLst>
          </p:cNvPr>
          <p:cNvSpPr/>
          <p:nvPr/>
        </p:nvSpPr>
        <p:spPr>
          <a:xfrm>
            <a:off x="479086" y="2397050"/>
            <a:ext cx="5361275" cy="45828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7" y="119767"/>
            <a:ext cx="5578189" cy="869950"/>
          </a:xfrm>
          <a:prstGeom prst="rect">
            <a:avLst/>
          </a:prstGeom>
        </p:spPr>
      </p:pic>
      <p:sp>
        <p:nvSpPr>
          <p:cNvPr id="4" name="Title 3"/>
          <p:cNvSpPr>
            <a:spLocks noGrp="1"/>
          </p:cNvSpPr>
          <p:nvPr>
            <p:ph type="title"/>
          </p:nvPr>
        </p:nvSpPr>
        <p:spPr>
          <a:xfrm>
            <a:off x="-18047" y="182691"/>
            <a:ext cx="4840770" cy="707849"/>
          </a:xfrm>
        </p:spPr>
        <p:txBody>
          <a:bodyPr>
            <a:normAutofit fontScale="90000"/>
          </a:bodyPr>
          <a:lstStyle/>
          <a:p>
            <a:r>
              <a:rPr lang="en-GB" sz="3600" b="1" dirty="0">
                <a:solidFill>
                  <a:schemeClr val="bg1"/>
                </a:solidFill>
              </a:rPr>
              <a:t>Verbs with prepositions</a:t>
            </a:r>
          </a:p>
        </p:txBody>
      </p:sp>
      <p:sp>
        <p:nvSpPr>
          <p:cNvPr id="42" name="TextBox 41">
            <a:extLst>
              <a:ext uri="{FF2B5EF4-FFF2-40B4-BE49-F238E27FC236}">
                <a16:creationId xmlns:a16="http://schemas.microsoft.com/office/drawing/2014/main" id="{58ACE505-6069-4759-88F4-487391F7DBD3}"/>
              </a:ext>
            </a:extLst>
          </p:cNvPr>
          <p:cNvSpPr txBox="1"/>
          <p:nvPr/>
        </p:nvSpPr>
        <p:spPr>
          <a:xfrm>
            <a:off x="198867" y="1154618"/>
            <a:ext cx="11570346" cy="461665"/>
          </a:xfrm>
          <a:prstGeom prst="rect">
            <a:avLst/>
          </a:prstGeom>
          <a:noFill/>
        </p:spPr>
        <p:txBody>
          <a:bodyPr wrap="square" rtlCol="0">
            <a:spAutoFit/>
          </a:bodyPr>
          <a:lstStyle/>
          <a:p>
            <a:r>
              <a:rPr lang="en-US" sz="2400" dirty="0">
                <a:solidFill>
                  <a:schemeClr val="accent5">
                    <a:lumMod val="50000"/>
                  </a:schemeClr>
                </a:solidFill>
              </a:rPr>
              <a:t>Prepositions may change the article that follows.</a:t>
            </a:r>
          </a:p>
        </p:txBody>
      </p:sp>
      <p:sp>
        <p:nvSpPr>
          <p:cNvPr id="5" name="Rounded Rectangle 11">
            <a:extLst>
              <a:ext uri="{FF2B5EF4-FFF2-40B4-BE49-F238E27FC236}">
                <a16:creationId xmlns:a16="http://schemas.microsoft.com/office/drawing/2014/main" id="{3EF9E429-BDA9-407B-AE1A-0B86AB15C19C}"/>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EB6AFE8E-3A27-440C-9F7B-FB80C84EED1A}"/>
              </a:ext>
            </a:extLst>
          </p:cNvPr>
          <p:cNvSpPr txBox="1"/>
          <p:nvPr/>
        </p:nvSpPr>
        <p:spPr>
          <a:xfrm>
            <a:off x="198867" y="1854028"/>
            <a:ext cx="11570346" cy="461665"/>
          </a:xfrm>
          <a:prstGeom prst="rect">
            <a:avLst/>
          </a:prstGeom>
          <a:noFill/>
        </p:spPr>
        <p:txBody>
          <a:bodyPr wrap="square" rtlCol="0">
            <a:spAutoFit/>
          </a:bodyPr>
          <a:lstStyle/>
          <a:p>
            <a:r>
              <a:rPr lang="en-US" sz="2400" dirty="0">
                <a:solidFill>
                  <a:schemeClr val="accent5">
                    <a:lumMod val="50000"/>
                  </a:schemeClr>
                </a:solidFill>
              </a:rPr>
              <a:t>Verbs + </a:t>
            </a:r>
            <a:r>
              <a:rPr lang="en-US" sz="2400" b="1" dirty="0" err="1">
                <a:solidFill>
                  <a:schemeClr val="accent5">
                    <a:lumMod val="50000"/>
                  </a:schemeClr>
                </a:solidFill>
              </a:rPr>
              <a:t>für</a:t>
            </a:r>
            <a:r>
              <a:rPr lang="en-US" sz="2400" dirty="0">
                <a:solidFill>
                  <a:schemeClr val="accent5">
                    <a:lumMod val="50000"/>
                  </a:schemeClr>
                </a:solidFill>
              </a:rPr>
              <a:t> are </a:t>
            </a:r>
            <a:r>
              <a:rPr lang="en-US" sz="2400" u="sng" dirty="0">
                <a:solidFill>
                  <a:schemeClr val="accent5">
                    <a:lumMod val="50000"/>
                  </a:schemeClr>
                </a:solidFill>
              </a:rPr>
              <a:t>always</a:t>
            </a:r>
            <a:r>
              <a:rPr lang="en-US" sz="2400" dirty="0">
                <a:solidFill>
                  <a:schemeClr val="accent5">
                    <a:lumMod val="50000"/>
                  </a:schemeClr>
                </a:solidFill>
              </a:rPr>
              <a:t> followed by R2 (accusative):</a:t>
            </a:r>
          </a:p>
        </p:txBody>
      </p:sp>
      <p:sp>
        <p:nvSpPr>
          <p:cNvPr id="7" name="TextBox 6">
            <a:extLst>
              <a:ext uri="{FF2B5EF4-FFF2-40B4-BE49-F238E27FC236}">
                <a16:creationId xmlns:a16="http://schemas.microsoft.com/office/drawing/2014/main" id="{52C2E2CC-DB09-42DE-AEA2-89FDD6AFD66F}"/>
              </a:ext>
            </a:extLst>
          </p:cNvPr>
          <p:cNvSpPr txBox="1"/>
          <p:nvPr/>
        </p:nvSpPr>
        <p:spPr>
          <a:xfrm>
            <a:off x="198867" y="2967335"/>
            <a:ext cx="11570346" cy="461665"/>
          </a:xfrm>
          <a:prstGeom prst="rect">
            <a:avLst/>
          </a:prstGeom>
          <a:noFill/>
        </p:spPr>
        <p:txBody>
          <a:bodyPr wrap="square" rtlCol="0">
            <a:spAutoFit/>
          </a:bodyPr>
          <a:lstStyle/>
          <a:p>
            <a:r>
              <a:rPr lang="en-US" sz="2400" dirty="0">
                <a:solidFill>
                  <a:schemeClr val="accent5">
                    <a:lumMod val="50000"/>
                  </a:schemeClr>
                </a:solidFill>
              </a:rPr>
              <a:t>Verbs + </a:t>
            </a:r>
            <a:r>
              <a:rPr lang="en-US" sz="2400" b="1" dirty="0">
                <a:solidFill>
                  <a:schemeClr val="accent5">
                    <a:lumMod val="50000"/>
                  </a:schemeClr>
                </a:solidFill>
              </a:rPr>
              <a:t>auf</a:t>
            </a:r>
            <a:r>
              <a:rPr lang="en-US" sz="2400" dirty="0">
                <a:solidFill>
                  <a:schemeClr val="accent5">
                    <a:lumMod val="50000"/>
                  </a:schemeClr>
                </a:solidFill>
              </a:rPr>
              <a:t> are </a:t>
            </a:r>
            <a:r>
              <a:rPr lang="en-US" sz="2400" u="sng" dirty="0">
                <a:solidFill>
                  <a:schemeClr val="accent5">
                    <a:lumMod val="50000"/>
                  </a:schemeClr>
                </a:solidFill>
              </a:rPr>
              <a:t>usually</a:t>
            </a:r>
            <a:r>
              <a:rPr lang="en-US" sz="2400" dirty="0">
                <a:solidFill>
                  <a:schemeClr val="accent5">
                    <a:lumMod val="50000"/>
                  </a:schemeClr>
                </a:solidFill>
              </a:rPr>
              <a:t> followed by R2 (accusative):</a:t>
            </a:r>
          </a:p>
        </p:txBody>
      </p:sp>
      <p:sp>
        <p:nvSpPr>
          <p:cNvPr id="8" name="Speech Bubble: Rectangle with Corners Rounded 7">
            <a:extLst>
              <a:ext uri="{FF2B5EF4-FFF2-40B4-BE49-F238E27FC236}">
                <a16:creationId xmlns:a16="http://schemas.microsoft.com/office/drawing/2014/main" id="{D29A1EFC-CEFF-4948-9B8E-5D1A3C28E81D}"/>
              </a:ext>
            </a:extLst>
          </p:cNvPr>
          <p:cNvSpPr/>
          <p:nvPr/>
        </p:nvSpPr>
        <p:spPr>
          <a:xfrm>
            <a:off x="8460798" y="810963"/>
            <a:ext cx="3532335" cy="1044968"/>
          </a:xfrm>
          <a:prstGeom prst="wedgeRoundRectCallout">
            <a:avLst>
              <a:gd name="adj1" fmla="val -64901"/>
              <a:gd name="adj2" fmla="val 5370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R2 only the masculine article changes:</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den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Wingdings" panose="05000000000000000000" pitchFamily="2" charset="2"/>
              </a:rPr>
              <a:t>ein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Wingdings" panose="05000000000000000000" pitchFamily="2" charset="2"/>
              </a:rPr>
              <a:t>einen</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B6747FE4-CC93-449A-9155-CD4DED7C63E2}"/>
              </a:ext>
            </a:extLst>
          </p:cNvPr>
          <p:cNvSpPr txBox="1"/>
          <p:nvPr/>
        </p:nvSpPr>
        <p:spPr>
          <a:xfrm>
            <a:off x="479086" y="2402627"/>
            <a:ext cx="5361275"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interessiere</a:t>
            </a:r>
            <a:r>
              <a:rPr lang="en-US" sz="2400" dirty="0">
                <a:solidFill>
                  <a:schemeClr val="accent5">
                    <a:lumMod val="50000"/>
                  </a:schemeClr>
                </a:solidFill>
              </a:rPr>
              <a:t> </a:t>
            </a:r>
            <a:r>
              <a:rPr lang="en-US" sz="2400" dirty="0" err="1">
                <a:solidFill>
                  <a:schemeClr val="accent5">
                    <a:lumMod val="50000"/>
                  </a:schemeClr>
                </a:solidFill>
              </a:rPr>
              <a:t>mich</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a:t>
            </a:r>
            <a:r>
              <a:rPr lang="en-US" sz="2400" b="1" dirty="0">
                <a:solidFill>
                  <a:schemeClr val="accent5">
                    <a:lumMod val="50000"/>
                  </a:schemeClr>
                </a:solidFill>
              </a:rPr>
              <a:t>den</a:t>
            </a:r>
            <a:r>
              <a:rPr lang="en-US" sz="2400" dirty="0">
                <a:solidFill>
                  <a:schemeClr val="accent5">
                    <a:lumMod val="50000"/>
                  </a:schemeClr>
                </a:solidFill>
              </a:rPr>
              <a:t> Autor.</a:t>
            </a:r>
          </a:p>
        </p:txBody>
      </p:sp>
      <p:sp>
        <p:nvSpPr>
          <p:cNvPr id="10" name="TextBox 9">
            <a:extLst>
              <a:ext uri="{FF2B5EF4-FFF2-40B4-BE49-F238E27FC236}">
                <a16:creationId xmlns:a16="http://schemas.microsoft.com/office/drawing/2014/main" id="{20CBEACC-214B-4368-8E18-7FBC7913FDB9}"/>
              </a:ext>
            </a:extLst>
          </p:cNvPr>
          <p:cNvSpPr txBox="1"/>
          <p:nvPr/>
        </p:nvSpPr>
        <p:spPr>
          <a:xfrm>
            <a:off x="6096000" y="2402626"/>
            <a:ext cx="4321277" cy="461665"/>
          </a:xfrm>
          <a:prstGeom prst="rect">
            <a:avLst/>
          </a:prstGeom>
          <a:noFill/>
        </p:spPr>
        <p:txBody>
          <a:bodyPr wrap="square" rtlCol="0">
            <a:spAutoFit/>
          </a:bodyPr>
          <a:lstStyle/>
          <a:p>
            <a:r>
              <a:rPr lang="en-US" sz="2400" i="1" dirty="0">
                <a:solidFill>
                  <a:schemeClr val="accent5">
                    <a:lumMod val="50000"/>
                  </a:schemeClr>
                </a:solidFill>
              </a:rPr>
              <a:t>I’m interested in </a:t>
            </a:r>
            <a:r>
              <a:rPr lang="en-US" sz="2400" b="1" i="1" dirty="0">
                <a:solidFill>
                  <a:schemeClr val="accent5">
                    <a:lumMod val="50000"/>
                  </a:schemeClr>
                </a:solidFill>
              </a:rPr>
              <a:t>the</a:t>
            </a:r>
            <a:r>
              <a:rPr lang="en-US" sz="2400" i="1" dirty="0">
                <a:solidFill>
                  <a:schemeClr val="accent5">
                    <a:lumMod val="50000"/>
                  </a:schemeClr>
                </a:solidFill>
              </a:rPr>
              <a:t> author.</a:t>
            </a:r>
          </a:p>
        </p:txBody>
      </p:sp>
      <p:sp>
        <p:nvSpPr>
          <p:cNvPr id="11" name="TextBox 10">
            <a:extLst>
              <a:ext uri="{FF2B5EF4-FFF2-40B4-BE49-F238E27FC236}">
                <a16:creationId xmlns:a16="http://schemas.microsoft.com/office/drawing/2014/main" id="{D4758974-CBF0-4A16-A69E-E7571DAB880F}"/>
              </a:ext>
            </a:extLst>
          </p:cNvPr>
          <p:cNvSpPr txBox="1"/>
          <p:nvPr/>
        </p:nvSpPr>
        <p:spPr>
          <a:xfrm>
            <a:off x="198867" y="4107906"/>
            <a:ext cx="11570346" cy="461665"/>
          </a:xfrm>
          <a:prstGeom prst="rect">
            <a:avLst/>
          </a:prstGeom>
          <a:noFill/>
        </p:spPr>
        <p:txBody>
          <a:bodyPr wrap="square" rtlCol="0">
            <a:spAutoFit/>
          </a:bodyPr>
          <a:lstStyle/>
          <a:p>
            <a:r>
              <a:rPr lang="en-US" sz="2400" dirty="0">
                <a:solidFill>
                  <a:schemeClr val="accent5">
                    <a:lumMod val="50000"/>
                  </a:schemeClr>
                </a:solidFill>
              </a:rPr>
              <a:t>Verbs + </a:t>
            </a:r>
            <a:r>
              <a:rPr lang="en-US" sz="2400" b="1" dirty="0" err="1">
                <a:solidFill>
                  <a:schemeClr val="accent5">
                    <a:lumMod val="50000"/>
                  </a:schemeClr>
                </a:solidFill>
              </a:rPr>
              <a:t>vor</a:t>
            </a:r>
            <a:r>
              <a:rPr lang="en-US" sz="2400" dirty="0">
                <a:solidFill>
                  <a:schemeClr val="accent5">
                    <a:lumMod val="50000"/>
                  </a:schemeClr>
                </a:solidFill>
              </a:rPr>
              <a:t> are </a:t>
            </a:r>
            <a:r>
              <a:rPr lang="en-US" sz="2400" u="sng" dirty="0">
                <a:solidFill>
                  <a:schemeClr val="accent5">
                    <a:lumMod val="50000"/>
                  </a:schemeClr>
                </a:solidFill>
              </a:rPr>
              <a:t>always</a:t>
            </a:r>
            <a:r>
              <a:rPr lang="en-US" sz="2400" dirty="0">
                <a:solidFill>
                  <a:schemeClr val="accent5">
                    <a:lumMod val="50000"/>
                  </a:schemeClr>
                </a:solidFill>
              </a:rPr>
              <a:t> followed by R3 (dative):</a:t>
            </a:r>
          </a:p>
        </p:txBody>
      </p:sp>
      <p:sp>
        <p:nvSpPr>
          <p:cNvPr id="12" name="TextBox 11">
            <a:extLst>
              <a:ext uri="{FF2B5EF4-FFF2-40B4-BE49-F238E27FC236}">
                <a16:creationId xmlns:a16="http://schemas.microsoft.com/office/drawing/2014/main" id="{15E4D660-6F21-4FC5-801D-7431B950A454}"/>
              </a:ext>
            </a:extLst>
          </p:cNvPr>
          <p:cNvSpPr txBox="1"/>
          <p:nvPr/>
        </p:nvSpPr>
        <p:spPr>
          <a:xfrm>
            <a:off x="198867" y="5241717"/>
            <a:ext cx="11570346" cy="461665"/>
          </a:xfrm>
          <a:prstGeom prst="rect">
            <a:avLst/>
          </a:prstGeom>
          <a:noFill/>
        </p:spPr>
        <p:txBody>
          <a:bodyPr wrap="square" rtlCol="0">
            <a:spAutoFit/>
          </a:bodyPr>
          <a:lstStyle/>
          <a:p>
            <a:r>
              <a:rPr lang="en-US" sz="2400" dirty="0">
                <a:solidFill>
                  <a:schemeClr val="accent5">
                    <a:lumMod val="50000"/>
                  </a:schemeClr>
                </a:solidFill>
              </a:rPr>
              <a:t>Verbs + </a:t>
            </a:r>
            <a:r>
              <a:rPr lang="en-US" sz="2400" b="1" dirty="0">
                <a:solidFill>
                  <a:schemeClr val="accent5">
                    <a:lumMod val="50000"/>
                  </a:schemeClr>
                </a:solidFill>
              </a:rPr>
              <a:t>an</a:t>
            </a:r>
            <a:r>
              <a:rPr lang="en-US" sz="2400" dirty="0">
                <a:solidFill>
                  <a:schemeClr val="accent5">
                    <a:lumMod val="50000"/>
                  </a:schemeClr>
                </a:solidFill>
              </a:rPr>
              <a:t> are </a:t>
            </a:r>
            <a:r>
              <a:rPr lang="en-US" sz="2400" u="sng" dirty="0">
                <a:solidFill>
                  <a:schemeClr val="accent5">
                    <a:lumMod val="50000"/>
                  </a:schemeClr>
                </a:solidFill>
              </a:rPr>
              <a:t>often</a:t>
            </a:r>
            <a:r>
              <a:rPr lang="en-US" sz="2400" dirty="0">
                <a:solidFill>
                  <a:schemeClr val="accent5">
                    <a:lumMod val="50000"/>
                  </a:schemeClr>
                </a:solidFill>
              </a:rPr>
              <a:t> followed by R3 (dative):</a:t>
            </a:r>
          </a:p>
        </p:txBody>
      </p:sp>
      <p:sp>
        <p:nvSpPr>
          <p:cNvPr id="13" name="TextBox 12">
            <a:extLst>
              <a:ext uri="{FF2B5EF4-FFF2-40B4-BE49-F238E27FC236}">
                <a16:creationId xmlns:a16="http://schemas.microsoft.com/office/drawing/2014/main" id="{598D991B-B415-4940-ACC9-E768910A7BF1}"/>
              </a:ext>
            </a:extLst>
          </p:cNvPr>
          <p:cNvSpPr txBox="1"/>
          <p:nvPr/>
        </p:nvSpPr>
        <p:spPr>
          <a:xfrm>
            <a:off x="479086" y="3541001"/>
            <a:ext cx="5361275"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freue</a:t>
            </a:r>
            <a:r>
              <a:rPr lang="en-US" sz="2400" dirty="0">
                <a:solidFill>
                  <a:schemeClr val="accent5">
                    <a:lumMod val="50000"/>
                  </a:schemeClr>
                </a:solidFill>
              </a:rPr>
              <a:t> </a:t>
            </a:r>
            <a:r>
              <a:rPr lang="en-US" sz="2400" dirty="0" err="1">
                <a:solidFill>
                  <a:schemeClr val="accent5">
                    <a:lumMod val="50000"/>
                  </a:schemeClr>
                </a:solidFill>
              </a:rPr>
              <a:t>mich</a:t>
            </a:r>
            <a:r>
              <a:rPr lang="en-US" sz="2400" dirty="0">
                <a:solidFill>
                  <a:schemeClr val="accent5">
                    <a:lumMod val="50000"/>
                  </a:schemeClr>
                </a:solidFill>
              </a:rPr>
              <a:t> auf </a:t>
            </a:r>
            <a:r>
              <a:rPr lang="en-US" sz="2400" b="1" dirty="0">
                <a:solidFill>
                  <a:schemeClr val="accent5">
                    <a:lumMod val="50000"/>
                  </a:schemeClr>
                </a:solidFill>
              </a:rPr>
              <a:t>den</a:t>
            </a:r>
            <a:r>
              <a:rPr lang="en-US" sz="2400" dirty="0">
                <a:solidFill>
                  <a:schemeClr val="accent5">
                    <a:lumMod val="50000"/>
                  </a:schemeClr>
                </a:solidFill>
              </a:rPr>
              <a:t> </a:t>
            </a:r>
            <a:r>
              <a:rPr lang="en-US" sz="2400" dirty="0" err="1">
                <a:solidFill>
                  <a:schemeClr val="accent5">
                    <a:lumMod val="50000"/>
                  </a:schemeClr>
                </a:solidFill>
              </a:rPr>
              <a:t>Besuch</a:t>
            </a:r>
            <a:r>
              <a:rPr lang="en-US" sz="2400" dirty="0">
                <a:solidFill>
                  <a:schemeClr val="accent5">
                    <a:lumMod val="50000"/>
                  </a:schemeClr>
                </a:solidFill>
              </a:rPr>
              <a:t>.</a:t>
            </a:r>
          </a:p>
        </p:txBody>
      </p:sp>
      <p:sp>
        <p:nvSpPr>
          <p:cNvPr id="14" name="TextBox 13">
            <a:extLst>
              <a:ext uri="{FF2B5EF4-FFF2-40B4-BE49-F238E27FC236}">
                <a16:creationId xmlns:a16="http://schemas.microsoft.com/office/drawing/2014/main" id="{85944397-5007-45B4-9826-016317C35B93}"/>
              </a:ext>
            </a:extLst>
          </p:cNvPr>
          <p:cNvSpPr txBox="1"/>
          <p:nvPr/>
        </p:nvSpPr>
        <p:spPr>
          <a:xfrm>
            <a:off x="6096000" y="3541000"/>
            <a:ext cx="5897133" cy="461665"/>
          </a:xfrm>
          <a:prstGeom prst="rect">
            <a:avLst/>
          </a:prstGeom>
          <a:noFill/>
        </p:spPr>
        <p:txBody>
          <a:bodyPr wrap="square" rtlCol="0">
            <a:spAutoFit/>
          </a:bodyPr>
          <a:lstStyle/>
          <a:p>
            <a:r>
              <a:rPr lang="en-US" sz="2400" i="1" dirty="0">
                <a:solidFill>
                  <a:schemeClr val="accent5">
                    <a:lumMod val="50000"/>
                  </a:schemeClr>
                </a:solidFill>
              </a:rPr>
              <a:t>I’m looking forward to </a:t>
            </a:r>
            <a:r>
              <a:rPr lang="en-US" sz="2400" b="1" i="1" dirty="0">
                <a:solidFill>
                  <a:schemeClr val="accent5">
                    <a:lumMod val="50000"/>
                  </a:schemeClr>
                </a:solidFill>
              </a:rPr>
              <a:t>the</a:t>
            </a:r>
            <a:r>
              <a:rPr lang="en-US" sz="2400" i="1" dirty="0">
                <a:solidFill>
                  <a:schemeClr val="accent5">
                    <a:lumMod val="50000"/>
                  </a:schemeClr>
                </a:solidFill>
              </a:rPr>
              <a:t> visit.</a:t>
            </a:r>
          </a:p>
        </p:txBody>
      </p:sp>
      <p:sp>
        <p:nvSpPr>
          <p:cNvPr id="15" name="TextBox 14">
            <a:extLst>
              <a:ext uri="{FF2B5EF4-FFF2-40B4-BE49-F238E27FC236}">
                <a16:creationId xmlns:a16="http://schemas.microsoft.com/office/drawing/2014/main" id="{8CD7A9E2-B6EB-440B-B3F0-5927CA2D5EBE}"/>
              </a:ext>
            </a:extLst>
          </p:cNvPr>
          <p:cNvSpPr txBox="1"/>
          <p:nvPr/>
        </p:nvSpPr>
        <p:spPr>
          <a:xfrm>
            <a:off x="479086" y="4637328"/>
            <a:ext cx="5361275"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warne</a:t>
            </a:r>
            <a:r>
              <a:rPr lang="en-US" sz="2400" dirty="0">
                <a:solidFill>
                  <a:schemeClr val="accent5">
                    <a:lumMod val="50000"/>
                  </a:schemeClr>
                </a:solidFill>
              </a:rPr>
              <a:t> </a:t>
            </a:r>
            <a:r>
              <a:rPr lang="en-US" sz="2400" dirty="0" err="1">
                <a:solidFill>
                  <a:schemeClr val="accent5">
                    <a:lumMod val="50000"/>
                  </a:schemeClr>
                </a:solidFill>
              </a:rPr>
              <a:t>vor</a:t>
            </a:r>
            <a:r>
              <a:rPr lang="en-US" sz="2400" dirty="0">
                <a:solidFill>
                  <a:schemeClr val="accent5">
                    <a:lumMod val="50000"/>
                  </a:schemeClr>
                </a:solidFill>
              </a:rPr>
              <a:t> </a:t>
            </a:r>
            <a:r>
              <a:rPr lang="en-US" sz="2400" b="1" dirty="0">
                <a:solidFill>
                  <a:schemeClr val="accent5">
                    <a:lumMod val="50000"/>
                  </a:schemeClr>
                </a:solidFill>
              </a:rPr>
              <a:t>dem</a:t>
            </a:r>
            <a:r>
              <a:rPr lang="en-US" sz="2400" dirty="0">
                <a:solidFill>
                  <a:schemeClr val="accent5">
                    <a:lumMod val="50000"/>
                  </a:schemeClr>
                </a:solidFill>
              </a:rPr>
              <a:t> </a:t>
            </a:r>
            <a:r>
              <a:rPr lang="en-US" sz="2400" dirty="0" err="1">
                <a:solidFill>
                  <a:schemeClr val="accent5">
                    <a:lumMod val="50000"/>
                  </a:schemeClr>
                </a:solidFill>
              </a:rPr>
              <a:t>Druck</a:t>
            </a:r>
            <a:r>
              <a:rPr lang="en-US" sz="2400" dirty="0">
                <a:solidFill>
                  <a:schemeClr val="accent5">
                    <a:lumMod val="50000"/>
                  </a:schemeClr>
                </a:solidFill>
              </a:rPr>
              <a:t>.</a:t>
            </a:r>
          </a:p>
        </p:txBody>
      </p:sp>
      <p:sp>
        <p:nvSpPr>
          <p:cNvPr id="16" name="TextBox 15">
            <a:extLst>
              <a:ext uri="{FF2B5EF4-FFF2-40B4-BE49-F238E27FC236}">
                <a16:creationId xmlns:a16="http://schemas.microsoft.com/office/drawing/2014/main" id="{5E39462B-7FF4-4086-A082-A88C4027FE40}"/>
              </a:ext>
            </a:extLst>
          </p:cNvPr>
          <p:cNvSpPr txBox="1"/>
          <p:nvPr/>
        </p:nvSpPr>
        <p:spPr>
          <a:xfrm>
            <a:off x="6096000" y="4681571"/>
            <a:ext cx="5673213" cy="461665"/>
          </a:xfrm>
          <a:prstGeom prst="rect">
            <a:avLst/>
          </a:prstGeom>
          <a:noFill/>
        </p:spPr>
        <p:txBody>
          <a:bodyPr wrap="square" rtlCol="0">
            <a:spAutoFit/>
          </a:bodyPr>
          <a:lstStyle/>
          <a:p>
            <a:r>
              <a:rPr lang="en-US" sz="2400" i="1" dirty="0">
                <a:solidFill>
                  <a:schemeClr val="accent5">
                    <a:lumMod val="50000"/>
                  </a:schemeClr>
                </a:solidFill>
              </a:rPr>
              <a:t>I’m warning about </a:t>
            </a:r>
            <a:r>
              <a:rPr lang="en-US" sz="2400" b="1" i="1" dirty="0">
                <a:solidFill>
                  <a:schemeClr val="accent5">
                    <a:lumMod val="50000"/>
                  </a:schemeClr>
                </a:solidFill>
              </a:rPr>
              <a:t>the</a:t>
            </a:r>
            <a:r>
              <a:rPr lang="en-US" sz="2400" i="1" dirty="0">
                <a:solidFill>
                  <a:schemeClr val="accent5">
                    <a:lumMod val="50000"/>
                  </a:schemeClr>
                </a:solidFill>
              </a:rPr>
              <a:t> pressure.</a:t>
            </a:r>
          </a:p>
        </p:txBody>
      </p:sp>
      <p:sp>
        <p:nvSpPr>
          <p:cNvPr id="17" name="TextBox 16">
            <a:extLst>
              <a:ext uri="{FF2B5EF4-FFF2-40B4-BE49-F238E27FC236}">
                <a16:creationId xmlns:a16="http://schemas.microsoft.com/office/drawing/2014/main" id="{22A1D2C1-9DD6-42DB-93A4-8076199A06FD}"/>
              </a:ext>
            </a:extLst>
          </p:cNvPr>
          <p:cNvSpPr txBox="1"/>
          <p:nvPr/>
        </p:nvSpPr>
        <p:spPr>
          <a:xfrm>
            <a:off x="480155" y="5818578"/>
            <a:ext cx="5361275"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nehme</a:t>
            </a:r>
            <a:r>
              <a:rPr lang="en-US" sz="2400" dirty="0">
                <a:solidFill>
                  <a:schemeClr val="accent5">
                    <a:lumMod val="50000"/>
                  </a:schemeClr>
                </a:solidFill>
              </a:rPr>
              <a:t> an </a:t>
            </a:r>
            <a:r>
              <a:rPr lang="en-US" sz="2400" b="1" dirty="0">
                <a:solidFill>
                  <a:schemeClr val="accent5">
                    <a:lumMod val="50000"/>
                  </a:schemeClr>
                </a:solidFill>
              </a:rPr>
              <a:t>der </a:t>
            </a:r>
            <a:r>
              <a:rPr lang="en-US" sz="2400" dirty="0">
                <a:solidFill>
                  <a:schemeClr val="accent5">
                    <a:lumMod val="50000"/>
                  </a:schemeClr>
                </a:solidFill>
              </a:rPr>
              <a:t>Rede </a:t>
            </a:r>
            <a:r>
              <a:rPr lang="en-US" sz="2400" dirty="0" err="1">
                <a:solidFill>
                  <a:schemeClr val="accent5">
                    <a:lumMod val="50000"/>
                  </a:schemeClr>
                </a:solidFill>
              </a:rPr>
              <a:t>teil</a:t>
            </a:r>
            <a:r>
              <a:rPr lang="en-US" sz="2400" dirty="0">
                <a:solidFill>
                  <a:schemeClr val="accent5">
                    <a:lumMod val="50000"/>
                  </a:schemeClr>
                </a:solidFill>
              </a:rPr>
              <a:t>.</a:t>
            </a:r>
          </a:p>
        </p:txBody>
      </p:sp>
      <p:sp>
        <p:nvSpPr>
          <p:cNvPr id="18" name="TextBox 17">
            <a:extLst>
              <a:ext uri="{FF2B5EF4-FFF2-40B4-BE49-F238E27FC236}">
                <a16:creationId xmlns:a16="http://schemas.microsoft.com/office/drawing/2014/main" id="{7F6ACAC2-C4FF-4119-B35D-C7EFF043E6E9}"/>
              </a:ext>
            </a:extLst>
          </p:cNvPr>
          <p:cNvSpPr txBox="1"/>
          <p:nvPr/>
        </p:nvSpPr>
        <p:spPr>
          <a:xfrm>
            <a:off x="6097069" y="5789081"/>
            <a:ext cx="5614776" cy="461665"/>
          </a:xfrm>
          <a:prstGeom prst="rect">
            <a:avLst/>
          </a:prstGeom>
          <a:noFill/>
        </p:spPr>
        <p:txBody>
          <a:bodyPr wrap="square" rtlCol="0">
            <a:spAutoFit/>
          </a:bodyPr>
          <a:lstStyle/>
          <a:p>
            <a:r>
              <a:rPr lang="en-US" sz="2400" i="1" dirty="0">
                <a:solidFill>
                  <a:schemeClr val="accent5">
                    <a:lumMod val="50000"/>
                  </a:schemeClr>
                </a:solidFill>
              </a:rPr>
              <a:t>I’m taking part in </a:t>
            </a:r>
            <a:r>
              <a:rPr lang="en-US" sz="2400" b="1" i="1" dirty="0">
                <a:solidFill>
                  <a:schemeClr val="accent5">
                    <a:lumMod val="50000"/>
                  </a:schemeClr>
                </a:solidFill>
              </a:rPr>
              <a:t>the</a:t>
            </a:r>
            <a:r>
              <a:rPr lang="en-US" sz="2400" i="1" dirty="0">
                <a:solidFill>
                  <a:schemeClr val="accent5">
                    <a:lumMod val="50000"/>
                  </a:schemeClr>
                </a:solidFill>
              </a:rPr>
              <a:t> talk.</a:t>
            </a:r>
          </a:p>
        </p:txBody>
      </p:sp>
      <p:sp>
        <p:nvSpPr>
          <p:cNvPr id="24" name="Speech Bubble: Rectangle with Corners Rounded 23">
            <a:extLst>
              <a:ext uri="{FF2B5EF4-FFF2-40B4-BE49-F238E27FC236}">
                <a16:creationId xmlns:a16="http://schemas.microsoft.com/office/drawing/2014/main" id="{07283D97-184E-4BBB-A761-EDC8D0A878AA}"/>
              </a:ext>
            </a:extLst>
          </p:cNvPr>
          <p:cNvSpPr/>
          <p:nvPr/>
        </p:nvSpPr>
        <p:spPr>
          <a:xfrm>
            <a:off x="7893815" y="3995905"/>
            <a:ext cx="4063513" cy="768795"/>
          </a:xfrm>
          <a:prstGeom prst="wedgeRoundRectCallout">
            <a:avLst>
              <a:gd name="adj1" fmla="val -91759"/>
              <a:gd name="adj2" fmla="val 4602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de-DE" sz="2000" dirty="0">
                <a:solidFill>
                  <a:prstClr val="white"/>
                </a:solidFill>
              </a:rPr>
              <a:t>In R3 all articles change:</a:t>
            </a:r>
          </a:p>
          <a:p>
            <a:pPr lvl="0" algn="ctr">
              <a:defRPr/>
            </a:pPr>
            <a:r>
              <a:rPr lang="de-DE" sz="2000" dirty="0">
                <a:solidFill>
                  <a:prstClr val="white"/>
                </a:solidFill>
              </a:rPr>
              <a:t>der/das </a:t>
            </a:r>
            <a:r>
              <a:rPr lang="de-DE" sz="2000" dirty="0">
                <a:solidFill>
                  <a:prstClr val="white"/>
                </a:solidFill>
                <a:sym typeface="Wingdings" panose="05000000000000000000" pitchFamily="2" charset="2"/>
              </a:rPr>
              <a:t> </a:t>
            </a:r>
            <a:r>
              <a:rPr lang="de-DE" sz="2000" dirty="0">
                <a:solidFill>
                  <a:prstClr val="white"/>
                </a:solidFill>
              </a:rPr>
              <a:t>dem | ein </a:t>
            </a:r>
            <a:r>
              <a:rPr lang="de-DE" sz="2000" dirty="0">
                <a:solidFill>
                  <a:prstClr val="white"/>
                </a:solidFill>
                <a:sym typeface="Wingdings" panose="05000000000000000000" pitchFamily="2" charset="2"/>
              </a:rPr>
              <a:t> </a:t>
            </a:r>
            <a:r>
              <a:rPr lang="de-DE" sz="2000" dirty="0">
                <a:solidFill>
                  <a:prstClr val="white"/>
                </a:solidFill>
              </a:rPr>
              <a:t>einem</a:t>
            </a:r>
          </a:p>
        </p:txBody>
      </p:sp>
      <p:sp>
        <p:nvSpPr>
          <p:cNvPr id="27" name="Speech Bubble: Rectangle with Corners Rounded 26">
            <a:extLst>
              <a:ext uri="{FF2B5EF4-FFF2-40B4-BE49-F238E27FC236}">
                <a16:creationId xmlns:a16="http://schemas.microsoft.com/office/drawing/2014/main" id="{4075A843-0E9C-4E04-821A-87A6EB3B45F2}"/>
              </a:ext>
            </a:extLst>
          </p:cNvPr>
          <p:cNvSpPr/>
          <p:nvPr/>
        </p:nvSpPr>
        <p:spPr>
          <a:xfrm>
            <a:off x="7893814" y="5219605"/>
            <a:ext cx="4063513" cy="461665"/>
          </a:xfrm>
          <a:prstGeom prst="wedgeRoundRectCallout">
            <a:avLst>
              <a:gd name="adj1" fmla="val -89944"/>
              <a:gd name="adj2" fmla="val 7158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de-DE" sz="2000" dirty="0">
                <a:solidFill>
                  <a:prstClr val="white"/>
                </a:solidFill>
              </a:rPr>
              <a:t>die </a:t>
            </a:r>
            <a:r>
              <a:rPr lang="de-DE" sz="2000" dirty="0">
                <a:solidFill>
                  <a:prstClr val="white"/>
                </a:solidFill>
                <a:sym typeface="Wingdings" panose="05000000000000000000" pitchFamily="2" charset="2"/>
              </a:rPr>
              <a:t></a:t>
            </a:r>
            <a:r>
              <a:rPr lang="de-DE" sz="2000" dirty="0">
                <a:solidFill>
                  <a:prstClr val="white"/>
                </a:solidFill>
              </a:rPr>
              <a:t> der |eine </a:t>
            </a:r>
            <a:r>
              <a:rPr lang="de-DE" sz="2000" dirty="0">
                <a:solidFill>
                  <a:prstClr val="white"/>
                </a:solidFill>
                <a:sym typeface="Wingdings" panose="05000000000000000000" pitchFamily="2" charset="2"/>
              </a:rPr>
              <a:t> </a:t>
            </a:r>
            <a:r>
              <a:rPr lang="de-DE" sz="2000" dirty="0">
                <a:solidFill>
                  <a:prstClr val="white"/>
                </a:solidFill>
              </a:rPr>
              <a:t>einer</a:t>
            </a:r>
          </a:p>
        </p:txBody>
      </p:sp>
      <p:sp>
        <p:nvSpPr>
          <p:cNvPr id="28" name="Speech Bubble: Rectangle with Corners Rounded 27">
            <a:extLst>
              <a:ext uri="{FF2B5EF4-FFF2-40B4-BE49-F238E27FC236}">
                <a16:creationId xmlns:a16="http://schemas.microsoft.com/office/drawing/2014/main" id="{CA46521A-5A7C-411B-83B0-27F720526323}"/>
              </a:ext>
            </a:extLst>
          </p:cNvPr>
          <p:cNvSpPr/>
          <p:nvPr/>
        </p:nvSpPr>
        <p:spPr>
          <a:xfrm>
            <a:off x="1291452" y="6375528"/>
            <a:ext cx="8206509" cy="461665"/>
          </a:xfrm>
          <a:prstGeom prst="wedgeRoundRectCallout">
            <a:avLst>
              <a:gd name="adj1" fmla="val -50020"/>
              <a:gd name="adj2" fmla="val 2047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de-DE" sz="2000" dirty="0">
                <a:solidFill>
                  <a:prstClr val="white"/>
                </a:solidFill>
              </a:rPr>
              <a:t>Don‘t forget that </a:t>
            </a:r>
            <a:r>
              <a:rPr lang="de-DE" sz="2000" b="1" dirty="0">
                <a:solidFill>
                  <a:prstClr val="white"/>
                </a:solidFill>
              </a:rPr>
              <a:t>an </a:t>
            </a:r>
            <a:r>
              <a:rPr lang="de-DE" sz="2000" dirty="0">
                <a:solidFill>
                  <a:prstClr val="white"/>
                </a:solidFill>
              </a:rPr>
              <a:t>is followed by R2 when there is movement. </a:t>
            </a:r>
          </a:p>
        </p:txBody>
      </p:sp>
    </p:spTree>
    <p:extLst>
      <p:ext uri="{BB962C8B-B14F-4D97-AF65-F5344CB8AC3E}">
        <p14:creationId xmlns:p14="http://schemas.microsoft.com/office/powerpoint/2010/main" val="92033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 grpId="0" animBg="1"/>
      <p:bldP spid="42" grpId="0"/>
      <p:bldP spid="6" grpId="0"/>
      <p:bldP spid="7" grpId="0"/>
      <p:bldP spid="8" grpId="0" animBg="1"/>
      <p:bldP spid="9" grpId="0"/>
      <p:bldP spid="10" grpId="0"/>
      <p:bldP spid="11" grpId="0"/>
      <p:bldP spid="12" grpId="0"/>
      <p:bldP spid="13" grpId="0"/>
      <p:bldP spid="14" grpId="0"/>
      <p:bldP spid="15" grpId="0"/>
      <p:bldP spid="16" grpId="0"/>
      <p:bldP spid="17" grpId="0"/>
      <p:bldP spid="18" grpId="0"/>
      <p:bldP spid="24" grpId="0" animBg="1"/>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8" name="Picture 4" descr="Germany, Friends, Banner, Flags, Flag, German">
            <a:extLst>
              <a:ext uri="{FF2B5EF4-FFF2-40B4-BE49-F238E27FC236}">
                <a16:creationId xmlns:a16="http://schemas.microsoft.com/office/drawing/2014/main" id="{258A088F-2B87-4289-AD0E-46A178BCEB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394" b="57620"/>
          <a:stretch/>
        </p:blipFill>
        <p:spPr bwMode="auto">
          <a:xfrm>
            <a:off x="2127852" y="1015611"/>
            <a:ext cx="2413994" cy="12466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3475250" cy="869950"/>
          </a:xfrm>
          <a:prstGeom prst="rect">
            <a:avLst/>
          </a:prstGeom>
        </p:spPr>
      </p:pic>
      <p:sp>
        <p:nvSpPr>
          <p:cNvPr id="4" name="Title 3"/>
          <p:cNvSpPr>
            <a:spLocks noGrp="1"/>
          </p:cNvSpPr>
          <p:nvPr>
            <p:ph type="title"/>
          </p:nvPr>
        </p:nvSpPr>
        <p:spPr>
          <a:xfrm>
            <a:off x="0" y="294041"/>
            <a:ext cx="4252648" cy="707849"/>
          </a:xfrm>
        </p:spPr>
        <p:txBody>
          <a:bodyPr>
            <a:normAutofit/>
          </a:bodyPr>
          <a:lstStyle/>
          <a:p>
            <a:r>
              <a:rPr lang="en-US" sz="3600" b="1" dirty="0">
                <a:solidFill>
                  <a:schemeClr val="bg1"/>
                </a:solidFill>
              </a:rPr>
              <a:t>In </a:t>
            </a:r>
            <a:r>
              <a:rPr lang="en-US" sz="3600" b="1" dirty="0" err="1">
                <a:solidFill>
                  <a:schemeClr val="bg1"/>
                </a:solidFill>
              </a:rPr>
              <a:t>Schottland</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1918280659"/>
              </p:ext>
            </p:extLst>
          </p:nvPr>
        </p:nvGraphicFramePr>
        <p:xfrm>
          <a:off x="0" y="1848158"/>
          <a:ext cx="12192001" cy="3688080"/>
        </p:xfrm>
        <a:graphic>
          <a:graphicData uri="http://schemas.openxmlformats.org/drawingml/2006/table">
            <a:tbl>
              <a:tblPr firstRow="1" bandRow="1">
                <a:tableStyleId>{00A15C55-8517-42AA-B614-E9B94910E393}</a:tableStyleId>
              </a:tblPr>
              <a:tblGrid>
                <a:gridCol w="521941">
                  <a:extLst>
                    <a:ext uri="{9D8B030D-6E8A-4147-A177-3AD203B41FA5}">
                      <a16:colId xmlns:a16="http://schemas.microsoft.com/office/drawing/2014/main" val="2607353726"/>
                    </a:ext>
                  </a:extLst>
                </a:gridCol>
                <a:gridCol w="9844408">
                  <a:extLst>
                    <a:ext uri="{9D8B030D-6E8A-4147-A177-3AD203B41FA5}">
                      <a16:colId xmlns:a16="http://schemas.microsoft.com/office/drawing/2014/main" val="1600817978"/>
                    </a:ext>
                  </a:extLst>
                </a:gridCol>
                <a:gridCol w="1825652">
                  <a:extLst>
                    <a:ext uri="{9D8B030D-6E8A-4147-A177-3AD203B41FA5}">
                      <a16:colId xmlns:a16="http://schemas.microsoft.com/office/drawing/2014/main" val="1616836717"/>
                    </a:ext>
                  </a:extLst>
                </a:gridCol>
              </a:tblGrid>
              <a:tr h="370840">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effectLst/>
                        </a:rPr>
                        <a:t>Ende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kern="1200" dirty="0">
                        <a:effectLst/>
                      </a:endParaRPr>
                    </a:p>
                  </a:txBody>
                  <a:tcPr/>
                </a:tc>
                <a:extLst>
                  <a:ext uri="{0D108BD9-81ED-4DB2-BD59-A6C34878D82A}">
                    <a16:rowId xmlns:a16="http://schemas.microsoft.com/office/drawing/2014/main" val="1153431983"/>
                  </a:ext>
                </a:extLst>
              </a:tr>
              <a:tr h="370840">
                <a:tc>
                  <a:txBody>
                    <a:bodyPr/>
                    <a:lstStyle/>
                    <a:p>
                      <a:pPr algn="ctr"/>
                      <a:r>
                        <a:rPr lang="en-GB" sz="2000" dirty="0">
                          <a:solidFill>
                            <a:srgbClr val="115076"/>
                          </a:solidFill>
                        </a:rPr>
                        <a:t>1.</a:t>
                      </a:r>
                    </a:p>
                  </a:txBody>
                  <a:tcPr/>
                </a:tc>
                <a:tc>
                  <a:txBody>
                    <a:bodyPr/>
                    <a:lstStyle/>
                    <a:p>
                      <a:r>
                        <a:rPr lang="de-DE" sz="2000" dirty="0">
                          <a:solidFill>
                            <a:srgbClr val="115076"/>
                          </a:solidFill>
                        </a:rPr>
                        <a:t>Ich </a:t>
                      </a:r>
                      <a:r>
                        <a:rPr lang="en-US" sz="2000" dirty="0" err="1">
                          <a:solidFill>
                            <a:srgbClr val="115076"/>
                          </a:solidFill>
                        </a:rPr>
                        <a:t>freue</a:t>
                      </a:r>
                      <a:r>
                        <a:rPr lang="en-US" sz="2000" dirty="0">
                          <a:solidFill>
                            <a:srgbClr val="115076"/>
                          </a:solidFill>
                        </a:rPr>
                        <a:t> </a:t>
                      </a:r>
                      <a:r>
                        <a:rPr lang="en-US" sz="2000" dirty="0" err="1">
                          <a:solidFill>
                            <a:srgbClr val="115076"/>
                          </a:solidFill>
                        </a:rPr>
                        <a:t>mich</a:t>
                      </a:r>
                      <a:r>
                        <a:rPr lang="en-US" sz="2000" dirty="0">
                          <a:solidFill>
                            <a:srgbClr val="115076"/>
                          </a:solidFill>
                        </a:rPr>
                        <a:t> auf /  Ich </a:t>
                      </a:r>
                      <a:r>
                        <a:rPr lang="en-US" sz="2000" dirty="0" err="1">
                          <a:solidFill>
                            <a:srgbClr val="115076"/>
                          </a:solidFill>
                        </a:rPr>
                        <a:t>habe</a:t>
                      </a:r>
                      <a:r>
                        <a:rPr lang="en-US" sz="2000" dirty="0">
                          <a:solidFill>
                            <a:srgbClr val="115076"/>
                          </a:solidFill>
                        </a:rPr>
                        <a:t> Angst </a:t>
                      </a:r>
                      <a:r>
                        <a:rPr lang="en-US" sz="2000" dirty="0" err="1">
                          <a:solidFill>
                            <a:srgbClr val="115076"/>
                          </a:solidFill>
                        </a:rPr>
                        <a:t>vor</a:t>
                      </a:r>
                      <a:endParaRPr lang="en-GB" sz="2000" dirty="0">
                        <a:solidFill>
                          <a:srgbClr val="115076"/>
                        </a:solidFill>
                      </a:endParaRPr>
                    </a:p>
                  </a:txBody>
                  <a:tcPr/>
                </a:tc>
                <a:tc>
                  <a:txBody>
                    <a:bodyPr/>
                    <a:lstStyle/>
                    <a:p>
                      <a:pPr algn="ctr"/>
                      <a:r>
                        <a:rPr lang="en-US" sz="2000" dirty="0">
                          <a:solidFill>
                            <a:schemeClr val="accent1">
                              <a:lumMod val="50000"/>
                            </a:schemeClr>
                          </a:solidFill>
                        </a:rPr>
                        <a:t>der Party</a:t>
                      </a:r>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A</a:t>
                      </a:r>
                      <a:r>
                        <a:rPr lang="en-GB" sz="2000" dirty="0" err="1">
                          <a:solidFill>
                            <a:srgbClr val="115076"/>
                          </a:solidFill>
                        </a:rPr>
                        <a:t>lastair</a:t>
                      </a:r>
                      <a:r>
                        <a:rPr lang="en-GB" sz="2000" dirty="0">
                          <a:solidFill>
                            <a:srgbClr val="115076"/>
                          </a:solidFill>
                        </a:rPr>
                        <a:t> </a:t>
                      </a:r>
                      <a:r>
                        <a:rPr lang="en-GB" sz="2000" dirty="0" err="1">
                          <a:solidFill>
                            <a:srgbClr val="115076"/>
                          </a:solidFill>
                        </a:rPr>
                        <a:t>warnt</a:t>
                      </a:r>
                      <a:r>
                        <a:rPr lang="en-GB" sz="2000" dirty="0">
                          <a:solidFill>
                            <a:srgbClr val="115076"/>
                          </a:solidFill>
                        </a:rPr>
                        <a:t> </a:t>
                      </a:r>
                      <a:r>
                        <a:rPr lang="en-GB" sz="2000" dirty="0" err="1">
                          <a:solidFill>
                            <a:srgbClr val="115076"/>
                          </a:solidFill>
                        </a:rPr>
                        <a:t>vor</a:t>
                      </a:r>
                      <a:r>
                        <a:rPr lang="en-GB" sz="2000" dirty="0">
                          <a:solidFill>
                            <a:srgbClr val="115076"/>
                          </a:solidFill>
                        </a:rPr>
                        <a:t> /  Alastair </a:t>
                      </a:r>
                      <a:r>
                        <a:rPr lang="en-GB" sz="2000" dirty="0" err="1">
                          <a:solidFill>
                            <a:srgbClr val="115076"/>
                          </a:solidFill>
                        </a:rPr>
                        <a:t>interessiert</a:t>
                      </a:r>
                      <a:r>
                        <a:rPr lang="en-GB" sz="2000" dirty="0">
                          <a:solidFill>
                            <a:srgbClr val="115076"/>
                          </a:solidFill>
                        </a:rPr>
                        <a:t> </a:t>
                      </a:r>
                      <a:r>
                        <a:rPr lang="en-GB" sz="2000" dirty="0" err="1">
                          <a:solidFill>
                            <a:srgbClr val="115076"/>
                          </a:solidFill>
                        </a:rPr>
                        <a:t>sich</a:t>
                      </a:r>
                      <a:r>
                        <a:rPr lang="en-GB" sz="2000" dirty="0">
                          <a:solidFill>
                            <a:srgbClr val="115076"/>
                          </a:solidFill>
                        </a:rPr>
                        <a:t> </a:t>
                      </a:r>
                      <a:r>
                        <a:rPr lang="en-GB" sz="2000" dirty="0" err="1">
                          <a:solidFill>
                            <a:srgbClr val="115076"/>
                          </a:solidFill>
                        </a:rPr>
                        <a:t>für</a:t>
                      </a:r>
                      <a:endParaRPr lang="en-GB" sz="2000" dirty="0">
                        <a:solidFill>
                          <a:srgbClr val="115076"/>
                        </a:solidFill>
                      </a:endParaRPr>
                    </a:p>
                  </a:txBody>
                  <a:tcPr/>
                </a:tc>
                <a:tc>
                  <a:txBody>
                    <a:bodyPr/>
                    <a:lstStyle/>
                    <a:p>
                      <a:pPr algn="ctr"/>
                      <a:r>
                        <a:rPr lang="en-US" sz="2000" dirty="0">
                          <a:solidFill>
                            <a:schemeClr val="accent1">
                              <a:lumMod val="50000"/>
                            </a:schemeClr>
                          </a:solidFill>
                        </a:rPr>
                        <a:t>das </a:t>
                      </a:r>
                      <a:r>
                        <a:rPr lang="en-US" sz="2000" dirty="0" err="1">
                          <a:solidFill>
                            <a:schemeClr val="accent1">
                              <a:lumMod val="50000"/>
                            </a:schemeClr>
                          </a:solidFill>
                        </a:rPr>
                        <a:t>Wandern</a:t>
                      </a:r>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rgbClr val="115076"/>
                          </a:solidFill>
                        </a:rPr>
                        <a:t>3.</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Ich genieße das Teilnehmen an  /  Ich freue mich schon für nächstes Jahr auf</a:t>
                      </a:r>
                      <a:endParaRPr lang="en-GB" sz="2000" dirty="0">
                        <a:solidFill>
                          <a:srgbClr val="115076"/>
                        </a:solidFill>
                      </a:endParaRPr>
                    </a:p>
                  </a:txBody>
                  <a:tcPr/>
                </a:tc>
                <a:tc>
                  <a:txBody>
                    <a:bodyPr/>
                    <a:lstStyle/>
                    <a:p>
                      <a:pPr algn="ctr"/>
                      <a:r>
                        <a:rPr lang="en-US" sz="2000" dirty="0">
                          <a:solidFill>
                            <a:schemeClr val="accent1">
                              <a:lumMod val="50000"/>
                            </a:schemeClr>
                          </a:solidFill>
                        </a:rPr>
                        <a:t>den </a:t>
                      </a:r>
                      <a:r>
                        <a:rPr lang="en-US" sz="2000" dirty="0" err="1">
                          <a:solidFill>
                            <a:schemeClr val="accent1">
                              <a:lumMod val="50000"/>
                            </a:schemeClr>
                          </a:solidFill>
                        </a:rPr>
                        <a:t>Austausch</a:t>
                      </a:r>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a:solidFill>
                            <a:srgbClr val="115076"/>
                          </a:solidFill>
                        </a:rPr>
                        <a:t>4.</a:t>
                      </a:r>
                      <a:endParaRPr lang="en-GB" sz="2000" dirty="0">
                        <a:solidFill>
                          <a:srgbClr val="115076"/>
                        </a:solidFill>
                      </a:endParaRPr>
                    </a:p>
                  </a:txBody>
                  <a:tcPr/>
                </a:tc>
                <a:tc>
                  <a:txBody>
                    <a:bodyPr/>
                    <a:lstStyle/>
                    <a:p>
                      <a:r>
                        <a:rPr lang="de-DE" sz="2000" dirty="0">
                          <a:solidFill>
                            <a:srgbClr val="115076"/>
                          </a:solidFill>
                        </a:rPr>
                        <a:t>Ich habe ein Geschenk für  /  Morgens warte ich auf meine Freunde vor </a:t>
                      </a:r>
                      <a:endParaRPr lang="en-GB" sz="2000" dirty="0">
                        <a:solidFill>
                          <a:srgbClr val="115076"/>
                        </a:solidFill>
                      </a:endParaRPr>
                    </a:p>
                  </a:txBody>
                  <a:tcPr/>
                </a:tc>
                <a:tc>
                  <a:txBody>
                    <a:bodyPr/>
                    <a:lstStyle/>
                    <a:p>
                      <a:r>
                        <a:rPr lang="en-US" sz="2000" dirty="0">
                          <a:solidFill>
                            <a:schemeClr val="accent1">
                              <a:lumMod val="50000"/>
                            </a:schemeClr>
                          </a:solidFill>
                        </a:rPr>
                        <a:t>die Schule</a:t>
                      </a:r>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370840">
                <a:tc>
                  <a:txBody>
                    <a:bodyPr/>
                    <a:lstStyle/>
                    <a:p>
                      <a:pPr algn="ctr"/>
                      <a:r>
                        <a:rPr lang="en-GB" sz="2000">
                          <a:solidFill>
                            <a:srgbClr val="115076"/>
                          </a:solidFill>
                        </a:rPr>
                        <a:t>5.</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Der Austausch macht Druck auf  /  Alastairs Hund hat ein bisschen Angst vor</a:t>
                      </a:r>
                      <a:endParaRPr lang="en-GB" sz="2000" dirty="0">
                        <a:solidFill>
                          <a:srgbClr val="115076"/>
                        </a:solidFill>
                      </a:endParaRPr>
                    </a:p>
                  </a:txBody>
                  <a:tcPr/>
                </a:tc>
                <a:tc>
                  <a:txBody>
                    <a:bodyPr/>
                    <a:lstStyle/>
                    <a:p>
                      <a:r>
                        <a:rPr lang="en-US" sz="2000" dirty="0">
                          <a:solidFill>
                            <a:schemeClr val="accent1">
                              <a:lumMod val="50000"/>
                            </a:schemeClr>
                          </a:solidFill>
                        </a:rPr>
                        <a:t>die </a:t>
                      </a:r>
                      <a:r>
                        <a:rPr lang="en-US" sz="2000" dirty="0" err="1">
                          <a:solidFill>
                            <a:schemeClr val="accent1">
                              <a:lumMod val="50000"/>
                            </a:schemeClr>
                          </a:solidFill>
                        </a:rPr>
                        <a:t>Lehrerin</a:t>
                      </a:r>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370840">
                <a:tc>
                  <a:txBody>
                    <a:bodyPr/>
                    <a:lstStyle/>
                    <a:p>
                      <a:pPr algn="ctr"/>
                      <a:r>
                        <a:rPr lang="en-GB" sz="2000">
                          <a:solidFill>
                            <a:srgbClr val="115076"/>
                          </a:solidFill>
                        </a:rPr>
                        <a:t>6.</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Fürs Wochenende hoffe ich auf  /  Mutti warnt vor</a:t>
                      </a:r>
                      <a:endParaRPr lang="en-GB" sz="2000" dirty="0">
                        <a:solidFill>
                          <a:srgbClr val="115076"/>
                        </a:solidFill>
                      </a:endParaRPr>
                    </a:p>
                  </a:txBody>
                  <a:tcPr/>
                </a:tc>
                <a:tc>
                  <a:txBody>
                    <a:bodyPr/>
                    <a:lstStyle/>
                    <a:p>
                      <a:r>
                        <a:rPr lang="en-US" sz="2000" dirty="0" err="1">
                          <a:solidFill>
                            <a:schemeClr val="accent1">
                              <a:lumMod val="50000"/>
                            </a:schemeClr>
                          </a:solidFill>
                        </a:rPr>
                        <a:t>eine</a:t>
                      </a:r>
                      <a:r>
                        <a:rPr lang="en-US" sz="2000" dirty="0">
                          <a:solidFill>
                            <a:schemeClr val="accent1">
                              <a:lumMod val="50000"/>
                            </a:schemeClr>
                          </a:solidFill>
                        </a:rPr>
                        <a:t> Party</a:t>
                      </a:r>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sp>
        <p:nvSpPr>
          <p:cNvPr id="8" name="TextBox 7">
            <a:extLst>
              <a:ext uri="{FF2B5EF4-FFF2-40B4-BE49-F238E27FC236}">
                <a16:creationId xmlns:a16="http://schemas.microsoft.com/office/drawing/2014/main" id="{EAA42553-EED2-814B-8E2B-603AF1806B6A}"/>
              </a:ext>
            </a:extLst>
          </p:cNvPr>
          <p:cNvSpPr txBox="1"/>
          <p:nvPr/>
        </p:nvSpPr>
        <p:spPr>
          <a:xfrm>
            <a:off x="596573" y="2604598"/>
            <a:ext cx="2489219" cy="307777"/>
          </a:xfrm>
          <a:prstGeom prst="rect">
            <a:avLst/>
          </a:prstGeom>
          <a:solidFill>
            <a:srgbClr val="FFE8CB"/>
          </a:solidFill>
        </p:spPr>
        <p:txBody>
          <a:bodyPr wrap="square" lIns="0" tIns="0" rIns="0" bIns="0" rtlCol="0">
            <a:spAutoFit/>
          </a:bodyPr>
          <a:lstStyle/>
          <a:p>
            <a:pPr algn="ctr"/>
            <a:r>
              <a:rPr lang="en-GB" sz="2000" dirty="0">
                <a:solidFill>
                  <a:srgbClr val="115076"/>
                </a:solidFill>
              </a:rPr>
              <a:t> </a:t>
            </a:r>
          </a:p>
        </p:txBody>
      </p:sp>
      <p:sp>
        <p:nvSpPr>
          <p:cNvPr id="10" name="TextBox 9">
            <a:extLst>
              <a:ext uri="{FF2B5EF4-FFF2-40B4-BE49-F238E27FC236}">
                <a16:creationId xmlns:a16="http://schemas.microsoft.com/office/drawing/2014/main" id="{D65AF10B-C8C7-1742-AEAF-0C4ABCD583B5}"/>
              </a:ext>
            </a:extLst>
          </p:cNvPr>
          <p:cNvSpPr txBox="1"/>
          <p:nvPr/>
        </p:nvSpPr>
        <p:spPr>
          <a:xfrm>
            <a:off x="493016" y="3026178"/>
            <a:ext cx="2489218" cy="260350"/>
          </a:xfrm>
          <a:prstGeom prst="rect">
            <a:avLst/>
          </a:prstGeom>
          <a:solidFill>
            <a:srgbClr val="FFF4E7"/>
          </a:solidFill>
        </p:spPr>
        <p:txBody>
          <a:bodyPr wrap="square" lIns="0" tIns="0" rIns="0" bIns="0" rtlCol="0">
            <a:spAutoFit/>
          </a:bodyPr>
          <a:lstStyle/>
          <a:p>
            <a:pPr algn="ctr"/>
            <a:endParaRPr lang="en-GB" sz="2000" b="1" dirty="0">
              <a:solidFill>
                <a:srgbClr val="115076"/>
              </a:solidFill>
            </a:endParaRPr>
          </a:p>
        </p:txBody>
      </p:sp>
      <p:sp>
        <p:nvSpPr>
          <p:cNvPr id="24" name="TextBox 23">
            <a:extLst>
              <a:ext uri="{FF2B5EF4-FFF2-40B4-BE49-F238E27FC236}">
                <a16:creationId xmlns:a16="http://schemas.microsoft.com/office/drawing/2014/main" id="{795D765D-DE93-4379-94F1-6A06A6EAD6D8}"/>
              </a:ext>
            </a:extLst>
          </p:cNvPr>
          <p:cNvSpPr txBox="1"/>
          <p:nvPr/>
        </p:nvSpPr>
        <p:spPr>
          <a:xfrm>
            <a:off x="3857855" y="147637"/>
            <a:ext cx="6459424" cy="461665"/>
          </a:xfrm>
          <a:prstGeom prst="rect">
            <a:avLst/>
          </a:prstGeom>
          <a:noFill/>
        </p:spPr>
        <p:txBody>
          <a:bodyPr wrap="square" rtlCol="0">
            <a:spAutoFit/>
          </a:bodyPr>
          <a:lstStyle/>
          <a:p>
            <a:r>
              <a:rPr lang="en-US" sz="2400" dirty="0">
                <a:solidFill>
                  <a:schemeClr val="accent5">
                    <a:lumMod val="50000"/>
                  </a:schemeClr>
                </a:solidFill>
              </a:rPr>
              <a:t>Mia und Wolfgang </a:t>
            </a:r>
            <a:r>
              <a:rPr lang="en-US" sz="2400" dirty="0" err="1">
                <a:solidFill>
                  <a:schemeClr val="accent5">
                    <a:lumMod val="50000"/>
                  </a:schemeClr>
                </a:solidFill>
              </a:rPr>
              <a:t>sind</a:t>
            </a:r>
            <a:r>
              <a:rPr lang="en-US" sz="2400" dirty="0">
                <a:solidFill>
                  <a:schemeClr val="accent5">
                    <a:lumMod val="50000"/>
                  </a:schemeClr>
                </a:solidFill>
              </a:rPr>
              <a:t> </a:t>
            </a:r>
            <a:r>
              <a:rPr lang="en-US" sz="2400" dirty="0" err="1">
                <a:solidFill>
                  <a:schemeClr val="accent5">
                    <a:lumMod val="50000"/>
                  </a:schemeClr>
                </a:solidFill>
              </a:rPr>
              <a:t>jetzt</a:t>
            </a:r>
            <a:r>
              <a:rPr lang="en-US" sz="2400" dirty="0">
                <a:solidFill>
                  <a:schemeClr val="accent5">
                    <a:lumMod val="50000"/>
                  </a:schemeClr>
                </a:solidFill>
              </a:rPr>
              <a:t> in </a:t>
            </a:r>
            <a:r>
              <a:rPr lang="en-US" sz="2400" dirty="0" err="1">
                <a:solidFill>
                  <a:schemeClr val="accent5">
                    <a:lumMod val="50000"/>
                  </a:schemeClr>
                </a:solidFill>
              </a:rPr>
              <a:t>Schottland</a:t>
            </a:r>
            <a:r>
              <a:rPr lang="en-US" sz="2400" dirty="0">
                <a:solidFill>
                  <a:schemeClr val="accent5">
                    <a:lumMod val="50000"/>
                  </a:schemeClr>
                </a:solidFill>
              </a:rPr>
              <a:t>.</a:t>
            </a:r>
          </a:p>
        </p:txBody>
      </p:sp>
      <p:sp>
        <p:nvSpPr>
          <p:cNvPr id="25" name="TextBox 24">
            <a:extLst>
              <a:ext uri="{FF2B5EF4-FFF2-40B4-BE49-F238E27FC236}">
                <a16:creationId xmlns:a16="http://schemas.microsoft.com/office/drawing/2014/main" id="{DB084C43-4A13-4D72-A03C-05BDC37C31A8}"/>
              </a:ext>
            </a:extLst>
          </p:cNvPr>
          <p:cNvSpPr txBox="1"/>
          <p:nvPr/>
        </p:nvSpPr>
        <p:spPr>
          <a:xfrm>
            <a:off x="596573" y="3663237"/>
            <a:ext cx="4142730" cy="332506"/>
          </a:xfrm>
          <a:prstGeom prst="rect">
            <a:avLst/>
          </a:prstGeom>
          <a:solidFill>
            <a:srgbClr val="FFE8CB"/>
          </a:solidFill>
        </p:spPr>
        <p:txBody>
          <a:bodyPr wrap="square" lIns="0" tIns="0" rIns="0" bIns="0" rtlCol="0">
            <a:spAutoFit/>
          </a:bodyPr>
          <a:lstStyle/>
          <a:p>
            <a:pPr algn="ctr"/>
            <a:endParaRPr lang="en-GB" sz="2000" dirty="0">
              <a:solidFill>
                <a:srgbClr val="115076"/>
              </a:solidFill>
            </a:endParaRPr>
          </a:p>
        </p:txBody>
      </p:sp>
      <p:sp>
        <p:nvSpPr>
          <p:cNvPr id="26" name="TextBox 25">
            <a:extLst>
              <a:ext uri="{FF2B5EF4-FFF2-40B4-BE49-F238E27FC236}">
                <a16:creationId xmlns:a16="http://schemas.microsoft.com/office/drawing/2014/main" id="{855C2325-31F2-4FDA-A14F-015BB84DD0F2}"/>
              </a:ext>
            </a:extLst>
          </p:cNvPr>
          <p:cNvSpPr txBox="1"/>
          <p:nvPr/>
        </p:nvSpPr>
        <p:spPr>
          <a:xfrm>
            <a:off x="4018625" y="4411862"/>
            <a:ext cx="5630342" cy="307458"/>
          </a:xfrm>
          <a:prstGeom prst="rect">
            <a:avLst/>
          </a:prstGeom>
          <a:solidFill>
            <a:srgbClr val="FFF4E7"/>
          </a:solidFill>
        </p:spPr>
        <p:txBody>
          <a:bodyPr wrap="square" lIns="0" tIns="0" rIns="0" bIns="0" rtlCol="0">
            <a:spAutoFit/>
          </a:bodyPr>
          <a:lstStyle/>
          <a:p>
            <a:pPr algn="ctr"/>
            <a:endParaRPr lang="en-GB" sz="2000" b="1" dirty="0">
              <a:solidFill>
                <a:srgbClr val="115076"/>
              </a:solidFill>
            </a:endParaRPr>
          </a:p>
        </p:txBody>
      </p:sp>
      <p:sp>
        <p:nvSpPr>
          <p:cNvPr id="27" name="TextBox 26">
            <a:extLst>
              <a:ext uri="{FF2B5EF4-FFF2-40B4-BE49-F238E27FC236}">
                <a16:creationId xmlns:a16="http://schemas.microsoft.com/office/drawing/2014/main" id="{EFE78735-0F4E-4098-B8F1-F4C75D40EC67}"/>
              </a:ext>
            </a:extLst>
          </p:cNvPr>
          <p:cNvSpPr txBox="1"/>
          <p:nvPr/>
        </p:nvSpPr>
        <p:spPr>
          <a:xfrm>
            <a:off x="4624561" y="4719320"/>
            <a:ext cx="5420191" cy="400250"/>
          </a:xfrm>
          <a:prstGeom prst="rect">
            <a:avLst/>
          </a:prstGeom>
          <a:solidFill>
            <a:srgbClr val="FFE8CB"/>
          </a:solidFill>
        </p:spPr>
        <p:txBody>
          <a:bodyPr wrap="square" lIns="0" tIns="0" rIns="0" bIns="0" rtlCol="0">
            <a:spAutoFit/>
          </a:bodyPr>
          <a:lstStyle/>
          <a:p>
            <a:pPr algn="ctr"/>
            <a:endParaRPr lang="en-GB" sz="2000" dirty="0">
              <a:solidFill>
                <a:srgbClr val="115076"/>
              </a:solidFill>
            </a:endParaRPr>
          </a:p>
        </p:txBody>
      </p:sp>
      <p:sp>
        <p:nvSpPr>
          <p:cNvPr id="28" name="TextBox 27">
            <a:extLst>
              <a:ext uri="{FF2B5EF4-FFF2-40B4-BE49-F238E27FC236}">
                <a16:creationId xmlns:a16="http://schemas.microsoft.com/office/drawing/2014/main" id="{8690DA5F-1AD8-415C-9F5F-0C8CC91AE197}"/>
              </a:ext>
            </a:extLst>
          </p:cNvPr>
          <p:cNvSpPr txBox="1"/>
          <p:nvPr/>
        </p:nvSpPr>
        <p:spPr>
          <a:xfrm>
            <a:off x="4624561" y="5184271"/>
            <a:ext cx="2653690" cy="324722"/>
          </a:xfrm>
          <a:prstGeom prst="rect">
            <a:avLst/>
          </a:prstGeom>
          <a:solidFill>
            <a:srgbClr val="FFF4E7"/>
          </a:solidFill>
        </p:spPr>
        <p:txBody>
          <a:bodyPr wrap="square" lIns="0" tIns="0" rIns="0" bIns="0" rtlCol="0">
            <a:spAutoFit/>
          </a:bodyPr>
          <a:lstStyle/>
          <a:p>
            <a:pPr algn="ctr"/>
            <a:endParaRPr lang="en-GB" sz="2000" dirty="0">
              <a:solidFill>
                <a:srgbClr val="115076"/>
              </a:solidFill>
            </a:endParaRPr>
          </a:p>
        </p:txBody>
      </p:sp>
      <p:pic>
        <p:nvPicPr>
          <p:cNvPr id="40" name="Picture 39" descr="A picture containing text, vector graphics&#10;&#10;Description automatically generated">
            <a:extLst>
              <a:ext uri="{FF2B5EF4-FFF2-40B4-BE49-F238E27FC236}">
                <a16:creationId xmlns:a16="http://schemas.microsoft.com/office/drawing/2014/main" id="{C413D263-DBC1-4E5A-B9D0-3925DB4A02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0405" y="1111672"/>
            <a:ext cx="1383587" cy="1412137"/>
          </a:xfrm>
          <a:prstGeom prst="rect">
            <a:avLst/>
          </a:prstGeom>
        </p:spPr>
      </p:pic>
      <p:pic>
        <p:nvPicPr>
          <p:cNvPr id="42" name="Picture 41" descr="A cartoon of a child&#10;&#10;Description automatically generated with low confidence">
            <a:extLst>
              <a:ext uri="{FF2B5EF4-FFF2-40B4-BE49-F238E27FC236}">
                <a16:creationId xmlns:a16="http://schemas.microsoft.com/office/drawing/2014/main" id="{70ED5E79-023E-4CA6-94BC-A748D477D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6648" y="1119228"/>
            <a:ext cx="1467514" cy="1412137"/>
          </a:xfrm>
          <a:prstGeom prst="rect">
            <a:avLst/>
          </a:prstGeom>
        </p:spPr>
      </p:pic>
      <p:sp>
        <p:nvSpPr>
          <p:cNvPr id="45" name="TextBox 44">
            <a:extLst>
              <a:ext uri="{FF2B5EF4-FFF2-40B4-BE49-F238E27FC236}">
                <a16:creationId xmlns:a16="http://schemas.microsoft.com/office/drawing/2014/main" id="{2F0D16F5-A8FB-4724-BF31-8C499D41B4FA}"/>
              </a:ext>
            </a:extLst>
          </p:cNvPr>
          <p:cNvSpPr txBox="1"/>
          <p:nvPr/>
        </p:nvSpPr>
        <p:spPr>
          <a:xfrm>
            <a:off x="7245038" y="874947"/>
            <a:ext cx="3164361" cy="830997"/>
          </a:xfrm>
          <a:prstGeom prst="rect">
            <a:avLst/>
          </a:prstGeom>
          <a:noFill/>
        </p:spPr>
        <p:txBody>
          <a:bodyPr wrap="square" rtlCol="0">
            <a:spAutoFit/>
          </a:bodyPr>
          <a:lstStyle/>
          <a:p>
            <a:r>
              <a:rPr lang="en-US" sz="2400" dirty="0" err="1">
                <a:solidFill>
                  <a:schemeClr val="accent5">
                    <a:lumMod val="50000"/>
                  </a:schemeClr>
                </a:solidFill>
              </a:rPr>
              <a:t>Welcher</a:t>
            </a:r>
            <a:r>
              <a:rPr lang="en-US" sz="2400" dirty="0">
                <a:solidFill>
                  <a:schemeClr val="accent5">
                    <a:lumMod val="50000"/>
                  </a:schemeClr>
                </a:solidFill>
              </a:rPr>
              <a:t> </a:t>
            </a:r>
            <a:r>
              <a:rPr lang="en-US" sz="2400" dirty="0" err="1">
                <a:solidFill>
                  <a:schemeClr val="accent5">
                    <a:lumMod val="50000"/>
                  </a:schemeClr>
                </a:solidFill>
              </a:rPr>
              <a:t>Satzanfang</a:t>
            </a:r>
            <a:r>
              <a:rPr lang="en-US" sz="2400" dirty="0">
                <a:solidFill>
                  <a:schemeClr val="accent5">
                    <a:lumMod val="50000"/>
                  </a:schemeClr>
                </a:solidFill>
              </a:rPr>
              <a:t> </a:t>
            </a:r>
            <a:r>
              <a:rPr lang="en-US" sz="2400" dirty="0" err="1">
                <a:solidFill>
                  <a:schemeClr val="accent5">
                    <a:lumMod val="50000"/>
                  </a:schemeClr>
                </a:solidFill>
              </a:rPr>
              <a:t>passt</a:t>
            </a:r>
            <a:r>
              <a:rPr lang="en-US" sz="2400" dirty="0">
                <a:solidFill>
                  <a:schemeClr val="accent5">
                    <a:lumMod val="50000"/>
                  </a:schemeClr>
                </a:solidFill>
              </a:rPr>
              <a:t>? </a:t>
            </a:r>
          </a:p>
        </p:txBody>
      </p:sp>
      <p:pic>
        <p:nvPicPr>
          <p:cNvPr id="1030" name="Picture 6" descr="Party, Cheers, People, Pleasure, Silhouette, Move, Mood">
            <a:extLst>
              <a:ext uri="{FF2B5EF4-FFF2-40B4-BE49-F238E27FC236}">
                <a16:creationId xmlns:a16="http://schemas.microsoft.com/office/drawing/2014/main" id="{0EF3C1BB-3A47-4C9E-8DAD-3CFCDFCCB5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87567" y="5054869"/>
            <a:ext cx="3080015" cy="1540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5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5" grpId="0" animBg="1"/>
      <p:bldP spid="26" grpId="0" animBg="1"/>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303747"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US" sz="3600" b="1" dirty="0">
                <a:solidFill>
                  <a:schemeClr val="bg1"/>
                </a:solidFill>
              </a:rPr>
              <a:t>M</a:t>
            </a:r>
            <a:r>
              <a:rPr lang="en-GB" sz="3600" b="1" dirty="0" err="1">
                <a:solidFill>
                  <a:schemeClr val="bg1"/>
                </a:solidFill>
              </a:rPr>
              <a:t>ia</a:t>
            </a:r>
            <a:r>
              <a:rPr lang="en-GB" sz="3600" b="1" dirty="0">
                <a:solidFill>
                  <a:schemeClr val="bg1"/>
                </a:solidFill>
              </a:rPr>
              <a:t> in </a:t>
            </a:r>
            <a:r>
              <a:rPr lang="en-GB" sz="3600" b="1" dirty="0" err="1">
                <a:solidFill>
                  <a:schemeClr val="bg1"/>
                </a:solidFill>
              </a:rPr>
              <a:t>Schottland</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7532701" y="-35024"/>
            <a:ext cx="3137370" cy="1569660"/>
          </a:xfrm>
          <a:prstGeom prst="rect">
            <a:avLst/>
          </a:prstGeom>
          <a:noFill/>
        </p:spPr>
        <p:txBody>
          <a:bodyPr wrap="square" rtlCol="0">
            <a:spAutoFit/>
          </a:bodyPr>
          <a:lstStyle/>
          <a:p>
            <a:r>
              <a:rPr lang="en-US" sz="2400" dirty="0">
                <a:solidFill>
                  <a:schemeClr val="accent5">
                    <a:lumMod val="50000"/>
                  </a:schemeClr>
                </a:solidFill>
              </a:rPr>
              <a:t>Mia </a:t>
            </a:r>
            <a:r>
              <a:rPr lang="en-US" sz="2400" dirty="0" err="1">
                <a:solidFill>
                  <a:schemeClr val="accent5">
                    <a:lumMod val="50000"/>
                  </a:schemeClr>
                </a:solidFill>
              </a:rPr>
              <a:t>spricht</a:t>
            </a:r>
            <a:r>
              <a:rPr lang="en-US" sz="2400" dirty="0">
                <a:solidFill>
                  <a:schemeClr val="accent5">
                    <a:lumMod val="50000"/>
                  </a:schemeClr>
                </a:solidFill>
              </a:rPr>
              <a:t> </a:t>
            </a:r>
            <a:r>
              <a:rPr lang="en-US" sz="2400" dirty="0" err="1">
                <a:solidFill>
                  <a:schemeClr val="accent5">
                    <a:lumMod val="50000"/>
                  </a:schemeClr>
                </a:solidFill>
              </a:rPr>
              <a:t>über</a:t>
            </a:r>
            <a:r>
              <a:rPr lang="en-US" sz="2400" dirty="0">
                <a:solidFill>
                  <a:schemeClr val="accent5">
                    <a:lumMod val="50000"/>
                  </a:schemeClr>
                </a:solidFill>
              </a:rPr>
              <a:t> den </a:t>
            </a:r>
            <a:r>
              <a:rPr lang="en-US" sz="2400" dirty="0" err="1">
                <a:solidFill>
                  <a:schemeClr val="accent5">
                    <a:lumMod val="50000"/>
                  </a:schemeClr>
                </a:solidFill>
              </a:rPr>
              <a:t>Austausch</a:t>
            </a:r>
            <a:r>
              <a:rPr lang="en-US" sz="2400" dirty="0">
                <a:solidFill>
                  <a:schemeClr val="accent5">
                    <a:lumMod val="50000"/>
                  </a:schemeClr>
                </a:solidFill>
              </a:rPr>
              <a:t>. </a:t>
            </a:r>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das </a:t>
            </a:r>
            <a:r>
              <a:rPr lang="en-US" sz="2400" dirty="0" err="1">
                <a:solidFill>
                  <a:schemeClr val="accent5">
                    <a:lumMod val="50000"/>
                  </a:schemeClr>
                </a:solidFill>
              </a:rPr>
              <a:t>Antwort</a:t>
            </a:r>
            <a:r>
              <a:rPr lang="en-US" sz="2400" dirty="0">
                <a:solidFill>
                  <a:schemeClr val="accent5">
                    <a:lumMod val="50000"/>
                  </a:schemeClr>
                </a:solidFill>
              </a:rPr>
              <a:t> 1 </a:t>
            </a:r>
            <a:r>
              <a:rPr lang="en-US" sz="2400" dirty="0" err="1">
                <a:solidFill>
                  <a:schemeClr val="accent5">
                    <a:lumMod val="50000"/>
                  </a:schemeClr>
                </a:solidFill>
              </a:rPr>
              <a:t>oder</a:t>
            </a:r>
            <a:r>
              <a:rPr lang="en-US" sz="2400" dirty="0">
                <a:solidFill>
                  <a:schemeClr val="accent5">
                    <a:lumMod val="50000"/>
                  </a:schemeClr>
                </a:solidFill>
              </a:rPr>
              <a:t> 2?</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541585741"/>
              </p:ext>
            </p:extLst>
          </p:nvPr>
        </p:nvGraphicFramePr>
        <p:xfrm>
          <a:off x="345756" y="1576975"/>
          <a:ext cx="11500487" cy="4473603"/>
        </p:xfrm>
        <a:graphic>
          <a:graphicData uri="http://schemas.openxmlformats.org/drawingml/2006/table">
            <a:tbl>
              <a:tblPr firstRow="1" bandRow="1">
                <a:tableStyleId>{00A15C55-8517-42AA-B614-E9B94910E393}</a:tableStyleId>
              </a:tblPr>
              <a:tblGrid>
                <a:gridCol w="846161">
                  <a:extLst>
                    <a:ext uri="{9D8B030D-6E8A-4147-A177-3AD203B41FA5}">
                      <a16:colId xmlns:a16="http://schemas.microsoft.com/office/drawing/2014/main" val="2607353726"/>
                    </a:ext>
                  </a:extLst>
                </a:gridCol>
                <a:gridCol w="4411234">
                  <a:extLst>
                    <a:ext uri="{9D8B030D-6E8A-4147-A177-3AD203B41FA5}">
                      <a16:colId xmlns:a16="http://schemas.microsoft.com/office/drawing/2014/main" val="1600817978"/>
                    </a:ext>
                  </a:extLst>
                </a:gridCol>
                <a:gridCol w="3121546">
                  <a:extLst>
                    <a:ext uri="{9D8B030D-6E8A-4147-A177-3AD203B41FA5}">
                      <a16:colId xmlns:a16="http://schemas.microsoft.com/office/drawing/2014/main" val="4128092149"/>
                    </a:ext>
                  </a:extLst>
                </a:gridCol>
                <a:gridCol w="3121546">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Antwort</a:t>
                      </a:r>
                      <a:r>
                        <a:rPr kumimoji="0" lang="en-GB" sz="2000" u="none" strike="noStrike" kern="1200" cap="none" spc="0" normalizeH="0" baseline="0" noProof="0" dirty="0">
                          <a:ln>
                            <a:noFill/>
                          </a:ln>
                          <a:effectLst/>
                          <a:uLnTx/>
                          <a:uFillTx/>
                        </a:rPr>
                        <a:t> 1</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Antwort</a:t>
                      </a:r>
                      <a:r>
                        <a:rPr lang="en-GB" sz="2000" dirty="0"/>
                        <a:t> 2</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I</a:t>
                      </a:r>
                      <a:r>
                        <a:rPr lang="en-GB" sz="2000" dirty="0" err="1">
                          <a:solidFill>
                            <a:srgbClr val="115076"/>
                          </a:solidFill>
                        </a:rPr>
                        <a:t>ch</a:t>
                      </a:r>
                      <a:r>
                        <a:rPr lang="en-GB" sz="2000" dirty="0">
                          <a:solidFill>
                            <a:srgbClr val="115076"/>
                          </a:solidFill>
                        </a:rPr>
                        <a:t> </a:t>
                      </a:r>
                      <a:r>
                        <a:rPr lang="en-GB" sz="2000" dirty="0" err="1">
                          <a:solidFill>
                            <a:srgbClr val="115076"/>
                          </a:solidFill>
                        </a:rPr>
                        <a:t>habe</a:t>
                      </a:r>
                      <a:r>
                        <a:rPr lang="en-GB" sz="2000" dirty="0">
                          <a:solidFill>
                            <a:srgbClr val="115076"/>
                          </a:solidFill>
                        </a:rPr>
                        <a:t> Angst </a:t>
                      </a:r>
                      <a:r>
                        <a:rPr lang="en-GB" sz="2000" dirty="0" err="1">
                          <a:solidFill>
                            <a:srgbClr val="115076"/>
                          </a:solidFill>
                        </a:rPr>
                        <a:t>vor</a:t>
                      </a:r>
                      <a:endParaRPr lang="en-GB" sz="2000" dirty="0">
                        <a:solidFill>
                          <a:srgbClr val="115076"/>
                        </a:solidFill>
                      </a:endParaRPr>
                    </a:p>
                  </a:txBody>
                  <a:tcPr anchor="ctr"/>
                </a:tc>
                <a:tc>
                  <a:txBody>
                    <a:bodyPr/>
                    <a:lstStyle/>
                    <a:p>
                      <a:pPr algn="ctr"/>
                      <a:r>
                        <a:rPr lang="en-US" sz="2000" dirty="0">
                          <a:solidFill>
                            <a:schemeClr val="accent1">
                              <a:lumMod val="50000"/>
                            </a:schemeClr>
                          </a:solidFill>
                        </a:rPr>
                        <a:t>dem Interview</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den </a:t>
                      </a:r>
                      <a:r>
                        <a:rPr lang="en-US" sz="2000" dirty="0" err="1">
                          <a:solidFill>
                            <a:schemeClr val="accent1">
                              <a:lumMod val="50000"/>
                            </a:schemeClr>
                          </a:solidFill>
                        </a:rPr>
                        <a:t>Lauf</a:t>
                      </a:r>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Ich </a:t>
                      </a:r>
                      <a:r>
                        <a:rPr lang="en-GB" sz="2000" dirty="0" err="1">
                          <a:solidFill>
                            <a:srgbClr val="115076"/>
                          </a:solidFill>
                        </a:rPr>
                        <a:t>freue</a:t>
                      </a:r>
                      <a:r>
                        <a:rPr lang="en-GB" sz="2000" dirty="0">
                          <a:solidFill>
                            <a:srgbClr val="115076"/>
                          </a:solidFill>
                        </a:rPr>
                        <a:t> </a:t>
                      </a:r>
                      <a:r>
                        <a:rPr lang="en-GB" sz="2000" dirty="0" err="1">
                          <a:solidFill>
                            <a:srgbClr val="115076"/>
                          </a:solidFill>
                        </a:rPr>
                        <a:t>mich</a:t>
                      </a:r>
                      <a:r>
                        <a:rPr lang="en-GB" sz="2000" dirty="0">
                          <a:solidFill>
                            <a:srgbClr val="115076"/>
                          </a:solidFill>
                        </a:rPr>
                        <a:t> auf </a:t>
                      </a:r>
                    </a:p>
                  </a:txBody>
                  <a:tcPr anchor="ctr"/>
                </a:tc>
                <a:tc>
                  <a:txBody>
                    <a:bodyPr/>
                    <a:lstStyle/>
                    <a:p>
                      <a:pPr algn="ctr"/>
                      <a:r>
                        <a:rPr lang="en-US" sz="2000" dirty="0">
                          <a:solidFill>
                            <a:schemeClr val="accent1">
                              <a:lumMod val="50000"/>
                            </a:schemeClr>
                          </a:solidFill>
                        </a:rPr>
                        <a:t>die Party</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dem Abend</a:t>
                      </a:r>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Ich </a:t>
                      </a:r>
                      <a:r>
                        <a:rPr lang="en-GB" sz="2000" dirty="0" err="1">
                          <a:solidFill>
                            <a:srgbClr val="115076"/>
                          </a:solidFill>
                        </a:rPr>
                        <a:t>interessiere</a:t>
                      </a:r>
                      <a:r>
                        <a:rPr lang="en-GB" sz="2000" dirty="0">
                          <a:solidFill>
                            <a:srgbClr val="115076"/>
                          </a:solidFill>
                        </a:rPr>
                        <a:t> </a:t>
                      </a:r>
                      <a:r>
                        <a:rPr lang="en-GB" sz="2000" dirty="0" err="1">
                          <a:solidFill>
                            <a:srgbClr val="115076"/>
                          </a:solidFill>
                        </a:rPr>
                        <a:t>mich</a:t>
                      </a:r>
                      <a:r>
                        <a:rPr lang="en-GB" sz="2000" dirty="0">
                          <a:solidFill>
                            <a:srgbClr val="115076"/>
                          </a:solidFill>
                        </a:rPr>
                        <a:t> </a:t>
                      </a:r>
                      <a:r>
                        <a:rPr lang="en-GB" sz="2000" dirty="0" err="1">
                          <a:solidFill>
                            <a:srgbClr val="115076"/>
                          </a:solidFill>
                        </a:rPr>
                        <a:t>für</a:t>
                      </a:r>
                      <a:endParaRPr lang="en-GB" sz="2000" dirty="0">
                        <a:solidFill>
                          <a:srgbClr val="115076"/>
                        </a:solidFill>
                      </a:endParaRPr>
                    </a:p>
                  </a:txBody>
                  <a:tcPr anchor="ctr"/>
                </a:tc>
                <a:tc>
                  <a:txBody>
                    <a:bodyPr/>
                    <a:lstStyle/>
                    <a:p>
                      <a:pPr algn="ctr"/>
                      <a:r>
                        <a:rPr lang="en-US" sz="2000" dirty="0">
                          <a:solidFill>
                            <a:schemeClr val="accent1">
                              <a:lumMod val="50000"/>
                            </a:schemeClr>
                          </a:solidFill>
                        </a:rPr>
                        <a:t>dem Essen</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die </a:t>
                      </a:r>
                      <a:r>
                        <a:rPr lang="en-US" sz="2000" dirty="0" err="1">
                          <a:solidFill>
                            <a:schemeClr val="accent1">
                              <a:lumMod val="50000"/>
                            </a:schemeClr>
                          </a:solidFill>
                        </a:rPr>
                        <a:t>Landschaft</a:t>
                      </a:r>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Ich </a:t>
                      </a:r>
                      <a:r>
                        <a:rPr lang="en-GB" sz="2000" dirty="0" err="1">
                          <a:solidFill>
                            <a:srgbClr val="115076"/>
                          </a:solidFill>
                        </a:rPr>
                        <a:t>genieße</a:t>
                      </a:r>
                      <a:r>
                        <a:rPr lang="en-GB" sz="2000" dirty="0">
                          <a:solidFill>
                            <a:srgbClr val="115076"/>
                          </a:solidFill>
                        </a:rPr>
                        <a:t> das </a:t>
                      </a:r>
                      <a:r>
                        <a:rPr lang="en-GB" sz="2000" dirty="0" err="1">
                          <a:solidFill>
                            <a:srgbClr val="115076"/>
                          </a:solidFill>
                        </a:rPr>
                        <a:t>Teilnehmen</a:t>
                      </a:r>
                      <a:r>
                        <a:rPr lang="en-GB" sz="2000" dirty="0">
                          <a:solidFill>
                            <a:srgbClr val="115076"/>
                          </a:solidFill>
                        </a:rPr>
                        <a:t> an</a:t>
                      </a:r>
                    </a:p>
                  </a:txBody>
                  <a:tcPr anchor="ctr"/>
                </a:tc>
                <a:tc>
                  <a:txBody>
                    <a:bodyPr/>
                    <a:lstStyle/>
                    <a:p>
                      <a:pPr algn="ctr"/>
                      <a:r>
                        <a:rPr lang="en-US" sz="2000" dirty="0">
                          <a:solidFill>
                            <a:schemeClr val="accent1">
                              <a:lumMod val="50000"/>
                            </a:schemeClr>
                          </a:solidFill>
                        </a:rPr>
                        <a:t>der </a:t>
                      </a:r>
                      <a:r>
                        <a:rPr lang="en-US" sz="2000" dirty="0" err="1">
                          <a:solidFill>
                            <a:schemeClr val="accent1">
                              <a:lumMod val="50000"/>
                            </a:schemeClr>
                          </a:solidFill>
                        </a:rPr>
                        <a:t>Aktivität</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der </a:t>
                      </a:r>
                      <a:r>
                        <a:rPr lang="en-US" sz="2000" dirty="0" err="1">
                          <a:solidFill>
                            <a:schemeClr val="accent1">
                              <a:lumMod val="50000"/>
                            </a:schemeClr>
                          </a:solidFill>
                        </a:rPr>
                        <a:t>Unterricht</a:t>
                      </a:r>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Es </a:t>
                      </a:r>
                      <a:r>
                        <a:rPr lang="en-GB" sz="2000" dirty="0" err="1">
                          <a:solidFill>
                            <a:srgbClr val="115076"/>
                          </a:solidFill>
                        </a:rPr>
                        <a:t>gibt</a:t>
                      </a:r>
                      <a:r>
                        <a:rPr lang="en-GB" sz="2000" dirty="0">
                          <a:solidFill>
                            <a:srgbClr val="115076"/>
                          </a:solidFill>
                        </a:rPr>
                        <a:t> </a:t>
                      </a:r>
                      <a:r>
                        <a:rPr lang="en-GB" sz="2000" dirty="0" err="1">
                          <a:solidFill>
                            <a:srgbClr val="115076"/>
                          </a:solidFill>
                        </a:rPr>
                        <a:t>viel</a:t>
                      </a:r>
                      <a:r>
                        <a:rPr lang="en-GB" sz="2000" dirty="0">
                          <a:solidFill>
                            <a:srgbClr val="115076"/>
                          </a:solidFill>
                        </a:rPr>
                        <a:t> </a:t>
                      </a:r>
                      <a:r>
                        <a:rPr lang="en-GB" sz="2000" dirty="0" err="1">
                          <a:solidFill>
                            <a:srgbClr val="115076"/>
                          </a:solidFill>
                        </a:rPr>
                        <a:t>Druck</a:t>
                      </a:r>
                      <a:r>
                        <a:rPr lang="en-GB" sz="2000" dirty="0">
                          <a:solidFill>
                            <a:srgbClr val="115076"/>
                          </a:solidFill>
                        </a:rPr>
                        <a:t> auf </a:t>
                      </a:r>
                    </a:p>
                  </a:txBody>
                  <a:tcPr anchor="ctr"/>
                </a:tc>
                <a:tc>
                  <a:txBody>
                    <a:bodyPr/>
                    <a:lstStyle/>
                    <a:p>
                      <a:pPr algn="ctr"/>
                      <a:r>
                        <a:rPr lang="en-US" sz="2000" dirty="0">
                          <a:solidFill>
                            <a:schemeClr val="accent1">
                              <a:lumMod val="50000"/>
                            </a:schemeClr>
                          </a:solidFill>
                        </a:rPr>
                        <a:t>die </a:t>
                      </a:r>
                      <a:r>
                        <a:rPr lang="en-US" sz="2000" dirty="0" err="1">
                          <a:solidFill>
                            <a:schemeClr val="accent1">
                              <a:lumMod val="50000"/>
                            </a:schemeClr>
                          </a:solidFill>
                        </a:rPr>
                        <a:t>Lehrerin</a:t>
                      </a:r>
                      <a:r>
                        <a:rPr lang="en-US" sz="2000" dirty="0">
                          <a:solidFill>
                            <a:schemeClr val="accent1">
                              <a:lumMod val="50000"/>
                            </a:schemeClr>
                          </a:solidFill>
                        </a:rPr>
                        <a:t> </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der Lehrer</a:t>
                      </a:r>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Ich </a:t>
                      </a:r>
                      <a:r>
                        <a:rPr lang="en-GB" sz="2000" dirty="0" err="1">
                          <a:solidFill>
                            <a:srgbClr val="115076"/>
                          </a:solidFill>
                        </a:rPr>
                        <a:t>kaufe</a:t>
                      </a:r>
                      <a:r>
                        <a:rPr lang="en-GB" sz="2000" dirty="0">
                          <a:solidFill>
                            <a:srgbClr val="115076"/>
                          </a:solidFill>
                        </a:rPr>
                        <a:t> </a:t>
                      </a:r>
                      <a:r>
                        <a:rPr lang="en-GB" sz="2000" dirty="0" err="1">
                          <a:solidFill>
                            <a:srgbClr val="115076"/>
                          </a:solidFill>
                        </a:rPr>
                        <a:t>ein</a:t>
                      </a:r>
                      <a:r>
                        <a:rPr lang="en-GB" sz="2000" dirty="0">
                          <a:solidFill>
                            <a:srgbClr val="115076"/>
                          </a:solidFill>
                        </a:rPr>
                        <a:t> </a:t>
                      </a:r>
                      <a:r>
                        <a:rPr lang="en-GB" sz="2000" dirty="0" err="1">
                          <a:solidFill>
                            <a:srgbClr val="115076"/>
                          </a:solidFill>
                        </a:rPr>
                        <a:t>Geschenk</a:t>
                      </a:r>
                      <a:r>
                        <a:rPr lang="en-GB" sz="2000" dirty="0">
                          <a:solidFill>
                            <a:srgbClr val="115076"/>
                          </a:solidFill>
                        </a:rPr>
                        <a:t> </a:t>
                      </a:r>
                      <a:r>
                        <a:rPr lang="en-GB" sz="2000" dirty="0" err="1">
                          <a:solidFill>
                            <a:srgbClr val="115076"/>
                          </a:solidFill>
                        </a:rPr>
                        <a:t>für</a:t>
                      </a:r>
                      <a:r>
                        <a:rPr lang="en-GB" sz="2000" dirty="0">
                          <a:solidFill>
                            <a:srgbClr val="115076"/>
                          </a:solidFill>
                        </a:rPr>
                        <a:t> </a:t>
                      </a:r>
                    </a:p>
                  </a:txBody>
                  <a:tcPr anchor="ctr"/>
                </a:tc>
                <a:tc>
                  <a:txBody>
                    <a:bodyPr/>
                    <a:lstStyle/>
                    <a:p>
                      <a:pPr algn="ctr"/>
                      <a:r>
                        <a:rPr lang="en-US" sz="2000" dirty="0">
                          <a:solidFill>
                            <a:schemeClr val="accent1">
                              <a:lumMod val="50000"/>
                            </a:schemeClr>
                          </a:solidFill>
                        </a:rPr>
                        <a:t>dem </a:t>
                      </a:r>
                      <a:r>
                        <a:rPr lang="en-US" sz="2000" dirty="0" err="1">
                          <a:solidFill>
                            <a:schemeClr val="accent1">
                              <a:lumMod val="50000"/>
                            </a:schemeClr>
                          </a:solidFill>
                        </a:rPr>
                        <a:t>Gastvater</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die </a:t>
                      </a:r>
                      <a:r>
                        <a:rPr lang="en-US" sz="2000" dirty="0" err="1">
                          <a:solidFill>
                            <a:schemeClr val="accent1">
                              <a:lumMod val="50000"/>
                            </a:schemeClr>
                          </a:solidFill>
                        </a:rPr>
                        <a:t>Gastmutter</a:t>
                      </a:r>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Ich </a:t>
                      </a:r>
                      <a:r>
                        <a:rPr lang="en-GB" sz="2000" dirty="0" err="1">
                          <a:solidFill>
                            <a:srgbClr val="115076"/>
                          </a:solidFill>
                        </a:rPr>
                        <a:t>hänge</a:t>
                      </a:r>
                      <a:r>
                        <a:rPr lang="en-GB" sz="2000" dirty="0">
                          <a:solidFill>
                            <a:srgbClr val="115076"/>
                          </a:solidFill>
                        </a:rPr>
                        <a:t> das </a:t>
                      </a:r>
                      <a:r>
                        <a:rPr lang="en-GB" sz="2000" dirty="0" err="1">
                          <a:solidFill>
                            <a:srgbClr val="115076"/>
                          </a:solidFill>
                        </a:rPr>
                        <a:t>Gruppenfoto</a:t>
                      </a:r>
                      <a:r>
                        <a:rPr lang="en-GB" sz="2000" dirty="0">
                          <a:solidFill>
                            <a:srgbClr val="115076"/>
                          </a:solidFill>
                        </a:rPr>
                        <a:t> an</a:t>
                      </a:r>
                    </a:p>
                  </a:txBody>
                  <a:tcPr anchor="ctr"/>
                </a:tc>
                <a:tc>
                  <a:txBody>
                    <a:bodyPr/>
                    <a:lstStyle/>
                    <a:p>
                      <a:pPr algn="ctr"/>
                      <a:r>
                        <a:rPr lang="en-US" sz="2000" dirty="0">
                          <a:solidFill>
                            <a:schemeClr val="accent1">
                              <a:lumMod val="50000"/>
                            </a:schemeClr>
                          </a:solidFill>
                        </a:rPr>
                        <a:t>die Wand</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der Tafel</a:t>
                      </a:r>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Ich </a:t>
                      </a:r>
                      <a:r>
                        <a:rPr lang="en-GB" sz="2000" dirty="0" err="1">
                          <a:solidFill>
                            <a:srgbClr val="115076"/>
                          </a:solidFill>
                        </a:rPr>
                        <a:t>warte</a:t>
                      </a:r>
                      <a:r>
                        <a:rPr lang="en-GB" sz="2000" dirty="0">
                          <a:solidFill>
                            <a:srgbClr val="115076"/>
                          </a:solidFill>
                        </a:rPr>
                        <a:t> auf die Gruppe </a:t>
                      </a:r>
                      <a:r>
                        <a:rPr lang="en-GB" sz="2000" dirty="0" err="1">
                          <a:solidFill>
                            <a:srgbClr val="115076"/>
                          </a:solidFill>
                        </a:rPr>
                        <a:t>vor</a:t>
                      </a:r>
                      <a:r>
                        <a:rPr lang="en-GB" sz="2000" dirty="0">
                          <a:solidFill>
                            <a:srgbClr val="115076"/>
                          </a:solidFill>
                        </a:rPr>
                        <a:t> </a:t>
                      </a:r>
                    </a:p>
                  </a:txBody>
                  <a:tcPr anchor="ctr"/>
                </a:tc>
                <a:tc>
                  <a:txBody>
                    <a:bodyPr/>
                    <a:lstStyle/>
                    <a:p>
                      <a:pPr algn="ctr"/>
                      <a:r>
                        <a:rPr lang="en-US" sz="2000" dirty="0">
                          <a:solidFill>
                            <a:schemeClr val="accent1">
                              <a:lumMod val="50000"/>
                            </a:schemeClr>
                          </a:solidFill>
                        </a:rPr>
                        <a:t>das Haus</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dem </a:t>
                      </a:r>
                      <a:r>
                        <a:rPr lang="en-US" sz="2000" dirty="0" err="1">
                          <a:solidFill>
                            <a:schemeClr val="accent1">
                              <a:lumMod val="50000"/>
                            </a:schemeClr>
                          </a:solidFill>
                        </a:rPr>
                        <a:t>Schwimmbad</a:t>
                      </a:r>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1286093" y="2217934"/>
            <a:ext cx="2629097" cy="29429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6811" y="2145501"/>
            <a:ext cx="282522" cy="294294"/>
          </a:xfrm>
          <a:prstGeom prst="rect">
            <a:avLst/>
          </a:prstGeom>
        </p:spPr>
      </p:pic>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1279832" y="2640218"/>
            <a:ext cx="2465255" cy="34130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4289" y="2607888"/>
            <a:ext cx="282522" cy="294294"/>
          </a:xfrm>
          <a:prstGeom prst="rect">
            <a:avLst/>
          </a:prstGeom>
        </p:spPr>
      </p:pic>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1148619" y="3153186"/>
            <a:ext cx="309831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75565" y="3095892"/>
            <a:ext cx="282522" cy="294294"/>
          </a:xfrm>
          <a:prstGeom prst="rect">
            <a:avLst/>
          </a:prstGeom>
        </p:spPr>
      </p:pic>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1279832" y="3692319"/>
            <a:ext cx="3942166" cy="22685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7892" y="3658598"/>
            <a:ext cx="282522" cy="294294"/>
          </a:xfrm>
          <a:prstGeom prst="rect">
            <a:avLst/>
          </a:prstGeom>
        </p:spPr>
      </p:pic>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1279832" y="4203326"/>
            <a:ext cx="2776619" cy="29429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5550" y="4123912"/>
            <a:ext cx="282522" cy="294294"/>
          </a:xfrm>
          <a:prstGeom prst="rect">
            <a:avLst/>
          </a:prstGeom>
        </p:spPr>
      </p:pic>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1150744" y="4650664"/>
            <a:ext cx="3434903" cy="25994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75565" y="4582854"/>
            <a:ext cx="282522" cy="294294"/>
          </a:xfrm>
          <a:prstGeom prst="rect">
            <a:avLst/>
          </a:prstGeom>
        </p:spPr>
      </p:pic>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1158898" y="5151424"/>
            <a:ext cx="4063100"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4289" y="5146330"/>
            <a:ext cx="282522" cy="294294"/>
          </a:xfrm>
          <a:prstGeom prst="rect">
            <a:avLst/>
          </a:prstGeom>
        </p:spPr>
      </p:pic>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1219148" y="5669192"/>
            <a:ext cx="3898761"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80346" y="5609495"/>
            <a:ext cx="282522" cy="294294"/>
          </a:xfrm>
          <a:prstGeom prst="rect">
            <a:avLst/>
          </a:prstGeom>
        </p:spPr>
      </p:pic>
      <p:sp>
        <p:nvSpPr>
          <p:cNvPr id="32" name="Action Button: Custom 16">
            <a:hlinkClick r:id="" action="ppaction://noaction" highlightClick="1">
              <a:snd r:embed="rId5" name="9.3.1.5 Slide 19 1.wav"/>
            </a:hlinkClick>
            <a:extLst>
              <a:ext uri="{FF2B5EF4-FFF2-40B4-BE49-F238E27FC236}">
                <a16:creationId xmlns:a16="http://schemas.microsoft.com/office/drawing/2014/main" id="{D2B1EA48-40BB-4F68-A104-4A8B31B4D4BB}"/>
              </a:ext>
            </a:extLst>
          </p:cNvPr>
          <p:cNvSpPr/>
          <p:nvPr/>
        </p:nvSpPr>
        <p:spPr>
          <a:xfrm>
            <a:off x="533913" y="214550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6" name="9.3.1.5 Listening 2 2.wav"/>
            </a:hlinkClick>
            <a:extLst>
              <a:ext uri="{FF2B5EF4-FFF2-40B4-BE49-F238E27FC236}">
                <a16:creationId xmlns:a16="http://schemas.microsoft.com/office/drawing/2014/main" id="{86670C6F-0031-4B33-8535-0B32F1075618}"/>
              </a:ext>
            </a:extLst>
          </p:cNvPr>
          <p:cNvSpPr/>
          <p:nvPr/>
        </p:nvSpPr>
        <p:spPr>
          <a:xfrm>
            <a:off x="533913" y="26468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7" name="9.3.1.5 Slide 19 3.wav"/>
            </a:hlinkClick>
            <a:extLst>
              <a:ext uri="{FF2B5EF4-FFF2-40B4-BE49-F238E27FC236}">
                <a16:creationId xmlns:a16="http://schemas.microsoft.com/office/drawing/2014/main" id="{1AEF7932-ED2E-4DD4-B6F3-44931C9B4D42}"/>
              </a:ext>
            </a:extLst>
          </p:cNvPr>
          <p:cNvSpPr/>
          <p:nvPr/>
        </p:nvSpPr>
        <p:spPr>
          <a:xfrm>
            <a:off x="533913" y="31030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8" name="9.3.1.5 Listening 2 4.wav"/>
            </a:hlinkClick>
            <a:extLst>
              <a:ext uri="{FF2B5EF4-FFF2-40B4-BE49-F238E27FC236}">
                <a16:creationId xmlns:a16="http://schemas.microsoft.com/office/drawing/2014/main" id="{94BC66DA-7CDF-4759-B490-8954E1259003}"/>
              </a:ext>
            </a:extLst>
          </p:cNvPr>
          <p:cNvSpPr/>
          <p:nvPr/>
        </p:nvSpPr>
        <p:spPr>
          <a:xfrm>
            <a:off x="506718" y="364274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9" name="9.3.1.5 Slide 19 5.wav"/>
            </a:hlinkClick>
            <a:extLst>
              <a:ext uri="{FF2B5EF4-FFF2-40B4-BE49-F238E27FC236}">
                <a16:creationId xmlns:a16="http://schemas.microsoft.com/office/drawing/2014/main" id="{F1C9904E-40A0-41A6-988C-0B50785DACB5}"/>
              </a:ext>
            </a:extLst>
          </p:cNvPr>
          <p:cNvSpPr/>
          <p:nvPr/>
        </p:nvSpPr>
        <p:spPr>
          <a:xfrm>
            <a:off x="506718" y="412175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10" name="9.3.1.5 Listening 2 6.wav"/>
            </a:hlinkClick>
            <a:extLst>
              <a:ext uri="{FF2B5EF4-FFF2-40B4-BE49-F238E27FC236}">
                <a16:creationId xmlns:a16="http://schemas.microsoft.com/office/drawing/2014/main" id="{C7C2F787-6D11-4287-A3C6-EEC152BD392F}"/>
              </a:ext>
            </a:extLst>
          </p:cNvPr>
          <p:cNvSpPr/>
          <p:nvPr/>
        </p:nvSpPr>
        <p:spPr>
          <a:xfrm>
            <a:off x="488589" y="462305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1" name="9.3.1.5 Slide 19 7.wav"/>
            </a:hlinkClick>
            <a:extLst>
              <a:ext uri="{FF2B5EF4-FFF2-40B4-BE49-F238E27FC236}">
                <a16:creationId xmlns:a16="http://schemas.microsoft.com/office/drawing/2014/main" id="{1FAB9E34-96F8-4EBA-82C2-5A64F9E98DEB}"/>
              </a:ext>
            </a:extLst>
          </p:cNvPr>
          <p:cNvSpPr/>
          <p:nvPr/>
        </p:nvSpPr>
        <p:spPr>
          <a:xfrm>
            <a:off x="479781" y="51020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2" name="9.3.1.5 Listening 2 8.wav"/>
            </a:hlinkClick>
            <a:extLst>
              <a:ext uri="{FF2B5EF4-FFF2-40B4-BE49-F238E27FC236}">
                <a16:creationId xmlns:a16="http://schemas.microsoft.com/office/drawing/2014/main" id="{C67A306D-D1B6-4E24-BA10-AB54D9801FEB}"/>
              </a:ext>
            </a:extLst>
          </p:cNvPr>
          <p:cNvSpPr/>
          <p:nvPr/>
        </p:nvSpPr>
        <p:spPr>
          <a:xfrm>
            <a:off x="479781" y="563736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0" name="Picture 39" descr="A picture containing text, vector graphics&#10;&#10;Description automatically generated">
            <a:extLst>
              <a:ext uri="{FF2B5EF4-FFF2-40B4-BE49-F238E27FC236}">
                <a16:creationId xmlns:a16="http://schemas.microsoft.com/office/drawing/2014/main" id="{9D5D23B2-0BC4-4B47-9E31-C8EF6F5E228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38411" y="235917"/>
            <a:ext cx="1383587" cy="1412137"/>
          </a:xfrm>
          <a:prstGeom prst="rect">
            <a:avLst/>
          </a:prstGeom>
        </p:spPr>
      </p:pic>
      <p:pic>
        <p:nvPicPr>
          <p:cNvPr id="4098" name="Picture 2" descr="Flag, Scotland, Scottish, Blue, White, Europe">
            <a:extLst>
              <a:ext uri="{FF2B5EF4-FFF2-40B4-BE49-F238E27FC236}">
                <a16:creationId xmlns:a16="http://schemas.microsoft.com/office/drawing/2014/main" id="{F6AFD8D4-8897-4BDB-B896-51C2F70E67F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01233" y="172743"/>
            <a:ext cx="1975014" cy="1269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96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73032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02726" y="1219998"/>
            <a:ext cx="122867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Remember that at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start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or in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middle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of words, German [g] is usually pronounced like the ‘g’ in English ‘go’, including in words that are written in a similar way to English words.</a:t>
            </a: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C3A062E8-6DB9-46F6-984E-CA8880F3F1DD}"/>
              </a:ext>
            </a:extLst>
          </p:cNvPr>
          <p:cNvSpPr txBox="1"/>
          <p:nvPr/>
        </p:nvSpPr>
        <p:spPr>
          <a:xfrm>
            <a:off x="119745" y="1930673"/>
            <a:ext cx="118832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Sag 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Wörter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Wie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Englischen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oder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anders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graphicFrame>
        <p:nvGraphicFramePr>
          <p:cNvPr id="7" name="Table 7">
            <a:extLst>
              <a:ext uri="{FF2B5EF4-FFF2-40B4-BE49-F238E27FC236}">
                <a16:creationId xmlns:a16="http://schemas.microsoft.com/office/drawing/2014/main" id="{DED8A97B-1C04-492F-B7B3-F205AFD22CA8}"/>
              </a:ext>
            </a:extLst>
          </p:cNvPr>
          <p:cNvGraphicFramePr>
            <a:graphicFrameLocks noGrp="1"/>
          </p:cNvGraphicFramePr>
          <p:nvPr>
            <p:extLst>
              <p:ext uri="{D42A27DB-BD31-4B8C-83A1-F6EECF244321}">
                <p14:modId xmlns:p14="http://schemas.microsoft.com/office/powerpoint/2010/main" val="1593075976"/>
              </p:ext>
            </p:extLst>
          </p:nvPr>
        </p:nvGraphicFramePr>
        <p:xfrm>
          <a:off x="206062" y="2759093"/>
          <a:ext cx="5756857" cy="3415582"/>
        </p:xfrm>
        <a:graphic>
          <a:graphicData uri="http://schemas.openxmlformats.org/drawingml/2006/table">
            <a:tbl>
              <a:tblPr firstRow="1" bandRow="1">
                <a:tableStyleId>{ED083AE6-46FA-4A59-8FB0-9F97EB10719F}</a:tableStyleId>
              </a:tblPr>
              <a:tblGrid>
                <a:gridCol w="953037">
                  <a:extLst>
                    <a:ext uri="{9D8B030D-6E8A-4147-A177-3AD203B41FA5}">
                      <a16:colId xmlns:a16="http://schemas.microsoft.com/office/drawing/2014/main" val="830909093"/>
                    </a:ext>
                  </a:extLst>
                </a:gridCol>
                <a:gridCol w="2846231">
                  <a:extLst>
                    <a:ext uri="{9D8B030D-6E8A-4147-A177-3AD203B41FA5}">
                      <a16:colId xmlns:a16="http://schemas.microsoft.com/office/drawing/2014/main" val="2538017803"/>
                    </a:ext>
                  </a:extLst>
                </a:gridCol>
                <a:gridCol w="1030309">
                  <a:extLst>
                    <a:ext uri="{9D8B030D-6E8A-4147-A177-3AD203B41FA5}">
                      <a16:colId xmlns:a16="http://schemas.microsoft.com/office/drawing/2014/main" val="3087565859"/>
                    </a:ext>
                  </a:extLst>
                </a:gridCol>
                <a:gridCol w="927280">
                  <a:extLst>
                    <a:ext uri="{9D8B030D-6E8A-4147-A177-3AD203B41FA5}">
                      <a16:colId xmlns:a16="http://schemas.microsoft.com/office/drawing/2014/main" val="3609695107"/>
                    </a:ext>
                  </a:extLst>
                </a:gridCol>
              </a:tblGrid>
              <a:tr h="647630">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b="0" dirty="0">
                          <a:solidFill>
                            <a:srgbClr val="115076"/>
                          </a:solidFill>
                        </a:rPr>
                        <a:t>di</a:t>
                      </a:r>
                      <a:r>
                        <a:rPr lang="en-GB" sz="2800" b="1" dirty="0">
                          <a:solidFill>
                            <a:srgbClr val="115076"/>
                          </a:solidFill>
                        </a:rPr>
                        <a:t>g</a:t>
                      </a:r>
                      <a:r>
                        <a:rPr lang="en-GB" sz="2800" dirty="0">
                          <a:solidFill>
                            <a:srgbClr val="115076"/>
                          </a:solidFill>
                        </a:rPr>
                        <a:t>ital</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rPr>
                        <a:t>Ori</a:t>
                      </a:r>
                      <a:r>
                        <a:rPr lang="en-GB" sz="2800" b="1" dirty="0">
                          <a:solidFill>
                            <a:srgbClr val="115076"/>
                          </a:solidFill>
                        </a:rPr>
                        <a:t>g</a:t>
                      </a:r>
                      <a:r>
                        <a:rPr lang="en-GB" sz="2800" dirty="0">
                          <a:solidFill>
                            <a:srgbClr val="115076"/>
                          </a:solidFill>
                        </a:rPr>
                        <a:t>inal</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b="0" dirty="0">
                          <a:solidFill>
                            <a:srgbClr val="115076"/>
                          </a:solidFill>
                        </a:rPr>
                        <a:t>Mi</a:t>
                      </a:r>
                      <a:r>
                        <a:rPr lang="en-GB" sz="2800" b="1" dirty="0">
                          <a:solidFill>
                            <a:srgbClr val="115076"/>
                          </a:solidFill>
                        </a:rPr>
                        <a:t>g</a:t>
                      </a:r>
                      <a:r>
                        <a:rPr lang="en-GB" sz="2800" b="0" dirty="0">
                          <a:solidFill>
                            <a:srgbClr val="115076"/>
                          </a:solidFill>
                        </a:rPr>
                        <a:t>r</a:t>
                      </a:r>
                      <a:r>
                        <a:rPr lang="en-GB" sz="2800" dirty="0">
                          <a:solidFill>
                            <a:srgbClr val="115076"/>
                          </a:solidFill>
                        </a:rPr>
                        <a:t>ation</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b="0" dirty="0" err="1">
                          <a:solidFill>
                            <a:srgbClr val="115076"/>
                          </a:solidFill>
                        </a:rPr>
                        <a:t>reli</a:t>
                      </a:r>
                      <a:r>
                        <a:rPr lang="en-GB" sz="2800" b="1" dirty="0" err="1">
                          <a:solidFill>
                            <a:srgbClr val="115076"/>
                          </a:solidFill>
                        </a:rPr>
                        <a:t>g</a:t>
                      </a:r>
                      <a:r>
                        <a:rPr lang="en-GB" sz="2800" b="0" dirty="0" err="1">
                          <a:solidFill>
                            <a:srgbClr val="115076"/>
                          </a:solidFill>
                        </a:rPr>
                        <a:t>iös</a:t>
                      </a:r>
                      <a:endParaRPr lang="en-GB" sz="2800" b="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978537893"/>
                  </a:ext>
                </a:extLst>
              </a:tr>
            </a:tbl>
          </a:graphicData>
        </a:graphic>
      </p:graphicFrame>
      <p:pic>
        <p:nvPicPr>
          <p:cNvPr id="10" name="Picture 9" descr="A close up of a sign&#10;&#10;Description automatically generated">
            <a:extLst>
              <a:ext uri="{FF2B5EF4-FFF2-40B4-BE49-F238E27FC236}">
                <a16:creationId xmlns:a16="http://schemas.microsoft.com/office/drawing/2014/main" id="{975ACACD-8D4D-443D-A026-A71872ECDD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5258" y="2391117"/>
            <a:ext cx="517045" cy="307642"/>
          </a:xfrm>
          <a:prstGeom prst="rect">
            <a:avLst/>
          </a:prstGeom>
        </p:spPr>
      </p:pic>
      <p:graphicFrame>
        <p:nvGraphicFramePr>
          <p:cNvPr id="11" name="Table 7">
            <a:extLst>
              <a:ext uri="{FF2B5EF4-FFF2-40B4-BE49-F238E27FC236}">
                <a16:creationId xmlns:a16="http://schemas.microsoft.com/office/drawing/2014/main" id="{4F563FE5-F9C0-43A8-9F90-8E9640365F75}"/>
              </a:ext>
            </a:extLst>
          </p:cNvPr>
          <p:cNvGraphicFramePr>
            <a:graphicFrameLocks noGrp="1"/>
          </p:cNvGraphicFramePr>
          <p:nvPr>
            <p:extLst>
              <p:ext uri="{D42A27DB-BD31-4B8C-83A1-F6EECF244321}">
                <p14:modId xmlns:p14="http://schemas.microsoft.com/office/powerpoint/2010/main" val="2685710650"/>
              </p:ext>
            </p:extLst>
          </p:nvPr>
        </p:nvGraphicFramePr>
        <p:xfrm>
          <a:off x="6246100" y="2759093"/>
          <a:ext cx="5756857" cy="3415582"/>
        </p:xfrm>
        <a:graphic>
          <a:graphicData uri="http://schemas.openxmlformats.org/drawingml/2006/table">
            <a:tbl>
              <a:tblPr firstRow="1" bandRow="1">
                <a:tableStyleId>{ED083AE6-46FA-4A59-8FB0-9F97EB10719F}</a:tableStyleId>
              </a:tblPr>
              <a:tblGrid>
                <a:gridCol w="1004706">
                  <a:extLst>
                    <a:ext uri="{9D8B030D-6E8A-4147-A177-3AD203B41FA5}">
                      <a16:colId xmlns:a16="http://schemas.microsoft.com/office/drawing/2014/main" val="830909093"/>
                    </a:ext>
                  </a:extLst>
                </a:gridCol>
                <a:gridCol w="2871988">
                  <a:extLst>
                    <a:ext uri="{9D8B030D-6E8A-4147-A177-3AD203B41FA5}">
                      <a16:colId xmlns:a16="http://schemas.microsoft.com/office/drawing/2014/main" val="2538017803"/>
                    </a:ext>
                  </a:extLst>
                </a:gridCol>
                <a:gridCol w="914400">
                  <a:extLst>
                    <a:ext uri="{9D8B030D-6E8A-4147-A177-3AD203B41FA5}">
                      <a16:colId xmlns:a16="http://schemas.microsoft.com/office/drawing/2014/main" val="3087565859"/>
                    </a:ext>
                  </a:extLst>
                </a:gridCol>
                <a:gridCol w="965763">
                  <a:extLst>
                    <a:ext uri="{9D8B030D-6E8A-4147-A177-3AD203B41FA5}">
                      <a16:colId xmlns:a16="http://schemas.microsoft.com/office/drawing/2014/main" val="3609695107"/>
                    </a:ext>
                  </a:extLst>
                </a:gridCol>
              </a:tblGrid>
              <a:tr h="64763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b="0" dirty="0">
                          <a:solidFill>
                            <a:srgbClr val="115076"/>
                          </a:solidFill>
                        </a:rPr>
                        <a:t>Si</a:t>
                      </a:r>
                      <a:r>
                        <a:rPr lang="en-GB" sz="2800" b="1" dirty="0">
                          <a:solidFill>
                            <a:srgbClr val="115076"/>
                          </a:solidFill>
                        </a:rPr>
                        <a:t>g</a:t>
                      </a:r>
                      <a:r>
                        <a:rPr lang="en-GB" sz="2800" dirty="0">
                          <a:solidFill>
                            <a:srgbClr val="115076"/>
                          </a:solidFill>
                        </a:rPr>
                        <a:t>nal</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115076"/>
                          </a:solidFill>
                        </a:rPr>
                        <a:t>or</a:t>
                      </a:r>
                      <a:r>
                        <a:rPr lang="en-GB" sz="2800" b="1" dirty="0" err="1">
                          <a:solidFill>
                            <a:srgbClr val="115076"/>
                          </a:solidFill>
                        </a:rPr>
                        <a:t>g</a:t>
                      </a:r>
                      <a:r>
                        <a:rPr lang="en-GB" sz="2800" b="0" dirty="0" err="1">
                          <a:solidFill>
                            <a:srgbClr val="115076"/>
                          </a:solidFill>
                        </a:rPr>
                        <a:t>anisch</a:t>
                      </a:r>
                      <a:endParaRPr lang="en-GB" sz="2800" b="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dirty="0">
                          <a:solidFill>
                            <a:srgbClr val="115076"/>
                          </a:solidFill>
                        </a:rPr>
                        <a:t>intelli</a:t>
                      </a:r>
                      <a:r>
                        <a:rPr lang="en-GB" sz="2800" b="1" dirty="0">
                          <a:solidFill>
                            <a:srgbClr val="115076"/>
                          </a:solidFill>
                        </a:rPr>
                        <a:t>g</a:t>
                      </a:r>
                      <a:r>
                        <a:rPr lang="en-GB" sz="2800" dirty="0">
                          <a:solidFill>
                            <a:srgbClr val="115076"/>
                          </a:solidFill>
                        </a:rPr>
                        <a:t>ent</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b="0" dirty="0" err="1">
                          <a:solidFill>
                            <a:srgbClr val="115076"/>
                          </a:solidFill>
                        </a:rPr>
                        <a:t>Fi</a:t>
                      </a:r>
                      <a:r>
                        <a:rPr lang="en-GB" sz="2800" b="1" dirty="0" err="1">
                          <a:solidFill>
                            <a:srgbClr val="115076"/>
                          </a:solidFill>
                        </a:rPr>
                        <a:t>g</a:t>
                      </a:r>
                      <a:r>
                        <a:rPr lang="en-GB" sz="2800" b="0" dirty="0" err="1">
                          <a:solidFill>
                            <a:srgbClr val="115076"/>
                          </a:solidFill>
                        </a:rPr>
                        <a:t>ur</a:t>
                      </a:r>
                      <a:endParaRPr lang="en-GB" sz="2800" b="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978537893"/>
                  </a:ext>
                </a:extLst>
              </a:tr>
            </a:tbl>
          </a:graphicData>
        </a:graphic>
      </p:graphicFrame>
      <p:sp>
        <p:nvSpPr>
          <p:cNvPr id="12" name="Rectangle 11">
            <a:extLst>
              <a:ext uri="{FF2B5EF4-FFF2-40B4-BE49-F238E27FC236}">
                <a16:creationId xmlns:a16="http://schemas.microsoft.com/office/drawing/2014/main" id="{5E5DA81E-92C0-45D3-A87D-960784487242}"/>
              </a:ext>
            </a:extLst>
          </p:cNvPr>
          <p:cNvSpPr/>
          <p:nvPr/>
        </p:nvSpPr>
        <p:spPr>
          <a:xfrm>
            <a:off x="5008471" y="2375050"/>
            <a:ext cx="10358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anders</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27261872-B428-4F11-B9C3-80076FCC594B}"/>
              </a:ext>
            </a:extLst>
          </p:cNvPr>
          <p:cNvSpPr/>
          <p:nvPr/>
        </p:nvSpPr>
        <p:spPr>
          <a:xfrm>
            <a:off x="11050961" y="2375050"/>
            <a:ext cx="10358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anders</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4" name="Picture 13" descr="A close up of a sign&#10;&#10;Description automatically generated">
            <a:extLst>
              <a:ext uri="{FF2B5EF4-FFF2-40B4-BE49-F238E27FC236}">
                <a16:creationId xmlns:a16="http://schemas.microsoft.com/office/drawing/2014/main" id="{B33B48AA-88A3-4896-8E70-A7D7015965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5165" y="2398191"/>
            <a:ext cx="517045" cy="307642"/>
          </a:xfrm>
          <a:prstGeom prst="rect">
            <a:avLst/>
          </a:prstGeom>
        </p:spPr>
      </p:pic>
      <p:sp>
        <p:nvSpPr>
          <p:cNvPr id="15" name="Action Button: Custom 16">
            <a:hlinkClick r:id="" action="ppaction://noaction" highlightClick="1">
              <a:snd r:embed="rId6" name="9.3.1.5 slide 2 1.wav"/>
            </a:hlinkClick>
            <a:extLst>
              <a:ext uri="{FF2B5EF4-FFF2-40B4-BE49-F238E27FC236}">
                <a16:creationId xmlns:a16="http://schemas.microsoft.com/office/drawing/2014/main" id="{C648CC6D-222B-4705-9484-938C15700194}"/>
              </a:ext>
            </a:extLst>
          </p:cNvPr>
          <p:cNvSpPr/>
          <p:nvPr/>
        </p:nvSpPr>
        <p:spPr>
          <a:xfrm>
            <a:off x="493109" y="354260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6">
            <a:hlinkClick r:id="" action="ppaction://noaction" highlightClick="1">
              <a:snd r:embed="rId7" name="9.3.1.5 slide 2 2.wav"/>
            </a:hlinkClick>
            <a:extLst>
              <a:ext uri="{FF2B5EF4-FFF2-40B4-BE49-F238E27FC236}">
                <a16:creationId xmlns:a16="http://schemas.microsoft.com/office/drawing/2014/main" id="{49D1E242-9E40-4F7E-8722-24C0FA025177}"/>
              </a:ext>
            </a:extLst>
          </p:cNvPr>
          <p:cNvSpPr/>
          <p:nvPr/>
        </p:nvSpPr>
        <p:spPr>
          <a:xfrm>
            <a:off x="491031" y="421911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Action Button: Custom 16">
            <a:hlinkClick r:id="" action="ppaction://noaction" highlightClick="1">
              <a:snd r:embed="rId8" name="9.3.1.5 slide 2 3.wav"/>
            </a:hlinkClick>
            <a:extLst>
              <a:ext uri="{FF2B5EF4-FFF2-40B4-BE49-F238E27FC236}">
                <a16:creationId xmlns:a16="http://schemas.microsoft.com/office/drawing/2014/main" id="{D76A0062-823B-4866-AEB3-3868D2F16D31}"/>
              </a:ext>
            </a:extLst>
          </p:cNvPr>
          <p:cNvSpPr/>
          <p:nvPr/>
        </p:nvSpPr>
        <p:spPr>
          <a:xfrm>
            <a:off x="491031" y="493369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8" name="Action Button: Custom 16">
            <a:hlinkClick r:id="" action="ppaction://noaction" highlightClick="1">
              <a:snd r:embed="rId9" name="9.3.1.5 slide 2 4.wav"/>
            </a:hlinkClick>
            <a:extLst>
              <a:ext uri="{FF2B5EF4-FFF2-40B4-BE49-F238E27FC236}">
                <a16:creationId xmlns:a16="http://schemas.microsoft.com/office/drawing/2014/main" id="{7D810F59-2C47-457C-9E8A-A507B4B64D9E}"/>
              </a:ext>
            </a:extLst>
          </p:cNvPr>
          <p:cNvSpPr/>
          <p:nvPr/>
        </p:nvSpPr>
        <p:spPr>
          <a:xfrm>
            <a:off x="491031" y="56669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Action Button: Custom 16">
            <a:hlinkClick r:id="" action="ppaction://noaction" highlightClick="1">
              <a:snd r:embed="rId10" name="9.3.1.5 slide 2 5.wav"/>
            </a:hlinkClick>
            <a:extLst>
              <a:ext uri="{FF2B5EF4-FFF2-40B4-BE49-F238E27FC236}">
                <a16:creationId xmlns:a16="http://schemas.microsoft.com/office/drawing/2014/main" id="{69FDF964-76F4-40AB-BDEC-B7A28ACC5200}"/>
              </a:ext>
            </a:extLst>
          </p:cNvPr>
          <p:cNvSpPr/>
          <p:nvPr/>
        </p:nvSpPr>
        <p:spPr>
          <a:xfrm>
            <a:off x="6544101" y="352357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0" name="Action Button: Custom 16">
            <a:hlinkClick r:id="" action="ppaction://noaction" highlightClick="1">
              <a:snd r:embed="rId11" name="9.3.1.5 slide 2 6.wav"/>
            </a:hlinkClick>
            <a:extLst>
              <a:ext uri="{FF2B5EF4-FFF2-40B4-BE49-F238E27FC236}">
                <a16:creationId xmlns:a16="http://schemas.microsoft.com/office/drawing/2014/main" id="{F8CD38A3-F4BF-4826-85E0-47719A32200A}"/>
              </a:ext>
            </a:extLst>
          </p:cNvPr>
          <p:cNvSpPr/>
          <p:nvPr/>
        </p:nvSpPr>
        <p:spPr>
          <a:xfrm>
            <a:off x="6544101" y="420732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1" name="Action Button: Custom 16">
            <a:hlinkClick r:id="" action="ppaction://noaction" highlightClick="1">
              <a:snd r:embed="rId12" name="9.3.1.5 slide 2 7.wav"/>
            </a:hlinkClick>
            <a:extLst>
              <a:ext uri="{FF2B5EF4-FFF2-40B4-BE49-F238E27FC236}">
                <a16:creationId xmlns:a16="http://schemas.microsoft.com/office/drawing/2014/main" id="{DCE462D0-301B-4300-91C3-A4E0E2B12B83}"/>
              </a:ext>
            </a:extLst>
          </p:cNvPr>
          <p:cNvSpPr/>
          <p:nvPr/>
        </p:nvSpPr>
        <p:spPr>
          <a:xfrm>
            <a:off x="6544101" y="49304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2" name="Action Button: Custom 16">
            <a:hlinkClick r:id="" action="ppaction://noaction" highlightClick="1">
              <a:snd r:embed="rId13" name="9.3.1.5 slide 2 8.wav"/>
            </a:hlinkClick>
            <a:extLst>
              <a:ext uri="{FF2B5EF4-FFF2-40B4-BE49-F238E27FC236}">
                <a16:creationId xmlns:a16="http://schemas.microsoft.com/office/drawing/2014/main" id="{339D33B3-014E-438D-873F-082477E27812}"/>
              </a:ext>
            </a:extLst>
          </p:cNvPr>
          <p:cNvSpPr/>
          <p:nvPr/>
        </p:nvSpPr>
        <p:spPr>
          <a:xfrm>
            <a:off x="6542489" y="56535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3" name="Picture 22" descr="green checkmark">
            <a:extLst>
              <a:ext uri="{FF2B5EF4-FFF2-40B4-BE49-F238E27FC236}">
                <a16:creationId xmlns:a16="http://schemas.microsoft.com/office/drawing/2014/main" id="{B92FD027-6682-45E0-A1C1-077794B9F7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56603" y="3479853"/>
            <a:ext cx="422131" cy="439720"/>
          </a:xfrm>
          <a:prstGeom prst="rect">
            <a:avLst/>
          </a:prstGeom>
        </p:spPr>
      </p:pic>
      <p:pic>
        <p:nvPicPr>
          <p:cNvPr id="24" name="Picture 23" descr="green checkmark">
            <a:extLst>
              <a:ext uri="{FF2B5EF4-FFF2-40B4-BE49-F238E27FC236}">
                <a16:creationId xmlns:a16="http://schemas.microsoft.com/office/drawing/2014/main" id="{9931499D-CBD1-4001-B51D-1557D7F822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75749" y="4207324"/>
            <a:ext cx="422131" cy="439720"/>
          </a:xfrm>
          <a:prstGeom prst="rect">
            <a:avLst/>
          </a:prstGeom>
        </p:spPr>
      </p:pic>
      <p:pic>
        <p:nvPicPr>
          <p:cNvPr id="26" name="Picture 25" descr="green checkmark">
            <a:extLst>
              <a:ext uri="{FF2B5EF4-FFF2-40B4-BE49-F238E27FC236}">
                <a16:creationId xmlns:a16="http://schemas.microsoft.com/office/drawing/2014/main" id="{E59611C8-9D51-4140-9837-2776C9E47F9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18433" y="4886718"/>
            <a:ext cx="422131" cy="439720"/>
          </a:xfrm>
          <a:prstGeom prst="rect">
            <a:avLst/>
          </a:prstGeom>
        </p:spPr>
      </p:pic>
      <p:pic>
        <p:nvPicPr>
          <p:cNvPr id="27" name="Picture 26" descr="green checkmark">
            <a:extLst>
              <a:ext uri="{FF2B5EF4-FFF2-40B4-BE49-F238E27FC236}">
                <a16:creationId xmlns:a16="http://schemas.microsoft.com/office/drawing/2014/main" id="{3608CC5B-D51D-42BF-9A90-3FA48008011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75749" y="5598910"/>
            <a:ext cx="422131" cy="439720"/>
          </a:xfrm>
          <a:prstGeom prst="rect">
            <a:avLst/>
          </a:prstGeom>
        </p:spPr>
      </p:pic>
      <p:pic>
        <p:nvPicPr>
          <p:cNvPr id="28" name="Picture 27" descr="green checkmark">
            <a:extLst>
              <a:ext uri="{FF2B5EF4-FFF2-40B4-BE49-F238E27FC236}">
                <a16:creationId xmlns:a16="http://schemas.microsoft.com/office/drawing/2014/main" id="{F6925C5A-B33D-49A7-94A2-E884CF830A9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72621" y="3529304"/>
            <a:ext cx="422131" cy="439720"/>
          </a:xfrm>
          <a:prstGeom prst="rect">
            <a:avLst/>
          </a:prstGeom>
        </p:spPr>
      </p:pic>
      <p:pic>
        <p:nvPicPr>
          <p:cNvPr id="29" name="Picture 28" descr="green checkmark">
            <a:extLst>
              <a:ext uri="{FF2B5EF4-FFF2-40B4-BE49-F238E27FC236}">
                <a16:creationId xmlns:a16="http://schemas.microsoft.com/office/drawing/2014/main" id="{87A97C2E-5846-4A20-B27B-5F6FB7F7999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51637" y="4163604"/>
            <a:ext cx="422131" cy="439720"/>
          </a:xfrm>
          <a:prstGeom prst="rect">
            <a:avLst/>
          </a:prstGeom>
        </p:spPr>
      </p:pic>
      <p:pic>
        <p:nvPicPr>
          <p:cNvPr id="30" name="Picture 29" descr="green checkmark">
            <a:extLst>
              <a:ext uri="{FF2B5EF4-FFF2-40B4-BE49-F238E27FC236}">
                <a16:creationId xmlns:a16="http://schemas.microsoft.com/office/drawing/2014/main" id="{7E280914-9076-4DB5-93A5-52F0CB81E9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328943" y="4908578"/>
            <a:ext cx="422131" cy="439720"/>
          </a:xfrm>
          <a:prstGeom prst="rect">
            <a:avLst/>
          </a:prstGeom>
        </p:spPr>
      </p:pic>
      <p:pic>
        <p:nvPicPr>
          <p:cNvPr id="31" name="Picture 30" descr="green checkmark">
            <a:extLst>
              <a:ext uri="{FF2B5EF4-FFF2-40B4-BE49-F238E27FC236}">
                <a16:creationId xmlns:a16="http://schemas.microsoft.com/office/drawing/2014/main" id="{7064B674-F831-41F5-A39E-1E028293A18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72620" y="5589119"/>
            <a:ext cx="422131" cy="439720"/>
          </a:xfrm>
          <a:prstGeom prst="rect">
            <a:avLst/>
          </a:prstGeom>
        </p:spPr>
      </p:pic>
    </p:spTree>
    <p:extLst>
      <p:ext uri="{BB962C8B-B14F-4D97-AF65-F5344CB8AC3E}">
        <p14:creationId xmlns:p14="http://schemas.microsoft.com/office/powerpoint/2010/main" val="234418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8331"/>
            <a:ext cx="9105363" cy="869950"/>
          </a:xfrm>
          <a:prstGeom prst="rect">
            <a:avLst/>
          </a:prstGeom>
        </p:spPr>
      </p:pic>
      <p:sp>
        <p:nvSpPr>
          <p:cNvPr id="4" name="Title 3"/>
          <p:cNvSpPr>
            <a:spLocks noGrp="1"/>
          </p:cNvSpPr>
          <p:nvPr>
            <p:ph type="title"/>
          </p:nvPr>
        </p:nvSpPr>
        <p:spPr>
          <a:xfrm>
            <a:off x="28624" y="131940"/>
            <a:ext cx="7843234" cy="707849"/>
          </a:xfrm>
        </p:spPr>
        <p:txBody>
          <a:bodyPr>
            <a:normAutofit/>
          </a:bodyPr>
          <a:lstStyle/>
          <a:p>
            <a:r>
              <a:rPr lang="en-GB" sz="3600" b="1" dirty="0" err="1">
                <a:solidFill>
                  <a:schemeClr val="bg1"/>
                </a:solidFill>
              </a:rPr>
              <a:t>Fragen</a:t>
            </a:r>
            <a:r>
              <a:rPr lang="en-GB" sz="3600" b="1" dirty="0">
                <a:solidFill>
                  <a:schemeClr val="bg1"/>
                </a:solidFill>
              </a:rPr>
              <a:t> an die </a:t>
            </a:r>
            <a:r>
              <a:rPr lang="en-GB" sz="3600" b="1" dirty="0" err="1">
                <a:solidFill>
                  <a:schemeClr val="bg1"/>
                </a:solidFill>
              </a:rPr>
              <a:t>deutschen</a:t>
            </a:r>
            <a:r>
              <a:rPr lang="en-GB" sz="3600" b="1" dirty="0">
                <a:solidFill>
                  <a:schemeClr val="bg1"/>
                </a:solidFill>
              </a:rPr>
              <a:t> </a:t>
            </a:r>
            <a:r>
              <a:rPr lang="en-GB" sz="3600" b="1" dirty="0" err="1">
                <a:solidFill>
                  <a:schemeClr val="bg1"/>
                </a:solidFill>
              </a:rPr>
              <a:t>Schüler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7211923" y="907576"/>
            <a:ext cx="5190491" cy="2308324"/>
          </a:xfrm>
          <a:prstGeom prst="rect">
            <a:avLst/>
          </a:prstGeom>
          <a:noFill/>
        </p:spPr>
        <p:txBody>
          <a:bodyPr wrap="square" rtlCol="0">
            <a:spAutoFit/>
          </a:bodyPr>
          <a:lstStyle/>
          <a:p>
            <a:r>
              <a:rPr lang="en-US" sz="2400" dirty="0">
                <a:solidFill>
                  <a:schemeClr val="accent5">
                    <a:lumMod val="50000"/>
                  </a:schemeClr>
                </a:solidFill>
              </a:rPr>
              <a:t>Die </a:t>
            </a:r>
            <a:r>
              <a:rPr lang="en-US" sz="2400" dirty="0" err="1">
                <a:solidFill>
                  <a:schemeClr val="accent5">
                    <a:lumMod val="50000"/>
                  </a:schemeClr>
                </a:solidFill>
              </a:rPr>
              <a:t>Austauschschüler</a:t>
            </a:r>
            <a:r>
              <a:rPr lang="en-US" sz="2400" dirty="0">
                <a:solidFill>
                  <a:schemeClr val="accent5">
                    <a:lumMod val="50000"/>
                  </a:schemeClr>
                </a:solidFill>
              </a:rPr>
              <a:t> </a:t>
            </a:r>
            <a:r>
              <a:rPr lang="en-US" sz="2400" dirty="0" err="1">
                <a:solidFill>
                  <a:schemeClr val="accent5">
                    <a:lumMod val="50000"/>
                  </a:schemeClr>
                </a:solidFill>
              </a:rPr>
              <a:t>sind</a:t>
            </a:r>
            <a:r>
              <a:rPr lang="en-US" sz="2400" dirty="0">
                <a:solidFill>
                  <a:schemeClr val="accent5">
                    <a:lumMod val="50000"/>
                  </a:schemeClr>
                </a:solidFill>
              </a:rPr>
              <a:t> alle </a:t>
            </a:r>
            <a:r>
              <a:rPr lang="en-US" sz="2400" dirty="0" err="1">
                <a:solidFill>
                  <a:schemeClr val="accent5">
                    <a:lumMod val="50000"/>
                  </a:schemeClr>
                </a:solidFill>
              </a:rPr>
              <a:t>zusammen</a:t>
            </a:r>
            <a:r>
              <a:rPr lang="en-US" sz="2400" dirty="0">
                <a:solidFill>
                  <a:schemeClr val="accent5">
                    <a:lumMod val="50000"/>
                  </a:schemeClr>
                </a:solidFill>
              </a:rPr>
              <a:t> in </a:t>
            </a:r>
            <a:r>
              <a:rPr lang="en-US" sz="2400" dirty="0" err="1">
                <a:solidFill>
                  <a:schemeClr val="accent5">
                    <a:lumMod val="50000"/>
                  </a:schemeClr>
                </a:solidFill>
              </a:rPr>
              <a:t>Alastairs</a:t>
            </a:r>
            <a:r>
              <a:rPr lang="en-US" sz="2400" dirty="0">
                <a:solidFill>
                  <a:schemeClr val="accent5">
                    <a:lumMod val="50000"/>
                  </a:schemeClr>
                </a:solidFill>
              </a:rPr>
              <a:t> Schule. Die </a:t>
            </a:r>
            <a:r>
              <a:rPr lang="en-US" sz="2400" dirty="0" err="1">
                <a:solidFill>
                  <a:schemeClr val="accent5">
                    <a:lumMod val="50000"/>
                  </a:schemeClr>
                </a:solidFill>
              </a:rPr>
              <a:t>schottischen</a:t>
            </a:r>
            <a:r>
              <a:rPr lang="en-US" sz="2400" dirty="0">
                <a:solidFill>
                  <a:schemeClr val="accent5">
                    <a:lumMod val="50000"/>
                  </a:schemeClr>
                </a:solidFill>
              </a:rPr>
              <a:t> </a:t>
            </a:r>
            <a:r>
              <a:rPr lang="en-US" sz="2400" dirty="0" err="1">
                <a:solidFill>
                  <a:schemeClr val="accent5">
                    <a:lumMod val="50000"/>
                  </a:schemeClr>
                </a:solidFill>
              </a:rPr>
              <a:t>Schüler</a:t>
            </a:r>
            <a:r>
              <a:rPr lang="en-US" sz="2400" dirty="0">
                <a:solidFill>
                  <a:schemeClr val="accent5">
                    <a:lumMod val="50000"/>
                  </a:schemeClr>
                </a:solidFill>
              </a:rPr>
              <a:t> </a:t>
            </a:r>
            <a:r>
              <a:rPr lang="en-US" sz="2400" dirty="0" err="1">
                <a:solidFill>
                  <a:schemeClr val="accent5">
                    <a:lumMod val="50000"/>
                  </a:schemeClr>
                </a:solidFill>
              </a:rPr>
              <a:t>stellen</a:t>
            </a:r>
            <a:r>
              <a:rPr lang="en-US" sz="2400" dirty="0">
                <a:solidFill>
                  <a:schemeClr val="accent5">
                    <a:lumMod val="50000"/>
                  </a:schemeClr>
                </a:solidFill>
              </a:rPr>
              <a:t> </a:t>
            </a:r>
            <a:r>
              <a:rPr lang="en-US" sz="2400" dirty="0" err="1">
                <a:solidFill>
                  <a:schemeClr val="accent5">
                    <a:lumMod val="50000"/>
                  </a:schemeClr>
                </a:solidFill>
              </a:rPr>
              <a:t>Fragen</a:t>
            </a:r>
            <a:r>
              <a:rPr lang="en-US" sz="2400" dirty="0">
                <a:solidFill>
                  <a:schemeClr val="accent5">
                    <a:lumMod val="50000"/>
                  </a:schemeClr>
                </a:solidFill>
              </a:rPr>
              <a:t> auf Deutsch. </a:t>
            </a:r>
          </a:p>
          <a:p>
            <a:r>
              <a:rPr lang="en-US" sz="2400" dirty="0" err="1">
                <a:solidFill>
                  <a:schemeClr val="accent5">
                    <a:lumMod val="50000"/>
                  </a:schemeClr>
                </a:solidFill>
              </a:rPr>
              <a:t>Schreibe</a:t>
            </a:r>
            <a:r>
              <a:rPr lang="en-US" sz="2400" dirty="0">
                <a:solidFill>
                  <a:schemeClr val="accent5">
                    <a:lumMod val="50000"/>
                  </a:schemeClr>
                </a:solidFill>
              </a:rPr>
              <a:t> </a:t>
            </a:r>
            <a:r>
              <a:rPr lang="en-US" sz="2400" dirty="0" err="1">
                <a:solidFill>
                  <a:schemeClr val="accent5">
                    <a:lumMod val="50000"/>
                  </a:schemeClr>
                </a:solidFill>
              </a:rPr>
              <a:t>deine</a:t>
            </a:r>
            <a:r>
              <a:rPr lang="en-US" sz="2400" dirty="0">
                <a:solidFill>
                  <a:schemeClr val="accent5">
                    <a:lumMod val="50000"/>
                  </a:schemeClr>
                </a:solidFill>
              </a:rPr>
              <a:t> </a:t>
            </a:r>
            <a:r>
              <a:rPr lang="en-US" sz="2400" dirty="0" err="1">
                <a:solidFill>
                  <a:schemeClr val="accent5">
                    <a:lumMod val="50000"/>
                  </a:schemeClr>
                </a:solidFill>
              </a:rPr>
              <a:t>eigenen</a:t>
            </a:r>
            <a:r>
              <a:rPr lang="en-US" sz="2400" dirty="0">
                <a:solidFill>
                  <a:schemeClr val="accent5">
                    <a:lumMod val="50000"/>
                  </a:schemeClr>
                </a:solidFill>
              </a:rPr>
              <a:t> </a:t>
            </a:r>
            <a:r>
              <a:rPr lang="en-US" sz="2400" dirty="0" err="1">
                <a:solidFill>
                  <a:schemeClr val="accent5">
                    <a:lumMod val="50000"/>
                  </a:schemeClr>
                </a:solidFill>
              </a:rPr>
              <a:t>Fragen</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dirty="0" err="1">
                <a:solidFill>
                  <a:schemeClr val="accent5">
                    <a:lumMod val="50000"/>
                  </a:schemeClr>
                </a:solidFill>
              </a:rPr>
              <a:t>benutze</a:t>
            </a:r>
            <a:r>
              <a:rPr lang="en-US" sz="2400" dirty="0">
                <a:solidFill>
                  <a:schemeClr val="accent5">
                    <a:lumMod val="50000"/>
                  </a:schemeClr>
                </a:solidFill>
              </a:rPr>
              <a:t> die </a:t>
            </a:r>
            <a:r>
              <a:rPr lang="en-US" sz="2400" dirty="0" err="1">
                <a:solidFill>
                  <a:schemeClr val="accent5">
                    <a:lumMod val="50000"/>
                  </a:schemeClr>
                </a:solidFill>
              </a:rPr>
              <a:t>Hilfe</a:t>
            </a:r>
            <a:r>
              <a:rPr lang="en-US" sz="2400" dirty="0">
                <a:solidFill>
                  <a:schemeClr val="accent5">
                    <a:lumMod val="50000"/>
                  </a:schemeClr>
                </a:solidFill>
              </a:rPr>
              <a:t> 1-8. </a:t>
            </a:r>
          </a:p>
        </p:txBody>
      </p:sp>
      <p:pic>
        <p:nvPicPr>
          <p:cNvPr id="3074" name="Picture 2" descr="Post-It, Sticky Note, Note, Memo, Office, Paper">
            <a:extLst>
              <a:ext uri="{FF2B5EF4-FFF2-40B4-BE49-F238E27FC236}">
                <a16:creationId xmlns:a16="http://schemas.microsoft.com/office/drawing/2014/main" id="{DCAC7641-B770-4845-86E0-F99D132B88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194" y="1482127"/>
            <a:ext cx="2346169" cy="23235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965123B-0C13-4B96-ADA9-C48B35A9CA00}"/>
              </a:ext>
            </a:extLst>
          </p:cNvPr>
          <p:cNvSpPr txBox="1"/>
          <p:nvPr/>
        </p:nvSpPr>
        <p:spPr>
          <a:xfrm>
            <a:off x="576362" y="1824674"/>
            <a:ext cx="1931831" cy="1323439"/>
          </a:xfrm>
          <a:prstGeom prst="rect">
            <a:avLst/>
          </a:prstGeom>
          <a:noFill/>
        </p:spPr>
        <p:txBody>
          <a:bodyPr wrap="square" rtlCol="0">
            <a:spAutoFit/>
          </a:bodyPr>
          <a:lstStyle/>
          <a:p>
            <a:pPr algn="l"/>
            <a:r>
              <a:rPr lang="en-US" sz="2000" dirty="0">
                <a:solidFill>
                  <a:schemeClr val="accent5">
                    <a:lumMod val="50000"/>
                  </a:schemeClr>
                </a:solidFill>
              </a:rPr>
              <a:t>1. Are you interested in the environment? </a:t>
            </a:r>
            <a:endParaRPr lang="en-GB" sz="2000" dirty="0">
              <a:solidFill>
                <a:schemeClr val="accent5">
                  <a:lumMod val="50000"/>
                </a:schemeClr>
              </a:solidFill>
            </a:endParaRPr>
          </a:p>
        </p:txBody>
      </p:sp>
      <p:pic>
        <p:nvPicPr>
          <p:cNvPr id="9" name="Picture 2" descr="Post-It, Sticky Note, Note, Memo, Office, Paper">
            <a:extLst>
              <a:ext uri="{FF2B5EF4-FFF2-40B4-BE49-F238E27FC236}">
                <a16:creationId xmlns:a16="http://schemas.microsoft.com/office/drawing/2014/main" id="{9C6D074D-0C55-4AB4-B494-9C7B16CD1B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0663" y="1542561"/>
            <a:ext cx="2346169" cy="23235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6F55169-33A4-453E-9891-6F631E3034D0}"/>
              </a:ext>
            </a:extLst>
          </p:cNvPr>
          <p:cNvSpPr txBox="1"/>
          <p:nvPr/>
        </p:nvSpPr>
        <p:spPr>
          <a:xfrm>
            <a:off x="3345926" y="2288171"/>
            <a:ext cx="1931831" cy="1015663"/>
          </a:xfrm>
          <a:prstGeom prst="rect">
            <a:avLst/>
          </a:prstGeom>
          <a:noFill/>
        </p:spPr>
        <p:txBody>
          <a:bodyPr wrap="square" rtlCol="0">
            <a:spAutoFit/>
          </a:bodyPr>
          <a:lstStyle/>
          <a:p>
            <a:pPr algn="l"/>
            <a:r>
              <a:rPr lang="en-US" sz="2000" dirty="0">
                <a:solidFill>
                  <a:schemeClr val="accent5">
                    <a:lumMod val="50000"/>
                  </a:schemeClr>
                </a:solidFill>
              </a:rPr>
              <a:t>2. Are you afraid of the sea? </a:t>
            </a:r>
            <a:endParaRPr lang="en-GB" sz="2000" dirty="0">
              <a:solidFill>
                <a:schemeClr val="accent5">
                  <a:lumMod val="50000"/>
                </a:schemeClr>
              </a:solidFill>
            </a:endParaRPr>
          </a:p>
        </p:txBody>
      </p:sp>
      <p:pic>
        <p:nvPicPr>
          <p:cNvPr id="11" name="Picture 2" descr="Post-It, Sticky Note, Note, Memo, Office, Paper">
            <a:extLst>
              <a:ext uri="{FF2B5EF4-FFF2-40B4-BE49-F238E27FC236}">
                <a16:creationId xmlns:a16="http://schemas.microsoft.com/office/drawing/2014/main" id="{7017EAAD-C9E2-4F7F-90B1-48D6277BCE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654" y="3866140"/>
            <a:ext cx="2346169" cy="23235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ost-It, Sticky Note, Note, Memo, Office, Paper">
            <a:extLst>
              <a:ext uri="{FF2B5EF4-FFF2-40B4-BE49-F238E27FC236}">
                <a16:creationId xmlns:a16="http://schemas.microsoft.com/office/drawing/2014/main" id="{CE7ABC15-8421-4651-8AAF-8C303DDCB3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1560" y="3752276"/>
            <a:ext cx="2346169" cy="2323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ost-It, Sticky Note, Note, Memo, Office, Paper">
            <a:extLst>
              <a:ext uri="{FF2B5EF4-FFF2-40B4-BE49-F238E27FC236}">
                <a16:creationId xmlns:a16="http://schemas.microsoft.com/office/drawing/2014/main" id="{00F3B222-BE75-4D85-85A2-05CE8A6446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6239" y="4271377"/>
            <a:ext cx="2346169" cy="23235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Post-It, Sticky Note, Note, Memo, Office, Paper">
            <a:extLst>
              <a:ext uri="{FF2B5EF4-FFF2-40B4-BE49-F238E27FC236}">
                <a16:creationId xmlns:a16="http://schemas.microsoft.com/office/drawing/2014/main" id="{EC8BEF6E-28A9-4DE1-BF4A-36A5725B66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1378" y="3244446"/>
            <a:ext cx="2346169" cy="23235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ost-It, Sticky Note, Note, Memo, Office, Paper">
            <a:extLst>
              <a:ext uri="{FF2B5EF4-FFF2-40B4-BE49-F238E27FC236}">
                <a16:creationId xmlns:a16="http://schemas.microsoft.com/office/drawing/2014/main" id="{92490093-D699-4E40-8554-B47A015B93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7143" y="4287375"/>
            <a:ext cx="2346169" cy="23235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ost-It, Sticky Note, Note, Memo, Office, Paper">
            <a:extLst>
              <a:ext uri="{FF2B5EF4-FFF2-40B4-BE49-F238E27FC236}">
                <a16:creationId xmlns:a16="http://schemas.microsoft.com/office/drawing/2014/main" id="{85F5B0C5-3EB8-46A8-8443-35BD578A4F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1878" y="3148886"/>
            <a:ext cx="2346169" cy="23235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96CBFD5-5BC0-449B-967B-0BB8F8FB21AB}"/>
              </a:ext>
            </a:extLst>
          </p:cNvPr>
          <p:cNvSpPr txBox="1"/>
          <p:nvPr/>
        </p:nvSpPr>
        <p:spPr>
          <a:xfrm>
            <a:off x="523128" y="4243917"/>
            <a:ext cx="1931831" cy="1323439"/>
          </a:xfrm>
          <a:prstGeom prst="rect">
            <a:avLst/>
          </a:prstGeom>
          <a:noFill/>
        </p:spPr>
        <p:txBody>
          <a:bodyPr wrap="square" rtlCol="0">
            <a:spAutoFit/>
          </a:bodyPr>
          <a:lstStyle/>
          <a:p>
            <a:pPr algn="l"/>
            <a:r>
              <a:rPr lang="en-US" sz="2000" dirty="0">
                <a:solidFill>
                  <a:schemeClr val="accent5">
                    <a:lumMod val="50000"/>
                  </a:schemeClr>
                </a:solidFill>
              </a:rPr>
              <a:t>3. Are you looking forward to the party?</a:t>
            </a:r>
            <a:endParaRPr lang="en-GB" sz="2000" dirty="0">
              <a:solidFill>
                <a:schemeClr val="accent5">
                  <a:lumMod val="50000"/>
                </a:schemeClr>
              </a:solidFill>
            </a:endParaRPr>
          </a:p>
        </p:txBody>
      </p:sp>
      <p:sp>
        <p:nvSpPr>
          <p:cNvPr id="18" name="TextBox 17">
            <a:extLst>
              <a:ext uri="{FF2B5EF4-FFF2-40B4-BE49-F238E27FC236}">
                <a16:creationId xmlns:a16="http://schemas.microsoft.com/office/drawing/2014/main" id="{FCCBFE77-E0B1-4B7B-8AE8-A8EA2BD64705}"/>
              </a:ext>
            </a:extLst>
          </p:cNvPr>
          <p:cNvSpPr txBox="1"/>
          <p:nvPr/>
        </p:nvSpPr>
        <p:spPr>
          <a:xfrm>
            <a:off x="2689058" y="4308836"/>
            <a:ext cx="1931831" cy="1015663"/>
          </a:xfrm>
          <a:prstGeom prst="rect">
            <a:avLst/>
          </a:prstGeom>
          <a:noFill/>
        </p:spPr>
        <p:txBody>
          <a:bodyPr wrap="square" rtlCol="0">
            <a:spAutoFit/>
          </a:bodyPr>
          <a:lstStyle/>
          <a:p>
            <a:pPr algn="l"/>
            <a:r>
              <a:rPr lang="en-US" sz="2000" dirty="0">
                <a:solidFill>
                  <a:schemeClr val="accent5">
                    <a:lumMod val="50000"/>
                  </a:schemeClr>
                </a:solidFill>
              </a:rPr>
              <a:t>4. Are you taking part in the run?</a:t>
            </a:r>
            <a:endParaRPr lang="en-GB" sz="2000" dirty="0">
              <a:solidFill>
                <a:schemeClr val="accent5">
                  <a:lumMod val="50000"/>
                </a:schemeClr>
              </a:solidFill>
            </a:endParaRPr>
          </a:p>
        </p:txBody>
      </p:sp>
      <p:sp>
        <p:nvSpPr>
          <p:cNvPr id="19" name="TextBox 18">
            <a:extLst>
              <a:ext uri="{FF2B5EF4-FFF2-40B4-BE49-F238E27FC236}">
                <a16:creationId xmlns:a16="http://schemas.microsoft.com/office/drawing/2014/main" id="{2BEDD074-D56E-410E-AAED-65BCCF518880}"/>
              </a:ext>
            </a:extLst>
          </p:cNvPr>
          <p:cNvSpPr txBox="1"/>
          <p:nvPr/>
        </p:nvSpPr>
        <p:spPr>
          <a:xfrm>
            <a:off x="4892029" y="4714153"/>
            <a:ext cx="1931831" cy="1323439"/>
          </a:xfrm>
          <a:prstGeom prst="rect">
            <a:avLst/>
          </a:prstGeom>
          <a:noFill/>
        </p:spPr>
        <p:txBody>
          <a:bodyPr wrap="square" rtlCol="0">
            <a:spAutoFit/>
          </a:bodyPr>
          <a:lstStyle/>
          <a:p>
            <a:pPr algn="l"/>
            <a:r>
              <a:rPr lang="en-US" sz="2000" dirty="0">
                <a:solidFill>
                  <a:schemeClr val="accent5">
                    <a:lumMod val="50000"/>
                  </a:schemeClr>
                </a:solidFill>
              </a:rPr>
              <a:t>5. Are you bringing a present for your partner?</a:t>
            </a:r>
            <a:endParaRPr lang="en-GB" sz="2000" dirty="0">
              <a:solidFill>
                <a:schemeClr val="accent5">
                  <a:lumMod val="50000"/>
                </a:schemeClr>
              </a:solidFill>
            </a:endParaRPr>
          </a:p>
        </p:txBody>
      </p:sp>
      <p:sp>
        <p:nvSpPr>
          <p:cNvPr id="20" name="TextBox 19">
            <a:extLst>
              <a:ext uri="{FF2B5EF4-FFF2-40B4-BE49-F238E27FC236}">
                <a16:creationId xmlns:a16="http://schemas.microsoft.com/office/drawing/2014/main" id="{33673DE5-B485-45C0-A986-5AFC205A2AEC}"/>
              </a:ext>
            </a:extLst>
          </p:cNvPr>
          <p:cNvSpPr txBox="1"/>
          <p:nvPr/>
        </p:nvSpPr>
        <p:spPr>
          <a:xfrm>
            <a:off x="6855338" y="3898403"/>
            <a:ext cx="1931831" cy="1015663"/>
          </a:xfrm>
          <a:prstGeom prst="rect">
            <a:avLst/>
          </a:prstGeom>
          <a:noFill/>
        </p:spPr>
        <p:txBody>
          <a:bodyPr wrap="square" rtlCol="0">
            <a:spAutoFit/>
          </a:bodyPr>
          <a:lstStyle/>
          <a:p>
            <a:pPr algn="l"/>
            <a:r>
              <a:rPr lang="en-US" sz="2000" dirty="0">
                <a:solidFill>
                  <a:schemeClr val="accent5">
                    <a:lumMod val="50000"/>
                  </a:schemeClr>
                </a:solidFill>
              </a:rPr>
              <a:t>6. Are you waiting for the holidays?</a:t>
            </a:r>
            <a:endParaRPr lang="en-GB" sz="2000" dirty="0">
              <a:solidFill>
                <a:schemeClr val="accent5">
                  <a:lumMod val="50000"/>
                </a:schemeClr>
              </a:solidFill>
            </a:endParaRPr>
          </a:p>
        </p:txBody>
      </p:sp>
      <p:sp>
        <p:nvSpPr>
          <p:cNvPr id="21" name="TextBox 20">
            <a:extLst>
              <a:ext uri="{FF2B5EF4-FFF2-40B4-BE49-F238E27FC236}">
                <a16:creationId xmlns:a16="http://schemas.microsoft.com/office/drawing/2014/main" id="{4E41265C-F70E-4D0E-A583-549664E65163}"/>
              </a:ext>
            </a:extLst>
          </p:cNvPr>
          <p:cNvSpPr txBox="1"/>
          <p:nvPr/>
        </p:nvSpPr>
        <p:spPr>
          <a:xfrm>
            <a:off x="8788643" y="4721960"/>
            <a:ext cx="1931831" cy="1323439"/>
          </a:xfrm>
          <a:prstGeom prst="rect">
            <a:avLst/>
          </a:prstGeom>
          <a:noFill/>
        </p:spPr>
        <p:txBody>
          <a:bodyPr wrap="square" rtlCol="0">
            <a:spAutoFit/>
          </a:bodyPr>
          <a:lstStyle/>
          <a:p>
            <a:pPr algn="l"/>
            <a:r>
              <a:rPr lang="en-US" sz="2000" dirty="0">
                <a:solidFill>
                  <a:schemeClr val="accent5">
                    <a:lumMod val="50000"/>
                  </a:schemeClr>
                </a:solidFill>
              </a:rPr>
              <a:t>7. Are you hoping for good grades?</a:t>
            </a:r>
            <a:endParaRPr lang="en-GB" sz="2000" dirty="0">
              <a:solidFill>
                <a:schemeClr val="accent5">
                  <a:lumMod val="50000"/>
                </a:schemeClr>
              </a:solidFill>
            </a:endParaRPr>
          </a:p>
        </p:txBody>
      </p:sp>
      <p:sp>
        <p:nvSpPr>
          <p:cNvPr id="22" name="TextBox 21">
            <a:extLst>
              <a:ext uri="{FF2B5EF4-FFF2-40B4-BE49-F238E27FC236}">
                <a16:creationId xmlns:a16="http://schemas.microsoft.com/office/drawing/2014/main" id="{11145550-24B5-46CA-A794-8A89621A62D3}"/>
              </a:ext>
            </a:extLst>
          </p:cNvPr>
          <p:cNvSpPr txBox="1"/>
          <p:nvPr/>
        </p:nvSpPr>
        <p:spPr>
          <a:xfrm>
            <a:off x="10617178" y="3493228"/>
            <a:ext cx="1931831" cy="1631216"/>
          </a:xfrm>
          <a:prstGeom prst="rect">
            <a:avLst/>
          </a:prstGeom>
          <a:noFill/>
        </p:spPr>
        <p:txBody>
          <a:bodyPr wrap="square" rtlCol="0">
            <a:spAutoFit/>
          </a:bodyPr>
          <a:lstStyle/>
          <a:p>
            <a:pPr algn="l"/>
            <a:r>
              <a:rPr lang="en-US" sz="2000" dirty="0">
                <a:solidFill>
                  <a:schemeClr val="accent5">
                    <a:lumMod val="50000"/>
                  </a:schemeClr>
                </a:solidFill>
              </a:rPr>
              <a:t>8. Are you warning about the bad weather?</a:t>
            </a:r>
            <a:endParaRPr lang="en-GB" sz="2000" dirty="0">
              <a:solidFill>
                <a:schemeClr val="accent5">
                  <a:lumMod val="50000"/>
                </a:schemeClr>
              </a:solidFill>
            </a:endParaRPr>
          </a:p>
        </p:txBody>
      </p:sp>
      <p:pic>
        <p:nvPicPr>
          <p:cNvPr id="3078" name="Picture 6" descr="Thumbs Up, Hand, Approve, Like, Encourage, Agree">
            <a:extLst>
              <a:ext uri="{FF2B5EF4-FFF2-40B4-BE49-F238E27FC236}">
                <a16:creationId xmlns:a16="http://schemas.microsoft.com/office/drawing/2014/main" id="{E78DD984-8DF6-4A5B-B134-6826467BEB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7806" y="1191400"/>
            <a:ext cx="1019937" cy="106893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Thumbs Up, Hand, Approve, Like, Encourage, Agree">
            <a:extLst>
              <a:ext uri="{FF2B5EF4-FFF2-40B4-BE49-F238E27FC236}">
                <a16:creationId xmlns:a16="http://schemas.microsoft.com/office/drawing/2014/main" id="{4DBE265E-146D-4682-BFDF-C6AF33F60C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5857944" y="1968030"/>
            <a:ext cx="1019937" cy="106893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Question Mark, Question, Frequently Asked Questions">
            <a:extLst>
              <a:ext uri="{FF2B5EF4-FFF2-40B4-BE49-F238E27FC236}">
                <a16:creationId xmlns:a16="http://schemas.microsoft.com/office/drawing/2014/main" id="{1FB7C101-8558-4EC6-9874-416D1B36EE3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14875" y="903792"/>
            <a:ext cx="1540099" cy="1540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766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8331"/>
            <a:ext cx="9105363" cy="869950"/>
          </a:xfrm>
          <a:prstGeom prst="rect">
            <a:avLst/>
          </a:prstGeom>
        </p:spPr>
      </p:pic>
      <p:sp>
        <p:nvSpPr>
          <p:cNvPr id="4" name="Title 3"/>
          <p:cNvSpPr>
            <a:spLocks noGrp="1"/>
          </p:cNvSpPr>
          <p:nvPr>
            <p:ph type="title"/>
          </p:nvPr>
        </p:nvSpPr>
        <p:spPr>
          <a:xfrm>
            <a:off x="28624" y="131940"/>
            <a:ext cx="7843234" cy="707849"/>
          </a:xfrm>
        </p:spPr>
        <p:txBody>
          <a:bodyPr>
            <a:normAutofit/>
          </a:bodyPr>
          <a:lstStyle/>
          <a:p>
            <a:r>
              <a:rPr lang="en-GB" sz="3600" b="1" dirty="0" err="1">
                <a:solidFill>
                  <a:schemeClr val="bg1"/>
                </a:solidFill>
              </a:rPr>
              <a:t>Fragen</a:t>
            </a:r>
            <a:r>
              <a:rPr lang="en-GB" sz="3600" b="1" dirty="0">
                <a:solidFill>
                  <a:schemeClr val="bg1"/>
                </a:solidFill>
              </a:rPr>
              <a:t> an die </a:t>
            </a:r>
            <a:r>
              <a:rPr lang="en-GB" sz="3600" b="1" dirty="0" err="1">
                <a:solidFill>
                  <a:schemeClr val="bg1"/>
                </a:solidFill>
              </a:rPr>
              <a:t>deutschen</a:t>
            </a:r>
            <a:r>
              <a:rPr lang="en-GB" sz="3600" b="1" dirty="0">
                <a:solidFill>
                  <a:schemeClr val="bg1"/>
                </a:solidFill>
              </a:rPr>
              <a:t> </a:t>
            </a:r>
            <a:r>
              <a:rPr lang="en-GB" sz="3600" b="1" dirty="0" err="1">
                <a:solidFill>
                  <a:schemeClr val="bg1"/>
                </a:solidFill>
              </a:rPr>
              <a:t>Schüler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074" name="Picture 2" descr="Post-It, Sticky Note, Note, Memo, Office, Paper">
            <a:extLst>
              <a:ext uri="{FF2B5EF4-FFF2-40B4-BE49-F238E27FC236}">
                <a16:creationId xmlns:a16="http://schemas.microsoft.com/office/drawing/2014/main" id="{DCAC7641-B770-4845-86E0-F99D132B88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194" y="1482127"/>
            <a:ext cx="2346169" cy="23235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965123B-0C13-4B96-ADA9-C48B35A9CA00}"/>
              </a:ext>
            </a:extLst>
          </p:cNvPr>
          <p:cNvSpPr txBox="1"/>
          <p:nvPr/>
        </p:nvSpPr>
        <p:spPr>
          <a:xfrm>
            <a:off x="576362" y="1824674"/>
            <a:ext cx="1931831" cy="1323439"/>
          </a:xfrm>
          <a:prstGeom prst="rect">
            <a:avLst/>
          </a:prstGeom>
          <a:noFill/>
        </p:spPr>
        <p:txBody>
          <a:bodyPr wrap="square" rtlCol="0">
            <a:spAutoFit/>
          </a:bodyPr>
          <a:lstStyle/>
          <a:p>
            <a:pPr algn="l"/>
            <a:r>
              <a:rPr lang="en-US" sz="2000" dirty="0">
                <a:solidFill>
                  <a:schemeClr val="accent5">
                    <a:lumMod val="50000"/>
                  </a:schemeClr>
                </a:solidFill>
              </a:rPr>
              <a:t>1. Are you interested in the environment? </a:t>
            </a:r>
            <a:endParaRPr lang="en-GB" sz="2000" dirty="0">
              <a:solidFill>
                <a:schemeClr val="accent5">
                  <a:lumMod val="50000"/>
                </a:schemeClr>
              </a:solidFill>
            </a:endParaRPr>
          </a:p>
        </p:txBody>
      </p:sp>
      <p:pic>
        <p:nvPicPr>
          <p:cNvPr id="9" name="Picture 2" descr="Post-It, Sticky Note, Note, Memo, Office, Paper">
            <a:extLst>
              <a:ext uri="{FF2B5EF4-FFF2-40B4-BE49-F238E27FC236}">
                <a16:creationId xmlns:a16="http://schemas.microsoft.com/office/drawing/2014/main" id="{9C6D074D-0C55-4AB4-B494-9C7B16CD1B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0663" y="1542561"/>
            <a:ext cx="2346169" cy="23235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6F55169-33A4-453E-9891-6F631E3034D0}"/>
              </a:ext>
            </a:extLst>
          </p:cNvPr>
          <p:cNvSpPr txBox="1"/>
          <p:nvPr/>
        </p:nvSpPr>
        <p:spPr>
          <a:xfrm>
            <a:off x="3345926" y="2288171"/>
            <a:ext cx="1931831" cy="1015663"/>
          </a:xfrm>
          <a:prstGeom prst="rect">
            <a:avLst/>
          </a:prstGeom>
          <a:noFill/>
        </p:spPr>
        <p:txBody>
          <a:bodyPr wrap="square" rtlCol="0">
            <a:spAutoFit/>
          </a:bodyPr>
          <a:lstStyle/>
          <a:p>
            <a:pPr algn="l"/>
            <a:r>
              <a:rPr lang="en-US" sz="2000" dirty="0">
                <a:solidFill>
                  <a:schemeClr val="accent5">
                    <a:lumMod val="50000"/>
                  </a:schemeClr>
                </a:solidFill>
              </a:rPr>
              <a:t>2. Are you afraid of the sea? </a:t>
            </a:r>
            <a:endParaRPr lang="en-GB" sz="2000" dirty="0">
              <a:solidFill>
                <a:schemeClr val="accent5">
                  <a:lumMod val="50000"/>
                </a:schemeClr>
              </a:solidFill>
            </a:endParaRPr>
          </a:p>
        </p:txBody>
      </p:sp>
      <p:pic>
        <p:nvPicPr>
          <p:cNvPr id="11" name="Picture 2" descr="Post-It, Sticky Note, Note, Memo, Office, Paper">
            <a:extLst>
              <a:ext uri="{FF2B5EF4-FFF2-40B4-BE49-F238E27FC236}">
                <a16:creationId xmlns:a16="http://schemas.microsoft.com/office/drawing/2014/main" id="{7017EAAD-C9E2-4F7F-90B1-48D6277BCE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654" y="3866140"/>
            <a:ext cx="2346169" cy="23235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ost-It, Sticky Note, Note, Memo, Office, Paper">
            <a:extLst>
              <a:ext uri="{FF2B5EF4-FFF2-40B4-BE49-F238E27FC236}">
                <a16:creationId xmlns:a16="http://schemas.microsoft.com/office/drawing/2014/main" id="{CE7ABC15-8421-4651-8AAF-8C303DDCB3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1560" y="3752276"/>
            <a:ext cx="2346169" cy="2323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ost-It, Sticky Note, Note, Memo, Office, Paper">
            <a:extLst>
              <a:ext uri="{FF2B5EF4-FFF2-40B4-BE49-F238E27FC236}">
                <a16:creationId xmlns:a16="http://schemas.microsoft.com/office/drawing/2014/main" id="{00F3B222-BE75-4D85-85A2-05CE8A6446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9278" y="3714013"/>
            <a:ext cx="2346169" cy="23235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Post-It, Sticky Note, Note, Memo, Office, Paper">
            <a:extLst>
              <a:ext uri="{FF2B5EF4-FFF2-40B4-BE49-F238E27FC236}">
                <a16:creationId xmlns:a16="http://schemas.microsoft.com/office/drawing/2014/main" id="{EC8BEF6E-28A9-4DE1-BF4A-36A5725B66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1378" y="3244446"/>
            <a:ext cx="2346169" cy="23235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ost-It, Sticky Note, Note, Memo, Office, Paper">
            <a:extLst>
              <a:ext uri="{FF2B5EF4-FFF2-40B4-BE49-F238E27FC236}">
                <a16:creationId xmlns:a16="http://schemas.microsoft.com/office/drawing/2014/main" id="{92490093-D699-4E40-8554-B47A015B93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7143" y="4287375"/>
            <a:ext cx="2346169" cy="23235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ost-It, Sticky Note, Note, Memo, Office, Paper">
            <a:extLst>
              <a:ext uri="{FF2B5EF4-FFF2-40B4-BE49-F238E27FC236}">
                <a16:creationId xmlns:a16="http://schemas.microsoft.com/office/drawing/2014/main" id="{85F5B0C5-3EB8-46A8-8443-35BD578A4F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1878" y="3148886"/>
            <a:ext cx="2346169" cy="23235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96CBFD5-5BC0-449B-967B-0BB8F8FB21AB}"/>
              </a:ext>
            </a:extLst>
          </p:cNvPr>
          <p:cNvSpPr txBox="1"/>
          <p:nvPr/>
        </p:nvSpPr>
        <p:spPr>
          <a:xfrm>
            <a:off x="523128" y="4243917"/>
            <a:ext cx="1931831" cy="1323439"/>
          </a:xfrm>
          <a:prstGeom prst="rect">
            <a:avLst/>
          </a:prstGeom>
          <a:noFill/>
        </p:spPr>
        <p:txBody>
          <a:bodyPr wrap="square" rtlCol="0">
            <a:spAutoFit/>
          </a:bodyPr>
          <a:lstStyle/>
          <a:p>
            <a:pPr algn="l"/>
            <a:r>
              <a:rPr lang="en-US" sz="2000" dirty="0">
                <a:solidFill>
                  <a:schemeClr val="accent5">
                    <a:lumMod val="50000"/>
                  </a:schemeClr>
                </a:solidFill>
              </a:rPr>
              <a:t>3. Are you looking forward to the party?</a:t>
            </a:r>
            <a:endParaRPr lang="en-GB" sz="2000" dirty="0">
              <a:solidFill>
                <a:schemeClr val="accent5">
                  <a:lumMod val="50000"/>
                </a:schemeClr>
              </a:solidFill>
            </a:endParaRPr>
          </a:p>
        </p:txBody>
      </p:sp>
      <p:sp>
        <p:nvSpPr>
          <p:cNvPr id="18" name="TextBox 17">
            <a:extLst>
              <a:ext uri="{FF2B5EF4-FFF2-40B4-BE49-F238E27FC236}">
                <a16:creationId xmlns:a16="http://schemas.microsoft.com/office/drawing/2014/main" id="{FCCBFE77-E0B1-4B7B-8AE8-A8EA2BD64705}"/>
              </a:ext>
            </a:extLst>
          </p:cNvPr>
          <p:cNvSpPr txBox="1"/>
          <p:nvPr/>
        </p:nvSpPr>
        <p:spPr>
          <a:xfrm>
            <a:off x="2689058" y="4308836"/>
            <a:ext cx="1931831" cy="1015663"/>
          </a:xfrm>
          <a:prstGeom prst="rect">
            <a:avLst/>
          </a:prstGeom>
          <a:noFill/>
        </p:spPr>
        <p:txBody>
          <a:bodyPr wrap="square" rtlCol="0">
            <a:spAutoFit/>
          </a:bodyPr>
          <a:lstStyle/>
          <a:p>
            <a:pPr algn="l"/>
            <a:r>
              <a:rPr lang="en-US" sz="2000" dirty="0">
                <a:solidFill>
                  <a:schemeClr val="accent5">
                    <a:lumMod val="50000"/>
                  </a:schemeClr>
                </a:solidFill>
              </a:rPr>
              <a:t>4. Are you taking part in the run?</a:t>
            </a:r>
            <a:endParaRPr lang="en-GB" sz="2000" dirty="0">
              <a:solidFill>
                <a:schemeClr val="accent5">
                  <a:lumMod val="50000"/>
                </a:schemeClr>
              </a:solidFill>
            </a:endParaRPr>
          </a:p>
        </p:txBody>
      </p:sp>
      <p:sp>
        <p:nvSpPr>
          <p:cNvPr id="19" name="TextBox 18">
            <a:extLst>
              <a:ext uri="{FF2B5EF4-FFF2-40B4-BE49-F238E27FC236}">
                <a16:creationId xmlns:a16="http://schemas.microsoft.com/office/drawing/2014/main" id="{2BEDD074-D56E-410E-AAED-65BCCF518880}"/>
              </a:ext>
            </a:extLst>
          </p:cNvPr>
          <p:cNvSpPr txBox="1"/>
          <p:nvPr/>
        </p:nvSpPr>
        <p:spPr>
          <a:xfrm>
            <a:off x="4841258" y="4252345"/>
            <a:ext cx="1931831" cy="1323439"/>
          </a:xfrm>
          <a:prstGeom prst="rect">
            <a:avLst/>
          </a:prstGeom>
          <a:noFill/>
        </p:spPr>
        <p:txBody>
          <a:bodyPr wrap="square" rtlCol="0">
            <a:spAutoFit/>
          </a:bodyPr>
          <a:lstStyle/>
          <a:p>
            <a:pPr algn="l"/>
            <a:r>
              <a:rPr lang="en-US" sz="2000" dirty="0">
                <a:solidFill>
                  <a:schemeClr val="accent5">
                    <a:lumMod val="50000"/>
                  </a:schemeClr>
                </a:solidFill>
              </a:rPr>
              <a:t>5. Are you bringing a present for your partner?</a:t>
            </a:r>
            <a:endParaRPr lang="en-GB" sz="2000" dirty="0">
              <a:solidFill>
                <a:schemeClr val="accent5">
                  <a:lumMod val="50000"/>
                </a:schemeClr>
              </a:solidFill>
            </a:endParaRPr>
          </a:p>
        </p:txBody>
      </p:sp>
      <p:sp>
        <p:nvSpPr>
          <p:cNvPr id="20" name="TextBox 19">
            <a:extLst>
              <a:ext uri="{FF2B5EF4-FFF2-40B4-BE49-F238E27FC236}">
                <a16:creationId xmlns:a16="http://schemas.microsoft.com/office/drawing/2014/main" id="{33673DE5-B485-45C0-A986-5AFC205A2AEC}"/>
              </a:ext>
            </a:extLst>
          </p:cNvPr>
          <p:cNvSpPr txBox="1"/>
          <p:nvPr/>
        </p:nvSpPr>
        <p:spPr>
          <a:xfrm>
            <a:off x="6855338" y="3898403"/>
            <a:ext cx="1931831" cy="1015663"/>
          </a:xfrm>
          <a:prstGeom prst="rect">
            <a:avLst/>
          </a:prstGeom>
          <a:noFill/>
        </p:spPr>
        <p:txBody>
          <a:bodyPr wrap="square" rtlCol="0">
            <a:spAutoFit/>
          </a:bodyPr>
          <a:lstStyle/>
          <a:p>
            <a:pPr algn="l"/>
            <a:r>
              <a:rPr lang="en-US" sz="2000" dirty="0">
                <a:solidFill>
                  <a:schemeClr val="accent5">
                    <a:lumMod val="50000"/>
                  </a:schemeClr>
                </a:solidFill>
              </a:rPr>
              <a:t>6. Are you waiting for the holidays?</a:t>
            </a:r>
            <a:endParaRPr lang="en-GB" sz="2000" dirty="0">
              <a:solidFill>
                <a:schemeClr val="accent5">
                  <a:lumMod val="50000"/>
                </a:schemeClr>
              </a:solidFill>
            </a:endParaRPr>
          </a:p>
        </p:txBody>
      </p:sp>
      <p:sp>
        <p:nvSpPr>
          <p:cNvPr id="21" name="TextBox 20">
            <a:extLst>
              <a:ext uri="{FF2B5EF4-FFF2-40B4-BE49-F238E27FC236}">
                <a16:creationId xmlns:a16="http://schemas.microsoft.com/office/drawing/2014/main" id="{4E41265C-F70E-4D0E-A583-549664E65163}"/>
              </a:ext>
            </a:extLst>
          </p:cNvPr>
          <p:cNvSpPr txBox="1"/>
          <p:nvPr/>
        </p:nvSpPr>
        <p:spPr>
          <a:xfrm>
            <a:off x="8788643" y="4721960"/>
            <a:ext cx="1931831" cy="1323439"/>
          </a:xfrm>
          <a:prstGeom prst="rect">
            <a:avLst/>
          </a:prstGeom>
          <a:noFill/>
        </p:spPr>
        <p:txBody>
          <a:bodyPr wrap="square" rtlCol="0">
            <a:spAutoFit/>
          </a:bodyPr>
          <a:lstStyle/>
          <a:p>
            <a:pPr algn="l"/>
            <a:r>
              <a:rPr lang="en-US" sz="2000" dirty="0">
                <a:solidFill>
                  <a:schemeClr val="accent5">
                    <a:lumMod val="50000"/>
                  </a:schemeClr>
                </a:solidFill>
              </a:rPr>
              <a:t>7. Are you hoping for good grades?</a:t>
            </a:r>
            <a:endParaRPr lang="en-GB" sz="2000" dirty="0">
              <a:solidFill>
                <a:schemeClr val="accent5">
                  <a:lumMod val="50000"/>
                </a:schemeClr>
              </a:solidFill>
            </a:endParaRPr>
          </a:p>
        </p:txBody>
      </p:sp>
      <p:sp>
        <p:nvSpPr>
          <p:cNvPr id="22" name="TextBox 21">
            <a:extLst>
              <a:ext uri="{FF2B5EF4-FFF2-40B4-BE49-F238E27FC236}">
                <a16:creationId xmlns:a16="http://schemas.microsoft.com/office/drawing/2014/main" id="{11145550-24B5-46CA-A794-8A89621A62D3}"/>
              </a:ext>
            </a:extLst>
          </p:cNvPr>
          <p:cNvSpPr txBox="1"/>
          <p:nvPr/>
        </p:nvSpPr>
        <p:spPr>
          <a:xfrm>
            <a:off x="10617178" y="3493228"/>
            <a:ext cx="1931831" cy="1631216"/>
          </a:xfrm>
          <a:prstGeom prst="rect">
            <a:avLst/>
          </a:prstGeom>
          <a:noFill/>
        </p:spPr>
        <p:txBody>
          <a:bodyPr wrap="square" rtlCol="0">
            <a:spAutoFit/>
          </a:bodyPr>
          <a:lstStyle/>
          <a:p>
            <a:pPr algn="l"/>
            <a:r>
              <a:rPr lang="en-US" sz="2000" dirty="0">
                <a:solidFill>
                  <a:schemeClr val="accent5">
                    <a:lumMod val="50000"/>
                  </a:schemeClr>
                </a:solidFill>
              </a:rPr>
              <a:t>8. Are you warning about the bad weather?</a:t>
            </a:r>
            <a:endParaRPr lang="en-GB" sz="2000" dirty="0">
              <a:solidFill>
                <a:schemeClr val="accent5">
                  <a:lumMod val="50000"/>
                </a:schemeClr>
              </a:solidFill>
            </a:endParaRPr>
          </a:p>
        </p:txBody>
      </p:sp>
      <p:pic>
        <p:nvPicPr>
          <p:cNvPr id="3078" name="Picture 6" descr="Thumbs Up, Hand, Approve, Like, Encourage, Agree">
            <a:extLst>
              <a:ext uri="{FF2B5EF4-FFF2-40B4-BE49-F238E27FC236}">
                <a16:creationId xmlns:a16="http://schemas.microsoft.com/office/drawing/2014/main" id="{E78DD984-8DF6-4A5B-B134-6826467BEB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7806" y="1191400"/>
            <a:ext cx="1019937" cy="106893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Thumbs Up, Hand, Approve, Like, Encourage, Agree">
            <a:extLst>
              <a:ext uri="{FF2B5EF4-FFF2-40B4-BE49-F238E27FC236}">
                <a16:creationId xmlns:a16="http://schemas.microsoft.com/office/drawing/2014/main" id="{4DBE265E-146D-4682-BFDF-C6AF33F60C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5857944" y="1968030"/>
            <a:ext cx="1019937" cy="106893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Question Mark, Question, Frequently Asked Questions">
            <a:extLst>
              <a:ext uri="{FF2B5EF4-FFF2-40B4-BE49-F238E27FC236}">
                <a16:creationId xmlns:a16="http://schemas.microsoft.com/office/drawing/2014/main" id="{1FB7C101-8558-4EC6-9874-416D1B36EE3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14875" y="903792"/>
            <a:ext cx="1540099" cy="154009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A16E19FF-0A21-40CB-BAA5-09DA21DB4639}"/>
              </a:ext>
            </a:extLst>
          </p:cNvPr>
          <p:cNvSpPr txBox="1"/>
          <p:nvPr/>
        </p:nvSpPr>
        <p:spPr>
          <a:xfrm>
            <a:off x="8769594" y="918321"/>
            <a:ext cx="2846044" cy="1938992"/>
          </a:xfrm>
          <a:prstGeom prst="rect">
            <a:avLst/>
          </a:prstGeom>
          <a:noFill/>
        </p:spPr>
        <p:txBody>
          <a:bodyPr wrap="square" rtlCol="0">
            <a:spAutoFit/>
          </a:bodyPr>
          <a:lstStyle/>
          <a:p>
            <a:pPr>
              <a:spcAft>
                <a:spcPts val="800"/>
              </a:spcAft>
            </a:pPr>
            <a:r>
              <a:rPr lang="en-GB" sz="24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Benutze</a:t>
            </a:r>
            <a:r>
              <a:rPr lang="en-GB" sz="24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4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deine</a:t>
            </a:r>
            <a:r>
              <a:rPr lang="en-GB" sz="24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4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Notizen</a:t>
            </a:r>
            <a:r>
              <a:rPr lang="en-GB" sz="24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und </a:t>
            </a:r>
            <a:r>
              <a:rPr lang="en-GB" sz="24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stelle</a:t>
            </a:r>
            <a:r>
              <a:rPr lang="en-GB" sz="24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4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deinen</a:t>
            </a:r>
            <a:r>
              <a:rPr lang="en-GB" sz="24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4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Mitschülern</a:t>
            </a:r>
            <a:r>
              <a:rPr lang="en-GB" sz="24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4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acht</a:t>
            </a:r>
            <a:r>
              <a:rPr lang="en-GB" sz="24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4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Fragen</a:t>
            </a:r>
            <a:r>
              <a:rPr lang="en-GB" sz="24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48659A72-C40D-4E30-8FE9-DA1814546453}"/>
              </a:ext>
            </a:extLst>
          </p:cNvPr>
          <p:cNvSpPr txBox="1"/>
          <p:nvPr/>
        </p:nvSpPr>
        <p:spPr>
          <a:xfrm>
            <a:off x="2931005" y="5900968"/>
            <a:ext cx="5385339" cy="442674"/>
          </a:xfrm>
          <a:prstGeom prst="wedgeRoundRectCallout">
            <a:avLst>
              <a:gd name="adj1" fmla="val -9950"/>
              <a:gd name="adj2" fmla="val 18706"/>
              <a:gd name="adj3" fmla="val 16667"/>
            </a:avLst>
          </a:prstGeom>
          <a:solidFill>
            <a:srgbClr val="115076"/>
          </a:solidFill>
          <a:ln>
            <a:solidFill>
              <a:srgbClr val="DAA520"/>
            </a:solidFill>
          </a:ln>
        </p:spPr>
        <p:txBody>
          <a:bodyPr wrap="square" rtlCol="0">
            <a:spAutoFit/>
          </a:bodyPr>
          <a:lstStyle/>
          <a:p>
            <a:pPr lvl="0"/>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Mitschüler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rPr>
              <a:t> other students in your class</a:t>
            </a:r>
            <a:endParaRPr kumimoji="0" lang="en-GB" sz="2000" b="0" i="0" u="none" strike="noStrike" kern="1200" cap="none" spc="0" normalizeH="0" baseline="0" noProof="0" dirty="0">
              <a:ln>
                <a:noFill/>
              </a:ln>
              <a:solidFill>
                <a:prstClr val="white"/>
              </a:solidFill>
              <a:effectLst/>
              <a:uLnTx/>
              <a:uFillTx/>
              <a:latin typeface="Tw Cen MT" panose="020B0602020104020603"/>
            </a:endParaRPr>
          </a:p>
        </p:txBody>
      </p:sp>
      <p:pic>
        <p:nvPicPr>
          <p:cNvPr id="4098" name="Picture 2" descr="Chat, Discussion, Meeting, Talk, Conversation, Speaking">
            <a:extLst>
              <a:ext uri="{FF2B5EF4-FFF2-40B4-BE49-F238E27FC236}">
                <a16:creationId xmlns:a16="http://schemas.microsoft.com/office/drawing/2014/main" id="{12DA33C5-5C98-4E3F-B8F2-2EE0C1435C3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0575" y="1250263"/>
            <a:ext cx="1540982" cy="1540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91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(Y9,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3.1, Week 6)</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8" y="253506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8" y="1950694"/>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pic>
        <p:nvPicPr>
          <p:cNvPr id="14" name="Picture 13"/>
          <p:cNvPicPr/>
          <p:nvPr/>
        </p:nvPicPr>
        <p:blipFill>
          <a:blip r:embed="rId6">
            <a:extLst>
              <a:ext uri="{28A0092B-C50C-407E-A947-70E740481C1C}">
                <a14:useLocalDpi xmlns:a14="http://schemas.microsoft.com/office/drawing/2010/main" val="0"/>
              </a:ext>
            </a:extLst>
          </a:blip>
          <a:srcRect/>
          <a:stretch/>
        </p:blipFill>
        <p:spPr>
          <a:xfrm>
            <a:off x="3250523" y="1897352"/>
            <a:ext cx="1275434" cy="1275434"/>
          </a:xfrm>
          <a:prstGeom prst="rect">
            <a:avLst/>
          </a:prstGeom>
        </p:spPr>
      </p:pic>
      <p:sp>
        <p:nvSpPr>
          <p:cNvPr id="12" name="TextBox 11"/>
          <p:cNvSpPr txBox="1"/>
          <p:nvPr/>
        </p:nvSpPr>
        <p:spPr>
          <a:xfrm>
            <a:off x="175149" y="317159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8"/>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92597" y="5376260"/>
            <a:ext cx="11066804" cy="1138773"/>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9"/>
              </a:rPr>
              <a:t>Term 3.1 Week 3</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10"/>
              </a:rPr>
              <a:t>Term 1.2 Week 7</a:t>
            </a:r>
            <a:br>
              <a:rPr lang="en-GB" sz="2400" dirty="0">
                <a:solidFill>
                  <a:srgbClr val="5B9BD5">
                    <a:lumMod val="50000"/>
                  </a:srgbClr>
                </a:solidFill>
                <a:latin typeface="Century Gothic" panose="020B0502020202020204" pitchFamily="34" charset="0"/>
              </a:rPr>
            </a:br>
            <a:endParaRPr lang="en-GB" sz="20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1"/>
          <a:stretch>
            <a:fillRect/>
          </a:stretch>
        </p:blipFill>
        <p:spPr>
          <a:xfrm>
            <a:off x="10641925" y="4800601"/>
            <a:ext cx="1300638" cy="1300638"/>
          </a:xfrm>
          <a:prstGeom prst="rect">
            <a:avLst/>
          </a:prstGeom>
        </p:spPr>
      </p:pic>
      <p:sp>
        <p:nvSpPr>
          <p:cNvPr id="16" name="TextBox 15">
            <a:extLst>
              <a:ext uri="{FF2B5EF4-FFF2-40B4-BE49-F238E27FC236}">
                <a16:creationId xmlns:a16="http://schemas.microsoft.com/office/drawing/2014/main" id="{0EAC85D2-D2AF-DB4D-8919-07B49FCAE125}"/>
              </a:ext>
            </a:extLst>
          </p:cNvPr>
          <p:cNvSpPr txBox="1"/>
          <p:nvPr/>
        </p:nvSpPr>
        <p:spPr>
          <a:xfrm>
            <a:off x="175147" y="4058147"/>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Quizlet QR code:</a:t>
            </a:r>
          </a:p>
        </p:txBody>
      </p:sp>
      <p:pic>
        <p:nvPicPr>
          <p:cNvPr id="17" name="Picture 16">
            <a:extLst>
              <a:ext uri="{FF2B5EF4-FFF2-40B4-BE49-F238E27FC236}">
                <a16:creationId xmlns:a16="http://schemas.microsoft.com/office/drawing/2014/main" id="{E2D6D4AC-DC52-8B47-8F08-894950E9FE89}"/>
              </a:ext>
            </a:extLst>
          </p:cNvPr>
          <p:cNvPicPr/>
          <p:nvPr/>
        </p:nvPicPr>
        <p:blipFill>
          <a:blip r:embed="rId12">
            <a:extLst>
              <a:ext uri="{28A0092B-C50C-407E-A947-70E740481C1C}">
                <a14:useLocalDpi xmlns:a14="http://schemas.microsoft.com/office/drawing/2010/main" val="0"/>
              </a:ext>
            </a:extLst>
          </a:blip>
          <a:srcRect/>
          <a:stretch/>
        </p:blipFill>
        <p:spPr>
          <a:xfrm>
            <a:off x="3250522" y="3924052"/>
            <a:ext cx="1275434" cy="1275434"/>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73032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02726" y="1219998"/>
            <a:ext cx="122867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Remember that when you say the German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start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or in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middle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of a word, your vocal chords vibrate. </a:t>
            </a: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C3A062E8-6DB9-46F6-984E-CA8880F3F1DD}"/>
              </a:ext>
            </a:extLst>
          </p:cNvPr>
          <p:cNvSpPr txBox="1"/>
          <p:nvPr/>
        </p:nvSpPr>
        <p:spPr>
          <a:xfrm>
            <a:off x="74114" y="1927884"/>
            <a:ext cx="118832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However, when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is the final sound in the word, it sounds more like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and you don’t use your vocal chords.</a:t>
            </a:r>
          </a:p>
        </p:txBody>
      </p:sp>
      <p:sp>
        <p:nvSpPr>
          <p:cNvPr id="32" name="TextBox 31">
            <a:extLst>
              <a:ext uri="{FF2B5EF4-FFF2-40B4-BE49-F238E27FC236}">
                <a16:creationId xmlns:a16="http://schemas.microsoft.com/office/drawing/2014/main" id="{74FA8A65-E109-4591-BA14-5E3EE568FE37}"/>
              </a:ext>
            </a:extLst>
          </p:cNvPr>
          <p:cNvSpPr txBox="1"/>
          <p:nvPr/>
        </p:nvSpPr>
        <p:spPr>
          <a:xfrm>
            <a:off x="102726" y="2659621"/>
            <a:ext cx="118832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Compare:</a:t>
            </a:r>
          </a:p>
        </p:txBody>
      </p:sp>
      <p:sp>
        <p:nvSpPr>
          <p:cNvPr id="36" name="TextBox 35">
            <a:hlinkClick r:id="" action="ppaction://noaction">
              <a:snd r:embed="rId5" name="9.3.1.5 slide 3 1.wav"/>
            </a:hlinkClick>
            <a:extLst>
              <a:ext uri="{FF2B5EF4-FFF2-40B4-BE49-F238E27FC236}">
                <a16:creationId xmlns:a16="http://schemas.microsoft.com/office/drawing/2014/main" id="{B3B95BD7-9CB3-4A28-86E6-4E4577AFD1DB}"/>
              </a:ext>
            </a:extLst>
          </p:cNvPr>
          <p:cNvSpPr txBox="1"/>
          <p:nvPr/>
        </p:nvSpPr>
        <p:spPr>
          <a:xfrm>
            <a:off x="2922181" y="2710543"/>
            <a:ext cx="22434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Flugzeu</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hlinkClick r:id="" action="ppaction://noaction">
              <a:snd r:embed="rId6" name="9.3.1.5 slide 3 2.wav"/>
            </a:hlinkClick>
            <a:extLst>
              <a:ext uri="{FF2B5EF4-FFF2-40B4-BE49-F238E27FC236}">
                <a16:creationId xmlns:a16="http://schemas.microsoft.com/office/drawing/2014/main" id="{00B35126-026B-49E2-9141-6E9FC7374219}"/>
              </a:ext>
            </a:extLst>
          </p:cNvPr>
          <p:cNvSpPr txBox="1"/>
          <p:nvPr/>
        </p:nvSpPr>
        <p:spPr>
          <a:xfrm>
            <a:off x="7933438" y="2659621"/>
            <a:ext cx="22434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Flugzeu</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93674390-2D92-4397-BB6C-EFAAD65186DD}"/>
              </a:ext>
            </a:extLst>
          </p:cNvPr>
          <p:cNvSpPr txBox="1"/>
          <p:nvPr/>
        </p:nvSpPr>
        <p:spPr>
          <a:xfrm>
            <a:off x="103030" y="3288423"/>
            <a:ext cx="2524259" cy="2349579"/>
          </a:xfrm>
          <a:prstGeom prst="wedgeRoundRectCallout">
            <a:avLst>
              <a:gd name="adj1" fmla="val 65679"/>
              <a:gd name="adj2" fmla="val -21386"/>
              <a:gd name="adj3" fmla="val 16667"/>
            </a:avLst>
          </a:prstGeom>
          <a:solidFill>
            <a:srgbClr val="115076"/>
          </a:solidFill>
          <a:ln>
            <a:solidFill>
              <a:srgbClr val="DAA520"/>
            </a:solidFill>
          </a:ln>
        </p:spPr>
        <p:txBody>
          <a:bodyPr wrap="square" rtlCol="0">
            <a:spAutoFit/>
          </a:bodyPr>
          <a:lstStyle/>
          <a:p>
            <a:pPr lvl="0"/>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suffix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zeug</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often means –thing(s)</a:t>
            </a:r>
            <a:r>
              <a:rPr kumimoji="0" lang="en-GB" sz="22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in English.  E.g., </a:t>
            </a:r>
            <a:r>
              <a:rPr kumimoji="0" lang="en-GB" sz="22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Flugzeug</a:t>
            </a:r>
            <a:r>
              <a:rPr kumimoji="0" lang="en-GB" sz="22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200" b="0" i="0" u="none" strike="noStrike" kern="1200" cap="none" spc="0" normalizeH="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flying thing!</a:t>
            </a:r>
            <a:endParaRPr kumimoji="0" lang="en-GB" sz="22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1030" name="Picture 6" descr="Aeroplane, Plane, Air, Airplane, Aircraft, Travel">
            <a:hlinkClick r:id="" action="ppaction://noaction">
              <a:snd r:embed="rId5" name="9.3.1.5 slide 3 1.wav"/>
            </a:hlinkClick>
            <a:extLst>
              <a:ext uri="{FF2B5EF4-FFF2-40B4-BE49-F238E27FC236}">
                <a16:creationId xmlns:a16="http://schemas.microsoft.com/office/drawing/2014/main" id="{33E62063-0ECD-4AF6-9E9C-244C98AD7BC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41625" y="3429000"/>
            <a:ext cx="1811186" cy="9055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Aeroplane, Plane, Air, Airplane, Aircraft, Travel">
            <a:hlinkClick r:id="" action="ppaction://noaction">
              <a:snd r:embed="rId6" name="9.3.1.5 slide 3 2.wav"/>
            </a:hlinkClick>
            <a:extLst>
              <a:ext uri="{FF2B5EF4-FFF2-40B4-BE49-F238E27FC236}">
                <a16:creationId xmlns:a16="http://schemas.microsoft.com/office/drawing/2014/main" id="{3C82A6C4-EE58-4F17-81D1-6FC51607C49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16850" y="3675159"/>
            <a:ext cx="1717235" cy="8586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Aeroplane, Plane, Air, Airplane, Aircraft, Travel">
            <a:hlinkClick r:id="" action="ppaction://noaction">
              <a:snd r:embed="rId6" name="9.3.1.5 slide 3 2.wav"/>
            </a:hlinkClick>
            <a:extLst>
              <a:ext uri="{FF2B5EF4-FFF2-40B4-BE49-F238E27FC236}">
                <a16:creationId xmlns:a16="http://schemas.microsoft.com/office/drawing/2014/main" id="{8D4240BC-E7E0-9144-BFDD-28064789609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80927" y="3399663"/>
            <a:ext cx="1717235" cy="858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38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36" grpId="0"/>
      <p:bldP spid="37"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 name="Picture 29" descr="A picture containing drawing&#10;&#10;Description automatically generated">
            <a:extLst>
              <a:ext uri="{FF2B5EF4-FFF2-40B4-BE49-F238E27FC236}">
                <a16:creationId xmlns:a16="http://schemas.microsoft.com/office/drawing/2014/main" id="{E00F64E7-0559-4F7C-8396-7D5E3222AEB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9886" y="4169146"/>
            <a:ext cx="1745395" cy="1745395"/>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273032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713873" y="512116"/>
            <a:ext cx="32325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Sag die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32" name="Table 31">
            <a:extLst>
              <a:ext uri="{FF2B5EF4-FFF2-40B4-BE49-F238E27FC236}">
                <a16:creationId xmlns:a16="http://schemas.microsoft.com/office/drawing/2014/main" id="{904F81B3-C70F-4EF2-9A1E-665971C29F9D}"/>
              </a:ext>
            </a:extLst>
          </p:cNvPr>
          <p:cNvGraphicFramePr>
            <a:graphicFrameLocks noGrp="1"/>
          </p:cNvGraphicFramePr>
          <p:nvPr>
            <p:extLst>
              <p:ext uri="{D42A27DB-BD31-4B8C-83A1-F6EECF244321}">
                <p14:modId xmlns:p14="http://schemas.microsoft.com/office/powerpoint/2010/main" val="4154164105"/>
              </p:ext>
            </p:extLst>
          </p:nvPr>
        </p:nvGraphicFramePr>
        <p:xfrm>
          <a:off x="2377440" y="1659254"/>
          <a:ext cx="9506346" cy="3999989"/>
        </p:xfrm>
        <a:graphic>
          <a:graphicData uri="http://schemas.openxmlformats.org/drawingml/2006/table">
            <a:tbl>
              <a:tblPr firstRow="1" bandRow="1">
                <a:tableStyleId>{00A15C55-8517-42AA-B614-E9B94910E393}</a:tableStyleId>
              </a:tblPr>
              <a:tblGrid>
                <a:gridCol w="619918">
                  <a:extLst>
                    <a:ext uri="{9D8B030D-6E8A-4147-A177-3AD203B41FA5}">
                      <a16:colId xmlns:a16="http://schemas.microsoft.com/office/drawing/2014/main" val="2607353726"/>
                    </a:ext>
                  </a:extLst>
                </a:gridCol>
                <a:gridCol w="2124536">
                  <a:extLst>
                    <a:ext uri="{9D8B030D-6E8A-4147-A177-3AD203B41FA5}">
                      <a16:colId xmlns:a16="http://schemas.microsoft.com/office/drawing/2014/main" val="1600817978"/>
                    </a:ext>
                  </a:extLst>
                </a:gridCol>
                <a:gridCol w="2253964">
                  <a:extLst>
                    <a:ext uri="{9D8B030D-6E8A-4147-A177-3AD203B41FA5}">
                      <a16:colId xmlns:a16="http://schemas.microsoft.com/office/drawing/2014/main" val="4128092149"/>
                    </a:ext>
                  </a:extLst>
                </a:gridCol>
                <a:gridCol w="2253964">
                  <a:extLst>
                    <a:ext uri="{9D8B030D-6E8A-4147-A177-3AD203B41FA5}">
                      <a16:colId xmlns:a16="http://schemas.microsoft.com/office/drawing/2014/main" val="3244769117"/>
                    </a:ext>
                  </a:extLst>
                </a:gridCol>
                <a:gridCol w="2253964">
                  <a:extLst>
                    <a:ext uri="{9D8B030D-6E8A-4147-A177-3AD203B41FA5}">
                      <a16:colId xmlns:a16="http://schemas.microsoft.com/office/drawing/2014/main" val="4239158931"/>
                    </a:ext>
                  </a:extLst>
                </a:gridCol>
              </a:tblGrid>
              <a:tr h="571427">
                <a:tc>
                  <a:txBody>
                    <a:bodyPr/>
                    <a:lstStyle/>
                    <a:p>
                      <a:endParaRPr lang="en-GB" dirty="0"/>
                    </a:p>
                  </a:txBody>
                  <a:tcPr>
                    <a:noFill/>
                  </a:tcPr>
                </a:tc>
                <a:tc>
                  <a:txBody>
                    <a:bodyPr/>
                    <a:lstStyle/>
                    <a:p>
                      <a:pPr algn="ctr"/>
                      <a:r>
                        <a:rPr lang="en-GB" sz="2000" dirty="0"/>
                        <a:t>Singular</a:t>
                      </a:r>
                    </a:p>
                  </a:txBody>
                  <a:tcPr anchor="ctr">
                    <a:solidFill>
                      <a:srgbClr val="DAA52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Plural</a:t>
                      </a:r>
                      <a:endParaRPr lang="en-GB" sz="2000" b="0" dirty="0"/>
                    </a:p>
                  </a:txBody>
                  <a:tcPr anchor="ctr">
                    <a:solidFill>
                      <a:srgbClr val="DAA52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Was</a:t>
                      </a:r>
                      <a:endParaRPr lang="en-GB" sz="2000" b="1" dirty="0"/>
                    </a:p>
                  </a:txBody>
                  <a:tcPr anchor="ctr">
                    <a:solidFill>
                      <a:srgbClr val="DAA52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t>Englisch</a:t>
                      </a:r>
                      <a:endParaRPr lang="en-GB" sz="2000" b="1" dirty="0"/>
                    </a:p>
                  </a:txBody>
                  <a:tcPr anchor="ctr">
                    <a:solidFill>
                      <a:srgbClr val="DAA520"/>
                    </a:solidFill>
                  </a:tcPr>
                </a:tc>
                <a:extLst>
                  <a:ext uri="{0D108BD9-81ED-4DB2-BD59-A6C34878D82A}">
                    <a16:rowId xmlns:a16="http://schemas.microsoft.com/office/drawing/2014/main" val="1153431983"/>
                  </a:ext>
                </a:extLst>
              </a:tr>
              <a:tr h="57142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rgbClr val="115076"/>
                          </a:solidFill>
                        </a:rPr>
                        <a:t>Fahrzeug</a:t>
                      </a:r>
                      <a:endParaRPr lang="en-GB" sz="2000" dirty="0">
                        <a:solidFill>
                          <a:srgbClr val="115076"/>
                        </a:solidFill>
                      </a:endParaRPr>
                    </a:p>
                  </a:txBody>
                  <a:tcPr anchor="ctr"/>
                </a:tc>
                <a:tc>
                  <a:txBody>
                    <a:bodyPr/>
                    <a:lstStyle/>
                    <a:p>
                      <a:pPr algn="ctr"/>
                      <a:r>
                        <a:rPr lang="en-GB" sz="2000" dirty="0" err="1">
                          <a:solidFill>
                            <a:srgbClr val="115076"/>
                          </a:solidFill>
                        </a:rPr>
                        <a:t>Fahrzeuge</a:t>
                      </a:r>
                      <a:endParaRPr lang="en-GB" sz="2000" dirty="0">
                        <a:solidFill>
                          <a:srgbClr val="115076"/>
                        </a:solidFill>
                      </a:endParaRPr>
                    </a:p>
                  </a:txBody>
                  <a:tcPr anchor="ctr"/>
                </a:tc>
                <a:tc>
                  <a:txBody>
                    <a:bodyPr/>
                    <a:lstStyle/>
                    <a:p>
                      <a:pPr algn="ctr"/>
                      <a:endParaRPr lang="en-GB" sz="2000" dirty="0">
                        <a:solidFill>
                          <a:srgbClr val="115076"/>
                        </a:solidFill>
                      </a:endParaRPr>
                    </a:p>
                  </a:txBody>
                  <a:tcPr anchor="ctr"/>
                </a:tc>
                <a:tc>
                  <a:txBody>
                    <a:bodyPr/>
                    <a:lstStyle/>
                    <a:p>
                      <a:pPr algn="ctr"/>
                      <a:r>
                        <a:rPr lang="en-US" sz="2000" dirty="0">
                          <a:solidFill>
                            <a:srgbClr val="115076"/>
                          </a:solidFill>
                        </a:rPr>
                        <a:t>vehicle</a:t>
                      </a:r>
                      <a:endParaRPr lang="en-GB" sz="2000" dirty="0">
                        <a:solidFill>
                          <a:srgbClr val="115076"/>
                        </a:solidFill>
                      </a:endParaRPr>
                    </a:p>
                  </a:txBody>
                  <a:tcPr anchor="ctr"/>
                </a:tc>
                <a:extLst>
                  <a:ext uri="{0D108BD9-81ED-4DB2-BD59-A6C34878D82A}">
                    <a16:rowId xmlns:a16="http://schemas.microsoft.com/office/drawing/2014/main" val="1171492714"/>
                  </a:ext>
                </a:extLst>
              </a:tr>
              <a:tr h="57142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rgbClr val="115076"/>
                          </a:solidFill>
                        </a:rPr>
                        <a:t>Spielzeug</a:t>
                      </a:r>
                      <a:endParaRPr lang="en-GB" sz="2000" dirty="0">
                        <a:solidFill>
                          <a:srgbClr val="115076"/>
                        </a:solidFill>
                      </a:endParaRPr>
                    </a:p>
                  </a:txBody>
                  <a:tcPr anchor="ctr"/>
                </a:tc>
                <a:tc>
                  <a:txBody>
                    <a:bodyPr/>
                    <a:lstStyle/>
                    <a:p>
                      <a:pPr algn="ctr"/>
                      <a:r>
                        <a:rPr lang="en-GB" sz="2000" dirty="0" err="1">
                          <a:solidFill>
                            <a:srgbClr val="115076"/>
                          </a:solidFill>
                        </a:rPr>
                        <a:t>Spielzeuge</a:t>
                      </a:r>
                      <a:endParaRPr lang="en-GB" sz="2000" dirty="0">
                        <a:solidFill>
                          <a:srgbClr val="115076"/>
                        </a:solidFill>
                      </a:endParaRPr>
                    </a:p>
                  </a:txBody>
                  <a:tcPr anchor="ctr"/>
                </a:tc>
                <a:tc>
                  <a:txBody>
                    <a:bodyPr/>
                    <a:lstStyle/>
                    <a:p>
                      <a:pPr algn="ctr"/>
                      <a:endParaRPr lang="en-GB" sz="2000" dirty="0">
                        <a:solidFill>
                          <a:srgbClr val="115076"/>
                        </a:solidFill>
                      </a:endParaRPr>
                    </a:p>
                  </a:txBody>
                  <a:tcPr anchor="ctr"/>
                </a:tc>
                <a:tc>
                  <a:txBody>
                    <a:bodyPr/>
                    <a:lstStyle/>
                    <a:p>
                      <a:pPr algn="ctr"/>
                      <a:r>
                        <a:rPr lang="en-US" sz="2000" dirty="0">
                          <a:solidFill>
                            <a:srgbClr val="115076"/>
                          </a:solidFill>
                        </a:rPr>
                        <a:t>toy</a:t>
                      </a:r>
                      <a:endParaRPr lang="en-GB" sz="2000" dirty="0">
                        <a:solidFill>
                          <a:srgbClr val="115076"/>
                        </a:solidFill>
                      </a:endParaRPr>
                    </a:p>
                  </a:txBody>
                  <a:tcPr anchor="ctr"/>
                </a:tc>
                <a:extLst>
                  <a:ext uri="{0D108BD9-81ED-4DB2-BD59-A6C34878D82A}">
                    <a16:rowId xmlns:a16="http://schemas.microsoft.com/office/drawing/2014/main" val="1961458278"/>
                  </a:ext>
                </a:extLst>
              </a:tr>
              <a:tr h="57142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rgbClr val="115076"/>
                          </a:solidFill>
                        </a:rPr>
                        <a:t>Werkzeug</a:t>
                      </a:r>
                      <a:endParaRPr lang="en-GB" sz="2000" dirty="0">
                        <a:solidFill>
                          <a:srgbClr val="115076"/>
                        </a:solidFill>
                      </a:endParaRPr>
                    </a:p>
                  </a:txBody>
                  <a:tcPr anchor="ctr"/>
                </a:tc>
                <a:tc>
                  <a:txBody>
                    <a:bodyPr/>
                    <a:lstStyle/>
                    <a:p>
                      <a:pPr algn="ctr"/>
                      <a:r>
                        <a:rPr lang="en-GB" sz="2000" dirty="0" err="1">
                          <a:solidFill>
                            <a:srgbClr val="115076"/>
                          </a:solidFill>
                        </a:rPr>
                        <a:t>Werkzeuge</a:t>
                      </a:r>
                      <a:endParaRPr lang="en-GB" sz="2000" dirty="0">
                        <a:solidFill>
                          <a:srgbClr val="115076"/>
                        </a:solidFill>
                      </a:endParaRPr>
                    </a:p>
                  </a:txBody>
                  <a:tcPr anchor="ctr"/>
                </a:tc>
                <a:tc>
                  <a:txBody>
                    <a:bodyPr/>
                    <a:lstStyle/>
                    <a:p>
                      <a:pPr algn="ctr"/>
                      <a:endParaRPr lang="en-GB" sz="2000" dirty="0">
                        <a:solidFill>
                          <a:srgbClr val="115076"/>
                        </a:solidFill>
                      </a:endParaRPr>
                    </a:p>
                  </a:txBody>
                  <a:tcPr anchor="ctr"/>
                </a:tc>
                <a:tc>
                  <a:txBody>
                    <a:bodyPr/>
                    <a:lstStyle/>
                    <a:p>
                      <a:pPr algn="ctr"/>
                      <a:r>
                        <a:rPr lang="en-US" sz="2000" dirty="0">
                          <a:solidFill>
                            <a:srgbClr val="115076"/>
                          </a:solidFill>
                        </a:rPr>
                        <a:t>tool</a:t>
                      </a:r>
                      <a:endParaRPr lang="en-GB" sz="2000" dirty="0">
                        <a:solidFill>
                          <a:srgbClr val="115076"/>
                        </a:solidFill>
                      </a:endParaRPr>
                    </a:p>
                  </a:txBody>
                  <a:tcPr anchor="ctr"/>
                </a:tc>
                <a:extLst>
                  <a:ext uri="{0D108BD9-81ED-4DB2-BD59-A6C34878D82A}">
                    <a16:rowId xmlns:a16="http://schemas.microsoft.com/office/drawing/2014/main" val="2189313960"/>
                  </a:ext>
                </a:extLst>
              </a:tr>
              <a:tr h="57142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rgbClr val="115076"/>
                          </a:solidFill>
                        </a:rPr>
                        <a:t>Schlagzeug</a:t>
                      </a:r>
                      <a:endParaRPr lang="en-GB" sz="2000" dirty="0">
                        <a:solidFill>
                          <a:srgbClr val="115076"/>
                        </a:solidFill>
                      </a:endParaRPr>
                    </a:p>
                  </a:txBody>
                  <a:tcPr anchor="ctr"/>
                </a:tc>
                <a:tc>
                  <a:txBody>
                    <a:bodyPr/>
                    <a:lstStyle/>
                    <a:p>
                      <a:pPr algn="ctr"/>
                      <a:r>
                        <a:rPr lang="en-GB" sz="2000" dirty="0" err="1">
                          <a:solidFill>
                            <a:srgbClr val="115076"/>
                          </a:solidFill>
                        </a:rPr>
                        <a:t>Schlagzeuge</a:t>
                      </a:r>
                      <a:endParaRPr lang="en-GB" sz="2000" dirty="0">
                        <a:solidFill>
                          <a:srgbClr val="115076"/>
                        </a:solidFill>
                      </a:endParaRPr>
                    </a:p>
                  </a:txBody>
                  <a:tcPr anchor="ctr"/>
                </a:tc>
                <a:tc>
                  <a:txBody>
                    <a:bodyPr/>
                    <a:lstStyle/>
                    <a:p>
                      <a:pPr algn="ctr"/>
                      <a:endParaRPr lang="en-GB" sz="2000" dirty="0">
                        <a:solidFill>
                          <a:srgbClr val="115076"/>
                        </a:solidFill>
                      </a:endParaRPr>
                    </a:p>
                  </a:txBody>
                  <a:tcPr anchor="ctr"/>
                </a:tc>
                <a:tc>
                  <a:txBody>
                    <a:bodyPr/>
                    <a:lstStyle/>
                    <a:p>
                      <a:pPr algn="ctr"/>
                      <a:r>
                        <a:rPr lang="en-US" sz="2000" dirty="0">
                          <a:solidFill>
                            <a:srgbClr val="115076"/>
                          </a:solidFill>
                        </a:rPr>
                        <a:t>drums</a:t>
                      </a:r>
                      <a:endParaRPr lang="en-GB" sz="2000" dirty="0">
                        <a:solidFill>
                          <a:srgbClr val="115076"/>
                        </a:solidFill>
                      </a:endParaRPr>
                    </a:p>
                  </a:txBody>
                  <a:tcPr anchor="ctr"/>
                </a:tc>
                <a:extLst>
                  <a:ext uri="{0D108BD9-81ED-4DB2-BD59-A6C34878D82A}">
                    <a16:rowId xmlns:a16="http://schemas.microsoft.com/office/drawing/2014/main" val="2344197191"/>
                  </a:ext>
                </a:extLst>
              </a:tr>
              <a:tr h="57142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rgbClr val="115076"/>
                          </a:solidFill>
                        </a:rPr>
                        <a:t>Feuerzeug</a:t>
                      </a:r>
                      <a:endParaRPr lang="en-GB" sz="2000" dirty="0">
                        <a:solidFill>
                          <a:srgbClr val="115076"/>
                        </a:solidFill>
                      </a:endParaRPr>
                    </a:p>
                  </a:txBody>
                  <a:tcPr anchor="ctr"/>
                </a:tc>
                <a:tc>
                  <a:txBody>
                    <a:bodyPr/>
                    <a:lstStyle/>
                    <a:p>
                      <a:pPr algn="ctr"/>
                      <a:r>
                        <a:rPr lang="en-GB" sz="2000" dirty="0" err="1">
                          <a:solidFill>
                            <a:srgbClr val="115076"/>
                          </a:solidFill>
                        </a:rPr>
                        <a:t>Feuerzeuge</a:t>
                      </a:r>
                      <a:endParaRPr lang="en-GB" sz="2000" dirty="0">
                        <a:solidFill>
                          <a:srgbClr val="115076"/>
                        </a:solidFill>
                      </a:endParaRPr>
                    </a:p>
                  </a:txBody>
                  <a:tcPr anchor="ctr"/>
                </a:tc>
                <a:tc>
                  <a:txBody>
                    <a:bodyPr/>
                    <a:lstStyle/>
                    <a:p>
                      <a:pPr algn="ctr"/>
                      <a:endParaRPr lang="en-GB" sz="2000" dirty="0">
                        <a:solidFill>
                          <a:srgbClr val="115076"/>
                        </a:solidFill>
                      </a:endParaRPr>
                    </a:p>
                  </a:txBody>
                  <a:tcPr anchor="ctr"/>
                </a:tc>
                <a:tc>
                  <a:txBody>
                    <a:bodyPr/>
                    <a:lstStyle/>
                    <a:p>
                      <a:pPr algn="ctr"/>
                      <a:r>
                        <a:rPr lang="en-US" sz="2000" dirty="0">
                          <a:solidFill>
                            <a:srgbClr val="115076"/>
                          </a:solidFill>
                        </a:rPr>
                        <a:t>lighter</a:t>
                      </a:r>
                      <a:endParaRPr lang="en-GB" sz="2000" dirty="0">
                        <a:solidFill>
                          <a:srgbClr val="115076"/>
                        </a:solidFill>
                      </a:endParaRPr>
                    </a:p>
                  </a:txBody>
                  <a:tcPr anchor="ctr"/>
                </a:tc>
                <a:extLst>
                  <a:ext uri="{0D108BD9-81ED-4DB2-BD59-A6C34878D82A}">
                    <a16:rowId xmlns:a16="http://schemas.microsoft.com/office/drawing/2014/main" val="1972389626"/>
                  </a:ext>
                </a:extLst>
              </a:tr>
              <a:tr h="571427">
                <a:tc>
                  <a:txBody>
                    <a:bodyPr/>
                    <a:lstStyle/>
                    <a:p>
                      <a:pPr algn="ctr"/>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Flugzeug</a:t>
                      </a:r>
                      <a:endParaRPr lang="en-GB" sz="2000" dirty="0">
                        <a:solidFill>
                          <a:srgbClr val="115076"/>
                        </a:solidFill>
                      </a:endParaRPr>
                    </a:p>
                  </a:txBody>
                  <a:tcPr anchor="ctr"/>
                </a:tc>
                <a:tc>
                  <a:txBody>
                    <a:bodyPr/>
                    <a:lstStyle/>
                    <a:p>
                      <a:pPr algn="ctr"/>
                      <a:r>
                        <a:rPr lang="en-GB" sz="2000" dirty="0" err="1">
                          <a:solidFill>
                            <a:srgbClr val="115076"/>
                          </a:solidFill>
                        </a:rPr>
                        <a:t>Flugzeuge</a:t>
                      </a:r>
                      <a:endParaRPr lang="en-GB" sz="2000" dirty="0">
                        <a:solidFill>
                          <a:srgbClr val="115076"/>
                        </a:solidFill>
                      </a:endParaRPr>
                    </a:p>
                  </a:txBody>
                  <a:tcPr anchor="ctr"/>
                </a:tc>
                <a:tc>
                  <a:txBody>
                    <a:bodyPr/>
                    <a:lstStyle/>
                    <a:p>
                      <a:pPr algn="ctr"/>
                      <a:endParaRPr lang="en-GB" sz="2000" dirty="0">
                        <a:solidFill>
                          <a:srgbClr val="115076"/>
                        </a:solidFill>
                      </a:endParaRPr>
                    </a:p>
                  </a:txBody>
                  <a:tcPr anchor="ctr"/>
                </a:tc>
                <a:tc>
                  <a:txBody>
                    <a:bodyPr/>
                    <a:lstStyle/>
                    <a:p>
                      <a:pPr algn="ctr"/>
                      <a:r>
                        <a:rPr lang="en-US" sz="2000" dirty="0">
                          <a:solidFill>
                            <a:srgbClr val="115076"/>
                          </a:solidFill>
                        </a:rPr>
                        <a:t>plane</a:t>
                      </a:r>
                      <a:endParaRPr lang="en-GB" sz="2000" dirty="0">
                        <a:solidFill>
                          <a:srgbClr val="115076"/>
                        </a:solidFill>
                      </a:endParaRPr>
                    </a:p>
                  </a:txBody>
                  <a:tcPr anchor="ctr"/>
                </a:tc>
                <a:extLst>
                  <a:ext uri="{0D108BD9-81ED-4DB2-BD59-A6C34878D82A}">
                    <a16:rowId xmlns:a16="http://schemas.microsoft.com/office/drawing/2014/main" val="664931564"/>
                  </a:ext>
                </a:extLst>
              </a:tr>
            </a:tbl>
          </a:graphicData>
        </a:graphic>
      </p:graphicFrame>
      <p:sp>
        <p:nvSpPr>
          <p:cNvPr id="33" name="Action Button: Custom 16">
            <a:hlinkClick r:id="" action="ppaction://noaction" highlightClick="1">
              <a:snd r:embed="rId6" name="9.3.1.5 slide 4 1.wav"/>
            </a:hlinkClick>
            <a:extLst>
              <a:ext uri="{FF2B5EF4-FFF2-40B4-BE49-F238E27FC236}">
                <a16:creationId xmlns:a16="http://schemas.microsoft.com/office/drawing/2014/main" id="{AD6D9AC5-6770-43EA-B420-AC497FFFC2FC}"/>
              </a:ext>
            </a:extLst>
          </p:cNvPr>
          <p:cNvSpPr/>
          <p:nvPr/>
        </p:nvSpPr>
        <p:spPr>
          <a:xfrm>
            <a:off x="2497874" y="2334793"/>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7" name="9.3.1.5 slide 4 2.wav"/>
            </a:hlinkClick>
            <a:extLst>
              <a:ext uri="{FF2B5EF4-FFF2-40B4-BE49-F238E27FC236}">
                <a16:creationId xmlns:a16="http://schemas.microsoft.com/office/drawing/2014/main" id="{5902BCDF-694D-43DF-94F1-9E4021572D6C}"/>
              </a:ext>
            </a:extLst>
          </p:cNvPr>
          <p:cNvSpPr/>
          <p:nvPr/>
        </p:nvSpPr>
        <p:spPr>
          <a:xfrm>
            <a:off x="2497874" y="2952638"/>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6" name="TextBox 35" descr="text box hiding answer">
            <a:extLst>
              <a:ext uri="{FF2B5EF4-FFF2-40B4-BE49-F238E27FC236}">
                <a16:creationId xmlns:a16="http://schemas.microsoft.com/office/drawing/2014/main" id="{1825307D-FF5E-4A36-ACB1-01096E6BDBA8}"/>
              </a:ext>
            </a:extLst>
          </p:cNvPr>
          <p:cNvSpPr txBox="1"/>
          <p:nvPr/>
        </p:nvSpPr>
        <p:spPr>
          <a:xfrm>
            <a:off x="5472260" y="2940784"/>
            <a:ext cx="1541199" cy="307777"/>
          </a:xfrm>
          <a:prstGeom prst="rect">
            <a:avLst/>
          </a:prstGeom>
          <a:solidFill>
            <a:srgbClr val="FFF4E7"/>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sp>
        <p:nvSpPr>
          <p:cNvPr id="37" name="Action Button: Custom 16">
            <a:hlinkClick r:id="" action="ppaction://noaction" highlightClick="1">
              <a:snd r:embed="rId8" name="9.3.1.5 slide 4 3.wav"/>
            </a:hlinkClick>
            <a:extLst>
              <a:ext uri="{FF2B5EF4-FFF2-40B4-BE49-F238E27FC236}">
                <a16:creationId xmlns:a16="http://schemas.microsoft.com/office/drawing/2014/main" id="{6F29A69A-2E03-43C3-8693-3612B2A56B08}"/>
              </a:ext>
            </a:extLst>
          </p:cNvPr>
          <p:cNvSpPr/>
          <p:nvPr/>
        </p:nvSpPr>
        <p:spPr>
          <a:xfrm>
            <a:off x="2493176" y="3453264"/>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9" name="9.3.1.5 slide 4 4.wav"/>
            </a:hlinkClick>
            <a:extLst>
              <a:ext uri="{FF2B5EF4-FFF2-40B4-BE49-F238E27FC236}">
                <a16:creationId xmlns:a16="http://schemas.microsoft.com/office/drawing/2014/main" id="{FF8ED268-6CEC-40A9-9D2D-3A94604CD22A}"/>
              </a:ext>
            </a:extLst>
          </p:cNvPr>
          <p:cNvSpPr/>
          <p:nvPr/>
        </p:nvSpPr>
        <p:spPr>
          <a:xfrm>
            <a:off x="2497874" y="4045010"/>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1" name="Action Button: Custom 16">
            <a:hlinkClick r:id="" action="ppaction://noaction" highlightClick="1">
              <a:snd r:embed="rId10" name="9.3.1.5 slide 4 5.wav"/>
            </a:hlinkClick>
            <a:extLst>
              <a:ext uri="{FF2B5EF4-FFF2-40B4-BE49-F238E27FC236}">
                <a16:creationId xmlns:a16="http://schemas.microsoft.com/office/drawing/2014/main" id="{1A76D409-CAE3-4B07-B176-77140011BF84}"/>
              </a:ext>
            </a:extLst>
          </p:cNvPr>
          <p:cNvSpPr/>
          <p:nvPr/>
        </p:nvSpPr>
        <p:spPr>
          <a:xfrm>
            <a:off x="2497874" y="4645773"/>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3" name="Action Button: Custom 16">
            <a:hlinkClick r:id="" action="ppaction://noaction" highlightClick="1">
              <a:snd r:embed="rId11" name="9.3.1.5 slide 4 6.wav"/>
            </a:hlinkClick>
            <a:extLst>
              <a:ext uri="{FF2B5EF4-FFF2-40B4-BE49-F238E27FC236}">
                <a16:creationId xmlns:a16="http://schemas.microsoft.com/office/drawing/2014/main" id="{74527331-55D5-47DA-B371-72695C983080}"/>
              </a:ext>
            </a:extLst>
          </p:cNvPr>
          <p:cNvSpPr/>
          <p:nvPr/>
        </p:nvSpPr>
        <p:spPr>
          <a:xfrm>
            <a:off x="2497874" y="5209067"/>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9" name="TextBox 48" descr="text box hiding answer">
            <a:extLst>
              <a:ext uri="{FF2B5EF4-FFF2-40B4-BE49-F238E27FC236}">
                <a16:creationId xmlns:a16="http://schemas.microsoft.com/office/drawing/2014/main" id="{F5C2FE36-567D-4907-B203-E6564DA1FD6F}"/>
              </a:ext>
            </a:extLst>
          </p:cNvPr>
          <p:cNvSpPr txBox="1"/>
          <p:nvPr/>
        </p:nvSpPr>
        <p:spPr>
          <a:xfrm>
            <a:off x="3155000" y="2376878"/>
            <a:ext cx="1775505" cy="307777"/>
          </a:xfrm>
          <a:prstGeom prst="rect">
            <a:avLst/>
          </a:prstGeom>
          <a:solidFill>
            <a:srgbClr val="FFE8CB"/>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57" name="TextBox 56" descr="text box hiding answer">
            <a:extLst>
              <a:ext uri="{FF2B5EF4-FFF2-40B4-BE49-F238E27FC236}">
                <a16:creationId xmlns:a16="http://schemas.microsoft.com/office/drawing/2014/main" id="{E47E8700-AFCB-425A-8990-18E77C28BFEC}"/>
              </a:ext>
            </a:extLst>
          </p:cNvPr>
          <p:cNvSpPr txBox="1"/>
          <p:nvPr/>
        </p:nvSpPr>
        <p:spPr>
          <a:xfrm>
            <a:off x="3224120" y="3484391"/>
            <a:ext cx="1775505" cy="307777"/>
          </a:xfrm>
          <a:prstGeom prst="rect">
            <a:avLst/>
          </a:prstGeom>
          <a:solidFill>
            <a:srgbClr val="FFE8CB"/>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58" name="TextBox 57" descr="text box hiding answer">
            <a:extLst>
              <a:ext uri="{FF2B5EF4-FFF2-40B4-BE49-F238E27FC236}">
                <a16:creationId xmlns:a16="http://schemas.microsoft.com/office/drawing/2014/main" id="{081E4B13-A397-45B3-AD6A-4CDFDBE6D9B9}"/>
              </a:ext>
            </a:extLst>
          </p:cNvPr>
          <p:cNvSpPr txBox="1"/>
          <p:nvPr/>
        </p:nvSpPr>
        <p:spPr>
          <a:xfrm>
            <a:off x="3306834" y="4120850"/>
            <a:ext cx="1541199" cy="307777"/>
          </a:xfrm>
          <a:prstGeom prst="rect">
            <a:avLst/>
          </a:prstGeom>
          <a:solidFill>
            <a:srgbClr val="FFF4E7"/>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sp>
        <p:nvSpPr>
          <p:cNvPr id="60" name="TextBox 59" descr="text box hiding answer">
            <a:extLst>
              <a:ext uri="{FF2B5EF4-FFF2-40B4-BE49-F238E27FC236}">
                <a16:creationId xmlns:a16="http://schemas.microsoft.com/office/drawing/2014/main" id="{38C76E7A-5121-4952-86DE-93B36D4796E8}"/>
              </a:ext>
            </a:extLst>
          </p:cNvPr>
          <p:cNvSpPr txBox="1"/>
          <p:nvPr/>
        </p:nvSpPr>
        <p:spPr>
          <a:xfrm>
            <a:off x="5372617" y="4699040"/>
            <a:ext cx="1775505" cy="307777"/>
          </a:xfrm>
          <a:prstGeom prst="rect">
            <a:avLst/>
          </a:prstGeom>
          <a:solidFill>
            <a:srgbClr val="FFE8CB"/>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61" name="TextBox 60" descr="text box hiding answer">
            <a:extLst>
              <a:ext uri="{FF2B5EF4-FFF2-40B4-BE49-F238E27FC236}">
                <a16:creationId xmlns:a16="http://schemas.microsoft.com/office/drawing/2014/main" id="{A182307D-DBC1-4649-8C69-5A8473D505AB}"/>
              </a:ext>
            </a:extLst>
          </p:cNvPr>
          <p:cNvSpPr txBox="1"/>
          <p:nvPr/>
        </p:nvSpPr>
        <p:spPr>
          <a:xfrm>
            <a:off x="5472260" y="5239029"/>
            <a:ext cx="1541199" cy="307777"/>
          </a:xfrm>
          <a:prstGeom prst="rect">
            <a:avLst/>
          </a:prstGeom>
          <a:solidFill>
            <a:srgbClr val="FFF4E7"/>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pic>
        <p:nvPicPr>
          <p:cNvPr id="27" name="Picture 26" descr="A picture containing drawing&#10;&#10;Description automatically generated">
            <a:extLst>
              <a:ext uri="{FF2B5EF4-FFF2-40B4-BE49-F238E27FC236}">
                <a16:creationId xmlns:a16="http://schemas.microsoft.com/office/drawing/2014/main" id="{5BAF34E7-B7A0-4369-8E00-3DDBEB03D88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300" y="1658070"/>
            <a:ext cx="1745395" cy="1745395"/>
          </a:xfrm>
          <a:prstGeom prst="rect">
            <a:avLst/>
          </a:prstGeom>
        </p:spPr>
      </p:pic>
      <p:pic>
        <p:nvPicPr>
          <p:cNvPr id="28" name="Picture 27" descr="A picture containing light&#10;&#10;Description automatically generated">
            <a:extLst>
              <a:ext uri="{FF2B5EF4-FFF2-40B4-BE49-F238E27FC236}">
                <a16:creationId xmlns:a16="http://schemas.microsoft.com/office/drawing/2014/main" id="{2DA78FAA-240D-47DF-9F92-8CC6BEE165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5902" y="2989099"/>
            <a:ext cx="290214" cy="330974"/>
          </a:xfrm>
          <a:prstGeom prst="rect">
            <a:avLst/>
          </a:prstGeom>
        </p:spPr>
      </p:pic>
      <p:pic>
        <p:nvPicPr>
          <p:cNvPr id="29" name="Picture 28" descr="green checkmark">
            <a:extLst>
              <a:ext uri="{FF2B5EF4-FFF2-40B4-BE49-F238E27FC236}">
                <a16:creationId xmlns:a16="http://schemas.microsoft.com/office/drawing/2014/main" id="{27F09D16-6591-479D-9C2C-7DF13749644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45050" y="5292338"/>
            <a:ext cx="422131" cy="439720"/>
          </a:xfrm>
          <a:prstGeom prst="rect">
            <a:avLst/>
          </a:prstGeom>
        </p:spPr>
      </p:pic>
      <p:sp>
        <p:nvSpPr>
          <p:cNvPr id="6" name="TextBox 5">
            <a:extLst>
              <a:ext uri="{FF2B5EF4-FFF2-40B4-BE49-F238E27FC236}">
                <a16:creationId xmlns:a16="http://schemas.microsoft.com/office/drawing/2014/main" id="{0F2A6E26-7A09-41AB-AD6E-8D47BE957C85}"/>
              </a:ext>
            </a:extLst>
          </p:cNvPr>
          <p:cNvSpPr txBox="1"/>
          <p:nvPr/>
        </p:nvSpPr>
        <p:spPr>
          <a:xfrm>
            <a:off x="571992" y="1427237"/>
            <a:ext cx="1848508" cy="461665"/>
          </a:xfrm>
          <a:prstGeom prst="rect">
            <a:avLst/>
          </a:prstGeom>
          <a:noFill/>
        </p:spPr>
        <p:txBody>
          <a:bodyPr wrap="square" rtlCol="0">
            <a:spAutoFit/>
          </a:bodyPr>
          <a:lstStyle/>
          <a:p>
            <a:pPr algn="l"/>
            <a:r>
              <a:rPr lang="en-GB" sz="2400" dirty="0">
                <a:solidFill>
                  <a:schemeClr val="accent5">
                    <a:lumMod val="50000"/>
                  </a:schemeClr>
                </a:solidFill>
              </a:rPr>
              <a:t>Singular</a:t>
            </a:r>
          </a:p>
        </p:txBody>
      </p:sp>
      <p:sp>
        <p:nvSpPr>
          <p:cNvPr id="31" name="TextBox 30">
            <a:extLst>
              <a:ext uri="{FF2B5EF4-FFF2-40B4-BE49-F238E27FC236}">
                <a16:creationId xmlns:a16="http://schemas.microsoft.com/office/drawing/2014/main" id="{45D2EA0A-C33A-41F9-A564-C4D2890AC738}"/>
              </a:ext>
            </a:extLst>
          </p:cNvPr>
          <p:cNvSpPr txBox="1"/>
          <p:nvPr/>
        </p:nvSpPr>
        <p:spPr>
          <a:xfrm>
            <a:off x="726873" y="3897544"/>
            <a:ext cx="1848508" cy="461665"/>
          </a:xfrm>
          <a:prstGeom prst="rect">
            <a:avLst/>
          </a:prstGeom>
          <a:noFill/>
        </p:spPr>
        <p:txBody>
          <a:bodyPr wrap="square" rtlCol="0">
            <a:spAutoFit/>
          </a:bodyPr>
          <a:lstStyle/>
          <a:p>
            <a:pPr algn="l"/>
            <a:r>
              <a:rPr lang="en-GB" sz="2400" dirty="0">
                <a:solidFill>
                  <a:schemeClr val="accent5">
                    <a:lumMod val="50000"/>
                  </a:schemeClr>
                </a:solidFill>
              </a:rPr>
              <a:t>Plural</a:t>
            </a:r>
          </a:p>
        </p:txBody>
      </p:sp>
      <p:pic>
        <p:nvPicPr>
          <p:cNvPr id="2050" name="Picture 2" descr="Transportation, Vehicles, Airplanes, Ships, Trains">
            <a:extLst>
              <a:ext uri="{FF2B5EF4-FFF2-40B4-BE49-F238E27FC236}">
                <a16:creationId xmlns:a16="http://schemas.microsoft.com/office/drawing/2014/main" id="{EBF82841-5E5C-4C3D-BC63-42E2C69DE6C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08427" y="2120434"/>
            <a:ext cx="822944" cy="82066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descr="text box hiding answer">
            <a:extLst>
              <a:ext uri="{FF2B5EF4-FFF2-40B4-BE49-F238E27FC236}">
                <a16:creationId xmlns:a16="http://schemas.microsoft.com/office/drawing/2014/main" id="{A6D6E306-7D8D-451F-A16A-5C4315E65C8D}"/>
              </a:ext>
            </a:extLst>
          </p:cNvPr>
          <p:cNvSpPr txBox="1"/>
          <p:nvPr/>
        </p:nvSpPr>
        <p:spPr>
          <a:xfrm>
            <a:off x="9954456" y="2412457"/>
            <a:ext cx="1775505" cy="307777"/>
          </a:xfrm>
          <a:prstGeom prst="rect">
            <a:avLst/>
          </a:prstGeom>
          <a:solidFill>
            <a:srgbClr val="FFE8CB"/>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pic>
        <p:nvPicPr>
          <p:cNvPr id="2052" name="Picture 4" descr="Rocker, Rocking Horse, Horse, Toy, Childhood, Children">
            <a:extLst>
              <a:ext uri="{FF2B5EF4-FFF2-40B4-BE49-F238E27FC236}">
                <a16:creationId xmlns:a16="http://schemas.microsoft.com/office/drawing/2014/main" id="{9E827B02-027E-4857-BE23-E638D9B6B10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59811" y="2648648"/>
            <a:ext cx="775205" cy="74024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descr="text box hiding answer">
            <a:extLst>
              <a:ext uri="{FF2B5EF4-FFF2-40B4-BE49-F238E27FC236}">
                <a16:creationId xmlns:a16="http://schemas.microsoft.com/office/drawing/2014/main" id="{D3A8BE8E-6300-4804-B026-FAE662F6B5E1}"/>
              </a:ext>
            </a:extLst>
          </p:cNvPr>
          <p:cNvSpPr txBox="1"/>
          <p:nvPr/>
        </p:nvSpPr>
        <p:spPr>
          <a:xfrm>
            <a:off x="10016477" y="2902636"/>
            <a:ext cx="1541199" cy="307777"/>
          </a:xfrm>
          <a:prstGeom prst="rect">
            <a:avLst/>
          </a:prstGeom>
          <a:solidFill>
            <a:srgbClr val="FFF4E7"/>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pic>
        <p:nvPicPr>
          <p:cNvPr id="2054" name="Picture 6" descr="Power Drill, Drill Hammer, Drill, Electric Drill">
            <a:extLst>
              <a:ext uri="{FF2B5EF4-FFF2-40B4-BE49-F238E27FC236}">
                <a16:creationId xmlns:a16="http://schemas.microsoft.com/office/drawing/2014/main" id="{1CC443B6-B64B-49B3-AE5C-6B9E6FEAA20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628965" y="3433400"/>
            <a:ext cx="822944" cy="57606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descr="text box hiding answer">
            <a:extLst>
              <a:ext uri="{FF2B5EF4-FFF2-40B4-BE49-F238E27FC236}">
                <a16:creationId xmlns:a16="http://schemas.microsoft.com/office/drawing/2014/main" id="{E94CA0CB-5542-42FB-B678-A5182436CC48}"/>
              </a:ext>
            </a:extLst>
          </p:cNvPr>
          <p:cNvSpPr txBox="1"/>
          <p:nvPr/>
        </p:nvSpPr>
        <p:spPr>
          <a:xfrm>
            <a:off x="9837304" y="3496290"/>
            <a:ext cx="1775505" cy="307777"/>
          </a:xfrm>
          <a:prstGeom prst="rect">
            <a:avLst/>
          </a:prstGeom>
          <a:solidFill>
            <a:srgbClr val="FFE8CB"/>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pic>
        <p:nvPicPr>
          <p:cNvPr id="2056" name="Picture 8" descr="Drums, Set, Drum Set, Instruments, Musical Instruments">
            <a:extLst>
              <a:ext uri="{FF2B5EF4-FFF2-40B4-BE49-F238E27FC236}">
                <a16:creationId xmlns:a16="http://schemas.microsoft.com/office/drawing/2014/main" id="{802D27F0-383A-4778-9094-139304D82A7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590386" y="3833063"/>
            <a:ext cx="773053" cy="725681"/>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descr="text box hiding answer">
            <a:extLst>
              <a:ext uri="{FF2B5EF4-FFF2-40B4-BE49-F238E27FC236}">
                <a16:creationId xmlns:a16="http://schemas.microsoft.com/office/drawing/2014/main" id="{82F80B82-AA91-4E9E-B5E2-61C24944AC5B}"/>
              </a:ext>
            </a:extLst>
          </p:cNvPr>
          <p:cNvSpPr txBox="1"/>
          <p:nvPr/>
        </p:nvSpPr>
        <p:spPr>
          <a:xfrm>
            <a:off x="10071610" y="4111972"/>
            <a:ext cx="1541199" cy="307777"/>
          </a:xfrm>
          <a:prstGeom prst="rect">
            <a:avLst/>
          </a:prstGeom>
          <a:solidFill>
            <a:srgbClr val="FFF4E7"/>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pic>
        <p:nvPicPr>
          <p:cNvPr id="2058" name="Picture 10" descr="Light, Icon, Lighter">
            <a:extLst>
              <a:ext uri="{FF2B5EF4-FFF2-40B4-BE49-F238E27FC236}">
                <a16:creationId xmlns:a16="http://schemas.microsoft.com/office/drawing/2014/main" id="{177E9B8C-EC14-4BD9-BD94-C8B4BF88872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7821850" y="4327149"/>
            <a:ext cx="340100" cy="6802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descr="text box hiding answer">
            <a:extLst>
              <a:ext uri="{FF2B5EF4-FFF2-40B4-BE49-F238E27FC236}">
                <a16:creationId xmlns:a16="http://schemas.microsoft.com/office/drawing/2014/main" id="{B013670F-4D35-4D85-9ED4-6513B06170CF}"/>
              </a:ext>
            </a:extLst>
          </p:cNvPr>
          <p:cNvSpPr txBox="1"/>
          <p:nvPr/>
        </p:nvSpPr>
        <p:spPr>
          <a:xfrm>
            <a:off x="9858905" y="4661450"/>
            <a:ext cx="1775505" cy="307777"/>
          </a:xfrm>
          <a:prstGeom prst="rect">
            <a:avLst/>
          </a:prstGeom>
          <a:solidFill>
            <a:srgbClr val="FFE8CB"/>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pic>
        <p:nvPicPr>
          <p:cNvPr id="46" name="Picture 6" descr="Aeroplane, Plane, Air, Airplane, Aircraft, Travel">
            <a:extLst>
              <a:ext uri="{FF2B5EF4-FFF2-40B4-BE49-F238E27FC236}">
                <a16:creationId xmlns:a16="http://schemas.microsoft.com/office/drawing/2014/main" id="{B47E8B51-A77F-42F1-A728-D02B25F0BB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159600" y="4950359"/>
            <a:ext cx="1451361" cy="72568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descr="text box hiding answer">
            <a:extLst>
              <a:ext uri="{FF2B5EF4-FFF2-40B4-BE49-F238E27FC236}">
                <a16:creationId xmlns:a16="http://schemas.microsoft.com/office/drawing/2014/main" id="{D04AE151-A0C2-40C2-8C6D-52378A8FFE78}"/>
              </a:ext>
            </a:extLst>
          </p:cNvPr>
          <p:cNvSpPr txBox="1"/>
          <p:nvPr/>
        </p:nvSpPr>
        <p:spPr>
          <a:xfrm>
            <a:off x="9983503" y="5209067"/>
            <a:ext cx="1541199" cy="307777"/>
          </a:xfrm>
          <a:prstGeom prst="rect">
            <a:avLst/>
          </a:prstGeom>
          <a:solidFill>
            <a:srgbClr val="FFF4E7"/>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spTree>
    <p:extLst>
      <p:ext uri="{BB962C8B-B14F-4D97-AF65-F5344CB8AC3E}">
        <p14:creationId xmlns:p14="http://schemas.microsoft.com/office/powerpoint/2010/main" val="117469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9" grpId="0" animBg="1"/>
      <p:bldP spid="57" grpId="0" animBg="1"/>
      <p:bldP spid="58" grpId="0" animBg="1"/>
      <p:bldP spid="60" grpId="0" animBg="1"/>
      <p:bldP spid="61" grpId="0" animBg="1"/>
      <p:bldP spid="34" grpId="0" animBg="1"/>
      <p:bldP spid="38" grpId="0" animBg="1"/>
      <p:bldP spid="40" grpId="0" animBg="1"/>
      <p:bldP spid="42" grpId="0" animBg="1"/>
      <p:bldP spid="44" grpId="0" animBg="1"/>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 y="119767"/>
            <a:ext cx="3225271" cy="869950"/>
          </a:xfrm>
          <a:prstGeom prst="rect">
            <a:avLst/>
          </a:prstGeom>
        </p:spPr>
      </p:pic>
      <p:sp>
        <p:nvSpPr>
          <p:cNvPr id="4" name="Title 3"/>
          <p:cNvSpPr>
            <a:spLocks noGrp="1"/>
          </p:cNvSpPr>
          <p:nvPr>
            <p:ph type="title"/>
          </p:nvPr>
        </p:nvSpPr>
        <p:spPr>
          <a:xfrm>
            <a:off x="-4399" y="18269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42" name="TextBox 41">
            <a:extLst>
              <a:ext uri="{FF2B5EF4-FFF2-40B4-BE49-F238E27FC236}">
                <a16:creationId xmlns:a16="http://schemas.microsoft.com/office/drawing/2014/main" id="{58ACE505-6069-4759-88F4-487391F7DBD3}"/>
              </a:ext>
            </a:extLst>
          </p:cNvPr>
          <p:cNvSpPr txBox="1"/>
          <p:nvPr/>
        </p:nvSpPr>
        <p:spPr>
          <a:xfrm>
            <a:off x="0" y="1052641"/>
            <a:ext cx="8871045"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und </a:t>
            </a:r>
            <a:r>
              <a:rPr lang="en-US" sz="2400" dirty="0" err="1">
                <a:solidFill>
                  <a:schemeClr val="accent5">
                    <a:lumMod val="50000"/>
                  </a:schemeClr>
                </a:solidFill>
              </a:rPr>
              <a:t>schreib</a:t>
            </a:r>
            <a:r>
              <a:rPr lang="en-US" sz="2400" dirty="0">
                <a:solidFill>
                  <a:schemeClr val="accent5">
                    <a:lumMod val="50000"/>
                  </a:schemeClr>
                </a:solidFill>
              </a:rPr>
              <a:t> die </a:t>
            </a:r>
            <a:r>
              <a:rPr lang="en-US" sz="2400" dirty="0" err="1">
                <a:solidFill>
                  <a:schemeClr val="accent5">
                    <a:lumMod val="50000"/>
                  </a:schemeClr>
                </a:solidFill>
              </a:rPr>
              <a:t>Wörter</a:t>
            </a:r>
            <a:r>
              <a:rPr lang="en-US" sz="2400" dirty="0">
                <a:solidFill>
                  <a:schemeClr val="accent5">
                    <a:lumMod val="50000"/>
                  </a:schemeClr>
                </a:solidFill>
              </a:rPr>
              <a:t> auf Deutsch und </a:t>
            </a:r>
            <a:r>
              <a:rPr lang="en-US" sz="2400" dirty="0" err="1">
                <a:solidFill>
                  <a:schemeClr val="accent5">
                    <a:lumMod val="50000"/>
                  </a:schemeClr>
                </a:solidFill>
              </a:rPr>
              <a:t>Englisch</a:t>
            </a:r>
            <a:r>
              <a:rPr lang="en-US" sz="2400" dirty="0">
                <a:solidFill>
                  <a:schemeClr val="accent5">
                    <a:lumMod val="50000"/>
                  </a:schemeClr>
                </a:solidFill>
              </a:rPr>
              <a:t>.</a:t>
            </a:r>
          </a:p>
        </p:txBody>
      </p:sp>
      <p:sp>
        <p:nvSpPr>
          <p:cNvPr id="5" name="Rounded Rectangle 11">
            <a:extLst>
              <a:ext uri="{FF2B5EF4-FFF2-40B4-BE49-F238E27FC236}">
                <a16:creationId xmlns:a16="http://schemas.microsoft.com/office/drawing/2014/main" id="{8504CCF9-42F6-40FD-BD2B-59A51C4A0565}"/>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4">
            <a:extLst>
              <a:ext uri="{FF2B5EF4-FFF2-40B4-BE49-F238E27FC236}">
                <a16:creationId xmlns:a16="http://schemas.microsoft.com/office/drawing/2014/main" id="{EF646353-B234-4EC1-B4B1-122F999EEADA}"/>
              </a:ext>
            </a:extLst>
          </p:cNvPr>
          <p:cNvGraphicFramePr>
            <a:graphicFrameLocks noGrp="1"/>
          </p:cNvGraphicFramePr>
          <p:nvPr>
            <p:extLst>
              <p:ext uri="{D42A27DB-BD31-4B8C-83A1-F6EECF244321}">
                <p14:modId xmlns:p14="http://schemas.microsoft.com/office/powerpoint/2010/main" val="860530052"/>
              </p:ext>
            </p:extLst>
          </p:nvPr>
        </p:nvGraphicFramePr>
        <p:xfrm>
          <a:off x="5026118" y="3138303"/>
          <a:ext cx="7093094" cy="3024000"/>
        </p:xfrm>
        <a:graphic>
          <a:graphicData uri="http://schemas.openxmlformats.org/drawingml/2006/table">
            <a:tbl>
              <a:tblPr firstRow="1" bandRow="1">
                <a:tableStyleId>{5940675A-B579-460E-94D1-54222C63F5DA}</a:tableStyleId>
              </a:tblPr>
              <a:tblGrid>
                <a:gridCol w="504000">
                  <a:extLst>
                    <a:ext uri="{9D8B030D-6E8A-4147-A177-3AD203B41FA5}">
                      <a16:colId xmlns:a16="http://schemas.microsoft.com/office/drawing/2014/main" val="2420299527"/>
                    </a:ext>
                  </a:extLst>
                </a:gridCol>
                <a:gridCol w="3136210">
                  <a:extLst>
                    <a:ext uri="{9D8B030D-6E8A-4147-A177-3AD203B41FA5}">
                      <a16:colId xmlns:a16="http://schemas.microsoft.com/office/drawing/2014/main" val="3336444142"/>
                    </a:ext>
                  </a:extLst>
                </a:gridCol>
                <a:gridCol w="3452884">
                  <a:extLst>
                    <a:ext uri="{9D8B030D-6E8A-4147-A177-3AD203B41FA5}">
                      <a16:colId xmlns:a16="http://schemas.microsoft.com/office/drawing/2014/main" val="1229394900"/>
                    </a:ext>
                  </a:extLst>
                </a:gridCol>
              </a:tblGrid>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a:solidFill>
                            <a:srgbClr val="115076"/>
                          </a:solidFill>
                          <a:latin typeface="Century Gothic" panose="020B0502020202020204" pitchFamily="34" charset="0"/>
                        </a:rPr>
                        <a:t>Deutsch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err="1">
                          <a:solidFill>
                            <a:srgbClr val="115076"/>
                          </a:solidFill>
                          <a:latin typeface="Century Gothic" panose="020B0502020202020204" pitchFamily="34" charset="0"/>
                        </a:rPr>
                        <a:t>Englisch</a:t>
                      </a:r>
                      <a:endParaRPr lang="en-US" sz="2400" b="1"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53417299"/>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200" b="0" i="0" u="none" strike="noStrike" dirty="0" err="1">
                          <a:solidFill>
                            <a:srgbClr val="115076"/>
                          </a:solidFill>
                          <a:effectLst/>
                          <a:latin typeface="Century Gothic" panose="020B0502020202020204" pitchFamily="34" charset="0"/>
                        </a:rPr>
                        <a:t>interessieren</a:t>
                      </a:r>
                      <a:endParaRPr lang="en-GB" sz="22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200" b="0" i="0" u="none" strike="noStrike" dirty="0">
                          <a:solidFill>
                            <a:srgbClr val="115076"/>
                          </a:solidFill>
                          <a:effectLst/>
                          <a:latin typeface="Century Gothic" panose="020B0502020202020204" pitchFamily="34" charset="0"/>
                        </a:rPr>
                        <a:t>to interest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0863401"/>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200" b="0" i="0" u="none" strike="noStrike" dirty="0" err="1">
                          <a:solidFill>
                            <a:srgbClr val="115076"/>
                          </a:solidFill>
                          <a:effectLst/>
                          <a:latin typeface="Century Gothic" panose="020B0502020202020204" pitchFamily="34" charset="0"/>
                        </a:rPr>
                        <a:t>sich</a:t>
                      </a:r>
                      <a:r>
                        <a:rPr lang="en-GB" sz="2200" b="0" i="0" u="none" strike="noStrike" dirty="0">
                          <a:solidFill>
                            <a:srgbClr val="115076"/>
                          </a:solidFill>
                          <a:effectLst/>
                          <a:latin typeface="Century Gothic" panose="020B0502020202020204" pitchFamily="34" charset="0"/>
                        </a:rPr>
                        <a:t> </a:t>
                      </a:r>
                      <a:r>
                        <a:rPr lang="en-GB" sz="2200" b="0" i="0" u="none" strike="noStrike" dirty="0" err="1">
                          <a:solidFill>
                            <a:srgbClr val="115076"/>
                          </a:solidFill>
                          <a:effectLst/>
                          <a:latin typeface="Century Gothic" panose="020B0502020202020204" pitchFamily="34" charset="0"/>
                        </a:rPr>
                        <a:t>interessieren</a:t>
                      </a:r>
                      <a:r>
                        <a:rPr lang="en-GB" sz="2200" b="0" i="0" u="none" strike="noStrike" dirty="0">
                          <a:solidFill>
                            <a:srgbClr val="115076"/>
                          </a:solidFill>
                          <a:effectLst/>
                          <a:latin typeface="Century Gothic" panose="020B0502020202020204" pitchFamily="34" charset="0"/>
                        </a:rPr>
                        <a:t> (</a:t>
                      </a:r>
                      <a:r>
                        <a:rPr lang="en-GB" sz="2200" b="0" i="0" u="none" strike="noStrike" dirty="0" err="1">
                          <a:solidFill>
                            <a:srgbClr val="115076"/>
                          </a:solidFill>
                          <a:effectLst/>
                          <a:latin typeface="Century Gothic" panose="020B0502020202020204" pitchFamily="34" charset="0"/>
                        </a:rPr>
                        <a:t>für</a:t>
                      </a:r>
                      <a:r>
                        <a:rPr lang="en-GB" sz="2200" b="0" i="0" u="none" strike="noStrike" dirty="0">
                          <a:solidFill>
                            <a:srgbClr val="115076"/>
                          </a:solidFill>
                          <a:effectLst/>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200" b="0" i="0" u="none" strike="noStrike" dirty="0">
                          <a:solidFill>
                            <a:srgbClr val="115076"/>
                          </a:solidFill>
                          <a:effectLst/>
                          <a:latin typeface="Century Gothic" panose="020B0502020202020204" pitchFamily="34" charset="0"/>
                        </a:rPr>
                        <a:t>to be/get interested (in)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61091583"/>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200" b="0" i="0" u="none" strike="noStrike" dirty="0">
                          <a:solidFill>
                            <a:srgbClr val="115076"/>
                          </a:solidFill>
                          <a:effectLst/>
                          <a:latin typeface="Century Gothic" panose="020B0502020202020204" pitchFamily="34" charset="0"/>
                        </a:rPr>
                        <a:t>der </a:t>
                      </a:r>
                      <a:r>
                        <a:rPr lang="en-GB" sz="2200" b="0" i="0" u="none" strike="noStrike" dirty="0" err="1">
                          <a:solidFill>
                            <a:srgbClr val="115076"/>
                          </a:solidFill>
                          <a:effectLst/>
                          <a:latin typeface="Century Gothic" panose="020B0502020202020204" pitchFamily="34" charset="0"/>
                        </a:rPr>
                        <a:t>Druck</a:t>
                      </a:r>
                      <a:endParaRPr lang="en-GB" sz="22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200" b="0" i="0" u="none" strike="noStrike" dirty="0">
                          <a:solidFill>
                            <a:srgbClr val="115076"/>
                          </a:solidFill>
                          <a:effectLst/>
                          <a:latin typeface="Century Gothic" panose="020B0502020202020204" pitchFamily="34" charset="0"/>
                        </a:rPr>
                        <a:t>pressure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02772888"/>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200" b="0" i="0" u="none" strike="noStrike" dirty="0" err="1">
                          <a:solidFill>
                            <a:srgbClr val="115076"/>
                          </a:solidFill>
                          <a:effectLst/>
                          <a:latin typeface="Century Gothic" panose="020B0502020202020204" pitchFamily="34" charset="0"/>
                        </a:rPr>
                        <a:t>warnen</a:t>
                      </a:r>
                      <a:r>
                        <a:rPr lang="en-GB" sz="2200" b="0" i="0" u="none" strike="noStrike" dirty="0">
                          <a:solidFill>
                            <a:srgbClr val="115076"/>
                          </a:solidFill>
                          <a:effectLst/>
                          <a:latin typeface="Century Gothic" panose="020B0502020202020204" pitchFamily="34" charset="0"/>
                        </a:rPr>
                        <a:t> (</a:t>
                      </a:r>
                      <a:r>
                        <a:rPr lang="en-GB" sz="2200" b="0" i="0" u="none" strike="noStrike" dirty="0" err="1">
                          <a:solidFill>
                            <a:srgbClr val="115076"/>
                          </a:solidFill>
                          <a:effectLst/>
                          <a:latin typeface="Century Gothic" panose="020B0502020202020204" pitchFamily="34" charset="0"/>
                        </a:rPr>
                        <a:t>vor</a:t>
                      </a:r>
                      <a:r>
                        <a:rPr lang="en-GB" sz="2200" b="0" i="0" u="none" strike="noStrike" dirty="0">
                          <a:solidFill>
                            <a:srgbClr val="115076"/>
                          </a:solidFill>
                          <a:effectLst/>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200" b="0" i="0" u="none" strike="noStrike" dirty="0">
                          <a:solidFill>
                            <a:srgbClr val="115076"/>
                          </a:solidFill>
                          <a:effectLst/>
                          <a:latin typeface="Century Gothic" panose="020B0502020202020204" pitchFamily="34" charset="0"/>
                        </a:rPr>
                        <a:t>to warn (about)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53355770"/>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200" b="0" i="0" u="none" strike="noStrike" dirty="0">
                          <a:solidFill>
                            <a:srgbClr val="115076"/>
                          </a:solidFill>
                          <a:effectLst/>
                          <a:latin typeface="Century Gothic" panose="020B0502020202020204" pitchFamily="34" charset="0"/>
                        </a:rPr>
                        <a:t>der </a:t>
                      </a:r>
                      <a:r>
                        <a:rPr lang="en-GB" sz="2200" b="0" i="0" u="none" strike="noStrike" dirty="0" err="1">
                          <a:solidFill>
                            <a:srgbClr val="115076"/>
                          </a:solidFill>
                          <a:effectLst/>
                          <a:latin typeface="Century Gothic" panose="020B0502020202020204" pitchFamily="34" charset="0"/>
                        </a:rPr>
                        <a:t>Erfolg</a:t>
                      </a:r>
                      <a:endParaRPr lang="en-GB" sz="22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200" b="0" i="0" u="none" strike="noStrike" dirty="0">
                          <a:solidFill>
                            <a:srgbClr val="115076"/>
                          </a:solidFill>
                          <a:effectLst/>
                          <a:latin typeface="Century Gothic" panose="020B0502020202020204" pitchFamily="34" charset="0"/>
                        </a:rPr>
                        <a:t>success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71861111"/>
                  </a:ext>
                </a:extLst>
              </a:tr>
            </a:tbl>
          </a:graphicData>
        </a:graphic>
      </p:graphicFrame>
      <p:graphicFrame>
        <p:nvGraphicFramePr>
          <p:cNvPr id="7" name="Table 4">
            <a:extLst>
              <a:ext uri="{FF2B5EF4-FFF2-40B4-BE49-F238E27FC236}">
                <a16:creationId xmlns:a16="http://schemas.microsoft.com/office/drawing/2014/main" id="{3DE8D495-9A62-4868-A047-460656F54E97}"/>
              </a:ext>
            </a:extLst>
          </p:cNvPr>
          <p:cNvGraphicFramePr>
            <a:graphicFrameLocks noGrp="1"/>
          </p:cNvGraphicFramePr>
          <p:nvPr>
            <p:extLst>
              <p:ext uri="{D42A27DB-BD31-4B8C-83A1-F6EECF244321}">
                <p14:modId xmlns:p14="http://schemas.microsoft.com/office/powerpoint/2010/main" val="2297999913"/>
              </p:ext>
            </p:extLst>
          </p:nvPr>
        </p:nvGraphicFramePr>
        <p:xfrm>
          <a:off x="215128" y="1959213"/>
          <a:ext cx="4670771" cy="3786000"/>
        </p:xfrm>
        <a:graphic>
          <a:graphicData uri="http://schemas.openxmlformats.org/drawingml/2006/table">
            <a:tbl>
              <a:tblPr firstRow="1" bandRow="1">
                <a:tableStyleId>{5940675A-B579-460E-94D1-54222C63F5DA}</a:tableStyleId>
              </a:tblPr>
              <a:tblGrid>
                <a:gridCol w="504000">
                  <a:extLst>
                    <a:ext uri="{9D8B030D-6E8A-4147-A177-3AD203B41FA5}">
                      <a16:colId xmlns:a16="http://schemas.microsoft.com/office/drawing/2014/main" val="2420299527"/>
                    </a:ext>
                  </a:extLst>
                </a:gridCol>
                <a:gridCol w="2146902">
                  <a:extLst>
                    <a:ext uri="{9D8B030D-6E8A-4147-A177-3AD203B41FA5}">
                      <a16:colId xmlns:a16="http://schemas.microsoft.com/office/drawing/2014/main" val="3336444142"/>
                    </a:ext>
                  </a:extLst>
                </a:gridCol>
                <a:gridCol w="2019869">
                  <a:extLst>
                    <a:ext uri="{9D8B030D-6E8A-4147-A177-3AD203B41FA5}">
                      <a16:colId xmlns:a16="http://schemas.microsoft.com/office/drawing/2014/main" val="725238063"/>
                    </a:ext>
                  </a:extLst>
                </a:gridCol>
              </a:tblGrid>
              <a:tr h="504000">
                <a:tc>
                  <a:txBody>
                    <a:bodyPr/>
                    <a:lstStyle/>
                    <a:p>
                      <a:endParaRPr lang="en-US" b="1"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a:solidFill>
                            <a:srgbClr val="115076"/>
                          </a:solidFill>
                          <a:latin typeface="Century Gothic" panose="020B0502020202020204" pitchFamily="34" charset="0"/>
                        </a:rPr>
                        <a:t>Deutsch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err="1">
                          <a:solidFill>
                            <a:srgbClr val="115076"/>
                          </a:solidFill>
                          <a:latin typeface="Century Gothic" panose="020B0502020202020204" pitchFamily="34" charset="0"/>
                        </a:rPr>
                        <a:t>Englisch</a:t>
                      </a:r>
                      <a:endParaRPr lang="en-US" sz="2400" b="1"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53417299"/>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200" b="0" i="0" u="none" strike="noStrike" dirty="0">
                          <a:solidFill>
                            <a:srgbClr val="115076"/>
                          </a:solidFill>
                          <a:effectLst/>
                          <a:latin typeface="Century Gothic" panose="020B0502020202020204" pitchFamily="34" charset="0"/>
                        </a:rPr>
                        <a:t>der Autor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200" b="0" i="0" u="none" strike="noStrike" dirty="0">
                          <a:solidFill>
                            <a:srgbClr val="115076"/>
                          </a:solidFill>
                          <a:effectLst/>
                          <a:latin typeface="Century Gothic" panose="020B0502020202020204" pitchFamily="34" charset="0"/>
                        </a:rPr>
                        <a:t>author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0863401"/>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200" b="0" i="0" u="none" strike="noStrike" dirty="0">
                          <a:solidFill>
                            <a:srgbClr val="115076"/>
                          </a:solidFill>
                          <a:effectLst/>
                          <a:latin typeface="Century Gothic" panose="020B0502020202020204" pitchFamily="34" charset="0"/>
                        </a:rPr>
                        <a:t>das Interview</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200" b="0" i="0" u="none" strike="noStrike" dirty="0">
                          <a:solidFill>
                            <a:srgbClr val="115076"/>
                          </a:solidFill>
                          <a:effectLst/>
                          <a:latin typeface="Century Gothic" panose="020B0502020202020204" pitchFamily="34" charset="0"/>
                        </a:rPr>
                        <a:t>interview</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61091583"/>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200" b="0" i="0" u="none" strike="noStrike" dirty="0" err="1">
                          <a:solidFill>
                            <a:srgbClr val="115076"/>
                          </a:solidFill>
                          <a:effectLst/>
                          <a:latin typeface="Century Gothic" panose="020B0502020202020204" pitchFamily="34" charset="0"/>
                        </a:rPr>
                        <a:t>hoffen</a:t>
                      </a:r>
                      <a:r>
                        <a:rPr lang="en-GB" sz="2200" b="0" i="0" u="none" strike="noStrike" dirty="0">
                          <a:solidFill>
                            <a:srgbClr val="115076"/>
                          </a:solidFill>
                          <a:effectLst/>
                          <a:latin typeface="Century Gothic" panose="020B0502020202020204" pitchFamily="34" charset="0"/>
                        </a:rPr>
                        <a:t> (auf)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200" b="0" i="0" u="none" strike="noStrike" dirty="0">
                          <a:solidFill>
                            <a:srgbClr val="115076"/>
                          </a:solidFill>
                          <a:effectLst/>
                          <a:latin typeface="Century Gothic" panose="020B0502020202020204" pitchFamily="34" charset="0"/>
                        </a:rPr>
                        <a:t>to hope (for)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02772888"/>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200" b="0" i="0" u="none" strike="noStrike" dirty="0" err="1">
                          <a:solidFill>
                            <a:srgbClr val="115076"/>
                          </a:solidFill>
                          <a:effectLst/>
                          <a:latin typeface="Century Gothic" panose="020B0502020202020204" pitchFamily="34" charset="0"/>
                        </a:rPr>
                        <a:t>sich</a:t>
                      </a:r>
                      <a:r>
                        <a:rPr lang="en-GB" sz="2200" b="0" i="0" u="none" strike="noStrike" dirty="0">
                          <a:solidFill>
                            <a:srgbClr val="115076"/>
                          </a:solidFill>
                          <a:effectLst/>
                          <a:latin typeface="Century Gothic" panose="020B0502020202020204" pitchFamily="34" charset="0"/>
                        </a:rPr>
                        <a:t> </a:t>
                      </a:r>
                      <a:r>
                        <a:rPr lang="en-GB" sz="2200" b="0" i="0" u="none" strike="noStrike" dirty="0" err="1">
                          <a:solidFill>
                            <a:srgbClr val="115076"/>
                          </a:solidFill>
                          <a:effectLst/>
                          <a:latin typeface="Century Gothic" panose="020B0502020202020204" pitchFamily="34" charset="0"/>
                        </a:rPr>
                        <a:t>freuen</a:t>
                      </a:r>
                      <a:r>
                        <a:rPr lang="en-GB" sz="2200" b="0" i="0" u="none" strike="noStrike" dirty="0">
                          <a:solidFill>
                            <a:srgbClr val="115076"/>
                          </a:solidFill>
                          <a:effectLst/>
                          <a:latin typeface="Century Gothic" panose="020B0502020202020204" pitchFamily="34" charset="0"/>
                        </a:rPr>
                        <a:t> (auf)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200" b="0" i="0" u="none" strike="noStrike" dirty="0">
                          <a:solidFill>
                            <a:srgbClr val="115076"/>
                          </a:solidFill>
                          <a:effectLst/>
                          <a:latin typeface="Century Gothic" panose="020B0502020202020204" pitchFamily="34" charset="0"/>
                        </a:rPr>
                        <a:t>to look forward (to)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53355770"/>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200" b="0" i="0" u="none" strike="noStrike" dirty="0">
                          <a:solidFill>
                            <a:srgbClr val="115076"/>
                          </a:solidFill>
                          <a:effectLst/>
                          <a:latin typeface="Century Gothic" panose="020B0502020202020204" pitchFamily="34" charset="0"/>
                        </a:rPr>
                        <a:t>morgen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200" b="0" i="0" u="none" strike="noStrike" dirty="0">
                          <a:solidFill>
                            <a:srgbClr val="115076"/>
                          </a:solidFill>
                          <a:effectLst/>
                          <a:latin typeface="Century Gothic" panose="020B0502020202020204" pitchFamily="34" charset="0"/>
                        </a:rPr>
                        <a:t>tomorrow</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71861111"/>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200" b="0" i="0" u="none" strike="noStrike" dirty="0">
                          <a:solidFill>
                            <a:srgbClr val="115076"/>
                          </a:solidFill>
                          <a:effectLst/>
                          <a:latin typeface="Century Gothic" panose="020B0502020202020204" pitchFamily="34" charset="0"/>
                        </a:rPr>
                        <a:t>die Rede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200" b="0" i="0" u="none" strike="noStrike" dirty="0">
                          <a:solidFill>
                            <a:srgbClr val="115076"/>
                          </a:solidFill>
                          <a:effectLst/>
                          <a:latin typeface="Century Gothic" panose="020B0502020202020204" pitchFamily="34" charset="0"/>
                        </a:rPr>
                        <a:t>talk, speech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60415157"/>
                  </a:ext>
                </a:extLst>
              </a:tr>
            </a:tbl>
          </a:graphicData>
        </a:graphic>
      </p:graphicFrame>
      <p:sp>
        <p:nvSpPr>
          <p:cNvPr id="8" name="Action Button: Custom 16">
            <a:hlinkClick r:id="" action="ppaction://noaction" highlightClick="1">
              <a:snd r:embed="rId4" name="9.3.1.5 slide 5 1.wav"/>
            </a:hlinkClick>
            <a:extLst>
              <a:ext uri="{FF2B5EF4-FFF2-40B4-BE49-F238E27FC236}">
                <a16:creationId xmlns:a16="http://schemas.microsoft.com/office/drawing/2014/main" id="{ECB32E8E-8A24-49FD-BA81-6F0928FD5AFB}"/>
              </a:ext>
            </a:extLst>
          </p:cNvPr>
          <p:cNvSpPr/>
          <p:nvPr/>
        </p:nvSpPr>
        <p:spPr>
          <a:xfrm>
            <a:off x="258619" y="250320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9.3.1.5 slide 5 2.wav"/>
            </a:hlinkClick>
            <a:extLst>
              <a:ext uri="{FF2B5EF4-FFF2-40B4-BE49-F238E27FC236}">
                <a16:creationId xmlns:a16="http://schemas.microsoft.com/office/drawing/2014/main" id="{222A162D-D6D4-40CF-81A5-07FB7689112C}"/>
              </a:ext>
            </a:extLst>
          </p:cNvPr>
          <p:cNvSpPr/>
          <p:nvPr/>
        </p:nvSpPr>
        <p:spPr>
          <a:xfrm>
            <a:off x="258619" y="300813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6" name="9.3.1.5 slide 5 3.wav"/>
            </a:hlinkClick>
            <a:extLst>
              <a:ext uri="{FF2B5EF4-FFF2-40B4-BE49-F238E27FC236}">
                <a16:creationId xmlns:a16="http://schemas.microsoft.com/office/drawing/2014/main" id="{3BF1B0AB-2BE6-4B93-9E2E-3DB21431180F}"/>
              </a:ext>
            </a:extLst>
          </p:cNvPr>
          <p:cNvSpPr/>
          <p:nvPr/>
        </p:nvSpPr>
        <p:spPr>
          <a:xfrm>
            <a:off x="258619" y="351111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6">
            <a:hlinkClick r:id="" action="ppaction://noaction" highlightClick="1">
              <a:snd r:embed="rId7" name="9.3.1.5 slide 5 4.wav"/>
            </a:hlinkClick>
            <a:extLst>
              <a:ext uri="{FF2B5EF4-FFF2-40B4-BE49-F238E27FC236}">
                <a16:creationId xmlns:a16="http://schemas.microsoft.com/office/drawing/2014/main" id="{07ECB299-4A63-4960-9DD3-BE5B0F5C8E22}"/>
              </a:ext>
            </a:extLst>
          </p:cNvPr>
          <p:cNvSpPr/>
          <p:nvPr/>
        </p:nvSpPr>
        <p:spPr>
          <a:xfrm>
            <a:off x="258067" y="410942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Action Button: Custom 16">
            <a:hlinkClick r:id="" action="ppaction://noaction" highlightClick="1">
              <a:snd r:embed="rId8" name="9.3.1.5 slide 5 5.wav"/>
            </a:hlinkClick>
            <a:extLst>
              <a:ext uri="{FF2B5EF4-FFF2-40B4-BE49-F238E27FC236}">
                <a16:creationId xmlns:a16="http://schemas.microsoft.com/office/drawing/2014/main" id="{D6982D34-4ADC-4C8F-8B65-ED6594E5050C}"/>
              </a:ext>
            </a:extLst>
          </p:cNvPr>
          <p:cNvSpPr/>
          <p:nvPr/>
        </p:nvSpPr>
        <p:spPr>
          <a:xfrm>
            <a:off x="255998" y="478073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9" name="9.3.1.5 slide 5 6.wav"/>
            </a:hlinkClick>
            <a:extLst>
              <a:ext uri="{FF2B5EF4-FFF2-40B4-BE49-F238E27FC236}">
                <a16:creationId xmlns:a16="http://schemas.microsoft.com/office/drawing/2014/main" id="{2B505F75-B334-4DCA-B829-678D78B5E45D}"/>
              </a:ext>
            </a:extLst>
          </p:cNvPr>
          <p:cNvSpPr/>
          <p:nvPr/>
        </p:nvSpPr>
        <p:spPr>
          <a:xfrm>
            <a:off x="258067" y="528172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0" name="9.3.1.5 slide 5 7.wav"/>
            </a:hlinkClick>
            <a:extLst>
              <a:ext uri="{FF2B5EF4-FFF2-40B4-BE49-F238E27FC236}">
                <a16:creationId xmlns:a16="http://schemas.microsoft.com/office/drawing/2014/main" id="{90002494-EBC7-47D7-9CF8-CF5CFE6E67FF}"/>
              </a:ext>
            </a:extLst>
          </p:cNvPr>
          <p:cNvSpPr/>
          <p:nvPr/>
        </p:nvSpPr>
        <p:spPr>
          <a:xfrm>
            <a:off x="5079473" y="36781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5" name="Action Button: Custom 16">
            <a:hlinkClick r:id="" action="ppaction://noaction" highlightClick="1">
              <a:snd r:embed="rId11" name="9.3.1.5 slide 5 8.wav"/>
            </a:hlinkClick>
            <a:extLst>
              <a:ext uri="{FF2B5EF4-FFF2-40B4-BE49-F238E27FC236}">
                <a16:creationId xmlns:a16="http://schemas.microsoft.com/office/drawing/2014/main" id="{F39AD74C-EEC5-40E6-9E4C-D075420585B9}"/>
              </a:ext>
            </a:extLst>
          </p:cNvPr>
          <p:cNvSpPr/>
          <p:nvPr/>
        </p:nvSpPr>
        <p:spPr>
          <a:xfrm>
            <a:off x="5083430" y="418766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6" name="Action Button: Custom 16">
            <a:hlinkClick r:id="" action="ppaction://noaction" highlightClick="1">
              <a:snd r:embed="rId12" name="9.3.1.5 slide 5 9.wav"/>
            </a:hlinkClick>
            <a:extLst>
              <a:ext uri="{FF2B5EF4-FFF2-40B4-BE49-F238E27FC236}">
                <a16:creationId xmlns:a16="http://schemas.microsoft.com/office/drawing/2014/main" id="{45CD9F4D-EA19-4124-B46A-8F893D0E67FF}"/>
              </a:ext>
            </a:extLst>
          </p:cNvPr>
          <p:cNvSpPr/>
          <p:nvPr/>
        </p:nvSpPr>
        <p:spPr>
          <a:xfrm>
            <a:off x="5079473" y="469362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7" name="Action Button: Custom 16">
            <a:hlinkClick r:id="" action="ppaction://noaction" highlightClick="1">
              <a:snd r:embed="rId13" name="9.3.1.5 slide 5 10.wav"/>
            </a:hlinkClick>
            <a:extLst>
              <a:ext uri="{FF2B5EF4-FFF2-40B4-BE49-F238E27FC236}">
                <a16:creationId xmlns:a16="http://schemas.microsoft.com/office/drawing/2014/main" id="{50A93586-0C1C-42B1-A5D2-7FF4BA360C41}"/>
              </a:ext>
            </a:extLst>
          </p:cNvPr>
          <p:cNvSpPr/>
          <p:nvPr/>
        </p:nvSpPr>
        <p:spPr>
          <a:xfrm>
            <a:off x="5079473" y="518092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8" name="Rectangle 17">
            <a:extLst>
              <a:ext uri="{FF2B5EF4-FFF2-40B4-BE49-F238E27FC236}">
                <a16:creationId xmlns:a16="http://schemas.microsoft.com/office/drawing/2014/main" id="{443BC652-A911-4122-A046-0B133D53AEB9}"/>
              </a:ext>
            </a:extLst>
          </p:cNvPr>
          <p:cNvSpPr/>
          <p:nvPr/>
        </p:nvSpPr>
        <p:spPr>
          <a:xfrm>
            <a:off x="803149" y="2533228"/>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0E74497A-753E-4668-A399-249ED2E8177C}"/>
              </a:ext>
            </a:extLst>
          </p:cNvPr>
          <p:cNvSpPr/>
          <p:nvPr/>
        </p:nvSpPr>
        <p:spPr>
          <a:xfrm>
            <a:off x="787438" y="3036909"/>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73AC2894-59DA-4620-B215-B2E36D921792}"/>
              </a:ext>
            </a:extLst>
          </p:cNvPr>
          <p:cNvSpPr/>
          <p:nvPr/>
        </p:nvSpPr>
        <p:spPr>
          <a:xfrm>
            <a:off x="796195" y="3526849"/>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E99DBE75-4AFC-4ADE-9E9F-54CA697905B1}"/>
              </a:ext>
            </a:extLst>
          </p:cNvPr>
          <p:cNvSpPr/>
          <p:nvPr/>
        </p:nvSpPr>
        <p:spPr>
          <a:xfrm>
            <a:off x="765770" y="4048251"/>
            <a:ext cx="1836000" cy="645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D8A66FB1-DEE9-4AE2-9B7E-4C5BD46A34CA}"/>
              </a:ext>
            </a:extLst>
          </p:cNvPr>
          <p:cNvSpPr/>
          <p:nvPr/>
        </p:nvSpPr>
        <p:spPr>
          <a:xfrm>
            <a:off x="765770" y="4784331"/>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682DB198-4688-443D-8C39-D010F2E65839}"/>
              </a:ext>
            </a:extLst>
          </p:cNvPr>
          <p:cNvSpPr/>
          <p:nvPr/>
        </p:nvSpPr>
        <p:spPr>
          <a:xfrm>
            <a:off x="5554393" y="3705954"/>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D2515091-16FB-462A-B777-4A847FAF86C1}"/>
              </a:ext>
            </a:extLst>
          </p:cNvPr>
          <p:cNvSpPr/>
          <p:nvPr/>
        </p:nvSpPr>
        <p:spPr>
          <a:xfrm>
            <a:off x="5554393" y="4203373"/>
            <a:ext cx="29754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DFD66D73-B17A-4F86-9D46-DD10BEE4F6EC}"/>
              </a:ext>
            </a:extLst>
          </p:cNvPr>
          <p:cNvSpPr/>
          <p:nvPr/>
        </p:nvSpPr>
        <p:spPr>
          <a:xfrm>
            <a:off x="5554393" y="4713365"/>
            <a:ext cx="2702184"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31D9C2F6-6B20-4EC7-80AD-99A487D7604B}"/>
              </a:ext>
            </a:extLst>
          </p:cNvPr>
          <p:cNvSpPr/>
          <p:nvPr/>
        </p:nvSpPr>
        <p:spPr>
          <a:xfrm>
            <a:off x="5558134" y="5208303"/>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98FE8E86-60D7-4DA0-A05F-638F09CB49D5}"/>
              </a:ext>
            </a:extLst>
          </p:cNvPr>
          <p:cNvSpPr/>
          <p:nvPr/>
        </p:nvSpPr>
        <p:spPr>
          <a:xfrm>
            <a:off x="5570761" y="5703241"/>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0732F30E-1315-4A69-85DC-2FBE2E3093EB}"/>
              </a:ext>
            </a:extLst>
          </p:cNvPr>
          <p:cNvSpPr/>
          <p:nvPr/>
        </p:nvSpPr>
        <p:spPr>
          <a:xfrm>
            <a:off x="2951946" y="2528226"/>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EDC89DCE-7C98-4C5C-96CB-50429915F34C}"/>
              </a:ext>
            </a:extLst>
          </p:cNvPr>
          <p:cNvSpPr/>
          <p:nvPr/>
        </p:nvSpPr>
        <p:spPr>
          <a:xfrm>
            <a:off x="2949883" y="3036909"/>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9A36092A-266A-46D9-AC88-98EF0409FD08}"/>
              </a:ext>
            </a:extLst>
          </p:cNvPr>
          <p:cNvSpPr/>
          <p:nvPr/>
        </p:nvSpPr>
        <p:spPr>
          <a:xfrm>
            <a:off x="2978016" y="3533879"/>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5768682C-82F1-46A1-AFAF-DC861A178096}"/>
              </a:ext>
            </a:extLst>
          </p:cNvPr>
          <p:cNvSpPr/>
          <p:nvPr/>
        </p:nvSpPr>
        <p:spPr>
          <a:xfrm>
            <a:off x="2912432" y="4022241"/>
            <a:ext cx="1692000" cy="671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A3597FB4-87EE-44EF-95C2-E7B9A2B0F452}"/>
              </a:ext>
            </a:extLst>
          </p:cNvPr>
          <p:cNvSpPr/>
          <p:nvPr/>
        </p:nvSpPr>
        <p:spPr>
          <a:xfrm>
            <a:off x="2961205" y="4821025"/>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17FD3F25-A831-4702-945E-2E2623F4E74B}"/>
              </a:ext>
            </a:extLst>
          </p:cNvPr>
          <p:cNvSpPr/>
          <p:nvPr/>
        </p:nvSpPr>
        <p:spPr>
          <a:xfrm>
            <a:off x="8707466" y="3723049"/>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B08232F5-29A7-4812-8EEC-66CBB5DFFC8D}"/>
              </a:ext>
            </a:extLst>
          </p:cNvPr>
          <p:cNvSpPr/>
          <p:nvPr/>
        </p:nvSpPr>
        <p:spPr>
          <a:xfrm>
            <a:off x="8707466" y="4207292"/>
            <a:ext cx="3284412"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24AAAE5D-4044-4F81-A95C-9C9FB58EDB1E}"/>
              </a:ext>
            </a:extLst>
          </p:cNvPr>
          <p:cNvSpPr/>
          <p:nvPr/>
        </p:nvSpPr>
        <p:spPr>
          <a:xfrm>
            <a:off x="8729067" y="4693625"/>
            <a:ext cx="3326779"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201FD1D5-014B-4CE5-8134-6CE284D1D5F9}"/>
              </a:ext>
            </a:extLst>
          </p:cNvPr>
          <p:cNvSpPr/>
          <p:nvPr/>
        </p:nvSpPr>
        <p:spPr>
          <a:xfrm>
            <a:off x="8707466" y="5217025"/>
            <a:ext cx="242222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95EB4E93-8B8F-4DA2-A1BD-1FF5BE17E75C}"/>
              </a:ext>
            </a:extLst>
          </p:cNvPr>
          <p:cNvSpPr/>
          <p:nvPr/>
        </p:nvSpPr>
        <p:spPr>
          <a:xfrm>
            <a:off x="8707466" y="5689664"/>
            <a:ext cx="32132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Action Button: Custom 16">
            <a:hlinkClick r:id="" action="ppaction://noaction" highlightClick="1">
              <a:snd r:embed="rId14" name="9.3.1.5 slide 5 11.wav"/>
            </a:hlinkClick>
            <a:extLst>
              <a:ext uri="{FF2B5EF4-FFF2-40B4-BE49-F238E27FC236}">
                <a16:creationId xmlns:a16="http://schemas.microsoft.com/office/drawing/2014/main" id="{0FEC1F9A-850D-456B-B51B-E025F585F7E6}"/>
              </a:ext>
            </a:extLst>
          </p:cNvPr>
          <p:cNvSpPr/>
          <p:nvPr/>
        </p:nvSpPr>
        <p:spPr>
          <a:xfrm>
            <a:off x="5068546" y="567558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39" name="Rectangle 38">
            <a:extLst>
              <a:ext uri="{FF2B5EF4-FFF2-40B4-BE49-F238E27FC236}">
                <a16:creationId xmlns:a16="http://schemas.microsoft.com/office/drawing/2014/main" id="{1CC11267-7764-4826-9A7E-9439B955D751}"/>
              </a:ext>
            </a:extLst>
          </p:cNvPr>
          <p:cNvSpPr/>
          <p:nvPr/>
        </p:nvSpPr>
        <p:spPr>
          <a:xfrm>
            <a:off x="779176" y="5310841"/>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B807E6F0-621A-4055-B132-7F782404EF51}"/>
              </a:ext>
            </a:extLst>
          </p:cNvPr>
          <p:cNvSpPr/>
          <p:nvPr/>
        </p:nvSpPr>
        <p:spPr>
          <a:xfrm>
            <a:off x="2889242" y="5310841"/>
            <a:ext cx="1835999"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6087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28"/>
                                        </p:tgtEl>
                                        <p:attrNameLst>
                                          <p:attrName>style.visibility</p:attrName>
                                        </p:attrNameLst>
                                      </p:cBhvr>
                                      <p:to>
                                        <p:strVal val="visible"/>
                                      </p:to>
                                    </p:set>
                                  </p:childTnLst>
                                </p:cTn>
                              </p:par>
                              <p:par>
                                <p:cTn id="95" presetID="1" presetClass="entr" presetSubtype="0" fill="hold" grpId="1" nodeType="withEffect">
                                  <p:stCondLst>
                                    <p:cond delay="0"/>
                                  </p:stCondLst>
                                  <p:childTnLst>
                                    <p:set>
                                      <p:cBhvr>
                                        <p:cTn id="96" dur="1" fill="hold">
                                          <p:stCondLst>
                                            <p:cond delay="0"/>
                                          </p:stCondLst>
                                        </p:cTn>
                                        <p:tgtEl>
                                          <p:spTgt spid="29"/>
                                        </p:tgtEl>
                                        <p:attrNameLst>
                                          <p:attrName>style.visibility</p:attrName>
                                        </p:attrNameLst>
                                      </p:cBhvr>
                                      <p:to>
                                        <p:strVal val="visible"/>
                                      </p:to>
                                    </p:set>
                                  </p:childTnLst>
                                </p:cTn>
                              </p:par>
                              <p:par>
                                <p:cTn id="97" presetID="1" presetClass="entr" presetSubtype="0" fill="hold" grpId="1" nodeType="withEffect">
                                  <p:stCondLst>
                                    <p:cond delay="0"/>
                                  </p:stCondLst>
                                  <p:childTnLst>
                                    <p:set>
                                      <p:cBhvr>
                                        <p:cTn id="98" dur="1" fill="hold">
                                          <p:stCondLst>
                                            <p:cond delay="0"/>
                                          </p:stCondLst>
                                        </p:cTn>
                                        <p:tgtEl>
                                          <p:spTgt spid="30"/>
                                        </p:tgtEl>
                                        <p:attrNameLst>
                                          <p:attrName>style.visibility</p:attrName>
                                        </p:attrNameLst>
                                      </p:cBhvr>
                                      <p:to>
                                        <p:strVal val="visible"/>
                                      </p:to>
                                    </p:set>
                                  </p:childTnLst>
                                </p:cTn>
                              </p:par>
                              <p:par>
                                <p:cTn id="99" presetID="1" presetClass="entr" presetSubtype="0" fill="hold" grpId="1" nodeType="withEffect">
                                  <p:stCondLst>
                                    <p:cond delay="0"/>
                                  </p:stCondLst>
                                  <p:childTnLst>
                                    <p:set>
                                      <p:cBhvr>
                                        <p:cTn id="100" dur="1" fill="hold">
                                          <p:stCondLst>
                                            <p:cond delay="0"/>
                                          </p:stCondLst>
                                        </p:cTn>
                                        <p:tgtEl>
                                          <p:spTgt spid="31"/>
                                        </p:tgtEl>
                                        <p:attrNameLst>
                                          <p:attrName>style.visibility</p:attrName>
                                        </p:attrNameLst>
                                      </p:cBhvr>
                                      <p:to>
                                        <p:strVal val="visible"/>
                                      </p:to>
                                    </p:set>
                                  </p:childTnLst>
                                </p:cTn>
                              </p:par>
                              <p:par>
                                <p:cTn id="101" presetID="1" presetClass="entr" presetSubtype="0" fill="hold" grpId="1" nodeType="withEffect">
                                  <p:stCondLst>
                                    <p:cond delay="0"/>
                                  </p:stCondLst>
                                  <p:childTnLst>
                                    <p:set>
                                      <p:cBhvr>
                                        <p:cTn id="102" dur="1" fill="hold">
                                          <p:stCondLst>
                                            <p:cond delay="0"/>
                                          </p:stCondLst>
                                        </p:cTn>
                                        <p:tgtEl>
                                          <p:spTgt spid="32"/>
                                        </p:tgtEl>
                                        <p:attrNameLst>
                                          <p:attrName>style.visibility</p:attrName>
                                        </p:attrNameLst>
                                      </p:cBhvr>
                                      <p:to>
                                        <p:strVal val="visible"/>
                                      </p:to>
                                    </p:set>
                                  </p:childTnLst>
                                </p:cTn>
                              </p:par>
                              <p:par>
                                <p:cTn id="103" presetID="1" presetClass="entr" presetSubtype="0" fill="hold" grpId="1" nodeType="withEffect">
                                  <p:stCondLst>
                                    <p:cond delay="0"/>
                                  </p:stCondLst>
                                  <p:childTnLst>
                                    <p:set>
                                      <p:cBhvr>
                                        <p:cTn id="104" dur="1" fill="hold">
                                          <p:stCondLst>
                                            <p:cond delay="0"/>
                                          </p:stCondLst>
                                        </p:cTn>
                                        <p:tgtEl>
                                          <p:spTgt spid="33"/>
                                        </p:tgtEl>
                                        <p:attrNameLst>
                                          <p:attrName>style.visibility</p:attrName>
                                        </p:attrNameLst>
                                      </p:cBhvr>
                                      <p:to>
                                        <p:strVal val="visible"/>
                                      </p:to>
                                    </p:set>
                                  </p:childTnLst>
                                </p:cTn>
                              </p:par>
                              <p:par>
                                <p:cTn id="105" presetID="1" presetClass="entr" presetSubtype="0" fill="hold" grpId="1" nodeType="with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par>
                                <p:cTn id="107" presetID="1" presetClass="entr" presetSubtype="0" fill="hold" grpId="1" nodeType="withEffect">
                                  <p:stCondLst>
                                    <p:cond delay="0"/>
                                  </p:stCondLst>
                                  <p:childTnLst>
                                    <p:set>
                                      <p:cBhvr>
                                        <p:cTn id="108" dur="1" fill="hold">
                                          <p:stCondLst>
                                            <p:cond delay="0"/>
                                          </p:stCondLst>
                                        </p:cTn>
                                        <p:tgtEl>
                                          <p:spTgt spid="35"/>
                                        </p:tgtEl>
                                        <p:attrNameLst>
                                          <p:attrName>style.visibility</p:attrName>
                                        </p:attrNameLst>
                                      </p:cBhvr>
                                      <p:to>
                                        <p:strVal val="visible"/>
                                      </p:to>
                                    </p:set>
                                  </p:childTnLst>
                                </p:cTn>
                              </p:par>
                              <p:par>
                                <p:cTn id="109" presetID="1" presetClass="entr" presetSubtype="0" fill="hold" grpId="1" nodeType="withEffect">
                                  <p:stCondLst>
                                    <p:cond delay="0"/>
                                  </p:stCondLst>
                                  <p:childTnLst>
                                    <p:set>
                                      <p:cBhvr>
                                        <p:cTn id="110" dur="1" fill="hold">
                                          <p:stCondLst>
                                            <p:cond delay="0"/>
                                          </p:stCondLst>
                                        </p:cTn>
                                        <p:tgtEl>
                                          <p:spTgt spid="36"/>
                                        </p:tgtEl>
                                        <p:attrNameLst>
                                          <p:attrName>style.visibility</p:attrName>
                                        </p:attrNameLst>
                                      </p:cBhvr>
                                      <p:to>
                                        <p:strVal val="visible"/>
                                      </p:to>
                                    </p:set>
                                  </p:childTnLst>
                                </p:cTn>
                              </p:par>
                              <p:par>
                                <p:cTn id="111" presetID="1" presetClass="entr" presetSubtype="0" fill="hold" grpId="1" nodeType="withEffect">
                                  <p:stCondLst>
                                    <p:cond delay="0"/>
                                  </p:stCondLst>
                                  <p:childTnLst>
                                    <p:set>
                                      <p:cBhvr>
                                        <p:cTn id="112" dur="1" fill="hold">
                                          <p:stCondLst>
                                            <p:cond delay="0"/>
                                          </p:stCondLst>
                                        </p:cTn>
                                        <p:tgtEl>
                                          <p:spTgt spid="37"/>
                                        </p:tgtEl>
                                        <p:attrNameLst>
                                          <p:attrName>style.visibility</p:attrName>
                                        </p:attrNameLst>
                                      </p:cBhvr>
                                      <p:to>
                                        <p:strVal val="visible"/>
                                      </p:to>
                                    </p:set>
                                  </p:childTnLst>
                                </p:cTn>
                              </p:par>
                              <p:par>
                                <p:cTn id="113" presetID="1" presetClass="entr" presetSubtype="0" fill="hold" grpId="1" nodeType="withEffect">
                                  <p:stCondLst>
                                    <p:cond delay="0"/>
                                  </p:stCondLst>
                                  <p:childTnLst>
                                    <p:set>
                                      <p:cBhvr>
                                        <p:cTn id="1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9" grpId="0" animBg="1"/>
      <p:bldP spid="40" grpId="0" animBg="1"/>
      <p:bldP spid="4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3" y="119767"/>
            <a:ext cx="3104147" cy="869950"/>
          </a:xfrm>
          <a:prstGeom prst="rect">
            <a:avLst/>
          </a:prstGeom>
        </p:spPr>
      </p:pic>
      <p:sp>
        <p:nvSpPr>
          <p:cNvPr id="4" name="Title 3"/>
          <p:cNvSpPr>
            <a:spLocks noGrp="1"/>
          </p:cNvSpPr>
          <p:nvPr>
            <p:ph type="title"/>
          </p:nvPr>
        </p:nvSpPr>
        <p:spPr>
          <a:xfrm>
            <a:off x="4813" y="18269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42" name="TextBox 41">
            <a:extLst>
              <a:ext uri="{FF2B5EF4-FFF2-40B4-BE49-F238E27FC236}">
                <a16:creationId xmlns:a16="http://schemas.microsoft.com/office/drawing/2014/main" id="{58ACE505-6069-4759-88F4-487391F7DBD3}"/>
              </a:ext>
            </a:extLst>
          </p:cNvPr>
          <p:cNvSpPr txBox="1"/>
          <p:nvPr/>
        </p:nvSpPr>
        <p:spPr>
          <a:xfrm>
            <a:off x="3020987" y="186256"/>
            <a:ext cx="7716507" cy="1015663"/>
          </a:xfrm>
          <a:prstGeom prst="rect">
            <a:avLst/>
          </a:prstGeom>
          <a:noFill/>
        </p:spPr>
        <p:txBody>
          <a:bodyPr wrap="square" rtlCol="0">
            <a:spAutoFit/>
          </a:bodyPr>
          <a:lstStyle/>
          <a:p>
            <a:r>
              <a:rPr lang="en-US" sz="2000" dirty="0">
                <a:solidFill>
                  <a:schemeClr val="accent5">
                    <a:lumMod val="50000"/>
                  </a:schemeClr>
                </a:solidFill>
              </a:rPr>
              <a:t>Person A </a:t>
            </a:r>
            <a:r>
              <a:rPr lang="en-US" sz="2000" dirty="0" err="1">
                <a:solidFill>
                  <a:schemeClr val="accent5">
                    <a:lumMod val="50000"/>
                  </a:schemeClr>
                </a:solidFill>
              </a:rPr>
              <a:t>dreht</a:t>
            </a:r>
            <a:r>
              <a:rPr lang="en-US" sz="2000" dirty="0">
                <a:solidFill>
                  <a:schemeClr val="accent5">
                    <a:lumMod val="50000"/>
                  </a:schemeClr>
                </a:solidFill>
              </a:rPr>
              <a:t> </a:t>
            </a:r>
            <a:r>
              <a:rPr lang="en-US" sz="2000" dirty="0" err="1">
                <a:solidFill>
                  <a:schemeClr val="accent5">
                    <a:lumMod val="50000"/>
                  </a:schemeClr>
                </a:solidFill>
              </a:rPr>
              <a:t>sich</a:t>
            </a:r>
            <a:r>
              <a:rPr lang="en-US" sz="2000" dirty="0">
                <a:solidFill>
                  <a:schemeClr val="accent5">
                    <a:lumMod val="50000"/>
                  </a:schemeClr>
                </a:solidFill>
              </a:rPr>
              <a:t> um.</a:t>
            </a:r>
            <a:br>
              <a:rPr lang="en-US" sz="2000" dirty="0">
                <a:solidFill>
                  <a:schemeClr val="accent5">
                    <a:lumMod val="50000"/>
                  </a:schemeClr>
                </a:solidFill>
              </a:rPr>
            </a:br>
            <a:r>
              <a:rPr lang="en-US" sz="2000" dirty="0">
                <a:solidFill>
                  <a:schemeClr val="accent5">
                    <a:lumMod val="50000"/>
                  </a:schemeClr>
                </a:solidFill>
              </a:rPr>
              <a:t>Person B </a:t>
            </a:r>
            <a:r>
              <a:rPr lang="en-US" sz="2000" dirty="0" err="1">
                <a:solidFill>
                  <a:schemeClr val="accent5">
                    <a:lumMod val="50000"/>
                  </a:schemeClr>
                </a:solidFill>
              </a:rPr>
              <a:t>sagt</a:t>
            </a:r>
            <a:r>
              <a:rPr lang="en-US" sz="2000" dirty="0">
                <a:solidFill>
                  <a:schemeClr val="accent5">
                    <a:lumMod val="50000"/>
                  </a:schemeClr>
                </a:solidFill>
              </a:rPr>
              <a:t> die </a:t>
            </a:r>
            <a:r>
              <a:rPr lang="en-US" sz="2000" dirty="0" err="1">
                <a:solidFill>
                  <a:schemeClr val="accent5">
                    <a:lumMod val="50000"/>
                  </a:schemeClr>
                </a:solidFill>
              </a:rPr>
              <a:t>Wörter</a:t>
            </a:r>
            <a:r>
              <a:rPr lang="en-US" sz="2000" dirty="0">
                <a:solidFill>
                  <a:schemeClr val="accent5">
                    <a:lumMod val="50000"/>
                  </a:schemeClr>
                </a:solidFill>
              </a:rPr>
              <a:t> auf Deutsch.</a:t>
            </a:r>
            <a:br>
              <a:rPr lang="en-US" sz="2000" dirty="0">
                <a:solidFill>
                  <a:schemeClr val="accent5">
                    <a:lumMod val="50000"/>
                  </a:schemeClr>
                </a:solidFill>
              </a:rPr>
            </a:br>
            <a:r>
              <a:rPr lang="en-US" sz="2000" dirty="0">
                <a:solidFill>
                  <a:schemeClr val="accent5">
                    <a:lumMod val="50000"/>
                  </a:schemeClr>
                </a:solidFill>
              </a:rPr>
              <a:t>Person A </a:t>
            </a:r>
            <a:r>
              <a:rPr lang="en-US" sz="2000" dirty="0" err="1">
                <a:solidFill>
                  <a:schemeClr val="accent5">
                    <a:lumMod val="50000"/>
                  </a:schemeClr>
                </a:solidFill>
              </a:rPr>
              <a:t>übersetzt</a:t>
            </a:r>
            <a:r>
              <a:rPr lang="en-US" sz="2000" dirty="0">
                <a:solidFill>
                  <a:schemeClr val="accent5">
                    <a:lumMod val="50000"/>
                  </a:schemeClr>
                </a:solidFill>
              </a:rPr>
              <a:t> ins </a:t>
            </a:r>
            <a:r>
              <a:rPr lang="en-US" sz="2000" dirty="0" err="1">
                <a:solidFill>
                  <a:schemeClr val="accent5">
                    <a:lumMod val="50000"/>
                  </a:schemeClr>
                </a:solidFill>
              </a:rPr>
              <a:t>Englische</a:t>
            </a:r>
            <a:r>
              <a:rPr lang="en-US" sz="2000" dirty="0">
                <a:solidFill>
                  <a:schemeClr val="accent5">
                    <a:lumMod val="50000"/>
                  </a:schemeClr>
                </a:solidFill>
              </a:rPr>
              <a:t>.  Dann </a:t>
            </a:r>
            <a:r>
              <a:rPr lang="en-US" sz="2000" dirty="0" err="1">
                <a:solidFill>
                  <a:schemeClr val="accent5">
                    <a:lumMod val="50000"/>
                  </a:schemeClr>
                </a:solidFill>
              </a:rPr>
              <a:t>tauscht</a:t>
            </a:r>
            <a:r>
              <a:rPr lang="en-US" sz="2000" dirty="0">
                <a:solidFill>
                  <a:schemeClr val="accent5">
                    <a:lumMod val="50000"/>
                  </a:schemeClr>
                </a:solidFill>
              </a:rPr>
              <a:t> die </a:t>
            </a:r>
            <a:r>
              <a:rPr lang="en-US" sz="2000" dirty="0" err="1">
                <a:solidFill>
                  <a:schemeClr val="accent5">
                    <a:lumMod val="50000"/>
                  </a:schemeClr>
                </a:solidFill>
              </a:rPr>
              <a:t>Rollen</a:t>
            </a:r>
            <a:r>
              <a:rPr lang="en-US" sz="2000" dirty="0">
                <a:solidFill>
                  <a:schemeClr val="accent5">
                    <a:lumMod val="50000"/>
                  </a:schemeClr>
                </a:solidFill>
              </a:rPr>
              <a:t>.</a:t>
            </a:r>
          </a:p>
        </p:txBody>
      </p:sp>
      <p:sp>
        <p:nvSpPr>
          <p:cNvPr id="5" name="Rounded Rectangle 11">
            <a:extLst>
              <a:ext uri="{FF2B5EF4-FFF2-40B4-BE49-F238E27FC236}">
                <a16:creationId xmlns:a16="http://schemas.microsoft.com/office/drawing/2014/main" id="{B4D45720-81CD-41AE-8616-92FE487462EE}"/>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D7B95D75-9AC2-4BA6-A222-6A8A5F485CA3}"/>
              </a:ext>
            </a:extLst>
          </p:cNvPr>
          <p:cNvSpPr/>
          <p:nvPr/>
        </p:nvSpPr>
        <p:spPr>
          <a:xfrm>
            <a:off x="284955" y="1251432"/>
            <a:ext cx="2339102" cy="1438908"/>
          </a:xfrm>
          <a:prstGeom prst="rect">
            <a:avLst/>
          </a:prstGeom>
          <a:solidFill>
            <a:srgbClr val="EBEFF7">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F11372B-D87A-414D-9084-CE422D6DADD1}"/>
              </a:ext>
            </a:extLst>
          </p:cNvPr>
          <p:cNvSpPr/>
          <p:nvPr/>
        </p:nvSpPr>
        <p:spPr>
          <a:xfrm>
            <a:off x="3318206" y="1251432"/>
            <a:ext cx="2339102" cy="1438908"/>
          </a:xfrm>
          <a:prstGeom prst="rect">
            <a:avLst/>
          </a:prstGeom>
          <a:solidFill>
            <a:srgbClr val="EBEFF7">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E56D652-F0C2-460E-8EE3-519B6AC89A60}"/>
              </a:ext>
            </a:extLst>
          </p:cNvPr>
          <p:cNvSpPr/>
          <p:nvPr/>
        </p:nvSpPr>
        <p:spPr>
          <a:xfrm>
            <a:off x="6438646" y="1251432"/>
            <a:ext cx="2339102" cy="1438908"/>
          </a:xfrm>
          <a:prstGeom prst="rect">
            <a:avLst/>
          </a:prstGeom>
          <a:solidFill>
            <a:srgbClr val="EBEFF7">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814F5FE-7E1A-44F9-93B8-A45BD4D14602}"/>
              </a:ext>
            </a:extLst>
          </p:cNvPr>
          <p:cNvSpPr/>
          <p:nvPr/>
        </p:nvSpPr>
        <p:spPr>
          <a:xfrm>
            <a:off x="9567943" y="1251432"/>
            <a:ext cx="2339102" cy="1438908"/>
          </a:xfrm>
          <a:prstGeom prst="rect">
            <a:avLst/>
          </a:prstGeom>
          <a:solidFill>
            <a:srgbClr val="EBEFF7">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73DE5D2-F99F-4264-948B-AD0B4848EE3C}"/>
              </a:ext>
            </a:extLst>
          </p:cNvPr>
          <p:cNvSpPr/>
          <p:nvPr/>
        </p:nvSpPr>
        <p:spPr>
          <a:xfrm>
            <a:off x="1939409" y="3051232"/>
            <a:ext cx="2339102" cy="1438908"/>
          </a:xfrm>
          <a:prstGeom prst="rect">
            <a:avLst/>
          </a:prstGeom>
          <a:solidFill>
            <a:srgbClr val="EBEFF7">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1CCE9D9-A618-4FDB-8F5E-7912E9203BB3}"/>
              </a:ext>
            </a:extLst>
          </p:cNvPr>
          <p:cNvSpPr/>
          <p:nvPr/>
        </p:nvSpPr>
        <p:spPr>
          <a:xfrm>
            <a:off x="4972660" y="3051232"/>
            <a:ext cx="2339102" cy="1438908"/>
          </a:xfrm>
          <a:prstGeom prst="rect">
            <a:avLst/>
          </a:prstGeom>
          <a:solidFill>
            <a:srgbClr val="EBEFF7">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6720BF8-73D9-4DF7-A67F-A2E46E908DF5}"/>
              </a:ext>
            </a:extLst>
          </p:cNvPr>
          <p:cNvSpPr/>
          <p:nvPr/>
        </p:nvSpPr>
        <p:spPr>
          <a:xfrm>
            <a:off x="8093100" y="3051232"/>
            <a:ext cx="2732216" cy="1438908"/>
          </a:xfrm>
          <a:prstGeom prst="rect">
            <a:avLst/>
          </a:prstGeom>
          <a:solidFill>
            <a:srgbClr val="EBEFF7">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1CC45FD-05FF-4338-BAB4-D91E72CD1656}"/>
              </a:ext>
            </a:extLst>
          </p:cNvPr>
          <p:cNvSpPr/>
          <p:nvPr/>
        </p:nvSpPr>
        <p:spPr>
          <a:xfrm>
            <a:off x="335236" y="4751855"/>
            <a:ext cx="2339102" cy="1438908"/>
          </a:xfrm>
          <a:prstGeom prst="rect">
            <a:avLst/>
          </a:prstGeom>
          <a:solidFill>
            <a:srgbClr val="EBEFF7">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74B11BB-33FB-4509-BB8C-1A99D3336EAC}"/>
              </a:ext>
            </a:extLst>
          </p:cNvPr>
          <p:cNvSpPr/>
          <p:nvPr/>
        </p:nvSpPr>
        <p:spPr>
          <a:xfrm>
            <a:off x="3368487" y="4751855"/>
            <a:ext cx="2339102" cy="1438908"/>
          </a:xfrm>
          <a:prstGeom prst="rect">
            <a:avLst/>
          </a:prstGeom>
          <a:solidFill>
            <a:srgbClr val="EBEFF7">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004FB26-230B-4340-9F18-F866B1E4B6E7}"/>
              </a:ext>
            </a:extLst>
          </p:cNvPr>
          <p:cNvSpPr/>
          <p:nvPr/>
        </p:nvSpPr>
        <p:spPr>
          <a:xfrm>
            <a:off x="6488927" y="4751855"/>
            <a:ext cx="2339102" cy="1438908"/>
          </a:xfrm>
          <a:prstGeom prst="rect">
            <a:avLst/>
          </a:prstGeom>
          <a:solidFill>
            <a:srgbClr val="EBEFF7">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01AEC67-C71C-4497-B1AA-72C8E2B4026A}"/>
              </a:ext>
            </a:extLst>
          </p:cNvPr>
          <p:cNvSpPr/>
          <p:nvPr/>
        </p:nvSpPr>
        <p:spPr>
          <a:xfrm>
            <a:off x="9618224" y="4751855"/>
            <a:ext cx="2339102" cy="1438908"/>
          </a:xfrm>
          <a:prstGeom prst="rect">
            <a:avLst/>
          </a:prstGeom>
          <a:solidFill>
            <a:srgbClr val="EBEFF7">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95BB9E1A-8186-4C84-A845-E7F04688AEB1}"/>
              </a:ext>
            </a:extLst>
          </p:cNvPr>
          <p:cNvSpPr txBox="1"/>
          <p:nvPr/>
        </p:nvSpPr>
        <p:spPr>
          <a:xfrm>
            <a:off x="427332" y="1327977"/>
            <a:ext cx="2109536"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warnen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vor</a:t>
            </a:r>
            <a:r>
              <a:rPr lang="en-GB" sz="2400" b="1" dirty="0">
                <a:solidFill>
                  <a:srgbClr val="002060"/>
                </a:solidFill>
                <a:latin typeface="Century Gothic" panose="020B0502020202020204" pitchFamily="34" charset="0"/>
              </a:rPr>
              <a:t>)</a:t>
            </a:r>
          </a:p>
        </p:txBody>
      </p:sp>
      <p:sp>
        <p:nvSpPr>
          <p:cNvPr id="18" name="TextBox 17">
            <a:extLst>
              <a:ext uri="{FF2B5EF4-FFF2-40B4-BE49-F238E27FC236}">
                <a16:creationId xmlns:a16="http://schemas.microsoft.com/office/drawing/2014/main" id="{F13111EC-FA96-4447-BD02-5AB2BF8CEBE1}"/>
              </a:ext>
            </a:extLst>
          </p:cNvPr>
          <p:cNvSpPr txBox="1"/>
          <p:nvPr/>
        </p:nvSpPr>
        <p:spPr>
          <a:xfrm>
            <a:off x="3448266" y="1278388"/>
            <a:ext cx="2109536"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die Rede</a:t>
            </a:r>
          </a:p>
        </p:txBody>
      </p:sp>
      <p:sp>
        <p:nvSpPr>
          <p:cNvPr id="19" name="TextBox 18">
            <a:extLst>
              <a:ext uri="{FF2B5EF4-FFF2-40B4-BE49-F238E27FC236}">
                <a16:creationId xmlns:a16="http://schemas.microsoft.com/office/drawing/2014/main" id="{07EBDB18-5CC4-486D-B706-DA7D234FE53B}"/>
              </a:ext>
            </a:extLst>
          </p:cNvPr>
          <p:cNvSpPr txBox="1"/>
          <p:nvPr/>
        </p:nvSpPr>
        <p:spPr>
          <a:xfrm>
            <a:off x="6603710" y="1278387"/>
            <a:ext cx="2109536"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morgen</a:t>
            </a:r>
          </a:p>
        </p:txBody>
      </p:sp>
      <p:sp>
        <p:nvSpPr>
          <p:cNvPr id="20" name="TextBox 19">
            <a:extLst>
              <a:ext uri="{FF2B5EF4-FFF2-40B4-BE49-F238E27FC236}">
                <a16:creationId xmlns:a16="http://schemas.microsoft.com/office/drawing/2014/main" id="{50AF19FF-6A1F-4681-8B17-EC1B354FE529}"/>
              </a:ext>
            </a:extLst>
          </p:cNvPr>
          <p:cNvSpPr txBox="1"/>
          <p:nvPr/>
        </p:nvSpPr>
        <p:spPr>
          <a:xfrm>
            <a:off x="9787442" y="1285812"/>
            <a:ext cx="2109536" cy="830997"/>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sich</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freuen</a:t>
            </a:r>
            <a:r>
              <a:rPr lang="en-GB" sz="2400" b="1" dirty="0">
                <a:solidFill>
                  <a:srgbClr val="002060"/>
                </a:solidFill>
                <a:latin typeface="Century Gothic" panose="020B0502020202020204" pitchFamily="34" charset="0"/>
              </a:rPr>
              <a:t> (auf)</a:t>
            </a:r>
          </a:p>
        </p:txBody>
      </p:sp>
      <p:sp>
        <p:nvSpPr>
          <p:cNvPr id="21" name="TextBox 20">
            <a:extLst>
              <a:ext uri="{FF2B5EF4-FFF2-40B4-BE49-F238E27FC236}">
                <a16:creationId xmlns:a16="http://schemas.microsoft.com/office/drawing/2014/main" id="{CB75AD70-369E-465E-AAB4-8455936511B5}"/>
              </a:ext>
            </a:extLst>
          </p:cNvPr>
          <p:cNvSpPr txBox="1"/>
          <p:nvPr/>
        </p:nvSpPr>
        <p:spPr>
          <a:xfrm>
            <a:off x="2054192" y="3051232"/>
            <a:ext cx="2109536"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interessieren</a:t>
            </a:r>
            <a:endParaRPr lang="en-GB" sz="2400" b="1" dirty="0">
              <a:solidFill>
                <a:srgbClr val="002060"/>
              </a:solidFill>
              <a:latin typeface="Century Gothic" panose="020B0502020202020204" pitchFamily="34" charset="0"/>
            </a:endParaRPr>
          </a:p>
        </p:txBody>
      </p:sp>
      <p:sp>
        <p:nvSpPr>
          <p:cNvPr id="22" name="TextBox 21">
            <a:extLst>
              <a:ext uri="{FF2B5EF4-FFF2-40B4-BE49-F238E27FC236}">
                <a16:creationId xmlns:a16="http://schemas.microsoft.com/office/drawing/2014/main" id="{0EA0DD2C-8941-4E09-8F80-4E3BFE1813CD}"/>
              </a:ext>
            </a:extLst>
          </p:cNvPr>
          <p:cNvSpPr txBox="1"/>
          <p:nvPr/>
        </p:nvSpPr>
        <p:spPr>
          <a:xfrm>
            <a:off x="5041232" y="3066583"/>
            <a:ext cx="2109536"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Erfolg</a:t>
            </a:r>
            <a:endParaRPr lang="en-GB" sz="2400" b="1"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98A679B2-8B57-48DE-B207-97F393C63207}"/>
              </a:ext>
            </a:extLst>
          </p:cNvPr>
          <p:cNvSpPr txBox="1"/>
          <p:nvPr/>
        </p:nvSpPr>
        <p:spPr>
          <a:xfrm>
            <a:off x="8093099" y="3048232"/>
            <a:ext cx="2732215" cy="830997"/>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sich</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interessieren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für</a:t>
            </a:r>
            <a:r>
              <a:rPr lang="en-GB" sz="2400" b="1" dirty="0">
                <a:solidFill>
                  <a:srgbClr val="002060"/>
                </a:solidFill>
                <a:latin typeface="Century Gothic" panose="020B0502020202020204" pitchFamily="34" charset="0"/>
              </a:rPr>
              <a:t>)</a:t>
            </a:r>
          </a:p>
        </p:txBody>
      </p:sp>
      <p:sp>
        <p:nvSpPr>
          <p:cNvPr id="24" name="TextBox 23">
            <a:extLst>
              <a:ext uri="{FF2B5EF4-FFF2-40B4-BE49-F238E27FC236}">
                <a16:creationId xmlns:a16="http://schemas.microsoft.com/office/drawing/2014/main" id="{9FA72438-8D81-4512-A637-561DCF90915C}"/>
              </a:ext>
            </a:extLst>
          </p:cNvPr>
          <p:cNvSpPr txBox="1"/>
          <p:nvPr/>
        </p:nvSpPr>
        <p:spPr>
          <a:xfrm>
            <a:off x="477613" y="4767561"/>
            <a:ext cx="2109536"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Druck</a:t>
            </a:r>
            <a:endParaRPr lang="en-GB" sz="2400" b="1"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F5E059B1-2686-452B-A537-4179AA8449E7}"/>
              </a:ext>
            </a:extLst>
          </p:cNvPr>
          <p:cNvSpPr txBox="1"/>
          <p:nvPr/>
        </p:nvSpPr>
        <p:spPr>
          <a:xfrm>
            <a:off x="3547772" y="4759885"/>
            <a:ext cx="2109536"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hoffen</a:t>
            </a:r>
            <a:r>
              <a:rPr lang="en-GB" sz="2400" b="1" dirty="0">
                <a:solidFill>
                  <a:srgbClr val="002060"/>
                </a:solidFill>
                <a:latin typeface="Century Gothic" panose="020B0502020202020204" pitchFamily="34" charset="0"/>
              </a:rPr>
              <a:t> (auf)</a:t>
            </a:r>
          </a:p>
        </p:txBody>
      </p:sp>
      <p:sp>
        <p:nvSpPr>
          <p:cNvPr id="26" name="TextBox 25">
            <a:extLst>
              <a:ext uri="{FF2B5EF4-FFF2-40B4-BE49-F238E27FC236}">
                <a16:creationId xmlns:a16="http://schemas.microsoft.com/office/drawing/2014/main" id="{CE8B2EA3-E8D3-4106-A634-DB10A284B37D}"/>
              </a:ext>
            </a:extLst>
          </p:cNvPr>
          <p:cNvSpPr txBox="1"/>
          <p:nvPr/>
        </p:nvSpPr>
        <p:spPr>
          <a:xfrm>
            <a:off x="6601463" y="4740253"/>
            <a:ext cx="2109536"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der Autor</a:t>
            </a:r>
          </a:p>
        </p:txBody>
      </p:sp>
      <p:sp>
        <p:nvSpPr>
          <p:cNvPr id="27" name="TextBox 26">
            <a:extLst>
              <a:ext uri="{FF2B5EF4-FFF2-40B4-BE49-F238E27FC236}">
                <a16:creationId xmlns:a16="http://schemas.microsoft.com/office/drawing/2014/main" id="{3B536A11-781F-4EEE-AA67-A47ED32D22E5}"/>
              </a:ext>
            </a:extLst>
          </p:cNvPr>
          <p:cNvSpPr txBox="1"/>
          <p:nvPr/>
        </p:nvSpPr>
        <p:spPr>
          <a:xfrm>
            <a:off x="9727095" y="4740253"/>
            <a:ext cx="2109536" cy="830997"/>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das Interview</a:t>
            </a:r>
          </a:p>
        </p:txBody>
      </p:sp>
      <p:sp>
        <p:nvSpPr>
          <p:cNvPr id="2" name="TextBox 1">
            <a:extLst>
              <a:ext uri="{FF2B5EF4-FFF2-40B4-BE49-F238E27FC236}">
                <a16:creationId xmlns:a16="http://schemas.microsoft.com/office/drawing/2014/main" id="{0103D76D-9EE4-4534-9ECD-0DD75B703A41}"/>
              </a:ext>
            </a:extLst>
          </p:cNvPr>
          <p:cNvSpPr txBox="1"/>
          <p:nvPr/>
        </p:nvSpPr>
        <p:spPr>
          <a:xfrm>
            <a:off x="239190" y="1970886"/>
            <a:ext cx="2288821" cy="707886"/>
          </a:xfrm>
          <a:prstGeom prst="rect">
            <a:avLst/>
          </a:prstGeom>
          <a:noFill/>
        </p:spPr>
        <p:txBody>
          <a:bodyPr wrap="square" rtlCol="0">
            <a:spAutoFit/>
          </a:bodyPr>
          <a:lstStyle/>
          <a:p>
            <a:pPr algn="ctr"/>
            <a:r>
              <a:rPr lang="en-GB" sz="2000" dirty="0">
                <a:solidFill>
                  <a:schemeClr val="accent5">
                    <a:lumMod val="50000"/>
                  </a:schemeClr>
                </a:solidFill>
              </a:rPr>
              <a:t>[to warn (about)]</a:t>
            </a:r>
          </a:p>
        </p:txBody>
      </p:sp>
      <p:sp>
        <p:nvSpPr>
          <p:cNvPr id="29" name="TextBox 28">
            <a:extLst>
              <a:ext uri="{FF2B5EF4-FFF2-40B4-BE49-F238E27FC236}">
                <a16:creationId xmlns:a16="http://schemas.microsoft.com/office/drawing/2014/main" id="{CB09AEBD-7A86-44A7-BAB4-23595E870531}"/>
              </a:ext>
            </a:extLst>
          </p:cNvPr>
          <p:cNvSpPr txBox="1"/>
          <p:nvPr/>
        </p:nvSpPr>
        <p:spPr>
          <a:xfrm>
            <a:off x="3358623" y="2116809"/>
            <a:ext cx="2288821" cy="400110"/>
          </a:xfrm>
          <a:prstGeom prst="rect">
            <a:avLst/>
          </a:prstGeom>
          <a:noFill/>
        </p:spPr>
        <p:txBody>
          <a:bodyPr wrap="square" rtlCol="0">
            <a:spAutoFit/>
          </a:bodyPr>
          <a:lstStyle/>
          <a:p>
            <a:pPr algn="ctr"/>
            <a:r>
              <a:rPr lang="en-GB" sz="2000" dirty="0">
                <a:solidFill>
                  <a:schemeClr val="accent5">
                    <a:lumMod val="50000"/>
                  </a:schemeClr>
                </a:solidFill>
              </a:rPr>
              <a:t>[speech, talk]</a:t>
            </a:r>
          </a:p>
        </p:txBody>
      </p:sp>
      <p:sp>
        <p:nvSpPr>
          <p:cNvPr id="30" name="TextBox 29">
            <a:extLst>
              <a:ext uri="{FF2B5EF4-FFF2-40B4-BE49-F238E27FC236}">
                <a16:creationId xmlns:a16="http://schemas.microsoft.com/office/drawing/2014/main" id="{92E6C56F-C558-49E6-A943-A9CD35669225}"/>
              </a:ext>
            </a:extLst>
          </p:cNvPr>
          <p:cNvSpPr txBox="1"/>
          <p:nvPr/>
        </p:nvSpPr>
        <p:spPr>
          <a:xfrm>
            <a:off x="6422178" y="2124774"/>
            <a:ext cx="2288821" cy="400110"/>
          </a:xfrm>
          <a:prstGeom prst="rect">
            <a:avLst/>
          </a:prstGeom>
          <a:noFill/>
        </p:spPr>
        <p:txBody>
          <a:bodyPr wrap="square" rtlCol="0">
            <a:spAutoFit/>
          </a:bodyPr>
          <a:lstStyle/>
          <a:p>
            <a:pPr algn="ctr"/>
            <a:r>
              <a:rPr lang="en-GB" sz="2000" dirty="0">
                <a:solidFill>
                  <a:schemeClr val="accent5">
                    <a:lumMod val="50000"/>
                  </a:schemeClr>
                </a:solidFill>
              </a:rPr>
              <a:t>[tomorrow]</a:t>
            </a:r>
          </a:p>
        </p:txBody>
      </p:sp>
      <p:sp>
        <p:nvSpPr>
          <p:cNvPr id="31" name="TextBox 30">
            <a:extLst>
              <a:ext uri="{FF2B5EF4-FFF2-40B4-BE49-F238E27FC236}">
                <a16:creationId xmlns:a16="http://schemas.microsoft.com/office/drawing/2014/main" id="{7BB4426E-2B50-4899-ACE0-E9AE5AF1DDC7}"/>
              </a:ext>
            </a:extLst>
          </p:cNvPr>
          <p:cNvSpPr txBox="1"/>
          <p:nvPr/>
        </p:nvSpPr>
        <p:spPr>
          <a:xfrm>
            <a:off x="9663989" y="2001594"/>
            <a:ext cx="2288821" cy="707886"/>
          </a:xfrm>
          <a:prstGeom prst="rect">
            <a:avLst/>
          </a:prstGeom>
          <a:noFill/>
        </p:spPr>
        <p:txBody>
          <a:bodyPr wrap="square" rtlCol="0">
            <a:spAutoFit/>
          </a:bodyPr>
          <a:lstStyle/>
          <a:p>
            <a:pPr algn="ctr"/>
            <a:r>
              <a:rPr lang="en-GB" sz="2000" dirty="0">
                <a:solidFill>
                  <a:schemeClr val="accent5">
                    <a:lumMod val="50000"/>
                  </a:schemeClr>
                </a:solidFill>
              </a:rPr>
              <a:t>[to look forward (to)]</a:t>
            </a:r>
          </a:p>
        </p:txBody>
      </p:sp>
      <p:sp>
        <p:nvSpPr>
          <p:cNvPr id="32" name="TextBox 31">
            <a:extLst>
              <a:ext uri="{FF2B5EF4-FFF2-40B4-BE49-F238E27FC236}">
                <a16:creationId xmlns:a16="http://schemas.microsoft.com/office/drawing/2014/main" id="{61F9E0D4-AB8C-4E8F-B848-8BBA9B0D559D}"/>
              </a:ext>
            </a:extLst>
          </p:cNvPr>
          <p:cNvSpPr txBox="1"/>
          <p:nvPr/>
        </p:nvSpPr>
        <p:spPr>
          <a:xfrm>
            <a:off x="1967005" y="4020833"/>
            <a:ext cx="2288821" cy="400110"/>
          </a:xfrm>
          <a:prstGeom prst="rect">
            <a:avLst/>
          </a:prstGeom>
          <a:noFill/>
        </p:spPr>
        <p:txBody>
          <a:bodyPr wrap="square" rtlCol="0">
            <a:spAutoFit/>
          </a:bodyPr>
          <a:lstStyle/>
          <a:p>
            <a:pPr algn="ctr"/>
            <a:r>
              <a:rPr lang="en-GB" sz="2000" dirty="0">
                <a:solidFill>
                  <a:schemeClr val="accent5">
                    <a:lumMod val="50000"/>
                  </a:schemeClr>
                </a:solidFill>
              </a:rPr>
              <a:t>[to interest]</a:t>
            </a:r>
          </a:p>
        </p:txBody>
      </p:sp>
      <p:sp>
        <p:nvSpPr>
          <p:cNvPr id="33" name="TextBox 32">
            <a:extLst>
              <a:ext uri="{FF2B5EF4-FFF2-40B4-BE49-F238E27FC236}">
                <a16:creationId xmlns:a16="http://schemas.microsoft.com/office/drawing/2014/main" id="{74766421-8DFE-4C64-9D24-D0796DE034D0}"/>
              </a:ext>
            </a:extLst>
          </p:cNvPr>
          <p:cNvSpPr txBox="1"/>
          <p:nvPr/>
        </p:nvSpPr>
        <p:spPr>
          <a:xfrm>
            <a:off x="4972660" y="3996788"/>
            <a:ext cx="2288821" cy="400110"/>
          </a:xfrm>
          <a:prstGeom prst="rect">
            <a:avLst/>
          </a:prstGeom>
          <a:noFill/>
        </p:spPr>
        <p:txBody>
          <a:bodyPr wrap="square" rtlCol="0">
            <a:spAutoFit/>
          </a:bodyPr>
          <a:lstStyle/>
          <a:p>
            <a:pPr algn="ctr"/>
            <a:r>
              <a:rPr lang="en-GB" sz="2000" dirty="0">
                <a:solidFill>
                  <a:schemeClr val="accent5">
                    <a:lumMod val="50000"/>
                  </a:schemeClr>
                </a:solidFill>
              </a:rPr>
              <a:t>[success]</a:t>
            </a:r>
          </a:p>
        </p:txBody>
      </p:sp>
      <p:sp>
        <p:nvSpPr>
          <p:cNvPr id="34" name="TextBox 33">
            <a:extLst>
              <a:ext uri="{FF2B5EF4-FFF2-40B4-BE49-F238E27FC236}">
                <a16:creationId xmlns:a16="http://schemas.microsoft.com/office/drawing/2014/main" id="{98E4EB35-7DD9-49F6-802E-36BDE61B3C26}"/>
              </a:ext>
            </a:extLst>
          </p:cNvPr>
          <p:cNvSpPr txBox="1"/>
          <p:nvPr/>
        </p:nvSpPr>
        <p:spPr>
          <a:xfrm>
            <a:off x="8093097" y="3794212"/>
            <a:ext cx="2732215" cy="707886"/>
          </a:xfrm>
          <a:prstGeom prst="rect">
            <a:avLst/>
          </a:prstGeom>
          <a:noFill/>
        </p:spPr>
        <p:txBody>
          <a:bodyPr wrap="square" rtlCol="0">
            <a:spAutoFit/>
          </a:bodyPr>
          <a:lstStyle/>
          <a:p>
            <a:pPr algn="ctr"/>
            <a:r>
              <a:rPr lang="en-GB" sz="2000" dirty="0">
                <a:solidFill>
                  <a:schemeClr val="accent5">
                    <a:lumMod val="50000"/>
                  </a:schemeClr>
                </a:solidFill>
              </a:rPr>
              <a:t>[to be/get interested in]</a:t>
            </a:r>
          </a:p>
        </p:txBody>
      </p:sp>
      <p:sp>
        <p:nvSpPr>
          <p:cNvPr id="35" name="TextBox 34">
            <a:extLst>
              <a:ext uri="{FF2B5EF4-FFF2-40B4-BE49-F238E27FC236}">
                <a16:creationId xmlns:a16="http://schemas.microsoft.com/office/drawing/2014/main" id="{F486DA1E-9AEC-4BF1-AF91-DFFB70449B65}"/>
              </a:ext>
            </a:extLst>
          </p:cNvPr>
          <p:cNvSpPr txBox="1"/>
          <p:nvPr/>
        </p:nvSpPr>
        <p:spPr>
          <a:xfrm>
            <a:off x="383616" y="5673589"/>
            <a:ext cx="2288821" cy="400110"/>
          </a:xfrm>
          <a:prstGeom prst="rect">
            <a:avLst/>
          </a:prstGeom>
          <a:noFill/>
        </p:spPr>
        <p:txBody>
          <a:bodyPr wrap="square" rtlCol="0">
            <a:spAutoFit/>
          </a:bodyPr>
          <a:lstStyle/>
          <a:p>
            <a:pPr algn="ctr"/>
            <a:r>
              <a:rPr lang="en-GB" sz="2000" dirty="0">
                <a:solidFill>
                  <a:schemeClr val="accent5">
                    <a:lumMod val="50000"/>
                  </a:schemeClr>
                </a:solidFill>
              </a:rPr>
              <a:t>[pressure]</a:t>
            </a:r>
          </a:p>
        </p:txBody>
      </p:sp>
      <p:sp>
        <p:nvSpPr>
          <p:cNvPr id="36" name="TextBox 35">
            <a:extLst>
              <a:ext uri="{FF2B5EF4-FFF2-40B4-BE49-F238E27FC236}">
                <a16:creationId xmlns:a16="http://schemas.microsoft.com/office/drawing/2014/main" id="{117AAB40-6644-4AD6-AC90-93D9E24D25A3}"/>
              </a:ext>
            </a:extLst>
          </p:cNvPr>
          <p:cNvSpPr txBox="1"/>
          <p:nvPr/>
        </p:nvSpPr>
        <p:spPr>
          <a:xfrm>
            <a:off x="3316305" y="5673589"/>
            <a:ext cx="2288821" cy="400110"/>
          </a:xfrm>
          <a:prstGeom prst="rect">
            <a:avLst/>
          </a:prstGeom>
          <a:noFill/>
        </p:spPr>
        <p:txBody>
          <a:bodyPr wrap="square" rtlCol="0">
            <a:spAutoFit/>
          </a:bodyPr>
          <a:lstStyle/>
          <a:p>
            <a:pPr algn="ctr"/>
            <a:r>
              <a:rPr lang="en-GB" sz="2000" dirty="0">
                <a:solidFill>
                  <a:schemeClr val="accent5">
                    <a:lumMod val="50000"/>
                  </a:schemeClr>
                </a:solidFill>
              </a:rPr>
              <a:t>[to hope (for)]</a:t>
            </a:r>
          </a:p>
        </p:txBody>
      </p:sp>
      <p:sp>
        <p:nvSpPr>
          <p:cNvPr id="37" name="TextBox 36">
            <a:extLst>
              <a:ext uri="{FF2B5EF4-FFF2-40B4-BE49-F238E27FC236}">
                <a16:creationId xmlns:a16="http://schemas.microsoft.com/office/drawing/2014/main" id="{9C333ACB-B982-4605-B4D3-B9CB0D73C83E}"/>
              </a:ext>
            </a:extLst>
          </p:cNvPr>
          <p:cNvSpPr txBox="1"/>
          <p:nvPr/>
        </p:nvSpPr>
        <p:spPr>
          <a:xfrm>
            <a:off x="6488927" y="5673589"/>
            <a:ext cx="2288821" cy="400110"/>
          </a:xfrm>
          <a:prstGeom prst="rect">
            <a:avLst/>
          </a:prstGeom>
          <a:noFill/>
        </p:spPr>
        <p:txBody>
          <a:bodyPr wrap="square" rtlCol="0">
            <a:spAutoFit/>
          </a:bodyPr>
          <a:lstStyle/>
          <a:p>
            <a:pPr algn="ctr"/>
            <a:r>
              <a:rPr lang="en-GB" sz="2000" dirty="0">
                <a:solidFill>
                  <a:schemeClr val="accent5">
                    <a:lumMod val="50000"/>
                  </a:schemeClr>
                </a:solidFill>
              </a:rPr>
              <a:t>[author]</a:t>
            </a:r>
          </a:p>
        </p:txBody>
      </p:sp>
      <p:sp>
        <p:nvSpPr>
          <p:cNvPr id="38" name="TextBox 37">
            <a:extLst>
              <a:ext uri="{FF2B5EF4-FFF2-40B4-BE49-F238E27FC236}">
                <a16:creationId xmlns:a16="http://schemas.microsoft.com/office/drawing/2014/main" id="{419C0BBE-7AD6-4E26-A97B-3A8D7E607A27}"/>
              </a:ext>
            </a:extLst>
          </p:cNvPr>
          <p:cNvSpPr txBox="1"/>
          <p:nvPr/>
        </p:nvSpPr>
        <p:spPr>
          <a:xfrm>
            <a:off x="9680901" y="5673589"/>
            <a:ext cx="2288821" cy="400110"/>
          </a:xfrm>
          <a:prstGeom prst="rect">
            <a:avLst/>
          </a:prstGeom>
          <a:noFill/>
        </p:spPr>
        <p:txBody>
          <a:bodyPr wrap="square" rtlCol="0">
            <a:spAutoFit/>
          </a:bodyPr>
          <a:lstStyle/>
          <a:p>
            <a:pPr algn="ctr"/>
            <a:r>
              <a:rPr lang="en-GB" sz="2000" dirty="0">
                <a:solidFill>
                  <a:schemeClr val="accent5">
                    <a:lumMod val="50000"/>
                  </a:schemeClr>
                </a:solidFill>
              </a:rPr>
              <a:t>[interview]</a:t>
            </a:r>
          </a:p>
        </p:txBody>
      </p:sp>
      <p:pic>
        <p:nvPicPr>
          <p:cNvPr id="39" name="Graphic 38" descr="Questions">
            <a:extLst>
              <a:ext uri="{FF2B5EF4-FFF2-40B4-BE49-F238E27FC236}">
                <a16:creationId xmlns:a16="http://schemas.microsoft.com/office/drawing/2014/main" id="{73CA22EB-9D0B-4A43-B1EF-D74867F13D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08197" y="0"/>
            <a:ext cx="914400" cy="914400"/>
          </a:xfrm>
          <a:prstGeom prst="rect">
            <a:avLst/>
          </a:prstGeom>
        </p:spPr>
      </p:pic>
      <p:pic>
        <p:nvPicPr>
          <p:cNvPr id="41" name="Graphic 40" descr="User">
            <a:extLst>
              <a:ext uri="{FF2B5EF4-FFF2-40B4-BE49-F238E27FC236}">
                <a16:creationId xmlns:a16="http://schemas.microsoft.com/office/drawing/2014/main" id="{7300A6AB-5211-4E7A-B23B-BEA60D3332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86211" y="17461"/>
            <a:ext cx="615252" cy="615252"/>
          </a:xfrm>
          <a:prstGeom prst="rect">
            <a:avLst/>
          </a:prstGeom>
        </p:spPr>
      </p:pic>
    </p:spTree>
    <p:extLst>
      <p:ext uri="{BB962C8B-B14F-4D97-AF65-F5344CB8AC3E}">
        <p14:creationId xmlns:p14="http://schemas.microsoft.com/office/powerpoint/2010/main" val="378091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000"/>
                                        <p:tgtEl>
                                          <p:spTgt spid="41"/>
                                        </p:tgtEl>
                                      </p:cBhvr>
                                    </p:animEffect>
                                    <p:anim calcmode="lin" valueType="num">
                                      <p:cBhvr>
                                        <p:cTn id="8" dur="2000" fill="hold"/>
                                        <p:tgtEl>
                                          <p:spTgt spid="41"/>
                                        </p:tgtEl>
                                        <p:attrNameLst>
                                          <p:attrName>ppt_w</p:attrName>
                                        </p:attrNameLst>
                                      </p:cBhvr>
                                      <p:tavLst>
                                        <p:tav tm="0" fmla="#ppt_w*sin(2.5*pi*$)">
                                          <p:val>
                                            <p:fltVal val="0"/>
                                          </p:val>
                                        </p:tav>
                                        <p:tav tm="100000">
                                          <p:val>
                                            <p:fltVal val="1"/>
                                          </p:val>
                                        </p:tav>
                                      </p:tavLst>
                                    </p:anim>
                                    <p:anim calcmode="lin" valueType="num">
                                      <p:cBhvr>
                                        <p:cTn id="9" dur="20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444836" cy="869950"/>
          </a:xfrm>
          <a:prstGeom prst="rect">
            <a:avLst/>
          </a:prstGeom>
        </p:spPr>
      </p:pic>
      <p:sp>
        <p:nvSpPr>
          <p:cNvPr id="4" name="Title 3"/>
          <p:cNvSpPr>
            <a:spLocks noGrp="1"/>
          </p:cNvSpPr>
          <p:nvPr>
            <p:ph type="title"/>
          </p:nvPr>
        </p:nvSpPr>
        <p:spPr>
          <a:xfrm>
            <a:off x="0" y="294041"/>
            <a:ext cx="5015345" cy="707849"/>
          </a:xfrm>
        </p:spPr>
        <p:txBody>
          <a:bodyPr>
            <a:normAutofit fontScale="90000"/>
          </a:bodyPr>
          <a:lstStyle/>
          <a:p>
            <a:r>
              <a:rPr lang="en-GB" sz="3600" b="1" dirty="0">
                <a:solidFill>
                  <a:schemeClr val="bg1"/>
                </a:solidFill>
              </a:rPr>
              <a:t>Using verbs reflexively</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9" name="TextBox 8">
            <a:extLst>
              <a:ext uri="{FF2B5EF4-FFF2-40B4-BE49-F238E27FC236}">
                <a16:creationId xmlns:a16="http://schemas.microsoft.com/office/drawing/2014/main" id="{4622D2A4-53C9-4BF8-BD9A-E5E425DA67BE}"/>
              </a:ext>
            </a:extLst>
          </p:cNvPr>
          <p:cNvSpPr txBox="1"/>
          <p:nvPr/>
        </p:nvSpPr>
        <p:spPr>
          <a:xfrm>
            <a:off x="67934" y="3598499"/>
            <a:ext cx="115192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German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reflexive pronouns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place of another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 in English:</a:t>
            </a:r>
          </a:p>
        </p:txBody>
      </p:sp>
      <p:sp>
        <p:nvSpPr>
          <p:cNvPr id="10" name="TextBox 9">
            <a:extLst>
              <a:ext uri="{FF2B5EF4-FFF2-40B4-BE49-F238E27FC236}">
                <a16:creationId xmlns:a16="http://schemas.microsoft.com/office/drawing/2014/main" id="{36C76A00-A34D-4D4D-8508-2F6C13F50C8B}"/>
              </a:ext>
            </a:extLst>
          </p:cNvPr>
          <p:cNvSpPr txBox="1"/>
          <p:nvPr/>
        </p:nvSpPr>
        <p:spPr>
          <a:xfrm>
            <a:off x="3599106" y="1925893"/>
            <a:ext cx="28324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2B8917AA-241C-4465-AD68-0E9330FF493B}"/>
              </a:ext>
            </a:extLst>
          </p:cNvPr>
          <p:cNvSpPr txBox="1"/>
          <p:nvPr/>
        </p:nvSpPr>
        <p:spPr>
          <a:xfrm>
            <a:off x="3599106" y="2853474"/>
            <a:ext cx="34667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Jacke</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47BB6FFB-2E81-40BB-B325-59D6BC59E293}"/>
              </a:ext>
            </a:extLst>
          </p:cNvPr>
          <p:cNvSpPr txBox="1"/>
          <p:nvPr/>
        </p:nvSpPr>
        <p:spPr>
          <a:xfrm>
            <a:off x="7004566" y="1879236"/>
            <a:ext cx="641326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dresses </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herself</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gets dressed).</a:t>
            </a:r>
          </a:p>
        </p:txBody>
      </p:sp>
      <p:sp>
        <p:nvSpPr>
          <p:cNvPr id="13" name="TextBox 12">
            <a:extLst>
              <a:ext uri="{FF2B5EF4-FFF2-40B4-BE49-F238E27FC236}">
                <a16:creationId xmlns:a16="http://schemas.microsoft.com/office/drawing/2014/main" id="{58815754-DEAB-48E3-A643-E3FF6C9E6D3F}"/>
              </a:ext>
            </a:extLst>
          </p:cNvPr>
          <p:cNvSpPr txBox="1"/>
          <p:nvPr/>
        </p:nvSpPr>
        <p:spPr>
          <a:xfrm>
            <a:off x="6985313" y="2866820"/>
            <a:ext cx="42611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puts </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jacket </a:t>
            </a: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Speech Bubble: Rectangle with Corners Rounded 13">
            <a:extLst>
              <a:ext uri="{FF2B5EF4-FFF2-40B4-BE49-F238E27FC236}">
                <a16:creationId xmlns:a16="http://schemas.microsoft.com/office/drawing/2014/main" id="{6850FF96-93CB-4F07-B1C7-CA1F27AED162}"/>
              </a:ext>
            </a:extLst>
          </p:cNvPr>
          <p:cNvSpPr/>
          <p:nvPr/>
        </p:nvSpPr>
        <p:spPr>
          <a:xfrm>
            <a:off x="5710805" y="201468"/>
            <a:ext cx="4424039" cy="1077192"/>
          </a:xfrm>
          <a:prstGeom prst="wedgeRoundRectCallout">
            <a:avLst>
              <a:gd name="adj1" fmla="val 14858"/>
              <a:gd name="adj2" fmla="val 5052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Reflexive use: the ‘doer’ (subject) and ‘receiver’ (object) of the action are the same.</a:t>
            </a:r>
          </a:p>
        </p:txBody>
      </p:sp>
      <p:sp>
        <p:nvSpPr>
          <p:cNvPr id="20" name="TextBox 19">
            <a:extLst>
              <a:ext uri="{FF2B5EF4-FFF2-40B4-BE49-F238E27FC236}">
                <a16:creationId xmlns:a16="http://schemas.microsoft.com/office/drawing/2014/main" id="{569DAFF0-C16D-4D25-9796-7937F579ECC2}"/>
              </a:ext>
            </a:extLst>
          </p:cNvPr>
          <p:cNvSpPr txBox="1"/>
          <p:nvPr/>
        </p:nvSpPr>
        <p:spPr>
          <a:xfrm>
            <a:off x="67934" y="1958431"/>
            <a:ext cx="28324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[reflexive use]</a:t>
            </a:r>
          </a:p>
        </p:txBody>
      </p:sp>
      <p:sp>
        <p:nvSpPr>
          <p:cNvPr id="21" name="TextBox 20">
            <a:extLst>
              <a:ext uri="{FF2B5EF4-FFF2-40B4-BE49-F238E27FC236}">
                <a16:creationId xmlns:a16="http://schemas.microsoft.com/office/drawing/2014/main" id="{EC843943-F1E9-4FFE-9846-1C28994FABBE}"/>
              </a:ext>
            </a:extLst>
          </p:cNvPr>
          <p:cNvSpPr txBox="1"/>
          <p:nvPr/>
        </p:nvSpPr>
        <p:spPr>
          <a:xfrm>
            <a:off x="67934" y="2891938"/>
            <a:ext cx="28324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[non-reflexive use]</a:t>
            </a:r>
          </a:p>
        </p:txBody>
      </p:sp>
      <p:sp>
        <p:nvSpPr>
          <p:cNvPr id="22" name="TextBox 21">
            <a:extLst>
              <a:ext uri="{FF2B5EF4-FFF2-40B4-BE49-F238E27FC236}">
                <a16:creationId xmlns:a16="http://schemas.microsoft.com/office/drawing/2014/main" id="{EC7A7B1A-EC5A-4427-B556-98AF463857E4}"/>
              </a:ext>
            </a:extLst>
          </p:cNvPr>
          <p:cNvSpPr txBox="1"/>
          <p:nvPr/>
        </p:nvSpPr>
        <p:spPr>
          <a:xfrm>
            <a:off x="67934" y="1299861"/>
            <a:ext cx="115192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know that many verbs can be used reflexively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non-reflexively:</a:t>
            </a:r>
          </a:p>
        </p:txBody>
      </p:sp>
      <p:pic>
        <p:nvPicPr>
          <p:cNvPr id="23" name="Graphic 22" descr="Line arrow Clockwise curve">
            <a:extLst>
              <a:ext uri="{FF2B5EF4-FFF2-40B4-BE49-F238E27FC236}">
                <a16:creationId xmlns:a16="http://schemas.microsoft.com/office/drawing/2014/main" id="{BDE39B87-3250-42D7-89DA-60584845EB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709127" flipH="1" flipV="1">
            <a:off x="9765004" y="1299772"/>
            <a:ext cx="1312477" cy="1312477"/>
          </a:xfrm>
          <a:prstGeom prst="rect">
            <a:avLst/>
          </a:prstGeom>
        </p:spPr>
      </p:pic>
      <p:pic>
        <p:nvPicPr>
          <p:cNvPr id="25" name="Graphic 24" descr="Line arrow Straight">
            <a:extLst>
              <a:ext uri="{FF2B5EF4-FFF2-40B4-BE49-F238E27FC236}">
                <a16:creationId xmlns:a16="http://schemas.microsoft.com/office/drawing/2014/main" id="{F1728703-7E69-440B-B417-D462A50551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8173213">
            <a:off x="4232858" y="2170275"/>
            <a:ext cx="936779" cy="914400"/>
          </a:xfrm>
          <a:prstGeom prst="rect">
            <a:avLst/>
          </a:prstGeom>
        </p:spPr>
      </p:pic>
      <p:pic>
        <p:nvPicPr>
          <p:cNvPr id="27" name="Graphic 26" descr="Line arrow Straight">
            <a:extLst>
              <a:ext uri="{FF2B5EF4-FFF2-40B4-BE49-F238E27FC236}">
                <a16:creationId xmlns:a16="http://schemas.microsoft.com/office/drawing/2014/main" id="{F45FE712-7A59-473B-8D20-CDECF234CA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249326">
            <a:off x="5997110" y="3006255"/>
            <a:ext cx="936779" cy="914400"/>
          </a:xfrm>
          <a:prstGeom prst="rect">
            <a:avLst/>
          </a:prstGeom>
        </p:spPr>
      </p:pic>
      <p:sp>
        <p:nvSpPr>
          <p:cNvPr id="29" name="Speech Bubble: Rectangle with Corners Rounded 28">
            <a:extLst>
              <a:ext uri="{FF2B5EF4-FFF2-40B4-BE49-F238E27FC236}">
                <a16:creationId xmlns:a16="http://schemas.microsoft.com/office/drawing/2014/main" id="{375880F8-4DA3-4AC7-A244-EB16BCAEE24D}"/>
              </a:ext>
            </a:extLst>
          </p:cNvPr>
          <p:cNvSpPr/>
          <p:nvPr/>
        </p:nvSpPr>
        <p:spPr>
          <a:xfrm>
            <a:off x="10155589" y="2201452"/>
            <a:ext cx="1956341" cy="2627761"/>
          </a:xfrm>
          <a:prstGeom prst="wedgeRoundRectCallout">
            <a:avLst>
              <a:gd name="adj1" fmla="val 11089"/>
              <a:gd name="adj2" fmla="val -5779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Sometimes English</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uses a different verb for reflexive and non-reflexive meanings.</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1" name="Graphic 30" descr="Line arrow Straight">
            <a:extLst>
              <a:ext uri="{FF2B5EF4-FFF2-40B4-BE49-F238E27FC236}">
                <a16:creationId xmlns:a16="http://schemas.microsoft.com/office/drawing/2014/main" id="{74E5718D-E6C3-4ACC-A456-B6D6211AE5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249326">
            <a:off x="7959204" y="2978978"/>
            <a:ext cx="936779" cy="914400"/>
          </a:xfrm>
          <a:prstGeom prst="rect">
            <a:avLst/>
          </a:prstGeom>
        </p:spPr>
      </p:pic>
      <p:sp>
        <p:nvSpPr>
          <p:cNvPr id="32" name="TextBox 31">
            <a:extLst>
              <a:ext uri="{FF2B5EF4-FFF2-40B4-BE49-F238E27FC236}">
                <a16:creationId xmlns:a16="http://schemas.microsoft.com/office/drawing/2014/main" id="{0B962BC9-8AD6-4744-A99D-67FF1AE9100C}"/>
              </a:ext>
            </a:extLst>
          </p:cNvPr>
          <p:cNvSpPr txBox="1"/>
          <p:nvPr/>
        </p:nvSpPr>
        <p:spPr>
          <a:xfrm>
            <a:off x="67934" y="4326872"/>
            <a:ext cx="115192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Some verbs in German are used reflexively but non-reflexively in English:</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3" name="Graphic 32" descr="Line arrow Straight">
            <a:extLst>
              <a:ext uri="{FF2B5EF4-FFF2-40B4-BE49-F238E27FC236}">
                <a16:creationId xmlns:a16="http://schemas.microsoft.com/office/drawing/2014/main" id="{0EE707B3-975B-4AAA-AD2D-A7022DA0AE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333208">
            <a:off x="8031933" y="1339342"/>
            <a:ext cx="936779" cy="914400"/>
          </a:xfrm>
          <a:prstGeom prst="rect">
            <a:avLst/>
          </a:prstGeom>
        </p:spPr>
      </p:pic>
      <p:sp>
        <p:nvSpPr>
          <p:cNvPr id="34" name="TextBox 33">
            <a:extLst>
              <a:ext uri="{FF2B5EF4-FFF2-40B4-BE49-F238E27FC236}">
                <a16:creationId xmlns:a16="http://schemas.microsoft.com/office/drawing/2014/main" id="{F174D05B-CE71-4719-B5C1-0E092AA3D11C}"/>
              </a:ext>
            </a:extLst>
          </p:cNvPr>
          <p:cNvSpPr txBox="1"/>
          <p:nvPr/>
        </p:nvSpPr>
        <p:spPr>
          <a:xfrm>
            <a:off x="75765" y="4959081"/>
            <a:ext cx="333652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[German reflexive use]</a:t>
            </a:r>
          </a:p>
        </p:txBody>
      </p:sp>
      <p:sp>
        <p:nvSpPr>
          <p:cNvPr id="35" name="TextBox 34">
            <a:extLst>
              <a:ext uri="{FF2B5EF4-FFF2-40B4-BE49-F238E27FC236}">
                <a16:creationId xmlns:a16="http://schemas.microsoft.com/office/drawing/2014/main" id="{045D0E99-246A-441F-97E5-5CEF0881BB34}"/>
              </a:ext>
            </a:extLst>
          </p:cNvPr>
          <p:cNvSpPr txBox="1"/>
          <p:nvPr/>
        </p:nvSpPr>
        <p:spPr>
          <a:xfrm>
            <a:off x="3924295" y="4933956"/>
            <a:ext cx="35730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fühle</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m</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6" name="TextBox 35">
            <a:extLst>
              <a:ext uri="{FF2B5EF4-FFF2-40B4-BE49-F238E27FC236}">
                <a16:creationId xmlns:a16="http://schemas.microsoft.com/office/drawing/2014/main" id="{929249C7-D815-4B3F-A84E-0373C3E26355}"/>
              </a:ext>
            </a:extLst>
          </p:cNvPr>
          <p:cNvSpPr txBox="1"/>
          <p:nvPr/>
        </p:nvSpPr>
        <p:spPr>
          <a:xfrm>
            <a:off x="75765" y="5665642"/>
            <a:ext cx="37440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[English non-reflexive use]</a:t>
            </a:r>
          </a:p>
        </p:txBody>
      </p:sp>
      <p:sp>
        <p:nvSpPr>
          <p:cNvPr id="37" name="TextBox 36">
            <a:extLst>
              <a:ext uri="{FF2B5EF4-FFF2-40B4-BE49-F238E27FC236}">
                <a16:creationId xmlns:a16="http://schemas.microsoft.com/office/drawing/2014/main" id="{616B3CEC-7DA6-4F18-9CE5-2367F08F3403}"/>
              </a:ext>
            </a:extLst>
          </p:cNvPr>
          <p:cNvSpPr txBox="1"/>
          <p:nvPr/>
        </p:nvSpPr>
        <p:spPr>
          <a:xfrm>
            <a:off x="3924295" y="5665641"/>
            <a:ext cx="35730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feel </a:t>
            </a:r>
            <a:r>
              <a:rPr kumimoji="0" lang="en-US" sz="22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well</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22" presetClass="entr" presetSubtype="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2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childTnLst>
                                </p:cTn>
                              </p:par>
                              <p:par>
                                <p:cTn id="46" presetID="22" presetClass="entr" presetSubtype="4"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par>
                                <p:cTn id="49" presetID="22" presetClass="entr" presetSubtype="2"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right)">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25"/>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2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childTnLst>
                                </p:cTn>
                              </p:par>
                              <p:par>
                                <p:cTn id="62" presetID="22" presetClass="entr" presetSubtype="2"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wipe(right)">
                                      <p:cBhvr>
                                        <p:cTn id="64" dur="500"/>
                                        <p:tgtEl>
                                          <p:spTgt spid="31"/>
                                        </p:tgtEl>
                                      </p:cBhvr>
                                    </p:animEffect>
                                  </p:childTnLst>
                                </p:cTn>
                              </p:par>
                              <p:par>
                                <p:cTn id="65" presetID="22" presetClass="entr" presetSubtype="2"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right)">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31"/>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33"/>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35"/>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36"/>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animBg="1"/>
      <p:bldP spid="20" grpId="0"/>
      <p:bldP spid="21" grpId="0"/>
      <p:bldP spid="22" grpId="0"/>
      <p:bldP spid="29" grpId="0" animBg="1"/>
      <p:bldP spid="32" grpId="0"/>
      <p:bldP spid="34" grpId="0"/>
      <p:bldP spid="35"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8" name="Picture 4" descr="Germany, Friends, Banner, Flags, Flag, German">
            <a:extLst>
              <a:ext uri="{FF2B5EF4-FFF2-40B4-BE49-F238E27FC236}">
                <a16:creationId xmlns:a16="http://schemas.microsoft.com/office/drawing/2014/main" id="{258A088F-2B87-4289-AD0E-46A178BCEB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394" b="57620"/>
          <a:stretch/>
        </p:blipFill>
        <p:spPr bwMode="auto">
          <a:xfrm>
            <a:off x="2650858" y="1057990"/>
            <a:ext cx="2413994" cy="124666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A picture containing text&#10;&#10;Description automatically generated">
            <a:extLst>
              <a:ext uri="{FF2B5EF4-FFF2-40B4-BE49-F238E27FC236}">
                <a16:creationId xmlns:a16="http://schemas.microsoft.com/office/drawing/2014/main" id="{D1794F43-3574-4791-A1A3-2A983667C5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0763" y="1870903"/>
            <a:ext cx="776462" cy="1412137"/>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3475250" cy="869950"/>
          </a:xfrm>
          <a:prstGeom prst="rect">
            <a:avLst/>
          </a:prstGeom>
        </p:spPr>
      </p:pic>
      <p:sp>
        <p:nvSpPr>
          <p:cNvPr id="4" name="Title 3"/>
          <p:cNvSpPr>
            <a:spLocks noGrp="1"/>
          </p:cNvSpPr>
          <p:nvPr>
            <p:ph type="title"/>
          </p:nvPr>
        </p:nvSpPr>
        <p:spPr>
          <a:xfrm>
            <a:off x="0" y="294041"/>
            <a:ext cx="4252648" cy="707849"/>
          </a:xfrm>
        </p:spPr>
        <p:txBody>
          <a:bodyPr>
            <a:normAutofit/>
          </a:bodyPr>
          <a:lstStyle/>
          <a:p>
            <a:r>
              <a:rPr lang="en-GB" sz="3600" b="1" dirty="0">
                <a:solidFill>
                  <a:schemeClr val="bg1"/>
                </a:solidFill>
              </a:rPr>
              <a:t>Mia an Wolf</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nvGraphicFramePr>
        <p:xfrm>
          <a:off x="503715" y="2136697"/>
          <a:ext cx="11406204" cy="3870960"/>
        </p:xfrm>
        <a:graphic>
          <a:graphicData uri="http://schemas.openxmlformats.org/drawingml/2006/table">
            <a:tbl>
              <a:tblPr firstRow="1" bandRow="1">
                <a:tableStyleId>{00A15C55-8517-42AA-B614-E9B94910E393}</a:tableStyleId>
              </a:tblPr>
              <a:tblGrid>
                <a:gridCol w="589369">
                  <a:extLst>
                    <a:ext uri="{9D8B030D-6E8A-4147-A177-3AD203B41FA5}">
                      <a16:colId xmlns:a16="http://schemas.microsoft.com/office/drawing/2014/main" val="2607353726"/>
                    </a:ext>
                  </a:extLst>
                </a:gridCol>
                <a:gridCol w="8001488">
                  <a:extLst>
                    <a:ext uri="{9D8B030D-6E8A-4147-A177-3AD203B41FA5}">
                      <a16:colId xmlns:a16="http://schemas.microsoft.com/office/drawing/2014/main" val="1600817978"/>
                    </a:ext>
                  </a:extLst>
                </a:gridCol>
                <a:gridCol w="1037968">
                  <a:extLst>
                    <a:ext uri="{9D8B030D-6E8A-4147-A177-3AD203B41FA5}">
                      <a16:colId xmlns:a16="http://schemas.microsoft.com/office/drawing/2014/main" val="4128092149"/>
                    </a:ext>
                  </a:extLst>
                </a:gridCol>
                <a:gridCol w="902043">
                  <a:extLst>
                    <a:ext uri="{9D8B030D-6E8A-4147-A177-3AD203B41FA5}">
                      <a16:colId xmlns:a16="http://schemas.microsoft.com/office/drawing/2014/main" val="2609792770"/>
                    </a:ext>
                  </a:extLst>
                </a:gridCol>
                <a:gridCol w="875336">
                  <a:extLst>
                    <a:ext uri="{9D8B030D-6E8A-4147-A177-3AD203B41FA5}">
                      <a16:colId xmlns:a16="http://schemas.microsoft.com/office/drawing/2014/main" val="1616836717"/>
                    </a:ext>
                  </a:extLst>
                </a:gridCol>
              </a:tblGrid>
              <a:tr h="370840">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mich</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dich</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effectLst/>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kern="1200" dirty="0">
                        <a:effectLst/>
                      </a:endParaRPr>
                    </a:p>
                  </a:txBody>
                  <a:tcPr/>
                </a:tc>
                <a:extLst>
                  <a:ext uri="{0D108BD9-81ED-4DB2-BD59-A6C34878D82A}">
                    <a16:rowId xmlns:a16="http://schemas.microsoft.com/office/drawing/2014/main" val="1153431983"/>
                  </a:ext>
                </a:extLst>
              </a:tr>
              <a:tr h="370840">
                <a:tc>
                  <a:txBody>
                    <a:bodyPr/>
                    <a:lstStyle/>
                    <a:p>
                      <a:pPr algn="ctr"/>
                      <a:r>
                        <a:rPr lang="en-GB" sz="2000" dirty="0">
                          <a:solidFill>
                            <a:srgbClr val="115076"/>
                          </a:solidFill>
                        </a:rPr>
                        <a:t>1.</a:t>
                      </a:r>
                    </a:p>
                  </a:txBody>
                  <a:tcPr/>
                </a:tc>
                <a:tc>
                  <a:txBody>
                    <a:bodyPr/>
                    <a:lstStyle/>
                    <a:p>
                      <a:r>
                        <a:rPr lang="de-DE" sz="2000" dirty="0">
                          <a:solidFill>
                            <a:srgbClr val="115076"/>
                          </a:solidFill>
                        </a:rPr>
                        <a:t>Ich wasche [       ]   meine Tasche</a:t>
                      </a:r>
                      <a:r>
                        <a:rPr lang="en-GB" sz="2000" dirty="0">
                          <a:solidFill>
                            <a:srgbClr val="115076"/>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Meldest</a:t>
                      </a:r>
                      <a:r>
                        <a:rPr lang="en-GB" sz="2000" dirty="0">
                          <a:solidFill>
                            <a:srgbClr val="115076"/>
                          </a:solidFill>
                        </a:rPr>
                        <a:t> du [       ]  am </a:t>
                      </a:r>
                      <a:r>
                        <a:rPr lang="en-GB" sz="2000" dirty="0" err="1">
                          <a:solidFill>
                            <a:srgbClr val="115076"/>
                          </a:solidFill>
                        </a:rPr>
                        <a:t>Montagabend</a:t>
                      </a:r>
                      <a:r>
                        <a:rPr lang="en-GB" sz="2000" dirty="0">
                          <a:solidFill>
                            <a:srgbClr val="115076"/>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rgbClr val="115076"/>
                          </a:solidFill>
                        </a:rPr>
                        <a:t>3.</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Du sagst, du ziehst [      ]   deine neue Kleidung an? </a:t>
                      </a:r>
                      <a:endParaRPr lang="en-GB" sz="2000" dirty="0">
                        <a:solidFill>
                          <a:srgbClr val="115076"/>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a:solidFill>
                            <a:srgbClr val="115076"/>
                          </a:solidFill>
                        </a:rPr>
                        <a:t>4.</a:t>
                      </a:r>
                      <a:endParaRPr lang="en-GB" sz="2000" dirty="0">
                        <a:solidFill>
                          <a:srgbClr val="115076"/>
                        </a:solidFill>
                      </a:endParaRPr>
                    </a:p>
                  </a:txBody>
                  <a:tcPr/>
                </a:tc>
                <a:tc>
                  <a:txBody>
                    <a:bodyPr/>
                    <a:lstStyle/>
                    <a:p>
                      <a:r>
                        <a:rPr lang="de-DE" sz="2000" dirty="0">
                          <a:solidFill>
                            <a:srgbClr val="115076"/>
                          </a:solidFill>
                        </a:rPr>
                        <a:t>Ich ziehe [      ]   schon um 6 Uhr an.</a:t>
                      </a:r>
                      <a:endParaRPr lang="en-GB" sz="2000" dirty="0">
                        <a:solidFill>
                          <a:srgbClr val="115076"/>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370840">
                <a:tc>
                  <a:txBody>
                    <a:bodyPr/>
                    <a:lstStyle/>
                    <a:p>
                      <a:pPr algn="ctr"/>
                      <a:r>
                        <a:rPr lang="en-GB" sz="2000">
                          <a:solidFill>
                            <a:srgbClr val="115076"/>
                          </a:solidFill>
                        </a:rPr>
                        <a:t>5.</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Du fühlst [     ]     den Druck, ne?</a:t>
                      </a:r>
                      <a:endParaRPr lang="en-GB" sz="2000" dirty="0">
                        <a:solidFill>
                          <a:srgbClr val="115076"/>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370840">
                <a:tc>
                  <a:txBody>
                    <a:bodyPr/>
                    <a:lstStyle/>
                    <a:p>
                      <a:pPr algn="ctr"/>
                      <a:r>
                        <a:rPr lang="en-GB" sz="2000">
                          <a:solidFill>
                            <a:srgbClr val="115076"/>
                          </a:solidFill>
                        </a:rPr>
                        <a:t>6.</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Ich interessiere [     ]   für die Schule in Schottland.</a:t>
                      </a:r>
                      <a:endParaRPr lang="en-GB" sz="200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370840">
                <a:tc>
                  <a:txBody>
                    <a:bodyPr/>
                    <a:lstStyle/>
                    <a:p>
                      <a:pPr algn="ctr"/>
                      <a:r>
                        <a:rPr lang="en-GB" sz="2000">
                          <a:solidFill>
                            <a:srgbClr val="115076"/>
                          </a:solidFill>
                        </a:rPr>
                        <a:t>7.</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Du nennst [      ]   Wolf statt Wolfgang, nicht wahr?</a:t>
                      </a:r>
                      <a:endParaRPr lang="en-GB" sz="200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0">
                <a:tc>
                  <a:txBody>
                    <a:bodyPr/>
                    <a:lstStyle/>
                    <a:p>
                      <a:pPr algn="ctr"/>
                      <a:r>
                        <a:rPr lang="en-GB" sz="2000" dirty="0">
                          <a:solidFill>
                            <a:srgbClr val="115076"/>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Ich freue [      ]    auf den Austausch. </a:t>
                      </a:r>
                      <a:endParaRPr lang="en-GB" sz="2000" u="none"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TextBox 7">
            <a:extLst>
              <a:ext uri="{FF2B5EF4-FFF2-40B4-BE49-F238E27FC236}">
                <a16:creationId xmlns:a16="http://schemas.microsoft.com/office/drawing/2014/main" id="{EAA42553-EED2-814B-8E2B-603AF1806B6A}"/>
              </a:ext>
            </a:extLst>
          </p:cNvPr>
          <p:cNvSpPr txBox="1"/>
          <p:nvPr/>
        </p:nvSpPr>
        <p:spPr>
          <a:xfrm>
            <a:off x="2632204" y="2911094"/>
            <a:ext cx="843046" cy="307777"/>
          </a:xfrm>
          <a:prstGeom prst="rect">
            <a:avLst/>
          </a:prstGeom>
          <a:solidFill>
            <a:srgbClr val="FFE8CB"/>
          </a:solidFill>
        </p:spPr>
        <p:txBody>
          <a:bodyPr wrap="square" lIns="0" tIns="0" rIns="0" bIns="0" rtlCol="0">
            <a:spAutoFit/>
          </a:bodyPr>
          <a:lstStyle/>
          <a:p>
            <a:pPr algn="ctr"/>
            <a:r>
              <a:rPr lang="en-US" sz="2000" dirty="0">
                <a:solidFill>
                  <a:srgbClr val="115076"/>
                </a:solidFill>
              </a:rPr>
              <a:t>[  </a:t>
            </a:r>
            <a:r>
              <a:rPr lang="en-US" sz="2000" b="1" dirty="0">
                <a:solidFill>
                  <a:srgbClr val="115076"/>
                </a:solidFill>
              </a:rPr>
              <a:t> --   </a:t>
            </a:r>
            <a:r>
              <a:rPr lang="en-US" sz="2000" dirty="0">
                <a:solidFill>
                  <a:srgbClr val="115076"/>
                </a:solidFill>
              </a:rPr>
              <a:t>]</a:t>
            </a:r>
            <a:endParaRPr lang="en-GB" sz="2000" dirty="0">
              <a:solidFill>
                <a:srgbClr val="115076"/>
              </a:solidFill>
            </a:endParaRPr>
          </a:p>
        </p:txBody>
      </p:sp>
      <p:pic>
        <p:nvPicPr>
          <p:cNvPr id="9" name="Picture 8" descr="green checkmark">
            <a:extLst>
              <a:ext uri="{FF2B5EF4-FFF2-40B4-BE49-F238E27FC236}">
                <a16:creationId xmlns:a16="http://schemas.microsoft.com/office/drawing/2014/main" id="{FD1B9A7C-AE9C-D347-A445-65E5E455E5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42739" y="2878419"/>
            <a:ext cx="282522" cy="294294"/>
          </a:xfrm>
          <a:prstGeom prst="rect">
            <a:avLst/>
          </a:prstGeom>
        </p:spPr>
      </p:pic>
      <p:sp>
        <p:nvSpPr>
          <p:cNvPr id="10" name="TextBox 9">
            <a:extLst>
              <a:ext uri="{FF2B5EF4-FFF2-40B4-BE49-F238E27FC236}">
                <a16:creationId xmlns:a16="http://schemas.microsoft.com/office/drawing/2014/main" id="{D65AF10B-C8C7-1742-AEAF-0C4ABCD583B5}"/>
              </a:ext>
            </a:extLst>
          </p:cNvPr>
          <p:cNvSpPr txBox="1"/>
          <p:nvPr/>
        </p:nvSpPr>
        <p:spPr>
          <a:xfrm>
            <a:off x="2638238" y="3280522"/>
            <a:ext cx="776462" cy="307777"/>
          </a:xfrm>
          <a:prstGeom prst="rect">
            <a:avLst/>
          </a:prstGeom>
          <a:solidFill>
            <a:srgbClr val="FFF4E7"/>
          </a:solidFill>
        </p:spPr>
        <p:txBody>
          <a:bodyPr wrap="square" lIns="0" tIns="0" rIns="0" bIns="0" rtlCol="0">
            <a:spAutoFit/>
          </a:bodyPr>
          <a:lstStyle/>
          <a:p>
            <a:pPr algn="ctr"/>
            <a:r>
              <a:rPr lang="en-US" sz="2000" b="1" dirty="0">
                <a:solidFill>
                  <a:srgbClr val="115076"/>
                </a:solidFill>
              </a:rPr>
              <a:t>dich</a:t>
            </a:r>
            <a:endParaRPr lang="en-GB" sz="2000" b="1" dirty="0">
              <a:solidFill>
                <a:srgbClr val="115076"/>
              </a:solidFill>
            </a:endParaRPr>
          </a:p>
        </p:txBody>
      </p:sp>
      <p:pic>
        <p:nvPicPr>
          <p:cNvPr id="11" name="Picture 10" descr="green checkmark">
            <a:extLst>
              <a:ext uri="{FF2B5EF4-FFF2-40B4-BE49-F238E27FC236}">
                <a16:creationId xmlns:a16="http://schemas.microsoft.com/office/drawing/2014/main" id="{38C191EB-F50E-7945-802D-92576486CC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0511" y="3281853"/>
            <a:ext cx="282522" cy="294294"/>
          </a:xfrm>
          <a:prstGeom prst="rect">
            <a:avLst/>
          </a:prstGeom>
        </p:spPr>
      </p:pic>
      <p:pic>
        <p:nvPicPr>
          <p:cNvPr id="13" name="Picture 12" descr="green checkmark">
            <a:extLst>
              <a:ext uri="{FF2B5EF4-FFF2-40B4-BE49-F238E27FC236}">
                <a16:creationId xmlns:a16="http://schemas.microsoft.com/office/drawing/2014/main" id="{733A7298-98DF-B34E-B772-24E9A4AD87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05762" y="3685287"/>
            <a:ext cx="282522" cy="294294"/>
          </a:xfrm>
          <a:prstGeom prst="rect">
            <a:avLst/>
          </a:prstGeom>
        </p:spPr>
      </p:pic>
      <p:pic>
        <p:nvPicPr>
          <p:cNvPr id="15" name="Picture 14" descr="green checkmark">
            <a:extLst>
              <a:ext uri="{FF2B5EF4-FFF2-40B4-BE49-F238E27FC236}">
                <a16:creationId xmlns:a16="http://schemas.microsoft.com/office/drawing/2014/main" id="{5811DF6B-DD60-2A40-905D-ACE1138B99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1505" y="4072177"/>
            <a:ext cx="282522" cy="294294"/>
          </a:xfrm>
          <a:prstGeom prst="rect">
            <a:avLst/>
          </a:prstGeom>
        </p:spPr>
      </p:pic>
      <p:pic>
        <p:nvPicPr>
          <p:cNvPr id="17" name="Picture 16" descr="green checkmark">
            <a:extLst>
              <a:ext uri="{FF2B5EF4-FFF2-40B4-BE49-F238E27FC236}">
                <a16:creationId xmlns:a16="http://schemas.microsoft.com/office/drawing/2014/main" id="{860303EE-833C-2049-92F9-4612C8118B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05762" y="4446436"/>
            <a:ext cx="282522" cy="294294"/>
          </a:xfrm>
          <a:prstGeom prst="rect">
            <a:avLst/>
          </a:prstGeom>
        </p:spPr>
      </p:pic>
      <p:pic>
        <p:nvPicPr>
          <p:cNvPr id="19" name="Picture 18" descr="green checkmark">
            <a:extLst>
              <a:ext uri="{FF2B5EF4-FFF2-40B4-BE49-F238E27FC236}">
                <a16:creationId xmlns:a16="http://schemas.microsoft.com/office/drawing/2014/main" id="{95F58D83-949A-B249-A963-43C6722FA5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1505" y="4857866"/>
            <a:ext cx="282522" cy="294294"/>
          </a:xfrm>
          <a:prstGeom prst="rect">
            <a:avLst/>
          </a:prstGeom>
        </p:spPr>
      </p:pic>
      <p:pic>
        <p:nvPicPr>
          <p:cNvPr id="21" name="Picture 20" descr="green checkmark">
            <a:extLst>
              <a:ext uri="{FF2B5EF4-FFF2-40B4-BE49-F238E27FC236}">
                <a16:creationId xmlns:a16="http://schemas.microsoft.com/office/drawing/2014/main" id="{2BBA5A24-2F1F-B24A-A489-C2E80D872F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78916" y="5277590"/>
            <a:ext cx="282522" cy="294294"/>
          </a:xfrm>
          <a:prstGeom prst="rect">
            <a:avLst/>
          </a:prstGeom>
        </p:spPr>
      </p:pic>
      <p:pic>
        <p:nvPicPr>
          <p:cNvPr id="23" name="Picture 22" descr="green checkmark">
            <a:extLst>
              <a:ext uri="{FF2B5EF4-FFF2-40B4-BE49-F238E27FC236}">
                <a16:creationId xmlns:a16="http://schemas.microsoft.com/office/drawing/2014/main" id="{D2A4A683-F353-1E41-AF2C-F8613054C4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1505" y="5643556"/>
            <a:ext cx="282522" cy="294294"/>
          </a:xfrm>
          <a:prstGeom prst="rect">
            <a:avLst/>
          </a:prstGeom>
        </p:spPr>
      </p:pic>
      <p:sp>
        <p:nvSpPr>
          <p:cNvPr id="24" name="TextBox 23">
            <a:extLst>
              <a:ext uri="{FF2B5EF4-FFF2-40B4-BE49-F238E27FC236}">
                <a16:creationId xmlns:a16="http://schemas.microsoft.com/office/drawing/2014/main" id="{795D765D-DE93-4379-94F1-6A06A6EAD6D8}"/>
              </a:ext>
            </a:extLst>
          </p:cNvPr>
          <p:cNvSpPr txBox="1"/>
          <p:nvPr/>
        </p:nvSpPr>
        <p:spPr>
          <a:xfrm>
            <a:off x="5165837" y="173596"/>
            <a:ext cx="5911881" cy="830997"/>
          </a:xfrm>
          <a:prstGeom prst="rect">
            <a:avLst/>
          </a:prstGeom>
          <a:noFill/>
        </p:spPr>
        <p:txBody>
          <a:bodyPr wrap="square" rtlCol="0">
            <a:spAutoFit/>
          </a:bodyPr>
          <a:lstStyle/>
          <a:p>
            <a:r>
              <a:rPr lang="en-US" sz="2400" dirty="0">
                <a:solidFill>
                  <a:schemeClr val="accent5">
                    <a:lumMod val="50000"/>
                  </a:schemeClr>
                </a:solidFill>
              </a:rPr>
              <a:t>Mia </a:t>
            </a:r>
            <a:r>
              <a:rPr lang="en-US" sz="2400" dirty="0" err="1">
                <a:solidFill>
                  <a:schemeClr val="accent5">
                    <a:lumMod val="50000"/>
                  </a:schemeClr>
                </a:solidFill>
              </a:rPr>
              <a:t>whatsappt</a:t>
            </a:r>
            <a:r>
              <a:rPr lang="en-US" sz="2400" dirty="0">
                <a:solidFill>
                  <a:schemeClr val="accent5">
                    <a:lumMod val="50000"/>
                  </a:schemeClr>
                </a:solidFill>
              </a:rPr>
              <a:t> Wolfgang </a:t>
            </a:r>
            <a:r>
              <a:rPr lang="en-US" sz="2400" dirty="0" err="1">
                <a:solidFill>
                  <a:schemeClr val="accent5">
                    <a:lumMod val="50000"/>
                  </a:schemeClr>
                </a:solidFill>
              </a:rPr>
              <a:t>über</a:t>
            </a:r>
            <a:r>
              <a:rPr lang="en-US" sz="2400" dirty="0">
                <a:solidFill>
                  <a:schemeClr val="accent5">
                    <a:lumMod val="50000"/>
                  </a:schemeClr>
                </a:solidFill>
              </a:rPr>
              <a:t> den </a:t>
            </a:r>
            <a:r>
              <a:rPr lang="en-US" sz="2400" dirty="0" err="1">
                <a:solidFill>
                  <a:schemeClr val="accent5">
                    <a:lumMod val="50000"/>
                  </a:schemeClr>
                </a:solidFill>
              </a:rPr>
              <a:t>Austausch</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das </a:t>
            </a:r>
            <a:r>
              <a:rPr lang="en-US" sz="2400" dirty="0" err="1">
                <a:solidFill>
                  <a:schemeClr val="accent5">
                    <a:lumMod val="50000"/>
                  </a:schemeClr>
                </a:solidFill>
              </a:rPr>
              <a:t>mich</a:t>
            </a:r>
            <a:r>
              <a:rPr lang="en-US" sz="2400" dirty="0">
                <a:solidFill>
                  <a:schemeClr val="accent5">
                    <a:lumMod val="50000"/>
                  </a:schemeClr>
                </a:solidFill>
              </a:rPr>
              <a:t>, dich, </a:t>
            </a:r>
            <a:r>
              <a:rPr lang="en-US" sz="2400" dirty="0" err="1">
                <a:solidFill>
                  <a:schemeClr val="accent5">
                    <a:lumMod val="50000"/>
                  </a:schemeClr>
                </a:solidFill>
              </a:rPr>
              <a:t>oder</a:t>
            </a:r>
            <a:r>
              <a:rPr lang="en-US" sz="2400" dirty="0">
                <a:solidFill>
                  <a:schemeClr val="accent5">
                    <a:lumMod val="50000"/>
                  </a:schemeClr>
                </a:solidFill>
              </a:rPr>
              <a:t> --? </a:t>
            </a:r>
          </a:p>
        </p:txBody>
      </p:sp>
      <p:sp>
        <p:nvSpPr>
          <p:cNvPr id="25" name="TextBox 24">
            <a:extLst>
              <a:ext uri="{FF2B5EF4-FFF2-40B4-BE49-F238E27FC236}">
                <a16:creationId xmlns:a16="http://schemas.microsoft.com/office/drawing/2014/main" id="{DB084C43-4A13-4D72-A03C-05BDC37C31A8}"/>
              </a:ext>
            </a:extLst>
          </p:cNvPr>
          <p:cNvSpPr txBox="1"/>
          <p:nvPr/>
        </p:nvSpPr>
        <p:spPr>
          <a:xfrm>
            <a:off x="3475250" y="3671804"/>
            <a:ext cx="843046" cy="307777"/>
          </a:xfrm>
          <a:prstGeom prst="rect">
            <a:avLst/>
          </a:prstGeom>
          <a:solidFill>
            <a:srgbClr val="FFE8CB"/>
          </a:solidFill>
        </p:spPr>
        <p:txBody>
          <a:bodyPr wrap="square" lIns="0" tIns="0" rIns="0" bIns="0" rtlCol="0">
            <a:spAutoFit/>
          </a:bodyPr>
          <a:lstStyle/>
          <a:p>
            <a:pPr algn="ctr"/>
            <a:r>
              <a:rPr lang="en-US" sz="2000" dirty="0">
                <a:solidFill>
                  <a:srgbClr val="115076"/>
                </a:solidFill>
              </a:rPr>
              <a:t>[  </a:t>
            </a:r>
            <a:r>
              <a:rPr lang="en-US" sz="2000" b="1" dirty="0">
                <a:solidFill>
                  <a:srgbClr val="115076"/>
                </a:solidFill>
              </a:rPr>
              <a:t> --   </a:t>
            </a:r>
            <a:r>
              <a:rPr lang="en-US" sz="2000" dirty="0">
                <a:solidFill>
                  <a:srgbClr val="115076"/>
                </a:solidFill>
              </a:rPr>
              <a:t>]</a:t>
            </a:r>
            <a:endParaRPr lang="en-GB" sz="2000" dirty="0">
              <a:solidFill>
                <a:srgbClr val="115076"/>
              </a:solidFill>
            </a:endParaRPr>
          </a:p>
        </p:txBody>
      </p:sp>
      <p:sp>
        <p:nvSpPr>
          <p:cNvPr id="26" name="TextBox 25">
            <a:extLst>
              <a:ext uri="{FF2B5EF4-FFF2-40B4-BE49-F238E27FC236}">
                <a16:creationId xmlns:a16="http://schemas.microsoft.com/office/drawing/2014/main" id="{855C2325-31F2-4FDA-A14F-015BB84DD0F2}"/>
              </a:ext>
            </a:extLst>
          </p:cNvPr>
          <p:cNvSpPr txBox="1"/>
          <p:nvPr/>
        </p:nvSpPr>
        <p:spPr>
          <a:xfrm>
            <a:off x="2280756" y="4088438"/>
            <a:ext cx="776462" cy="307777"/>
          </a:xfrm>
          <a:prstGeom prst="rect">
            <a:avLst/>
          </a:prstGeom>
          <a:solidFill>
            <a:srgbClr val="FFF4E7"/>
          </a:solidFill>
        </p:spPr>
        <p:txBody>
          <a:bodyPr wrap="square" lIns="0" tIns="0" rIns="0" bIns="0" rtlCol="0">
            <a:spAutoFit/>
          </a:bodyPr>
          <a:lstStyle/>
          <a:p>
            <a:pPr algn="ctr"/>
            <a:r>
              <a:rPr lang="en-US" sz="2000" b="1" dirty="0" err="1">
                <a:solidFill>
                  <a:srgbClr val="115076"/>
                </a:solidFill>
              </a:rPr>
              <a:t>mich</a:t>
            </a:r>
            <a:endParaRPr lang="en-GB" sz="2000" b="1" dirty="0">
              <a:solidFill>
                <a:srgbClr val="115076"/>
              </a:solidFill>
            </a:endParaRPr>
          </a:p>
        </p:txBody>
      </p:sp>
      <p:sp>
        <p:nvSpPr>
          <p:cNvPr id="27" name="TextBox 26">
            <a:extLst>
              <a:ext uri="{FF2B5EF4-FFF2-40B4-BE49-F238E27FC236}">
                <a16:creationId xmlns:a16="http://schemas.microsoft.com/office/drawing/2014/main" id="{EFE78735-0F4E-4098-B8F1-F4C75D40EC67}"/>
              </a:ext>
            </a:extLst>
          </p:cNvPr>
          <p:cNvSpPr txBox="1"/>
          <p:nvPr/>
        </p:nvSpPr>
        <p:spPr>
          <a:xfrm>
            <a:off x="2252397" y="4493130"/>
            <a:ext cx="927531" cy="307777"/>
          </a:xfrm>
          <a:prstGeom prst="rect">
            <a:avLst/>
          </a:prstGeom>
          <a:solidFill>
            <a:srgbClr val="FFE8CB"/>
          </a:solidFill>
        </p:spPr>
        <p:txBody>
          <a:bodyPr wrap="square" lIns="0" tIns="0" rIns="0" bIns="0" rtlCol="0">
            <a:spAutoFit/>
          </a:bodyPr>
          <a:lstStyle/>
          <a:p>
            <a:pPr algn="ctr"/>
            <a:r>
              <a:rPr lang="en-US" sz="2000" dirty="0">
                <a:solidFill>
                  <a:srgbClr val="115076"/>
                </a:solidFill>
              </a:rPr>
              <a:t>[  </a:t>
            </a:r>
            <a:r>
              <a:rPr lang="en-US" sz="2000" b="1" dirty="0">
                <a:solidFill>
                  <a:srgbClr val="115076"/>
                </a:solidFill>
              </a:rPr>
              <a:t> --   </a:t>
            </a:r>
            <a:r>
              <a:rPr lang="en-US" sz="2000" dirty="0">
                <a:solidFill>
                  <a:srgbClr val="115076"/>
                </a:solidFill>
              </a:rPr>
              <a:t>]</a:t>
            </a:r>
            <a:endParaRPr lang="en-GB" sz="2000" dirty="0">
              <a:solidFill>
                <a:srgbClr val="115076"/>
              </a:solidFill>
            </a:endParaRPr>
          </a:p>
        </p:txBody>
      </p:sp>
      <p:sp>
        <p:nvSpPr>
          <p:cNvPr id="28" name="TextBox 27">
            <a:extLst>
              <a:ext uri="{FF2B5EF4-FFF2-40B4-BE49-F238E27FC236}">
                <a16:creationId xmlns:a16="http://schemas.microsoft.com/office/drawing/2014/main" id="{8690DA5F-1AD8-415C-9F5F-0C8CC91AE197}"/>
              </a:ext>
            </a:extLst>
          </p:cNvPr>
          <p:cNvSpPr txBox="1"/>
          <p:nvPr/>
        </p:nvSpPr>
        <p:spPr>
          <a:xfrm>
            <a:off x="3028859" y="4906064"/>
            <a:ext cx="776462" cy="307777"/>
          </a:xfrm>
          <a:prstGeom prst="rect">
            <a:avLst/>
          </a:prstGeom>
          <a:solidFill>
            <a:srgbClr val="FFF4E7"/>
          </a:solidFill>
        </p:spPr>
        <p:txBody>
          <a:bodyPr wrap="square" lIns="0" tIns="0" rIns="0" bIns="0" rtlCol="0">
            <a:spAutoFit/>
          </a:bodyPr>
          <a:lstStyle/>
          <a:p>
            <a:pPr algn="ctr"/>
            <a:r>
              <a:rPr lang="en-US" sz="2000" dirty="0">
                <a:solidFill>
                  <a:srgbClr val="115076"/>
                </a:solidFill>
              </a:rPr>
              <a:t>[  </a:t>
            </a:r>
            <a:r>
              <a:rPr lang="en-US" sz="2000" b="1" dirty="0">
                <a:solidFill>
                  <a:srgbClr val="115076"/>
                </a:solidFill>
              </a:rPr>
              <a:t>--</a:t>
            </a:r>
            <a:r>
              <a:rPr lang="en-US" sz="2000" dirty="0">
                <a:solidFill>
                  <a:srgbClr val="115076"/>
                </a:solidFill>
              </a:rPr>
              <a:t>  ]</a:t>
            </a:r>
            <a:endParaRPr lang="en-GB" sz="2000" dirty="0">
              <a:solidFill>
                <a:srgbClr val="115076"/>
              </a:solidFill>
            </a:endParaRPr>
          </a:p>
        </p:txBody>
      </p:sp>
      <p:sp>
        <p:nvSpPr>
          <p:cNvPr id="29" name="TextBox 28">
            <a:extLst>
              <a:ext uri="{FF2B5EF4-FFF2-40B4-BE49-F238E27FC236}">
                <a16:creationId xmlns:a16="http://schemas.microsoft.com/office/drawing/2014/main" id="{8D528895-E6BB-480D-AD1B-64603A676C14}"/>
              </a:ext>
            </a:extLst>
          </p:cNvPr>
          <p:cNvSpPr txBox="1"/>
          <p:nvPr/>
        </p:nvSpPr>
        <p:spPr>
          <a:xfrm>
            <a:off x="2403724" y="5277590"/>
            <a:ext cx="776462" cy="307777"/>
          </a:xfrm>
          <a:prstGeom prst="rect">
            <a:avLst/>
          </a:prstGeom>
          <a:solidFill>
            <a:srgbClr val="FFE8CB"/>
          </a:solidFill>
        </p:spPr>
        <p:txBody>
          <a:bodyPr wrap="square" lIns="0" tIns="0" rIns="0" bIns="0" rtlCol="0">
            <a:spAutoFit/>
          </a:bodyPr>
          <a:lstStyle/>
          <a:p>
            <a:pPr algn="ctr"/>
            <a:r>
              <a:rPr lang="en-US" sz="2000" b="1" dirty="0">
                <a:solidFill>
                  <a:srgbClr val="115076"/>
                </a:solidFill>
              </a:rPr>
              <a:t>dich</a:t>
            </a:r>
            <a:endParaRPr lang="en-GB" sz="2000" b="1" dirty="0">
              <a:solidFill>
                <a:srgbClr val="115076"/>
              </a:solidFill>
            </a:endParaRPr>
          </a:p>
        </p:txBody>
      </p:sp>
      <p:sp>
        <p:nvSpPr>
          <p:cNvPr id="30" name="TextBox 29">
            <a:extLst>
              <a:ext uri="{FF2B5EF4-FFF2-40B4-BE49-F238E27FC236}">
                <a16:creationId xmlns:a16="http://schemas.microsoft.com/office/drawing/2014/main" id="{A8C5B004-5C62-4F98-8534-532E83E35406}"/>
              </a:ext>
            </a:extLst>
          </p:cNvPr>
          <p:cNvSpPr txBox="1"/>
          <p:nvPr/>
        </p:nvSpPr>
        <p:spPr>
          <a:xfrm>
            <a:off x="2358208" y="5660656"/>
            <a:ext cx="776462" cy="307777"/>
          </a:xfrm>
          <a:prstGeom prst="rect">
            <a:avLst/>
          </a:prstGeom>
          <a:solidFill>
            <a:srgbClr val="FFF4E7"/>
          </a:solidFill>
        </p:spPr>
        <p:txBody>
          <a:bodyPr wrap="square" lIns="0" tIns="0" rIns="0" bIns="0" rtlCol="0">
            <a:spAutoFit/>
          </a:bodyPr>
          <a:lstStyle/>
          <a:p>
            <a:pPr algn="ctr"/>
            <a:r>
              <a:rPr lang="en-US" sz="2000" b="1" dirty="0" err="1">
                <a:solidFill>
                  <a:srgbClr val="115076"/>
                </a:solidFill>
              </a:rPr>
              <a:t>mich</a:t>
            </a:r>
            <a:endParaRPr lang="en-GB" sz="2000" b="1" dirty="0">
              <a:solidFill>
                <a:srgbClr val="115076"/>
              </a:solidFill>
            </a:endParaRPr>
          </a:p>
        </p:txBody>
      </p:sp>
      <p:pic>
        <p:nvPicPr>
          <p:cNvPr id="40" name="Picture 39" descr="A picture containing text, vector graphics&#10;&#10;Description automatically generated">
            <a:extLst>
              <a:ext uri="{FF2B5EF4-FFF2-40B4-BE49-F238E27FC236}">
                <a16:creationId xmlns:a16="http://schemas.microsoft.com/office/drawing/2014/main" id="{C413D263-DBC1-4E5A-B9D0-3925DB4A02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15024" y="1466282"/>
            <a:ext cx="1383587" cy="1412137"/>
          </a:xfrm>
          <a:prstGeom prst="rect">
            <a:avLst/>
          </a:prstGeom>
        </p:spPr>
      </p:pic>
      <p:pic>
        <p:nvPicPr>
          <p:cNvPr id="42" name="Picture 41" descr="A cartoon of a child&#10;&#10;Description automatically generated with low confidence">
            <a:extLst>
              <a:ext uri="{FF2B5EF4-FFF2-40B4-BE49-F238E27FC236}">
                <a16:creationId xmlns:a16="http://schemas.microsoft.com/office/drawing/2014/main" id="{70ED5E79-023E-4CA6-94BC-A748D477D6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37191" y="1498957"/>
            <a:ext cx="1467514" cy="1412137"/>
          </a:xfrm>
          <a:prstGeom prst="rect">
            <a:avLst/>
          </a:prstGeom>
        </p:spPr>
      </p:pic>
    </p:spTree>
    <p:extLst>
      <p:ext uri="{BB962C8B-B14F-4D97-AF65-F5344CB8AC3E}">
        <p14:creationId xmlns:p14="http://schemas.microsoft.com/office/powerpoint/2010/main" val="120487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5" grpId="0" animBg="1"/>
      <p:bldP spid="26" grpId="0" animBg="1"/>
      <p:bldP spid="27" grpId="0" animBg="1"/>
      <p:bldP spid="28"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7" y="119767"/>
            <a:ext cx="4303747" cy="869950"/>
          </a:xfrm>
          <a:prstGeom prst="rect">
            <a:avLst/>
          </a:prstGeom>
        </p:spPr>
      </p:pic>
      <p:pic>
        <p:nvPicPr>
          <p:cNvPr id="41" name="Picture 4" descr="Germany, Friends, Banner, Flags, Flag, German">
            <a:extLst>
              <a:ext uri="{FF2B5EF4-FFF2-40B4-BE49-F238E27FC236}">
                <a16:creationId xmlns:a16="http://schemas.microsoft.com/office/drawing/2014/main" id="{94A06CD8-CCE5-458D-B3E0-682690B283F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394" b="57620"/>
          <a:stretch/>
        </p:blipFill>
        <p:spPr bwMode="auto">
          <a:xfrm>
            <a:off x="1944955" y="693013"/>
            <a:ext cx="1647036" cy="85058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8047" y="182691"/>
            <a:ext cx="3745089" cy="707849"/>
          </a:xfrm>
        </p:spPr>
        <p:txBody>
          <a:bodyPr>
            <a:normAutofit/>
          </a:bodyPr>
          <a:lstStyle/>
          <a:p>
            <a:r>
              <a:rPr lang="en-GB" sz="3600" b="1" dirty="0">
                <a:solidFill>
                  <a:schemeClr val="bg1"/>
                </a:solidFill>
              </a:rPr>
              <a:t>Mia an Alastair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2102975669"/>
              </p:ext>
            </p:extLst>
          </p:nvPr>
        </p:nvGraphicFramePr>
        <p:xfrm>
          <a:off x="491319" y="1602341"/>
          <a:ext cx="11418600" cy="4473603"/>
        </p:xfrm>
        <a:graphic>
          <a:graphicData uri="http://schemas.openxmlformats.org/drawingml/2006/table">
            <a:tbl>
              <a:tblPr firstRow="1" bandRow="1">
                <a:tableStyleId>{00A15C55-8517-42AA-B614-E9B94910E393}</a:tableStyleId>
              </a:tblPr>
              <a:tblGrid>
                <a:gridCol w="655093">
                  <a:extLst>
                    <a:ext uri="{9D8B030D-6E8A-4147-A177-3AD203B41FA5}">
                      <a16:colId xmlns:a16="http://schemas.microsoft.com/office/drawing/2014/main" val="2607353726"/>
                    </a:ext>
                  </a:extLst>
                </a:gridCol>
                <a:gridCol w="7666567">
                  <a:extLst>
                    <a:ext uri="{9D8B030D-6E8A-4147-A177-3AD203B41FA5}">
                      <a16:colId xmlns:a16="http://schemas.microsoft.com/office/drawing/2014/main" val="1600817978"/>
                    </a:ext>
                  </a:extLst>
                </a:gridCol>
                <a:gridCol w="895544">
                  <a:extLst>
                    <a:ext uri="{9D8B030D-6E8A-4147-A177-3AD203B41FA5}">
                      <a16:colId xmlns:a16="http://schemas.microsoft.com/office/drawing/2014/main" val="787065676"/>
                    </a:ext>
                  </a:extLst>
                </a:gridCol>
                <a:gridCol w="767101">
                  <a:extLst>
                    <a:ext uri="{9D8B030D-6E8A-4147-A177-3AD203B41FA5}">
                      <a16:colId xmlns:a16="http://schemas.microsoft.com/office/drawing/2014/main" val="1382245145"/>
                    </a:ext>
                  </a:extLst>
                </a:gridCol>
                <a:gridCol w="767101">
                  <a:extLst>
                    <a:ext uri="{9D8B030D-6E8A-4147-A177-3AD203B41FA5}">
                      <a16:colId xmlns:a16="http://schemas.microsoft.com/office/drawing/2014/main" val="4128092149"/>
                    </a:ext>
                  </a:extLst>
                </a:gridCol>
                <a:gridCol w="667194">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t>mich</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dich</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effectLst/>
                          <a:uLnTx/>
                          <a:uFillTx/>
                        </a:rPr>
                        <a:t>s</a:t>
                      </a:r>
                      <a:r>
                        <a:rPr kumimoji="0" lang="en-GB" sz="2000" b="1" u="none" strike="noStrike" kern="1200" cap="none" spc="0" normalizeH="0" baseline="0" noProof="0" dirty="0">
                          <a:ln>
                            <a:noFill/>
                          </a:ln>
                          <a:effectLst/>
                          <a:uLnTx/>
                          <a:uFillTx/>
                        </a:rPr>
                        <a:t>ich</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Ich </a:t>
                      </a:r>
                      <a:r>
                        <a:rPr lang="en-GB" sz="2000" dirty="0" err="1">
                          <a:solidFill>
                            <a:srgbClr val="115076"/>
                          </a:solidFill>
                        </a:rPr>
                        <a:t>fühle</a:t>
                      </a:r>
                      <a:r>
                        <a:rPr lang="en-GB" sz="2000" dirty="0">
                          <a:solidFill>
                            <a:srgbClr val="115076"/>
                          </a:solidFill>
                        </a:rPr>
                        <a:t> </a:t>
                      </a:r>
                      <a:r>
                        <a:rPr lang="en-GB" sz="2000" dirty="0" err="1">
                          <a:solidFill>
                            <a:srgbClr val="115076"/>
                          </a:solidFill>
                        </a:rPr>
                        <a:t>mich</a:t>
                      </a:r>
                      <a:r>
                        <a:rPr lang="en-GB" sz="2000" dirty="0">
                          <a:solidFill>
                            <a:srgbClr val="115076"/>
                          </a:solidFill>
                        </a:rPr>
                        <a:t> </a:t>
                      </a:r>
                      <a:r>
                        <a:rPr lang="en-GB" sz="2000" dirty="0" err="1">
                          <a:solidFill>
                            <a:srgbClr val="115076"/>
                          </a:solidFill>
                        </a:rPr>
                        <a:t>verantwortlich</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Er </a:t>
                      </a:r>
                      <a:r>
                        <a:rPr lang="en-GB" sz="2000" dirty="0" err="1">
                          <a:solidFill>
                            <a:srgbClr val="115076"/>
                          </a:solidFill>
                        </a:rPr>
                        <a:t>schaut</a:t>
                      </a:r>
                      <a:r>
                        <a:rPr lang="en-GB" sz="2000" dirty="0">
                          <a:solidFill>
                            <a:srgbClr val="115076"/>
                          </a:solidFill>
                        </a:rPr>
                        <a:t> </a:t>
                      </a:r>
                      <a:r>
                        <a:rPr lang="en-GB" sz="2000" dirty="0" err="1">
                          <a:solidFill>
                            <a:srgbClr val="115076"/>
                          </a:solidFill>
                        </a:rPr>
                        <a:t>aus</a:t>
                      </a:r>
                      <a:r>
                        <a:rPr lang="en-GB" sz="2000" dirty="0">
                          <a:solidFill>
                            <a:srgbClr val="115076"/>
                          </a:solidFill>
                        </a:rPr>
                        <a:t> </a:t>
                      </a:r>
                      <a:r>
                        <a:rPr lang="en-GB" sz="2000" dirty="0" err="1">
                          <a:solidFill>
                            <a:srgbClr val="115076"/>
                          </a:solidFill>
                        </a:rPr>
                        <a:t>dem</a:t>
                      </a:r>
                      <a:r>
                        <a:rPr lang="en-GB" sz="2000" dirty="0">
                          <a:solidFill>
                            <a:srgbClr val="115076"/>
                          </a:solidFill>
                        </a:rPr>
                        <a:t> Fenster.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Du </a:t>
                      </a:r>
                      <a:r>
                        <a:rPr lang="en-GB" sz="2000" dirty="0" err="1">
                          <a:solidFill>
                            <a:srgbClr val="115076"/>
                          </a:solidFill>
                        </a:rPr>
                        <a:t>sagst</a:t>
                      </a:r>
                      <a:r>
                        <a:rPr lang="en-GB" sz="2000" dirty="0">
                          <a:solidFill>
                            <a:srgbClr val="115076"/>
                          </a:solidFill>
                        </a:rPr>
                        <a:t>, du </a:t>
                      </a:r>
                      <a:r>
                        <a:rPr lang="en-GB" sz="2000" dirty="0" err="1">
                          <a:solidFill>
                            <a:srgbClr val="115076"/>
                          </a:solidFill>
                        </a:rPr>
                        <a:t>wäscht</a:t>
                      </a:r>
                      <a:r>
                        <a:rPr lang="en-GB" sz="2000" dirty="0">
                          <a:solidFill>
                            <a:srgbClr val="115076"/>
                          </a:solidFill>
                        </a:rPr>
                        <a:t> die </a:t>
                      </a:r>
                      <a:r>
                        <a:rPr lang="en-GB" sz="2000" dirty="0" err="1">
                          <a:solidFill>
                            <a:srgbClr val="115076"/>
                          </a:solidFill>
                        </a:rPr>
                        <a:t>Bettwäsche</a:t>
                      </a:r>
                      <a:r>
                        <a:rPr lang="en-GB" sz="2000" dirty="0">
                          <a:solidFill>
                            <a:srgbClr val="115076"/>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Ich </a:t>
                      </a:r>
                      <a:r>
                        <a:rPr lang="en-GB" sz="2000" dirty="0" err="1">
                          <a:solidFill>
                            <a:srgbClr val="115076"/>
                          </a:solidFill>
                        </a:rPr>
                        <a:t>ziehe</a:t>
                      </a:r>
                      <a:r>
                        <a:rPr lang="en-GB" sz="2000" dirty="0">
                          <a:solidFill>
                            <a:srgbClr val="115076"/>
                          </a:solidFill>
                        </a:rPr>
                        <a:t> </a:t>
                      </a:r>
                      <a:r>
                        <a:rPr lang="en-GB" sz="2000" dirty="0" err="1">
                          <a:solidFill>
                            <a:srgbClr val="115076"/>
                          </a:solidFill>
                        </a:rPr>
                        <a:t>meine</a:t>
                      </a:r>
                      <a:r>
                        <a:rPr lang="en-GB" sz="2000" dirty="0">
                          <a:solidFill>
                            <a:srgbClr val="115076"/>
                          </a:solidFill>
                        </a:rPr>
                        <a:t> </a:t>
                      </a:r>
                      <a:r>
                        <a:rPr lang="en-GB" sz="2000" dirty="0" err="1">
                          <a:solidFill>
                            <a:srgbClr val="115076"/>
                          </a:solidFill>
                        </a:rPr>
                        <a:t>Jacke</a:t>
                      </a:r>
                      <a:r>
                        <a:rPr lang="en-GB" sz="2000" dirty="0">
                          <a:solidFill>
                            <a:srgbClr val="115076"/>
                          </a:solidFill>
                        </a:rPr>
                        <a:t> an.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Fühlst</a:t>
                      </a:r>
                      <a:r>
                        <a:rPr lang="en-GB" sz="2000" dirty="0">
                          <a:solidFill>
                            <a:srgbClr val="115076"/>
                          </a:solidFill>
                        </a:rPr>
                        <a:t> du dich gut?</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Er </a:t>
                      </a:r>
                      <a:r>
                        <a:rPr lang="en-GB" sz="2000" dirty="0" err="1">
                          <a:solidFill>
                            <a:srgbClr val="115076"/>
                          </a:solidFill>
                        </a:rPr>
                        <a:t>nennt</a:t>
                      </a:r>
                      <a:r>
                        <a:rPr lang="en-GB" sz="2000" dirty="0">
                          <a:solidFill>
                            <a:srgbClr val="115076"/>
                          </a:solidFill>
                        </a:rPr>
                        <a:t> die </a:t>
                      </a:r>
                      <a:r>
                        <a:rPr lang="en-GB" sz="2000" dirty="0" err="1">
                          <a:solidFill>
                            <a:srgbClr val="115076"/>
                          </a:solidFill>
                        </a:rPr>
                        <a:t>Städte</a:t>
                      </a:r>
                      <a:r>
                        <a:rPr lang="en-GB" sz="2000" dirty="0">
                          <a:solidFill>
                            <a:srgbClr val="115076"/>
                          </a:solidFill>
                        </a:rPr>
                        <a:t> auf </a:t>
                      </a:r>
                      <a:r>
                        <a:rPr lang="en-GB" sz="2000" dirty="0" err="1">
                          <a:solidFill>
                            <a:srgbClr val="115076"/>
                          </a:solidFill>
                        </a:rPr>
                        <a:t>dem</a:t>
                      </a:r>
                      <a:r>
                        <a:rPr lang="en-GB" sz="2000" dirty="0">
                          <a:solidFill>
                            <a:srgbClr val="115076"/>
                          </a:solidFill>
                        </a:rPr>
                        <a:t> </a:t>
                      </a:r>
                      <a:r>
                        <a:rPr lang="en-GB" sz="2000" dirty="0" err="1">
                          <a:solidFill>
                            <a:srgbClr val="115076"/>
                          </a:solidFill>
                        </a:rPr>
                        <a:t>Reiseplan</a:t>
                      </a:r>
                      <a:r>
                        <a:rPr lang="en-GB" sz="2000" dirty="0">
                          <a:solidFill>
                            <a:srgbClr val="115076"/>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Ich </a:t>
                      </a:r>
                      <a:r>
                        <a:rPr lang="en-GB" sz="2000" dirty="0" err="1">
                          <a:solidFill>
                            <a:srgbClr val="115076"/>
                          </a:solidFill>
                        </a:rPr>
                        <a:t>setze</a:t>
                      </a:r>
                      <a:r>
                        <a:rPr lang="en-GB" sz="2000" dirty="0">
                          <a:solidFill>
                            <a:srgbClr val="115076"/>
                          </a:solidFill>
                        </a:rPr>
                        <a:t> </a:t>
                      </a:r>
                      <a:r>
                        <a:rPr lang="en-GB" sz="2000" dirty="0" err="1">
                          <a:solidFill>
                            <a:srgbClr val="115076"/>
                          </a:solidFill>
                        </a:rPr>
                        <a:t>mich</a:t>
                      </a:r>
                      <a:r>
                        <a:rPr lang="en-GB" sz="2000" dirty="0">
                          <a:solidFill>
                            <a:srgbClr val="115076"/>
                          </a:solidFill>
                        </a:rPr>
                        <a:t> auf den </a:t>
                      </a:r>
                      <a:r>
                        <a:rPr lang="en-GB" sz="2000" dirty="0" err="1">
                          <a:solidFill>
                            <a:srgbClr val="115076"/>
                          </a:solidFill>
                        </a:rPr>
                        <a:t>Sitzplatz</a:t>
                      </a:r>
                      <a:r>
                        <a:rPr lang="en-GB" sz="2000" dirty="0">
                          <a:solidFill>
                            <a:srgbClr val="115076"/>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Er </a:t>
                      </a:r>
                      <a:r>
                        <a:rPr lang="en-GB" sz="2000" dirty="0" err="1">
                          <a:solidFill>
                            <a:srgbClr val="115076"/>
                          </a:solidFill>
                        </a:rPr>
                        <a:t>fühlt</a:t>
                      </a:r>
                      <a:r>
                        <a:rPr lang="en-GB" sz="2000" dirty="0">
                          <a:solidFill>
                            <a:srgbClr val="115076"/>
                          </a:solidFill>
                        </a:rPr>
                        <a:t> </a:t>
                      </a:r>
                      <a:r>
                        <a:rPr lang="en-GB" sz="2000" dirty="0" err="1">
                          <a:solidFill>
                            <a:srgbClr val="115076"/>
                          </a:solidFill>
                        </a:rPr>
                        <a:t>sich</a:t>
                      </a:r>
                      <a:r>
                        <a:rPr lang="en-GB" sz="2000" dirty="0">
                          <a:solidFill>
                            <a:srgbClr val="115076"/>
                          </a:solidFill>
                        </a:rPr>
                        <a:t> </a:t>
                      </a:r>
                      <a:r>
                        <a:rPr lang="en-GB" sz="2000" dirty="0" err="1">
                          <a:solidFill>
                            <a:srgbClr val="115076"/>
                          </a:solidFill>
                        </a:rPr>
                        <a:t>müde</a:t>
                      </a:r>
                      <a:r>
                        <a:rPr lang="en-GB" sz="2000" dirty="0">
                          <a:solidFill>
                            <a:srgbClr val="115076"/>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1212670" y="2178401"/>
            <a:ext cx="3742604" cy="34547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8739" y="2169166"/>
            <a:ext cx="282522" cy="294294"/>
          </a:xfrm>
          <a:prstGeom prst="rect">
            <a:avLst/>
          </a:prstGeom>
        </p:spPr>
      </p:pic>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1182730" y="2716474"/>
            <a:ext cx="3447184" cy="3165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5967" y="2687225"/>
            <a:ext cx="282522" cy="294294"/>
          </a:xfrm>
          <a:prstGeom prst="rect">
            <a:avLst/>
          </a:prstGeom>
        </p:spPr>
      </p:pic>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1212670" y="3182881"/>
            <a:ext cx="4913270" cy="36396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84351" y="3193742"/>
            <a:ext cx="282522" cy="294294"/>
          </a:xfrm>
          <a:prstGeom prst="rect">
            <a:avLst/>
          </a:prstGeom>
        </p:spPr>
      </p:pic>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1059642" y="3704052"/>
            <a:ext cx="3570272" cy="3501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3870" y="3641601"/>
            <a:ext cx="282522" cy="294294"/>
          </a:xfrm>
          <a:prstGeom prst="rect">
            <a:avLst/>
          </a:prstGeom>
        </p:spPr>
      </p:pic>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1191044" y="4188586"/>
            <a:ext cx="2807750" cy="32934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5587" y="4134821"/>
            <a:ext cx="282522" cy="294294"/>
          </a:xfrm>
          <a:prstGeom prst="rect">
            <a:avLst/>
          </a:prstGeom>
        </p:spPr>
      </p:pic>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1132698" y="4678998"/>
            <a:ext cx="4963302" cy="36939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57455" y="4710820"/>
            <a:ext cx="282522" cy="294294"/>
          </a:xfrm>
          <a:prstGeom prst="rect">
            <a:avLst/>
          </a:prstGeom>
        </p:spPr>
      </p:pic>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1212670" y="5196582"/>
            <a:ext cx="4232787" cy="35727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8887" y="5196582"/>
            <a:ext cx="282522" cy="294294"/>
          </a:xfrm>
          <a:prstGeom prst="rect">
            <a:avLst/>
          </a:prstGeom>
        </p:spPr>
      </p:pic>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1132698" y="5688375"/>
            <a:ext cx="2594344" cy="29429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6780" y="5631007"/>
            <a:ext cx="282522" cy="294294"/>
          </a:xfrm>
          <a:prstGeom prst="rect">
            <a:avLst/>
          </a:prstGeom>
        </p:spPr>
      </p:pic>
      <p:sp>
        <p:nvSpPr>
          <p:cNvPr id="32" name="Action Button: Custom 16">
            <a:hlinkClick r:id="" action="ppaction://noaction" highlightClick="1">
              <a:snd r:embed="rId6" name="9.3.1.5 slide 9 1.wav"/>
            </a:hlinkClick>
            <a:extLst>
              <a:ext uri="{FF2B5EF4-FFF2-40B4-BE49-F238E27FC236}">
                <a16:creationId xmlns:a16="http://schemas.microsoft.com/office/drawing/2014/main" id="{D2B1EA48-40BB-4F68-A104-4A8B31B4D4BB}"/>
              </a:ext>
            </a:extLst>
          </p:cNvPr>
          <p:cNvSpPr/>
          <p:nvPr/>
        </p:nvSpPr>
        <p:spPr>
          <a:xfrm>
            <a:off x="552023" y="216916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7" name="9.3.1.5 slide 9 2 .wav"/>
            </a:hlinkClick>
            <a:extLst>
              <a:ext uri="{FF2B5EF4-FFF2-40B4-BE49-F238E27FC236}">
                <a16:creationId xmlns:a16="http://schemas.microsoft.com/office/drawing/2014/main" id="{86670C6F-0031-4B33-8535-0B32F1075618}"/>
              </a:ext>
            </a:extLst>
          </p:cNvPr>
          <p:cNvSpPr/>
          <p:nvPr/>
        </p:nvSpPr>
        <p:spPr>
          <a:xfrm>
            <a:off x="552023" y="268519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8" name="9.3.1.5 slide 9 3.wav"/>
            </a:hlinkClick>
            <a:extLst>
              <a:ext uri="{FF2B5EF4-FFF2-40B4-BE49-F238E27FC236}">
                <a16:creationId xmlns:a16="http://schemas.microsoft.com/office/drawing/2014/main" id="{1AEF7932-ED2E-4DD4-B6F3-44931C9B4D42}"/>
              </a:ext>
            </a:extLst>
          </p:cNvPr>
          <p:cNvSpPr/>
          <p:nvPr/>
        </p:nvSpPr>
        <p:spPr>
          <a:xfrm>
            <a:off x="552023" y="320121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9" name="9.3.1.5 slide 9 4 .wav"/>
            </a:hlinkClick>
            <a:extLst>
              <a:ext uri="{FF2B5EF4-FFF2-40B4-BE49-F238E27FC236}">
                <a16:creationId xmlns:a16="http://schemas.microsoft.com/office/drawing/2014/main" id="{94BC66DA-7CDF-4759-B490-8954E1259003}"/>
              </a:ext>
            </a:extLst>
          </p:cNvPr>
          <p:cNvSpPr/>
          <p:nvPr/>
        </p:nvSpPr>
        <p:spPr>
          <a:xfrm>
            <a:off x="552023" y="369630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10" name="9.3.1.5 slide 9 5.wav"/>
            </a:hlinkClick>
            <a:extLst>
              <a:ext uri="{FF2B5EF4-FFF2-40B4-BE49-F238E27FC236}">
                <a16:creationId xmlns:a16="http://schemas.microsoft.com/office/drawing/2014/main" id="{F1C9904E-40A0-41A6-988C-0B50785DACB5}"/>
              </a:ext>
            </a:extLst>
          </p:cNvPr>
          <p:cNvSpPr/>
          <p:nvPr/>
        </p:nvSpPr>
        <p:spPr>
          <a:xfrm>
            <a:off x="552023" y="41750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11" name="9.3.1.5 slide 9 6.wav"/>
            </a:hlinkClick>
            <a:extLst>
              <a:ext uri="{FF2B5EF4-FFF2-40B4-BE49-F238E27FC236}">
                <a16:creationId xmlns:a16="http://schemas.microsoft.com/office/drawing/2014/main" id="{C7C2F787-6D11-4287-A3C6-EEC152BD392F}"/>
              </a:ext>
            </a:extLst>
          </p:cNvPr>
          <p:cNvSpPr/>
          <p:nvPr/>
        </p:nvSpPr>
        <p:spPr>
          <a:xfrm>
            <a:off x="552023" y="467899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2" name="9.3.1.5 slide 9 7.wav"/>
            </a:hlinkClick>
            <a:extLst>
              <a:ext uri="{FF2B5EF4-FFF2-40B4-BE49-F238E27FC236}">
                <a16:creationId xmlns:a16="http://schemas.microsoft.com/office/drawing/2014/main" id="{1FAB9E34-96F8-4EBA-82C2-5A64F9E98DEB}"/>
              </a:ext>
            </a:extLst>
          </p:cNvPr>
          <p:cNvSpPr/>
          <p:nvPr/>
        </p:nvSpPr>
        <p:spPr>
          <a:xfrm>
            <a:off x="552023" y="51464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40" name="Picture 2" descr="Aeroplane, Plane, Air, Airplane, Aircraft, Travel">
            <a:extLst>
              <a:ext uri="{FF2B5EF4-FFF2-40B4-BE49-F238E27FC236}">
                <a16:creationId xmlns:a16="http://schemas.microsoft.com/office/drawing/2014/main" id="{EAB70CCC-80D1-4E2F-9109-CB11FBE1B71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59447" y="591185"/>
            <a:ext cx="3135136" cy="1567568"/>
          </a:xfrm>
          <a:prstGeom prst="rect">
            <a:avLst/>
          </a:prstGeom>
          <a:noFill/>
          <a:extLst>
            <a:ext uri="{909E8E84-426E-40DD-AFC4-6F175D3DCCD1}">
              <a14:hiddenFill xmlns:a14="http://schemas.microsoft.com/office/drawing/2010/main">
                <a:solidFill>
                  <a:srgbClr val="FFFFFF"/>
                </a:solidFill>
              </a14:hiddenFill>
            </a:ext>
          </a:extLst>
        </p:spPr>
      </p:pic>
      <p:sp>
        <p:nvSpPr>
          <p:cNvPr id="39" name="Action Button: Custom 16">
            <a:hlinkClick r:id="" action="ppaction://noaction" highlightClick="1">
              <a:snd r:embed="rId14" name="9.3.1.5 slide 9 8.wav"/>
            </a:hlinkClick>
            <a:extLst>
              <a:ext uri="{FF2B5EF4-FFF2-40B4-BE49-F238E27FC236}">
                <a16:creationId xmlns:a16="http://schemas.microsoft.com/office/drawing/2014/main" id="{C67A306D-D1B6-4E24-BA10-AB54D9801FEB}"/>
              </a:ext>
            </a:extLst>
          </p:cNvPr>
          <p:cNvSpPr/>
          <p:nvPr/>
        </p:nvSpPr>
        <p:spPr>
          <a:xfrm>
            <a:off x="552023" y="566101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2" name="TextBox 41">
            <a:extLst>
              <a:ext uri="{FF2B5EF4-FFF2-40B4-BE49-F238E27FC236}">
                <a16:creationId xmlns:a16="http://schemas.microsoft.com/office/drawing/2014/main" id="{58ACE505-6069-4759-88F4-487391F7DBD3}"/>
              </a:ext>
            </a:extLst>
          </p:cNvPr>
          <p:cNvSpPr txBox="1"/>
          <p:nvPr/>
        </p:nvSpPr>
        <p:spPr>
          <a:xfrm>
            <a:off x="4933648" y="183938"/>
            <a:ext cx="5911881" cy="1200329"/>
          </a:xfrm>
          <a:prstGeom prst="rect">
            <a:avLst/>
          </a:prstGeom>
          <a:noFill/>
        </p:spPr>
        <p:txBody>
          <a:bodyPr wrap="square" rtlCol="0">
            <a:spAutoFit/>
          </a:bodyPr>
          <a:lstStyle/>
          <a:p>
            <a:r>
              <a:rPr lang="en-US" sz="2400" dirty="0">
                <a:solidFill>
                  <a:schemeClr val="accent5">
                    <a:lumMod val="50000"/>
                  </a:schemeClr>
                </a:solidFill>
              </a:rPr>
              <a:t>Mia </a:t>
            </a:r>
            <a:r>
              <a:rPr lang="en-US" sz="2400" dirty="0" err="1">
                <a:solidFill>
                  <a:schemeClr val="accent5">
                    <a:lumMod val="50000"/>
                  </a:schemeClr>
                </a:solidFill>
              </a:rPr>
              <a:t>sitzt</a:t>
            </a:r>
            <a:r>
              <a:rPr lang="en-US" sz="2400" dirty="0">
                <a:solidFill>
                  <a:schemeClr val="accent5">
                    <a:lumMod val="50000"/>
                  </a:schemeClr>
                </a:solidFill>
              </a:rPr>
              <a:t> </a:t>
            </a:r>
            <a:r>
              <a:rPr lang="en-US" sz="2400" dirty="0" err="1">
                <a:solidFill>
                  <a:schemeClr val="accent5">
                    <a:lumMod val="50000"/>
                  </a:schemeClr>
                </a:solidFill>
              </a:rPr>
              <a:t>neben</a:t>
            </a:r>
            <a:r>
              <a:rPr lang="en-US" sz="2400" dirty="0">
                <a:solidFill>
                  <a:schemeClr val="accent5">
                    <a:lumMod val="50000"/>
                  </a:schemeClr>
                </a:solidFill>
              </a:rPr>
              <a:t> Wolfgang </a:t>
            </a:r>
            <a:r>
              <a:rPr lang="en-US" sz="2400" dirty="0" err="1">
                <a:solidFill>
                  <a:schemeClr val="accent5">
                    <a:lumMod val="50000"/>
                  </a:schemeClr>
                </a:solidFill>
              </a:rPr>
              <a:t>im</a:t>
            </a:r>
            <a:r>
              <a:rPr lang="en-US" sz="2400" dirty="0">
                <a:solidFill>
                  <a:schemeClr val="accent5">
                    <a:lumMod val="50000"/>
                  </a:schemeClr>
                </a:solidFill>
              </a:rPr>
              <a:t> </a:t>
            </a:r>
            <a:r>
              <a:rPr lang="en-US" sz="2400" dirty="0" err="1">
                <a:solidFill>
                  <a:schemeClr val="accent5">
                    <a:lumMod val="50000"/>
                  </a:schemeClr>
                </a:solidFill>
              </a:rPr>
              <a:t>Flugzeug</a:t>
            </a:r>
            <a:r>
              <a:rPr lang="en-US" sz="2400" dirty="0">
                <a:solidFill>
                  <a:schemeClr val="accent5">
                    <a:lumMod val="50000"/>
                  </a:schemeClr>
                </a:solidFill>
              </a:rPr>
              <a:t> und </a:t>
            </a:r>
            <a:r>
              <a:rPr lang="en-US" sz="2400" dirty="0" err="1">
                <a:solidFill>
                  <a:schemeClr val="accent5">
                    <a:lumMod val="50000"/>
                  </a:schemeClr>
                </a:solidFill>
              </a:rPr>
              <a:t>schickt</a:t>
            </a:r>
            <a:r>
              <a:rPr lang="en-US" sz="2400" dirty="0">
                <a:solidFill>
                  <a:schemeClr val="accent5">
                    <a:lumMod val="50000"/>
                  </a:schemeClr>
                </a:solidFill>
              </a:rPr>
              <a:t> Alastair </a:t>
            </a:r>
            <a:r>
              <a:rPr lang="en-US" sz="2400" dirty="0" err="1">
                <a:solidFill>
                  <a:schemeClr val="accent5">
                    <a:lumMod val="50000"/>
                  </a:schemeClr>
                </a:solidFill>
              </a:rPr>
              <a:t>Voicenachrichten</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das </a:t>
            </a:r>
            <a:r>
              <a:rPr lang="en-US" sz="2400" dirty="0" err="1">
                <a:solidFill>
                  <a:schemeClr val="accent5">
                    <a:lumMod val="50000"/>
                  </a:schemeClr>
                </a:solidFill>
              </a:rPr>
              <a:t>mich</a:t>
            </a:r>
            <a:r>
              <a:rPr lang="en-US" sz="2400" dirty="0">
                <a:solidFill>
                  <a:schemeClr val="accent5">
                    <a:lumMod val="50000"/>
                  </a:schemeClr>
                </a:solidFill>
              </a:rPr>
              <a:t>, dich, </a:t>
            </a:r>
            <a:r>
              <a:rPr lang="en-US" sz="2400" dirty="0" err="1">
                <a:solidFill>
                  <a:schemeClr val="accent5">
                    <a:lumMod val="50000"/>
                  </a:schemeClr>
                </a:solidFill>
              </a:rPr>
              <a:t>sich</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 </a:t>
            </a:r>
          </a:p>
        </p:txBody>
      </p:sp>
      <p:pic>
        <p:nvPicPr>
          <p:cNvPr id="43" name="Picture 42" descr="A picture containing text&#10;&#10;Description automatically generated">
            <a:extLst>
              <a:ext uri="{FF2B5EF4-FFF2-40B4-BE49-F238E27FC236}">
                <a16:creationId xmlns:a16="http://schemas.microsoft.com/office/drawing/2014/main" id="{4878E093-0FDA-4873-A3C9-6E3891DE47E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6167" y="683971"/>
            <a:ext cx="970840" cy="1406152"/>
          </a:xfrm>
          <a:prstGeom prst="rect">
            <a:avLst/>
          </a:prstGeom>
        </p:spPr>
      </p:pic>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1780</TotalTime>
  <Words>5546</Words>
  <Application>Microsoft Macintosh PowerPoint</Application>
  <PresentationFormat>Widescreen</PresentationFormat>
  <Paragraphs>637</Paragraphs>
  <Slides>22</Slides>
  <Notes>22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Century Gothic</vt:lpstr>
      <vt:lpstr>Tw Cen MT</vt:lpstr>
      <vt:lpstr>1_Office Theme</vt:lpstr>
      <vt:lpstr>2_Office Theme</vt:lpstr>
      <vt:lpstr>Ein Schulaustausch </vt:lpstr>
      <vt:lpstr>Phonetik</vt:lpstr>
      <vt:lpstr>Phonetik</vt:lpstr>
      <vt:lpstr>Phonetik</vt:lpstr>
      <vt:lpstr>Vokabeln</vt:lpstr>
      <vt:lpstr>Vokabeln</vt:lpstr>
      <vt:lpstr>Using verbs reflexively</vt:lpstr>
      <vt:lpstr>Mia an Wolf</vt:lpstr>
      <vt:lpstr>Mia an Alastair</vt:lpstr>
      <vt:lpstr>Verbs with prepositions</vt:lpstr>
      <vt:lpstr>Wolfgang an Alastair</vt:lpstr>
      <vt:lpstr>Ein Schulaustausch </vt:lpstr>
      <vt:lpstr>Phonetik [–ig]</vt:lpstr>
      <vt:lpstr>Phonetik 1</vt:lpstr>
      <vt:lpstr>Phonetik 2</vt:lpstr>
      <vt:lpstr>Wie sagt man das?</vt:lpstr>
      <vt:lpstr>Verbs with prepositions</vt:lpstr>
      <vt:lpstr>In Schottland</vt:lpstr>
      <vt:lpstr>Mia in Schottland</vt:lpstr>
      <vt:lpstr>Fragen an die deutschen Schüler</vt:lpstr>
      <vt:lpstr>Fragen an die deutschen Schüler</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43</cp:revision>
  <dcterms:created xsi:type="dcterms:W3CDTF">2020-07-18T21:51:12Z</dcterms:created>
  <dcterms:modified xsi:type="dcterms:W3CDTF">2022-01-27T09:19:23Z</dcterms:modified>
</cp:coreProperties>
</file>