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03" r:id="rId2"/>
    <p:sldId id="295" r:id="rId3"/>
    <p:sldId id="29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Owen" initials="SO" lastIdx="22" clrIdx="1">
    <p:extLst>
      <p:ext uri="{19B8F6BF-5375-455C-9EA6-DF929625EA0E}">
        <p15:presenceInfo xmlns:p15="http://schemas.microsoft.com/office/powerpoint/2012/main" userId="Stephen Owen" providerId="None"/>
      </p:ext>
    </p:extLst>
  </p:cmAuthor>
  <p:cmAuthor id="2" name="Rachel Hawkes" initials="RH" lastIdx="5" clrIdx="0">
    <p:extLst>
      <p:ext uri="{19B8F6BF-5375-455C-9EA6-DF929625EA0E}">
        <p15:presenceInfo xmlns:p15="http://schemas.microsoft.com/office/powerpoint/2012/main" userId="Rachel Hawkes" providerId="None"/>
      </p:ext>
    </p:extLst>
  </p:cmAuthor>
  <p:cmAuthor id="3" name="Emma Marsden" initials="EM" lastIdx="13" clrIdx="2">
    <p:extLst>
      <p:ext uri="{19B8F6BF-5375-455C-9EA6-DF929625EA0E}">
        <p15:presenceInfo xmlns:p15="http://schemas.microsoft.com/office/powerpoint/2012/main" userId="Emma Marsden" providerId="None"/>
      </p:ext>
    </p:extLst>
  </p:cmAuthor>
  <p:cmAuthor id="4" name="Microsoft Office User" initials="MOU" lastIdx="23" clrIdx="3">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F0D5"/>
    <a:srgbClr val="DAA520"/>
    <a:srgbClr val="115076"/>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54" autoAdjust="0"/>
    <p:restoredTop sz="81752" autoAdjust="0"/>
  </p:normalViewPr>
  <p:slideViewPr>
    <p:cSldViewPr snapToGrid="0">
      <p:cViewPr varScale="1">
        <p:scale>
          <a:sx n="71" d="100"/>
          <a:sy n="71" d="100"/>
        </p:scale>
        <p:origin x="13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07/01/2020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38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a:t>
            </a:r>
            <a:r>
              <a:rPr lang="en-GB" baseline="0" dirty="0"/>
              <a:t> in Week 4, </a:t>
            </a:r>
            <a:r>
              <a:rPr lang="en-GB" dirty="0"/>
              <a:t>we start with introducing and practising a small set of new vocabulary that will be used in the activities in Week 5. </a:t>
            </a:r>
            <a:r>
              <a:rPr lang="en-GB" sz="1200" b="0" i="0" kern="1200" baseline="0" dirty="0">
                <a:solidFill>
                  <a:schemeClr val="tx1"/>
                </a:solidFill>
                <a:effectLst/>
                <a:latin typeface="+mn-lt"/>
                <a:ea typeface="+mn-ea"/>
                <a:cs typeface="+mn-cs"/>
              </a:rPr>
              <a:t>This vocabulary could also have been pre-learned either in class or for homework, using a vocabulary learning app.</a:t>
            </a:r>
          </a:p>
          <a:p>
            <a:r>
              <a:rPr lang="en-GB" sz="1200" b="0" i="0" kern="1200" baseline="0" dirty="0">
                <a:solidFill>
                  <a:schemeClr val="tx1"/>
                </a:solidFill>
                <a:effectLst/>
                <a:latin typeface="+mn-lt"/>
                <a:ea typeface="+mn-ea"/>
                <a:cs typeface="+mn-cs"/>
              </a:rPr>
              <a:t>But here are some ideas for introducing and practising it in class, in three steps: </a:t>
            </a:r>
          </a:p>
          <a:p>
            <a:r>
              <a:rPr lang="en-GB" sz="1200" b="0" i="0" kern="1200" baseline="0" dirty="0">
                <a:solidFill>
                  <a:schemeClr val="tx1"/>
                </a:solidFill>
                <a:effectLst/>
                <a:latin typeface="+mn-lt"/>
                <a:ea typeface="+mn-ea"/>
                <a:cs typeface="+mn-cs"/>
              </a:rPr>
              <a:t>1/ Class repetition of the French modelled by the teacher, each French word followed by the teacher showing the written English equivalent. </a:t>
            </a:r>
          </a:p>
          <a:p>
            <a:r>
              <a:rPr lang="en-GB" sz="1200" b="0" i="0" kern="1200" baseline="0" dirty="0">
                <a:solidFill>
                  <a:schemeClr val="tx1"/>
                </a:solidFill>
                <a:effectLst/>
                <a:latin typeface="+mn-lt"/>
                <a:ea typeface="+mn-ea"/>
                <a:cs typeface="+mn-cs"/>
              </a:rPr>
              <a:t>2/ Once again, animations illustrate the articles (or determiners), plus nouns, and the adjectives.</a:t>
            </a:r>
          </a:p>
          <a:p>
            <a:r>
              <a:rPr lang="en-GB" sz="1200" b="0" i="0" kern="1200" baseline="0" dirty="0">
                <a:solidFill>
                  <a:schemeClr val="tx1"/>
                </a:solidFill>
                <a:effectLst/>
                <a:latin typeface="+mn-lt"/>
                <a:ea typeface="+mn-ea"/>
                <a:cs typeface="+mn-cs"/>
              </a:rPr>
              <a:t>3/ French to English practice. This should provide lots of opportunities to hear and read the French. Some practice will use this slide i.e., providing the written form. Animations are provided in the slide for this. Critically, however, some practice should be AURAL INPUT only: teacher says the French, and the students either say or write down the English – the students do not see the French written at all – this allows them to practise relying on just the aural input. </a:t>
            </a:r>
          </a:p>
          <a:p>
            <a:endParaRPr lang="en-GB" sz="1200" b="0" i="0" kern="1200" baseline="0" dirty="0">
              <a:solidFill>
                <a:schemeClr val="tx1"/>
              </a:solidFill>
              <a:effectLst/>
              <a:latin typeface="+mn-lt"/>
              <a:ea typeface="+mn-ea"/>
              <a:cs typeface="+mn-cs"/>
            </a:endParaRPr>
          </a:p>
          <a:p>
            <a:r>
              <a:rPr lang="en-GB" sz="1200" b="0" i="0" kern="1200" baseline="0" dirty="0">
                <a:solidFill>
                  <a:schemeClr val="tx1"/>
                </a:solidFill>
                <a:effectLst/>
                <a:latin typeface="+mn-lt"/>
                <a:ea typeface="+mn-ea"/>
                <a:cs typeface="+mn-cs"/>
              </a:rPr>
              <a:t>(See next slide for animations for English to French practice)</a:t>
            </a:r>
          </a:p>
          <a:p>
            <a:endParaRPr lang="en-GB" sz="1200" b="0" i="0" kern="1200" baseline="0" dirty="0">
              <a:solidFill>
                <a:schemeClr val="tx1"/>
              </a:solidFill>
              <a:effectLst/>
              <a:latin typeface="+mn-lt"/>
              <a:ea typeface="+mn-ea"/>
              <a:cs typeface="+mn-cs"/>
            </a:endParaRPr>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p>
          <a:p>
            <a:r>
              <a:rPr lang="fr-FR" sz="1200" b="0" i="0" u="none" strike="noStrike" kern="1200" dirty="0">
                <a:solidFill>
                  <a:schemeClr val="tx1"/>
                </a:solidFill>
                <a:effectLst/>
                <a:latin typeface="+mn-lt"/>
                <a:ea typeface="+mn-ea"/>
                <a:cs typeface="+mn-cs"/>
              </a:rPr>
              <a:t>professeur [1150], femme [154], chanteur [3251], ami [467], drôle [2166], intéressant [1244], sympathique</a:t>
            </a:r>
            <a:r>
              <a:rPr lang="fr-FR" sz="1200" b="0" i="0" u="none" strike="noStrike" kern="1200" baseline="0" dirty="0">
                <a:solidFill>
                  <a:schemeClr val="tx1"/>
                </a:solidFill>
                <a:effectLst/>
                <a:latin typeface="+mn-lt"/>
                <a:ea typeface="+mn-ea"/>
                <a:cs typeface="+mn-cs"/>
              </a:rPr>
              <a:t> [4164]</a:t>
            </a:r>
            <a:endParaRPr lang="de-DE" sz="1200" b="0" i="1" kern="1200" dirty="0">
              <a:solidFill>
                <a:schemeClr val="tx1"/>
              </a:solidFill>
              <a:effectLst/>
              <a:latin typeface="+mn-lt"/>
              <a:ea typeface="+mn-ea"/>
              <a:cs typeface="+mn-cs"/>
            </a:endParaRPr>
          </a:p>
          <a:p>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p>
          <a:p>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4865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noProof="0" dirty="0">
                <a:solidFill>
                  <a:schemeClr val="tx1"/>
                </a:solidFill>
                <a:effectLst/>
                <a:latin typeface="+mn-lt"/>
                <a:ea typeface="+mn-ea"/>
                <a:cs typeface="+mn-cs"/>
              </a:rPr>
              <a:t>4) English to French vocabulary practice, in both oral and written modalities.</a:t>
            </a:r>
          </a:p>
          <a:p>
            <a:r>
              <a:rPr lang="en-GB" sz="1200" b="0" i="0" u="none" strike="noStrike" kern="1200" noProof="0" dirty="0">
                <a:solidFill>
                  <a:schemeClr val="tx1"/>
                </a:solidFill>
                <a:effectLst/>
                <a:latin typeface="+mn-lt"/>
                <a:ea typeface="+mn-ea"/>
                <a:cs typeface="+mn-cs"/>
              </a:rPr>
              <a:t>Learners can </a:t>
            </a:r>
            <a:r>
              <a:rPr lang="en-GB" sz="1200" b="1" i="0" u="none" strike="noStrike" kern="1200" noProof="0" dirty="0">
                <a:solidFill>
                  <a:schemeClr val="tx1"/>
                </a:solidFill>
                <a:effectLst/>
                <a:latin typeface="+mn-lt"/>
                <a:ea typeface="+mn-ea"/>
                <a:cs typeface="+mn-cs"/>
              </a:rPr>
              <a:t>say</a:t>
            </a:r>
            <a:r>
              <a:rPr lang="en-GB" sz="1200" b="0" i="0" u="none" strike="noStrike" kern="1200" noProof="0" dirty="0">
                <a:solidFill>
                  <a:schemeClr val="tx1"/>
                </a:solidFill>
                <a:effectLst/>
                <a:latin typeface="+mn-lt"/>
                <a:ea typeface="+mn-ea"/>
                <a:cs typeface="+mn-cs"/>
              </a:rPr>
              <a:t> the French as a whole class, to their partner or individually to the teacher.</a:t>
            </a:r>
          </a:p>
          <a:p>
            <a:r>
              <a:rPr lang="en-GB" sz="1200" b="0" i="0" u="none" strike="noStrike" kern="1200" noProof="0" dirty="0">
                <a:solidFill>
                  <a:schemeClr val="tx1"/>
                </a:solidFill>
                <a:effectLst/>
                <a:latin typeface="+mn-lt"/>
                <a:ea typeface="+mn-ea"/>
                <a:cs typeface="+mn-cs"/>
              </a:rPr>
              <a:t>They can then </a:t>
            </a:r>
            <a:r>
              <a:rPr lang="en-GB" sz="1200" b="1" i="0" u="none" strike="noStrike" kern="1200" noProof="0" dirty="0">
                <a:solidFill>
                  <a:schemeClr val="tx1"/>
                </a:solidFill>
                <a:effectLst/>
                <a:latin typeface="+mn-lt"/>
                <a:ea typeface="+mn-ea"/>
                <a:cs typeface="+mn-cs"/>
              </a:rPr>
              <a:t>write</a:t>
            </a:r>
            <a:r>
              <a:rPr lang="en-GB" sz="1200" b="0" i="0" u="none" strike="noStrike" kern="1200" noProof="0" dirty="0">
                <a:solidFill>
                  <a:schemeClr val="tx1"/>
                </a:solidFill>
                <a:effectLst/>
                <a:latin typeface="+mn-lt"/>
                <a:ea typeface="+mn-ea"/>
                <a:cs typeface="+mn-cs"/>
              </a:rPr>
              <a:t> the French words, after each English word appears on the slides. </a:t>
            </a:r>
          </a:p>
          <a:p>
            <a:endParaRPr lang="en-GB" sz="1200" b="0" i="0" u="none" strike="noStrike"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8589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extBox 10"/>
          <p:cNvSpPr txBox="1"/>
          <p:nvPr/>
        </p:nvSpPr>
        <p:spPr>
          <a:xfrm>
            <a:off x="294094" y="1768677"/>
            <a:ext cx="787964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Vocabulary</a:t>
            </a:r>
            <a:endPar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2" name="Title 3"/>
          <p:cNvSpPr txBox="1">
            <a:spLocks/>
          </p:cNvSpPr>
          <p:nvPr/>
        </p:nvSpPr>
        <p:spPr>
          <a:xfrm>
            <a:off x="281968" y="3259055"/>
            <a:ext cx="5320595"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lang="en-GB" sz="3200" i="1" baseline="0" dirty="0">
              <a:solidFill>
                <a:prstClr val="white"/>
              </a:solidFill>
              <a:latin typeface="Century Gothic" panose="020B0502020202020204" pitchFamily="34" charset="0"/>
            </a:endParaRPr>
          </a:p>
        </p:txBody>
      </p:sp>
      <p:sp>
        <p:nvSpPr>
          <p:cNvPr id="16" name="Title 3">
            <a:extLst>
              <a:ext uri="{FF2B5EF4-FFF2-40B4-BE49-F238E27FC236}">
                <a16:creationId xmlns:a16="http://schemas.microsoft.com/office/drawing/2014/main" id="{7B424077-B2D5-46AA-BDA8-6FF15DA500E8}"/>
              </a:ext>
            </a:extLst>
          </p:cNvPr>
          <p:cNvSpPr txBox="1">
            <a:spLocks/>
          </p:cNvSpPr>
          <p:nvPr/>
        </p:nvSpPr>
        <p:spPr>
          <a:xfrm>
            <a:off x="311028" y="5378857"/>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1.1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Week </a:t>
            </a:r>
            <a:r>
              <a:rPr lang="en-GB" sz="1800" dirty="0">
                <a:solidFill>
                  <a:prstClr val="white"/>
                </a:solidFill>
                <a:latin typeface="Century Gothic" panose="020B0502020202020204" pitchFamily="34" charset="0"/>
              </a:rPr>
              <a:t>5</a:t>
            </a: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7" name="Title 3">
            <a:extLst>
              <a:ext uri="{FF2B5EF4-FFF2-40B4-BE49-F238E27FC236}">
                <a16:creationId xmlns:a16="http://schemas.microsoft.com/office/drawing/2014/main" id="{5B5B5B8C-B08D-7A42-903A-4E973AFABCAA}"/>
              </a:ext>
            </a:extLst>
          </p:cNvPr>
          <p:cNvSpPr txBox="1">
            <a:spLocks/>
          </p:cNvSpPr>
          <p:nvPr/>
        </p:nvSpPr>
        <p:spPr>
          <a:xfrm>
            <a:off x="311028"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smtClean="0">
                <a:solidFill>
                  <a:prstClr val="white"/>
                </a:solidFill>
                <a:latin typeface="Century Gothic" panose="020B0502020202020204" pitchFamily="34" charset="0"/>
              </a:rPr>
              <a:t>Stephen Owen / Emma Marsden</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 </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07/01/20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1303550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6770520" y="6249319"/>
            <a:ext cx="313508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r>
            <a:b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 &amp; Emma Marsden</a:t>
            </a:r>
          </a:p>
        </p:txBody>
      </p:sp>
      <p:sp>
        <p:nvSpPr>
          <p:cNvPr id="15" name="Rectangle 14"/>
          <p:cNvSpPr/>
          <p:nvPr/>
        </p:nvSpPr>
        <p:spPr>
          <a:xfrm>
            <a:off x="4126435" y="300689"/>
            <a:ext cx="1662635"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w="9525">
                  <a:solidFill>
                    <a:prstClr val="white"/>
                  </a:solidFill>
                  <a:prstDash val="solid"/>
                </a:ln>
                <a:solidFill>
                  <a:srgbClr val="4472C4"/>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français</a:t>
            </a:r>
            <a:endParaRPr kumimoji="0" lang="en-US" sz="3000" b="1" i="0" u="none" strike="noStrike" kern="1200" cap="none" spc="0" normalizeH="0" baseline="0" noProof="0"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endParaRPr>
          </a:p>
        </p:txBody>
      </p:sp>
      <p:sp>
        <p:nvSpPr>
          <p:cNvPr id="17" name="TextBox 16"/>
          <p:cNvSpPr txBox="1"/>
          <p:nvPr/>
        </p:nvSpPr>
        <p:spPr>
          <a:xfrm>
            <a:off x="4126435" y="89183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un </a:t>
            </a: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professeur</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9" name="TextBox 18"/>
          <p:cNvSpPr txBox="1"/>
          <p:nvPr/>
        </p:nvSpPr>
        <p:spPr>
          <a:xfrm>
            <a:off x="4076700" y="1537226"/>
            <a:ext cx="4132947"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un </a:t>
            </a: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chanteur</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2" name="TextBox 21"/>
          <p:cNvSpPr txBox="1"/>
          <p:nvPr/>
        </p:nvSpPr>
        <p:spPr>
          <a:xfrm>
            <a:off x="4126435" y="2182622"/>
            <a:ext cx="4083212" cy="553998"/>
          </a:xfrm>
          <a:prstGeom prst="rect">
            <a:avLst/>
          </a:prstGeom>
          <a:noFill/>
        </p:spPr>
        <p:txBody>
          <a:bodyPr wrap="square" rtlCol="0">
            <a:spAutoFit/>
          </a:bodyPr>
          <a:lstStyle/>
          <a:p>
            <a:pPr lvl="0">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un </a:t>
            </a:r>
            <a:r>
              <a:rPr lang="en-GB" sz="3000" noProof="0" dirty="0" err="1">
                <a:solidFill>
                  <a:srgbClr val="4472C4">
                    <a:lumMod val="50000"/>
                  </a:srgbClr>
                </a:solidFill>
                <a:latin typeface="Century Gothic" panose="020B0502020202020204" pitchFamily="34" charset="0"/>
              </a:rPr>
              <a:t>ami</a:t>
            </a:r>
            <a:endParaRPr lang="en-GB" sz="3000" dirty="0">
              <a:solidFill>
                <a:srgbClr val="4472C4">
                  <a:lumMod val="50000"/>
                </a:srgbClr>
              </a:solidFill>
              <a:latin typeface="Century Gothic" panose="020B0502020202020204" pitchFamily="34" charset="0"/>
            </a:endParaRPr>
          </a:p>
        </p:txBody>
      </p:sp>
      <p:sp>
        <p:nvSpPr>
          <p:cNvPr id="24" name="TextBox 23"/>
          <p:cNvSpPr txBox="1"/>
          <p:nvPr/>
        </p:nvSpPr>
        <p:spPr>
          <a:xfrm>
            <a:off x="4126435" y="279397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une</a:t>
            </a:r>
            <a:r>
              <a:rPr lang="en-GB" sz="3000" dirty="0">
                <a:solidFill>
                  <a:srgbClr val="4472C4">
                    <a:lumMod val="50000"/>
                  </a:srgbClr>
                </a:solidFill>
                <a:latin typeface="Century Gothic" panose="020B0502020202020204" pitchFamily="34" charset="0"/>
              </a:rPr>
              <a:t> femme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6" name="TextBox 25"/>
          <p:cNvSpPr txBox="1"/>
          <p:nvPr/>
        </p:nvSpPr>
        <p:spPr>
          <a:xfrm>
            <a:off x="4126435" y="356157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dr</a:t>
            </a:r>
            <a:r>
              <a:rPr lang="en-GB" sz="3000" dirty="0" err="1">
                <a:solidFill>
                  <a:srgbClr val="4472C4">
                    <a:lumMod val="50000"/>
                  </a:srgbClr>
                </a:solidFill>
                <a:latin typeface="Century Gothic" panose="020B0502020202020204" pitchFamily="34" charset="0"/>
                <a:cs typeface="Calibri" panose="020F0502020204030204" pitchFamily="34" charset="0"/>
              </a:rPr>
              <a:t>ôle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ndParaRPr>
          </a:p>
        </p:txBody>
      </p:sp>
      <p:sp>
        <p:nvSpPr>
          <p:cNvPr id="28" name="TextBox 27"/>
          <p:cNvSpPr txBox="1"/>
          <p:nvPr/>
        </p:nvSpPr>
        <p:spPr>
          <a:xfrm>
            <a:off x="4126435" y="4212604"/>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rPr>
              <a:t>int</a:t>
            </a: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cs typeface="Calibri" panose="020F0502020204030204" pitchFamily="34" charset="0"/>
              </a:rPr>
              <a:t>éressant</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ndParaRPr>
          </a:p>
        </p:txBody>
      </p:sp>
      <p:sp>
        <p:nvSpPr>
          <p:cNvPr id="32" name="Rectangle 31"/>
          <p:cNvSpPr/>
          <p:nvPr/>
        </p:nvSpPr>
        <p:spPr>
          <a:xfrm>
            <a:off x="7345769" y="245598"/>
            <a:ext cx="1531189"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w="9525">
                  <a:solidFill>
                    <a:prstClr val="white"/>
                  </a:solidFill>
                  <a:prstDash val="solid"/>
                </a:ln>
                <a:solidFill>
                  <a:srgbClr val="4472C4">
                    <a:lumMod val="50000"/>
                  </a:srgb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anglais</a:t>
            </a:r>
            <a:endParaRPr kumimoji="0" lang="en-US" sz="3000" b="1" i="0" u="none" strike="noStrike" kern="1200" cap="none" spc="0" normalizeH="0" baseline="0" noProof="0" dirty="0">
              <a:ln w="9525">
                <a:solidFill>
                  <a:prstClr val="white"/>
                </a:solidFill>
                <a:prstDash val="solid"/>
              </a:ln>
              <a:solidFill>
                <a:srgbClr val="4472C4">
                  <a:lumMod val="50000"/>
                </a:srgb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endParaRPr>
          </a:p>
        </p:txBody>
      </p:sp>
      <p:sp>
        <p:nvSpPr>
          <p:cNvPr id="33" name="TextBox 32"/>
          <p:cNvSpPr txBox="1"/>
          <p:nvPr/>
        </p:nvSpPr>
        <p:spPr>
          <a:xfrm>
            <a:off x="7345769" y="91831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a </a:t>
            </a:r>
            <a:r>
              <a:rPr lang="en-GB" sz="3000" dirty="0" err="1">
                <a:solidFill>
                  <a:srgbClr val="4472C4">
                    <a:lumMod val="50000"/>
                  </a:srgbClr>
                </a:solidFill>
                <a:latin typeface="Century Gothic" panose="020B0502020202020204" pitchFamily="34" charset="0"/>
              </a:rPr>
              <a:t>teache</a:t>
            </a: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r</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5" name="TextBox 34"/>
          <p:cNvSpPr txBox="1"/>
          <p:nvPr/>
        </p:nvSpPr>
        <p:spPr>
          <a:xfrm>
            <a:off x="7345769" y="153156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a </a:t>
            </a:r>
            <a:r>
              <a:rPr lang="en-GB" sz="3000" dirty="0">
                <a:solidFill>
                  <a:srgbClr val="4472C4">
                    <a:lumMod val="50000"/>
                  </a:srgbClr>
                </a:solidFill>
                <a:latin typeface="Century Gothic" panose="020B0502020202020204" pitchFamily="34" charset="0"/>
              </a:rPr>
              <a:t>singer</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6" name="TextBox 35"/>
          <p:cNvSpPr txBox="1"/>
          <p:nvPr/>
        </p:nvSpPr>
        <p:spPr>
          <a:xfrm>
            <a:off x="7397588" y="214616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 friend</a:t>
            </a:r>
          </a:p>
        </p:txBody>
      </p:sp>
      <p:sp>
        <p:nvSpPr>
          <p:cNvPr id="37" name="TextBox 36"/>
          <p:cNvSpPr txBox="1"/>
          <p:nvPr/>
        </p:nvSpPr>
        <p:spPr>
          <a:xfrm>
            <a:off x="7397588" y="278191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a:solidFill>
                  <a:srgbClr val="4472C4">
                    <a:lumMod val="50000"/>
                  </a:srgbClr>
                </a:solidFill>
                <a:latin typeface="Century Gothic" panose="020B0502020202020204" pitchFamily="34" charset="0"/>
              </a:rPr>
              <a:t>a woman</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8" name="TextBox 37"/>
          <p:cNvSpPr txBox="1"/>
          <p:nvPr/>
        </p:nvSpPr>
        <p:spPr>
          <a:xfrm>
            <a:off x="7345769" y="358267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noProof="0" dirty="0">
                <a:solidFill>
                  <a:srgbClr val="4472C4">
                    <a:lumMod val="50000"/>
                  </a:srgbClr>
                </a:solidFill>
                <a:latin typeface="Century Gothic" panose="020B0502020202020204" pitchFamily="34" charset="0"/>
              </a:rPr>
              <a:t>funny, strange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9" name="TextBox 38"/>
          <p:cNvSpPr txBox="1"/>
          <p:nvPr/>
        </p:nvSpPr>
        <p:spPr>
          <a:xfrm>
            <a:off x="7345769" y="422465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noProof="0" dirty="0">
                <a:solidFill>
                  <a:srgbClr val="4472C4">
                    <a:lumMod val="50000"/>
                  </a:srgbClr>
                </a:solidFill>
                <a:latin typeface="Century Gothic" panose="020B0502020202020204" pitchFamily="34" charset="0"/>
              </a:rPr>
              <a:t>interesting</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4" name="TextBox 33"/>
          <p:cNvSpPr txBox="1"/>
          <p:nvPr/>
        </p:nvSpPr>
        <p:spPr>
          <a:xfrm>
            <a:off x="4126435" y="484088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sympathique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42" name="TextBox 41"/>
          <p:cNvSpPr txBox="1"/>
          <p:nvPr/>
        </p:nvSpPr>
        <p:spPr>
          <a:xfrm>
            <a:off x="7345769" y="485064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noProof="0" dirty="0">
                <a:solidFill>
                  <a:srgbClr val="4472C4">
                    <a:lumMod val="50000"/>
                  </a:srgbClr>
                </a:solidFill>
                <a:latin typeface="Century Gothic" panose="020B0502020202020204" pitchFamily="34" charset="0"/>
              </a:rPr>
              <a:t>nice, pleasant</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2" name="TextBox 1">
            <a:extLst>
              <a:ext uri="{FF2B5EF4-FFF2-40B4-BE49-F238E27FC236}">
                <a16:creationId xmlns:a16="http://schemas.microsoft.com/office/drawing/2014/main" id="{474318F6-03E0-BF43-BDA1-7FB48E459A7F}"/>
              </a:ext>
            </a:extLst>
          </p:cNvPr>
          <p:cNvSpPr txBox="1"/>
          <p:nvPr/>
        </p:nvSpPr>
        <p:spPr>
          <a:xfrm>
            <a:off x="2190512" y="1759545"/>
            <a:ext cx="1421293" cy="461665"/>
          </a:xfrm>
          <a:prstGeom prst="rect">
            <a:avLst/>
          </a:prstGeom>
          <a:noFill/>
        </p:spPr>
        <p:txBody>
          <a:bodyPr wrap="square" rtlCol="0">
            <a:spAutoFit/>
          </a:bodyPr>
          <a:lstStyle/>
          <a:p>
            <a:r>
              <a:rPr lang="en-US" sz="2400" dirty="0"/>
              <a:t>+ noun</a:t>
            </a:r>
          </a:p>
        </p:txBody>
      </p:sp>
      <p:sp>
        <p:nvSpPr>
          <p:cNvPr id="3" name="TextBox 2">
            <a:extLst>
              <a:ext uri="{FF2B5EF4-FFF2-40B4-BE49-F238E27FC236}">
                <a16:creationId xmlns:a16="http://schemas.microsoft.com/office/drawing/2014/main" id="{0B2C5FC2-F2CB-3147-B908-076B90ADD630}"/>
              </a:ext>
            </a:extLst>
          </p:cNvPr>
          <p:cNvSpPr txBox="1"/>
          <p:nvPr/>
        </p:nvSpPr>
        <p:spPr>
          <a:xfrm>
            <a:off x="227400" y="1675725"/>
            <a:ext cx="2207836" cy="830997"/>
          </a:xfrm>
          <a:prstGeom prst="rect">
            <a:avLst/>
          </a:prstGeom>
          <a:noFill/>
        </p:spPr>
        <p:txBody>
          <a:bodyPr wrap="square" rtlCol="0">
            <a:spAutoFit/>
          </a:bodyPr>
          <a:lstStyle/>
          <a:p>
            <a:r>
              <a:rPr lang="en-US" sz="2400" dirty="0"/>
              <a:t>article </a:t>
            </a:r>
          </a:p>
          <a:p>
            <a:r>
              <a:rPr lang="en-US" sz="2400" dirty="0"/>
              <a:t>(or determiner)</a:t>
            </a:r>
          </a:p>
        </p:txBody>
      </p:sp>
      <p:sp>
        <p:nvSpPr>
          <p:cNvPr id="25" name="TextBox 24">
            <a:extLst>
              <a:ext uri="{FF2B5EF4-FFF2-40B4-BE49-F238E27FC236}">
                <a16:creationId xmlns:a16="http://schemas.microsoft.com/office/drawing/2014/main" id="{C1F5CBE7-6273-B849-9BC2-CB6C2244ED6B}"/>
              </a:ext>
            </a:extLst>
          </p:cNvPr>
          <p:cNvSpPr txBox="1"/>
          <p:nvPr/>
        </p:nvSpPr>
        <p:spPr>
          <a:xfrm>
            <a:off x="1407090" y="4610055"/>
            <a:ext cx="1707188" cy="461665"/>
          </a:xfrm>
          <a:prstGeom prst="rect">
            <a:avLst/>
          </a:prstGeom>
          <a:noFill/>
        </p:spPr>
        <p:txBody>
          <a:bodyPr wrap="square" rtlCol="0">
            <a:spAutoFit/>
          </a:bodyPr>
          <a:lstStyle/>
          <a:p>
            <a:r>
              <a:rPr lang="en-US" sz="2400" dirty="0"/>
              <a:t>adjective</a:t>
            </a:r>
          </a:p>
        </p:txBody>
      </p:sp>
      <p:sp>
        <p:nvSpPr>
          <p:cNvPr id="4" name="Left Brace 3">
            <a:extLst>
              <a:ext uri="{FF2B5EF4-FFF2-40B4-BE49-F238E27FC236}">
                <a16:creationId xmlns:a16="http://schemas.microsoft.com/office/drawing/2014/main" id="{C6F74AEF-D9A7-9E4F-8307-683E3EEE3C52}"/>
              </a:ext>
            </a:extLst>
          </p:cNvPr>
          <p:cNvSpPr/>
          <p:nvPr/>
        </p:nvSpPr>
        <p:spPr>
          <a:xfrm>
            <a:off x="3208421" y="891830"/>
            <a:ext cx="806769" cy="232902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a:extLst>
              <a:ext uri="{FF2B5EF4-FFF2-40B4-BE49-F238E27FC236}">
                <a16:creationId xmlns:a16="http://schemas.microsoft.com/office/drawing/2014/main" id="{D7D260DE-47C0-464B-A7A9-12743056CCB9}"/>
              </a:ext>
            </a:extLst>
          </p:cNvPr>
          <p:cNvSpPr/>
          <p:nvPr/>
        </p:nvSpPr>
        <p:spPr>
          <a:xfrm>
            <a:off x="3151775" y="3708871"/>
            <a:ext cx="806769" cy="16452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3276"/>
            <a:ext cx="3843339" cy="867128"/>
          </a:xfrm>
          <a:prstGeom prst="rect">
            <a:avLst/>
          </a:prstGeom>
        </p:spPr>
      </p:pic>
      <p:sp>
        <p:nvSpPr>
          <p:cNvPr id="30" name="TextBox 29"/>
          <p:cNvSpPr txBox="1"/>
          <p:nvPr/>
        </p:nvSpPr>
        <p:spPr>
          <a:xfrm>
            <a:off x="-25750" y="219693"/>
            <a:ext cx="2673758" cy="523220"/>
          </a:xfrm>
          <a:prstGeom prst="rect">
            <a:avLst/>
          </a:prstGeom>
          <a:noFill/>
        </p:spPr>
        <p:txBody>
          <a:bodyPr wrap="square" rtlCol="0">
            <a:spAutoFit/>
          </a:bodyPr>
          <a:lstStyle/>
          <a:p>
            <a:r>
              <a:rPr lang="en-GB" sz="2800" dirty="0" err="1" smtClean="0">
                <a:solidFill>
                  <a:schemeClr val="bg1"/>
                </a:solidFill>
                <a:latin typeface="Century Gothic" panose="020B0502020202020204" pitchFamily="34" charset="0"/>
              </a:rPr>
              <a:t>Vocabulaire</a:t>
            </a:r>
            <a:endParaRPr lang="en-GB" sz="28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26072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42"/>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2" nodeType="clickEffect">
                                  <p:stCondLst>
                                    <p:cond delay="0"/>
                                  </p:stCondLst>
                                  <p:childTnLst>
                                    <p:set>
                                      <p:cBhvr>
                                        <p:cTn id="94" dur="1" fill="hold">
                                          <p:stCondLst>
                                            <p:cond delay="0"/>
                                          </p:stCondLst>
                                        </p:cTn>
                                        <p:tgtEl>
                                          <p:spTgt spid="4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36"/>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2" nodeType="clickEffect">
                                  <p:stCondLst>
                                    <p:cond delay="0"/>
                                  </p:stCondLst>
                                  <p:childTnLst>
                                    <p:set>
                                      <p:cBhvr>
                                        <p:cTn id="102" dur="1" fill="hold">
                                          <p:stCondLst>
                                            <p:cond delay="0"/>
                                          </p:stCondLst>
                                        </p:cTn>
                                        <p:tgtEl>
                                          <p:spTgt spid="3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37"/>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2" nodeType="clickEffect">
                                  <p:stCondLst>
                                    <p:cond delay="0"/>
                                  </p:stCondLst>
                                  <p:childTnLst>
                                    <p:set>
                                      <p:cBhvr>
                                        <p:cTn id="110" dur="1" fill="hold">
                                          <p:stCondLst>
                                            <p:cond delay="0"/>
                                          </p:stCondLst>
                                        </p:cTn>
                                        <p:tgtEl>
                                          <p:spTgt spid="3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2" nodeType="clickEffect">
                                  <p:stCondLst>
                                    <p:cond delay="0"/>
                                  </p:stCondLst>
                                  <p:childTnLst>
                                    <p:set>
                                      <p:cBhvr>
                                        <p:cTn id="114" dur="1" fill="hold">
                                          <p:stCondLst>
                                            <p:cond delay="0"/>
                                          </p:stCondLst>
                                        </p:cTn>
                                        <p:tgtEl>
                                          <p:spTgt spid="3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1" nodeType="clickEffect">
                                  <p:stCondLst>
                                    <p:cond delay="0"/>
                                  </p:stCondLst>
                                  <p:childTnLst>
                                    <p:set>
                                      <p:cBhvr>
                                        <p:cTn id="118" dur="1" fill="hold">
                                          <p:stCondLst>
                                            <p:cond delay="0"/>
                                          </p:stCondLst>
                                        </p:cTn>
                                        <p:tgtEl>
                                          <p:spTgt spid="3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1" nodeType="clickEffect">
                                  <p:stCondLst>
                                    <p:cond delay="0"/>
                                  </p:stCondLst>
                                  <p:childTnLst>
                                    <p:set>
                                      <p:cBhvr>
                                        <p:cTn id="122" dur="1" fill="hold">
                                          <p:stCondLst>
                                            <p:cond delay="0"/>
                                          </p:stCondLst>
                                        </p:cTn>
                                        <p:tgtEl>
                                          <p:spTgt spid="38"/>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2" nodeType="clickEffect">
                                  <p:stCondLst>
                                    <p:cond delay="0"/>
                                  </p:stCondLst>
                                  <p:childTnLst>
                                    <p:set>
                                      <p:cBhvr>
                                        <p:cTn id="126" dur="1" fill="hold">
                                          <p:stCondLst>
                                            <p:cond delay="0"/>
                                          </p:stCondLst>
                                        </p:cTn>
                                        <p:tgtEl>
                                          <p:spTgt spid="38"/>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2" nodeType="clickEffect">
                                  <p:stCondLst>
                                    <p:cond delay="0"/>
                                  </p:stCondLst>
                                  <p:childTnLst>
                                    <p:set>
                                      <p:cBhvr>
                                        <p:cTn id="130" dur="1" fill="hold">
                                          <p:stCondLst>
                                            <p:cond delay="0"/>
                                          </p:stCondLst>
                                        </p:cTn>
                                        <p:tgtEl>
                                          <p:spTgt spid="39"/>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1" nodeType="clickEffect">
                                  <p:stCondLst>
                                    <p:cond delay="0"/>
                                  </p:stCondLst>
                                  <p:childTnLst>
                                    <p:set>
                                      <p:cBhvr>
                                        <p:cTn id="134" dur="1" fill="hold">
                                          <p:stCondLst>
                                            <p:cond delay="0"/>
                                          </p:stCondLst>
                                        </p:cTn>
                                        <p:tgtEl>
                                          <p:spTgt spid="39"/>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grpId="1" nodeType="clickEffect">
                                  <p:stCondLst>
                                    <p:cond delay="0"/>
                                  </p:stCondLst>
                                  <p:childTnLst>
                                    <p:set>
                                      <p:cBhvr>
                                        <p:cTn id="138" dur="1" fill="hold">
                                          <p:stCondLst>
                                            <p:cond delay="0"/>
                                          </p:stCondLst>
                                        </p:cTn>
                                        <p:tgtEl>
                                          <p:spTgt spid="35"/>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2" nodeType="clickEffect">
                                  <p:stCondLst>
                                    <p:cond delay="0"/>
                                  </p:stCondLst>
                                  <p:childTnLst>
                                    <p:set>
                                      <p:cBhvr>
                                        <p:cTn id="14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22" grpId="0"/>
      <p:bldP spid="24" grpId="0"/>
      <p:bldP spid="26" grpId="0"/>
      <p:bldP spid="28" grpId="0"/>
      <p:bldP spid="32" grpId="0"/>
      <p:bldP spid="33" grpId="0"/>
      <p:bldP spid="33" grpId="1"/>
      <p:bldP spid="33" grpId="2"/>
      <p:bldP spid="35" grpId="0"/>
      <p:bldP spid="35" grpId="1"/>
      <p:bldP spid="35" grpId="2"/>
      <p:bldP spid="36" grpId="0"/>
      <p:bldP spid="36" grpId="1"/>
      <p:bldP spid="36" grpId="2"/>
      <p:bldP spid="37" grpId="0"/>
      <p:bldP spid="37" grpId="1"/>
      <p:bldP spid="37" grpId="2"/>
      <p:bldP spid="38" grpId="0"/>
      <p:bldP spid="38" grpId="1"/>
      <p:bldP spid="38" grpId="2"/>
      <p:bldP spid="39" grpId="0"/>
      <p:bldP spid="39" grpId="1"/>
      <p:bldP spid="39" grpId="2"/>
      <p:bldP spid="34" grpId="0"/>
      <p:bldP spid="42" grpId="0"/>
      <p:bldP spid="42" grpId="1"/>
      <p:bldP spid="42" grpId="2"/>
      <p:bldP spid="2" grpId="0"/>
      <p:bldP spid="3" grpId="0"/>
      <p:bldP spid="25" grpId="0"/>
      <p:bldP spid="4"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6770520" y="6249319"/>
            <a:ext cx="313508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r>
            <a:b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 &amp; Emma Marsden</a:t>
            </a:r>
          </a:p>
        </p:txBody>
      </p:sp>
      <p:sp>
        <p:nvSpPr>
          <p:cNvPr id="15" name="Rectangle 14"/>
          <p:cNvSpPr/>
          <p:nvPr/>
        </p:nvSpPr>
        <p:spPr>
          <a:xfrm>
            <a:off x="3046799" y="353749"/>
            <a:ext cx="1662635"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w="9525">
                  <a:solidFill>
                    <a:prstClr val="white"/>
                  </a:solidFill>
                  <a:prstDash val="solid"/>
                </a:ln>
                <a:solidFill>
                  <a:srgbClr val="4472C4"/>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français</a:t>
            </a:r>
            <a:endParaRPr kumimoji="0" lang="en-US" sz="3000" b="1" i="0" u="none" strike="noStrike" kern="1200" cap="none" spc="0" normalizeH="0" baseline="0" noProof="0"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endParaRPr>
          </a:p>
        </p:txBody>
      </p:sp>
      <p:sp>
        <p:nvSpPr>
          <p:cNvPr id="17" name="TextBox 16"/>
          <p:cNvSpPr txBox="1"/>
          <p:nvPr/>
        </p:nvSpPr>
        <p:spPr>
          <a:xfrm>
            <a:off x="3049920" y="907747"/>
            <a:ext cx="4083212" cy="553998"/>
          </a:xfrm>
          <a:prstGeom prst="rect">
            <a:avLst/>
          </a:prstGeom>
          <a:noFill/>
        </p:spPr>
        <p:txBody>
          <a:bodyPr wrap="square" rtlCol="0">
            <a:spAutoFit/>
          </a:bodyPr>
          <a:lstStyle/>
          <a:p>
            <a:pPr lvl="0">
              <a:defRPr/>
            </a:pPr>
            <a:r>
              <a:rPr lang="en-GB" sz="3000" dirty="0">
                <a:solidFill>
                  <a:srgbClr val="4472C4">
                    <a:lumMod val="50000"/>
                  </a:srgbClr>
                </a:solidFill>
                <a:latin typeface="Century Gothic" panose="020B0502020202020204" pitchFamily="34" charset="0"/>
              </a:rPr>
              <a:t>un </a:t>
            </a:r>
            <a:r>
              <a:rPr lang="en-GB" sz="3000" dirty="0" err="1">
                <a:solidFill>
                  <a:srgbClr val="4472C4">
                    <a:lumMod val="50000"/>
                  </a:srgbClr>
                </a:solidFill>
                <a:latin typeface="Century Gothic" panose="020B0502020202020204" pitchFamily="34" charset="0"/>
              </a:rPr>
              <a:t>professeur</a:t>
            </a:r>
            <a:endParaRPr lang="en-GB" sz="3000" dirty="0">
              <a:solidFill>
                <a:srgbClr val="4472C4">
                  <a:lumMod val="50000"/>
                </a:srgbClr>
              </a:solidFill>
              <a:latin typeface="Century Gothic" panose="020B0502020202020204" pitchFamily="34" charset="0"/>
            </a:endParaRPr>
          </a:p>
        </p:txBody>
      </p:sp>
      <p:sp>
        <p:nvSpPr>
          <p:cNvPr id="19" name="TextBox 18"/>
          <p:cNvSpPr txBox="1"/>
          <p:nvPr/>
        </p:nvSpPr>
        <p:spPr>
          <a:xfrm>
            <a:off x="3049920" y="1505188"/>
            <a:ext cx="4083212" cy="553998"/>
          </a:xfrm>
          <a:prstGeom prst="rect">
            <a:avLst/>
          </a:prstGeom>
          <a:noFill/>
        </p:spPr>
        <p:txBody>
          <a:bodyPr wrap="square" rtlCol="0">
            <a:spAutoFit/>
          </a:bodyPr>
          <a:lstStyle/>
          <a:p>
            <a:pPr lvl="0">
              <a:defRPr/>
            </a:pPr>
            <a:r>
              <a:rPr lang="en-GB" sz="3000" dirty="0">
                <a:solidFill>
                  <a:srgbClr val="4472C4">
                    <a:lumMod val="50000"/>
                  </a:srgbClr>
                </a:solidFill>
                <a:latin typeface="Century Gothic" panose="020B0502020202020204" pitchFamily="34" charset="0"/>
              </a:rPr>
              <a:t>un </a:t>
            </a:r>
            <a:r>
              <a:rPr lang="en-GB" sz="3000" dirty="0" err="1">
                <a:solidFill>
                  <a:srgbClr val="4472C4">
                    <a:lumMod val="50000"/>
                  </a:srgbClr>
                </a:solidFill>
                <a:latin typeface="Century Gothic" panose="020B0502020202020204" pitchFamily="34" charset="0"/>
              </a:rPr>
              <a:t>chanteur</a:t>
            </a:r>
            <a:endParaRPr lang="en-GB" sz="3000" dirty="0">
              <a:solidFill>
                <a:srgbClr val="4472C4">
                  <a:lumMod val="50000"/>
                </a:srgbClr>
              </a:solidFill>
              <a:latin typeface="Century Gothic" panose="020B0502020202020204" pitchFamily="34" charset="0"/>
            </a:endParaRPr>
          </a:p>
        </p:txBody>
      </p:sp>
      <p:sp>
        <p:nvSpPr>
          <p:cNvPr id="22" name="TextBox 21"/>
          <p:cNvSpPr txBox="1"/>
          <p:nvPr/>
        </p:nvSpPr>
        <p:spPr>
          <a:xfrm>
            <a:off x="3049920" y="2151358"/>
            <a:ext cx="4083212" cy="553998"/>
          </a:xfrm>
          <a:prstGeom prst="rect">
            <a:avLst/>
          </a:prstGeom>
          <a:noFill/>
        </p:spPr>
        <p:txBody>
          <a:bodyPr wrap="square" rtlCol="0">
            <a:spAutoFit/>
          </a:bodyPr>
          <a:lstStyle/>
          <a:p>
            <a:pPr lvl="0">
              <a:defRPr/>
            </a:pPr>
            <a:r>
              <a:rPr lang="en-GB" sz="3000" dirty="0">
                <a:solidFill>
                  <a:srgbClr val="4472C4">
                    <a:lumMod val="50000"/>
                  </a:srgbClr>
                </a:solidFill>
                <a:latin typeface="Century Gothic" panose="020B0502020202020204" pitchFamily="34" charset="0"/>
              </a:rPr>
              <a:t>un </a:t>
            </a:r>
            <a:r>
              <a:rPr lang="en-GB" sz="3000" dirty="0" err="1">
                <a:solidFill>
                  <a:srgbClr val="4472C4">
                    <a:lumMod val="50000"/>
                  </a:srgbClr>
                </a:solidFill>
                <a:latin typeface="Century Gothic" panose="020B0502020202020204" pitchFamily="34" charset="0"/>
              </a:rPr>
              <a:t>ami</a:t>
            </a:r>
            <a:endParaRPr lang="en-GB" sz="3000" dirty="0">
              <a:solidFill>
                <a:srgbClr val="4472C4">
                  <a:lumMod val="50000"/>
                </a:srgbClr>
              </a:solidFill>
              <a:latin typeface="Century Gothic" panose="020B0502020202020204" pitchFamily="34" charset="0"/>
            </a:endParaRPr>
          </a:p>
        </p:txBody>
      </p:sp>
      <p:sp>
        <p:nvSpPr>
          <p:cNvPr id="24" name="TextBox 23"/>
          <p:cNvSpPr txBox="1"/>
          <p:nvPr/>
        </p:nvSpPr>
        <p:spPr>
          <a:xfrm>
            <a:off x="3049920" y="2728493"/>
            <a:ext cx="4083212" cy="553998"/>
          </a:xfrm>
          <a:prstGeom prst="rect">
            <a:avLst/>
          </a:prstGeom>
          <a:noFill/>
        </p:spPr>
        <p:txBody>
          <a:bodyPr wrap="square" rtlCol="0">
            <a:spAutoFit/>
          </a:bodyPr>
          <a:lstStyle/>
          <a:p>
            <a:pPr lvl="0">
              <a:defRPr/>
            </a:pPr>
            <a:r>
              <a:rPr lang="en-GB" sz="3000" dirty="0" err="1">
                <a:solidFill>
                  <a:srgbClr val="4472C4">
                    <a:lumMod val="50000"/>
                  </a:srgbClr>
                </a:solidFill>
                <a:latin typeface="Century Gothic" panose="020B0502020202020204" pitchFamily="34" charset="0"/>
              </a:rPr>
              <a:t>une</a:t>
            </a:r>
            <a:r>
              <a:rPr lang="en-GB" sz="3000" dirty="0">
                <a:solidFill>
                  <a:srgbClr val="4472C4">
                    <a:lumMod val="50000"/>
                  </a:srgbClr>
                </a:solidFill>
                <a:latin typeface="Century Gothic" panose="020B0502020202020204" pitchFamily="34" charset="0"/>
              </a:rPr>
              <a:t> femme</a:t>
            </a:r>
          </a:p>
        </p:txBody>
      </p:sp>
      <p:sp>
        <p:nvSpPr>
          <p:cNvPr id="26" name="TextBox 25"/>
          <p:cNvSpPr txBox="1"/>
          <p:nvPr/>
        </p:nvSpPr>
        <p:spPr>
          <a:xfrm>
            <a:off x="3049920" y="3339577"/>
            <a:ext cx="4083212" cy="553998"/>
          </a:xfrm>
          <a:prstGeom prst="rect">
            <a:avLst/>
          </a:prstGeom>
          <a:noFill/>
        </p:spPr>
        <p:txBody>
          <a:bodyPr wrap="square" rtlCol="0">
            <a:spAutoFit/>
          </a:bodyPr>
          <a:lstStyle/>
          <a:p>
            <a:pPr lvl="0">
              <a:defRPr/>
            </a:pPr>
            <a:r>
              <a:rPr lang="en-GB" sz="3000" dirty="0" err="1">
                <a:solidFill>
                  <a:srgbClr val="4472C4">
                    <a:lumMod val="50000"/>
                  </a:srgbClr>
                </a:solidFill>
                <a:latin typeface="Century Gothic" panose="020B0502020202020204" pitchFamily="34" charset="0"/>
              </a:rPr>
              <a:t>dr</a:t>
            </a:r>
            <a:r>
              <a:rPr lang="en-GB" sz="3000" dirty="0" err="1">
                <a:solidFill>
                  <a:srgbClr val="4472C4">
                    <a:lumMod val="50000"/>
                  </a:srgbClr>
                </a:solidFill>
                <a:latin typeface="Century Gothic" panose="020B0502020202020204" pitchFamily="34" charset="0"/>
                <a:cs typeface="Calibri" panose="020F0502020204030204" pitchFamily="34" charset="0"/>
              </a:rPr>
              <a:t>ôle</a:t>
            </a:r>
            <a:endParaRPr lang="en-GB" sz="3000" dirty="0">
              <a:solidFill>
                <a:srgbClr val="4472C4">
                  <a:lumMod val="50000"/>
                </a:srgbClr>
              </a:solidFill>
              <a:latin typeface="Century Gothic" panose="020B0502020202020204" pitchFamily="34" charset="0"/>
            </a:endParaRPr>
          </a:p>
        </p:txBody>
      </p:sp>
      <p:sp>
        <p:nvSpPr>
          <p:cNvPr id="28" name="TextBox 27"/>
          <p:cNvSpPr txBox="1"/>
          <p:nvPr/>
        </p:nvSpPr>
        <p:spPr>
          <a:xfrm>
            <a:off x="3049920" y="3995956"/>
            <a:ext cx="4083212" cy="553998"/>
          </a:xfrm>
          <a:prstGeom prst="rect">
            <a:avLst/>
          </a:prstGeom>
          <a:noFill/>
        </p:spPr>
        <p:txBody>
          <a:bodyPr wrap="square" rtlCol="0">
            <a:spAutoFit/>
          </a:bodyPr>
          <a:lstStyle/>
          <a:p>
            <a:pPr lvl="0">
              <a:defRPr/>
            </a:pPr>
            <a:r>
              <a:rPr lang="en-GB" sz="3000" dirty="0" err="1">
                <a:solidFill>
                  <a:srgbClr val="4472C4">
                    <a:lumMod val="50000"/>
                  </a:srgbClr>
                </a:solidFill>
                <a:latin typeface="Century Gothic" panose="020B0502020202020204" pitchFamily="34" charset="0"/>
              </a:rPr>
              <a:t>int</a:t>
            </a:r>
            <a:r>
              <a:rPr lang="en-GB" sz="3000" dirty="0" err="1">
                <a:solidFill>
                  <a:srgbClr val="4472C4">
                    <a:lumMod val="50000"/>
                  </a:srgbClr>
                </a:solidFill>
                <a:latin typeface="Century Gothic" panose="020B0502020202020204" pitchFamily="34" charset="0"/>
                <a:cs typeface="Calibri" panose="020F0502020204030204" pitchFamily="34" charset="0"/>
              </a:rPr>
              <a:t>éressant</a:t>
            </a:r>
            <a:endParaRPr lang="en-GB" sz="3000" dirty="0">
              <a:solidFill>
                <a:srgbClr val="4472C4">
                  <a:lumMod val="50000"/>
                </a:srgbClr>
              </a:solidFill>
              <a:latin typeface="Century Gothic" panose="020B0502020202020204" pitchFamily="34" charset="0"/>
            </a:endParaRPr>
          </a:p>
        </p:txBody>
      </p:sp>
      <p:sp>
        <p:nvSpPr>
          <p:cNvPr id="32" name="Rectangle 31"/>
          <p:cNvSpPr/>
          <p:nvPr/>
        </p:nvSpPr>
        <p:spPr>
          <a:xfrm>
            <a:off x="7345769" y="340879"/>
            <a:ext cx="1531189"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w="9525">
                  <a:solidFill>
                    <a:prstClr val="white"/>
                  </a:solidFill>
                  <a:prstDash val="solid"/>
                </a:ln>
                <a:solidFill>
                  <a:srgbClr val="4472C4">
                    <a:lumMod val="50000"/>
                  </a:srgb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anglais</a:t>
            </a:r>
            <a:endParaRPr kumimoji="0" lang="en-US" sz="3000" b="1" i="0" u="none" strike="noStrike" kern="1200" cap="none" spc="0" normalizeH="0" baseline="0" noProof="0" dirty="0">
              <a:ln w="9525">
                <a:solidFill>
                  <a:prstClr val="white"/>
                </a:solidFill>
                <a:prstDash val="solid"/>
              </a:ln>
              <a:solidFill>
                <a:srgbClr val="4472C4">
                  <a:lumMod val="50000"/>
                </a:srgb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endParaRPr>
          </a:p>
        </p:txBody>
      </p:sp>
      <p:sp>
        <p:nvSpPr>
          <p:cNvPr id="33" name="TextBox 32"/>
          <p:cNvSpPr txBox="1"/>
          <p:nvPr/>
        </p:nvSpPr>
        <p:spPr>
          <a:xfrm>
            <a:off x="7345769" y="918317"/>
            <a:ext cx="4083212" cy="553998"/>
          </a:xfrm>
          <a:prstGeom prst="rect">
            <a:avLst/>
          </a:prstGeom>
          <a:noFill/>
        </p:spPr>
        <p:txBody>
          <a:bodyPr wrap="square" rtlCol="0">
            <a:spAutoFit/>
          </a:bodyPr>
          <a:lstStyle/>
          <a:p>
            <a:pPr lvl="0">
              <a:defRPr/>
            </a:pPr>
            <a:r>
              <a:rPr lang="en-GB" sz="3000" dirty="0">
                <a:solidFill>
                  <a:srgbClr val="4472C4">
                    <a:lumMod val="50000"/>
                  </a:srgbClr>
                </a:solidFill>
                <a:latin typeface="Century Gothic" panose="020B0502020202020204" pitchFamily="34" charset="0"/>
              </a:rPr>
              <a:t>a teacher</a:t>
            </a:r>
            <a:endParaRPr lang="en-GB" sz="3000" dirty="0">
              <a:solidFill>
                <a:srgbClr val="FF0000"/>
              </a:solidFill>
              <a:latin typeface="Century Gothic" panose="020B0502020202020204" pitchFamily="34" charset="0"/>
            </a:endParaRPr>
          </a:p>
        </p:txBody>
      </p:sp>
      <p:sp>
        <p:nvSpPr>
          <p:cNvPr id="35" name="TextBox 34"/>
          <p:cNvSpPr txBox="1"/>
          <p:nvPr/>
        </p:nvSpPr>
        <p:spPr>
          <a:xfrm>
            <a:off x="7345769" y="1482546"/>
            <a:ext cx="4083212" cy="553998"/>
          </a:xfrm>
          <a:prstGeom prst="rect">
            <a:avLst/>
          </a:prstGeom>
          <a:noFill/>
        </p:spPr>
        <p:txBody>
          <a:bodyPr wrap="square" rtlCol="0">
            <a:spAutoFit/>
          </a:bodyPr>
          <a:lstStyle/>
          <a:p>
            <a:pPr lvl="0">
              <a:defRPr/>
            </a:pPr>
            <a:r>
              <a:rPr lang="en-GB" sz="3000" dirty="0">
                <a:solidFill>
                  <a:srgbClr val="4472C4">
                    <a:lumMod val="50000"/>
                  </a:srgbClr>
                </a:solidFill>
                <a:latin typeface="Century Gothic" panose="020B0502020202020204" pitchFamily="34" charset="0"/>
              </a:rPr>
              <a:t>a singer</a:t>
            </a:r>
            <a:endParaRPr lang="en-GB" sz="3000" dirty="0">
              <a:solidFill>
                <a:srgbClr val="FF0000"/>
              </a:solidFill>
              <a:latin typeface="Century Gothic" panose="020B0502020202020204" pitchFamily="34" charset="0"/>
            </a:endParaRPr>
          </a:p>
        </p:txBody>
      </p:sp>
      <p:sp>
        <p:nvSpPr>
          <p:cNvPr id="36" name="TextBox 35"/>
          <p:cNvSpPr txBox="1"/>
          <p:nvPr/>
        </p:nvSpPr>
        <p:spPr>
          <a:xfrm>
            <a:off x="7397588" y="2112860"/>
            <a:ext cx="4083212" cy="553998"/>
          </a:xfrm>
          <a:prstGeom prst="rect">
            <a:avLst/>
          </a:prstGeom>
          <a:noFill/>
        </p:spPr>
        <p:txBody>
          <a:bodyPr wrap="square" rtlCol="0">
            <a:spAutoFit/>
          </a:bodyPr>
          <a:lstStyle/>
          <a:p>
            <a:pPr lvl="0">
              <a:defRPr/>
            </a:pPr>
            <a:r>
              <a:rPr lang="en-GB" sz="3000" dirty="0">
                <a:solidFill>
                  <a:srgbClr val="002060"/>
                </a:solidFill>
                <a:latin typeface="Century Gothic" panose="020B0502020202020204" pitchFamily="34" charset="0"/>
              </a:rPr>
              <a:t>a friend</a:t>
            </a:r>
          </a:p>
        </p:txBody>
      </p:sp>
      <p:sp>
        <p:nvSpPr>
          <p:cNvPr id="37" name="TextBox 36"/>
          <p:cNvSpPr txBox="1"/>
          <p:nvPr/>
        </p:nvSpPr>
        <p:spPr>
          <a:xfrm>
            <a:off x="7397588" y="2666858"/>
            <a:ext cx="4083212" cy="553998"/>
          </a:xfrm>
          <a:prstGeom prst="rect">
            <a:avLst/>
          </a:prstGeom>
          <a:noFill/>
        </p:spPr>
        <p:txBody>
          <a:bodyPr wrap="square" rtlCol="0">
            <a:spAutoFit/>
          </a:bodyPr>
          <a:lstStyle/>
          <a:p>
            <a:pPr lvl="0">
              <a:defRPr/>
            </a:pPr>
            <a:r>
              <a:rPr lang="en-GB" sz="3000" dirty="0">
                <a:solidFill>
                  <a:srgbClr val="002060"/>
                </a:solidFill>
                <a:latin typeface="Century Gothic" panose="020B0502020202020204" pitchFamily="34" charset="0"/>
              </a:rPr>
              <a:t>a woman</a:t>
            </a:r>
          </a:p>
        </p:txBody>
      </p:sp>
      <p:sp>
        <p:nvSpPr>
          <p:cNvPr id="38" name="TextBox 37"/>
          <p:cNvSpPr txBox="1"/>
          <p:nvPr/>
        </p:nvSpPr>
        <p:spPr>
          <a:xfrm>
            <a:off x="7397588" y="3339577"/>
            <a:ext cx="4083212" cy="553998"/>
          </a:xfrm>
          <a:prstGeom prst="rect">
            <a:avLst/>
          </a:prstGeom>
          <a:noFill/>
        </p:spPr>
        <p:txBody>
          <a:bodyPr wrap="square" rtlCol="0">
            <a:spAutoFit/>
          </a:bodyPr>
          <a:lstStyle/>
          <a:p>
            <a:pPr lvl="0">
              <a:defRPr/>
            </a:pPr>
            <a:r>
              <a:rPr lang="en-GB" sz="3000" dirty="0">
                <a:solidFill>
                  <a:srgbClr val="4472C4">
                    <a:lumMod val="50000"/>
                  </a:srgbClr>
                </a:solidFill>
                <a:latin typeface="Century Gothic" panose="020B0502020202020204" pitchFamily="34" charset="0"/>
              </a:rPr>
              <a:t>funny, strange</a:t>
            </a:r>
            <a:endParaRPr lang="en-GB" sz="3000" dirty="0">
              <a:solidFill>
                <a:srgbClr val="FF0000"/>
              </a:solidFill>
              <a:latin typeface="Century Gothic" panose="020B0502020202020204" pitchFamily="34" charset="0"/>
            </a:endParaRPr>
          </a:p>
        </p:txBody>
      </p:sp>
      <p:sp>
        <p:nvSpPr>
          <p:cNvPr id="39" name="TextBox 38"/>
          <p:cNvSpPr txBox="1"/>
          <p:nvPr/>
        </p:nvSpPr>
        <p:spPr>
          <a:xfrm>
            <a:off x="7397588" y="3995956"/>
            <a:ext cx="4083212" cy="553998"/>
          </a:xfrm>
          <a:prstGeom prst="rect">
            <a:avLst/>
          </a:prstGeom>
          <a:noFill/>
        </p:spPr>
        <p:txBody>
          <a:bodyPr wrap="square" rtlCol="0">
            <a:spAutoFit/>
          </a:bodyPr>
          <a:lstStyle/>
          <a:p>
            <a:pPr lvl="0">
              <a:defRPr/>
            </a:pPr>
            <a:r>
              <a:rPr lang="en-GB" sz="3000" dirty="0">
                <a:solidFill>
                  <a:srgbClr val="4472C4">
                    <a:lumMod val="50000"/>
                  </a:srgbClr>
                </a:solidFill>
                <a:latin typeface="Century Gothic" panose="020B0502020202020204" pitchFamily="34" charset="0"/>
              </a:rPr>
              <a:t>interesting</a:t>
            </a:r>
            <a:endParaRPr lang="en-GB" sz="3000" dirty="0">
              <a:solidFill>
                <a:srgbClr val="FF0000"/>
              </a:solidFill>
              <a:latin typeface="Century Gothic" panose="020B0502020202020204" pitchFamily="34" charset="0"/>
            </a:endParaRPr>
          </a:p>
        </p:txBody>
      </p:sp>
      <p:sp>
        <p:nvSpPr>
          <p:cNvPr id="34" name="TextBox 33"/>
          <p:cNvSpPr txBox="1"/>
          <p:nvPr/>
        </p:nvSpPr>
        <p:spPr>
          <a:xfrm>
            <a:off x="3046799" y="4635554"/>
            <a:ext cx="4083212" cy="553998"/>
          </a:xfrm>
          <a:prstGeom prst="rect">
            <a:avLst/>
          </a:prstGeom>
          <a:noFill/>
        </p:spPr>
        <p:txBody>
          <a:bodyPr wrap="square" rtlCol="0">
            <a:spAutoFit/>
          </a:bodyPr>
          <a:lstStyle/>
          <a:p>
            <a:pPr lvl="0">
              <a:defRPr/>
            </a:pPr>
            <a:r>
              <a:rPr lang="en-GB" sz="3000" dirty="0" err="1">
                <a:solidFill>
                  <a:srgbClr val="4472C4">
                    <a:lumMod val="50000"/>
                  </a:srgbClr>
                </a:solidFill>
                <a:latin typeface="Century Gothic" panose="020B0502020202020204" pitchFamily="34" charset="0"/>
              </a:rPr>
              <a:t>sympathique</a:t>
            </a:r>
            <a:endParaRPr lang="en-GB" sz="3000" dirty="0">
              <a:solidFill>
                <a:srgbClr val="4472C4">
                  <a:lumMod val="50000"/>
                </a:srgbClr>
              </a:solidFill>
              <a:latin typeface="Century Gothic" panose="020B0502020202020204" pitchFamily="34" charset="0"/>
            </a:endParaRPr>
          </a:p>
        </p:txBody>
      </p:sp>
      <p:sp>
        <p:nvSpPr>
          <p:cNvPr id="42" name="TextBox 41"/>
          <p:cNvSpPr txBox="1"/>
          <p:nvPr/>
        </p:nvSpPr>
        <p:spPr>
          <a:xfrm>
            <a:off x="7397588" y="4637480"/>
            <a:ext cx="4083212" cy="553998"/>
          </a:xfrm>
          <a:prstGeom prst="rect">
            <a:avLst/>
          </a:prstGeom>
          <a:noFill/>
        </p:spPr>
        <p:txBody>
          <a:bodyPr wrap="square" rtlCol="0">
            <a:spAutoFit/>
          </a:bodyPr>
          <a:lstStyle/>
          <a:p>
            <a:pPr lvl="0">
              <a:defRPr/>
            </a:pPr>
            <a:r>
              <a:rPr lang="en-GB" sz="3000" dirty="0">
                <a:solidFill>
                  <a:srgbClr val="4472C4">
                    <a:lumMod val="50000"/>
                  </a:srgbClr>
                </a:solidFill>
                <a:latin typeface="Century Gothic" panose="020B0502020202020204" pitchFamily="34" charset="0"/>
              </a:rPr>
              <a:t>nice, pleasant</a:t>
            </a:r>
            <a:endParaRPr lang="en-GB" sz="3000" dirty="0">
              <a:solidFill>
                <a:srgbClr val="FF0000"/>
              </a:solidFill>
              <a:latin typeface="Century Gothic" panose="020B0502020202020204" pitchFamily="34" charset="0"/>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3276"/>
            <a:ext cx="3171825" cy="867128"/>
          </a:xfrm>
          <a:prstGeom prst="rect">
            <a:avLst/>
          </a:prstGeom>
        </p:spPr>
      </p:pic>
      <p:sp>
        <p:nvSpPr>
          <p:cNvPr id="23" name="TextBox 22"/>
          <p:cNvSpPr txBox="1"/>
          <p:nvPr/>
        </p:nvSpPr>
        <p:spPr>
          <a:xfrm>
            <a:off x="0" y="214313"/>
            <a:ext cx="2386013" cy="523220"/>
          </a:xfrm>
          <a:prstGeom prst="rect">
            <a:avLst/>
          </a:prstGeom>
          <a:noFill/>
        </p:spPr>
        <p:txBody>
          <a:bodyPr wrap="square" rtlCol="0">
            <a:spAutoFit/>
          </a:bodyPr>
          <a:lstStyle/>
          <a:p>
            <a:r>
              <a:rPr lang="en-GB" sz="2800" dirty="0" err="1">
                <a:solidFill>
                  <a:schemeClr val="bg1"/>
                </a:solidFill>
                <a:latin typeface="Century Gothic" panose="020B0502020202020204" pitchFamily="34" charset="0"/>
              </a:rPr>
              <a:t>V</a:t>
            </a:r>
            <a:r>
              <a:rPr lang="en-GB" sz="2800" dirty="0" err="1" smtClean="0">
                <a:solidFill>
                  <a:schemeClr val="bg1"/>
                </a:solidFill>
                <a:latin typeface="Century Gothic" panose="020B0502020202020204" pitchFamily="34" charset="0"/>
              </a:rPr>
              <a:t>ocabulaire</a:t>
            </a:r>
            <a:endParaRPr lang="en-GB" sz="28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28647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9" presetClass="exit" presetSubtype="0" fill="hold" grpId="1" nodeType="clickEffect">
                                  <p:stCondLst>
                                    <p:cond delay="0"/>
                                  </p:stCondLst>
                                  <p:childTnLst>
                                    <p:animEffect transition="out" filter="dissolve">
                                      <p:cBhvr>
                                        <p:cTn id="70" dur="500"/>
                                        <p:tgtEl>
                                          <p:spTgt spid="24"/>
                                        </p:tgtEl>
                                      </p:cBhvr>
                                    </p:animEffect>
                                    <p:set>
                                      <p:cBhvr>
                                        <p:cTn id="71" dur="1" fill="hold">
                                          <p:stCondLst>
                                            <p:cond delay="499"/>
                                          </p:stCondLst>
                                        </p:cTn>
                                        <p:tgtEl>
                                          <p:spTgt spid="24"/>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2"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dissolve">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xit" presetSubtype="0" fill="hold" grpId="1" nodeType="clickEffect">
                                  <p:stCondLst>
                                    <p:cond delay="0"/>
                                  </p:stCondLst>
                                  <p:childTnLst>
                                    <p:animEffect transition="out" filter="dissolve">
                                      <p:cBhvr>
                                        <p:cTn id="80" dur="500"/>
                                        <p:tgtEl>
                                          <p:spTgt spid="19"/>
                                        </p:tgtEl>
                                      </p:cBhvr>
                                    </p:animEffect>
                                    <p:set>
                                      <p:cBhvr>
                                        <p:cTn id="81" dur="1" fill="hold">
                                          <p:stCondLst>
                                            <p:cond delay="499"/>
                                          </p:stCondLst>
                                        </p:cTn>
                                        <p:tgtEl>
                                          <p:spTgt spid="1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2" nodeType="click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dissolve">
                                      <p:cBhvr>
                                        <p:cTn id="86" dur="5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xit" presetSubtype="0" fill="hold" grpId="1" nodeType="clickEffect">
                                  <p:stCondLst>
                                    <p:cond delay="0"/>
                                  </p:stCondLst>
                                  <p:childTnLst>
                                    <p:animEffect transition="out" filter="dissolve">
                                      <p:cBhvr>
                                        <p:cTn id="90" dur="500"/>
                                        <p:tgtEl>
                                          <p:spTgt spid="28"/>
                                        </p:tgtEl>
                                      </p:cBhvr>
                                    </p:animEffect>
                                    <p:set>
                                      <p:cBhvr>
                                        <p:cTn id="91" dur="1" fill="hold">
                                          <p:stCondLst>
                                            <p:cond delay="499"/>
                                          </p:stCondLst>
                                        </p:cTn>
                                        <p:tgtEl>
                                          <p:spTgt spid="28"/>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2" nodeType="click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dissolve">
                                      <p:cBhvr>
                                        <p:cTn id="96" dur="500"/>
                                        <p:tgtEl>
                                          <p:spTgt spid="28"/>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xit" presetSubtype="0" fill="hold" grpId="1" nodeType="clickEffect">
                                  <p:stCondLst>
                                    <p:cond delay="0"/>
                                  </p:stCondLst>
                                  <p:childTnLst>
                                    <p:animEffect transition="out" filter="dissolve">
                                      <p:cBhvr>
                                        <p:cTn id="100" dur="500"/>
                                        <p:tgtEl>
                                          <p:spTgt spid="26"/>
                                        </p:tgtEl>
                                      </p:cBhvr>
                                    </p:animEffect>
                                    <p:set>
                                      <p:cBhvr>
                                        <p:cTn id="101" dur="1" fill="hold">
                                          <p:stCondLst>
                                            <p:cond delay="499"/>
                                          </p:stCondLst>
                                        </p:cTn>
                                        <p:tgtEl>
                                          <p:spTgt spid="26"/>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2"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dissolve">
                                      <p:cBhvr>
                                        <p:cTn id="106" dur="500"/>
                                        <p:tgtEl>
                                          <p:spTgt spid="26"/>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xit" presetSubtype="0" fill="hold" grpId="1" nodeType="clickEffect">
                                  <p:stCondLst>
                                    <p:cond delay="0"/>
                                  </p:stCondLst>
                                  <p:childTnLst>
                                    <p:animEffect transition="out" filter="dissolve">
                                      <p:cBhvr>
                                        <p:cTn id="110" dur="500"/>
                                        <p:tgtEl>
                                          <p:spTgt spid="17"/>
                                        </p:tgtEl>
                                      </p:cBhvr>
                                    </p:animEffect>
                                    <p:set>
                                      <p:cBhvr>
                                        <p:cTn id="111" dur="1" fill="hold">
                                          <p:stCondLst>
                                            <p:cond delay="499"/>
                                          </p:stCondLst>
                                        </p:cTn>
                                        <p:tgtEl>
                                          <p:spTgt spid="17"/>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9" presetClass="entr" presetSubtype="0" fill="hold" grpId="2" nodeType="clickEffect">
                                  <p:stCondLst>
                                    <p:cond delay="0"/>
                                  </p:stCondLst>
                                  <p:childTnLst>
                                    <p:set>
                                      <p:cBhvr>
                                        <p:cTn id="115" dur="1" fill="hold">
                                          <p:stCondLst>
                                            <p:cond delay="0"/>
                                          </p:stCondLst>
                                        </p:cTn>
                                        <p:tgtEl>
                                          <p:spTgt spid="17"/>
                                        </p:tgtEl>
                                        <p:attrNameLst>
                                          <p:attrName>style.visibility</p:attrName>
                                        </p:attrNameLst>
                                      </p:cBhvr>
                                      <p:to>
                                        <p:strVal val="visible"/>
                                      </p:to>
                                    </p:set>
                                    <p:animEffect transition="in" filter="dissolve">
                                      <p:cBhvr>
                                        <p:cTn id="116" dur="500"/>
                                        <p:tgtEl>
                                          <p:spTgt spid="17"/>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xit" presetSubtype="0" fill="hold" grpId="1" nodeType="clickEffect">
                                  <p:stCondLst>
                                    <p:cond delay="0"/>
                                  </p:stCondLst>
                                  <p:childTnLst>
                                    <p:animEffect transition="out" filter="dissolve">
                                      <p:cBhvr>
                                        <p:cTn id="120" dur="500"/>
                                        <p:tgtEl>
                                          <p:spTgt spid="22"/>
                                        </p:tgtEl>
                                      </p:cBhvr>
                                    </p:animEffect>
                                    <p:set>
                                      <p:cBhvr>
                                        <p:cTn id="121" dur="1" fill="hold">
                                          <p:stCondLst>
                                            <p:cond delay="499"/>
                                          </p:stCondLst>
                                        </p:cTn>
                                        <p:tgtEl>
                                          <p:spTgt spid="22"/>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9" presetClass="entr" presetSubtype="0" fill="hold" grpId="2" nodeType="clickEffect">
                                  <p:stCondLst>
                                    <p:cond delay="0"/>
                                  </p:stCondLst>
                                  <p:childTnLst>
                                    <p:set>
                                      <p:cBhvr>
                                        <p:cTn id="125" dur="1" fill="hold">
                                          <p:stCondLst>
                                            <p:cond delay="0"/>
                                          </p:stCondLst>
                                        </p:cTn>
                                        <p:tgtEl>
                                          <p:spTgt spid="22"/>
                                        </p:tgtEl>
                                        <p:attrNameLst>
                                          <p:attrName>style.visibility</p:attrName>
                                        </p:attrNameLst>
                                      </p:cBhvr>
                                      <p:to>
                                        <p:strVal val="visible"/>
                                      </p:to>
                                    </p:set>
                                    <p:animEffect transition="in" filter="dissolve">
                                      <p:cBhvr>
                                        <p:cTn id="126" dur="500"/>
                                        <p:tgtEl>
                                          <p:spTgt spid="22"/>
                                        </p:tgtEl>
                                      </p:cBhvr>
                                    </p:animEffect>
                                  </p:childTnLst>
                                </p:cTn>
                              </p:par>
                            </p:childTnLst>
                          </p:cTn>
                        </p:par>
                      </p:childTnLst>
                    </p:cTn>
                  </p:par>
                  <p:par>
                    <p:cTn id="127" fill="hold">
                      <p:stCondLst>
                        <p:cond delay="indefinite"/>
                      </p:stCondLst>
                      <p:childTnLst>
                        <p:par>
                          <p:cTn id="128" fill="hold">
                            <p:stCondLst>
                              <p:cond delay="0"/>
                            </p:stCondLst>
                            <p:childTnLst>
                              <p:par>
                                <p:cTn id="129" presetID="9" presetClass="exit" presetSubtype="0" fill="hold" grpId="1" nodeType="clickEffect">
                                  <p:stCondLst>
                                    <p:cond delay="0"/>
                                  </p:stCondLst>
                                  <p:childTnLst>
                                    <p:animEffect transition="out" filter="dissolve">
                                      <p:cBhvr>
                                        <p:cTn id="130" dur="500"/>
                                        <p:tgtEl>
                                          <p:spTgt spid="34"/>
                                        </p:tgtEl>
                                      </p:cBhvr>
                                    </p:animEffect>
                                    <p:set>
                                      <p:cBhvr>
                                        <p:cTn id="131" dur="1" fill="hold">
                                          <p:stCondLst>
                                            <p:cond delay="499"/>
                                          </p:stCondLst>
                                        </p:cTn>
                                        <p:tgtEl>
                                          <p:spTgt spid="34"/>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9" presetClass="entr" presetSubtype="0" fill="hold" grpId="2" nodeType="clickEffect">
                                  <p:stCondLst>
                                    <p:cond delay="0"/>
                                  </p:stCondLst>
                                  <p:childTnLst>
                                    <p:set>
                                      <p:cBhvr>
                                        <p:cTn id="135" dur="1" fill="hold">
                                          <p:stCondLst>
                                            <p:cond delay="0"/>
                                          </p:stCondLst>
                                        </p:cTn>
                                        <p:tgtEl>
                                          <p:spTgt spid="34"/>
                                        </p:tgtEl>
                                        <p:attrNameLst>
                                          <p:attrName>style.visibility</p:attrName>
                                        </p:attrNameLst>
                                      </p:cBhvr>
                                      <p:to>
                                        <p:strVal val="visible"/>
                                      </p:to>
                                    </p:set>
                                    <p:animEffect transition="in" filter="dissolve">
                                      <p:cBhvr>
                                        <p:cTn id="13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7" grpId="1"/>
      <p:bldP spid="17" grpId="2"/>
      <p:bldP spid="19" grpId="0"/>
      <p:bldP spid="19" grpId="1"/>
      <p:bldP spid="19" grpId="2"/>
      <p:bldP spid="22" grpId="0"/>
      <p:bldP spid="22" grpId="1"/>
      <p:bldP spid="22" grpId="2"/>
      <p:bldP spid="24" grpId="0"/>
      <p:bldP spid="24" grpId="1"/>
      <p:bldP spid="24" grpId="2"/>
      <p:bldP spid="26" grpId="0"/>
      <p:bldP spid="26" grpId="1"/>
      <p:bldP spid="26" grpId="2"/>
      <p:bldP spid="28" grpId="0"/>
      <p:bldP spid="28" grpId="1"/>
      <p:bldP spid="28" grpId="2"/>
      <p:bldP spid="32" grpId="0"/>
      <p:bldP spid="33" grpId="0"/>
      <p:bldP spid="35" grpId="0"/>
      <p:bldP spid="36" grpId="0"/>
      <p:bldP spid="37" grpId="0"/>
      <p:bldP spid="38" grpId="0"/>
      <p:bldP spid="39" grpId="0"/>
      <p:bldP spid="34" grpId="0"/>
      <p:bldP spid="34" grpId="1"/>
      <p:bldP spid="34" grpId="2"/>
      <p:bldP spid="42"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1253</TotalTime>
  <Words>410</Words>
  <Application>Microsoft Office PowerPoint</Application>
  <PresentationFormat>Widescreen</PresentationFormat>
  <Paragraphs>64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Tw Cen MT</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Stephen Owen</cp:lastModifiedBy>
  <cp:revision>204</cp:revision>
  <dcterms:created xsi:type="dcterms:W3CDTF">2019-03-27T07:30:03Z</dcterms:created>
  <dcterms:modified xsi:type="dcterms:W3CDTF">2020-01-07T15:13:00Z</dcterms:modified>
</cp:coreProperties>
</file>