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37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E0821-D982-444D-85C6-7C3DA09D6116}" type="datetimeFigureOut">
              <a:rPr lang="en-GB" smtClean="0"/>
              <a:t>05/09/2019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5C0C1-CD39-4DDB-9B15-FBF279278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29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urqAmMi-bc" TargetMode="External"/><Relationship Id="rId7" Type="http://schemas.openxmlformats.org/officeDocument/2006/relationships/hyperlink" Target="https://www.youtube.com/watch?v=lS4wTuvR7Ik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RJauT4IM1Y8" TargetMode="External"/><Relationship Id="rId5" Type="http://schemas.openxmlformats.org/officeDocument/2006/relationships/hyperlink" Target="https://www.youtube.com/watch?v=OVSoZn66iC4" TargetMode="External"/><Relationship Id="rId4" Type="http://schemas.openxmlformats.org/officeDocument/2006/relationships/hyperlink" Target="https://www.youtube.com/watch?v=nxvJ1SIRdiI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S4wTuvR7Ik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71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your students to </a:t>
            </a:r>
            <a:r>
              <a:rPr lang="en-US" dirty="0" err="1"/>
              <a:t>practise</a:t>
            </a:r>
            <a:r>
              <a:rPr lang="en-US" dirty="0"/>
              <a:t> saying the poem. </a:t>
            </a:r>
            <a:br>
              <a:rPr lang="en-US" dirty="0"/>
            </a:br>
            <a:r>
              <a:rPr lang="en-US" dirty="0"/>
              <a:t>Play the music and ask them to keep in time with the song to help word formation.</a:t>
            </a:r>
            <a:br>
              <a:rPr lang="en-US" dirty="0"/>
            </a:br>
            <a:r>
              <a:rPr lang="en-US" dirty="0"/>
              <a:t>Click tree on left for a slower instrumental version, tree on right for a quicker</a:t>
            </a:r>
            <a:r>
              <a:rPr lang="en-US" baseline="0" dirty="0"/>
              <a:t> version.</a:t>
            </a:r>
            <a:endParaRPr lang="en-US" dirty="0"/>
          </a:p>
          <a:p>
            <a:endParaRPr lang="en-US" dirty="0"/>
          </a:p>
          <a:p>
            <a:r>
              <a:rPr lang="en-US" dirty="0"/>
              <a:t>Alternatively, students could sing the song.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82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type of word do students think </a:t>
            </a:r>
            <a:r>
              <a:rPr lang="en-US" dirty="0" err="1"/>
              <a:t>grünst</a:t>
            </a:r>
            <a:r>
              <a:rPr lang="en-US" dirty="0"/>
              <a:t> is? </a:t>
            </a:r>
          </a:p>
          <a:p>
            <a:r>
              <a:rPr lang="en-US" dirty="0"/>
              <a:t>Clues:</a:t>
            </a:r>
          </a:p>
          <a:p>
            <a:pPr marL="171450" indent="-171450">
              <a:buFontTx/>
              <a:buChar char="-"/>
            </a:pPr>
            <a:r>
              <a:rPr lang="en-US" dirty="0"/>
              <a:t>verb ending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personal pronoun ‘Du’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can they deduce the meaning of </a:t>
            </a:r>
            <a:r>
              <a:rPr lang="en-US" dirty="0" err="1"/>
              <a:t>grünen</a:t>
            </a:r>
            <a:r>
              <a:rPr lang="en-US" dirty="0"/>
              <a:t> from the adjective </a:t>
            </a:r>
            <a:r>
              <a:rPr lang="en-US" dirty="0" err="1"/>
              <a:t>grün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23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your students to translate the verse using: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words they already know</a:t>
            </a:r>
          </a:p>
          <a:p>
            <a:pPr marL="171450" indent="-171450">
              <a:buFontTx/>
              <a:buChar char="-"/>
            </a:pPr>
            <a:r>
              <a:rPr lang="en-US" dirty="0"/>
              <a:t>contextual expectations (</a:t>
            </a:r>
            <a:r>
              <a:rPr lang="en-US" i="0" dirty="0">
                <a:sym typeface="Wingdings" pitchFamily="2" charset="2"/>
              </a:rPr>
              <a:t>Baum / </a:t>
            </a:r>
            <a:r>
              <a:rPr lang="en-US" i="0" dirty="0" err="1">
                <a:sym typeface="Wingdings" pitchFamily="2" charset="2"/>
              </a:rPr>
              <a:t>Blätter</a:t>
            </a:r>
            <a:r>
              <a:rPr lang="en-US" i="0" dirty="0">
                <a:sym typeface="Wingdings" pitchFamily="2" charset="2"/>
              </a:rPr>
              <a:t> / </a:t>
            </a:r>
            <a:r>
              <a:rPr lang="en-US" i="0" dirty="0" err="1">
                <a:sym typeface="Wingdings" pitchFamily="2" charset="2"/>
              </a:rPr>
              <a:t>Grün</a:t>
            </a:r>
            <a:r>
              <a:rPr lang="en-US" i="0" dirty="0">
                <a:sym typeface="Wingdings" pitchFamily="2" charset="2"/>
              </a:rPr>
              <a:t> )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cognates (</a:t>
            </a:r>
            <a:r>
              <a:rPr lang="en-US" i="0" dirty="0"/>
              <a:t>Sommer &amp; Winter</a:t>
            </a:r>
            <a:r>
              <a:rPr lang="en-US" i="1" dirty="0"/>
              <a:t>)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generalisations</a:t>
            </a:r>
            <a:r>
              <a:rPr lang="en-US" dirty="0"/>
              <a:t> (</a:t>
            </a:r>
            <a:r>
              <a:rPr lang="en-US" dirty="0" err="1"/>
              <a:t>grünst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12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Setting the scene.</a:t>
            </a:r>
            <a:br>
              <a:rPr lang="en-US" dirty="0"/>
            </a:b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Just play one</a:t>
            </a:r>
            <a:r>
              <a:rPr lang="en-US" baseline="0" dirty="0"/>
              <a:t> verse of an instrumental version.</a:t>
            </a:r>
            <a:br>
              <a:rPr lang="en-US" baseline="0" dirty="0"/>
            </a:br>
            <a:r>
              <a:rPr lang="en-US" dirty="0"/>
              <a:t>Link to instrumental versions: </a:t>
            </a:r>
            <a:br>
              <a:rPr lang="en-US" dirty="0"/>
            </a:br>
            <a:r>
              <a:rPr lang="en-GB" dirty="0">
                <a:hlinkClick r:id="rId3"/>
              </a:rPr>
              <a:t>https://www.youtube.com/watch?v=KurqAmMi-bc</a:t>
            </a:r>
            <a:r>
              <a:rPr lang="en-GB" dirty="0"/>
              <a:t> (various instruments)</a:t>
            </a:r>
            <a:br>
              <a:rPr lang="en-GB" dirty="0"/>
            </a:br>
            <a:r>
              <a:rPr lang="en-GB" dirty="0">
                <a:hlinkClick r:id="rId4"/>
              </a:rPr>
              <a:t>https://www.youtube.com/watch?v=nxvJ1SIRdiI</a:t>
            </a:r>
            <a:r>
              <a:rPr lang="en-GB" dirty="0"/>
              <a:t> </a:t>
            </a:r>
            <a:r>
              <a:rPr lang="en-US" dirty="0"/>
              <a:t>(piano</a:t>
            </a:r>
            <a:r>
              <a:rPr lang="en-US" baseline="0" dirty="0"/>
              <a:t> only)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Alternatively, click on left hand tree, then right hand tree.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Link to versions with lyrics: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5"/>
              </a:rPr>
              <a:t>https://www.youtube.com/watch?v=OVSoZn66iC4</a:t>
            </a:r>
            <a:r>
              <a:rPr lang="en-GB" dirty="0"/>
              <a:t> – a</a:t>
            </a:r>
            <a:r>
              <a:rPr lang="en-GB" baseline="0" dirty="0"/>
              <a:t> </a:t>
            </a:r>
            <a:r>
              <a:rPr lang="en-GB" baseline="0" dirty="0" err="1"/>
              <a:t>capella</a:t>
            </a:r>
            <a:r>
              <a:rPr lang="en-GB" baseline="0" dirty="0"/>
              <a:t> version, lyrics are fairly clear, there is only one verse</a:t>
            </a:r>
            <a:r>
              <a:rPr lang="en-US" baseline="0" dirty="0"/>
              <a:t/>
            </a:r>
            <a:br>
              <a:rPr lang="en-US" baseline="0" dirty="0"/>
            </a:br>
            <a:r>
              <a:rPr lang="en-GB" dirty="0">
                <a:hlinkClick r:id="rId6"/>
              </a:rPr>
              <a:t>https://www.youtube.com/watch?v=RJauT4IM1Y8</a:t>
            </a:r>
            <a:r>
              <a:rPr lang="en-GB" dirty="0"/>
              <a:t> (choral version; pretty, but as there are a lot of voices, the individual sounds are not as clear– 3 verses, only play verse 1)</a:t>
            </a:r>
            <a:br>
              <a:rPr lang="en-GB" dirty="0"/>
            </a:br>
            <a:r>
              <a:rPr lang="en-GB" dirty="0">
                <a:hlinkClick r:id="rId7"/>
              </a:rPr>
              <a:t>https://www.youtube.com/watch?v=lS4wTuvR7Ik</a:t>
            </a:r>
            <a:r>
              <a:rPr lang="en-GB" dirty="0"/>
              <a:t> (single voice; quite clear sound – 3 verses, only play verse 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11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Setting the scene</a:t>
            </a:r>
          </a:p>
          <a:p>
            <a:r>
              <a:rPr lang="en-US" dirty="0"/>
              <a:t>The pictures </a:t>
            </a:r>
            <a:r>
              <a:rPr lang="en-US" dirty="0" err="1"/>
              <a:t>emphasise</a:t>
            </a:r>
            <a:r>
              <a:rPr lang="en-US" dirty="0"/>
              <a:t> the natural properties of the tree and not the decorative (Christmassy) aspect.</a:t>
            </a:r>
          </a:p>
          <a:p>
            <a:r>
              <a:rPr lang="en-US" dirty="0"/>
              <a:t>The top right picture might prime ‘snowing’ (</a:t>
            </a:r>
            <a:r>
              <a:rPr lang="en-US" dirty="0" err="1"/>
              <a:t>wenn</a:t>
            </a:r>
            <a:r>
              <a:rPr lang="en-US" dirty="0"/>
              <a:t> es </a:t>
            </a:r>
            <a:r>
              <a:rPr lang="en-US" dirty="0" err="1"/>
              <a:t>schneit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For teacher: Introduce the noun ‘der Baum’ [996] and invite the students to guess what type of tree a Tannenbaum might be.</a:t>
            </a:r>
            <a:br>
              <a:rPr lang="en-US" dirty="0"/>
            </a:br>
            <a:r>
              <a:rPr lang="en-US" dirty="0"/>
              <a:t>Note that students have not yet learnt the SSC</a:t>
            </a:r>
            <a:r>
              <a:rPr lang="en-US" baseline="0" dirty="0"/>
              <a:t> ‘au’, but they have encountered some words with ‘au’ already (for example, das Haus). We return to this later in the lesson.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84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Helping students to use their real-world knowledge and</a:t>
            </a:r>
            <a:r>
              <a:rPr lang="en-US" baseline="0" dirty="0"/>
              <a:t> previous vocabulary knowledge in a new context.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Instructions: Der Title von </a:t>
            </a:r>
            <a:r>
              <a:rPr lang="en-US" dirty="0" err="1"/>
              <a:t>diesem</a:t>
            </a:r>
            <a:r>
              <a:rPr lang="en-US" baseline="0" dirty="0"/>
              <a:t> Lied /Song </a:t>
            </a:r>
            <a:r>
              <a:rPr lang="en-US" baseline="0" dirty="0" err="1"/>
              <a:t>ist</a:t>
            </a:r>
            <a:r>
              <a:rPr lang="en-US" baseline="0" dirty="0"/>
              <a:t>: O, Tannenbaum.  </a:t>
            </a:r>
            <a:r>
              <a:rPr lang="en-US" dirty="0"/>
              <a:t>In 60 </a:t>
            </a:r>
            <a:r>
              <a:rPr lang="en-US" dirty="0" err="1"/>
              <a:t>Sekunden</a:t>
            </a:r>
            <a:r>
              <a:rPr lang="en-US" dirty="0"/>
              <a:t> </a:t>
            </a:r>
            <a:r>
              <a:rPr lang="en-US" dirty="0" err="1"/>
              <a:t>schreib</a:t>
            </a:r>
            <a:r>
              <a:rPr lang="en-US" dirty="0"/>
              <a:t> 5 </a:t>
            </a:r>
            <a:r>
              <a:rPr lang="en-US" dirty="0" err="1"/>
              <a:t>Wörter</a:t>
            </a:r>
            <a:r>
              <a:rPr lang="en-US" baseline="0" dirty="0"/>
              <a:t> (Deutsch </a:t>
            </a:r>
            <a:r>
              <a:rPr lang="en-US" baseline="0" dirty="0" err="1"/>
              <a:t>oder</a:t>
            </a:r>
            <a:r>
              <a:rPr lang="en-US" baseline="0" dirty="0"/>
              <a:t> </a:t>
            </a:r>
            <a:r>
              <a:rPr lang="en-US" baseline="0" dirty="0" err="1"/>
              <a:t>Englisch</a:t>
            </a:r>
            <a:r>
              <a:rPr lang="en-US" baseline="0" dirty="0"/>
              <a:t>) </a:t>
            </a:r>
            <a:r>
              <a:rPr lang="en-US" baseline="0" dirty="0" err="1"/>
              <a:t>für</a:t>
            </a:r>
            <a:r>
              <a:rPr lang="en-US" baseline="0" dirty="0"/>
              <a:t> das Lied.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Some ideas with their word frequency:</a:t>
            </a:r>
            <a:br>
              <a:rPr lang="en-US" baseline="0" dirty="0"/>
            </a:br>
            <a:r>
              <a:rPr lang="en-US" baseline="0" dirty="0"/>
              <a:t>der Baum [996]; das Blatt [1330]; der </a:t>
            </a:r>
            <a:r>
              <a:rPr lang="en-US" baseline="0" dirty="0" err="1"/>
              <a:t>Stamm</a:t>
            </a:r>
            <a:r>
              <a:rPr lang="en-US" baseline="0" dirty="0"/>
              <a:t> [3500]; der Zweig/</a:t>
            </a:r>
            <a:r>
              <a:rPr lang="en-US" baseline="0" dirty="0" err="1"/>
              <a:t>Ast</a:t>
            </a:r>
            <a:r>
              <a:rPr lang="en-US" baseline="0" dirty="0"/>
              <a:t> [&gt;4000]; die </a:t>
            </a:r>
            <a:r>
              <a:rPr lang="en-US" baseline="0" dirty="0" err="1"/>
              <a:t>Wurzel</a:t>
            </a:r>
            <a:r>
              <a:rPr lang="en-US" baseline="0" dirty="0"/>
              <a:t> [3047]; </a:t>
            </a:r>
            <a:r>
              <a:rPr lang="en-US" baseline="0" dirty="0" err="1"/>
              <a:t>wachsen</a:t>
            </a:r>
            <a:r>
              <a:rPr lang="en-US" baseline="0" dirty="0"/>
              <a:t> [482]; </a:t>
            </a:r>
            <a:r>
              <a:rPr lang="en-US" baseline="0" dirty="0" err="1"/>
              <a:t>grün</a:t>
            </a:r>
            <a:r>
              <a:rPr lang="en-US" baseline="0" dirty="0"/>
              <a:t> [556]; </a:t>
            </a:r>
            <a:r>
              <a:rPr lang="en-US" baseline="0" dirty="0" err="1"/>
              <a:t>braun</a:t>
            </a:r>
            <a:r>
              <a:rPr lang="en-US" baseline="0" dirty="0"/>
              <a:t> [2178]; die </a:t>
            </a:r>
            <a:r>
              <a:rPr lang="en-US" baseline="0" dirty="0" err="1"/>
              <a:t>Erde</a:t>
            </a:r>
            <a:r>
              <a:rPr lang="en-US" baseline="0" dirty="0"/>
              <a:t> [781]; die </a:t>
            </a:r>
            <a:r>
              <a:rPr lang="en-US" baseline="0" dirty="0" err="1"/>
              <a:t>Sonne</a:t>
            </a:r>
            <a:r>
              <a:rPr lang="en-US" baseline="0" dirty="0"/>
              <a:t> [953]; der Regen [1690]; der Sommer [704]; der Winter [1288]; der </a:t>
            </a:r>
            <a:r>
              <a:rPr lang="en-US" baseline="0" dirty="0" err="1"/>
              <a:t>Schnee</a:t>
            </a:r>
            <a:r>
              <a:rPr lang="en-US" baseline="0" dirty="0"/>
              <a:t> [2203].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40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Revisiting SSCs. In the NCELP SOW these SSCs have been introduced during week 12 (u) and 13 (ü). The O Tannenbaum activities will likely be done in week 13 or 14. This is repetition of a very recently introduced SSC. We use the pair as a contrast.</a:t>
            </a:r>
          </a:p>
          <a:p>
            <a:r>
              <a:rPr lang="en-GB" dirty="0"/>
              <a:t>We include the source words and pictures as a refresher.</a:t>
            </a:r>
          </a:p>
          <a:p>
            <a:r>
              <a:rPr lang="en-GB" dirty="0"/>
              <a:t>Play the song twice.  Click on the fir tree in the top right hand corner.  The text could also be read aloud if the recording seems too fast.</a:t>
            </a:r>
          </a:p>
          <a:p>
            <a:r>
              <a:rPr lang="en-GB" dirty="0"/>
              <a:t>Alternatively, here is a link to a commercial version: </a:t>
            </a:r>
            <a:r>
              <a:rPr lang="en-GB" dirty="0">
                <a:hlinkClick r:id="rId3"/>
              </a:rPr>
              <a:t>https://www.youtube.com/watch?v=lS4wTuvR7Ik</a:t>
            </a:r>
            <a:r>
              <a:rPr lang="en-GB" dirty="0"/>
              <a:t> (single voice, but quite clear sound – 3 verses, only play verse 1)</a:t>
            </a:r>
          </a:p>
          <a:p>
            <a:endParaRPr lang="en-GB" dirty="0"/>
          </a:p>
          <a:p>
            <a:r>
              <a:rPr lang="en-GB" dirty="0"/>
              <a:t>Instructions:</a:t>
            </a:r>
          </a:p>
          <a:p>
            <a:r>
              <a:rPr lang="en-GB" dirty="0" err="1"/>
              <a:t>Hör</a:t>
            </a:r>
            <a:r>
              <a:rPr lang="en-GB" dirty="0"/>
              <a:t> </a:t>
            </a:r>
            <a:r>
              <a:rPr lang="en-GB" dirty="0" err="1"/>
              <a:t>zu</a:t>
            </a:r>
            <a:endParaRPr lang="en-GB" dirty="0"/>
          </a:p>
          <a:p>
            <a:r>
              <a:rPr lang="en-GB" dirty="0" err="1"/>
              <a:t>Schreib</a:t>
            </a:r>
            <a:r>
              <a:rPr lang="en-GB" dirty="0"/>
              <a:t> ‘u’ </a:t>
            </a:r>
            <a:r>
              <a:rPr lang="en-GB" dirty="0" err="1"/>
              <a:t>oder</a:t>
            </a:r>
            <a:r>
              <a:rPr lang="en-GB" dirty="0"/>
              <a:t> ‘ü’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12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Answers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40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Revisiting SSCs. In the NCELP SOW these SSCs have been introduced during week 3 (</a:t>
            </a:r>
            <a:r>
              <a:rPr lang="en-GB" dirty="0" err="1"/>
              <a:t>ei</a:t>
            </a:r>
            <a:r>
              <a:rPr lang="en-GB" dirty="0"/>
              <a:t>) and 7 (ie). The Oh Tannenbaum activities will likely be done in week 13 or 14. We are using these as a contrasting pair because of the spelling similarities.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We include the source words and pictures as a refresher.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Instructions: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Hör</a:t>
            </a:r>
            <a:r>
              <a:rPr lang="en-GB" dirty="0"/>
              <a:t> </a:t>
            </a:r>
            <a:r>
              <a:rPr lang="en-GB" dirty="0" err="1"/>
              <a:t>zu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Schreib</a:t>
            </a:r>
            <a:r>
              <a:rPr lang="en-GB" dirty="0"/>
              <a:t> ie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ei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026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34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saying or singing  the song out loud, there are two more sounds that have not been introduced formally (i.e. in a dedicated phonics session), but that pupils will have encountered already in other words: ‘au’ and ‘sch’.</a:t>
            </a:r>
          </a:p>
          <a:p>
            <a:endParaRPr lang="en-US" dirty="0"/>
          </a:p>
          <a:p>
            <a:r>
              <a:rPr lang="en-US" dirty="0"/>
              <a:t>The boxes on the right hand side give the sounds in words they have already been introduced to previously in the SOW.</a:t>
            </a:r>
          </a:p>
          <a:p>
            <a:endParaRPr lang="en-US" dirty="0"/>
          </a:p>
          <a:p>
            <a:r>
              <a:rPr lang="en-US" dirty="0" err="1"/>
              <a:t>Practise</a:t>
            </a:r>
            <a:r>
              <a:rPr lang="en-US" dirty="0"/>
              <a:t> these new sounds separately (saying ‘au’ and ‘</a:t>
            </a:r>
            <a:r>
              <a:rPr lang="en-US" dirty="0" err="1"/>
              <a:t>sch</a:t>
            </a:r>
            <a:r>
              <a:rPr lang="en-US" dirty="0"/>
              <a:t>’) and relate them to the</a:t>
            </a:r>
            <a:r>
              <a:rPr lang="en-US" baseline="0" dirty="0"/>
              <a:t> sounds in familiar words, before saying them in the new words.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39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283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07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42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489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113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47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94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407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9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19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2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r>
              <a:rPr lang="en-GB" sz="1100">
                <a:solidFill>
                  <a:prstClr val="black"/>
                </a:solidFill>
                <a:latin typeface="Century Gothic" panose="020B0502020202020204" pitchFamily="34" charset="0"/>
              </a:rPr>
              <a:t/>
            </a:r>
            <a:br>
              <a:rPr lang="en-GB" sz="110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1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10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comics.com/calvinandhobbes/1993/01/2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/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/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95111" y="2105561"/>
            <a:ext cx="6886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Authentic texts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395111" y="3301204"/>
            <a:ext cx="5320595" cy="84931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O Tannenbaum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84135" y="6177825"/>
            <a:ext cx="5320595" cy="84931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Term 1.2, Week 6</a:t>
            </a:r>
            <a:endParaRPr lang="en-GB" sz="3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264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440C40-BF03-834F-8630-F1EC02DE36B6}"/>
              </a:ext>
            </a:extLst>
          </p:cNvPr>
          <p:cNvSpPr txBox="1"/>
          <p:nvPr/>
        </p:nvSpPr>
        <p:spPr>
          <a:xfrm>
            <a:off x="6978869" y="6494075"/>
            <a:ext cx="3248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prstClr val="white"/>
                </a:solidFill>
                <a:latin typeface="Century Gothic" panose="020B0502020202020204" pitchFamily="34" charset="0"/>
              </a:rPr>
              <a:t>Inge Alferink / Rachel Hawkes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802B8A-4200-0E4E-B7B5-D8558D816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xmlns="" id="{E096EF07-B94F-4A42-8313-B92B0408C99B}"/>
              </a:ext>
            </a:extLst>
          </p:cNvPr>
          <p:cNvSpPr txBox="1">
            <a:spLocks/>
          </p:cNvSpPr>
          <p:nvPr/>
        </p:nvSpPr>
        <p:spPr>
          <a:xfrm>
            <a:off x="0" y="294041"/>
            <a:ext cx="5673059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 err="1">
                <a:solidFill>
                  <a:prstClr val="white"/>
                </a:solidFill>
              </a:rPr>
              <a:t>Sprich</a:t>
            </a:r>
            <a:r>
              <a:rPr lang="en-GB" sz="3600" b="1" dirty="0">
                <a:solidFill>
                  <a:prstClr val="white"/>
                </a:solidFill>
              </a:rPr>
              <a:t> </a:t>
            </a:r>
            <a:r>
              <a:rPr lang="en-GB" sz="3600" b="1" dirty="0" err="1">
                <a:solidFill>
                  <a:prstClr val="white"/>
                </a:solidFill>
              </a:rPr>
              <a:t>es</a:t>
            </a:r>
            <a:r>
              <a:rPr lang="en-GB" sz="3600" b="1" dirty="0">
                <a:solidFill>
                  <a:prstClr val="white"/>
                </a:solidFill>
              </a:rPr>
              <a:t> </a:t>
            </a:r>
            <a:r>
              <a:rPr lang="en-GB" sz="3600" b="1" dirty="0" err="1">
                <a:solidFill>
                  <a:prstClr val="white"/>
                </a:solidFill>
              </a:rPr>
              <a:t>aus</a:t>
            </a:r>
            <a:r>
              <a:rPr lang="en-GB" sz="3600" b="1" dirty="0">
                <a:solidFill>
                  <a:prstClr val="white"/>
                </a:solidFill>
              </a:rPr>
              <a:t> </a:t>
            </a:r>
            <a:r>
              <a:rPr lang="en-GB" sz="3600" b="1" dirty="0" err="1">
                <a:solidFill>
                  <a:prstClr val="white"/>
                </a:solidFill>
              </a:rPr>
              <a:t>oder</a:t>
            </a:r>
            <a:r>
              <a:rPr lang="en-GB" sz="3600" b="1" dirty="0">
                <a:solidFill>
                  <a:prstClr val="white"/>
                </a:solidFill>
              </a:rPr>
              <a:t> sing </a:t>
            </a:r>
            <a:r>
              <a:rPr lang="en-GB" sz="3600" b="1" dirty="0" err="1">
                <a:solidFill>
                  <a:prstClr val="white"/>
                </a:solidFill>
              </a:rPr>
              <a:t>mit</a:t>
            </a:r>
            <a:r>
              <a:rPr lang="en-GB" sz="3600" b="1" dirty="0">
                <a:solidFill>
                  <a:prstClr val="white"/>
                </a:solidFill>
              </a:rPr>
              <a:t>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AAC5AF95-96B2-BA45-B724-954E79627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490" y="1709085"/>
            <a:ext cx="6807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O Tannenbaum, o Tannenbaum,</a:t>
            </a:r>
          </a:p>
          <a:p>
            <a:pPr marL="0" indent="0">
              <a:buNone/>
            </a:pPr>
            <a:r>
              <a:rPr lang="en-GB" dirty="0"/>
              <a:t>wie grün sind deine Blätter!</a:t>
            </a:r>
          </a:p>
          <a:p>
            <a:pPr marL="0" indent="0">
              <a:buNone/>
            </a:pPr>
            <a:r>
              <a:rPr lang="en-GB" dirty="0"/>
              <a:t>Du grünst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nur</a:t>
            </a:r>
            <a:r>
              <a:rPr lang="en-GB" dirty="0"/>
              <a:t>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Sommerszeit</a:t>
            </a:r>
            <a:r>
              <a:rPr lang="en-GB" dirty="0"/>
              <a:t>,</a:t>
            </a:r>
          </a:p>
          <a:p>
            <a:pPr marL="0" indent="0">
              <a:buNone/>
            </a:pPr>
            <a:r>
              <a:rPr lang="en-GB" dirty="0"/>
              <a:t>Nein auch im Winter, wenn es schneit.</a:t>
            </a:r>
          </a:p>
          <a:p>
            <a:pPr marL="0" indent="0">
              <a:buNone/>
            </a:pPr>
            <a:r>
              <a:rPr lang="en-GB" dirty="0"/>
              <a:t>O Tannenbaum, o Tannenbaum,</a:t>
            </a:r>
          </a:p>
          <a:p>
            <a:pPr marL="0" indent="0">
              <a:buNone/>
            </a:pPr>
            <a:r>
              <a:rPr lang="en-GB" dirty="0"/>
              <a:t>wie grün sind deine Blätter!</a:t>
            </a:r>
          </a:p>
        </p:txBody>
      </p:sp>
      <p:pic>
        <p:nvPicPr>
          <p:cNvPr id="8" name="Picture 7">
            <a:hlinkClick r:id="" action="ppaction://noaction">
              <a:snd r:embed="rId4" name="O Tannenbaum inst slower.wav"/>
            </a:hlinkClick>
            <a:extLst>
              <a:ext uri="{FF2B5EF4-FFF2-40B4-BE49-F238E27FC236}">
                <a16:creationId xmlns:a16="http://schemas.microsoft.com/office/drawing/2014/main" xmlns="" id="{D79C0F59-2289-2A47-B527-9A85BD5100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085" y="108866"/>
            <a:ext cx="1044548" cy="1166566"/>
          </a:xfrm>
          <a:prstGeom prst="rect">
            <a:avLst/>
          </a:prstGeom>
        </p:spPr>
      </p:pic>
      <p:pic>
        <p:nvPicPr>
          <p:cNvPr id="9" name="Picture 8">
            <a:hlinkClick r:id="" action="ppaction://noaction">
              <a:snd r:embed="rId6" name="O Tannenbaum piano version faster.wav"/>
            </a:hlinkClick>
            <a:extLst>
              <a:ext uri="{FF2B5EF4-FFF2-40B4-BE49-F238E27FC236}">
                <a16:creationId xmlns:a16="http://schemas.microsoft.com/office/drawing/2014/main" xmlns="" id="{D79C0F59-2289-2A47-B527-9A85BD5100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452" y="107803"/>
            <a:ext cx="1044548" cy="116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86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107" y="151050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Du </a:t>
            </a:r>
            <a:r>
              <a:rPr lang="en-GB" b="1" dirty="0">
                <a:solidFill>
                  <a:srgbClr val="E87D1E"/>
                </a:solidFill>
              </a:rPr>
              <a:t>grünst</a:t>
            </a:r>
            <a:r>
              <a:rPr lang="en-GB" dirty="0"/>
              <a:t> nicht nur zur Sommerzeit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440C40-BF03-834F-8630-F1EC02DE36B6}"/>
              </a:ext>
            </a:extLst>
          </p:cNvPr>
          <p:cNvSpPr txBox="1"/>
          <p:nvPr/>
        </p:nvSpPr>
        <p:spPr>
          <a:xfrm>
            <a:off x="6978869" y="6494075"/>
            <a:ext cx="3248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prstClr val="white"/>
                </a:solidFill>
                <a:latin typeface="Century Gothic" panose="020B0502020202020204" pitchFamily="34" charset="0"/>
              </a:rPr>
              <a:t>Inge Alferink / Rachel Hawkes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802B8A-4200-0E4E-B7B5-D8558D816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xmlns="" id="{E096EF07-B94F-4A42-8313-B92B0408C99B}"/>
              </a:ext>
            </a:extLst>
          </p:cNvPr>
          <p:cNvSpPr txBox="1">
            <a:spLocks/>
          </p:cNvSpPr>
          <p:nvPr/>
        </p:nvSpPr>
        <p:spPr>
          <a:xfrm>
            <a:off x="300038" y="338225"/>
            <a:ext cx="4524210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>
                <a:solidFill>
                  <a:prstClr val="white"/>
                </a:solidFill>
              </a:rPr>
              <a:t>Verbing nouns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2DC489-8264-EA40-B301-E35E2ADD9D80}"/>
              </a:ext>
            </a:extLst>
          </p:cNvPr>
          <p:cNvSpPr/>
          <p:nvPr/>
        </p:nvSpPr>
        <p:spPr>
          <a:xfrm>
            <a:off x="5324168" y="5735382"/>
            <a:ext cx="7660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15076"/>
                </a:solidFill>
                <a:latin typeface="Century Gothic" panose="020B0502020202020204" pitchFamily="34" charset="0"/>
                <a:hlinkClick r:id="rId4"/>
              </a:rPr>
              <a:t>https://</a:t>
            </a:r>
            <a:r>
              <a:rPr lang="en-US" dirty="0" err="1">
                <a:solidFill>
                  <a:srgbClr val="115076"/>
                </a:solidFill>
                <a:latin typeface="Century Gothic" panose="020B0502020202020204" pitchFamily="34" charset="0"/>
                <a:hlinkClick r:id="rId4"/>
              </a:rPr>
              <a:t>www.gocomics.com</a:t>
            </a:r>
            <a:r>
              <a:rPr lang="en-US" dirty="0">
                <a:solidFill>
                  <a:srgbClr val="115076"/>
                </a:solidFill>
                <a:latin typeface="Century Gothic" panose="020B0502020202020204" pitchFamily="34" charset="0"/>
                <a:hlinkClick r:id="rId4"/>
              </a:rPr>
              <a:t>/</a:t>
            </a:r>
            <a:r>
              <a:rPr lang="en-US" dirty="0" err="1">
                <a:solidFill>
                  <a:srgbClr val="115076"/>
                </a:solidFill>
                <a:latin typeface="Century Gothic" panose="020B0502020202020204" pitchFamily="34" charset="0"/>
                <a:hlinkClick r:id="rId4"/>
              </a:rPr>
              <a:t>calvinandhobbes</a:t>
            </a:r>
            <a:r>
              <a:rPr lang="en-US" dirty="0">
                <a:solidFill>
                  <a:srgbClr val="115076"/>
                </a:solidFill>
                <a:latin typeface="Century Gothic" panose="020B0502020202020204" pitchFamily="34" charset="0"/>
                <a:hlinkClick r:id="rId4"/>
              </a:rPr>
              <a:t>/1993/01/25</a:t>
            </a:r>
            <a:endParaRPr lang="en-US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24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440C40-BF03-834F-8630-F1EC02DE36B6}"/>
              </a:ext>
            </a:extLst>
          </p:cNvPr>
          <p:cNvSpPr txBox="1"/>
          <p:nvPr/>
        </p:nvSpPr>
        <p:spPr>
          <a:xfrm>
            <a:off x="6978869" y="6494075"/>
            <a:ext cx="3248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prstClr val="white"/>
                </a:solidFill>
                <a:latin typeface="Century Gothic" panose="020B0502020202020204" pitchFamily="34" charset="0"/>
              </a:rPr>
              <a:t>Inge Alferink / Rachel Hawkes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802B8A-4200-0E4E-B7B5-D8558D816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xmlns="" id="{E096EF07-B94F-4A42-8313-B92B0408C99B}"/>
              </a:ext>
            </a:extLst>
          </p:cNvPr>
          <p:cNvSpPr txBox="1">
            <a:spLocks/>
          </p:cNvSpPr>
          <p:nvPr/>
        </p:nvSpPr>
        <p:spPr>
          <a:xfrm>
            <a:off x="300038" y="338225"/>
            <a:ext cx="3745089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 err="1">
                <a:solidFill>
                  <a:prstClr val="white"/>
                </a:solidFill>
              </a:rPr>
              <a:t>Übersetzen</a:t>
            </a:r>
            <a:endParaRPr lang="en-GB" sz="3600" b="1" dirty="0">
              <a:solidFill>
                <a:prstClr val="white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2321F9CF-8BA7-F047-950C-9AA9E9F7A50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0038" y="1726343"/>
          <a:ext cx="11675086" cy="37644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37543">
                  <a:extLst>
                    <a:ext uri="{9D8B030D-6E8A-4147-A177-3AD203B41FA5}">
                      <a16:colId xmlns:a16="http://schemas.microsoft.com/office/drawing/2014/main" xmlns="" val="564234393"/>
                    </a:ext>
                  </a:extLst>
                </a:gridCol>
                <a:gridCol w="5837543">
                  <a:extLst>
                    <a:ext uri="{9D8B030D-6E8A-4147-A177-3AD203B41FA5}">
                      <a16:colId xmlns:a16="http://schemas.microsoft.com/office/drawing/2014/main" xmlns="" val="1317246006"/>
                    </a:ext>
                  </a:extLst>
                </a:gridCol>
              </a:tblGrid>
              <a:tr h="5479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 Tannenbaum, o Tannenbaum,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7D1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 fir tree, o fir tree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29768320"/>
                  </a:ext>
                </a:extLst>
              </a:tr>
              <a:tr h="5956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wie grün sind deine Blätter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7D1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how green are your leaves!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161335021"/>
                  </a:ext>
                </a:extLst>
              </a:tr>
              <a:tr h="9768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Du grünst nicht nur zur Sommerzeit,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7D1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 are not just green in summer(time),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2500247"/>
                  </a:ext>
                </a:extLst>
              </a:tr>
              <a:tr h="5479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Nein auch im Winter, wenn es schneit.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7D1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No, also in the winter, when it snows.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49447368"/>
                  </a:ext>
                </a:extLst>
              </a:tr>
              <a:tr h="5479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 Tannenbaum, o Tannenbaum,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7D1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 fir tree, o fir tree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78591568"/>
                  </a:ext>
                </a:extLst>
              </a:tr>
              <a:tr h="5479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wie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grün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sind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deine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Blätter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US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7D1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How green are your leaves!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88653305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484EE99-C522-614F-A4E2-8EFED89E9BD8}"/>
              </a:ext>
            </a:extLst>
          </p:cNvPr>
          <p:cNvSpPr/>
          <p:nvPr/>
        </p:nvSpPr>
        <p:spPr>
          <a:xfrm>
            <a:off x="5982648" y="1585479"/>
            <a:ext cx="5879124" cy="581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84EE99-C522-614F-A4E2-8EFED89E9BD8}"/>
              </a:ext>
            </a:extLst>
          </p:cNvPr>
          <p:cNvSpPr/>
          <p:nvPr/>
        </p:nvSpPr>
        <p:spPr>
          <a:xfrm>
            <a:off x="6039324" y="2147831"/>
            <a:ext cx="5879124" cy="581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84EE99-C522-614F-A4E2-8EFED89E9BD8}"/>
              </a:ext>
            </a:extLst>
          </p:cNvPr>
          <p:cNvSpPr/>
          <p:nvPr/>
        </p:nvSpPr>
        <p:spPr>
          <a:xfrm>
            <a:off x="6039324" y="2966025"/>
            <a:ext cx="5879124" cy="581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484EE99-C522-614F-A4E2-8EFED89E9BD8}"/>
              </a:ext>
            </a:extLst>
          </p:cNvPr>
          <p:cNvSpPr/>
          <p:nvPr/>
        </p:nvSpPr>
        <p:spPr>
          <a:xfrm>
            <a:off x="6039324" y="3688720"/>
            <a:ext cx="5879124" cy="581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484EE99-C522-614F-A4E2-8EFED89E9BD8}"/>
              </a:ext>
            </a:extLst>
          </p:cNvPr>
          <p:cNvSpPr/>
          <p:nvPr/>
        </p:nvSpPr>
        <p:spPr>
          <a:xfrm>
            <a:off x="6039324" y="4251072"/>
            <a:ext cx="5879124" cy="581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484EE99-C522-614F-A4E2-8EFED89E9BD8}"/>
              </a:ext>
            </a:extLst>
          </p:cNvPr>
          <p:cNvSpPr/>
          <p:nvPr/>
        </p:nvSpPr>
        <p:spPr>
          <a:xfrm>
            <a:off x="6067662" y="4832903"/>
            <a:ext cx="5879124" cy="581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 2 of this resource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are in the process of obtaining copyright to use a modern adaptation of O Tannenbaum, which is the focus for a comparison in lesson 2. We anticipate that it will soon be published on the portal.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71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8450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Hör</a:t>
            </a:r>
            <a:r>
              <a:rPr lang="en-US" dirty="0"/>
              <a:t> die </a:t>
            </a:r>
            <a:r>
              <a:rPr lang="en-US" dirty="0" err="1"/>
              <a:t>Musik</a:t>
            </a:r>
            <a:r>
              <a:rPr lang="en-US" dirty="0"/>
              <a:t> an.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Ist</a:t>
            </a:r>
            <a:r>
              <a:rPr lang="en-US" dirty="0"/>
              <a:t> die </a:t>
            </a:r>
            <a:r>
              <a:rPr lang="en-US" dirty="0" err="1"/>
              <a:t>Musik</a:t>
            </a:r>
            <a:r>
              <a:rPr lang="en-US" dirty="0"/>
              <a:t>…</a:t>
            </a:r>
          </a:p>
          <a:p>
            <a:pPr marL="0" indent="0">
              <a:buNone/>
            </a:pPr>
            <a:r>
              <a:rPr lang="en-US" dirty="0"/>
              <a:t>a. </a:t>
            </a:r>
            <a:r>
              <a:rPr lang="en-US" dirty="0" err="1"/>
              <a:t>Popmusik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b. </a:t>
            </a:r>
            <a:r>
              <a:rPr lang="en-US" dirty="0" err="1"/>
              <a:t>traditionell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c. </a:t>
            </a:r>
            <a:r>
              <a:rPr lang="en-US" dirty="0" err="1"/>
              <a:t>klassisch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Was </a:t>
            </a:r>
            <a:r>
              <a:rPr lang="en-US" dirty="0" err="1"/>
              <a:t>ist</a:t>
            </a:r>
            <a:r>
              <a:rPr lang="en-US" dirty="0"/>
              <a:t> das </a:t>
            </a:r>
            <a:r>
              <a:rPr lang="en-US" dirty="0" err="1"/>
              <a:t>Thema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a. Liebe</a:t>
            </a:r>
          </a:p>
          <a:p>
            <a:pPr marL="0" indent="0">
              <a:buNone/>
            </a:pPr>
            <a:r>
              <a:rPr lang="en-US" dirty="0"/>
              <a:t>b. </a:t>
            </a:r>
            <a:r>
              <a:rPr lang="en-US" dirty="0" err="1"/>
              <a:t>Natur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c. Europa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440C40-BF03-834F-8630-F1EC02DE36B6}"/>
              </a:ext>
            </a:extLst>
          </p:cNvPr>
          <p:cNvSpPr txBox="1"/>
          <p:nvPr/>
        </p:nvSpPr>
        <p:spPr>
          <a:xfrm>
            <a:off x="6978869" y="6494075"/>
            <a:ext cx="3248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prstClr val="white"/>
                </a:solidFill>
                <a:latin typeface="Century Gothic" panose="020B0502020202020204" pitchFamily="34" charset="0"/>
              </a:rPr>
              <a:t>Inge Alferink / Rachel Hawkes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802B8A-4200-0E4E-B7B5-D8558D816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xmlns="" id="{E096EF07-B94F-4A42-8313-B92B0408C99B}"/>
              </a:ext>
            </a:extLst>
          </p:cNvPr>
          <p:cNvSpPr txBox="1">
            <a:spLocks/>
          </p:cNvSpPr>
          <p:nvPr/>
        </p:nvSpPr>
        <p:spPr>
          <a:xfrm>
            <a:off x="300038" y="338225"/>
            <a:ext cx="3745089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prstClr val="white"/>
                </a:solidFill>
              </a:rPr>
              <a:t>O Tannenbaum</a:t>
            </a:r>
          </a:p>
        </p:txBody>
      </p:sp>
      <p:pic>
        <p:nvPicPr>
          <p:cNvPr id="8" name="Picture 7">
            <a:hlinkClick r:id="" action="ppaction://noaction">
              <a:snd r:embed="rId4" name="O Tannenbaum inst slower.wav"/>
            </a:hlinkClick>
            <a:extLst>
              <a:ext uri="{FF2B5EF4-FFF2-40B4-BE49-F238E27FC236}">
                <a16:creationId xmlns:a16="http://schemas.microsoft.com/office/drawing/2014/main" xmlns="" id="{BB6F01D2-9C40-204E-BCCE-79341E4AC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361" y="338225"/>
            <a:ext cx="925920" cy="1034081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>
              <a:snd r:embed="rId6" name="O Tannenbaum piano version faster.wav"/>
            </a:hlinkClick>
            <a:extLst>
              <a:ext uri="{FF2B5EF4-FFF2-40B4-BE49-F238E27FC236}">
                <a16:creationId xmlns:a16="http://schemas.microsoft.com/office/drawing/2014/main" xmlns="" id="{D024BA74-711B-D847-9F9B-415D51EE7B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880" y="332139"/>
            <a:ext cx="925920" cy="10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8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440C40-BF03-834F-8630-F1EC02DE36B6}"/>
              </a:ext>
            </a:extLst>
          </p:cNvPr>
          <p:cNvSpPr txBox="1"/>
          <p:nvPr/>
        </p:nvSpPr>
        <p:spPr>
          <a:xfrm>
            <a:off x="6978869" y="6494075"/>
            <a:ext cx="3248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Inge Alferink / Rachel Hawkes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1C8C350-8135-C245-AF7B-19D60302F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802B8A-4200-0E4E-B7B5-D8558D816A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xmlns="" id="{E096EF07-B94F-4A42-8313-B92B0408C99B}"/>
              </a:ext>
            </a:extLst>
          </p:cNvPr>
          <p:cNvSpPr txBox="1">
            <a:spLocks/>
          </p:cNvSpPr>
          <p:nvPr/>
        </p:nvSpPr>
        <p:spPr>
          <a:xfrm>
            <a:off x="300038" y="338225"/>
            <a:ext cx="3745089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prstClr val="white"/>
                </a:solidFill>
              </a:rPr>
              <a:t>O Tannenbaum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A8B8D6-D5E7-9746-859C-F6BCFD641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830" y="0"/>
            <a:ext cx="6497170" cy="43314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362FA8-71EF-3141-878E-FB080B0F3C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24" y="2165723"/>
            <a:ext cx="4001518" cy="26679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0861BED-C690-EF48-888E-6E28CCEF0E0E}"/>
              </a:ext>
            </a:extLst>
          </p:cNvPr>
          <p:cNvSpPr txBox="1"/>
          <p:nvPr/>
        </p:nvSpPr>
        <p:spPr>
          <a:xfrm>
            <a:off x="7110412" y="5299667"/>
            <a:ext cx="5386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E87D1E"/>
                </a:solidFill>
                <a:latin typeface="Century Gothic" panose="020B0502020202020204" pitchFamily="34" charset="0"/>
              </a:rPr>
              <a:t>O, Tannenbaum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xmlns="" id="{CFF5720D-9D11-D548-953E-7DDB35AD8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6" t="22768" r="36307"/>
          <a:stretch/>
        </p:blipFill>
        <p:spPr>
          <a:xfrm>
            <a:off x="9739957" y="74913"/>
            <a:ext cx="1976138" cy="3975253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1334273-C186-E94F-8E9B-10B631446987}"/>
              </a:ext>
            </a:extLst>
          </p:cNvPr>
          <p:cNvGrpSpPr/>
          <p:nvPr/>
        </p:nvGrpSpPr>
        <p:grpSpPr>
          <a:xfrm>
            <a:off x="9739957" y="246002"/>
            <a:ext cx="1862641" cy="5823106"/>
            <a:chOff x="9739957" y="246002"/>
            <a:chExt cx="1862641" cy="582310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A77D9D53-8968-404B-8309-DCE030296887}"/>
                </a:ext>
              </a:extLst>
            </p:cNvPr>
            <p:cNvGrpSpPr/>
            <p:nvPr/>
          </p:nvGrpSpPr>
          <p:grpSpPr>
            <a:xfrm>
              <a:off x="9958388" y="4143374"/>
              <a:ext cx="1643062" cy="1925734"/>
              <a:chOff x="9958388" y="4143374"/>
              <a:chExt cx="1643062" cy="1925734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122A4948-EFDF-1945-BEB6-3203B52F97D7}"/>
                  </a:ext>
                </a:extLst>
              </p:cNvPr>
              <p:cNvSpPr/>
              <p:nvPr/>
            </p:nvSpPr>
            <p:spPr>
              <a:xfrm>
                <a:off x="9958388" y="5299667"/>
                <a:ext cx="1643062" cy="769441"/>
              </a:xfrm>
              <a:prstGeom prst="rect">
                <a:avLst/>
              </a:prstGeom>
              <a:noFill/>
              <a:ln w="28575">
                <a:solidFill>
                  <a:srgbClr val="E87D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Down Arrow 6">
                <a:extLst>
                  <a:ext uri="{FF2B5EF4-FFF2-40B4-BE49-F238E27FC236}">
                    <a16:creationId xmlns:a16="http://schemas.microsoft.com/office/drawing/2014/main" xmlns="" id="{DBF29073-99A3-774F-B3B3-37E7697E228B}"/>
                  </a:ext>
                </a:extLst>
              </p:cNvPr>
              <p:cNvSpPr/>
              <p:nvPr/>
            </p:nvSpPr>
            <p:spPr>
              <a:xfrm rot="10800000">
                <a:off x="10414872" y="4143374"/>
                <a:ext cx="730091" cy="1063084"/>
              </a:xfrm>
              <a:prstGeom prst="downArrow">
                <a:avLst/>
              </a:prstGeom>
              <a:solidFill>
                <a:srgbClr val="E87D1E"/>
              </a:solidFill>
              <a:ln w="76200">
                <a:solidFill>
                  <a:srgbClr val="E87D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CD66166-8C5E-0F47-B3AB-1DDD41A15B15}"/>
                </a:ext>
              </a:extLst>
            </p:cNvPr>
            <p:cNvSpPr txBox="1"/>
            <p:nvPr/>
          </p:nvSpPr>
          <p:spPr>
            <a:xfrm>
              <a:off x="9739957" y="246002"/>
              <a:ext cx="1862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E87D1E"/>
                  </a:solidFill>
                  <a:latin typeface="Century Gothic" panose="020B0502020202020204" pitchFamily="34" charset="0"/>
                </a:rPr>
                <a:t>Der Baum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387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440C40-BF03-834F-8630-F1EC02DE36B6}"/>
              </a:ext>
            </a:extLst>
          </p:cNvPr>
          <p:cNvSpPr txBox="1"/>
          <p:nvPr/>
        </p:nvSpPr>
        <p:spPr>
          <a:xfrm>
            <a:off x="6978869" y="6494075"/>
            <a:ext cx="3248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prstClr val="white"/>
                </a:solidFill>
                <a:latin typeface="Century Gothic" panose="020B0502020202020204" pitchFamily="34" charset="0"/>
              </a:rPr>
              <a:t>Inge Alferink / Rachel Hawkes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802B8A-4200-0E4E-B7B5-D8558D816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xmlns="" id="{E096EF07-B94F-4A42-8313-B92B0408C99B}"/>
              </a:ext>
            </a:extLst>
          </p:cNvPr>
          <p:cNvSpPr txBox="1">
            <a:spLocks/>
          </p:cNvSpPr>
          <p:nvPr/>
        </p:nvSpPr>
        <p:spPr>
          <a:xfrm>
            <a:off x="86529" y="315535"/>
            <a:ext cx="6188780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 err="1">
                <a:solidFill>
                  <a:srgbClr val="115076"/>
                </a:solidFill>
              </a:rPr>
              <a:t>Geistesblitz</a:t>
            </a:r>
            <a:r>
              <a:rPr lang="en-GB" sz="3600" b="1" dirty="0">
                <a:solidFill>
                  <a:srgbClr val="115076"/>
                </a:solidFill>
              </a:rPr>
              <a:t> - </a:t>
            </a:r>
            <a:r>
              <a:rPr lang="en-GB" sz="3600" b="1" dirty="0" err="1">
                <a:solidFill>
                  <a:srgbClr val="115076"/>
                </a:solidFill>
              </a:rPr>
              <a:t>Vokabeln</a:t>
            </a:r>
            <a:endParaRPr lang="en-GB" sz="3600" b="1" dirty="0">
              <a:solidFill>
                <a:srgbClr val="11507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9C0F59-2289-2A47-B527-9A85BD510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48" y="1410181"/>
            <a:ext cx="3532304" cy="39449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1C5222-5EF0-6D4A-AA24-D7EE7668D0D5}"/>
              </a:ext>
            </a:extLst>
          </p:cNvPr>
          <p:cNvSpPr/>
          <p:nvPr/>
        </p:nvSpPr>
        <p:spPr>
          <a:xfrm>
            <a:off x="9453563" y="892174"/>
            <a:ext cx="885825" cy="4729162"/>
          </a:xfrm>
          <a:prstGeom prst="rect">
            <a:avLst/>
          </a:prstGeom>
          <a:solidFill>
            <a:srgbClr val="E87D1E"/>
          </a:solidFill>
          <a:ln w="3810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7D1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CBCD040-E710-D347-B9D9-8797019EC7FE}"/>
              </a:ext>
            </a:extLst>
          </p:cNvPr>
          <p:cNvSpPr/>
          <p:nvPr/>
        </p:nvSpPr>
        <p:spPr>
          <a:xfrm>
            <a:off x="9453562" y="892174"/>
            <a:ext cx="885825" cy="4729162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7D1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FE70A7-467D-F741-9640-5FFC2D13C103}"/>
              </a:ext>
            </a:extLst>
          </p:cNvPr>
          <p:cNvSpPr txBox="1"/>
          <p:nvPr/>
        </p:nvSpPr>
        <p:spPr>
          <a:xfrm>
            <a:off x="9580034" y="362957"/>
            <a:ext cx="647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60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11" y="0"/>
            <a:ext cx="805498" cy="1135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968" y="2273878"/>
            <a:ext cx="2821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60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Sekunden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4968" y="2716365"/>
            <a:ext cx="3259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5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Wörter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b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(Deutsch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oder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Englisch</a:t>
            </a:r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0861BED-C690-EF48-888E-6E28CCEF0E0E}"/>
              </a:ext>
            </a:extLst>
          </p:cNvPr>
          <p:cNvSpPr txBox="1"/>
          <p:nvPr/>
        </p:nvSpPr>
        <p:spPr>
          <a:xfrm>
            <a:off x="160618" y="1284458"/>
            <a:ext cx="66465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Titel</a:t>
            </a:r>
            <a:r>
              <a:rPr lang="en-US" sz="4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: O, Tannenbaum</a:t>
            </a:r>
          </a:p>
        </p:txBody>
      </p:sp>
    </p:spTree>
    <p:extLst>
      <p:ext uri="{BB962C8B-B14F-4D97-AF65-F5344CB8AC3E}">
        <p14:creationId xmlns:p14="http://schemas.microsoft.com/office/powerpoint/2010/main" val="161705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440C40-BF03-834F-8630-F1EC02DE36B6}"/>
              </a:ext>
            </a:extLst>
          </p:cNvPr>
          <p:cNvSpPr txBox="1"/>
          <p:nvPr/>
        </p:nvSpPr>
        <p:spPr>
          <a:xfrm>
            <a:off x="6978869" y="6494075"/>
            <a:ext cx="3248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prstClr val="white"/>
                </a:solidFill>
                <a:latin typeface="Century Gothic" panose="020B0502020202020204" pitchFamily="34" charset="0"/>
              </a:rPr>
              <a:t>Inge Alferink / Rachel Hawkes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802B8A-4200-0E4E-B7B5-D8558D816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xmlns="" id="{E096EF07-B94F-4A42-8313-B92B0408C99B}"/>
              </a:ext>
            </a:extLst>
          </p:cNvPr>
          <p:cNvSpPr txBox="1">
            <a:spLocks/>
          </p:cNvSpPr>
          <p:nvPr/>
        </p:nvSpPr>
        <p:spPr>
          <a:xfrm>
            <a:off x="300038" y="338225"/>
            <a:ext cx="3745089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prstClr val="white"/>
                </a:solidFill>
              </a:rPr>
              <a:t>‘U’ </a:t>
            </a:r>
            <a:r>
              <a:rPr lang="en-GB" sz="3600" b="1" dirty="0" err="1">
                <a:solidFill>
                  <a:prstClr val="white"/>
                </a:solidFill>
              </a:rPr>
              <a:t>oder</a:t>
            </a:r>
            <a:r>
              <a:rPr lang="en-GB" sz="3600" b="1" dirty="0">
                <a:solidFill>
                  <a:prstClr val="white"/>
                </a:solidFill>
              </a:rPr>
              <a:t> ‘Ü’?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6F9B09-D31F-7E49-A6D8-F879B137D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878" y="839740"/>
            <a:ext cx="3639574" cy="2284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4645B9-1C84-394E-A258-C64D0BA691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78" y="3664974"/>
            <a:ext cx="3319130" cy="260587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5CB65608-359B-2743-82B8-A840EF6A5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85" y="1822438"/>
            <a:ext cx="725989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O Tannenbaum, o Tannenbaum,</a:t>
            </a:r>
          </a:p>
          <a:p>
            <a:pPr marL="0" indent="0">
              <a:buNone/>
            </a:pPr>
            <a:r>
              <a:rPr lang="en-GB" dirty="0"/>
              <a:t>wie gr</a:t>
            </a:r>
            <a:r>
              <a:rPr lang="en-GB" dirty="0">
                <a:solidFill>
                  <a:srgbClr val="E87D1E"/>
                </a:solidFill>
              </a:rPr>
              <a:t>_</a:t>
            </a:r>
            <a:r>
              <a:rPr lang="en-GB" dirty="0"/>
              <a:t>n sind deine Blätter!</a:t>
            </a:r>
          </a:p>
          <a:p>
            <a:pPr marL="0" indent="0">
              <a:buNone/>
            </a:pPr>
            <a:r>
              <a:rPr lang="en-GB" dirty="0"/>
              <a:t>D</a:t>
            </a:r>
            <a:r>
              <a:rPr lang="en-GB" dirty="0">
                <a:solidFill>
                  <a:srgbClr val="E87D1E"/>
                </a:solidFill>
              </a:rPr>
              <a:t>_</a:t>
            </a:r>
            <a:r>
              <a:rPr lang="en-GB" dirty="0"/>
              <a:t> gr</a:t>
            </a:r>
            <a:r>
              <a:rPr lang="en-GB" dirty="0">
                <a:solidFill>
                  <a:srgbClr val="E87D1E"/>
                </a:solidFill>
              </a:rPr>
              <a:t>_</a:t>
            </a:r>
            <a:r>
              <a:rPr lang="en-GB" dirty="0"/>
              <a:t>nst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n</a:t>
            </a:r>
            <a:r>
              <a:rPr lang="en-GB" dirty="0" err="1">
                <a:solidFill>
                  <a:srgbClr val="E87D1E"/>
                </a:solidFill>
              </a:rPr>
              <a:t>_</a:t>
            </a:r>
            <a:r>
              <a:rPr lang="en-GB" dirty="0" err="1"/>
              <a:t>r</a:t>
            </a:r>
            <a:r>
              <a:rPr lang="en-GB" dirty="0"/>
              <a:t> </a:t>
            </a:r>
            <a:r>
              <a:rPr lang="en-GB" dirty="0" err="1"/>
              <a:t>z</a:t>
            </a:r>
            <a:r>
              <a:rPr lang="en-GB" dirty="0" err="1">
                <a:solidFill>
                  <a:srgbClr val="E87D1E"/>
                </a:solidFill>
              </a:rPr>
              <a:t>_</a:t>
            </a:r>
            <a:r>
              <a:rPr lang="en-GB" dirty="0" err="1"/>
              <a:t>r</a:t>
            </a:r>
            <a:r>
              <a:rPr lang="en-GB" dirty="0"/>
              <a:t> </a:t>
            </a:r>
            <a:r>
              <a:rPr lang="en-GB" dirty="0" err="1"/>
              <a:t>Sommerszeit</a:t>
            </a:r>
            <a:r>
              <a:rPr lang="en-GB" dirty="0"/>
              <a:t>,</a:t>
            </a:r>
          </a:p>
          <a:p>
            <a:pPr marL="0" indent="0">
              <a:buNone/>
            </a:pPr>
            <a:r>
              <a:rPr lang="en-GB" dirty="0"/>
              <a:t>Nein auch im Winter, wenn es schneit.</a:t>
            </a:r>
          </a:p>
          <a:p>
            <a:pPr marL="0" indent="0">
              <a:buNone/>
            </a:pPr>
            <a:r>
              <a:rPr lang="en-GB" dirty="0"/>
              <a:t>O Tannenbaum, o Tannenbaum,</a:t>
            </a:r>
          </a:p>
          <a:p>
            <a:pPr marL="0" indent="0">
              <a:buNone/>
            </a:pPr>
            <a:r>
              <a:rPr lang="en-GB" dirty="0"/>
              <a:t>wie gr</a:t>
            </a:r>
            <a:r>
              <a:rPr lang="en-GB" dirty="0">
                <a:solidFill>
                  <a:srgbClr val="E87D1E"/>
                </a:solidFill>
              </a:rPr>
              <a:t>_</a:t>
            </a:r>
            <a:r>
              <a:rPr lang="en-GB" dirty="0"/>
              <a:t>n sind deine Blätter!</a:t>
            </a:r>
          </a:p>
        </p:txBody>
      </p:sp>
      <p:pic>
        <p:nvPicPr>
          <p:cNvPr id="10" name="Picture 9">
            <a:hlinkClick r:id="" action="ppaction://noaction">
              <a:snd r:embed="rId6" name="O_T.wav"/>
            </a:hlinkClick>
            <a:extLst>
              <a:ext uri="{FF2B5EF4-FFF2-40B4-BE49-F238E27FC236}">
                <a16:creationId xmlns:a16="http://schemas.microsoft.com/office/drawing/2014/main" xmlns="" id="{D79C0F59-2289-2A47-B527-9A85BD5100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452" y="63376"/>
            <a:ext cx="1044548" cy="116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57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440C40-BF03-834F-8630-F1EC02DE36B6}"/>
              </a:ext>
            </a:extLst>
          </p:cNvPr>
          <p:cNvSpPr txBox="1"/>
          <p:nvPr/>
        </p:nvSpPr>
        <p:spPr>
          <a:xfrm>
            <a:off x="6978869" y="6494075"/>
            <a:ext cx="3248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Inge Alferink / Rachel Hawkes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802B8A-4200-0E4E-B7B5-D8558D816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xmlns="" id="{E096EF07-B94F-4A42-8313-B92B0408C99B}"/>
              </a:ext>
            </a:extLst>
          </p:cNvPr>
          <p:cNvSpPr txBox="1">
            <a:spLocks/>
          </p:cNvSpPr>
          <p:nvPr/>
        </p:nvSpPr>
        <p:spPr>
          <a:xfrm>
            <a:off x="300038" y="338225"/>
            <a:ext cx="3745089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 err="1">
                <a:solidFill>
                  <a:prstClr val="white"/>
                </a:solidFill>
              </a:rPr>
              <a:t>Antworten</a:t>
            </a:r>
            <a:r>
              <a:rPr lang="en-GB" sz="3600" b="1" dirty="0">
                <a:solidFill>
                  <a:prstClr val="white"/>
                </a:solidFill>
              </a:rPr>
              <a:t> – u vs ü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F37A46-35AE-4B40-BCA7-53B0BAF09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226" y="603766"/>
            <a:ext cx="3639574" cy="2284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FCD53C-7F23-C442-BD86-3D7C6D427D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226" y="3429000"/>
            <a:ext cx="3319130" cy="260587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A0BFD377-E303-C74A-9E23-FD81473FD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85" y="1822438"/>
            <a:ext cx="725989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O Tannenbaum, o Tannenbaum,</a:t>
            </a:r>
          </a:p>
          <a:p>
            <a:pPr marL="0" indent="0">
              <a:buNone/>
            </a:pP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gr</a:t>
            </a:r>
            <a:r>
              <a:rPr lang="en-GB" dirty="0" err="1">
                <a:solidFill>
                  <a:srgbClr val="E87D1E"/>
                </a:solidFill>
              </a:rPr>
              <a:t>_</a:t>
            </a:r>
            <a:r>
              <a:rPr lang="en-GB" dirty="0" err="1"/>
              <a:t>n</a:t>
            </a:r>
            <a:r>
              <a:rPr lang="en-GB" dirty="0"/>
              <a:t> sind deine Blätter!</a:t>
            </a:r>
          </a:p>
          <a:p>
            <a:pPr marL="0" indent="0">
              <a:buNone/>
            </a:pPr>
            <a:r>
              <a:rPr lang="en-GB" dirty="0"/>
              <a:t>D</a:t>
            </a:r>
            <a:r>
              <a:rPr lang="en-GB" dirty="0">
                <a:solidFill>
                  <a:srgbClr val="E87D1E"/>
                </a:solidFill>
              </a:rPr>
              <a:t>_</a:t>
            </a:r>
            <a:r>
              <a:rPr lang="en-GB" dirty="0"/>
              <a:t> gr</a:t>
            </a:r>
            <a:r>
              <a:rPr lang="en-GB" dirty="0">
                <a:solidFill>
                  <a:srgbClr val="E87D1E"/>
                </a:solidFill>
              </a:rPr>
              <a:t>_</a:t>
            </a:r>
            <a:r>
              <a:rPr lang="en-GB" dirty="0"/>
              <a:t>nst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n</a:t>
            </a:r>
            <a:r>
              <a:rPr lang="en-GB" dirty="0" err="1">
                <a:solidFill>
                  <a:srgbClr val="E87D1E"/>
                </a:solidFill>
              </a:rPr>
              <a:t>_</a:t>
            </a:r>
            <a:r>
              <a:rPr lang="en-GB" dirty="0" err="1"/>
              <a:t>r</a:t>
            </a:r>
            <a:r>
              <a:rPr lang="en-GB" dirty="0"/>
              <a:t> </a:t>
            </a:r>
            <a:r>
              <a:rPr lang="en-GB" dirty="0" err="1"/>
              <a:t>z</a:t>
            </a:r>
            <a:r>
              <a:rPr lang="en-GB" dirty="0" err="1">
                <a:solidFill>
                  <a:srgbClr val="E87D1E"/>
                </a:solidFill>
              </a:rPr>
              <a:t>_</a:t>
            </a:r>
            <a:r>
              <a:rPr lang="en-GB" dirty="0" err="1"/>
              <a:t>r</a:t>
            </a:r>
            <a:r>
              <a:rPr lang="en-GB" dirty="0"/>
              <a:t> </a:t>
            </a:r>
            <a:r>
              <a:rPr lang="en-GB" dirty="0" err="1"/>
              <a:t>Sommerszeit</a:t>
            </a:r>
            <a:r>
              <a:rPr lang="en-GB" dirty="0"/>
              <a:t>,</a:t>
            </a:r>
          </a:p>
          <a:p>
            <a:pPr marL="0" indent="0">
              <a:buNone/>
            </a:pPr>
            <a:r>
              <a:rPr lang="en-GB" dirty="0"/>
              <a:t>Nein auch im Winter, wenn es schneit.</a:t>
            </a:r>
          </a:p>
          <a:p>
            <a:pPr marL="0" indent="0">
              <a:buNone/>
            </a:pPr>
            <a:r>
              <a:rPr lang="en-GB" dirty="0"/>
              <a:t>O Tannenbaum, o Tannenbaum,</a:t>
            </a:r>
          </a:p>
          <a:p>
            <a:pPr marL="0" indent="0">
              <a:buNone/>
            </a:pPr>
            <a:r>
              <a:rPr lang="en-GB" dirty="0"/>
              <a:t>wie gr</a:t>
            </a:r>
            <a:r>
              <a:rPr lang="en-GB" dirty="0">
                <a:solidFill>
                  <a:srgbClr val="E87D1E"/>
                </a:solidFill>
              </a:rPr>
              <a:t>_</a:t>
            </a:r>
            <a:r>
              <a:rPr lang="en-GB" dirty="0"/>
              <a:t>n sind deine Blätter!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DEB51FF-8421-594D-9A48-36F80C1616D9}"/>
              </a:ext>
            </a:extLst>
          </p:cNvPr>
          <p:cNvSpPr/>
          <p:nvPr/>
        </p:nvSpPr>
        <p:spPr>
          <a:xfrm>
            <a:off x="1006997" y="2419109"/>
            <a:ext cx="821803" cy="37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411520-6792-B440-9095-B008FFEE65DC}"/>
              </a:ext>
            </a:extLst>
          </p:cNvPr>
          <p:cNvSpPr txBox="1"/>
          <p:nvPr/>
        </p:nvSpPr>
        <p:spPr>
          <a:xfrm>
            <a:off x="921926" y="2291096"/>
            <a:ext cx="103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gr</a:t>
            </a:r>
            <a:r>
              <a:rPr lang="en-US" sz="2800" b="1" dirty="0" err="1">
                <a:solidFill>
                  <a:srgbClr val="E87D1E"/>
                </a:solidFill>
                <a:latin typeface="Century Gothic" panose="020B0502020202020204" pitchFamily="34" charset="0"/>
              </a:rPr>
              <a:t>ü</a:t>
            </a:r>
            <a:r>
              <a:rPr lang="en-US" sz="28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n</a:t>
            </a:r>
            <a:endParaRPr lang="en-US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121938D-EE57-2340-BCD8-60B73A63AF75}"/>
              </a:ext>
            </a:extLst>
          </p:cNvPr>
          <p:cNvSpPr/>
          <p:nvPr/>
        </p:nvSpPr>
        <p:spPr>
          <a:xfrm>
            <a:off x="300039" y="2888610"/>
            <a:ext cx="538162" cy="41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2652AFC-2794-0E4B-9432-474DA5181546}"/>
              </a:ext>
            </a:extLst>
          </p:cNvPr>
          <p:cNvSpPr/>
          <p:nvPr/>
        </p:nvSpPr>
        <p:spPr>
          <a:xfrm>
            <a:off x="237234" y="2832901"/>
            <a:ext cx="769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</a:t>
            </a:r>
            <a:r>
              <a:rPr lang="en-GB" sz="2800" b="1" dirty="0">
                <a:solidFill>
                  <a:srgbClr val="E87D1E"/>
                </a:solidFill>
                <a:latin typeface="Century Gothic" panose="020B0502020202020204" pitchFamily="34" charset="0"/>
              </a:rPr>
              <a:t>u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88FB476-136D-2641-893F-AC8BF5DAE8D8}"/>
              </a:ext>
            </a:extLst>
          </p:cNvPr>
          <p:cNvSpPr/>
          <p:nvPr/>
        </p:nvSpPr>
        <p:spPr>
          <a:xfrm>
            <a:off x="899701" y="2888610"/>
            <a:ext cx="1036393" cy="41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2D7AF07-DDE4-AF4A-A37D-5B9D416D92B5}"/>
              </a:ext>
            </a:extLst>
          </p:cNvPr>
          <p:cNvSpPr txBox="1"/>
          <p:nvPr/>
        </p:nvSpPr>
        <p:spPr>
          <a:xfrm>
            <a:off x="800841" y="2814316"/>
            <a:ext cx="1233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gr</a:t>
            </a:r>
            <a:r>
              <a:rPr lang="en-GB" sz="2800" b="1" dirty="0" err="1">
                <a:solidFill>
                  <a:srgbClr val="E87D1E"/>
                </a:solidFill>
                <a:latin typeface="Century Gothic" panose="020B0502020202020204" pitchFamily="34" charset="0"/>
              </a:rPr>
              <a:t>ü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nst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084A9FB-0C41-8046-8827-4C943A1A8804}"/>
              </a:ext>
            </a:extLst>
          </p:cNvPr>
          <p:cNvSpPr/>
          <p:nvPr/>
        </p:nvSpPr>
        <p:spPr>
          <a:xfrm>
            <a:off x="2949228" y="2942329"/>
            <a:ext cx="579785" cy="354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369AE47-CEAC-DC4E-88C8-650AC3ADEC7A}"/>
              </a:ext>
            </a:extLst>
          </p:cNvPr>
          <p:cNvSpPr/>
          <p:nvPr/>
        </p:nvSpPr>
        <p:spPr>
          <a:xfrm>
            <a:off x="3479630" y="2898576"/>
            <a:ext cx="579785" cy="354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F735AE8-67F4-594A-903A-E49567402C89}"/>
              </a:ext>
            </a:extLst>
          </p:cNvPr>
          <p:cNvSpPr/>
          <p:nvPr/>
        </p:nvSpPr>
        <p:spPr>
          <a:xfrm>
            <a:off x="1005913" y="4472696"/>
            <a:ext cx="822887" cy="354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6984115-5BFD-E148-B167-B782E3425E16}"/>
              </a:ext>
            </a:extLst>
          </p:cNvPr>
          <p:cNvSpPr txBox="1"/>
          <p:nvPr/>
        </p:nvSpPr>
        <p:spPr>
          <a:xfrm>
            <a:off x="3417151" y="2815550"/>
            <a:ext cx="662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z</a:t>
            </a:r>
            <a:r>
              <a:rPr lang="en-GB" sz="2800" b="1" dirty="0" err="1">
                <a:solidFill>
                  <a:srgbClr val="E87D1E"/>
                </a:solidFill>
                <a:latin typeface="Century Gothic" panose="020B0502020202020204" pitchFamily="34" charset="0"/>
              </a:rPr>
              <a:t>u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FA69ED0-4004-DD4E-94F9-9615E32BACA5}"/>
              </a:ext>
            </a:extLst>
          </p:cNvPr>
          <p:cNvSpPr txBox="1"/>
          <p:nvPr/>
        </p:nvSpPr>
        <p:spPr>
          <a:xfrm>
            <a:off x="2812297" y="2811125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</a:t>
            </a:r>
            <a:r>
              <a:rPr lang="en-GB" sz="2800" b="1" dirty="0" err="1">
                <a:solidFill>
                  <a:srgbClr val="E87D1E"/>
                </a:solidFill>
                <a:latin typeface="Century Gothic" panose="020B0502020202020204" pitchFamily="34" charset="0"/>
              </a:rPr>
              <a:t>u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CBF95BE-55CE-ED48-9184-F695E1993F64}"/>
              </a:ext>
            </a:extLst>
          </p:cNvPr>
          <p:cNvSpPr txBox="1"/>
          <p:nvPr/>
        </p:nvSpPr>
        <p:spPr>
          <a:xfrm>
            <a:off x="899701" y="4342433"/>
            <a:ext cx="971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gr</a:t>
            </a:r>
            <a:r>
              <a:rPr lang="en-GB" sz="2800" b="1" dirty="0" err="1">
                <a:solidFill>
                  <a:srgbClr val="E87D1E"/>
                </a:solidFill>
                <a:latin typeface="Century Gothic" panose="020B0502020202020204" pitchFamily="34" charset="0"/>
              </a:rPr>
              <a:t>ü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1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15" grpId="0" animBg="1"/>
      <p:bldP spid="14" grpId="0"/>
      <p:bldP spid="17" grpId="0" animBg="1"/>
      <p:bldP spid="16" grpId="0"/>
      <p:bldP spid="21" grpId="0" animBg="1"/>
      <p:bldP spid="22" grpId="0" animBg="1"/>
      <p:bldP spid="23" grpId="0" animBg="1"/>
      <p:bldP spid="19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440C40-BF03-834F-8630-F1EC02DE36B6}"/>
              </a:ext>
            </a:extLst>
          </p:cNvPr>
          <p:cNvSpPr txBox="1"/>
          <p:nvPr/>
        </p:nvSpPr>
        <p:spPr>
          <a:xfrm>
            <a:off x="6978869" y="6494075"/>
            <a:ext cx="3248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prstClr val="white"/>
                </a:solidFill>
                <a:latin typeface="Century Gothic" panose="020B0502020202020204" pitchFamily="34" charset="0"/>
              </a:rPr>
              <a:t>Inge Alferink / Rachel Hawkes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802B8A-4200-0E4E-B7B5-D8558D816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xmlns="" id="{E096EF07-B94F-4A42-8313-B92B0408C99B}"/>
              </a:ext>
            </a:extLst>
          </p:cNvPr>
          <p:cNvSpPr txBox="1">
            <a:spLocks/>
          </p:cNvSpPr>
          <p:nvPr/>
        </p:nvSpPr>
        <p:spPr>
          <a:xfrm>
            <a:off x="300038" y="338225"/>
            <a:ext cx="3745089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prstClr val="white"/>
                </a:solidFill>
              </a:rPr>
              <a:t>‘IE’ </a:t>
            </a:r>
            <a:r>
              <a:rPr lang="en-GB" sz="3600" b="1" dirty="0" err="1">
                <a:solidFill>
                  <a:prstClr val="white"/>
                </a:solidFill>
              </a:rPr>
              <a:t>oder</a:t>
            </a:r>
            <a:r>
              <a:rPr lang="en-GB" sz="3600" b="1" dirty="0">
                <a:solidFill>
                  <a:prstClr val="white"/>
                </a:solidFill>
              </a:rPr>
              <a:t> ‘EI’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1EBD5C-F3C4-9145-AA68-D0F431AEA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495" y="3477513"/>
            <a:ext cx="4073462" cy="28768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7FADBA-A893-9B4C-98F2-784E08061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495" y="86926"/>
            <a:ext cx="3972837" cy="287688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1A2AD4A5-05D9-DC43-A870-FBE609E74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1525367"/>
            <a:ext cx="710565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O Tannenbaum, o Tannenbaum,</a:t>
            </a:r>
          </a:p>
          <a:p>
            <a:pPr marL="0" indent="0">
              <a:buNone/>
            </a:pPr>
            <a:r>
              <a:rPr lang="en-GB" dirty="0"/>
              <a:t>w</a:t>
            </a:r>
            <a:r>
              <a:rPr lang="en-GB" dirty="0">
                <a:solidFill>
                  <a:srgbClr val="E87D1E"/>
                </a:solidFill>
              </a:rPr>
              <a:t>__</a:t>
            </a:r>
            <a:r>
              <a:rPr lang="en-GB" dirty="0"/>
              <a:t> grün sind d</a:t>
            </a:r>
            <a:r>
              <a:rPr lang="en-GB" dirty="0">
                <a:solidFill>
                  <a:srgbClr val="E87D1E"/>
                </a:solidFill>
              </a:rPr>
              <a:t>__</a:t>
            </a:r>
            <a:r>
              <a:rPr lang="en-GB" dirty="0"/>
              <a:t>ne Blätter!</a:t>
            </a:r>
          </a:p>
          <a:p>
            <a:pPr marL="0" indent="0">
              <a:buNone/>
            </a:pPr>
            <a:r>
              <a:rPr lang="en-GB" dirty="0"/>
              <a:t>Du grünst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nur</a:t>
            </a:r>
            <a:r>
              <a:rPr lang="en-GB" dirty="0"/>
              <a:t>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Sommersz</a:t>
            </a:r>
            <a:r>
              <a:rPr lang="en-GB" dirty="0">
                <a:solidFill>
                  <a:srgbClr val="E87D1E"/>
                </a:solidFill>
              </a:rPr>
              <a:t>__</a:t>
            </a:r>
            <a:r>
              <a:rPr lang="en-GB" dirty="0"/>
              <a:t>t,</a:t>
            </a:r>
          </a:p>
          <a:p>
            <a:pPr marL="0" indent="0">
              <a:buNone/>
            </a:pPr>
            <a:r>
              <a:rPr lang="en-GB" dirty="0"/>
              <a:t>N</a:t>
            </a:r>
            <a:r>
              <a:rPr lang="en-GB" dirty="0">
                <a:solidFill>
                  <a:srgbClr val="E87D1E"/>
                </a:solidFill>
              </a:rPr>
              <a:t>__</a:t>
            </a:r>
            <a:r>
              <a:rPr lang="en-GB" dirty="0"/>
              <a:t>n auch im Winter, wenn es </a:t>
            </a:r>
            <a:r>
              <a:rPr lang="en-GB" dirty="0" err="1"/>
              <a:t>schn</a:t>
            </a:r>
            <a:r>
              <a:rPr lang="en-GB" dirty="0" err="1">
                <a:solidFill>
                  <a:srgbClr val="E87D1E"/>
                </a:solidFill>
              </a:rPr>
              <a:t>__</a:t>
            </a:r>
            <a:r>
              <a:rPr lang="en-GB" dirty="0" err="1"/>
              <a:t>t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O Tannenbaum, o Tannenbaum,</a:t>
            </a:r>
          </a:p>
          <a:p>
            <a:pPr marL="0" indent="0">
              <a:buNone/>
            </a:pPr>
            <a:r>
              <a:rPr lang="en-GB" dirty="0"/>
              <a:t>w</a:t>
            </a:r>
            <a:r>
              <a:rPr lang="en-GB" dirty="0">
                <a:solidFill>
                  <a:srgbClr val="E87D1E"/>
                </a:solidFill>
              </a:rPr>
              <a:t>__</a:t>
            </a:r>
            <a:r>
              <a:rPr lang="en-GB" dirty="0"/>
              <a:t> grün sind d</a:t>
            </a:r>
            <a:r>
              <a:rPr lang="en-GB" dirty="0">
                <a:solidFill>
                  <a:srgbClr val="E87D1E"/>
                </a:solidFill>
              </a:rPr>
              <a:t>__</a:t>
            </a:r>
            <a:r>
              <a:rPr lang="en-GB" dirty="0"/>
              <a:t>ne Blätter!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>
            <a:hlinkClick r:id="" action="ppaction://noaction">
              <a:snd r:embed="rId6" name="O_T.wav"/>
            </a:hlinkClick>
            <a:extLst>
              <a:ext uri="{FF2B5EF4-FFF2-40B4-BE49-F238E27FC236}">
                <a16:creationId xmlns:a16="http://schemas.microsoft.com/office/drawing/2014/main" xmlns="" id="{D79C0F59-2289-2A47-B527-9A85BD5100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452" y="63376"/>
            <a:ext cx="1044548" cy="116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56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440C40-BF03-834F-8630-F1EC02DE36B6}"/>
              </a:ext>
            </a:extLst>
          </p:cNvPr>
          <p:cNvSpPr txBox="1"/>
          <p:nvPr/>
        </p:nvSpPr>
        <p:spPr>
          <a:xfrm>
            <a:off x="6978869" y="6494075"/>
            <a:ext cx="3248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prstClr val="white"/>
                </a:solidFill>
                <a:latin typeface="Century Gothic" panose="020B0502020202020204" pitchFamily="34" charset="0"/>
              </a:rPr>
              <a:t>Inge Alferink / Rachel Hawkes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802B8A-4200-0E4E-B7B5-D8558D816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xmlns="" id="{E096EF07-B94F-4A42-8313-B92B0408C99B}"/>
              </a:ext>
            </a:extLst>
          </p:cNvPr>
          <p:cNvSpPr txBox="1">
            <a:spLocks/>
          </p:cNvSpPr>
          <p:nvPr/>
        </p:nvSpPr>
        <p:spPr>
          <a:xfrm>
            <a:off x="300038" y="338225"/>
            <a:ext cx="3745089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 err="1">
                <a:solidFill>
                  <a:prstClr val="white"/>
                </a:solidFill>
              </a:rPr>
              <a:t>Antworten</a:t>
            </a:r>
            <a:r>
              <a:rPr lang="en-GB" sz="3600" b="1" dirty="0">
                <a:solidFill>
                  <a:prstClr val="white"/>
                </a:solidFill>
              </a:rPr>
              <a:t> – ie vs </a:t>
            </a:r>
            <a:r>
              <a:rPr lang="en-GB" sz="3600" b="1" dirty="0" err="1">
                <a:solidFill>
                  <a:prstClr val="white"/>
                </a:solidFill>
              </a:rPr>
              <a:t>ei</a:t>
            </a:r>
            <a:endParaRPr lang="en-GB" sz="3600" b="1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34A839-023D-FC44-8241-12F8340B1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495" y="3477513"/>
            <a:ext cx="4073462" cy="2876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B50A8C6-C4ED-3247-9EAC-46CCFA286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495" y="86926"/>
            <a:ext cx="3972837" cy="287688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9889F542-F49B-F341-83BB-D4032C95E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1525367"/>
            <a:ext cx="710565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O Tannenbaum, o Tannenbaum,</a:t>
            </a:r>
          </a:p>
          <a:p>
            <a:pPr marL="0" indent="0">
              <a:buNone/>
            </a:pPr>
            <a:r>
              <a:rPr lang="en-GB" dirty="0"/>
              <a:t>w</a:t>
            </a:r>
            <a:r>
              <a:rPr lang="en-GB" dirty="0">
                <a:solidFill>
                  <a:srgbClr val="E87D1E"/>
                </a:solidFill>
              </a:rPr>
              <a:t>__</a:t>
            </a:r>
            <a:r>
              <a:rPr lang="en-GB" dirty="0"/>
              <a:t> grün sind d</a:t>
            </a:r>
            <a:r>
              <a:rPr lang="en-GB" dirty="0">
                <a:solidFill>
                  <a:srgbClr val="E87D1E"/>
                </a:solidFill>
              </a:rPr>
              <a:t>__</a:t>
            </a:r>
            <a:r>
              <a:rPr lang="en-GB" dirty="0"/>
              <a:t>ne Blätter!</a:t>
            </a:r>
          </a:p>
          <a:p>
            <a:pPr marL="0" indent="0">
              <a:buNone/>
            </a:pPr>
            <a:r>
              <a:rPr lang="en-GB" dirty="0"/>
              <a:t>Du grünst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nur</a:t>
            </a:r>
            <a:r>
              <a:rPr lang="en-GB" dirty="0"/>
              <a:t>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Sommersz</a:t>
            </a:r>
            <a:r>
              <a:rPr lang="en-GB" dirty="0">
                <a:solidFill>
                  <a:srgbClr val="E87D1E"/>
                </a:solidFill>
              </a:rPr>
              <a:t>__</a:t>
            </a:r>
            <a:r>
              <a:rPr lang="en-GB" dirty="0"/>
              <a:t>t,</a:t>
            </a:r>
          </a:p>
          <a:p>
            <a:pPr marL="0" indent="0">
              <a:buNone/>
            </a:pPr>
            <a:r>
              <a:rPr lang="en-GB" dirty="0" err="1"/>
              <a:t>N</a:t>
            </a:r>
            <a:r>
              <a:rPr lang="en-GB" dirty="0" err="1">
                <a:solidFill>
                  <a:srgbClr val="E87D1E"/>
                </a:solidFill>
              </a:rPr>
              <a:t>__</a:t>
            </a:r>
            <a:r>
              <a:rPr lang="en-GB" dirty="0" err="1"/>
              <a:t>n</a:t>
            </a:r>
            <a:r>
              <a:rPr lang="en-GB" dirty="0"/>
              <a:t> </a:t>
            </a:r>
            <a:r>
              <a:rPr lang="en-GB" dirty="0" err="1"/>
              <a:t>auch</a:t>
            </a:r>
            <a:r>
              <a:rPr lang="en-GB" dirty="0"/>
              <a:t> im Winter, wenn es </a:t>
            </a:r>
            <a:r>
              <a:rPr lang="en-GB" dirty="0" err="1"/>
              <a:t>schn</a:t>
            </a:r>
            <a:r>
              <a:rPr lang="en-GB" dirty="0">
                <a:solidFill>
                  <a:srgbClr val="E87D1E"/>
                </a:solidFill>
              </a:rPr>
              <a:t>__</a:t>
            </a:r>
            <a:r>
              <a:rPr lang="en-GB" dirty="0"/>
              <a:t>t.</a:t>
            </a:r>
          </a:p>
          <a:p>
            <a:pPr marL="0" indent="0">
              <a:buNone/>
            </a:pPr>
            <a:r>
              <a:rPr lang="en-GB" dirty="0"/>
              <a:t>O Tannenbaum, o Tannenbaum,</a:t>
            </a:r>
          </a:p>
          <a:p>
            <a:pPr marL="0" indent="0">
              <a:buNone/>
            </a:pPr>
            <a:r>
              <a:rPr lang="en-GB" dirty="0"/>
              <a:t>w</a:t>
            </a:r>
            <a:r>
              <a:rPr lang="en-GB" dirty="0">
                <a:solidFill>
                  <a:srgbClr val="E87D1E"/>
                </a:solidFill>
              </a:rPr>
              <a:t>__</a:t>
            </a:r>
            <a:r>
              <a:rPr lang="en-GB" dirty="0"/>
              <a:t> grün sind d</a:t>
            </a:r>
            <a:r>
              <a:rPr lang="en-GB" dirty="0">
                <a:solidFill>
                  <a:srgbClr val="E87D1E"/>
                </a:solidFill>
              </a:rPr>
              <a:t>__</a:t>
            </a:r>
            <a:r>
              <a:rPr lang="en-GB" dirty="0"/>
              <a:t>ne Blätter!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695E93B-BEE1-4742-8882-17084F3B5B40}"/>
              </a:ext>
            </a:extLst>
          </p:cNvPr>
          <p:cNvSpPr/>
          <p:nvPr/>
        </p:nvSpPr>
        <p:spPr>
          <a:xfrm>
            <a:off x="300038" y="2071688"/>
            <a:ext cx="842962" cy="41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1DD6D0A-0973-BC4E-9695-34A75F880FC4}"/>
              </a:ext>
            </a:extLst>
          </p:cNvPr>
          <p:cNvSpPr/>
          <p:nvPr/>
        </p:nvSpPr>
        <p:spPr>
          <a:xfrm>
            <a:off x="2781301" y="2068595"/>
            <a:ext cx="1090612" cy="41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2CA0005-8C0E-AF4E-912E-E13919B71BCE}"/>
              </a:ext>
            </a:extLst>
          </p:cNvPr>
          <p:cNvSpPr/>
          <p:nvPr/>
        </p:nvSpPr>
        <p:spPr>
          <a:xfrm>
            <a:off x="361951" y="3083895"/>
            <a:ext cx="842962" cy="41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7FD313B-0343-5D43-8A74-A3FCDEDB6A09}"/>
              </a:ext>
            </a:extLst>
          </p:cNvPr>
          <p:cNvSpPr/>
          <p:nvPr/>
        </p:nvSpPr>
        <p:spPr>
          <a:xfrm>
            <a:off x="4251192" y="2571830"/>
            <a:ext cx="2334292" cy="41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CB07E6A-3F3C-A243-AC33-8A238CAB83B2}"/>
              </a:ext>
            </a:extLst>
          </p:cNvPr>
          <p:cNvSpPr/>
          <p:nvPr/>
        </p:nvSpPr>
        <p:spPr>
          <a:xfrm>
            <a:off x="5582816" y="3060083"/>
            <a:ext cx="1503783" cy="41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3A961E-221D-184A-9AFB-F4059DD35612}"/>
              </a:ext>
            </a:extLst>
          </p:cNvPr>
          <p:cNvSpPr/>
          <p:nvPr/>
        </p:nvSpPr>
        <p:spPr>
          <a:xfrm>
            <a:off x="97381" y="4096102"/>
            <a:ext cx="1019174" cy="41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9A84CDE-35C8-BE41-8651-64E3D28A53F1}"/>
              </a:ext>
            </a:extLst>
          </p:cNvPr>
          <p:cNvSpPr/>
          <p:nvPr/>
        </p:nvSpPr>
        <p:spPr>
          <a:xfrm>
            <a:off x="2762252" y="4136060"/>
            <a:ext cx="1090611" cy="41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7C1370-7BE2-4845-B143-C3639F838807}"/>
              </a:ext>
            </a:extLst>
          </p:cNvPr>
          <p:cNvSpPr txBox="1"/>
          <p:nvPr/>
        </p:nvSpPr>
        <p:spPr>
          <a:xfrm>
            <a:off x="342744" y="2000130"/>
            <a:ext cx="798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</a:t>
            </a:r>
            <a:r>
              <a:rPr lang="en-GB" sz="2800" b="1" dirty="0" err="1">
                <a:solidFill>
                  <a:srgbClr val="E87D1E"/>
                </a:solidFill>
                <a:latin typeface="Century Gothic" panose="020B0502020202020204" pitchFamily="34" charset="0"/>
              </a:rPr>
              <a:t>ie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9EF802C-5911-534E-A188-A6850574CCC6}"/>
              </a:ext>
            </a:extLst>
          </p:cNvPr>
          <p:cNvSpPr txBox="1"/>
          <p:nvPr/>
        </p:nvSpPr>
        <p:spPr>
          <a:xfrm>
            <a:off x="2707873" y="1994820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</a:t>
            </a:r>
            <a:r>
              <a:rPr lang="en-GB" sz="2800" b="1" dirty="0" err="1">
                <a:solidFill>
                  <a:srgbClr val="E87D1E"/>
                </a:solidFill>
                <a:latin typeface="Century Gothic" panose="020B0502020202020204" pitchFamily="34" charset="0"/>
              </a:rPr>
              <a:t>ei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08DBFE3-7E18-F441-ABB2-BD72347BC211}"/>
              </a:ext>
            </a:extLst>
          </p:cNvPr>
          <p:cNvSpPr txBox="1"/>
          <p:nvPr/>
        </p:nvSpPr>
        <p:spPr>
          <a:xfrm>
            <a:off x="4193600" y="2502978"/>
            <a:ext cx="2334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Sommersz</a:t>
            </a:r>
            <a:r>
              <a:rPr lang="en-GB" sz="2800" b="1" dirty="0" err="1">
                <a:solidFill>
                  <a:srgbClr val="E87D1E"/>
                </a:solidFill>
                <a:latin typeface="Century Gothic" panose="020B0502020202020204" pitchFamily="34" charset="0"/>
              </a:rPr>
              <a:t>ei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D0093CD-AAE7-0440-B2DB-AD388E5400DB}"/>
              </a:ext>
            </a:extLst>
          </p:cNvPr>
          <p:cNvSpPr txBox="1"/>
          <p:nvPr/>
        </p:nvSpPr>
        <p:spPr>
          <a:xfrm>
            <a:off x="335600" y="3026198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</a:t>
            </a:r>
            <a:r>
              <a:rPr lang="en-GB" sz="2800" b="1" dirty="0" err="1">
                <a:solidFill>
                  <a:srgbClr val="E87D1E"/>
                </a:solidFill>
                <a:latin typeface="Century Gothic" panose="020B0502020202020204" pitchFamily="34" charset="0"/>
              </a:rPr>
              <a:t>ei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2916D4E-4689-D34C-9C82-1C013A0D175F}"/>
              </a:ext>
            </a:extLst>
          </p:cNvPr>
          <p:cNvSpPr txBox="1"/>
          <p:nvPr/>
        </p:nvSpPr>
        <p:spPr>
          <a:xfrm>
            <a:off x="5539529" y="3026198"/>
            <a:ext cx="1423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schn</a:t>
            </a:r>
            <a:r>
              <a:rPr lang="en-GB" sz="2800" b="1" dirty="0" err="1">
                <a:solidFill>
                  <a:srgbClr val="E87D1E"/>
                </a:solidFill>
                <a:latin typeface="Century Gothic" panose="020B0502020202020204" pitchFamily="34" charset="0"/>
              </a:rPr>
              <a:t>ei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A56154F-A7AE-A44D-BF71-686F34CC95E8}"/>
              </a:ext>
            </a:extLst>
          </p:cNvPr>
          <p:cNvSpPr txBox="1"/>
          <p:nvPr/>
        </p:nvSpPr>
        <p:spPr>
          <a:xfrm>
            <a:off x="300038" y="4027177"/>
            <a:ext cx="798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</a:t>
            </a:r>
            <a:r>
              <a:rPr lang="en-GB" sz="2800" b="1" dirty="0" err="1">
                <a:solidFill>
                  <a:srgbClr val="E87D1E"/>
                </a:solidFill>
                <a:latin typeface="Century Gothic" panose="020B0502020202020204" pitchFamily="34" charset="0"/>
              </a:rPr>
              <a:t>ie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FBC186-E6F2-F345-B53B-2876451292E4}"/>
              </a:ext>
            </a:extLst>
          </p:cNvPr>
          <p:cNvSpPr txBox="1"/>
          <p:nvPr/>
        </p:nvSpPr>
        <p:spPr>
          <a:xfrm>
            <a:off x="2726923" y="4041660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</a:t>
            </a:r>
            <a:r>
              <a:rPr lang="en-GB" sz="2800" b="1" dirty="0" err="1">
                <a:solidFill>
                  <a:srgbClr val="E87D1E"/>
                </a:solidFill>
                <a:latin typeface="Century Gothic" panose="020B0502020202020204" pitchFamily="34" charset="0"/>
              </a:rPr>
              <a:t>ei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8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1" grpId="0"/>
      <p:bldP spid="12" grpId="0"/>
      <p:bldP spid="15" grpId="0"/>
      <p:bldP spid="16" grpId="0"/>
      <p:bldP spid="17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644970-E8D1-D842-8086-45C0C7EADC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xmlns="" id="{23E95E1A-2EDF-CB42-ABB0-71D031AC084D}"/>
              </a:ext>
            </a:extLst>
          </p:cNvPr>
          <p:cNvSpPr txBox="1">
            <a:spLocks/>
          </p:cNvSpPr>
          <p:nvPr/>
        </p:nvSpPr>
        <p:spPr>
          <a:xfrm>
            <a:off x="300038" y="338225"/>
            <a:ext cx="3745089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prstClr val="white"/>
                </a:solidFill>
              </a:rPr>
              <a:t>‘AU’ und ‘SCH’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3ECD9CD3-6431-B848-9015-CAF2B7C23751}"/>
              </a:ext>
            </a:extLst>
          </p:cNvPr>
          <p:cNvSpPr txBox="1">
            <a:spLocks/>
          </p:cNvSpPr>
          <p:nvPr/>
        </p:nvSpPr>
        <p:spPr>
          <a:xfrm>
            <a:off x="509587" y="1481049"/>
            <a:ext cx="6807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115076"/>
                </a:solidFill>
              </a:rPr>
              <a:t>O Tannenbaum, o Tannenbaum,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115076"/>
                </a:solidFill>
              </a:rPr>
              <a:t>wie grün sind deine Blätter!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115076"/>
                </a:solidFill>
              </a:rPr>
              <a:t>Du grünst </a:t>
            </a:r>
            <a:r>
              <a:rPr lang="en-GB" dirty="0" err="1">
                <a:solidFill>
                  <a:srgbClr val="115076"/>
                </a:solidFill>
              </a:rPr>
              <a:t>nicht</a:t>
            </a:r>
            <a:r>
              <a:rPr lang="en-GB" dirty="0">
                <a:solidFill>
                  <a:srgbClr val="115076"/>
                </a:solidFill>
              </a:rPr>
              <a:t> </a:t>
            </a:r>
            <a:r>
              <a:rPr lang="en-GB" dirty="0" err="1">
                <a:solidFill>
                  <a:srgbClr val="115076"/>
                </a:solidFill>
              </a:rPr>
              <a:t>nur</a:t>
            </a:r>
            <a:r>
              <a:rPr lang="en-GB" dirty="0">
                <a:solidFill>
                  <a:srgbClr val="115076"/>
                </a:solidFill>
              </a:rPr>
              <a:t> </a:t>
            </a:r>
            <a:r>
              <a:rPr lang="en-GB" dirty="0" err="1">
                <a:solidFill>
                  <a:srgbClr val="115076"/>
                </a:solidFill>
              </a:rPr>
              <a:t>zur</a:t>
            </a:r>
            <a:r>
              <a:rPr lang="en-GB" dirty="0">
                <a:solidFill>
                  <a:srgbClr val="115076"/>
                </a:solidFill>
              </a:rPr>
              <a:t> </a:t>
            </a:r>
            <a:r>
              <a:rPr lang="en-GB" dirty="0" err="1">
                <a:solidFill>
                  <a:srgbClr val="115076"/>
                </a:solidFill>
              </a:rPr>
              <a:t>Sommerszeit</a:t>
            </a:r>
            <a:r>
              <a:rPr lang="en-GB" dirty="0">
                <a:solidFill>
                  <a:srgbClr val="115076"/>
                </a:solidFill>
              </a:rPr>
              <a:t>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115076"/>
                </a:solidFill>
              </a:rPr>
              <a:t>Nein auch im Winter, wenn es </a:t>
            </a:r>
            <a:r>
              <a:rPr lang="en-GB" b="1" dirty="0">
                <a:solidFill>
                  <a:srgbClr val="E87D1E"/>
                </a:solidFill>
              </a:rPr>
              <a:t>sch</a:t>
            </a:r>
            <a:r>
              <a:rPr lang="en-GB" dirty="0">
                <a:solidFill>
                  <a:srgbClr val="115076"/>
                </a:solidFill>
              </a:rPr>
              <a:t>neit.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115076"/>
                </a:solidFill>
              </a:rPr>
              <a:t>O Tannenbaum, o Tannenbaum,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115076"/>
                </a:solidFill>
              </a:rPr>
              <a:t>wie grün sind deine Blätter!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7EE9626-BCEF-9946-BA31-02FDDBA61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7" y="1481049"/>
            <a:ext cx="68072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115076"/>
                </a:solidFill>
              </a:rPr>
              <a:t>O Tannenb</a:t>
            </a:r>
            <a:r>
              <a:rPr lang="en-GB" b="1" dirty="0">
                <a:solidFill>
                  <a:srgbClr val="E87D1E"/>
                </a:solidFill>
              </a:rPr>
              <a:t>au</a:t>
            </a:r>
            <a:r>
              <a:rPr lang="en-GB" dirty="0">
                <a:solidFill>
                  <a:srgbClr val="115076"/>
                </a:solidFill>
              </a:rPr>
              <a:t>m, o Tannenb</a:t>
            </a:r>
            <a:r>
              <a:rPr lang="en-GB" b="1" dirty="0">
                <a:solidFill>
                  <a:srgbClr val="E87D1E"/>
                </a:solidFill>
              </a:rPr>
              <a:t>au</a:t>
            </a:r>
            <a:r>
              <a:rPr lang="en-GB" dirty="0">
                <a:solidFill>
                  <a:srgbClr val="115076"/>
                </a:solidFill>
              </a:rPr>
              <a:t>m,</a:t>
            </a:r>
          </a:p>
          <a:p>
            <a:pPr marL="0" indent="0">
              <a:buNone/>
            </a:pPr>
            <a:r>
              <a:rPr lang="en-GB" dirty="0">
                <a:solidFill>
                  <a:srgbClr val="115076"/>
                </a:solidFill>
              </a:rPr>
              <a:t>wie grün sind deine Blätter!</a:t>
            </a:r>
          </a:p>
          <a:p>
            <a:pPr marL="0" indent="0">
              <a:buNone/>
            </a:pPr>
            <a:r>
              <a:rPr lang="en-GB" dirty="0">
                <a:solidFill>
                  <a:srgbClr val="115076"/>
                </a:solidFill>
              </a:rPr>
              <a:t>Du grünst </a:t>
            </a:r>
            <a:r>
              <a:rPr lang="en-GB" dirty="0" err="1">
                <a:solidFill>
                  <a:srgbClr val="115076"/>
                </a:solidFill>
              </a:rPr>
              <a:t>nicht</a:t>
            </a:r>
            <a:r>
              <a:rPr lang="en-GB" dirty="0">
                <a:solidFill>
                  <a:srgbClr val="115076"/>
                </a:solidFill>
              </a:rPr>
              <a:t> </a:t>
            </a:r>
            <a:r>
              <a:rPr lang="en-GB" dirty="0" err="1">
                <a:solidFill>
                  <a:srgbClr val="115076"/>
                </a:solidFill>
              </a:rPr>
              <a:t>nur</a:t>
            </a:r>
            <a:r>
              <a:rPr lang="en-GB" dirty="0">
                <a:solidFill>
                  <a:srgbClr val="115076"/>
                </a:solidFill>
              </a:rPr>
              <a:t> </a:t>
            </a:r>
            <a:r>
              <a:rPr lang="en-GB" dirty="0" err="1">
                <a:solidFill>
                  <a:srgbClr val="115076"/>
                </a:solidFill>
              </a:rPr>
              <a:t>zur</a:t>
            </a:r>
            <a:r>
              <a:rPr lang="en-GB" dirty="0">
                <a:solidFill>
                  <a:srgbClr val="115076"/>
                </a:solidFill>
              </a:rPr>
              <a:t> Sommerzeit,</a:t>
            </a:r>
          </a:p>
          <a:p>
            <a:pPr marL="0" indent="0">
              <a:buNone/>
            </a:pPr>
            <a:r>
              <a:rPr lang="en-GB" dirty="0">
                <a:solidFill>
                  <a:srgbClr val="115076"/>
                </a:solidFill>
              </a:rPr>
              <a:t>Nein </a:t>
            </a:r>
            <a:r>
              <a:rPr lang="en-GB" b="1" dirty="0">
                <a:solidFill>
                  <a:srgbClr val="E87D1E"/>
                </a:solidFill>
              </a:rPr>
              <a:t>au</a:t>
            </a:r>
            <a:r>
              <a:rPr lang="en-GB" dirty="0">
                <a:solidFill>
                  <a:srgbClr val="115076"/>
                </a:solidFill>
              </a:rPr>
              <a:t>ch im Winter, wenn es schneit.</a:t>
            </a:r>
          </a:p>
          <a:p>
            <a:pPr marL="0" indent="0">
              <a:buNone/>
            </a:pPr>
            <a:r>
              <a:rPr lang="en-GB" dirty="0">
                <a:solidFill>
                  <a:srgbClr val="115076"/>
                </a:solidFill>
              </a:rPr>
              <a:t>O Tannenb</a:t>
            </a:r>
            <a:r>
              <a:rPr lang="en-GB" b="1" dirty="0">
                <a:solidFill>
                  <a:srgbClr val="E87D1E"/>
                </a:solidFill>
              </a:rPr>
              <a:t>au</a:t>
            </a:r>
            <a:r>
              <a:rPr lang="en-GB" dirty="0">
                <a:solidFill>
                  <a:srgbClr val="115076"/>
                </a:solidFill>
              </a:rPr>
              <a:t>m, o Tannenb</a:t>
            </a:r>
            <a:r>
              <a:rPr lang="en-GB" b="1" dirty="0">
                <a:solidFill>
                  <a:srgbClr val="E87D1E"/>
                </a:solidFill>
              </a:rPr>
              <a:t>au</a:t>
            </a:r>
            <a:r>
              <a:rPr lang="en-GB" dirty="0">
                <a:solidFill>
                  <a:srgbClr val="115076"/>
                </a:solidFill>
              </a:rPr>
              <a:t>m,</a:t>
            </a:r>
          </a:p>
          <a:p>
            <a:pPr marL="0" indent="0">
              <a:buNone/>
            </a:pPr>
            <a:r>
              <a:rPr lang="en-GB" dirty="0">
                <a:solidFill>
                  <a:srgbClr val="115076"/>
                </a:solidFill>
              </a:rPr>
              <a:t>wie grün sind deine Blätter!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A091B6A-CFDB-1F40-8DFE-B226223F668E}"/>
              </a:ext>
            </a:extLst>
          </p:cNvPr>
          <p:cNvSpPr txBox="1"/>
          <p:nvPr/>
        </p:nvSpPr>
        <p:spPr>
          <a:xfrm>
            <a:off x="8700556" y="1077813"/>
            <a:ext cx="176202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87D1E"/>
                </a:solidFill>
                <a:latin typeface="Century Gothic" panose="020B0502020202020204" pitchFamily="34" charset="0"/>
              </a:rPr>
              <a:t>AU</a:t>
            </a:r>
          </a:p>
          <a:p>
            <a:r>
              <a:rPr lang="en-US" sz="28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bl</a:t>
            </a:r>
            <a:r>
              <a:rPr lang="en-US" sz="2800" dirty="0" err="1">
                <a:solidFill>
                  <a:srgbClr val="E87D1E"/>
                </a:solidFill>
                <a:latin typeface="Century Gothic" panose="020B0502020202020204" pitchFamily="34" charset="0"/>
              </a:rPr>
              <a:t>au</a:t>
            </a:r>
            <a:endParaRPr lang="en-US" sz="2800" dirty="0">
              <a:solidFill>
                <a:srgbClr val="E87D1E"/>
              </a:solidFill>
              <a:latin typeface="Century Gothic" panose="020B0502020202020204" pitchFamily="34" charset="0"/>
            </a:endParaRPr>
          </a:p>
          <a:p>
            <a:r>
              <a:rPr lang="en-US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das H</a:t>
            </a:r>
            <a:r>
              <a:rPr lang="en-US" sz="2800" dirty="0">
                <a:solidFill>
                  <a:srgbClr val="E87D1E"/>
                </a:solidFill>
                <a:latin typeface="Century Gothic" panose="020B0502020202020204" pitchFamily="34" charset="0"/>
              </a:rPr>
              <a:t>au</a:t>
            </a:r>
            <a:r>
              <a:rPr lang="en-US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s</a:t>
            </a:r>
          </a:p>
          <a:p>
            <a:r>
              <a:rPr lang="en-US" sz="28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</a:t>
            </a:r>
            <a:r>
              <a:rPr lang="en-US" sz="2800" dirty="0" err="1">
                <a:solidFill>
                  <a:srgbClr val="E87D1E"/>
                </a:solidFill>
                <a:latin typeface="Century Gothic" panose="020B0502020202020204" pitchFamily="34" charset="0"/>
              </a:rPr>
              <a:t>au</a:t>
            </a:r>
            <a:r>
              <a:rPr lang="en-US" sz="28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m</a:t>
            </a:r>
            <a:endParaRPr lang="en-US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  <a:p>
            <a:endParaRPr lang="en-US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4530A3-6503-F341-B6F6-096C04F38D03}"/>
              </a:ext>
            </a:extLst>
          </p:cNvPr>
          <p:cNvSpPr txBox="1"/>
          <p:nvPr/>
        </p:nvSpPr>
        <p:spPr>
          <a:xfrm>
            <a:off x="8700556" y="3471863"/>
            <a:ext cx="241765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87D1E"/>
                </a:solidFill>
                <a:latin typeface="Century Gothic" panose="020B0502020202020204" pitchFamily="34" charset="0"/>
              </a:rPr>
              <a:t>SCH</a:t>
            </a:r>
          </a:p>
          <a:p>
            <a:r>
              <a:rPr lang="en-US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der Ti</a:t>
            </a:r>
            <a:r>
              <a:rPr lang="en-US" sz="2800" dirty="0">
                <a:solidFill>
                  <a:srgbClr val="E87D1E"/>
                </a:solidFill>
                <a:latin typeface="Century Gothic" panose="020B0502020202020204" pitchFamily="34" charset="0"/>
              </a:rPr>
              <a:t>sch</a:t>
            </a:r>
          </a:p>
          <a:p>
            <a:r>
              <a:rPr lang="en-US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die </a:t>
            </a:r>
            <a:r>
              <a:rPr lang="en-US" sz="28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Fla</a:t>
            </a:r>
            <a:r>
              <a:rPr lang="en-US" sz="2800" dirty="0" err="1">
                <a:solidFill>
                  <a:srgbClr val="E87D1E"/>
                </a:solidFill>
                <a:latin typeface="Century Gothic" panose="020B0502020202020204" pitchFamily="34" charset="0"/>
              </a:rPr>
              <a:t>sch</a:t>
            </a:r>
            <a:r>
              <a:rPr lang="en-US" sz="28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</a:t>
            </a:r>
            <a:endParaRPr lang="en-US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  <a:p>
            <a:r>
              <a:rPr lang="en-US" sz="28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fal</a:t>
            </a:r>
            <a:r>
              <a:rPr lang="en-US" sz="2800" dirty="0" err="1">
                <a:solidFill>
                  <a:srgbClr val="E87D1E"/>
                </a:solidFill>
                <a:latin typeface="Century Gothic" panose="020B0502020202020204" pitchFamily="34" charset="0"/>
              </a:rPr>
              <a:t>sch</a:t>
            </a:r>
            <a:endParaRPr lang="en-US" sz="2800" dirty="0">
              <a:solidFill>
                <a:srgbClr val="E87D1E"/>
              </a:solidFill>
              <a:latin typeface="Century Gothic" panose="020B0502020202020204" pitchFamily="34" charset="0"/>
            </a:endParaRPr>
          </a:p>
          <a:p>
            <a:r>
              <a:rPr lang="en-US" sz="2800" dirty="0" err="1">
                <a:solidFill>
                  <a:srgbClr val="E87D1E"/>
                </a:solidFill>
                <a:latin typeface="Century Gothic" panose="020B0502020202020204" pitchFamily="34" charset="0"/>
              </a:rPr>
              <a:t>sch</a:t>
            </a:r>
            <a:r>
              <a:rPr lang="en-US" sz="28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reiben</a:t>
            </a:r>
            <a:endParaRPr lang="en-US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  <a:p>
            <a:r>
              <a:rPr lang="en-US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in der </a:t>
            </a:r>
            <a:r>
              <a:rPr lang="en-US" sz="2800" dirty="0">
                <a:solidFill>
                  <a:srgbClr val="E87D1E"/>
                </a:solidFill>
                <a:latin typeface="Century Gothic" panose="020B0502020202020204" pitchFamily="34" charset="0"/>
              </a:rPr>
              <a:t>Sch</a:t>
            </a:r>
            <a:r>
              <a:rPr lang="en-US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ule</a:t>
            </a:r>
          </a:p>
        </p:txBody>
      </p:sp>
    </p:spTree>
    <p:extLst>
      <p:ext uri="{BB962C8B-B14F-4D97-AF65-F5344CB8AC3E}">
        <p14:creationId xmlns:p14="http://schemas.microsoft.com/office/powerpoint/2010/main" val="54858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7" grpId="1" build="p"/>
      <p:bldP spid="8" grpId="0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man SSCs Presentation" id="{D7EAE5A2-D63E-41EC-90F5-265942C6CAF1}" vid="{1E1D1D12-6C51-42D5-AE20-3CDAAE0CA8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1146</Words>
  <Application>Microsoft Office PowerPoint</Application>
  <PresentationFormat>Widescreen</PresentationFormat>
  <Paragraphs>187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Tw Cen MT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2 of this resource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</cp:revision>
  <dcterms:created xsi:type="dcterms:W3CDTF">2019-09-05T13:41:29Z</dcterms:created>
  <dcterms:modified xsi:type="dcterms:W3CDTF">2019-09-05T13:41:59Z</dcterms:modified>
</cp:coreProperties>
</file>