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677" r:id="rId2"/>
    <p:sldId id="435" r:id="rId3"/>
    <p:sldId id="263" r:id="rId4"/>
    <p:sldId id="474" r:id="rId5"/>
    <p:sldId id="475" r:id="rId6"/>
    <p:sldId id="701" r:id="rId7"/>
    <p:sldId id="264" r:id="rId8"/>
    <p:sldId id="686" r:id="rId9"/>
    <p:sldId id="687" r:id="rId10"/>
    <p:sldId id="286" r:id="rId11"/>
    <p:sldId id="702" r:id="rId12"/>
    <p:sldId id="717" r:id="rId13"/>
    <p:sldId id="549" r:id="rId14"/>
    <p:sldId id="330" r:id="rId15"/>
    <p:sldId id="331" r:id="rId16"/>
    <p:sldId id="705" r:id="rId17"/>
    <p:sldId id="706" r:id="rId18"/>
    <p:sldId id="707" r:id="rId19"/>
    <p:sldId id="680" r:id="rId20"/>
    <p:sldId id="681" r:id="rId21"/>
    <p:sldId id="703" r:id="rId22"/>
    <p:sldId id="704" r:id="rId23"/>
    <p:sldId id="700" r:id="rId24"/>
    <p:sldId id="708" r:id="rId25"/>
    <p:sldId id="715" r:id="rId26"/>
    <p:sldId id="273" r:id="rId27"/>
    <p:sldId id="711" r:id="rId28"/>
    <p:sldId id="713" r:id="rId29"/>
    <p:sldId id="712" r:id="rId30"/>
    <p:sldId id="714" r:id="rId31"/>
    <p:sldId id="716" r:id="rId32"/>
    <p:sldId id="6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2"/>
    <a:srgbClr val="FF7C00"/>
    <a:srgbClr val="EC6F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26"/>
    <p:restoredTop sz="62477" autoAdjust="0"/>
  </p:normalViewPr>
  <p:slideViewPr>
    <p:cSldViewPr snapToGrid="0" snapToObjects="1" showGuides="1">
      <p:cViewPr varScale="1">
        <p:scale>
          <a:sx n="36" d="100"/>
          <a:sy n="36" d="100"/>
        </p:scale>
        <p:origin x="60" y="252"/>
      </p:cViewPr>
      <p:guideLst>
        <p:guide orient="horz" pos="2160"/>
        <p:guide pos="3840"/>
      </p:guideLst>
    </p:cSldViewPr>
  </p:slideViewPr>
  <p:notesTextViewPr>
    <p:cViewPr>
      <p:scale>
        <a:sx n="1" d="1"/>
        <a:sy n="1" d="1"/>
      </p:scale>
      <p:origin x="0" y="0"/>
    </p:cViewPr>
  </p:notesTextViewPr>
  <p:sorterViewPr>
    <p:cViewPr>
      <p:scale>
        <a:sx n="100" d="100"/>
        <a:sy n="100" d="100"/>
      </p:scale>
      <p:origin x="0" y="-45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CC216-3AF6-3A4D-88E3-6BFF0B34EA29}" type="datetimeFigureOut">
              <a:rPr lang="en-US" smtClean="0"/>
              <a:t>7/15/2022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A7CE6-FC2E-5844-8E3C-E71D91EF3FB1}" type="slidenum">
              <a:rPr lang="en-US" smtClean="0"/>
              <a:t>‹#›</a:t>
            </a:fld>
            <a:endParaRPr lang="en-US"/>
          </a:p>
        </p:txBody>
      </p:sp>
    </p:spTree>
    <p:extLst>
      <p:ext uri="{BB962C8B-B14F-4D97-AF65-F5344CB8AC3E}">
        <p14:creationId xmlns:p14="http://schemas.microsoft.com/office/powerpoint/2010/main" val="384040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creativecommons.org/licenses/by/2.0/deed.en"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Videotape"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en.wikipedia.org/wiki/Blu-ray" TargetMode="External"/><Relationship Id="rId4" Type="http://schemas.openxmlformats.org/officeDocument/2006/relationships/hyperlink" Target="https://en.wikipedia.org/wiki/DVD"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channel/UC6ScD2J0bxxAQhbsWcjraRw"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en:Creative_Common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i="0" kern="1200" dirty="0">
                <a:solidFill>
                  <a:schemeClr val="tx1"/>
                </a:solidFill>
                <a:effectLst/>
                <a:latin typeface="+mn-lt"/>
                <a:ea typeface="+mn-ea"/>
                <a:cs typeface="+mn-cs"/>
              </a:rPr>
              <a:t>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dirty="0"/>
              <a:t>Word patterns: words ending in –</a:t>
            </a:r>
            <a:r>
              <a:rPr lang="en-GB" b="0" dirty="0" err="1"/>
              <a:t>tion</a:t>
            </a:r>
            <a:r>
              <a:rPr lang="en-GB" b="0" dirty="0"/>
              <a:t> tend to change to –</a:t>
            </a:r>
            <a:r>
              <a:rPr lang="en-GB" b="0" dirty="0" err="1"/>
              <a:t>ción</a:t>
            </a:r>
            <a:r>
              <a:rPr lang="en-GB" b="0" dirty="0"/>
              <a:t> in Spanish</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dirty="0"/>
              <a:t>Pronunciation of CE, CI and Z in the Spanish speaking world</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dirty="0"/>
              <a:t>Present tense of ‘</a:t>
            </a:r>
            <a:r>
              <a:rPr lang="en-GB" b="0" dirty="0" err="1"/>
              <a:t>tener</a:t>
            </a:r>
            <a:r>
              <a:rPr lang="en-GB" b="0" dirty="0"/>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dirty="0"/>
              <a:t>Use of ‘</a:t>
            </a:r>
            <a:r>
              <a:rPr lang="en-GB" b="0" dirty="0" err="1"/>
              <a:t>tener</a:t>
            </a:r>
            <a:r>
              <a:rPr lang="en-GB" b="0" dirty="0"/>
              <a:t> que’ in present tense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dirty="0"/>
              <a:t>Use of demonstrative pronouns ‘</a:t>
            </a:r>
            <a:r>
              <a:rPr lang="en-GB" b="0" dirty="0" err="1"/>
              <a:t>este</a:t>
            </a:r>
            <a:r>
              <a:rPr lang="en-GB" b="0" dirty="0"/>
              <a:t>’ and ‘</a:t>
            </a:r>
            <a:r>
              <a:rPr lang="en-GB" b="0" dirty="0" err="1"/>
              <a:t>esta</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9.2.2.1 (introduce): </a:t>
            </a:r>
            <a:r>
              <a:rPr lang="en-GB" sz="1200" b="0" i="0" u="none" strike="noStrike" kern="1200" cap="none" dirty="0" err="1">
                <a:solidFill>
                  <a:schemeClr val="tx1"/>
                </a:solidFill>
                <a:effectLst/>
                <a:latin typeface="+mn-lt"/>
                <a:ea typeface="Calibri"/>
                <a:cs typeface="Calibri"/>
                <a:sym typeface="Calibri"/>
              </a:rPr>
              <a:t>comprender</a:t>
            </a:r>
            <a:r>
              <a:rPr lang="en-GB" sz="1200" b="0" i="0" u="none" strike="noStrike" kern="1200" cap="none" dirty="0">
                <a:solidFill>
                  <a:schemeClr val="tx1"/>
                </a:solidFill>
                <a:effectLst/>
                <a:latin typeface="+mn-lt"/>
                <a:ea typeface="Calibri"/>
                <a:cs typeface="Calibri"/>
                <a:sym typeface="Calibri"/>
              </a:rPr>
              <a:t> [434]; </a:t>
            </a:r>
            <a:r>
              <a:rPr lang="en-GB" sz="1200" b="0" i="0" u="none" strike="noStrike" kern="1200" cap="none" dirty="0" err="1">
                <a:solidFill>
                  <a:schemeClr val="tx1"/>
                </a:solidFill>
                <a:effectLst/>
                <a:latin typeface="+mn-lt"/>
                <a:ea typeface="Calibri"/>
                <a:cs typeface="Calibri"/>
                <a:sym typeface="Calibri"/>
              </a:rPr>
              <a:t>incluir</a:t>
            </a:r>
            <a:r>
              <a:rPr lang="en-GB" sz="1200" b="0" i="0" u="none" strike="noStrike" kern="1200" cap="none" dirty="0">
                <a:solidFill>
                  <a:schemeClr val="tx1"/>
                </a:solidFill>
                <a:effectLst/>
                <a:latin typeface="+mn-lt"/>
                <a:ea typeface="Calibri"/>
                <a:cs typeface="Calibri"/>
                <a:sym typeface="Calibri"/>
              </a:rPr>
              <a:t> [417]; </a:t>
            </a:r>
            <a:r>
              <a:rPr lang="en-GB" sz="1200" b="0" i="0" u="none" strike="noStrike" kern="1200" cap="none" dirty="0" err="1">
                <a:solidFill>
                  <a:schemeClr val="tx1"/>
                </a:solidFill>
                <a:effectLst/>
                <a:latin typeface="+mn-lt"/>
                <a:ea typeface="Calibri"/>
                <a:cs typeface="Calibri"/>
                <a:sym typeface="Calibri"/>
              </a:rPr>
              <a:t>realizar</a:t>
            </a:r>
            <a:r>
              <a:rPr lang="en-GB" sz="1200" b="0" i="0" u="none" strike="noStrike" kern="1200" cap="none" dirty="0">
                <a:solidFill>
                  <a:schemeClr val="tx1"/>
                </a:solidFill>
                <a:effectLst/>
                <a:latin typeface="+mn-lt"/>
                <a:ea typeface="Calibri"/>
                <a:cs typeface="Calibri"/>
                <a:sym typeface="Calibri"/>
              </a:rPr>
              <a:t> [205]; </a:t>
            </a:r>
            <a:r>
              <a:rPr lang="en-GB" sz="1200" b="0" i="0" u="none" strike="noStrike" kern="1200" cap="none" dirty="0" err="1">
                <a:solidFill>
                  <a:schemeClr val="tx1"/>
                </a:solidFill>
                <a:effectLst/>
                <a:latin typeface="+mn-lt"/>
                <a:ea typeface="Calibri"/>
                <a:cs typeface="Calibri"/>
                <a:sym typeface="Calibri"/>
              </a:rPr>
              <a:t>respetar</a:t>
            </a:r>
            <a:r>
              <a:rPr lang="en-GB" sz="1200" b="0" i="0" u="none" strike="noStrike" kern="1200" cap="none" dirty="0">
                <a:solidFill>
                  <a:schemeClr val="tx1"/>
                </a:solidFill>
                <a:effectLst/>
                <a:latin typeface="+mn-lt"/>
                <a:ea typeface="Calibri"/>
                <a:cs typeface="Calibri"/>
                <a:sym typeface="Calibri"/>
              </a:rPr>
              <a:t> [1191]; </a:t>
            </a:r>
            <a:r>
              <a:rPr lang="en-GB" sz="1200" b="0" i="0" u="none" strike="noStrike" kern="1200" cap="none" dirty="0" err="1">
                <a:solidFill>
                  <a:schemeClr val="tx1"/>
                </a:solidFill>
                <a:effectLst/>
                <a:latin typeface="+mn-lt"/>
                <a:ea typeface="Calibri"/>
                <a:cs typeface="Calibri"/>
                <a:sym typeface="Calibri"/>
              </a:rPr>
              <a:t>tratar</a:t>
            </a:r>
            <a:r>
              <a:rPr lang="en-GB" sz="1200" b="0" i="0" u="none" strike="noStrike" kern="1200" cap="none" dirty="0">
                <a:solidFill>
                  <a:schemeClr val="tx1"/>
                </a:solidFill>
                <a:effectLst/>
                <a:latin typeface="+mn-lt"/>
                <a:ea typeface="Calibri"/>
                <a:cs typeface="Calibri"/>
                <a:sym typeface="Calibri"/>
              </a:rPr>
              <a:t> [141]; </a:t>
            </a:r>
            <a:r>
              <a:rPr lang="en-GB" sz="1200" b="0" i="0" u="none" strike="noStrike" kern="1200" cap="none" dirty="0" err="1">
                <a:solidFill>
                  <a:schemeClr val="tx1"/>
                </a:solidFill>
                <a:effectLst/>
                <a:latin typeface="+mn-lt"/>
                <a:ea typeface="Calibri"/>
                <a:cs typeface="Calibri"/>
                <a:sym typeface="Calibri"/>
              </a:rPr>
              <a:t>acción</a:t>
            </a:r>
            <a:r>
              <a:rPr lang="en-GB" sz="1200" b="0" i="0" u="none" strike="noStrike" kern="1200" cap="none" dirty="0">
                <a:solidFill>
                  <a:schemeClr val="tx1"/>
                </a:solidFill>
                <a:effectLst/>
                <a:latin typeface="+mn-lt"/>
                <a:ea typeface="Calibri"/>
                <a:cs typeface="Calibri"/>
                <a:sym typeface="Calibri"/>
              </a:rPr>
              <a:t> [404]; al final [final - 366]; idea [247]; ley [334]; </a:t>
            </a:r>
            <a:r>
              <a:rPr lang="en-GB" sz="1200" b="0" i="0" u="none" strike="noStrike" kern="1200" cap="none" dirty="0" err="1">
                <a:solidFill>
                  <a:schemeClr val="tx1"/>
                </a:solidFill>
                <a:effectLst/>
                <a:latin typeface="+mn-lt"/>
                <a:ea typeface="Calibri"/>
                <a:cs typeface="Calibri"/>
                <a:sym typeface="Calibri"/>
              </a:rPr>
              <a:t>manifestación</a:t>
            </a:r>
            <a:r>
              <a:rPr lang="en-GB" sz="1200" b="0" i="0" u="none" strike="noStrike" kern="1200" cap="none" dirty="0">
                <a:solidFill>
                  <a:schemeClr val="tx1"/>
                </a:solidFill>
                <a:effectLst/>
                <a:latin typeface="+mn-lt"/>
                <a:ea typeface="Calibri"/>
                <a:cs typeface="Calibri"/>
                <a:sym typeface="Calibri"/>
              </a:rPr>
              <a:t> [1837]; </a:t>
            </a:r>
            <a:r>
              <a:rPr lang="en-GB" sz="1200" b="0" i="0" u="none" strike="noStrike" kern="1200" cap="none" dirty="0" err="1">
                <a:solidFill>
                  <a:schemeClr val="tx1"/>
                </a:solidFill>
                <a:effectLst/>
                <a:latin typeface="+mn-lt"/>
                <a:ea typeface="Calibri"/>
                <a:cs typeface="Calibri"/>
                <a:sym typeface="Calibri"/>
              </a:rPr>
              <a:t>plano</a:t>
            </a:r>
            <a:r>
              <a:rPr lang="en-GB" sz="1200" b="0" i="0" u="none" strike="noStrike" kern="1200" cap="none" dirty="0">
                <a:solidFill>
                  <a:schemeClr val="tx1"/>
                </a:solidFill>
                <a:effectLst/>
                <a:latin typeface="+mn-lt"/>
                <a:ea typeface="Calibri"/>
                <a:cs typeface="Calibri"/>
                <a:sym typeface="Calibri"/>
              </a:rPr>
              <a:t> [1617]; al principio [principio – 338]; </a:t>
            </a:r>
            <a:r>
              <a:rPr lang="en-GB" sz="1200" b="0" i="0" u="none" strike="noStrike" kern="1200" cap="none" dirty="0" err="1">
                <a:solidFill>
                  <a:schemeClr val="tx1"/>
                </a:solidFill>
                <a:effectLst/>
                <a:latin typeface="+mn-lt"/>
                <a:ea typeface="Calibri"/>
                <a:cs typeface="Calibri"/>
                <a:sym typeface="Calibri"/>
              </a:rPr>
              <a:t>protagonista</a:t>
            </a:r>
            <a:r>
              <a:rPr lang="en-GB" sz="1200" b="0" i="0" u="none" strike="noStrike" kern="1200" cap="none" dirty="0">
                <a:solidFill>
                  <a:schemeClr val="tx1"/>
                </a:solidFill>
                <a:effectLst/>
                <a:latin typeface="+mn-lt"/>
                <a:ea typeface="Calibri"/>
                <a:cs typeface="Calibri"/>
                <a:sym typeface="Calibri"/>
              </a:rPr>
              <a:t> [1926]; </a:t>
            </a:r>
            <a:r>
              <a:rPr lang="en-GB" sz="1200" b="0" i="0" u="none" strike="noStrike" kern="1200" cap="none" dirty="0" err="1">
                <a:solidFill>
                  <a:schemeClr val="tx1"/>
                </a:solidFill>
                <a:effectLst/>
                <a:latin typeface="+mn-lt"/>
                <a:ea typeface="Calibri"/>
                <a:cs typeface="Calibri"/>
                <a:sym typeface="Calibri"/>
              </a:rPr>
              <a:t>público</a:t>
            </a:r>
            <a:r>
              <a:rPr lang="en-GB" sz="1200" b="0" i="0" u="none" strike="noStrike" kern="1200" cap="none" dirty="0">
                <a:solidFill>
                  <a:schemeClr val="tx1"/>
                </a:solidFill>
                <a:effectLst/>
                <a:latin typeface="+mn-lt"/>
                <a:ea typeface="Calibri"/>
                <a:cs typeface="Calibri"/>
                <a:sym typeface="Calibri"/>
              </a:rPr>
              <a:t> [329]; </a:t>
            </a:r>
            <a:r>
              <a:rPr lang="en-GB" sz="1200" b="0" i="0" u="none" strike="noStrike" kern="1200" cap="none" dirty="0" err="1">
                <a:solidFill>
                  <a:schemeClr val="tx1"/>
                </a:solidFill>
                <a:effectLst/>
                <a:latin typeface="+mn-lt"/>
                <a:ea typeface="Calibri"/>
                <a:cs typeface="Calibri"/>
                <a:sym typeface="Calibri"/>
              </a:rPr>
              <a:t>millón</a:t>
            </a:r>
            <a:r>
              <a:rPr lang="en-GB" sz="1200" b="0" i="0" u="none" strike="noStrike" kern="1200" cap="none" dirty="0">
                <a:solidFill>
                  <a:schemeClr val="tx1"/>
                </a:solidFill>
                <a:effectLst/>
                <a:latin typeface="+mn-lt"/>
                <a:ea typeface="Calibri"/>
                <a:cs typeface="Calibri"/>
                <a:sym typeface="Calibri"/>
              </a:rPr>
              <a:t> [248]</a:t>
            </a:r>
          </a:p>
          <a:p>
            <a:pPr marL="0" lvl="0" indent="0" algn="l" rtl="0">
              <a:spcBef>
                <a:spcPts val="0"/>
              </a:spcBef>
              <a:spcAft>
                <a:spcPts val="0"/>
              </a:spcAft>
              <a:buNone/>
            </a:pPr>
            <a:r>
              <a:rPr lang="en-GB" sz="1200" b="1" i="0" u="none" strike="noStrike" kern="1200" dirty="0">
                <a:solidFill>
                  <a:schemeClr val="tx1"/>
                </a:solidFill>
                <a:effectLst/>
                <a:latin typeface="+mn-lt"/>
                <a:ea typeface="+mn-ea"/>
                <a:cs typeface="+mn-cs"/>
              </a:rPr>
              <a:t>9.2.1.3 (revisit):</a:t>
            </a:r>
            <a:r>
              <a:rPr lang="en-GB" sz="1200" b="0" i="0" u="none" strike="noStrike" kern="1200" dirty="0" err="1">
                <a:solidFill>
                  <a:schemeClr val="tx1"/>
                </a:solidFill>
                <a:effectLst/>
                <a:latin typeface="+mn-lt"/>
                <a:ea typeface="+mn-ea"/>
                <a:cs typeface="+mn-cs"/>
              </a:rPr>
              <a:t>amenazar</a:t>
            </a:r>
            <a:r>
              <a:rPr lang="en-GB" sz="1200" b="0" i="0" u="none" strike="noStrike" kern="1200" dirty="0">
                <a:solidFill>
                  <a:schemeClr val="tx1"/>
                </a:solidFill>
                <a:effectLst/>
                <a:latin typeface="+mn-lt"/>
                <a:ea typeface="+mn-ea"/>
                <a:cs typeface="+mn-cs"/>
              </a:rPr>
              <a:t> [1795]; </a:t>
            </a:r>
            <a:r>
              <a:rPr lang="en-GB" sz="1200" b="0" i="0" u="none" strike="noStrike" kern="1200" dirty="0" err="1">
                <a:solidFill>
                  <a:schemeClr val="tx1"/>
                </a:solidFill>
                <a:effectLst/>
                <a:latin typeface="+mn-lt"/>
                <a:ea typeface="+mn-ea"/>
                <a:cs typeface="+mn-cs"/>
              </a:rPr>
              <a:t>atacar</a:t>
            </a:r>
            <a:r>
              <a:rPr lang="en-GB" sz="1200" b="0" i="0" u="none" strike="noStrike" kern="1200" dirty="0">
                <a:solidFill>
                  <a:schemeClr val="tx1"/>
                </a:solidFill>
                <a:effectLst/>
                <a:latin typeface="+mn-lt"/>
                <a:ea typeface="+mn-ea"/>
                <a:cs typeface="+mn-cs"/>
              </a:rPr>
              <a:t> [1504]; </a:t>
            </a:r>
            <a:r>
              <a:rPr lang="en-GB" sz="1200" b="0" i="0" u="none" strike="noStrike" kern="1200" dirty="0" err="1">
                <a:solidFill>
                  <a:schemeClr val="tx1"/>
                </a:solidFill>
                <a:effectLst/>
                <a:latin typeface="+mn-lt"/>
                <a:ea typeface="+mn-ea"/>
                <a:cs typeface="+mn-cs"/>
              </a:rPr>
              <a:t>considerar</a:t>
            </a:r>
            <a:r>
              <a:rPr lang="en-GB" sz="1200" b="0" i="0" u="none" strike="noStrike" kern="1200" dirty="0">
                <a:solidFill>
                  <a:schemeClr val="tx1"/>
                </a:solidFill>
                <a:effectLst/>
                <a:latin typeface="+mn-lt"/>
                <a:ea typeface="+mn-ea"/>
                <a:cs typeface="+mn-cs"/>
              </a:rPr>
              <a:t> [257]; </a:t>
            </a:r>
            <a:r>
              <a:rPr lang="en-GB" sz="1200" b="0" i="0" u="none" strike="noStrike" kern="1200" dirty="0" err="1">
                <a:solidFill>
                  <a:schemeClr val="tx1"/>
                </a:solidFill>
                <a:effectLst/>
                <a:latin typeface="+mn-lt"/>
                <a:ea typeface="+mn-ea"/>
                <a:cs typeface="+mn-cs"/>
              </a:rPr>
              <a:t>escapar</a:t>
            </a:r>
            <a:r>
              <a:rPr lang="en-GB" sz="1200" b="0" i="0" u="none" strike="noStrike" kern="1200" dirty="0">
                <a:solidFill>
                  <a:schemeClr val="tx1"/>
                </a:solidFill>
                <a:effectLst/>
                <a:latin typeface="+mn-lt"/>
                <a:ea typeface="+mn-ea"/>
                <a:cs typeface="+mn-cs"/>
              </a:rPr>
              <a:t> [899]; </a:t>
            </a:r>
            <a:r>
              <a:rPr lang="en-GB" sz="1200" b="0" i="0" u="none" strike="noStrike" kern="1200" dirty="0" err="1">
                <a:solidFill>
                  <a:schemeClr val="tx1"/>
                </a:solidFill>
                <a:effectLst/>
                <a:latin typeface="+mn-lt"/>
                <a:ea typeface="+mn-ea"/>
                <a:cs typeface="+mn-cs"/>
              </a:rPr>
              <a:t>matar</a:t>
            </a:r>
            <a:r>
              <a:rPr lang="en-GB" sz="1200" b="0" i="0" u="none" strike="noStrike" kern="1200" dirty="0">
                <a:solidFill>
                  <a:schemeClr val="tx1"/>
                </a:solidFill>
                <a:effectLst/>
                <a:latin typeface="+mn-lt"/>
                <a:ea typeface="+mn-ea"/>
                <a:cs typeface="+mn-cs"/>
              </a:rPr>
              <a:t> [576]; </a:t>
            </a:r>
            <a:r>
              <a:rPr lang="en-GB" sz="1200" b="0" i="0" u="none" strike="noStrike" kern="1200" dirty="0" err="1">
                <a:solidFill>
                  <a:schemeClr val="tx1"/>
                </a:solidFill>
                <a:effectLst/>
                <a:latin typeface="+mn-lt"/>
                <a:ea typeface="+mn-ea"/>
                <a:cs typeface="+mn-cs"/>
              </a:rPr>
              <a:t>batalla</a:t>
            </a:r>
            <a:r>
              <a:rPr lang="en-GB" sz="1200" b="0" i="0" u="none" strike="noStrike" kern="1200" dirty="0">
                <a:solidFill>
                  <a:schemeClr val="tx1"/>
                </a:solidFill>
                <a:effectLst/>
                <a:latin typeface="+mn-lt"/>
                <a:ea typeface="+mn-ea"/>
                <a:cs typeface="+mn-cs"/>
              </a:rPr>
              <a:t> [1423]; </a:t>
            </a:r>
            <a:r>
              <a:rPr lang="en-GB" sz="1200" b="0" i="0" u="none" strike="noStrike" kern="1200" dirty="0" err="1">
                <a:solidFill>
                  <a:schemeClr val="tx1"/>
                </a:solidFill>
                <a:effectLst/>
                <a:latin typeface="+mn-lt"/>
                <a:ea typeface="+mn-ea"/>
                <a:cs typeface="+mn-cs"/>
              </a:rPr>
              <a:t>camino</a:t>
            </a:r>
            <a:r>
              <a:rPr lang="en-GB" sz="1200" b="0" i="0" u="none" strike="noStrike" kern="1200" dirty="0">
                <a:solidFill>
                  <a:schemeClr val="tx1"/>
                </a:solidFill>
                <a:effectLst/>
                <a:latin typeface="+mn-lt"/>
                <a:ea typeface="+mn-ea"/>
                <a:cs typeface="+mn-cs"/>
              </a:rPr>
              <a:t> [363]; </a:t>
            </a:r>
            <a:r>
              <a:rPr lang="en-GB" sz="1200" b="0" i="0" u="none" strike="noStrike" kern="1200" dirty="0" err="1">
                <a:solidFill>
                  <a:schemeClr val="tx1"/>
                </a:solidFill>
                <a:effectLst/>
                <a:latin typeface="+mn-lt"/>
                <a:ea typeface="+mn-ea"/>
                <a:cs typeface="+mn-cs"/>
              </a:rPr>
              <a:t>dios</a:t>
            </a:r>
            <a:r>
              <a:rPr lang="en-GB" sz="1200" b="0" i="0" u="none" strike="noStrike" kern="1200" dirty="0">
                <a:solidFill>
                  <a:schemeClr val="tx1"/>
                </a:solidFill>
                <a:effectLst/>
                <a:latin typeface="+mn-lt"/>
                <a:ea typeface="+mn-ea"/>
                <a:cs typeface="+mn-cs"/>
              </a:rPr>
              <a:t> [355]; </a:t>
            </a:r>
            <a:r>
              <a:rPr lang="en-GB" sz="1200" b="0" i="0" u="none" strike="noStrike" kern="1200" dirty="0" err="1">
                <a:solidFill>
                  <a:schemeClr val="tx1"/>
                </a:solidFill>
                <a:effectLst/>
                <a:latin typeface="+mn-lt"/>
                <a:ea typeface="+mn-ea"/>
                <a:cs typeface="+mn-cs"/>
              </a:rPr>
              <a:t>imperio</a:t>
            </a:r>
            <a:r>
              <a:rPr lang="en-GB" sz="1200" b="0" i="0" u="none" strike="noStrike" kern="1200" dirty="0">
                <a:solidFill>
                  <a:schemeClr val="tx1"/>
                </a:solidFill>
                <a:effectLst/>
                <a:latin typeface="+mn-lt"/>
                <a:ea typeface="+mn-ea"/>
                <a:cs typeface="+mn-cs"/>
              </a:rPr>
              <a:t> [1459]; </a:t>
            </a:r>
            <a:r>
              <a:rPr lang="en-GB" sz="1200" b="0" i="0" u="none" strike="noStrike" kern="1200" dirty="0" err="1">
                <a:solidFill>
                  <a:schemeClr val="tx1"/>
                </a:solidFill>
                <a:effectLst/>
                <a:latin typeface="+mn-lt"/>
                <a:ea typeface="+mn-ea"/>
                <a:cs typeface="+mn-cs"/>
              </a:rPr>
              <a:t>lengua</a:t>
            </a:r>
            <a:r>
              <a:rPr lang="en-GB" sz="1200" b="0" i="0" u="none" strike="noStrike" kern="1200" dirty="0">
                <a:solidFill>
                  <a:schemeClr val="tx1"/>
                </a:solidFill>
                <a:effectLst/>
                <a:latin typeface="+mn-lt"/>
                <a:ea typeface="+mn-ea"/>
                <a:cs typeface="+mn-cs"/>
              </a:rPr>
              <a:t> [586]; </a:t>
            </a:r>
            <a:r>
              <a:rPr lang="en-GB" sz="1200" b="0" i="0" u="none" strike="noStrike" kern="1200" dirty="0" err="1">
                <a:solidFill>
                  <a:schemeClr val="tx1"/>
                </a:solidFill>
                <a:effectLst/>
                <a:latin typeface="+mn-lt"/>
                <a:ea typeface="+mn-ea"/>
                <a:cs typeface="+mn-cs"/>
              </a:rPr>
              <a:t>oro</a:t>
            </a:r>
            <a:r>
              <a:rPr lang="en-GB" sz="1200" b="0" i="0" u="none" strike="noStrike" kern="1200" dirty="0">
                <a:solidFill>
                  <a:schemeClr val="tx1"/>
                </a:solidFill>
                <a:effectLst/>
                <a:latin typeface="+mn-lt"/>
                <a:ea typeface="+mn-ea"/>
                <a:cs typeface="+mn-cs"/>
              </a:rPr>
              <a:t> [863]; </a:t>
            </a:r>
            <a:r>
              <a:rPr lang="en-GB" sz="1200" b="0" i="0" u="none" strike="noStrike" kern="1200" dirty="0" err="1">
                <a:solidFill>
                  <a:schemeClr val="tx1"/>
                </a:solidFill>
                <a:effectLst/>
                <a:latin typeface="+mn-lt"/>
                <a:ea typeface="+mn-ea"/>
                <a:cs typeface="+mn-cs"/>
              </a:rPr>
              <a:t>rey</a:t>
            </a:r>
            <a:r>
              <a:rPr lang="en-GB" sz="1200" b="0" i="0" u="none" strike="noStrike" kern="1200" dirty="0">
                <a:solidFill>
                  <a:schemeClr val="tx1"/>
                </a:solidFill>
                <a:effectLst/>
                <a:latin typeface="+mn-lt"/>
                <a:ea typeface="+mn-ea"/>
                <a:cs typeface="+mn-cs"/>
              </a:rPr>
              <a:t> [787]; </a:t>
            </a:r>
            <a:r>
              <a:rPr lang="en-GB" sz="1200" b="0" i="0" u="none" strike="noStrike" kern="1200" dirty="0" err="1">
                <a:solidFill>
                  <a:schemeClr val="tx1"/>
                </a:solidFill>
                <a:effectLst/>
                <a:latin typeface="+mn-lt"/>
                <a:ea typeface="+mn-ea"/>
                <a:cs typeface="+mn-cs"/>
              </a:rPr>
              <a:t>peruano</a:t>
            </a:r>
            <a:r>
              <a:rPr lang="en-GB" sz="1200" b="0" i="0" u="none" strike="noStrike" kern="1200" dirty="0">
                <a:solidFill>
                  <a:schemeClr val="tx1"/>
                </a:solidFill>
                <a:effectLst/>
                <a:latin typeface="+mn-lt"/>
                <a:ea typeface="+mn-ea"/>
                <a:cs typeface="+mn-cs"/>
              </a:rPr>
              <a:t> [1992]; Perú [N/A]; </a:t>
            </a:r>
            <a:r>
              <a:rPr lang="en-GB" sz="1200" b="0" i="0" u="none" strike="noStrike" kern="1200" dirty="0" err="1">
                <a:solidFill>
                  <a:schemeClr val="tx1"/>
                </a:solidFill>
                <a:effectLst/>
                <a:latin typeface="+mn-lt"/>
                <a:ea typeface="+mn-ea"/>
                <a:cs typeface="+mn-cs"/>
              </a:rPr>
              <a:t>siglo</a:t>
            </a:r>
            <a:r>
              <a:rPr lang="en-GB" sz="1200" b="0" i="0" u="none" strike="noStrike" kern="1200" dirty="0">
                <a:solidFill>
                  <a:schemeClr val="tx1"/>
                </a:solidFill>
                <a:effectLst/>
                <a:latin typeface="+mn-lt"/>
                <a:ea typeface="+mn-ea"/>
                <a:cs typeface="+mn-cs"/>
              </a:rPr>
              <a:t> [227]; entonces² [74]</a:t>
            </a:r>
            <a:r>
              <a:rPr lang="en-GB" dirty="0"/>
              <a:t> </a:t>
            </a:r>
            <a:br>
              <a:rPr lang="en-GB" sz="1200" b="0" i="0" u="none" strike="noStrike" kern="1200" dirty="0">
                <a:solidFill>
                  <a:schemeClr val="tx1"/>
                </a:solidFill>
                <a:effectLst/>
                <a:latin typeface="+mn-lt"/>
                <a:ea typeface="+mn-ea"/>
                <a:cs typeface="+mn-cs"/>
              </a:rPr>
            </a:br>
            <a:r>
              <a:rPr lang="en-GB" b="1" dirty="0"/>
              <a:t>9.1.2.2 (revisit)</a:t>
            </a:r>
            <a:r>
              <a:rPr lang="es-ES"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aumentar</a:t>
            </a:r>
            <a:r>
              <a:rPr lang="en-GB" sz="1200" b="0" i="0" u="none" strike="noStrike" kern="1200" dirty="0">
                <a:solidFill>
                  <a:schemeClr val="tx1"/>
                </a:solidFill>
                <a:effectLst/>
                <a:latin typeface="+mn-lt"/>
                <a:ea typeface="+mn-ea"/>
                <a:cs typeface="+mn-cs"/>
              </a:rPr>
              <a:t> [647]; </a:t>
            </a:r>
            <a:r>
              <a:rPr lang="en-GB" sz="1200" b="0" i="0" u="none" strike="noStrike" kern="1200" dirty="0" err="1">
                <a:solidFill>
                  <a:schemeClr val="tx1"/>
                </a:solidFill>
                <a:effectLst/>
                <a:latin typeface="+mn-lt"/>
                <a:ea typeface="+mn-ea"/>
                <a:cs typeface="+mn-cs"/>
              </a:rPr>
              <a:t>corazón</a:t>
            </a:r>
            <a:r>
              <a:rPr lang="en-GB" sz="1200" b="0" i="0" u="none" strike="noStrike" kern="1200" dirty="0">
                <a:solidFill>
                  <a:schemeClr val="tx1"/>
                </a:solidFill>
                <a:effectLst/>
                <a:latin typeface="+mn-lt"/>
                <a:ea typeface="+mn-ea"/>
                <a:cs typeface="+mn-cs"/>
              </a:rPr>
              <a:t> [475]; peso [432]; </a:t>
            </a:r>
            <a:r>
              <a:rPr lang="en-GB" sz="1200" b="0" i="0" u="none" strike="noStrike" kern="1200" dirty="0" err="1">
                <a:solidFill>
                  <a:schemeClr val="tx1"/>
                </a:solidFill>
                <a:effectLst/>
                <a:latin typeface="+mn-lt"/>
                <a:ea typeface="+mn-ea"/>
                <a:cs typeface="+mn-cs"/>
              </a:rPr>
              <a:t>edad</a:t>
            </a:r>
            <a:r>
              <a:rPr lang="en-GB" sz="1200" b="0" i="0" u="none" strike="noStrike" kern="1200" dirty="0">
                <a:solidFill>
                  <a:schemeClr val="tx1"/>
                </a:solidFill>
                <a:effectLst/>
                <a:latin typeface="+mn-lt"/>
                <a:ea typeface="+mn-ea"/>
                <a:cs typeface="+mn-cs"/>
              </a:rPr>
              <a:t> [419]; </a:t>
            </a:r>
            <a:r>
              <a:rPr lang="en-GB" sz="1200" b="0" i="0" u="none" strike="noStrike" kern="1200" dirty="0" err="1">
                <a:solidFill>
                  <a:schemeClr val="tx1"/>
                </a:solidFill>
                <a:effectLst/>
                <a:latin typeface="+mn-lt"/>
                <a:ea typeface="+mn-ea"/>
                <a:cs typeface="+mn-cs"/>
              </a:rPr>
              <a:t>ojo</a:t>
            </a:r>
            <a:r>
              <a:rPr lang="en-GB" sz="1200" b="0" i="0" u="none" strike="noStrike" kern="1200" dirty="0">
                <a:solidFill>
                  <a:schemeClr val="tx1"/>
                </a:solidFill>
                <a:effectLst/>
                <a:latin typeface="+mn-lt"/>
                <a:ea typeface="+mn-ea"/>
                <a:cs typeface="+mn-cs"/>
              </a:rPr>
              <a:t> [169]; </a:t>
            </a:r>
            <a:r>
              <a:rPr lang="en-GB" sz="1200" b="0" i="0" u="none" strike="noStrike" kern="1200" dirty="0" err="1">
                <a:solidFill>
                  <a:schemeClr val="tx1"/>
                </a:solidFill>
                <a:effectLst/>
                <a:latin typeface="+mn-lt"/>
                <a:ea typeface="+mn-ea"/>
                <a:cs typeface="+mn-cs"/>
              </a:rPr>
              <a:t>piel</a:t>
            </a:r>
            <a:r>
              <a:rPr lang="en-GB" sz="1200" b="0" i="0" u="none" strike="noStrike" kern="1200" dirty="0">
                <a:solidFill>
                  <a:schemeClr val="tx1"/>
                </a:solidFill>
                <a:effectLst/>
                <a:latin typeface="+mn-lt"/>
                <a:ea typeface="+mn-ea"/>
                <a:cs typeface="+mn-cs"/>
              </a:rPr>
              <a:t> [670]; </a:t>
            </a:r>
            <a:r>
              <a:rPr lang="en-GB" sz="1200" b="0" i="0" u="none" strike="noStrike" kern="1200" dirty="0" err="1">
                <a:solidFill>
                  <a:schemeClr val="tx1"/>
                </a:solidFill>
                <a:effectLst/>
                <a:latin typeface="+mn-lt"/>
                <a:ea typeface="+mn-ea"/>
                <a:cs typeface="+mn-cs"/>
              </a:rPr>
              <a:t>sano</a:t>
            </a:r>
            <a:r>
              <a:rPr lang="en-GB" sz="1200" b="0" i="0" u="none" strike="noStrike" kern="1200" dirty="0">
                <a:solidFill>
                  <a:schemeClr val="tx1"/>
                </a:solidFill>
                <a:effectLst/>
                <a:latin typeface="+mn-lt"/>
                <a:ea typeface="+mn-ea"/>
                <a:cs typeface="+mn-cs"/>
              </a:rPr>
              <a:t> [1961]; </a:t>
            </a:r>
            <a:r>
              <a:rPr lang="en-GB" sz="1200" b="0" i="0" u="none" strike="noStrike" kern="1200" dirty="0" err="1">
                <a:solidFill>
                  <a:schemeClr val="tx1"/>
                </a:solidFill>
                <a:effectLst/>
                <a:latin typeface="+mn-lt"/>
                <a:ea typeface="+mn-ea"/>
                <a:cs typeface="+mn-cs"/>
              </a:rPr>
              <a:t>beneficio</a:t>
            </a:r>
            <a:r>
              <a:rPr lang="en-GB" sz="1200" b="0" i="0" u="none" strike="noStrike" kern="1200" dirty="0">
                <a:solidFill>
                  <a:schemeClr val="tx1"/>
                </a:solidFill>
                <a:effectLst/>
                <a:latin typeface="+mn-lt"/>
                <a:ea typeface="+mn-ea"/>
                <a:cs typeface="+mn-cs"/>
              </a:rPr>
              <a:t> [1169]; </a:t>
            </a:r>
            <a:r>
              <a:rPr lang="en-GB" sz="1200" b="0" i="0" u="none" strike="noStrike" kern="1200" dirty="0" err="1">
                <a:solidFill>
                  <a:schemeClr val="tx1"/>
                </a:solidFill>
                <a:effectLst/>
                <a:latin typeface="+mn-lt"/>
                <a:ea typeface="+mn-ea"/>
                <a:cs typeface="+mn-cs"/>
              </a:rPr>
              <a:t>joven</a:t>
            </a:r>
            <a:r>
              <a:rPr lang="en-GB" sz="1200" b="0" i="0" u="none" strike="noStrike" kern="1200" dirty="0">
                <a:solidFill>
                  <a:schemeClr val="tx1"/>
                </a:solidFill>
                <a:effectLst/>
                <a:latin typeface="+mn-lt"/>
                <a:ea typeface="+mn-ea"/>
                <a:cs typeface="+mn-cs"/>
              </a:rPr>
              <a:t> [423]; </a:t>
            </a:r>
            <a:r>
              <a:rPr lang="en-GB" sz="1200" b="0" i="0" u="none" strike="noStrike" kern="1200" dirty="0" err="1">
                <a:solidFill>
                  <a:schemeClr val="tx1"/>
                </a:solidFill>
                <a:effectLst/>
                <a:latin typeface="+mn-lt"/>
                <a:ea typeface="+mn-ea"/>
                <a:cs typeface="+mn-cs"/>
              </a:rPr>
              <a:t>gordo</a:t>
            </a:r>
            <a:r>
              <a:rPr lang="en-GB" sz="1200" b="0" i="0" u="none" strike="noStrike" kern="1200" dirty="0">
                <a:solidFill>
                  <a:schemeClr val="tx1"/>
                </a:solidFill>
                <a:effectLst/>
                <a:latin typeface="+mn-lt"/>
                <a:ea typeface="+mn-ea"/>
                <a:cs typeface="+mn-cs"/>
              </a:rPr>
              <a:t> [1679]; </a:t>
            </a:r>
            <a:r>
              <a:rPr lang="en-GB" sz="1200" b="0" i="0" u="none" strike="noStrike" kern="1200" dirty="0" err="1">
                <a:solidFill>
                  <a:schemeClr val="tx1"/>
                </a:solidFill>
                <a:effectLst/>
                <a:latin typeface="+mn-lt"/>
                <a:ea typeface="+mn-ea"/>
                <a:cs typeface="+mn-cs"/>
              </a:rPr>
              <a:t>delgado</a:t>
            </a:r>
            <a:r>
              <a:rPr lang="en-GB" sz="1200" b="0" i="0" u="none" strike="noStrike" kern="1200" dirty="0">
                <a:solidFill>
                  <a:schemeClr val="tx1"/>
                </a:solidFill>
                <a:effectLst/>
                <a:latin typeface="+mn-lt"/>
                <a:ea typeface="+mn-ea"/>
                <a:cs typeface="+mn-cs"/>
              </a:rPr>
              <a:t> [2241]; </a:t>
            </a:r>
            <a:r>
              <a:rPr lang="en-GB" sz="1200" b="0" i="0" u="none" strike="noStrike" kern="1200" dirty="0" err="1">
                <a:solidFill>
                  <a:schemeClr val="tx1"/>
                </a:solidFill>
                <a:effectLst/>
                <a:latin typeface="+mn-lt"/>
                <a:ea typeface="+mn-ea"/>
                <a:cs typeface="+mn-cs"/>
              </a:rPr>
              <a:t>pálido</a:t>
            </a:r>
            <a:r>
              <a:rPr lang="en-GB" sz="1200" b="0" i="0" u="none" strike="noStrike" kern="1200" dirty="0">
                <a:solidFill>
                  <a:schemeClr val="tx1"/>
                </a:solidFill>
                <a:effectLst/>
                <a:latin typeface="+mn-lt"/>
                <a:ea typeface="+mn-ea"/>
                <a:cs typeface="+mn-cs"/>
              </a:rPr>
              <a:t> [2377]; </a:t>
            </a:r>
            <a:r>
              <a:rPr lang="en-GB" sz="1200" b="0" i="0" u="none" strike="noStrike" kern="1200" dirty="0" err="1">
                <a:solidFill>
                  <a:schemeClr val="tx1"/>
                </a:solidFill>
                <a:effectLst/>
                <a:latin typeface="+mn-lt"/>
                <a:ea typeface="+mn-ea"/>
                <a:cs typeface="+mn-cs"/>
              </a:rPr>
              <a:t>cuerpo</a:t>
            </a:r>
            <a:r>
              <a:rPr lang="en-GB" sz="1200" b="0" i="0" u="none" strike="noStrike" kern="1200" dirty="0">
                <a:solidFill>
                  <a:schemeClr val="tx1"/>
                </a:solidFill>
                <a:effectLst/>
                <a:latin typeface="+mn-lt"/>
                <a:ea typeface="+mn-ea"/>
                <a:cs typeface="+mn-cs"/>
              </a:rPr>
              <a:t> [232];  </a:t>
            </a:r>
            <a:r>
              <a:rPr lang="en-GB" sz="1200" b="0" i="0" u="none" strike="noStrike" kern="1200" dirty="0" err="1">
                <a:solidFill>
                  <a:schemeClr val="tx1"/>
                </a:solidFill>
                <a:effectLst/>
                <a:latin typeface="+mn-lt"/>
                <a:ea typeface="+mn-ea"/>
                <a:cs typeface="+mn-cs"/>
              </a:rPr>
              <a:t>vuestro</a:t>
            </a:r>
            <a:r>
              <a:rPr lang="en-GB" sz="1200" b="0" i="0" u="none" strike="noStrike" kern="1200" dirty="0">
                <a:solidFill>
                  <a:schemeClr val="tx1"/>
                </a:solidFill>
                <a:effectLst/>
                <a:latin typeface="+mn-lt"/>
                <a:ea typeface="+mn-ea"/>
                <a:cs typeface="+mn-cs"/>
              </a:rPr>
              <a:t> [1748]; </a:t>
            </a:r>
            <a:r>
              <a:rPr lang="en-GB" sz="1200" b="0" i="0" u="none" strike="noStrike" kern="1200" dirty="0" err="1">
                <a:solidFill>
                  <a:schemeClr val="tx1"/>
                </a:solidFill>
                <a:effectLst/>
                <a:latin typeface="+mn-lt"/>
                <a:ea typeface="+mn-ea"/>
                <a:cs typeface="+mn-cs"/>
              </a:rPr>
              <a:t>vosotros</a:t>
            </a:r>
            <a:r>
              <a:rPr lang="en-GB" sz="1200" b="0" i="0" u="none" strike="noStrike" kern="1200" dirty="0">
                <a:solidFill>
                  <a:schemeClr val="tx1"/>
                </a:solidFill>
                <a:effectLst/>
                <a:latin typeface="+mn-lt"/>
                <a:ea typeface="+mn-ea"/>
                <a:cs typeface="+mn-cs"/>
              </a:rPr>
              <a:t> [2202]; </a:t>
            </a:r>
            <a:r>
              <a:rPr lang="en-GB" sz="1200" b="0" i="0" u="none" strike="noStrike" kern="1200" dirty="0" err="1">
                <a:solidFill>
                  <a:schemeClr val="tx1"/>
                </a:solidFill>
                <a:effectLst/>
                <a:latin typeface="+mn-lt"/>
                <a:ea typeface="+mn-ea"/>
                <a:cs typeface="+mn-cs"/>
              </a:rPr>
              <a:t>cuarenta</a:t>
            </a:r>
            <a:r>
              <a:rPr lang="en-GB" sz="1200" b="0" i="0" u="none" strike="noStrike" kern="1200" dirty="0">
                <a:solidFill>
                  <a:schemeClr val="tx1"/>
                </a:solidFill>
                <a:effectLst/>
                <a:latin typeface="+mn-lt"/>
                <a:ea typeface="+mn-ea"/>
                <a:cs typeface="+mn-cs"/>
              </a:rPr>
              <a:t> [1091]; </a:t>
            </a:r>
            <a:r>
              <a:rPr lang="en-GB" sz="1200" b="0" i="0" u="none" strike="noStrike" kern="1200" dirty="0" err="1">
                <a:solidFill>
                  <a:schemeClr val="tx1"/>
                </a:solidFill>
                <a:effectLst/>
                <a:latin typeface="+mn-lt"/>
                <a:ea typeface="+mn-ea"/>
                <a:cs typeface="+mn-cs"/>
              </a:rPr>
              <a:t>cincuenta</a:t>
            </a:r>
            <a:r>
              <a:rPr lang="en-GB" sz="1200" b="0" i="0" u="none" strike="noStrike" kern="1200" dirty="0">
                <a:solidFill>
                  <a:schemeClr val="tx1"/>
                </a:solidFill>
                <a:effectLst/>
                <a:latin typeface="+mn-lt"/>
                <a:ea typeface="+mn-ea"/>
                <a:cs typeface="+mn-cs"/>
              </a:rPr>
              <a:t> [963]; </a:t>
            </a:r>
            <a:r>
              <a:rPr lang="en-GB" sz="1200" b="0" i="0" u="none" strike="noStrike" kern="1200" dirty="0" err="1">
                <a:solidFill>
                  <a:schemeClr val="tx1"/>
                </a:solidFill>
                <a:effectLst/>
                <a:latin typeface="+mn-lt"/>
                <a:ea typeface="+mn-ea"/>
                <a:cs typeface="+mn-cs"/>
              </a:rPr>
              <a:t>sesenta</a:t>
            </a:r>
            <a:r>
              <a:rPr lang="en-GB" sz="1200" b="0" i="0" u="none" strike="noStrike" kern="1200" dirty="0">
                <a:solidFill>
                  <a:schemeClr val="tx1"/>
                </a:solidFill>
                <a:effectLst/>
                <a:latin typeface="+mn-lt"/>
                <a:ea typeface="+mn-ea"/>
                <a:cs typeface="+mn-cs"/>
              </a:rPr>
              <a:t> [1588]; </a:t>
            </a:r>
            <a:r>
              <a:rPr lang="en-GB" sz="1200" b="0" i="0" u="none" strike="noStrike" kern="1200" dirty="0" err="1">
                <a:solidFill>
                  <a:schemeClr val="tx1"/>
                </a:solidFill>
                <a:effectLst/>
                <a:latin typeface="+mn-lt"/>
                <a:ea typeface="+mn-ea"/>
                <a:cs typeface="+mn-cs"/>
              </a:rPr>
              <a:t>setenta</a:t>
            </a:r>
            <a:r>
              <a:rPr lang="en-GB" sz="1200" b="0" i="0" u="none" strike="noStrike" kern="1200" dirty="0">
                <a:solidFill>
                  <a:schemeClr val="tx1"/>
                </a:solidFill>
                <a:effectLst/>
                <a:latin typeface="+mn-lt"/>
                <a:ea typeface="+mn-ea"/>
                <a:cs typeface="+mn-cs"/>
              </a:rPr>
              <a:t> [1939]</a:t>
            </a:r>
            <a:r>
              <a:rPr lang="en-GB" dirty="0"/>
              <a:t> </a:t>
            </a:r>
          </a:p>
          <a:p>
            <a:pPr marL="0" lvl="0" indent="0" algn="l" rtl="0">
              <a:spcBef>
                <a:spcPts val="0"/>
              </a:spcBef>
              <a:spcAft>
                <a:spcPts val="0"/>
              </a:spcAft>
              <a:buNone/>
            </a:pPr>
            <a:r>
              <a:rPr lang="es-ES" sz="1200" b="1" i="0" u="none" strike="noStrike" kern="1200" dirty="0" err="1">
                <a:solidFill>
                  <a:schemeClr val="tx1"/>
                </a:solidFill>
                <a:effectLst/>
                <a:latin typeface="+mn-lt"/>
                <a:ea typeface="+mn-ea"/>
                <a:cs typeface="+mn-cs"/>
              </a:rPr>
              <a:t>Numbers</a:t>
            </a:r>
            <a:r>
              <a:rPr lang="es-ES" sz="1200" b="1" i="0" u="none" strike="noStrike"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cuarenta [1091]; cincuenta [963]; sesenta [1588]; setenta [ 1939];</a:t>
            </a:r>
          </a:p>
          <a:p>
            <a:pPr marL="0" lvl="0" indent="0" algn="l" rtl="0">
              <a:spcBef>
                <a:spcPts val="0"/>
              </a:spcBef>
              <a:spcAft>
                <a:spcPts val="0"/>
              </a:spcAft>
              <a:buNone/>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endParaRPr lang="en-US" b="1" dirty="0"/>
          </a:p>
          <a:p>
            <a:endParaRPr lang="en-US" b="1" dirty="0"/>
          </a:p>
          <a:p>
            <a:r>
              <a:rPr lang="en-US" b="1" dirty="0"/>
              <a:t>Aim: </a:t>
            </a:r>
            <a:r>
              <a:rPr lang="en-US" b="0" dirty="0"/>
              <a:t>to revisit</a:t>
            </a:r>
            <a:r>
              <a:rPr lang="en-US" b="0" baseline="0" dirty="0"/>
              <a:t> the demonstrative adjectives ‘</a:t>
            </a:r>
            <a:r>
              <a:rPr lang="en-US" b="0" baseline="0" dirty="0" err="1"/>
              <a:t>este</a:t>
            </a:r>
            <a:r>
              <a:rPr lang="en-US" b="0" baseline="0" dirty="0"/>
              <a:t>’ and ‘</a:t>
            </a:r>
            <a:r>
              <a:rPr lang="en-US" b="0" baseline="0" dirty="0" err="1"/>
              <a:t>esta</a:t>
            </a:r>
            <a:r>
              <a:rPr lang="en-US" b="0" baseline="0" dirty="0"/>
              <a:t>’.</a:t>
            </a:r>
            <a:endParaRPr lang="en-US" b="1" dirty="0"/>
          </a:p>
          <a:p>
            <a:endParaRPr lang="en-US" b="1" dirty="0"/>
          </a:p>
          <a:p>
            <a:r>
              <a:rPr lang="en-US" b="1" dirty="0"/>
              <a:t>Procedure:</a:t>
            </a:r>
          </a:p>
          <a:p>
            <a:pPr marL="228600" indent="-228600">
              <a:buAutoNum type="arabicPeriod"/>
            </a:pPr>
            <a:r>
              <a:rPr lang="en-US" b="0" dirty="0"/>
              <a:t>Teachers click to go through the explanations and examples.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 could highlight in the examples that there is gender</a:t>
            </a:r>
            <a:r>
              <a:rPr lang="en-US" b="0" baseline="0" dirty="0"/>
              <a:t> agreement between the adjective and noun. This will be a focus of the next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Elicit the English for the Spanish examples from students.</a:t>
            </a:r>
            <a:endParaRPr lang="en-US" b="0" dirty="0"/>
          </a:p>
          <a:p>
            <a:pPr marL="0" indent="0">
              <a:buNone/>
            </a:pP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437953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[1/2]</a:t>
            </a:r>
          </a:p>
          <a:p>
            <a:r>
              <a:rPr lang="es-GB" b="1" dirty="0"/>
              <a:t>Timing</a:t>
            </a:r>
            <a:r>
              <a:rPr lang="es-GB" dirty="0"/>
              <a:t>: 7 minutes</a:t>
            </a:r>
          </a:p>
          <a:p>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Aim</a:t>
            </a:r>
            <a:r>
              <a:rPr lang="es-GB" dirty="0"/>
              <a:t>: </a:t>
            </a:r>
            <a:r>
              <a:rPr lang="en-US" b="0" dirty="0"/>
              <a:t>to </a:t>
            </a:r>
            <a:r>
              <a:rPr lang="en-US" b="0" dirty="0" err="1"/>
              <a:t>practise</a:t>
            </a:r>
            <a:r>
              <a:rPr lang="en-US" b="0" baseline="0" dirty="0"/>
              <a:t> gender agreement between ‘</a:t>
            </a:r>
            <a:r>
              <a:rPr lang="en-US" b="0" baseline="0" dirty="0" err="1"/>
              <a:t>este</a:t>
            </a:r>
            <a:r>
              <a:rPr lang="en-US" b="0" baseline="0" dirty="0"/>
              <a:t>/</a:t>
            </a:r>
            <a:r>
              <a:rPr lang="en-US" b="0" baseline="0" dirty="0" err="1"/>
              <a:t>esta</a:t>
            </a:r>
            <a:r>
              <a:rPr lang="en-US" b="0" baseline="0" dirty="0"/>
              <a:t>’ and the noun; to </a:t>
            </a:r>
            <a:r>
              <a:rPr lang="en-US" b="0" baseline="0" dirty="0" err="1"/>
              <a:t>practise</a:t>
            </a:r>
            <a:r>
              <a:rPr lang="en-US" b="0" baseline="0" dirty="0"/>
              <a:t> understanding of ‘</a:t>
            </a:r>
            <a:r>
              <a:rPr lang="en-US" b="0" baseline="0" dirty="0" err="1"/>
              <a:t>tener</a:t>
            </a:r>
            <a:r>
              <a:rPr lang="en-US" b="0" baseline="0" dirty="0"/>
              <a:t>’ and ‘</a:t>
            </a:r>
            <a:r>
              <a:rPr lang="en-US" b="0" baseline="0" dirty="0" err="1"/>
              <a:t>tener</a:t>
            </a:r>
            <a:r>
              <a:rPr lang="en-US" b="0" baseline="0" dirty="0"/>
              <a:t> que’ in present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GB" dirty="0"/>
          </a:p>
          <a:p>
            <a:r>
              <a:rPr lang="es-GB" b="1" dirty="0"/>
              <a:t>Procedure</a:t>
            </a:r>
            <a:r>
              <a:rPr lang="es-GB" dirty="0"/>
              <a:t>:</a:t>
            </a:r>
          </a:p>
          <a:p>
            <a:pPr marL="228600" indent="-228600">
              <a:buAutoNum type="arabicPeriod"/>
            </a:pPr>
            <a:r>
              <a:rPr lang="es-GB" b="0" dirty="0"/>
              <a:t>Students read the beginning of each sentence with ‘este’ or ‘esta’ and decide which noun they need, a) or b).</a:t>
            </a:r>
          </a:p>
          <a:p>
            <a:pPr marL="228600" indent="-228600">
              <a:buAutoNum type="arabicPeriod"/>
            </a:pPr>
            <a:r>
              <a:rPr lang="es-GB" b="0" dirty="0"/>
              <a:t>Then, students are encouraged to provide an oral translation of the full sentence, noting that sometimes the verb means ‘to have’ and other times ‘to have to’.</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11</a:t>
            </a:fld>
            <a:endParaRPr lang="en-US"/>
          </a:p>
        </p:txBody>
      </p:sp>
    </p:spTree>
    <p:extLst>
      <p:ext uri="{BB962C8B-B14F-4D97-AF65-F5344CB8AC3E}">
        <p14:creationId xmlns:p14="http://schemas.microsoft.com/office/powerpoint/2010/main" val="160515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[2/2]</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12</a:t>
            </a:fld>
            <a:endParaRPr lang="en-US"/>
          </a:p>
        </p:txBody>
      </p:sp>
    </p:spTree>
    <p:extLst>
      <p:ext uri="{BB962C8B-B14F-4D97-AF65-F5344CB8AC3E}">
        <p14:creationId xmlns:p14="http://schemas.microsoft.com/office/powerpoint/2010/main" val="2531493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a:t>
            </a:r>
            <a:r>
              <a:rPr lang="en-US" b="0" dirty="0" err="1"/>
              <a:t>practise</a:t>
            </a:r>
            <a:r>
              <a:rPr lang="en-US" b="0" baseline="0" dirty="0"/>
              <a:t> gender agreement between ‘</a:t>
            </a:r>
            <a:r>
              <a:rPr lang="en-US" b="0" baseline="0" dirty="0" err="1"/>
              <a:t>este</a:t>
            </a:r>
            <a:r>
              <a:rPr lang="en-US" b="0" baseline="0" dirty="0"/>
              <a:t>/</a:t>
            </a:r>
            <a:r>
              <a:rPr lang="en-US" b="0" baseline="0" dirty="0" err="1"/>
              <a:t>esta</a:t>
            </a:r>
            <a:r>
              <a:rPr lang="en-US" b="0" baseline="0" dirty="0"/>
              <a:t>’ and the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to </a:t>
            </a:r>
            <a:r>
              <a:rPr lang="en-US" b="0" baseline="0" dirty="0" err="1"/>
              <a:t>practise</a:t>
            </a:r>
            <a:r>
              <a:rPr lang="en-US" b="0" baseline="0" dirty="0"/>
              <a:t> </a:t>
            </a:r>
            <a:r>
              <a:rPr lang="en-US" b="0" baseline="0" dirty="0" err="1"/>
              <a:t>recognising</a:t>
            </a:r>
            <a:r>
              <a:rPr lang="en-US" b="0" baseline="0" dirty="0"/>
              <a:t> the use of ‘</a:t>
            </a:r>
            <a:r>
              <a:rPr lang="en-US" b="0" baseline="0" dirty="0" err="1"/>
              <a:t>tener</a:t>
            </a:r>
            <a:r>
              <a:rPr lang="en-US" b="0" baseline="0" dirty="0"/>
              <a:t> que’ in singular forms in present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US" b="0" dirty="0"/>
              <a:t>Students listen to each sentence</a:t>
            </a:r>
            <a:r>
              <a:rPr lang="en-US" b="0" baseline="0" dirty="0"/>
              <a:t> and decide if it refers to A or B, depending on the gender.</a:t>
            </a:r>
          </a:p>
          <a:p>
            <a:pPr marL="228600" indent="-228600">
              <a:buAutoNum type="arabicPeriod"/>
            </a:pPr>
            <a:r>
              <a:rPr lang="en-US" b="0" baseline="0" dirty="0"/>
              <a:t>Teacher show the answers for this first part of the activity.</a:t>
            </a:r>
          </a:p>
          <a:p>
            <a:pPr marL="228600" indent="-228600">
              <a:buAutoNum type="arabicPeriod"/>
            </a:pPr>
            <a:r>
              <a:rPr lang="en-US" b="0" baseline="0" dirty="0"/>
              <a:t>Students now listen again to decide which is the subject depending on the verb form they hear.</a:t>
            </a:r>
          </a:p>
          <a:p>
            <a:pPr marL="0" indent="0">
              <a:buNone/>
            </a:pPr>
            <a:endParaRPr lang="en-US" b="1" baseline="0" dirty="0"/>
          </a:p>
          <a:p>
            <a:pPr marL="0" indent="0">
              <a:buNone/>
            </a:pPr>
            <a:r>
              <a:rPr lang="en-US" b="1" baseline="0" dirty="0"/>
              <a:t>Notes:</a:t>
            </a:r>
          </a:p>
          <a:p>
            <a:pPr marL="228600" indent="-228600">
              <a:buAutoNum type="arabicPeriod"/>
            </a:pPr>
            <a:r>
              <a:rPr lang="en-US" b="0" baseline="0" dirty="0"/>
              <a:t>Note that orange buttons should be clicked first to listen to the unfinished sentences. Beige buttons should be clicked for feedback and to complete the second part of the activity.</a:t>
            </a:r>
          </a:p>
          <a:p>
            <a:pPr marL="228600" indent="-228600">
              <a:buAutoNum type="arabicPeriod"/>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Transcript:</a:t>
            </a:r>
          </a:p>
          <a:p>
            <a:pPr marL="0" indent="0">
              <a:buNone/>
            </a:pPr>
            <a:r>
              <a:rPr lang="en-GB" dirty="0"/>
              <a:t>1. ¿Tengo que </a:t>
            </a:r>
            <a:r>
              <a:rPr lang="en-GB" dirty="0" err="1"/>
              <a:t>conseguir</a:t>
            </a:r>
            <a:r>
              <a:rPr lang="en-GB" dirty="0"/>
              <a:t> </a:t>
            </a:r>
            <a:r>
              <a:rPr lang="en-GB" dirty="0" err="1"/>
              <a:t>este</a:t>
            </a:r>
            <a:r>
              <a:rPr lang="en-GB" dirty="0"/>
              <a:t>...</a:t>
            </a:r>
          </a:p>
          <a:p>
            <a:pPr marL="0" indent="0">
              <a:buNone/>
            </a:pPr>
            <a:r>
              <a:rPr lang="en-GB" dirty="0"/>
              <a:t>2. ¿</a:t>
            </a:r>
            <a:r>
              <a:rPr lang="en-GB" dirty="0" err="1"/>
              <a:t>Tienes</a:t>
            </a:r>
            <a:r>
              <a:rPr lang="en-GB" dirty="0"/>
              <a:t> que </a:t>
            </a:r>
            <a:r>
              <a:rPr lang="en-GB" dirty="0" err="1"/>
              <a:t>incluir</a:t>
            </a:r>
            <a:r>
              <a:rPr lang="en-GB" dirty="0"/>
              <a:t> </a:t>
            </a:r>
            <a:r>
              <a:rPr lang="en-GB" dirty="0" err="1"/>
              <a:t>esta</a:t>
            </a:r>
            <a:r>
              <a:rPr lang="en-GB" dirty="0"/>
              <a:t>...</a:t>
            </a:r>
          </a:p>
          <a:p>
            <a:pPr marL="0" indent="0">
              <a:buNone/>
            </a:pPr>
            <a:r>
              <a:rPr lang="en-GB" dirty="0"/>
              <a:t>3. ¿Tiene que </a:t>
            </a:r>
            <a:r>
              <a:rPr lang="en-GB" dirty="0" err="1"/>
              <a:t>realizar</a:t>
            </a:r>
            <a:r>
              <a:rPr lang="en-GB" dirty="0"/>
              <a:t> </a:t>
            </a:r>
            <a:r>
              <a:rPr lang="en-GB" dirty="0" err="1"/>
              <a:t>esta</a:t>
            </a:r>
            <a:r>
              <a:rPr lang="en-GB" dirty="0"/>
              <a:t>...</a:t>
            </a:r>
          </a:p>
          <a:p>
            <a:pPr marL="0" indent="0">
              <a:buNone/>
            </a:pPr>
            <a:r>
              <a:rPr lang="en-GB" dirty="0"/>
              <a:t>4. ¿</a:t>
            </a:r>
            <a:r>
              <a:rPr lang="en-GB" dirty="0" err="1"/>
              <a:t>Tienes</a:t>
            </a:r>
            <a:r>
              <a:rPr lang="en-GB" dirty="0"/>
              <a:t> que </a:t>
            </a:r>
            <a:r>
              <a:rPr lang="en-GB" dirty="0" err="1"/>
              <a:t>tratar</a:t>
            </a:r>
            <a:r>
              <a:rPr lang="en-GB" dirty="0"/>
              <a:t> </a:t>
            </a:r>
            <a:r>
              <a:rPr lang="en-GB" dirty="0" err="1"/>
              <a:t>esta</a:t>
            </a:r>
            <a:r>
              <a:rPr lang="en-GB" dirty="0"/>
              <a:t>...</a:t>
            </a:r>
          </a:p>
          <a:p>
            <a:pPr marL="0" indent="0">
              <a:buNone/>
            </a:pPr>
            <a:r>
              <a:rPr lang="en-GB" dirty="0"/>
              <a:t>5. ¿Tengo que </a:t>
            </a:r>
            <a:r>
              <a:rPr lang="en-GB" dirty="0" err="1"/>
              <a:t>considerar</a:t>
            </a:r>
            <a:r>
              <a:rPr lang="en-GB" dirty="0"/>
              <a:t> </a:t>
            </a:r>
            <a:r>
              <a:rPr lang="en-GB" dirty="0" err="1"/>
              <a:t>este</a:t>
            </a:r>
            <a:r>
              <a:rPr lang="en-GB" dirty="0"/>
              <a:t>...</a:t>
            </a:r>
          </a:p>
          <a:p>
            <a:pPr marL="0" indent="0">
              <a:buNone/>
            </a:pPr>
            <a:r>
              <a:rPr lang="en-GB" dirty="0"/>
              <a:t>6. ¿Tiene que </a:t>
            </a:r>
            <a:r>
              <a:rPr lang="en-GB" dirty="0" err="1"/>
              <a:t>escapar</a:t>
            </a:r>
            <a:r>
              <a:rPr lang="en-GB" dirty="0"/>
              <a:t> por </a:t>
            </a:r>
            <a:r>
              <a:rPr lang="en-GB" dirty="0" err="1"/>
              <a:t>este</a:t>
            </a:r>
            <a:r>
              <a:rPr lang="en-GB" dirty="0"/>
              <a:t>...</a:t>
            </a:r>
          </a:p>
          <a:p>
            <a:pPr marL="0" indent="0">
              <a:buNone/>
            </a:pPr>
            <a:endParaRPr lang="en-GB" dirty="0"/>
          </a:p>
          <a:p>
            <a:pPr marL="0" indent="0">
              <a:buNone/>
            </a:pPr>
            <a:r>
              <a:rPr lang="en-GB" b="1" dirty="0"/>
              <a:t>Transcript</a:t>
            </a:r>
            <a:r>
              <a:rPr lang="en-GB" b="1" baseline="0" dirty="0"/>
              <a:t> (beige buttons):</a:t>
            </a:r>
          </a:p>
          <a:p>
            <a:pPr marL="0" indent="0">
              <a:buNone/>
            </a:pPr>
            <a:r>
              <a:rPr lang="en-GB" dirty="0"/>
              <a:t>1. ¿Tengo que </a:t>
            </a:r>
            <a:r>
              <a:rPr lang="en-GB" dirty="0" err="1"/>
              <a:t>conseguir</a:t>
            </a:r>
            <a:r>
              <a:rPr lang="en-GB" dirty="0"/>
              <a:t> </a:t>
            </a:r>
            <a:r>
              <a:rPr lang="en-GB" dirty="0" err="1"/>
              <a:t>este</a:t>
            </a:r>
            <a:r>
              <a:rPr lang="en-GB" dirty="0"/>
              <a:t> </a:t>
            </a:r>
            <a:r>
              <a:rPr lang="en-GB" dirty="0" err="1"/>
              <a:t>plano</a:t>
            </a:r>
            <a:r>
              <a:rPr lang="en-GB" dirty="0"/>
              <a:t>?</a:t>
            </a:r>
          </a:p>
          <a:p>
            <a:pPr marL="0" indent="0">
              <a:buNone/>
            </a:pPr>
            <a:r>
              <a:rPr lang="en-GB" dirty="0"/>
              <a:t>2. ¿</a:t>
            </a:r>
            <a:r>
              <a:rPr lang="en-GB" dirty="0" err="1"/>
              <a:t>Tienes</a:t>
            </a:r>
            <a:r>
              <a:rPr lang="en-GB" dirty="0"/>
              <a:t> que </a:t>
            </a:r>
            <a:r>
              <a:rPr lang="en-GB" dirty="0" err="1"/>
              <a:t>incluir</a:t>
            </a:r>
            <a:r>
              <a:rPr lang="en-GB" dirty="0"/>
              <a:t> </a:t>
            </a:r>
            <a:r>
              <a:rPr lang="en-GB" dirty="0" err="1"/>
              <a:t>esta</a:t>
            </a:r>
            <a:r>
              <a:rPr lang="en-GB" dirty="0"/>
              <a:t> </a:t>
            </a:r>
            <a:r>
              <a:rPr lang="en-GB" dirty="0" err="1"/>
              <a:t>conversación</a:t>
            </a:r>
            <a:r>
              <a:rPr lang="en-GB" dirty="0"/>
              <a:t>?</a:t>
            </a:r>
          </a:p>
          <a:p>
            <a:pPr marL="0" indent="0">
              <a:buNone/>
            </a:pPr>
            <a:r>
              <a:rPr lang="en-GB" dirty="0"/>
              <a:t>3. ¿Tiene que </a:t>
            </a:r>
            <a:r>
              <a:rPr lang="en-GB" dirty="0" err="1"/>
              <a:t>realizar</a:t>
            </a:r>
            <a:r>
              <a:rPr lang="en-GB" dirty="0"/>
              <a:t> </a:t>
            </a:r>
            <a:r>
              <a:rPr lang="en-GB" dirty="0" err="1"/>
              <a:t>esta</a:t>
            </a:r>
            <a:r>
              <a:rPr lang="en-GB" dirty="0"/>
              <a:t> </a:t>
            </a:r>
            <a:r>
              <a:rPr lang="en-GB" dirty="0" err="1"/>
              <a:t>escena</a:t>
            </a:r>
            <a:r>
              <a:rPr lang="en-GB" dirty="0"/>
              <a:t>?</a:t>
            </a:r>
          </a:p>
          <a:p>
            <a:pPr marL="0" indent="0">
              <a:buNone/>
            </a:pPr>
            <a:r>
              <a:rPr lang="en-GB" dirty="0"/>
              <a:t>4. ¿</a:t>
            </a:r>
            <a:r>
              <a:rPr lang="en-GB" dirty="0" err="1"/>
              <a:t>Tienes</a:t>
            </a:r>
            <a:r>
              <a:rPr lang="en-GB" dirty="0"/>
              <a:t> que </a:t>
            </a:r>
            <a:r>
              <a:rPr lang="en-GB" dirty="0" err="1"/>
              <a:t>tratar</a:t>
            </a:r>
            <a:r>
              <a:rPr lang="en-GB" dirty="0"/>
              <a:t> </a:t>
            </a:r>
            <a:r>
              <a:rPr lang="en-GB" dirty="0" err="1"/>
              <a:t>esta</a:t>
            </a:r>
            <a:r>
              <a:rPr lang="en-GB" dirty="0"/>
              <a:t> </a:t>
            </a:r>
            <a:r>
              <a:rPr lang="en-GB" dirty="0" err="1"/>
              <a:t>historia</a:t>
            </a:r>
            <a:r>
              <a:rPr lang="en-GB" dirty="0"/>
              <a:t>?</a:t>
            </a:r>
          </a:p>
          <a:p>
            <a:pPr marL="0" indent="0">
              <a:buNone/>
            </a:pPr>
            <a:r>
              <a:rPr lang="en-GB" dirty="0"/>
              <a:t>5. ¿Tengo que </a:t>
            </a:r>
            <a:r>
              <a:rPr lang="en-GB" dirty="0" err="1"/>
              <a:t>considerar</a:t>
            </a:r>
            <a:r>
              <a:rPr lang="en-GB" dirty="0"/>
              <a:t> </a:t>
            </a:r>
            <a:r>
              <a:rPr lang="en-GB" dirty="0" err="1"/>
              <a:t>este</a:t>
            </a:r>
            <a:r>
              <a:rPr lang="en-GB" dirty="0"/>
              <a:t> </a:t>
            </a:r>
            <a:r>
              <a:rPr lang="en-GB" dirty="0" err="1"/>
              <a:t>precio</a:t>
            </a:r>
            <a:r>
              <a:rPr lang="en-GB" dirty="0"/>
              <a:t>?</a:t>
            </a:r>
          </a:p>
          <a:p>
            <a:pPr marL="0" indent="0">
              <a:buNone/>
            </a:pPr>
            <a:r>
              <a:rPr lang="en-GB" dirty="0"/>
              <a:t>6. ¿Tiene que </a:t>
            </a:r>
            <a:r>
              <a:rPr lang="en-GB" dirty="0" err="1"/>
              <a:t>escapar</a:t>
            </a:r>
            <a:r>
              <a:rPr lang="en-GB" dirty="0"/>
              <a:t> por </a:t>
            </a:r>
            <a:r>
              <a:rPr lang="en-GB" dirty="0" err="1"/>
              <a:t>este</a:t>
            </a:r>
            <a:r>
              <a:rPr lang="en-GB" dirty="0"/>
              <a:t> </a:t>
            </a:r>
            <a:r>
              <a:rPr lang="en-GB" dirty="0" err="1"/>
              <a:t>camino</a:t>
            </a:r>
            <a:r>
              <a:rPr lang="en-GB" dirty="0"/>
              <a:t>?</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94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10</a:t>
            </a:r>
            <a:r>
              <a:rPr lang="en-GB" baseline="0" dirty="0"/>
              <a:t> minutes</a:t>
            </a:r>
            <a:endParaRPr lang="en-GB" dirty="0"/>
          </a:p>
          <a:p>
            <a:endParaRPr lang="en-GB" dirty="0"/>
          </a:p>
          <a:p>
            <a:r>
              <a:rPr lang="en-US" b="1" dirty="0"/>
              <a:t>Aims: </a:t>
            </a:r>
          </a:p>
          <a:p>
            <a:r>
              <a:rPr lang="en-GB" b="0" noProof="0" dirty="0"/>
              <a:t>t</a:t>
            </a:r>
            <a:r>
              <a:rPr lang="en-GB" noProof="0" dirty="0"/>
              <a:t>o connect ‘</a:t>
            </a:r>
            <a:r>
              <a:rPr lang="en-GB" noProof="0" dirty="0" err="1"/>
              <a:t>tienes</a:t>
            </a:r>
            <a:r>
              <a:rPr lang="en-GB" noProof="0" dirty="0"/>
              <a:t> que’ and ‘</a:t>
            </a:r>
            <a:r>
              <a:rPr lang="en-GB" noProof="0" dirty="0" err="1"/>
              <a:t>tiene</a:t>
            </a:r>
            <a:r>
              <a:rPr lang="en-GB" noProof="0" dirty="0"/>
              <a:t> que’ with the correct subject.</a:t>
            </a:r>
          </a:p>
          <a:p>
            <a:r>
              <a:rPr lang="en-GB" noProof="0" dirty="0"/>
              <a:t>to practise gender agreement between ‘</a:t>
            </a:r>
            <a:r>
              <a:rPr lang="en-GB" noProof="0" dirty="0" err="1"/>
              <a:t>este</a:t>
            </a:r>
            <a:r>
              <a:rPr lang="en-GB" noProof="0" dirty="0"/>
              <a:t>/</a:t>
            </a:r>
            <a:r>
              <a:rPr lang="en-GB" noProof="0" dirty="0" err="1"/>
              <a:t>esta</a:t>
            </a:r>
            <a:r>
              <a:rPr lang="en-GB" noProof="0" dirty="0"/>
              <a:t>’ and the noun.</a:t>
            </a:r>
          </a:p>
          <a:p>
            <a:endParaRPr lang="en-GB" b="1" baseline="0" dirty="0"/>
          </a:p>
          <a:p>
            <a:pPr marL="0" indent="0">
              <a:buFontTx/>
              <a:buNone/>
            </a:pPr>
            <a:r>
              <a:rPr lang="en-GB" b="1" baseline="0" dirty="0"/>
              <a:t>Procedure: </a:t>
            </a:r>
          </a:p>
          <a:p>
            <a:pPr marL="228600" indent="-228600">
              <a:buFontTx/>
              <a:buAutoNum type="arabicPeriod"/>
            </a:pPr>
            <a:r>
              <a:rPr lang="en-GB" baseline="0" dirty="0"/>
              <a:t>Person A uses their cards ask the English questions in Spanish.</a:t>
            </a:r>
          </a:p>
          <a:p>
            <a:pPr marL="228600" indent="-228600">
              <a:buFontTx/>
              <a:buAutoNum type="arabicPeriod"/>
            </a:pPr>
            <a:r>
              <a:rPr lang="en-GB" baseline="0" dirty="0"/>
              <a:t>Student B listens gives the correct answer in Spanish, depending on the verb form they hear.</a:t>
            </a:r>
          </a:p>
          <a:p>
            <a:pPr marL="228600" indent="-228600">
              <a:buFontTx/>
              <a:buAutoNum type="arabicPeriod"/>
            </a:pPr>
            <a:r>
              <a:rPr lang="en-GB" baseline="0" dirty="0"/>
              <a:t>Then, students swap roles.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963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sz="1200" b="1" kern="1200" dirty="0">
                <a:solidFill>
                  <a:schemeClr val="tx1"/>
                </a:solidFill>
                <a:effectLst/>
                <a:latin typeface="+mn-lt"/>
                <a:ea typeface="+mn-ea"/>
                <a:cs typeface="+mn-cs"/>
              </a:rPr>
              <a:t>Target questions for Person A to produce based on the prompt cards:</a:t>
            </a:r>
            <a:endParaRPr lang="es-GB" b="1" dirty="0">
              <a:effectLst/>
            </a:endParaRPr>
          </a:p>
          <a:p>
            <a:pPr marL="228600" indent="-228600">
              <a:buAutoNum type="arabicPeriod"/>
            </a:pPr>
            <a:r>
              <a:rPr lang="en-GB" b="0" baseline="0" dirty="0"/>
              <a:t>¿Tiene que </a:t>
            </a:r>
            <a:r>
              <a:rPr lang="en-GB" b="0" baseline="0" dirty="0" err="1"/>
              <a:t>tratar</a:t>
            </a:r>
            <a:r>
              <a:rPr lang="en-GB" b="0" baseline="0" dirty="0"/>
              <a:t> </a:t>
            </a:r>
            <a:r>
              <a:rPr lang="en-GB" b="0" baseline="0" dirty="0" err="1"/>
              <a:t>este</a:t>
            </a:r>
            <a:r>
              <a:rPr lang="en-GB" b="0" baseline="0" dirty="0"/>
              <a:t> </a:t>
            </a:r>
            <a:r>
              <a:rPr lang="en-GB" b="0" baseline="0" dirty="0" err="1"/>
              <a:t>tema</a:t>
            </a:r>
            <a:r>
              <a:rPr lang="en-GB" b="0" baseline="0" dirty="0"/>
              <a:t>?</a:t>
            </a:r>
          </a:p>
          <a:p>
            <a:pPr marL="228600" indent="-228600">
              <a:buAutoNum type="arabicPeriod"/>
            </a:pPr>
            <a:r>
              <a:rPr lang="en-GB" b="0" baseline="0" dirty="0"/>
              <a:t>¿</a:t>
            </a:r>
            <a:r>
              <a:rPr lang="en-GB" b="0" baseline="0" dirty="0" err="1"/>
              <a:t>Tienes</a:t>
            </a:r>
            <a:r>
              <a:rPr lang="en-GB" b="0" baseline="0" dirty="0"/>
              <a:t> que </a:t>
            </a:r>
            <a:r>
              <a:rPr lang="en-GB" b="0" baseline="0" dirty="0" err="1"/>
              <a:t>considerar</a:t>
            </a:r>
            <a:r>
              <a:rPr lang="en-GB" b="0" baseline="0" dirty="0"/>
              <a:t> </a:t>
            </a:r>
            <a:r>
              <a:rPr lang="en-GB" b="0" baseline="0" dirty="0" err="1"/>
              <a:t>esta</a:t>
            </a:r>
            <a:r>
              <a:rPr lang="en-GB" b="0" baseline="0" dirty="0"/>
              <a:t> idea?</a:t>
            </a:r>
          </a:p>
          <a:p>
            <a:pPr marL="228600" indent="-228600">
              <a:buAutoNum type="arabicPeriod"/>
            </a:pPr>
            <a:r>
              <a:rPr lang="en-GB" b="0" baseline="0" dirty="0"/>
              <a:t>¿Tiene que </a:t>
            </a:r>
            <a:r>
              <a:rPr lang="en-GB" b="0" baseline="0" dirty="0" err="1"/>
              <a:t>relizar</a:t>
            </a:r>
            <a:r>
              <a:rPr lang="en-GB" b="0" baseline="0" dirty="0"/>
              <a:t> </a:t>
            </a:r>
            <a:r>
              <a:rPr lang="en-GB" b="0" baseline="0" dirty="0" err="1"/>
              <a:t>esta</a:t>
            </a:r>
            <a:r>
              <a:rPr lang="en-GB" b="0" baseline="0" dirty="0"/>
              <a:t> </a:t>
            </a:r>
            <a:r>
              <a:rPr lang="en-GB" b="0" baseline="0" dirty="0" err="1"/>
              <a:t>escena</a:t>
            </a:r>
            <a:r>
              <a:rPr lang="en-GB" b="0" baseline="0" dirty="0"/>
              <a:t>?</a:t>
            </a:r>
          </a:p>
          <a:p>
            <a:pPr marL="228600" indent="-228600">
              <a:buAutoNum type="arabicPeriod"/>
            </a:pPr>
            <a:r>
              <a:rPr lang="en-GB" b="0" baseline="0" dirty="0"/>
              <a:t>¿</a:t>
            </a:r>
            <a:r>
              <a:rPr lang="en-GB" b="0" baseline="0" dirty="0" err="1"/>
              <a:t>Tienes</a:t>
            </a:r>
            <a:r>
              <a:rPr lang="en-GB" b="0" baseline="0" dirty="0"/>
              <a:t> que </a:t>
            </a:r>
            <a:r>
              <a:rPr lang="en-GB" b="0" baseline="0" dirty="0" err="1"/>
              <a:t>incluir</a:t>
            </a:r>
            <a:r>
              <a:rPr lang="en-GB" b="0" baseline="0" dirty="0"/>
              <a:t> </a:t>
            </a:r>
            <a:r>
              <a:rPr lang="en-GB" b="0" baseline="0" dirty="0" err="1"/>
              <a:t>esta</a:t>
            </a:r>
            <a:r>
              <a:rPr lang="en-GB" b="0" baseline="0" dirty="0"/>
              <a:t> </a:t>
            </a:r>
            <a:r>
              <a:rPr lang="en-GB" b="0" baseline="0" dirty="0" err="1"/>
              <a:t>historia</a:t>
            </a:r>
            <a:r>
              <a:rPr lang="en-GB" b="0" baseline="0" dirty="0"/>
              <a:t>?</a:t>
            </a:r>
          </a:p>
          <a:p>
            <a:pPr marL="228600" indent="-228600">
              <a:buAutoNum type="arabicPeriod"/>
            </a:pPr>
            <a:r>
              <a:rPr lang="en-GB" b="0" baseline="0" dirty="0"/>
              <a:t>¿</a:t>
            </a:r>
            <a:r>
              <a:rPr lang="en-GB" b="0" baseline="0" dirty="0" err="1"/>
              <a:t>Tienes</a:t>
            </a:r>
            <a:r>
              <a:rPr lang="en-GB" b="0" baseline="0" dirty="0"/>
              <a:t> que </a:t>
            </a:r>
            <a:r>
              <a:rPr lang="en-GB" b="0" baseline="0" dirty="0" err="1"/>
              <a:t>conseguir</a:t>
            </a:r>
            <a:r>
              <a:rPr lang="en-GB" b="0" baseline="0" dirty="0"/>
              <a:t> </a:t>
            </a:r>
            <a:r>
              <a:rPr lang="en-GB" b="0" baseline="0" dirty="0" err="1"/>
              <a:t>esta</a:t>
            </a:r>
            <a:r>
              <a:rPr lang="en-GB" b="0" baseline="0" dirty="0"/>
              <a:t> </a:t>
            </a:r>
            <a:r>
              <a:rPr lang="en-GB" b="0" baseline="0" dirty="0" err="1"/>
              <a:t>cámara</a:t>
            </a:r>
            <a:r>
              <a:rPr lang="en-GB" b="0" baseline="0" dirty="0"/>
              <a:t>?</a:t>
            </a:r>
          </a:p>
          <a:p>
            <a:pPr marL="228600" indent="-228600">
              <a:buAutoNum type="arabicPeriod"/>
            </a:pPr>
            <a:r>
              <a:rPr lang="en-GB" b="0" baseline="0" dirty="0"/>
              <a:t>¿Tiene que </a:t>
            </a:r>
            <a:r>
              <a:rPr lang="en-GB" b="0" baseline="0" dirty="0" err="1"/>
              <a:t>escapar</a:t>
            </a:r>
            <a:r>
              <a:rPr lang="en-GB" b="0" baseline="0" dirty="0"/>
              <a:t> de </a:t>
            </a:r>
            <a:r>
              <a:rPr lang="en-GB" b="0" baseline="0" dirty="0" err="1"/>
              <a:t>este</a:t>
            </a:r>
            <a:r>
              <a:rPr lang="en-GB" b="0" baseline="0" dirty="0"/>
              <a:t> </a:t>
            </a:r>
            <a:r>
              <a:rPr lang="en-GB" b="0" baseline="0" dirty="0" err="1"/>
              <a:t>edificio</a:t>
            </a:r>
            <a:r>
              <a:rPr lang="en-GB" b="0" baseline="0" dirty="0"/>
              <a:t>?</a:t>
            </a:r>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619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sz="1200" b="1" kern="1200" dirty="0">
                <a:solidFill>
                  <a:schemeClr val="tx1"/>
                </a:solidFill>
                <a:effectLst/>
                <a:latin typeface="+mn-lt"/>
                <a:ea typeface="+mn-ea"/>
                <a:cs typeface="+mn-cs"/>
              </a:rPr>
              <a:t>Target questions for Person B to produce based on the prompt cards:</a:t>
            </a:r>
            <a:endParaRPr lang="es-GB" b="1" dirty="0">
              <a:effectLst/>
            </a:endParaRPr>
          </a:p>
          <a:p>
            <a:pPr marL="228600" indent="-228600">
              <a:buAutoNum type="arabicPeriod"/>
            </a:pPr>
            <a:r>
              <a:rPr lang="en-GB" b="0" baseline="0" dirty="0"/>
              <a:t>¿Tiene que </a:t>
            </a:r>
            <a:r>
              <a:rPr lang="en-GB" b="0" baseline="0" dirty="0" err="1"/>
              <a:t>realizar</a:t>
            </a:r>
            <a:r>
              <a:rPr lang="en-GB" b="0" baseline="0" dirty="0"/>
              <a:t> </a:t>
            </a:r>
            <a:r>
              <a:rPr lang="en-GB" b="0" baseline="0" dirty="0" err="1"/>
              <a:t>esta</a:t>
            </a:r>
            <a:r>
              <a:rPr lang="en-GB" b="0" baseline="0" dirty="0"/>
              <a:t> </a:t>
            </a:r>
            <a:r>
              <a:rPr lang="en-GB" b="0" baseline="0" dirty="0" err="1"/>
              <a:t>acción</a:t>
            </a:r>
            <a:r>
              <a:rPr lang="en-GB" b="0" baseline="0" dirty="0"/>
              <a:t>?</a:t>
            </a:r>
          </a:p>
          <a:p>
            <a:pPr marL="228600" indent="-228600">
              <a:buAutoNum type="arabicPeriod"/>
            </a:pPr>
            <a:r>
              <a:rPr lang="en-GB" b="0" baseline="0" dirty="0"/>
              <a:t>¿Tiene que </a:t>
            </a:r>
            <a:r>
              <a:rPr lang="en-GB" b="0" baseline="0" dirty="0" err="1"/>
              <a:t>incluir</a:t>
            </a:r>
            <a:r>
              <a:rPr lang="en-GB" b="0" baseline="0" dirty="0"/>
              <a:t> a </a:t>
            </a:r>
            <a:r>
              <a:rPr lang="en-GB" b="0" baseline="0" dirty="0" err="1"/>
              <a:t>esta</a:t>
            </a:r>
            <a:r>
              <a:rPr lang="en-GB" b="0" baseline="0" dirty="0"/>
              <a:t> </a:t>
            </a:r>
            <a:r>
              <a:rPr lang="en-GB" b="0" baseline="0" dirty="0" err="1"/>
              <a:t>actriz</a:t>
            </a:r>
            <a:r>
              <a:rPr lang="en-GB" b="0" baseline="0" dirty="0"/>
              <a:t>?</a:t>
            </a:r>
          </a:p>
          <a:p>
            <a:pPr marL="228600" indent="-228600">
              <a:buAutoNum type="arabicPeriod"/>
            </a:pPr>
            <a:r>
              <a:rPr lang="en-GB" b="0" baseline="0" dirty="0"/>
              <a:t>¿</a:t>
            </a:r>
            <a:r>
              <a:rPr lang="en-GB" b="0" baseline="0" dirty="0" err="1"/>
              <a:t>Tienes</a:t>
            </a:r>
            <a:r>
              <a:rPr lang="en-GB" b="0" baseline="0" dirty="0"/>
              <a:t> que </a:t>
            </a:r>
            <a:r>
              <a:rPr lang="en-GB" b="0" baseline="0" dirty="0" err="1"/>
              <a:t>tratar</a:t>
            </a:r>
            <a:r>
              <a:rPr lang="en-GB" b="0" baseline="0" dirty="0"/>
              <a:t> </a:t>
            </a:r>
            <a:r>
              <a:rPr lang="en-GB" b="0" baseline="0" dirty="0" err="1"/>
              <a:t>esta</a:t>
            </a:r>
            <a:r>
              <a:rPr lang="en-GB" b="0" baseline="0" dirty="0"/>
              <a:t> idea?</a:t>
            </a:r>
          </a:p>
          <a:p>
            <a:pPr marL="228600" indent="-228600">
              <a:buAutoNum type="arabicPeriod"/>
            </a:pPr>
            <a:r>
              <a:rPr lang="en-GB" b="0" baseline="0" dirty="0"/>
              <a:t>¿Tiene que </a:t>
            </a:r>
            <a:r>
              <a:rPr lang="en-GB" b="0" baseline="0" dirty="0" err="1"/>
              <a:t>conseguir</a:t>
            </a:r>
            <a:r>
              <a:rPr lang="en-GB" b="0" baseline="0" dirty="0"/>
              <a:t> </a:t>
            </a:r>
            <a:r>
              <a:rPr lang="en-GB" b="0" baseline="0" dirty="0" err="1"/>
              <a:t>este</a:t>
            </a:r>
            <a:r>
              <a:rPr lang="en-GB" b="0" baseline="0" dirty="0"/>
              <a:t> </a:t>
            </a:r>
            <a:r>
              <a:rPr lang="en-GB" b="0" baseline="0" dirty="0" err="1"/>
              <a:t>plano</a:t>
            </a:r>
            <a:r>
              <a:rPr lang="en-GB" b="0" baseline="0" dirty="0"/>
              <a:t>?</a:t>
            </a:r>
          </a:p>
          <a:p>
            <a:pPr marL="228600" indent="-228600">
              <a:buAutoNum type="arabicPeriod"/>
            </a:pPr>
            <a:r>
              <a:rPr lang="en-GB" b="0" baseline="0" dirty="0"/>
              <a:t>¿</a:t>
            </a:r>
            <a:r>
              <a:rPr lang="en-GB" b="0" baseline="0" dirty="0" err="1"/>
              <a:t>Tienes</a:t>
            </a:r>
            <a:r>
              <a:rPr lang="en-GB" b="0" baseline="0" dirty="0"/>
              <a:t> que leer </a:t>
            </a:r>
            <a:r>
              <a:rPr lang="en-GB" b="0" baseline="0" dirty="0" err="1"/>
              <a:t>esta</a:t>
            </a:r>
            <a:r>
              <a:rPr lang="en-GB" b="0" baseline="0" dirty="0"/>
              <a:t> </a:t>
            </a:r>
            <a:r>
              <a:rPr lang="en-GB" b="0" baseline="0" dirty="0" err="1"/>
              <a:t>instrucción</a:t>
            </a:r>
            <a:r>
              <a:rPr lang="en-GB" b="0" baseline="0" dirty="0"/>
              <a:t>?</a:t>
            </a:r>
          </a:p>
          <a:p>
            <a:pPr marL="228600" indent="-228600">
              <a:buAutoNum type="arabicPeriod"/>
            </a:pPr>
            <a:r>
              <a:rPr lang="en-GB" b="0" baseline="0" dirty="0"/>
              <a:t>¿</a:t>
            </a:r>
            <a:r>
              <a:rPr lang="en-GB" b="0" baseline="0" dirty="0" err="1"/>
              <a:t>Tienes</a:t>
            </a:r>
            <a:r>
              <a:rPr lang="en-GB" b="0" baseline="0" dirty="0"/>
              <a:t> que </a:t>
            </a:r>
            <a:r>
              <a:rPr lang="en-GB" b="0" baseline="0" dirty="0" err="1"/>
              <a:t>considerar</a:t>
            </a:r>
            <a:r>
              <a:rPr lang="en-GB" b="0" baseline="0" dirty="0"/>
              <a:t> </a:t>
            </a:r>
            <a:r>
              <a:rPr lang="en-GB" b="0" baseline="0" dirty="0" err="1"/>
              <a:t>este</a:t>
            </a:r>
            <a:r>
              <a:rPr lang="en-GB" b="0" baseline="0" dirty="0"/>
              <a:t> </a:t>
            </a:r>
            <a:r>
              <a:rPr lang="en-GB" b="0" baseline="0" dirty="0" err="1"/>
              <a:t>protagonista</a:t>
            </a:r>
            <a:r>
              <a:rPr lang="en-GB"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89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DISPLAY DURING FEEDBACK</a:t>
            </a:r>
          </a:p>
          <a:p>
            <a:r>
              <a:rPr lang="en-GB" b="0" dirty="0"/>
              <a:t>See accompanying Word doc for printable version.</a:t>
            </a:r>
          </a:p>
          <a:p>
            <a:endParaRPr lang="en-GB" b="1" dirty="0"/>
          </a:p>
          <a:p>
            <a:r>
              <a:rPr lang="en-GB" sz="1200" b="1" kern="1200" dirty="0">
                <a:solidFill>
                  <a:schemeClr val="tx1"/>
                </a:solidFill>
                <a:effectLst/>
                <a:latin typeface="+mn-lt"/>
                <a:ea typeface="+mn-ea"/>
                <a:cs typeface="+mn-cs"/>
              </a:rPr>
              <a:t>Target answers for Person A to produce based on the questions from B:</a:t>
            </a:r>
            <a:endParaRPr lang="es-GB" b="1" dirty="0">
              <a:effectLst/>
            </a:endParaRPr>
          </a:p>
          <a:p>
            <a:pPr marL="228600" indent="-228600">
              <a:buAutoNum type="arabicPeriod"/>
            </a:pPr>
            <a:r>
              <a:rPr lang="en-GB" b="0" baseline="0" dirty="0"/>
              <a:t>No, es </a:t>
            </a:r>
            <a:r>
              <a:rPr lang="en-GB" b="0" baseline="0" dirty="0" err="1"/>
              <a:t>peligroso</a:t>
            </a:r>
            <a:r>
              <a:rPr lang="en-GB" b="0" baseline="0" dirty="0"/>
              <a:t>.</a:t>
            </a:r>
          </a:p>
          <a:p>
            <a:pPr marL="228600" indent="-228600">
              <a:buAutoNum type="arabicPeriod"/>
            </a:pPr>
            <a:r>
              <a:rPr lang="en-GB" b="0" baseline="0" dirty="0"/>
              <a:t>No, es </a:t>
            </a:r>
            <a:r>
              <a:rPr lang="en-GB" b="0" baseline="0" dirty="0" err="1"/>
              <a:t>aburrida</a:t>
            </a:r>
            <a:r>
              <a:rPr lang="en-GB" b="0" baseline="0" dirty="0"/>
              <a:t>.</a:t>
            </a:r>
          </a:p>
          <a:p>
            <a:pPr marL="228600" indent="-228600">
              <a:buAutoNum type="arabicPeriod"/>
            </a:pPr>
            <a:r>
              <a:rPr lang="en-GB" b="0" baseline="0" dirty="0"/>
              <a:t>No, hay </a:t>
            </a:r>
            <a:r>
              <a:rPr lang="en-GB" b="0" baseline="0" dirty="0" err="1"/>
              <a:t>más</a:t>
            </a:r>
            <a:r>
              <a:rPr lang="en-GB" b="0" baseline="0" dirty="0"/>
              <a:t> </a:t>
            </a:r>
            <a:r>
              <a:rPr lang="en-GB" b="0" baseline="0" dirty="0" err="1"/>
              <a:t>opciones</a:t>
            </a:r>
            <a:r>
              <a:rPr lang="en-GB" b="0" baseline="0" dirty="0"/>
              <a:t>.</a:t>
            </a:r>
          </a:p>
          <a:p>
            <a:pPr marL="228600" indent="-228600">
              <a:buAutoNum type="arabicPeriod"/>
            </a:pPr>
            <a:r>
              <a:rPr lang="en-GB" b="0" baseline="0" dirty="0" err="1"/>
              <a:t>Sí</a:t>
            </a:r>
            <a:r>
              <a:rPr lang="en-GB" b="0" baseline="0" dirty="0"/>
              <a:t>, es </a:t>
            </a:r>
            <a:r>
              <a:rPr lang="en-GB" b="0" baseline="0" dirty="0" err="1"/>
              <a:t>mejor</a:t>
            </a:r>
            <a:r>
              <a:rPr lang="en-GB" b="0" baseline="0" dirty="0"/>
              <a:t>.</a:t>
            </a:r>
          </a:p>
          <a:p>
            <a:pPr marL="228600" indent="-228600">
              <a:buAutoNum type="arabicPeriod"/>
            </a:pPr>
            <a:r>
              <a:rPr lang="en-GB" b="0" baseline="0" dirty="0" err="1"/>
              <a:t>Sí</a:t>
            </a:r>
            <a:r>
              <a:rPr lang="en-GB" b="0" baseline="0" dirty="0"/>
              <a:t>, </a:t>
            </a:r>
            <a:r>
              <a:rPr lang="en-GB" b="0" baseline="0" dirty="0" err="1"/>
              <a:t>ayuda</a:t>
            </a:r>
            <a:r>
              <a:rPr lang="en-GB" b="0" baseline="0" dirty="0"/>
              <a:t>.</a:t>
            </a:r>
          </a:p>
          <a:p>
            <a:pPr marL="228600" indent="-228600">
              <a:buAutoNum type="arabicPeriod"/>
            </a:pPr>
            <a:r>
              <a:rPr lang="en-GB" b="0" baseline="0" dirty="0"/>
              <a:t>No, </a:t>
            </a:r>
            <a:r>
              <a:rPr lang="en-GB" b="0" baseline="0" dirty="0" err="1"/>
              <a:t>puedo</a:t>
            </a:r>
            <a:r>
              <a:rPr lang="en-GB" b="0" baseline="0" dirty="0"/>
              <a:t> </a:t>
            </a:r>
            <a:r>
              <a:rPr lang="en-GB" b="0" baseline="0" dirty="0" err="1"/>
              <a:t>cambiar</a:t>
            </a:r>
            <a:r>
              <a:rPr lang="en-GB" b="0" baseline="0" dirty="0"/>
              <a:t> la </a:t>
            </a:r>
            <a:r>
              <a:rPr lang="en-GB" b="0" baseline="0" dirty="0" err="1"/>
              <a:t>historia</a:t>
            </a:r>
            <a:r>
              <a:rPr lang="en-GB"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758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sz="1200" b="1" kern="1200" dirty="0">
                <a:solidFill>
                  <a:schemeClr val="tx1"/>
                </a:solidFill>
                <a:effectLst/>
                <a:latin typeface="+mn-lt"/>
                <a:ea typeface="+mn-ea"/>
                <a:cs typeface="+mn-cs"/>
              </a:rPr>
              <a:t>Target answers for Person B to produce based on the questions from A:</a:t>
            </a:r>
            <a:endParaRPr lang="es-GB" b="1" dirty="0">
              <a:effectLst/>
            </a:endParaRPr>
          </a:p>
          <a:p>
            <a:pPr marL="228600" indent="-228600">
              <a:buAutoNum type="arabicPeriod"/>
            </a:pPr>
            <a:r>
              <a:rPr lang="en-GB" b="0" baseline="0" dirty="0" err="1"/>
              <a:t>Sí</a:t>
            </a:r>
            <a:r>
              <a:rPr lang="en-GB" b="0" baseline="0" dirty="0"/>
              <a:t>, es </a:t>
            </a:r>
            <a:r>
              <a:rPr lang="en-GB" b="0" baseline="0" dirty="0" err="1"/>
              <a:t>importante</a:t>
            </a:r>
            <a:r>
              <a:rPr lang="en-GB" b="0" baseline="0" dirty="0"/>
              <a:t>.</a:t>
            </a:r>
          </a:p>
          <a:p>
            <a:pPr marL="228600" indent="-228600">
              <a:buAutoNum type="arabicPeriod"/>
            </a:pPr>
            <a:r>
              <a:rPr lang="en-GB" b="0" baseline="0" dirty="0" err="1"/>
              <a:t>Sí</a:t>
            </a:r>
            <a:r>
              <a:rPr lang="en-GB" b="0" baseline="0" dirty="0"/>
              <a:t>, me </a:t>
            </a:r>
            <a:r>
              <a:rPr lang="en-GB" b="0" baseline="0" dirty="0" err="1"/>
              <a:t>gusta</a:t>
            </a:r>
            <a:r>
              <a:rPr lang="en-GB" b="0" baseline="0" dirty="0"/>
              <a:t>.</a:t>
            </a:r>
          </a:p>
          <a:p>
            <a:pPr marL="228600" indent="-228600">
              <a:buAutoNum type="arabicPeriod"/>
            </a:pPr>
            <a:r>
              <a:rPr lang="en-GB" b="0" baseline="0" dirty="0"/>
              <a:t>No, </a:t>
            </a:r>
            <a:r>
              <a:rPr lang="en-GB" b="0" baseline="0" dirty="0" err="1"/>
              <a:t>quizás</a:t>
            </a:r>
            <a:r>
              <a:rPr lang="en-GB" b="0" baseline="0" dirty="0"/>
              <a:t> </a:t>
            </a:r>
            <a:r>
              <a:rPr lang="en-GB" b="0" baseline="0" dirty="0" err="1"/>
              <a:t>mañana</a:t>
            </a:r>
            <a:r>
              <a:rPr lang="en-GB" b="0" baseline="0" dirty="0"/>
              <a:t>.</a:t>
            </a:r>
          </a:p>
          <a:p>
            <a:pPr marL="228600" indent="-228600">
              <a:buAutoNum type="arabicPeriod"/>
            </a:pPr>
            <a:r>
              <a:rPr lang="en-GB" b="0" baseline="0" dirty="0" err="1"/>
              <a:t>Sí</a:t>
            </a:r>
            <a:r>
              <a:rPr lang="en-GB" b="0" baseline="0" dirty="0"/>
              <a:t>, es </a:t>
            </a:r>
            <a:r>
              <a:rPr lang="en-GB" b="0" baseline="0" dirty="0" err="1"/>
              <a:t>divertido</a:t>
            </a:r>
            <a:r>
              <a:rPr lang="en-GB" b="0" baseline="0" dirty="0"/>
              <a:t>.</a:t>
            </a:r>
          </a:p>
          <a:p>
            <a:pPr marL="228600" indent="-228600">
              <a:buAutoNum type="arabicPeriod"/>
            </a:pPr>
            <a:r>
              <a:rPr lang="en-GB" b="0" baseline="0" dirty="0"/>
              <a:t>No, mi </a:t>
            </a:r>
            <a:r>
              <a:rPr lang="en-GB" b="0" baseline="0" dirty="0" err="1"/>
              <a:t>móvil</a:t>
            </a:r>
            <a:r>
              <a:rPr lang="en-GB" b="0" baseline="0" dirty="0"/>
              <a:t> es </a:t>
            </a:r>
            <a:r>
              <a:rPr lang="en-GB" b="0" baseline="0" dirty="0" err="1"/>
              <a:t>bueno</a:t>
            </a:r>
            <a:r>
              <a:rPr lang="en-GB" b="0" baseline="0" dirty="0"/>
              <a:t>.</a:t>
            </a:r>
          </a:p>
          <a:p>
            <a:pPr marL="228600" indent="-228600">
              <a:buAutoNum type="arabicPeriod"/>
            </a:pPr>
            <a:r>
              <a:rPr lang="en-GB" b="0" baseline="0" dirty="0"/>
              <a:t>No, </a:t>
            </a:r>
            <a:r>
              <a:rPr lang="en-GB" b="0" baseline="0" dirty="0" err="1"/>
              <a:t>pero</a:t>
            </a:r>
            <a:r>
              <a:rPr lang="en-GB" b="0" baseline="0" dirty="0"/>
              <a:t> es </a:t>
            </a:r>
            <a:r>
              <a:rPr lang="en-GB" b="0" baseline="0" dirty="0" err="1"/>
              <a:t>diferente</a:t>
            </a:r>
            <a:r>
              <a:rPr lang="en-GB"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234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i="0" kern="1200" dirty="0">
                <a:solidFill>
                  <a:schemeClr val="tx1"/>
                </a:solidFill>
                <a:effectLst/>
                <a:latin typeface="+mn-lt"/>
                <a:ea typeface="+mn-ea"/>
                <a:cs typeface="+mn-cs"/>
              </a:rPr>
              <a:t>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Pronunciation of CE, CI, and Z in the Spanish speaking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Singular forms of the verb ‘</a:t>
            </a:r>
            <a:r>
              <a:rPr lang="en-GB" baseline="0" dirty="0" err="1"/>
              <a:t>tener</a:t>
            </a:r>
            <a:r>
              <a:rPr lang="en-GB" baseline="0" dirty="0"/>
              <a:t>’ in the </a:t>
            </a:r>
            <a:r>
              <a:rPr lang="en-GB" baseline="0" dirty="0" err="1"/>
              <a:t>preterite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Idiomatic uses of ‘</a:t>
            </a:r>
            <a:r>
              <a:rPr lang="en-GB" baseline="0" dirty="0" err="1"/>
              <a:t>tener</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9.2.2.1 (introduce): </a:t>
            </a:r>
            <a:r>
              <a:rPr lang="en-GB" sz="1200" b="0" i="0" u="none" strike="noStrike" kern="1200" cap="none" dirty="0" err="1">
                <a:solidFill>
                  <a:schemeClr val="tx1"/>
                </a:solidFill>
                <a:effectLst/>
                <a:latin typeface="+mn-lt"/>
                <a:ea typeface="Calibri"/>
                <a:cs typeface="Calibri"/>
                <a:sym typeface="Calibri"/>
              </a:rPr>
              <a:t>comprender</a:t>
            </a:r>
            <a:r>
              <a:rPr lang="en-GB" sz="1200" b="0" i="0" u="none" strike="noStrike" kern="1200" cap="none" dirty="0">
                <a:solidFill>
                  <a:schemeClr val="tx1"/>
                </a:solidFill>
                <a:effectLst/>
                <a:latin typeface="+mn-lt"/>
                <a:ea typeface="Calibri"/>
                <a:cs typeface="Calibri"/>
                <a:sym typeface="Calibri"/>
              </a:rPr>
              <a:t> [434]; </a:t>
            </a:r>
            <a:r>
              <a:rPr lang="en-GB" sz="1200" b="0" i="0" u="none" strike="noStrike" kern="1200" cap="none" dirty="0" err="1">
                <a:solidFill>
                  <a:schemeClr val="tx1"/>
                </a:solidFill>
                <a:effectLst/>
                <a:latin typeface="+mn-lt"/>
                <a:ea typeface="Calibri"/>
                <a:cs typeface="Calibri"/>
                <a:sym typeface="Calibri"/>
              </a:rPr>
              <a:t>incluir</a:t>
            </a:r>
            <a:r>
              <a:rPr lang="en-GB" sz="1200" b="0" i="0" u="none" strike="noStrike" kern="1200" cap="none" dirty="0">
                <a:solidFill>
                  <a:schemeClr val="tx1"/>
                </a:solidFill>
                <a:effectLst/>
                <a:latin typeface="+mn-lt"/>
                <a:ea typeface="Calibri"/>
                <a:cs typeface="Calibri"/>
                <a:sym typeface="Calibri"/>
              </a:rPr>
              <a:t> [417]; </a:t>
            </a:r>
            <a:r>
              <a:rPr lang="en-GB" sz="1200" b="0" i="0" u="none" strike="noStrike" kern="1200" cap="none" dirty="0" err="1">
                <a:solidFill>
                  <a:schemeClr val="tx1"/>
                </a:solidFill>
                <a:effectLst/>
                <a:latin typeface="+mn-lt"/>
                <a:ea typeface="Calibri"/>
                <a:cs typeface="Calibri"/>
                <a:sym typeface="Calibri"/>
              </a:rPr>
              <a:t>realizar</a:t>
            </a:r>
            <a:r>
              <a:rPr lang="en-GB" sz="1200" b="0" i="0" u="none" strike="noStrike" kern="1200" cap="none" dirty="0">
                <a:solidFill>
                  <a:schemeClr val="tx1"/>
                </a:solidFill>
                <a:effectLst/>
                <a:latin typeface="+mn-lt"/>
                <a:ea typeface="Calibri"/>
                <a:cs typeface="Calibri"/>
                <a:sym typeface="Calibri"/>
              </a:rPr>
              <a:t> [205]; </a:t>
            </a:r>
            <a:r>
              <a:rPr lang="en-GB" sz="1200" b="0" i="0" u="none" strike="noStrike" kern="1200" cap="none" dirty="0" err="1">
                <a:solidFill>
                  <a:schemeClr val="tx1"/>
                </a:solidFill>
                <a:effectLst/>
                <a:latin typeface="+mn-lt"/>
                <a:ea typeface="Calibri"/>
                <a:cs typeface="Calibri"/>
                <a:sym typeface="Calibri"/>
              </a:rPr>
              <a:t>respetar</a:t>
            </a:r>
            <a:r>
              <a:rPr lang="en-GB" sz="1200" b="0" i="0" u="none" strike="noStrike" kern="1200" cap="none" dirty="0">
                <a:solidFill>
                  <a:schemeClr val="tx1"/>
                </a:solidFill>
                <a:effectLst/>
                <a:latin typeface="+mn-lt"/>
                <a:ea typeface="Calibri"/>
                <a:cs typeface="Calibri"/>
                <a:sym typeface="Calibri"/>
              </a:rPr>
              <a:t> [1191]; </a:t>
            </a:r>
            <a:r>
              <a:rPr lang="en-GB" sz="1200" b="0" i="0" u="none" strike="noStrike" kern="1200" cap="none" dirty="0" err="1">
                <a:solidFill>
                  <a:schemeClr val="tx1"/>
                </a:solidFill>
                <a:effectLst/>
                <a:latin typeface="+mn-lt"/>
                <a:ea typeface="Calibri"/>
                <a:cs typeface="Calibri"/>
                <a:sym typeface="Calibri"/>
              </a:rPr>
              <a:t>tratar</a:t>
            </a:r>
            <a:r>
              <a:rPr lang="en-GB" sz="1200" b="0" i="0" u="none" strike="noStrike" kern="1200" cap="none" dirty="0">
                <a:solidFill>
                  <a:schemeClr val="tx1"/>
                </a:solidFill>
                <a:effectLst/>
                <a:latin typeface="+mn-lt"/>
                <a:ea typeface="Calibri"/>
                <a:cs typeface="Calibri"/>
                <a:sym typeface="Calibri"/>
              </a:rPr>
              <a:t> [141]; </a:t>
            </a:r>
            <a:r>
              <a:rPr lang="en-GB" sz="1200" b="0" i="0" u="none" strike="noStrike" kern="1200" cap="none" dirty="0" err="1">
                <a:solidFill>
                  <a:schemeClr val="tx1"/>
                </a:solidFill>
                <a:effectLst/>
                <a:latin typeface="+mn-lt"/>
                <a:ea typeface="Calibri"/>
                <a:cs typeface="Calibri"/>
                <a:sym typeface="Calibri"/>
              </a:rPr>
              <a:t>acción</a:t>
            </a:r>
            <a:r>
              <a:rPr lang="en-GB" sz="1200" b="0" i="0" u="none" strike="noStrike" kern="1200" cap="none" dirty="0">
                <a:solidFill>
                  <a:schemeClr val="tx1"/>
                </a:solidFill>
                <a:effectLst/>
                <a:latin typeface="+mn-lt"/>
                <a:ea typeface="Calibri"/>
                <a:cs typeface="Calibri"/>
                <a:sym typeface="Calibri"/>
              </a:rPr>
              <a:t> [404]; al final [final - 366]; idea [247]; </a:t>
            </a:r>
            <a:r>
              <a:rPr lang="en-GB" sz="1200" b="0" i="0" u="none" strike="noStrike" kern="1200" cap="none" dirty="0" err="1">
                <a:solidFill>
                  <a:schemeClr val="tx1"/>
                </a:solidFill>
                <a:effectLst/>
                <a:latin typeface="+mn-lt"/>
                <a:ea typeface="Calibri"/>
                <a:cs typeface="Calibri"/>
                <a:sym typeface="Calibri"/>
              </a:rPr>
              <a:t>indígena</a:t>
            </a:r>
            <a:r>
              <a:rPr lang="en-GB" sz="1200" b="0" i="0" u="none" strike="noStrike" kern="1200" cap="none" dirty="0">
                <a:solidFill>
                  <a:schemeClr val="tx1"/>
                </a:solidFill>
                <a:effectLst/>
                <a:latin typeface="+mn-lt"/>
                <a:ea typeface="Calibri"/>
                <a:cs typeface="Calibri"/>
                <a:sym typeface="Calibri"/>
              </a:rPr>
              <a:t> [1503]; ley [334]; </a:t>
            </a:r>
            <a:r>
              <a:rPr lang="en-GB" sz="1200" b="0" i="0" u="none" strike="noStrike" kern="1200" cap="none" dirty="0" err="1">
                <a:solidFill>
                  <a:schemeClr val="tx1"/>
                </a:solidFill>
                <a:effectLst/>
                <a:latin typeface="+mn-lt"/>
                <a:ea typeface="Calibri"/>
                <a:cs typeface="Calibri"/>
                <a:sym typeface="Calibri"/>
              </a:rPr>
              <a:t>manifestación</a:t>
            </a:r>
            <a:r>
              <a:rPr lang="en-GB" sz="1200" b="0" i="0" u="none" strike="noStrike" kern="1200" cap="none" dirty="0">
                <a:solidFill>
                  <a:schemeClr val="tx1"/>
                </a:solidFill>
                <a:effectLst/>
                <a:latin typeface="+mn-lt"/>
                <a:ea typeface="Calibri"/>
                <a:cs typeface="Calibri"/>
                <a:sym typeface="Calibri"/>
              </a:rPr>
              <a:t> [1837]; </a:t>
            </a:r>
            <a:r>
              <a:rPr lang="en-GB" sz="1200" b="0" i="0" u="none" strike="noStrike" kern="1200" cap="none" dirty="0" err="1">
                <a:solidFill>
                  <a:schemeClr val="tx1"/>
                </a:solidFill>
                <a:effectLst/>
                <a:latin typeface="+mn-lt"/>
                <a:ea typeface="Calibri"/>
                <a:cs typeface="Calibri"/>
                <a:sym typeface="Calibri"/>
              </a:rPr>
              <a:t>plano</a:t>
            </a:r>
            <a:r>
              <a:rPr lang="en-GB" sz="1200" b="0" i="0" u="none" strike="noStrike" kern="1200" cap="none" dirty="0">
                <a:solidFill>
                  <a:schemeClr val="tx1"/>
                </a:solidFill>
                <a:effectLst/>
                <a:latin typeface="+mn-lt"/>
                <a:ea typeface="Calibri"/>
                <a:cs typeface="Calibri"/>
                <a:sym typeface="Calibri"/>
              </a:rPr>
              <a:t> [1617]; al principio [principio – 338]; </a:t>
            </a:r>
            <a:r>
              <a:rPr lang="en-GB" sz="1200" b="0" i="0" u="none" strike="noStrike" kern="1200" cap="none" dirty="0" err="1">
                <a:solidFill>
                  <a:schemeClr val="tx1"/>
                </a:solidFill>
                <a:effectLst/>
                <a:latin typeface="+mn-lt"/>
                <a:ea typeface="Calibri"/>
                <a:cs typeface="Calibri"/>
                <a:sym typeface="Calibri"/>
              </a:rPr>
              <a:t>protagonista</a:t>
            </a:r>
            <a:r>
              <a:rPr lang="en-GB" sz="1200" b="0" i="0" u="none" strike="noStrike" kern="1200" cap="none" dirty="0">
                <a:solidFill>
                  <a:schemeClr val="tx1"/>
                </a:solidFill>
                <a:effectLst/>
                <a:latin typeface="+mn-lt"/>
                <a:ea typeface="Calibri"/>
                <a:cs typeface="Calibri"/>
                <a:sym typeface="Calibri"/>
              </a:rPr>
              <a:t> [1926]; </a:t>
            </a:r>
            <a:r>
              <a:rPr lang="en-GB" sz="1200" b="0" i="0" u="none" strike="noStrike" kern="1200" cap="none" dirty="0" err="1">
                <a:solidFill>
                  <a:schemeClr val="tx1"/>
                </a:solidFill>
                <a:effectLst/>
                <a:latin typeface="+mn-lt"/>
                <a:ea typeface="Calibri"/>
                <a:cs typeface="Calibri"/>
                <a:sym typeface="Calibri"/>
              </a:rPr>
              <a:t>público</a:t>
            </a:r>
            <a:r>
              <a:rPr lang="en-GB" sz="1200" b="0" i="0" u="none" strike="noStrike" kern="1200" cap="none" dirty="0">
                <a:solidFill>
                  <a:schemeClr val="tx1"/>
                </a:solidFill>
                <a:effectLst/>
                <a:latin typeface="+mn-lt"/>
                <a:ea typeface="Calibri"/>
                <a:cs typeface="Calibri"/>
                <a:sym typeface="Calibri"/>
              </a:rPr>
              <a:t> [329]; </a:t>
            </a:r>
            <a:r>
              <a:rPr lang="en-GB" sz="1200" b="0" i="0" u="none" strike="noStrike" kern="1200" cap="none" dirty="0" err="1">
                <a:solidFill>
                  <a:schemeClr val="tx1"/>
                </a:solidFill>
                <a:effectLst/>
                <a:latin typeface="+mn-lt"/>
                <a:ea typeface="Calibri"/>
                <a:cs typeface="Calibri"/>
                <a:sym typeface="Calibri"/>
              </a:rPr>
              <a:t>millón</a:t>
            </a:r>
            <a:r>
              <a:rPr lang="en-GB" sz="1200" b="0" i="0" u="none" strike="noStrike" kern="1200" cap="none" dirty="0">
                <a:solidFill>
                  <a:schemeClr val="tx1"/>
                </a:solidFill>
                <a:effectLst/>
                <a:latin typeface="+mn-lt"/>
                <a:ea typeface="Calibri"/>
                <a:cs typeface="Calibri"/>
                <a:sym typeface="Calibri"/>
              </a:rPr>
              <a:t> [248]</a:t>
            </a:r>
          </a:p>
          <a:p>
            <a:pPr marL="0" lvl="0" indent="0" algn="l" rtl="0">
              <a:spcBef>
                <a:spcPts val="0"/>
              </a:spcBef>
              <a:spcAft>
                <a:spcPts val="0"/>
              </a:spcAft>
              <a:buNone/>
            </a:pPr>
            <a:r>
              <a:rPr lang="en-GB" sz="1200" b="1" i="0" u="none" strike="noStrike" kern="1200" dirty="0">
                <a:solidFill>
                  <a:schemeClr val="tx1"/>
                </a:solidFill>
                <a:effectLst/>
                <a:latin typeface="+mn-lt"/>
                <a:ea typeface="+mn-ea"/>
                <a:cs typeface="+mn-cs"/>
              </a:rPr>
              <a:t>9.2.1.3 (revisit):</a:t>
            </a:r>
            <a:r>
              <a:rPr lang="en-GB" sz="1200" b="0" i="0" u="none" strike="noStrike" kern="1200" dirty="0" err="1">
                <a:solidFill>
                  <a:schemeClr val="tx1"/>
                </a:solidFill>
                <a:effectLst/>
                <a:latin typeface="+mn-lt"/>
                <a:ea typeface="+mn-ea"/>
                <a:cs typeface="+mn-cs"/>
              </a:rPr>
              <a:t>amenazar</a:t>
            </a:r>
            <a:r>
              <a:rPr lang="en-GB" sz="1200" b="0" i="0" u="none" strike="noStrike" kern="1200" dirty="0">
                <a:solidFill>
                  <a:schemeClr val="tx1"/>
                </a:solidFill>
                <a:effectLst/>
                <a:latin typeface="+mn-lt"/>
                <a:ea typeface="+mn-ea"/>
                <a:cs typeface="+mn-cs"/>
              </a:rPr>
              <a:t> [1795]; </a:t>
            </a:r>
            <a:r>
              <a:rPr lang="en-GB" sz="1200" b="0" i="0" u="none" strike="noStrike" kern="1200" dirty="0" err="1">
                <a:solidFill>
                  <a:schemeClr val="tx1"/>
                </a:solidFill>
                <a:effectLst/>
                <a:latin typeface="+mn-lt"/>
                <a:ea typeface="+mn-ea"/>
                <a:cs typeface="+mn-cs"/>
              </a:rPr>
              <a:t>atacar</a:t>
            </a:r>
            <a:r>
              <a:rPr lang="en-GB" sz="1200" b="0" i="0" u="none" strike="noStrike" kern="1200" dirty="0">
                <a:solidFill>
                  <a:schemeClr val="tx1"/>
                </a:solidFill>
                <a:effectLst/>
                <a:latin typeface="+mn-lt"/>
                <a:ea typeface="+mn-ea"/>
                <a:cs typeface="+mn-cs"/>
              </a:rPr>
              <a:t> [1504]; </a:t>
            </a:r>
            <a:r>
              <a:rPr lang="en-GB" sz="1200" b="0" i="0" u="none" strike="noStrike" kern="1200" dirty="0" err="1">
                <a:solidFill>
                  <a:schemeClr val="tx1"/>
                </a:solidFill>
                <a:effectLst/>
                <a:latin typeface="+mn-lt"/>
                <a:ea typeface="+mn-ea"/>
                <a:cs typeface="+mn-cs"/>
              </a:rPr>
              <a:t>considerar</a:t>
            </a:r>
            <a:r>
              <a:rPr lang="en-GB" sz="1200" b="0" i="0" u="none" strike="noStrike" kern="1200" dirty="0">
                <a:solidFill>
                  <a:schemeClr val="tx1"/>
                </a:solidFill>
                <a:effectLst/>
                <a:latin typeface="+mn-lt"/>
                <a:ea typeface="+mn-ea"/>
                <a:cs typeface="+mn-cs"/>
              </a:rPr>
              <a:t> [257]; </a:t>
            </a:r>
            <a:r>
              <a:rPr lang="en-GB" sz="1200" b="0" i="0" u="none" strike="noStrike" kern="1200" dirty="0" err="1">
                <a:solidFill>
                  <a:schemeClr val="tx1"/>
                </a:solidFill>
                <a:effectLst/>
                <a:latin typeface="+mn-lt"/>
                <a:ea typeface="+mn-ea"/>
                <a:cs typeface="+mn-cs"/>
              </a:rPr>
              <a:t>escapar</a:t>
            </a:r>
            <a:r>
              <a:rPr lang="en-GB" sz="1200" b="0" i="0" u="none" strike="noStrike" kern="1200" dirty="0">
                <a:solidFill>
                  <a:schemeClr val="tx1"/>
                </a:solidFill>
                <a:effectLst/>
                <a:latin typeface="+mn-lt"/>
                <a:ea typeface="+mn-ea"/>
                <a:cs typeface="+mn-cs"/>
              </a:rPr>
              <a:t> [899]; </a:t>
            </a:r>
            <a:r>
              <a:rPr lang="en-GB" sz="1200" b="0" i="0" u="none" strike="noStrike" kern="1200" dirty="0" err="1">
                <a:solidFill>
                  <a:schemeClr val="tx1"/>
                </a:solidFill>
                <a:effectLst/>
                <a:latin typeface="+mn-lt"/>
                <a:ea typeface="+mn-ea"/>
                <a:cs typeface="+mn-cs"/>
              </a:rPr>
              <a:t>matar</a:t>
            </a:r>
            <a:r>
              <a:rPr lang="en-GB" sz="1200" b="0" i="0" u="none" strike="noStrike" kern="1200" dirty="0">
                <a:solidFill>
                  <a:schemeClr val="tx1"/>
                </a:solidFill>
                <a:effectLst/>
                <a:latin typeface="+mn-lt"/>
                <a:ea typeface="+mn-ea"/>
                <a:cs typeface="+mn-cs"/>
              </a:rPr>
              <a:t> [576]; </a:t>
            </a:r>
            <a:r>
              <a:rPr lang="en-GB" sz="1200" b="0" i="0" u="none" strike="noStrike" kern="1200" dirty="0" err="1">
                <a:solidFill>
                  <a:schemeClr val="tx1"/>
                </a:solidFill>
                <a:effectLst/>
                <a:latin typeface="+mn-lt"/>
                <a:ea typeface="+mn-ea"/>
                <a:cs typeface="+mn-cs"/>
              </a:rPr>
              <a:t>batalla</a:t>
            </a:r>
            <a:r>
              <a:rPr lang="en-GB" sz="1200" b="0" i="0" u="none" strike="noStrike" kern="1200" dirty="0">
                <a:solidFill>
                  <a:schemeClr val="tx1"/>
                </a:solidFill>
                <a:effectLst/>
                <a:latin typeface="+mn-lt"/>
                <a:ea typeface="+mn-ea"/>
                <a:cs typeface="+mn-cs"/>
              </a:rPr>
              <a:t> [1423]; </a:t>
            </a:r>
            <a:r>
              <a:rPr lang="en-GB" sz="1200" b="0" i="0" u="none" strike="noStrike" kern="1200" dirty="0" err="1">
                <a:solidFill>
                  <a:schemeClr val="tx1"/>
                </a:solidFill>
                <a:effectLst/>
                <a:latin typeface="+mn-lt"/>
                <a:ea typeface="+mn-ea"/>
                <a:cs typeface="+mn-cs"/>
              </a:rPr>
              <a:t>camino</a:t>
            </a:r>
            <a:r>
              <a:rPr lang="en-GB" sz="1200" b="0" i="0" u="none" strike="noStrike" kern="1200" dirty="0">
                <a:solidFill>
                  <a:schemeClr val="tx1"/>
                </a:solidFill>
                <a:effectLst/>
                <a:latin typeface="+mn-lt"/>
                <a:ea typeface="+mn-ea"/>
                <a:cs typeface="+mn-cs"/>
              </a:rPr>
              <a:t> [363]; </a:t>
            </a:r>
            <a:r>
              <a:rPr lang="en-GB" sz="1200" b="0" i="0" u="none" strike="noStrike" kern="1200" dirty="0" err="1">
                <a:solidFill>
                  <a:schemeClr val="tx1"/>
                </a:solidFill>
                <a:effectLst/>
                <a:latin typeface="+mn-lt"/>
                <a:ea typeface="+mn-ea"/>
                <a:cs typeface="+mn-cs"/>
              </a:rPr>
              <a:t>dios</a:t>
            </a:r>
            <a:r>
              <a:rPr lang="en-GB" sz="1200" b="0" i="0" u="none" strike="noStrike" kern="1200" dirty="0">
                <a:solidFill>
                  <a:schemeClr val="tx1"/>
                </a:solidFill>
                <a:effectLst/>
                <a:latin typeface="+mn-lt"/>
                <a:ea typeface="+mn-ea"/>
                <a:cs typeface="+mn-cs"/>
              </a:rPr>
              <a:t> [355]; </a:t>
            </a:r>
            <a:r>
              <a:rPr lang="en-GB" sz="1200" b="0" i="0" u="none" strike="noStrike" kern="1200" dirty="0" err="1">
                <a:solidFill>
                  <a:schemeClr val="tx1"/>
                </a:solidFill>
                <a:effectLst/>
                <a:latin typeface="+mn-lt"/>
                <a:ea typeface="+mn-ea"/>
                <a:cs typeface="+mn-cs"/>
              </a:rPr>
              <a:t>imperio</a:t>
            </a:r>
            <a:r>
              <a:rPr lang="en-GB" sz="1200" b="0" i="0" u="none" strike="noStrike" kern="1200" dirty="0">
                <a:solidFill>
                  <a:schemeClr val="tx1"/>
                </a:solidFill>
                <a:effectLst/>
                <a:latin typeface="+mn-lt"/>
                <a:ea typeface="+mn-ea"/>
                <a:cs typeface="+mn-cs"/>
              </a:rPr>
              <a:t> [1459]; </a:t>
            </a:r>
            <a:r>
              <a:rPr lang="en-GB" sz="1200" b="0" i="0" u="none" strike="noStrike" kern="1200" dirty="0" err="1">
                <a:solidFill>
                  <a:schemeClr val="tx1"/>
                </a:solidFill>
                <a:effectLst/>
                <a:latin typeface="+mn-lt"/>
                <a:ea typeface="+mn-ea"/>
                <a:cs typeface="+mn-cs"/>
              </a:rPr>
              <a:t>lengua</a:t>
            </a:r>
            <a:r>
              <a:rPr lang="en-GB" sz="1200" b="0" i="0" u="none" strike="noStrike" kern="1200" dirty="0">
                <a:solidFill>
                  <a:schemeClr val="tx1"/>
                </a:solidFill>
                <a:effectLst/>
                <a:latin typeface="+mn-lt"/>
                <a:ea typeface="+mn-ea"/>
                <a:cs typeface="+mn-cs"/>
              </a:rPr>
              <a:t> [586]; </a:t>
            </a:r>
            <a:r>
              <a:rPr lang="en-GB" sz="1200" b="0" i="0" u="none" strike="noStrike" kern="1200" dirty="0" err="1">
                <a:solidFill>
                  <a:schemeClr val="tx1"/>
                </a:solidFill>
                <a:effectLst/>
                <a:latin typeface="+mn-lt"/>
                <a:ea typeface="+mn-ea"/>
                <a:cs typeface="+mn-cs"/>
              </a:rPr>
              <a:t>oro</a:t>
            </a:r>
            <a:r>
              <a:rPr lang="en-GB" sz="1200" b="0" i="0" u="none" strike="noStrike" kern="1200" dirty="0">
                <a:solidFill>
                  <a:schemeClr val="tx1"/>
                </a:solidFill>
                <a:effectLst/>
                <a:latin typeface="+mn-lt"/>
                <a:ea typeface="+mn-ea"/>
                <a:cs typeface="+mn-cs"/>
              </a:rPr>
              <a:t> [863]; </a:t>
            </a:r>
            <a:r>
              <a:rPr lang="en-GB" sz="1200" b="0" i="0" u="none" strike="noStrike" kern="1200" dirty="0" err="1">
                <a:solidFill>
                  <a:schemeClr val="tx1"/>
                </a:solidFill>
                <a:effectLst/>
                <a:latin typeface="+mn-lt"/>
                <a:ea typeface="+mn-ea"/>
                <a:cs typeface="+mn-cs"/>
              </a:rPr>
              <a:t>rey</a:t>
            </a:r>
            <a:r>
              <a:rPr lang="en-GB" sz="1200" b="0" i="0" u="none" strike="noStrike" kern="1200" dirty="0">
                <a:solidFill>
                  <a:schemeClr val="tx1"/>
                </a:solidFill>
                <a:effectLst/>
                <a:latin typeface="+mn-lt"/>
                <a:ea typeface="+mn-ea"/>
                <a:cs typeface="+mn-cs"/>
              </a:rPr>
              <a:t> [787]; </a:t>
            </a:r>
            <a:r>
              <a:rPr lang="en-GB" sz="1200" b="0" i="0" u="none" strike="noStrike" kern="1200" dirty="0" err="1">
                <a:solidFill>
                  <a:schemeClr val="tx1"/>
                </a:solidFill>
                <a:effectLst/>
                <a:latin typeface="+mn-lt"/>
                <a:ea typeface="+mn-ea"/>
                <a:cs typeface="+mn-cs"/>
              </a:rPr>
              <a:t>peruano</a:t>
            </a:r>
            <a:r>
              <a:rPr lang="en-GB" sz="1200" b="0" i="0" u="none" strike="noStrike" kern="1200" dirty="0">
                <a:solidFill>
                  <a:schemeClr val="tx1"/>
                </a:solidFill>
                <a:effectLst/>
                <a:latin typeface="+mn-lt"/>
                <a:ea typeface="+mn-ea"/>
                <a:cs typeface="+mn-cs"/>
              </a:rPr>
              <a:t> [1992]; Perú [N/A]; </a:t>
            </a:r>
            <a:r>
              <a:rPr lang="en-GB" sz="1200" b="0" i="0" u="none" strike="noStrike" kern="1200" dirty="0" err="1">
                <a:solidFill>
                  <a:schemeClr val="tx1"/>
                </a:solidFill>
                <a:effectLst/>
                <a:latin typeface="+mn-lt"/>
                <a:ea typeface="+mn-ea"/>
                <a:cs typeface="+mn-cs"/>
              </a:rPr>
              <a:t>siglo</a:t>
            </a:r>
            <a:r>
              <a:rPr lang="en-GB" sz="1200" b="0" i="0" u="none" strike="noStrike" kern="1200" dirty="0">
                <a:solidFill>
                  <a:schemeClr val="tx1"/>
                </a:solidFill>
                <a:effectLst/>
                <a:latin typeface="+mn-lt"/>
                <a:ea typeface="+mn-ea"/>
                <a:cs typeface="+mn-cs"/>
              </a:rPr>
              <a:t> [227]; entonces² [74]</a:t>
            </a:r>
            <a:r>
              <a:rPr lang="en-GB" dirty="0"/>
              <a:t> </a:t>
            </a:r>
            <a:br>
              <a:rPr lang="en-GB" sz="1200" b="0" i="0" u="none" strike="noStrike" kern="1200" dirty="0">
                <a:solidFill>
                  <a:schemeClr val="tx1"/>
                </a:solidFill>
                <a:effectLst/>
                <a:latin typeface="+mn-lt"/>
                <a:ea typeface="+mn-ea"/>
                <a:cs typeface="+mn-cs"/>
              </a:rPr>
            </a:br>
            <a:r>
              <a:rPr lang="en-GB" b="1" dirty="0"/>
              <a:t>9.1.2.2 (revisit)</a:t>
            </a:r>
            <a:r>
              <a:rPr lang="es-ES"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aumentar</a:t>
            </a:r>
            <a:r>
              <a:rPr lang="en-GB" sz="1200" b="0" i="0" u="none" strike="noStrike" kern="1200" dirty="0">
                <a:solidFill>
                  <a:schemeClr val="tx1"/>
                </a:solidFill>
                <a:effectLst/>
                <a:latin typeface="+mn-lt"/>
                <a:ea typeface="+mn-ea"/>
                <a:cs typeface="+mn-cs"/>
              </a:rPr>
              <a:t> [647]; </a:t>
            </a:r>
            <a:r>
              <a:rPr lang="en-GB" sz="1200" b="0" i="0" u="none" strike="noStrike" kern="1200" dirty="0" err="1">
                <a:solidFill>
                  <a:schemeClr val="tx1"/>
                </a:solidFill>
                <a:effectLst/>
                <a:latin typeface="+mn-lt"/>
                <a:ea typeface="+mn-ea"/>
                <a:cs typeface="+mn-cs"/>
              </a:rPr>
              <a:t>corazón</a:t>
            </a:r>
            <a:r>
              <a:rPr lang="en-GB" sz="1200" b="0" i="0" u="none" strike="noStrike" kern="1200" dirty="0">
                <a:solidFill>
                  <a:schemeClr val="tx1"/>
                </a:solidFill>
                <a:effectLst/>
                <a:latin typeface="+mn-lt"/>
                <a:ea typeface="+mn-ea"/>
                <a:cs typeface="+mn-cs"/>
              </a:rPr>
              <a:t> [475]; peso [432]; </a:t>
            </a:r>
            <a:r>
              <a:rPr lang="en-GB" sz="1200" b="0" i="0" u="none" strike="noStrike" kern="1200" dirty="0" err="1">
                <a:solidFill>
                  <a:schemeClr val="tx1"/>
                </a:solidFill>
                <a:effectLst/>
                <a:latin typeface="+mn-lt"/>
                <a:ea typeface="+mn-ea"/>
                <a:cs typeface="+mn-cs"/>
              </a:rPr>
              <a:t>edad</a:t>
            </a:r>
            <a:r>
              <a:rPr lang="en-GB" sz="1200" b="0" i="0" u="none" strike="noStrike" kern="1200" dirty="0">
                <a:solidFill>
                  <a:schemeClr val="tx1"/>
                </a:solidFill>
                <a:effectLst/>
                <a:latin typeface="+mn-lt"/>
                <a:ea typeface="+mn-ea"/>
                <a:cs typeface="+mn-cs"/>
              </a:rPr>
              <a:t> [419]; </a:t>
            </a:r>
            <a:r>
              <a:rPr lang="en-GB" sz="1200" b="0" i="0" u="none" strike="noStrike" kern="1200" dirty="0" err="1">
                <a:solidFill>
                  <a:schemeClr val="tx1"/>
                </a:solidFill>
                <a:effectLst/>
                <a:latin typeface="+mn-lt"/>
                <a:ea typeface="+mn-ea"/>
                <a:cs typeface="+mn-cs"/>
              </a:rPr>
              <a:t>ojo</a:t>
            </a:r>
            <a:r>
              <a:rPr lang="en-GB" sz="1200" b="0" i="0" u="none" strike="noStrike" kern="1200" dirty="0">
                <a:solidFill>
                  <a:schemeClr val="tx1"/>
                </a:solidFill>
                <a:effectLst/>
                <a:latin typeface="+mn-lt"/>
                <a:ea typeface="+mn-ea"/>
                <a:cs typeface="+mn-cs"/>
              </a:rPr>
              <a:t> [169]; </a:t>
            </a:r>
            <a:r>
              <a:rPr lang="en-GB" sz="1200" b="0" i="0" u="none" strike="noStrike" kern="1200" dirty="0" err="1">
                <a:solidFill>
                  <a:schemeClr val="tx1"/>
                </a:solidFill>
                <a:effectLst/>
                <a:latin typeface="+mn-lt"/>
                <a:ea typeface="+mn-ea"/>
                <a:cs typeface="+mn-cs"/>
              </a:rPr>
              <a:t>piel</a:t>
            </a:r>
            <a:r>
              <a:rPr lang="en-GB" sz="1200" b="0" i="0" u="none" strike="noStrike" kern="1200" dirty="0">
                <a:solidFill>
                  <a:schemeClr val="tx1"/>
                </a:solidFill>
                <a:effectLst/>
                <a:latin typeface="+mn-lt"/>
                <a:ea typeface="+mn-ea"/>
                <a:cs typeface="+mn-cs"/>
              </a:rPr>
              <a:t> [670]; </a:t>
            </a:r>
            <a:r>
              <a:rPr lang="en-GB" sz="1200" b="0" i="0" u="none" strike="noStrike" kern="1200" dirty="0" err="1">
                <a:solidFill>
                  <a:schemeClr val="tx1"/>
                </a:solidFill>
                <a:effectLst/>
                <a:latin typeface="+mn-lt"/>
                <a:ea typeface="+mn-ea"/>
                <a:cs typeface="+mn-cs"/>
              </a:rPr>
              <a:t>sano</a:t>
            </a:r>
            <a:r>
              <a:rPr lang="en-GB" sz="1200" b="0" i="0" u="none" strike="noStrike" kern="1200" dirty="0">
                <a:solidFill>
                  <a:schemeClr val="tx1"/>
                </a:solidFill>
                <a:effectLst/>
                <a:latin typeface="+mn-lt"/>
                <a:ea typeface="+mn-ea"/>
                <a:cs typeface="+mn-cs"/>
              </a:rPr>
              <a:t> [1961]; </a:t>
            </a:r>
            <a:r>
              <a:rPr lang="en-GB" sz="1200" b="0" i="0" u="none" strike="noStrike" kern="1200" dirty="0" err="1">
                <a:solidFill>
                  <a:schemeClr val="tx1"/>
                </a:solidFill>
                <a:effectLst/>
                <a:latin typeface="+mn-lt"/>
                <a:ea typeface="+mn-ea"/>
                <a:cs typeface="+mn-cs"/>
              </a:rPr>
              <a:t>beneficio</a:t>
            </a:r>
            <a:r>
              <a:rPr lang="en-GB" sz="1200" b="0" i="0" u="none" strike="noStrike" kern="1200" dirty="0">
                <a:solidFill>
                  <a:schemeClr val="tx1"/>
                </a:solidFill>
                <a:effectLst/>
                <a:latin typeface="+mn-lt"/>
                <a:ea typeface="+mn-ea"/>
                <a:cs typeface="+mn-cs"/>
              </a:rPr>
              <a:t> [1169]; </a:t>
            </a:r>
            <a:r>
              <a:rPr lang="en-GB" sz="1200" b="0" i="0" u="none" strike="noStrike" kern="1200" dirty="0" err="1">
                <a:solidFill>
                  <a:schemeClr val="tx1"/>
                </a:solidFill>
                <a:effectLst/>
                <a:latin typeface="+mn-lt"/>
                <a:ea typeface="+mn-ea"/>
                <a:cs typeface="+mn-cs"/>
              </a:rPr>
              <a:t>joven</a:t>
            </a:r>
            <a:r>
              <a:rPr lang="en-GB" sz="1200" b="0" i="0" u="none" strike="noStrike" kern="1200" dirty="0">
                <a:solidFill>
                  <a:schemeClr val="tx1"/>
                </a:solidFill>
                <a:effectLst/>
                <a:latin typeface="+mn-lt"/>
                <a:ea typeface="+mn-ea"/>
                <a:cs typeface="+mn-cs"/>
              </a:rPr>
              <a:t> [423]; </a:t>
            </a:r>
            <a:r>
              <a:rPr lang="en-GB" sz="1200" b="0" i="0" u="none" strike="noStrike" kern="1200" dirty="0" err="1">
                <a:solidFill>
                  <a:schemeClr val="tx1"/>
                </a:solidFill>
                <a:effectLst/>
                <a:latin typeface="+mn-lt"/>
                <a:ea typeface="+mn-ea"/>
                <a:cs typeface="+mn-cs"/>
              </a:rPr>
              <a:t>gordo</a:t>
            </a:r>
            <a:r>
              <a:rPr lang="en-GB" sz="1200" b="0" i="0" u="none" strike="noStrike" kern="1200" dirty="0">
                <a:solidFill>
                  <a:schemeClr val="tx1"/>
                </a:solidFill>
                <a:effectLst/>
                <a:latin typeface="+mn-lt"/>
                <a:ea typeface="+mn-ea"/>
                <a:cs typeface="+mn-cs"/>
              </a:rPr>
              <a:t> [1679]; </a:t>
            </a:r>
            <a:r>
              <a:rPr lang="en-GB" sz="1200" b="0" i="0" u="none" strike="noStrike" kern="1200" dirty="0" err="1">
                <a:solidFill>
                  <a:schemeClr val="tx1"/>
                </a:solidFill>
                <a:effectLst/>
                <a:latin typeface="+mn-lt"/>
                <a:ea typeface="+mn-ea"/>
                <a:cs typeface="+mn-cs"/>
              </a:rPr>
              <a:t>delgado</a:t>
            </a:r>
            <a:r>
              <a:rPr lang="en-GB" sz="1200" b="0" i="0" u="none" strike="noStrike" kern="1200" dirty="0">
                <a:solidFill>
                  <a:schemeClr val="tx1"/>
                </a:solidFill>
                <a:effectLst/>
                <a:latin typeface="+mn-lt"/>
                <a:ea typeface="+mn-ea"/>
                <a:cs typeface="+mn-cs"/>
              </a:rPr>
              <a:t> [2241]; </a:t>
            </a:r>
            <a:r>
              <a:rPr lang="en-GB" sz="1200" b="0" i="0" u="none" strike="noStrike" kern="1200" dirty="0" err="1">
                <a:solidFill>
                  <a:schemeClr val="tx1"/>
                </a:solidFill>
                <a:effectLst/>
                <a:latin typeface="+mn-lt"/>
                <a:ea typeface="+mn-ea"/>
                <a:cs typeface="+mn-cs"/>
              </a:rPr>
              <a:t>pálido</a:t>
            </a:r>
            <a:r>
              <a:rPr lang="en-GB" sz="1200" b="0" i="0" u="none" strike="noStrike" kern="1200" dirty="0">
                <a:solidFill>
                  <a:schemeClr val="tx1"/>
                </a:solidFill>
                <a:effectLst/>
                <a:latin typeface="+mn-lt"/>
                <a:ea typeface="+mn-ea"/>
                <a:cs typeface="+mn-cs"/>
              </a:rPr>
              <a:t> [2377]; </a:t>
            </a:r>
            <a:r>
              <a:rPr lang="en-GB" sz="1200" b="0" i="0" u="none" strike="noStrike" kern="1200" dirty="0" err="1">
                <a:solidFill>
                  <a:schemeClr val="tx1"/>
                </a:solidFill>
                <a:effectLst/>
                <a:latin typeface="+mn-lt"/>
                <a:ea typeface="+mn-ea"/>
                <a:cs typeface="+mn-cs"/>
              </a:rPr>
              <a:t>cuerpo</a:t>
            </a:r>
            <a:r>
              <a:rPr lang="en-GB" sz="1200" b="0" i="0" u="none" strike="noStrike" kern="1200" dirty="0">
                <a:solidFill>
                  <a:schemeClr val="tx1"/>
                </a:solidFill>
                <a:effectLst/>
                <a:latin typeface="+mn-lt"/>
                <a:ea typeface="+mn-ea"/>
                <a:cs typeface="+mn-cs"/>
              </a:rPr>
              <a:t> [232];  </a:t>
            </a:r>
            <a:r>
              <a:rPr lang="en-GB" sz="1200" b="0" i="0" u="none" strike="noStrike" kern="1200" dirty="0" err="1">
                <a:solidFill>
                  <a:schemeClr val="tx1"/>
                </a:solidFill>
                <a:effectLst/>
                <a:latin typeface="+mn-lt"/>
                <a:ea typeface="+mn-ea"/>
                <a:cs typeface="+mn-cs"/>
              </a:rPr>
              <a:t>vuestro</a:t>
            </a:r>
            <a:r>
              <a:rPr lang="en-GB" sz="1200" b="0" i="0" u="none" strike="noStrike" kern="1200" dirty="0">
                <a:solidFill>
                  <a:schemeClr val="tx1"/>
                </a:solidFill>
                <a:effectLst/>
                <a:latin typeface="+mn-lt"/>
                <a:ea typeface="+mn-ea"/>
                <a:cs typeface="+mn-cs"/>
              </a:rPr>
              <a:t> [1748]; </a:t>
            </a:r>
            <a:r>
              <a:rPr lang="en-GB" sz="1200" b="0" i="0" u="none" strike="noStrike" kern="1200" dirty="0" err="1">
                <a:solidFill>
                  <a:schemeClr val="tx1"/>
                </a:solidFill>
                <a:effectLst/>
                <a:latin typeface="+mn-lt"/>
                <a:ea typeface="+mn-ea"/>
                <a:cs typeface="+mn-cs"/>
              </a:rPr>
              <a:t>vosotros</a:t>
            </a:r>
            <a:r>
              <a:rPr lang="en-GB" sz="1200" b="0" i="0" u="none" strike="noStrike" kern="1200" dirty="0">
                <a:solidFill>
                  <a:schemeClr val="tx1"/>
                </a:solidFill>
                <a:effectLst/>
                <a:latin typeface="+mn-lt"/>
                <a:ea typeface="+mn-ea"/>
                <a:cs typeface="+mn-cs"/>
              </a:rPr>
              <a:t> [2202]; </a:t>
            </a:r>
            <a:r>
              <a:rPr lang="en-GB" sz="1200" b="0" i="0" u="none" strike="noStrike" kern="1200" dirty="0" err="1">
                <a:solidFill>
                  <a:schemeClr val="tx1"/>
                </a:solidFill>
                <a:effectLst/>
                <a:latin typeface="+mn-lt"/>
                <a:ea typeface="+mn-ea"/>
                <a:cs typeface="+mn-cs"/>
              </a:rPr>
              <a:t>cuarenta</a:t>
            </a:r>
            <a:r>
              <a:rPr lang="en-GB" sz="1200" b="0" i="0" u="none" strike="noStrike" kern="1200" dirty="0">
                <a:solidFill>
                  <a:schemeClr val="tx1"/>
                </a:solidFill>
                <a:effectLst/>
                <a:latin typeface="+mn-lt"/>
                <a:ea typeface="+mn-ea"/>
                <a:cs typeface="+mn-cs"/>
              </a:rPr>
              <a:t> [1091]; </a:t>
            </a:r>
            <a:r>
              <a:rPr lang="en-GB" sz="1200" b="0" i="0" u="none" strike="noStrike" kern="1200" dirty="0" err="1">
                <a:solidFill>
                  <a:schemeClr val="tx1"/>
                </a:solidFill>
                <a:effectLst/>
                <a:latin typeface="+mn-lt"/>
                <a:ea typeface="+mn-ea"/>
                <a:cs typeface="+mn-cs"/>
              </a:rPr>
              <a:t>cincuenta</a:t>
            </a:r>
            <a:r>
              <a:rPr lang="en-GB" sz="1200" b="0" i="0" u="none" strike="noStrike" kern="1200" dirty="0">
                <a:solidFill>
                  <a:schemeClr val="tx1"/>
                </a:solidFill>
                <a:effectLst/>
                <a:latin typeface="+mn-lt"/>
                <a:ea typeface="+mn-ea"/>
                <a:cs typeface="+mn-cs"/>
              </a:rPr>
              <a:t> [963]; </a:t>
            </a:r>
            <a:r>
              <a:rPr lang="en-GB" sz="1200" b="0" i="0" u="none" strike="noStrike" kern="1200" dirty="0" err="1">
                <a:solidFill>
                  <a:schemeClr val="tx1"/>
                </a:solidFill>
                <a:effectLst/>
                <a:latin typeface="+mn-lt"/>
                <a:ea typeface="+mn-ea"/>
                <a:cs typeface="+mn-cs"/>
              </a:rPr>
              <a:t>sesenta</a:t>
            </a:r>
            <a:r>
              <a:rPr lang="en-GB" sz="1200" b="0" i="0" u="none" strike="noStrike" kern="1200" dirty="0">
                <a:solidFill>
                  <a:schemeClr val="tx1"/>
                </a:solidFill>
                <a:effectLst/>
                <a:latin typeface="+mn-lt"/>
                <a:ea typeface="+mn-ea"/>
                <a:cs typeface="+mn-cs"/>
              </a:rPr>
              <a:t> [1588]; </a:t>
            </a:r>
            <a:r>
              <a:rPr lang="en-GB" sz="1200" b="0" i="0" u="none" strike="noStrike" kern="1200" dirty="0" err="1">
                <a:solidFill>
                  <a:schemeClr val="tx1"/>
                </a:solidFill>
                <a:effectLst/>
                <a:latin typeface="+mn-lt"/>
                <a:ea typeface="+mn-ea"/>
                <a:cs typeface="+mn-cs"/>
              </a:rPr>
              <a:t>setenta</a:t>
            </a:r>
            <a:r>
              <a:rPr lang="en-GB" sz="1200" b="0" i="0" u="none" strike="noStrike" kern="1200" dirty="0">
                <a:solidFill>
                  <a:schemeClr val="tx1"/>
                </a:solidFill>
                <a:effectLst/>
                <a:latin typeface="+mn-lt"/>
                <a:ea typeface="+mn-ea"/>
                <a:cs typeface="+mn-cs"/>
              </a:rPr>
              <a:t> [1939]</a:t>
            </a:r>
            <a:r>
              <a:rPr lang="en-GB" dirty="0"/>
              <a:t> </a:t>
            </a:r>
          </a:p>
          <a:p>
            <a:pPr marL="0" lvl="0" indent="0" algn="l" rtl="0">
              <a:spcBef>
                <a:spcPts val="0"/>
              </a:spcBef>
              <a:spcAft>
                <a:spcPts val="0"/>
              </a:spcAft>
              <a:buNone/>
            </a:pPr>
            <a:r>
              <a:rPr lang="es-ES" sz="1200" b="1" i="0" u="none" strike="noStrike" kern="1200" dirty="0" err="1">
                <a:solidFill>
                  <a:schemeClr val="tx1"/>
                </a:solidFill>
                <a:effectLst/>
                <a:latin typeface="+mn-lt"/>
                <a:ea typeface="+mn-ea"/>
                <a:cs typeface="+mn-cs"/>
              </a:rPr>
              <a:t>Numbers</a:t>
            </a:r>
            <a:r>
              <a:rPr lang="es-ES" sz="1200" b="1" i="0" u="none" strike="noStrike"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cuarenta [1091]; cincuenta [963]; sesenta [1588]; setenta [ 1939];</a:t>
            </a:r>
          </a:p>
          <a:p>
            <a:pPr marL="0" lvl="0" indent="0" algn="l" rtl="0">
              <a:spcBef>
                <a:spcPts val="0"/>
              </a:spcBef>
              <a:spcAft>
                <a:spcPts val="0"/>
              </a:spcAft>
              <a:buNone/>
            </a:pPr>
            <a:endParaRPr lang="es-ES" sz="1200" b="1" i="0" u="none" strike="noStrike" kern="1200" dirty="0">
              <a:solidFill>
                <a:schemeClr val="tx1"/>
              </a:solidFill>
              <a:effectLst/>
              <a:latin typeface="+mn-lt"/>
              <a:ea typeface="+mn-ea"/>
              <a:cs typeface="+mn-cs"/>
            </a:endParaRPr>
          </a:p>
          <a:p>
            <a:pPr marL="0" lvl="0" indent="0" algn="l" rtl="0">
              <a:spcBef>
                <a:spcPts val="0"/>
              </a:spcBef>
              <a:spcAft>
                <a:spcPts val="0"/>
              </a:spcAft>
              <a:buNone/>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771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Vocabulary recall activity</a:t>
            </a:r>
          </a:p>
          <a:p>
            <a:endParaRPr lang="en-GB" dirty="0"/>
          </a:p>
          <a:p>
            <a:r>
              <a:rPr lang="en-GB" b="1" dirty="0"/>
              <a:t>Timing</a:t>
            </a:r>
            <a:r>
              <a:rPr lang="es-GB" b="1" dirty="0"/>
              <a:t>: </a:t>
            </a:r>
            <a:r>
              <a:rPr lang="en-GB" dirty="0"/>
              <a:t>5</a:t>
            </a:r>
            <a:r>
              <a:rPr lang="es-GB" dirty="0"/>
              <a:t> min</a:t>
            </a:r>
            <a:r>
              <a:rPr lang="en-GB" dirty="0" err="1"/>
              <a:t>utes</a:t>
            </a:r>
            <a:endParaRPr lang="en-GB" dirty="0"/>
          </a:p>
          <a:p>
            <a:endParaRPr lang="en-GB" dirty="0"/>
          </a:p>
          <a:p>
            <a:r>
              <a:rPr lang="en-GB" b="1" dirty="0"/>
              <a:t>Aim: </a:t>
            </a:r>
            <a:r>
              <a:rPr lang="en-GB" dirty="0"/>
              <a:t>To recall vocabulary from this week’s revisited sets.</a:t>
            </a:r>
          </a:p>
          <a:p>
            <a:endParaRPr lang="en-GB" dirty="0"/>
          </a:p>
          <a:p>
            <a:r>
              <a:rPr lang="en-GB" b="1" dirty="0"/>
              <a:t>Procedure:</a:t>
            </a:r>
          </a:p>
          <a:p>
            <a:r>
              <a:rPr lang="en-GB" dirty="0"/>
              <a:t>1. Ask students</a:t>
            </a:r>
            <a:r>
              <a:rPr lang="en-GB" baseline="0" dirty="0"/>
              <a:t> to </a:t>
            </a:r>
            <a:r>
              <a:rPr lang="es-GB" dirty="0"/>
              <a:t>try to say the word in Spanish represented by each image. To encourage learners to recall this vocabulary </a:t>
            </a:r>
            <a:r>
              <a:rPr lang="en-GB" dirty="0"/>
              <a:t>only some of the letters </a:t>
            </a:r>
            <a:r>
              <a:rPr lang="es-GB" dirty="0"/>
              <a:t>each word is provided.</a:t>
            </a:r>
            <a:r>
              <a:rPr lang="en-GB" dirty="0"/>
              <a:t>  Only the 9 letters from the grid can be used to complete the words.</a:t>
            </a:r>
            <a:endParaRPr lang="es-GB" dirty="0"/>
          </a:p>
          <a:p>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1110896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recap vocabulary from this </a:t>
            </a:r>
            <a:r>
              <a:rPr lang="en-GB" b="0" dirty="0"/>
              <a:t>week’s revisited sets</a:t>
            </a:r>
            <a:endParaRPr lang="en-GB" sz="1200" b="0" kern="1200" dirty="0">
              <a:solidFill>
                <a:schemeClr val="tx1"/>
              </a:solidFill>
              <a:effectLst/>
              <a:latin typeface="+mn-lt"/>
              <a:ea typeface="+mn-ea"/>
              <a:cs typeface="+mn-cs"/>
            </a:endParaRPr>
          </a:p>
          <a:p>
            <a:endParaRPr lang="en-US" b="1" dirty="0"/>
          </a:p>
          <a:p>
            <a:r>
              <a:rPr lang="en-US" b="1" dirty="0"/>
              <a:t>Procedure:</a:t>
            </a:r>
          </a:p>
          <a:p>
            <a:r>
              <a:rPr lang="en-US" b="0" dirty="0"/>
              <a:t>1. Give students</a:t>
            </a:r>
            <a:r>
              <a:rPr lang="en-US" b="0" baseline="0" dirty="0"/>
              <a:t> a minute in pairs to try to anticipate the vocabulary items they will hear.  This gives the teacher a chance to gauge students’ understanding of the pictures and offer help where necessary.</a:t>
            </a:r>
            <a:endParaRPr lang="en-US" b="0" dirty="0"/>
          </a:p>
          <a:p>
            <a:r>
              <a:rPr lang="en-US" b="0" dirty="0"/>
              <a:t>2. Click</a:t>
            </a:r>
            <a:r>
              <a:rPr lang="en-US" b="0" baseline="0" dirty="0"/>
              <a:t> the number triggers to play the audio.</a:t>
            </a:r>
            <a:endParaRPr lang="en-US" b="0" dirty="0"/>
          </a:p>
          <a:p>
            <a:r>
              <a:rPr lang="en-US" b="0" dirty="0"/>
              <a:t>3. Go through the answers.</a:t>
            </a:r>
          </a:p>
          <a:p>
            <a:r>
              <a:rPr lang="en-US" b="0" dirty="0"/>
              <a:t>4. Click again to reveal a list of vocab items that students must listen for when the audio (1-4) is played for a second time.</a:t>
            </a:r>
          </a:p>
          <a:p>
            <a:r>
              <a:rPr lang="en-US" b="0" dirty="0"/>
              <a:t>5. Students write down definitions in Spanish with the help of the audio.</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a:t>Tiene </a:t>
            </a:r>
            <a:r>
              <a:rPr lang="en-US" b="1" baseline="0" dirty="0" err="1"/>
              <a:t>cuarenta</a:t>
            </a:r>
            <a:r>
              <a:rPr lang="en-US" b="0" baseline="0" dirty="0"/>
              <a:t> y </a:t>
            </a:r>
            <a:r>
              <a:rPr lang="en-US" b="0" baseline="0" dirty="0" err="1"/>
              <a:t>siete</a:t>
            </a:r>
            <a:r>
              <a:rPr lang="en-US" b="0" baseline="0" dirty="0"/>
              <a:t> </a:t>
            </a:r>
            <a:r>
              <a:rPr lang="en-US" b="0" baseline="0" dirty="0" err="1"/>
              <a:t>años</a:t>
            </a:r>
            <a:r>
              <a:rPr lang="en-US" b="0" baseline="0" dirty="0"/>
              <a:t> de </a:t>
            </a:r>
            <a:r>
              <a:rPr lang="en-US" b="1" baseline="0" dirty="0" err="1"/>
              <a:t>edad</a:t>
            </a:r>
            <a:r>
              <a:rPr lang="en-US" b="0" baseline="0" dirty="0"/>
              <a:t> y es </a:t>
            </a:r>
            <a:r>
              <a:rPr lang="en-US" b="1" baseline="0" dirty="0" err="1"/>
              <a:t>delgada</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a:t>El </a:t>
            </a:r>
            <a:r>
              <a:rPr lang="en-US" b="1" baseline="0" dirty="0" err="1"/>
              <a:t>rey</a:t>
            </a:r>
            <a:r>
              <a:rPr lang="en-US" b="0" baseline="0" dirty="0"/>
              <a:t> del </a:t>
            </a:r>
            <a:r>
              <a:rPr lang="en-US" b="1" baseline="0" dirty="0" err="1"/>
              <a:t>imperio</a:t>
            </a:r>
            <a:r>
              <a:rPr lang="en-US" b="0" baseline="0" dirty="0"/>
              <a:t> </a:t>
            </a:r>
            <a:r>
              <a:rPr lang="en-US" b="1" baseline="0" dirty="0" err="1"/>
              <a:t>peruano</a:t>
            </a:r>
            <a:r>
              <a:rPr lang="en-US" b="0" baseline="0" dirty="0"/>
              <a:t>. </a:t>
            </a:r>
            <a:r>
              <a:rPr lang="en-US" b="1" baseline="0" dirty="0" err="1"/>
              <a:t>Aumentó</a:t>
            </a:r>
            <a:r>
              <a:rPr lang="en-US" b="0" baseline="0" dirty="0"/>
              <a:t> </a:t>
            </a:r>
            <a:r>
              <a:rPr lang="en-US" b="0" baseline="0" dirty="0" err="1"/>
              <a:t>su</a:t>
            </a:r>
            <a:r>
              <a:rPr lang="en-US" b="0" baseline="0" dirty="0"/>
              <a:t> </a:t>
            </a:r>
            <a:r>
              <a:rPr lang="en-US" b="0" baseline="0" dirty="0" err="1"/>
              <a:t>cantidad</a:t>
            </a:r>
            <a:r>
              <a:rPr lang="en-US" b="0" baseline="0" dirty="0"/>
              <a:t> de </a:t>
            </a:r>
            <a:r>
              <a:rPr lang="en-US" b="1" baseline="0" dirty="0" err="1"/>
              <a:t>oro</a:t>
            </a:r>
            <a:r>
              <a:rPr lang="en-US" b="0" baseline="0" dirty="0"/>
              <a:t> gracias a las </a:t>
            </a:r>
            <a:r>
              <a:rPr lang="en-US" b="1" baseline="0" dirty="0" err="1"/>
              <a:t>batallas</a:t>
            </a:r>
            <a:r>
              <a:rPr lang="en-US" b="0" baseline="0" dirty="0"/>
              <a:t> contra </a:t>
            </a:r>
            <a:r>
              <a:rPr lang="en-US" b="0" baseline="0" dirty="0" err="1"/>
              <a:t>otros</a:t>
            </a:r>
            <a:r>
              <a:rPr lang="en-US" b="0" baseline="0" dirty="0"/>
              <a:t> </a:t>
            </a:r>
            <a:r>
              <a:rPr lang="en-US" b="0" baseline="0" dirty="0" err="1"/>
              <a:t>indígenas</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a:t>Es </a:t>
            </a:r>
            <a:r>
              <a:rPr lang="en-US" b="1" baseline="0" dirty="0" err="1"/>
              <a:t>joven</a:t>
            </a:r>
            <a:r>
              <a:rPr lang="en-US" b="0" baseline="0" dirty="0"/>
              <a:t> y </a:t>
            </a:r>
            <a:r>
              <a:rPr lang="en-US" b="0" baseline="0" dirty="0" err="1"/>
              <a:t>tiene</a:t>
            </a:r>
            <a:r>
              <a:rPr lang="en-US" b="0" baseline="0" dirty="0"/>
              <a:t> un </a:t>
            </a:r>
            <a:r>
              <a:rPr lang="en-US" b="1" baseline="0" dirty="0" err="1"/>
              <a:t>cuerpo</a:t>
            </a:r>
            <a:r>
              <a:rPr lang="en-US" b="0" baseline="0" dirty="0"/>
              <a:t> </a:t>
            </a:r>
            <a:r>
              <a:rPr lang="en-US" b="0" baseline="0" dirty="0" err="1"/>
              <a:t>fuerte</a:t>
            </a:r>
            <a:r>
              <a:rPr lang="en-US" b="0" baseline="0" dirty="0"/>
              <a:t> y </a:t>
            </a:r>
            <a:r>
              <a:rPr lang="en-US" b="1" baseline="0" dirty="0" err="1"/>
              <a:t>sano</a:t>
            </a:r>
            <a:r>
              <a:rPr lang="en-US" b="0" baseline="0" dirty="0"/>
              <a:t>. </a:t>
            </a:r>
            <a:r>
              <a:rPr lang="en-US" b="0" baseline="0" dirty="0" err="1"/>
              <a:t>En</a:t>
            </a:r>
            <a:r>
              <a:rPr lang="en-US" b="0" baseline="0" dirty="0"/>
              <a:t> </a:t>
            </a:r>
            <a:r>
              <a:rPr lang="en-US" b="0" baseline="0" dirty="0" err="1"/>
              <a:t>su</a:t>
            </a:r>
            <a:r>
              <a:rPr lang="en-US" b="0" baseline="0" dirty="0"/>
              <a:t> </a:t>
            </a:r>
            <a:r>
              <a:rPr lang="en-US" b="0" baseline="0" dirty="0" err="1"/>
              <a:t>trabajo</a:t>
            </a:r>
            <a:r>
              <a:rPr lang="en-US" b="0" baseline="0" dirty="0"/>
              <a:t> </a:t>
            </a:r>
            <a:r>
              <a:rPr lang="en-US" b="1" baseline="0" dirty="0" err="1"/>
              <a:t>ataca</a:t>
            </a:r>
            <a:r>
              <a:rPr lang="en-US" b="0" baseline="0" dirty="0"/>
              <a:t> con una pelota.</a:t>
            </a:r>
          </a:p>
          <a:p>
            <a:pPr marL="228600" indent="-228600">
              <a:buAutoNum type="arabicParenR"/>
            </a:pPr>
            <a:r>
              <a:rPr lang="en-US" b="0" baseline="0" dirty="0"/>
              <a:t>Tiene </a:t>
            </a:r>
            <a:r>
              <a:rPr lang="en-US" b="0" baseline="0" dirty="0" err="1"/>
              <a:t>casi</a:t>
            </a:r>
            <a:r>
              <a:rPr lang="en-US" b="0" baseline="0" dirty="0"/>
              <a:t> </a:t>
            </a:r>
            <a:r>
              <a:rPr lang="en-US" b="1" baseline="0" dirty="0" err="1"/>
              <a:t>sesenta</a:t>
            </a:r>
            <a:r>
              <a:rPr lang="en-US" b="0" baseline="0" dirty="0"/>
              <a:t> </a:t>
            </a:r>
            <a:r>
              <a:rPr lang="en-US" b="0" baseline="0" dirty="0" err="1"/>
              <a:t>años</a:t>
            </a:r>
            <a:r>
              <a:rPr lang="en-US" b="0" baseline="0" dirty="0"/>
              <a:t>. Sus </a:t>
            </a:r>
            <a:r>
              <a:rPr lang="en-US" b="1" baseline="0" dirty="0" err="1"/>
              <a:t>ojos</a:t>
            </a:r>
            <a:r>
              <a:rPr lang="en-US" b="0" baseline="0" dirty="0"/>
              <a:t> son </a:t>
            </a:r>
            <a:r>
              <a:rPr lang="en-US" b="0" baseline="0" dirty="0" err="1"/>
              <a:t>azules</a:t>
            </a:r>
            <a:r>
              <a:rPr lang="en-US" b="0" baseline="0" dirty="0"/>
              <a:t>, </a:t>
            </a:r>
            <a:r>
              <a:rPr lang="en-US" b="0" baseline="0" dirty="0" err="1"/>
              <a:t>su</a:t>
            </a:r>
            <a:r>
              <a:rPr lang="en-US" b="0" baseline="0" dirty="0"/>
              <a:t> </a:t>
            </a:r>
            <a:r>
              <a:rPr lang="en-US" b="1" baseline="0" dirty="0" err="1"/>
              <a:t>piel</a:t>
            </a:r>
            <a:r>
              <a:rPr lang="en-US" b="0" baseline="0" dirty="0"/>
              <a:t> es </a:t>
            </a:r>
            <a:r>
              <a:rPr lang="en-US" b="1" baseline="0" dirty="0" err="1"/>
              <a:t>pálida</a:t>
            </a:r>
            <a:r>
              <a:rPr lang="en-US" b="0" baseline="0" dirty="0"/>
              <a:t> y es un poco </a:t>
            </a:r>
            <a:r>
              <a:rPr lang="en-US" b="1" baseline="0" dirty="0" err="1"/>
              <a:t>gordo</a:t>
            </a:r>
            <a:r>
              <a:rPr lang="en-US" b="0" baseline="0" dirty="0"/>
              <a:t>.</a:t>
            </a:r>
          </a:p>
          <a:p>
            <a:pPr marL="228600" indent="-228600">
              <a:buAutoNum type="arabicParenR"/>
            </a:pPr>
            <a:endParaRPr lang="en-US" b="0" baseline="0" dirty="0"/>
          </a:p>
          <a:p>
            <a:pPr marL="0" indent="0">
              <a:buNone/>
            </a:pPr>
            <a:r>
              <a:rPr lang="en-US" b="0" baseline="0" dirty="0"/>
              <a:t>The photographs are from </a:t>
            </a:r>
            <a:r>
              <a:rPr lang="en-US" b="0" baseline="0" dirty="0" err="1"/>
              <a:t>www.wikipedia.com</a:t>
            </a:r>
            <a:r>
              <a:rPr lang="en-US" b="0" baseline="0" dirty="0"/>
              <a:t> and used under the Creative Commons </a:t>
            </a:r>
            <a:r>
              <a:rPr lang="en-US" b="0" baseline="0" dirty="0" err="1"/>
              <a:t>licence</a:t>
            </a:r>
            <a:r>
              <a:rPr lang="en-US"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333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introduction and practice</a:t>
            </a:r>
            <a:r>
              <a:rPr lang="en-GB" b="1" baseline="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Timing: </a:t>
            </a:r>
            <a:r>
              <a:rPr lang="en-US" b="0" i="0" dirty="0"/>
              <a:t>3 minutes</a:t>
            </a:r>
          </a:p>
          <a:p>
            <a:endParaRPr lang="en-US" b="0" i="0" dirty="0"/>
          </a:p>
          <a:p>
            <a:r>
              <a:rPr lang="en-US" b="1" i="0" dirty="0"/>
              <a:t>Aim: </a:t>
            </a:r>
            <a:r>
              <a:rPr lang="en-US" b="0" i="0" dirty="0"/>
              <a:t>to introduce 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try to recall them orally (again, chorally), looking at the English (1 minute).</a:t>
            </a:r>
            <a:br>
              <a:rPr lang="en-GB" baseline="0" dirty="0"/>
            </a:br>
            <a:r>
              <a:rPr lang="en-GB" b="1" baseline="0" dirty="0"/>
              <a:t>4. </a:t>
            </a:r>
            <a:r>
              <a:rPr lang="en-GB" b="0" baseline="0" dirty="0"/>
              <a:t>Optionally, further </a:t>
            </a:r>
            <a:r>
              <a:rPr lang="en-GB" baseline="0" dirty="0"/>
              <a:t>rounds of learning can be facilitated by one pupil turning away from the board, and his/her partner asking him/her the meanings (‘¿</a:t>
            </a:r>
            <a:r>
              <a:rPr lang="en-GB" baseline="0" dirty="0" err="1"/>
              <a:t>Cómo</a:t>
            </a:r>
            <a:r>
              <a:rPr lang="en-GB" baseline="0" dirty="0"/>
              <a:t> se dice X en </a:t>
            </a:r>
            <a:r>
              <a:rPr lang="en-GB" baseline="0" dirty="0" err="1"/>
              <a:t>español</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3086381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mins</a:t>
            </a:r>
          </a:p>
          <a:p>
            <a:endParaRPr lang="en-US" b="1" dirty="0"/>
          </a:p>
          <a:p>
            <a:r>
              <a:rPr lang="en-GB" b="1" baseline="0" dirty="0"/>
              <a:t>Aim: </a:t>
            </a:r>
            <a:r>
              <a:rPr lang="en-GB" baseline="0" dirty="0"/>
              <a:t>to consolidate understanding of the different ways in which [</a:t>
            </a:r>
            <a:r>
              <a:rPr lang="en-GB" baseline="0" dirty="0" err="1"/>
              <a:t>ce</a:t>
            </a:r>
            <a:r>
              <a:rPr lang="en-GB" baseline="0" dirty="0"/>
              <a:t>], [ci] and [z] are pronounced in the Spanish-speaking world.</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shows the different pronunciation patterns.</a:t>
            </a:r>
          </a:p>
          <a:p>
            <a:pPr marL="228600" indent="-228600">
              <a:buAutoNum type="arabicPeriod"/>
            </a:pPr>
            <a:r>
              <a:rPr lang="en-GB" sz="1200" kern="1200" dirty="0">
                <a:solidFill>
                  <a:schemeClr val="tx1"/>
                </a:solidFill>
                <a:effectLst/>
                <a:latin typeface="+mn-lt"/>
                <a:ea typeface="+mn-ea"/>
                <a:cs typeface="+mn-cs"/>
              </a:rPr>
              <a:t>Students listen to each recording and decide whether the journalist is from Cusco, Perú or from Santander, </a:t>
            </a:r>
            <a:r>
              <a:rPr lang="en-GB" sz="1200" kern="1200" dirty="0" err="1">
                <a:solidFill>
                  <a:schemeClr val="tx1"/>
                </a:solidFill>
                <a:effectLst/>
                <a:latin typeface="+mn-lt"/>
                <a:ea typeface="+mn-ea"/>
                <a:cs typeface="+mn-cs"/>
              </a:rPr>
              <a:t>España</a:t>
            </a:r>
            <a:r>
              <a:rPr lang="en-GB" sz="1200" kern="1200" dirty="0">
                <a:solidFill>
                  <a:schemeClr val="tx1"/>
                </a:solidFill>
                <a:effectLst/>
                <a:latin typeface="+mn-lt"/>
                <a:ea typeface="+mn-ea"/>
                <a:cs typeface="+mn-cs"/>
              </a:rPr>
              <a:t>. </a:t>
            </a:r>
          </a:p>
          <a:p>
            <a:pPr marL="228600" indent="-228600">
              <a:buAutoNum type="arabicPeriod"/>
            </a:pPr>
            <a:r>
              <a:rPr lang="en-GB" sz="1200" kern="1200" baseline="0" dirty="0">
                <a:solidFill>
                  <a:schemeClr val="tx1"/>
                </a:solidFill>
                <a:effectLst/>
                <a:latin typeface="+mn-lt"/>
                <a:ea typeface="+mn-ea"/>
                <a:cs typeface="+mn-cs"/>
              </a:rPr>
              <a:t>Then, they have to complete each phrase with the missing words containing CE, CI and Z.</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Teacher shows the answers and encourages oral translation for each phrase.</a:t>
            </a:r>
          </a:p>
          <a:p>
            <a:pPr marL="228600" indent="-228600">
              <a:buAutoNum type="arabicPeriod"/>
            </a:pPr>
            <a:r>
              <a:rPr lang="en-GB" sz="1200" kern="1200" baseline="0" dirty="0">
                <a:solidFill>
                  <a:schemeClr val="tx1"/>
                </a:solidFill>
                <a:effectLst/>
                <a:latin typeface="+mn-lt"/>
                <a:ea typeface="+mn-ea"/>
                <a:cs typeface="+mn-cs"/>
              </a:rPr>
              <a:t>Now, students work in pairs. Student A reads out phrase number one, pronouncing CE, CE and Z with ‘</a:t>
            </a:r>
            <a:r>
              <a:rPr lang="en-GB" sz="1200" kern="1200" baseline="0" dirty="0" err="1">
                <a:solidFill>
                  <a:schemeClr val="tx1"/>
                </a:solidFill>
                <a:effectLst/>
                <a:latin typeface="+mn-lt"/>
                <a:ea typeface="+mn-ea"/>
                <a:cs typeface="+mn-cs"/>
              </a:rPr>
              <a:t>th</a:t>
            </a:r>
            <a:r>
              <a:rPr lang="en-GB" sz="1200" kern="1200" baseline="0" dirty="0">
                <a:solidFill>
                  <a:schemeClr val="tx1"/>
                </a:solidFill>
                <a:effectLst/>
                <a:latin typeface="+mn-lt"/>
                <a:ea typeface="+mn-ea"/>
                <a:cs typeface="+mn-cs"/>
              </a:rPr>
              <a:t>’ or with ‘s’ (the student decides). Student B listens and says where the pronunciation is from: Perú or </a:t>
            </a:r>
            <a:r>
              <a:rPr lang="en-GB" sz="1200" kern="1200" baseline="0" dirty="0" err="1">
                <a:solidFill>
                  <a:schemeClr val="tx1"/>
                </a:solidFill>
                <a:effectLst/>
                <a:latin typeface="+mn-lt"/>
                <a:ea typeface="+mn-ea"/>
                <a:cs typeface="+mn-cs"/>
              </a:rPr>
              <a:t>España</a:t>
            </a:r>
            <a:r>
              <a:rPr lang="en-GB" sz="1200" kern="1200" baseline="0" dirty="0">
                <a:solidFill>
                  <a:schemeClr val="tx1"/>
                </a:solidFill>
                <a:effectLst/>
                <a:latin typeface="+mn-lt"/>
                <a:ea typeface="+mn-ea"/>
                <a:cs typeface="+mn-cs"/>
              </a:rPr>
              <a:t>. Students swap roles for the remaining phrases.</a:t>
            </a:r>
          </a:p>
          <a:p>
            <a:pPr marL="228600" indent="-228600">
              <a:buAutoNum type="arabicPeriod"/>
            </a:pPr>
            <a:endParaRPr lang="en-GB" sz="120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Transcript:</a:t>
            </a:r>
          </a:p>
          <a:p>
            <a:pPr marL="228600" indent="-228600">
              <a:buAutoNum type="alphaUcParenR"/>
            </a:pPr>
            <a:r>
              <a:rPr lang="en-GB" sz="1200" kern="1200" baseline="0" dirty="0">
                <a:solidFill>
                  <a:schemeClr val="tx1"/>
                </a:solidFill>
                <a:effectLst/>
                <a:latin typeface="+mn-lt"/>
                <a:ea typeface="+mn-ea"/>
                <a:cs typeface="+mn-cs"/>
              </a:rPr>
              <a:t>al principio, </a:t>
            </a:r>
            <a:r>
              <a:rPr lang="en-GB" sz="1200" kern="1200" baseline="0" dirty="0" err="1">
                <a:solidFill>
                  <a:schemeClr val="tx1"/>
                </a:solidFill>
                <a:effectLst/>
                <a:latin typeface="+mn-lt"/>
                <a:ea typeface="+mn-ea"/>
                <a:cs typeface="+mn-cs"/>
              </a:rPr>
              <a:t>beneficio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cinco</a:t>
            </a:r>
            <a:r>
              <a:rPr lang="en-GB" sz="1200" kern="1200" baseline="0" dirty="0">
                <a:solidFill>
                  <a:schemeClr val="tx1"/>
                </a:solidFill>
                <a:effectLst/>
                <a:latin typeface="+mn-lt"/>
                <a:ea typeface="+mn-ea"/>
                <a:cs typeface="+mn-cs"/>
              </a:rPr>
              <a:t> - (CE, CI and Z pronounced as ‘s’)</a:t>
            </a:r>
          </a:p>
          <a:p>
            <a:pPr marL="228600" indent="-228600">
              <a:buAutoNum type="alphaUcParenR"/>
            </a:pPr>
            <a:r>
              <a:rPr lang="en-GB" sz="1200" kern="1200" baseline="0" dirty="0">
                <a:solidFill>
                  <a:schemeClr val="tx1"/>
                </a:solidFill>
                <a:effectLst/>
                <a:latin typeface="+mn-lt"/>
                <a:ea typeface="+mn-ea"/>
                <a:cs typeface="+mn-cs"/>
              </a:rPr>
              <a:t>al principio, </a:t>
            </a:r>
            <a:r>
              <a:rPr lang="en-GB" sz="1200" kern="1200" baseline="0" dirty="0" err="1">
                <a:solidFill>
                  <a:schemeClr val="tx1"/>
                </a:solidFill>
                <a:effectLst/>
                <a:latin typeface="+mn-lt"/>
                <a:ea typeface="+mn-ea"/>
                <a:cs typeface="+mn-cs"/>
              </a:rPr>
              <a:t>beneficio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cinco</a:t>
            </a:r>
            <a:r>
              <a:rPr lang="en-GB" sz="1200" kern="1200" baseline="0" dirty="0">
                <a:solidFill>
                  <a:schemeClr val="tx1"/>
                </a:solidFill>
                <a:effectLst/>
                <a:latin typeface="+mn-lt"/>
                <a:ea typeface="+mn-ea"/>
                <a:cs typeface="+mn-cs"/>
              </a:rPr>
              <a:t> - (CE, CI and Z pronounced as ‘</a:t>
            </a:r>
            <a:r>
              <a:rPr lang="en-GB" sz="1200" kern="1200" baseline="0" dirty="0" err="1">
                <a:solidFill>
                  <a:schemeClr val="tx1"/>
                </a:solidFill>
                <a:effectLst/>
                <a:latin typeface="+mn-lt"/>
                <a:ea typeface="+mn-ea"/>
                <a:cs typeface="+mn-cs"/>
              </a:rPr>
              <a:t>th</a:t>
            </a:r>
            <a:r>
              <a:rPr lang="en-GB" sz="1200" kern="1200" baseline="0" dirty="0">
                <a:solidFill>
                  <a:schemeClr val="tx1"/>
                </a:solidFill>
                <a:effectLst/>
                <a:latin typeface="+mn-lt"/>
                <a:ea typeface="+mn-ea"/>
                <a:cs typeface="+mn-cs"/>
              </a:rPr>
              <a:t>’)</a:t>
            </a:r>
          </a:p>
          <a:p>
            <a:pPr marL="228600" indent="-228600">
              <a:buAutoNum type="alphaUcParenR"/>
            </a:pPr>
            <a:endParaRPr lang="en-GB" sz="1200" kern="1200" baseline="0" dirty="0">
              <a:solidFill>
                <a:schemeClr val="tx1"/>
              </a:solidFill>
              <a:effectLst/>
              <a:latin typeface="+mn-lt"/>
              <a:ea typeface="+mn-ea"/>
              <a:cs typeface="+mn-cs"/>
            </a:endParaRPr>
          </a:p>
          <a:p>
            <a:pPr marL="228600" indent="-228600">
              <a:buAutoNum type="arabicPeriod"/>
            </a:pPr>
            <a:r>
              <a:rPr lang="en-GB" sz="1200" kern="1200" baseline="0" dirty="0" err="1">
                <a:solidFill>
                  <a:schemeClr val="tx1"/>
                </a:solidFill>
                <a:effectLst/>
                <a:latin typeface="+mn-lt"/>
                <a:ea typeface="+mn-ea"/>
                <a:cs typeface="+mn-cs"/>
              </a:rPr>
              <a:t>Icíar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Bollaín</a:t>
            </a:r>
            <a:r>
              <a:rPr lang="en-GB" sz="1200" kern="1200" baseline="0" dirty="0">
                <a:solidFill>
                  <a:schemeClr val="tx1"/>
                </a:solidFill>
                <a:effectLst/>
                <a:latin typeface="+mn-lt"/>
                <a:ea typeface="+mn-ea"/>
                <a:cs typeface="+mn-cs"/>
              </a:rPr>
              <a:t> es una </a:t>
            </a:r>
            <a:r>
              <a:rPr lang="en-GB" sz="1200" kern="1200" baseline="0" dirty="0" err="1">
                <a:solidFill>
                  <a:schemeClr val="tx1"/>
                </a:solidFill>
                <a:effectLst/>
                <a:latin typeface="+mn-lt"/>
                <a:ea typeface="+mn-ea"/>
                <a:cs typeface="+mn-cs"/>
              </a:rPr>
              <a:t>directora</a:t>
            </a:r>
            <a:r>
              <a:rPr lang="en-GB" sz="1200" kern="1200" baseline="0" dirty="0">
                <a:solidFill>
                  <a:schemeClr val="tx1"/>
                </a:solidFill>
                <a:effectLst/>
                <a:latin typeface="+mn-lt"/>
                <a:ea typeface="+mn-ea"/>
                <a:cs typeface="+mn-cs"/>
              </a:rPr>
              <a:t> de cine </a:t>
            </a:r>
            <a:r>
              <a:rPr lang="en-GB" sz="1200" kern="1200" baseline="0" dirty="0" err="1">
                <a:solidFill>
                  <a:schemeClr val="tx1"/>
                </a:solidFill>
                <a:effectLst/>
                <a:latin typeface="+mn-lt"/>
                <a:ea typeface="+mn-ea"/>
                <a:cs typeface="+mn-cs"/>
              </a:rPr>
              <a:t>muy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conocida</a:t>
            </a:r>
            <a:r>
              <a:rPr lang="en-GB" sz="1200" kern="1200" baseline="0" dirty="0">
                <a:solidFill>
                  <a:schemeClr val="tx1"/>
                </a:solidFill>
                <a:effectLst/>
                <a:latin typeface="+mn-lt"/>
                <a:ea typeface="+mn-ea"/>
                <a:cs typeface="+mn-cs"/>
              </a:rPr>
              <a:t>.</a:t>
            </a:r>
          </a:p>
          <a:p>
            <a:r>
              <a:rPr lang="es-GB" sz="1200" dirty="0">
                <a:solidFill>
                  <a:schemeClr val="accent5">
                    <a:lumMod val="50000"/>
                  </a:schemeClr>
                </a:solidFill>
              </a:rPr>
              <a:t>2. Realiza películas sobre problemas en la sociedad.</a:t>
            </a:r>
          </a:p>
          <a:p>
            <a:pPr marL="0" marR="0" lvl="0" indent="0" algn="l" defTabSz="914400" rtl="0" eaLnBrk="1" fontAlgn="auto" latinLnBrk="0" hangingPunct="1">
              <a:lnSpc>
                <a:spcPct val="100000"/>
              </a:lnSpc>
              <a:spcBef>
                <a:spcPts val="0"/>
              </a:spcBef>
              <a:spcAft>
                <a:spcPts val="0"/>
              </a:spcAft>
              <a:buClrTx/>
              <a:buSzTx/>
              <a:buFontTx/>
              <a:buNone/>
              <a:tabLst/>
              <a:defRPr/>
            </a:pPr>
            <a:r>
              <a:rPr lang="es-GB" sz="1200" dirty="0">
                <a:solidFill>
                  <a:schemeClr val="accent5">
                    <a:lumMod val="50000"/>
                  </a:schemeClr>
                </a:solidFill>
              </a:rPr>
              <a:t>3. Decidió hacer una película en una zona de Bolivia.</a:t>
            </a:r>
          </a:p>
          <a:p>
            <a:pPr marL="0" marR="0" lvl="0" indent="0" algn="l" defTabSz="914400" rtl="0" eaLnBrk="1" fontAlgn="auto" latinLnBrk="0" hangingPunct="1">
              <a:lnSpc>
                <a:spcPct val="100000"/>
              </a:lnSpc>
              <a:spcBef>
                <a:spcPts val="0"/>
              </a:spcBef>
              <a:spcAft>
                <a:spcPts val="0"/>
              </a:spcAft>
              <a:buClrTx/>
              <a:buSzTx/>
              <a:buFontTx/>
              <a:buNone/>
              <a:tabLst/>
              <a:defRPr/>
            </a:pPr>
            <a:r>
              <a:rPr lang="es-GB" sz="1200" dirty="0">
                <a:solidFill>
                  <a:schemeClr val="accent5">
                    <a:lumMod val="50000"/>
                  </a:schemeClr>
                </a:solidFill>
              </a:rPr>
              <a:t>4. En una escena la gente amenaza con una manifestación.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GB" sz="1200" dirty="0">
                <a:solidFill>
                  <a:schemeClr val="accent5">
                    <a:lumMod val="50000"/>
                  </a:schemeClr>
                </a:solidFill>
              </a:rPr>
              <a:t>5. Necesitó cinco millones de euros para esta producción.</a:t>
            </a:r>
          </a:p>
          <a:p>
            <a:endParaRPr lang="es-GB" sz="1200" dirty="0">
              <a:solidFill>
                <a:schemeClr val="accent5">
                  <a:lumMod val="50000"/>
                </a:schemeClr>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2788411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002060"/>
                </a:solidFill>
                <a:latin typeface="Century Gothic" panose="020B0502020202020204" pitchFamily="34" charset="0"/>
              </a:rPr>
              <a:t>Timing</a:t>
            </a:r>
            <a:r>
              <a:rPr lang="en-GB" sz="1200" baseline="0" dirty="0">
                <a:solidFill>
                  <a:srgbClr val="002060"/>
                </a:solidFill>
                <a:latin typeface="Century Gothic" panose="020B0502020202020204" pitchFamily="34" charset="0"/>
              </a:rPr>
              <a:t>: 2 minutes</a:t>
            </a:r>
          </a:p>
          <a:p>
            <a:endParaRPr lang="en-GB" sz="1200" baseline="0" dirty="0">
              <a:solidFill>
                <a:srgbClr val="002060"/>
              </a:solidFill>
              <a:latin typeface="Century Gothic" panose="020B0502020202020204" pitchFamily="34" charset="0"/>
            </a:endParaRPr>
          </a:p>
          <a:p>
            <a:r>
              <a:rPr lang="en-GB" b="1" dirty="0"/>
              <a:t>Aim:</a:t>
            </a:r>
            <a:r>
              <a:rPr lang="en-GB" b="1" baseline="0" dirty="0"/>
              <a:t> </a:t>
            </a:r>
            <a:r>
              <a:rPr lang="en-GB" dirty="0"/>
              <a:t>to introduce the verb ‘</a:t>
            </a:r>
            <a:r>
              <a:rPr lang="en-GB" dirty="0" err="1"/>
              <a:t>tener</a:t>
            </a:r>
            <a:r>
              <a:rPr lang="en-GB" dirty="0"/>
              <a:t>’ for the singular forms in the </a:t>
            </a:r>
            <a:r>
              <a:rPr lang="en-GB" dirty="0" err="1"/>
              <a:t>preterite</a:t>
            </a:r>
            <a:r>
              <a:rPr lang="en-GB"/>
              <a:t>.  </a:t>
            </a:r>
          </a:p>
          <a:p>
            <a:endParaRPr lang="en-GB" b="1" baseline="0" dirty="0"/>
          </a:p>
          <a:p>
            <a:r>
              <a:rPr lang="en-GB" b="1" baseline="0" dirty="0"/>
              <a:t>Procedure:</a:t>
            </a:r>
          </a:p>
          <a:p>
            <a:r>
              <a:rPr lang="en-GB" b="0" baseline="0" dirty="0"/>
              <a:t>1. Click to go through the explanation and examples on this slide.</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1492293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Timing</a:t>
            </a:r>
            <a:r>
              <a:rPr lang="es-GB" dirty="0"/>
              <a:t>: 7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s-GB" dirty="0"/>
            </a:br>
            <a:r>
              <a:rPr lang="es-GB" b="1" dirty="0"/>
              <a:t>Aim:</a:t>
            </a:r>
          </a:p>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to practise the singular forms of the verb tener in the preterite.</a:t>
            </a:r>
          </a:p>
          <a:p>
            <a:endParaRPr lang="es-GB" dirty="0"/>
          </a:p>
          <a:p>
            <a:r>
              <a:rPr lang="es-GB" b="1" dirty="0"/>
              <a:t>Procedure</a:t>
            </a:r>
            <a:r>
              <a:rPr lang="es-GB" dirty="0"/>
              <a:t>:</a:t>
            </a:r>
          </a:p>
          <a:p>
            <a:pPr marL="228600" indent="-228600">
              <a:buAutoNum type="arabicPeriod"/>
            </a:pPr>
            <a:r>
              <a:rPr lang="es-GB" dirty="0"/>
              <a:t>Students read each phrase and decide who performs the action depending on the verb ‘tuve’ (I) and ‘tuvo’ (he), ticking the correct column for each of them.</a:t>
            </a:r>
          </a:p>
          <a:p>
            <a:pPr marL="228600" indent="-228600">
              <a:buAutoNum type="arabicPeriod"/>
            </a:pPr>
            <a:r>
              <a:rPr lang="es-GB" dirty="0"/>
              <a:t>The teacher shows the answers.</a:t>
            </a:r>
          </a:p>
          <a:p>
            <a:pPr marL="228600" indent="-228600">
              <a:buAutoNum type="arabicPeriod"/>
            </a:pPr>
            <a:r>
              <a:rPr lang="es-GB" dirty="0"/>
              <a:t>In the next slide, students focus their attention on the meaning and write or say the English for each Spanish phrase.</a:t>
            </a:r>
          </a:p>
          <a:p>
            <a:pPr marL="228600" indent="-228600">
              <a:buAutoNum type="arabicPeriod"/>
            </a:pPr>
            <a:r>
              <a:rPr lang="es-GB" dirty="0"/>
              <a:t>The teacher shows the answers one by one.</a:t>
            </a:r>
          </a:p>
          <a:p>
            <a:endParaRPr lang="es-GB" dirty="0"/>
          </a:p>
          <a:p>
            <a:r>
              <a:rPr lang="es-GB" b="1" dirty="0"/>
              <a:t>Frequency of unknown vocabulary:</a:t>
            </a:r>
          </a:p>
          <a:p>
            <a:r>
              <a:rPr lang="es-GB" dirty="0"/>
              <a:t>conquista [2525]</a:t>
            </a:r>
          </a:p>
          <a:p>
            <a:endParaRPr lang="es-GB" dirty="0"/>
          </a:p>
          <a:p>
            <a:r>
              <a:rPr lang="es-GB" b="1" dirty="0"/>
              <a:t>Sources</a:t>
            </a:r>
            <a:r>
              <a:rPr lang="es-GB" dirty="0"/>
              <a:t>:</a:t>
            </a:r>
          </a:p>
          <a:p>
            <a:pPr marL="171450" indent="-171450">
              <a:buFont typeface="Arial" panose="020B0604020202020204" pitchFamily="34" charset="0"/>
              <a:buChar char="•"/>
            </a:pPr>
            <a:r>
              <a:rPr lang="es-ES" sz="1200" b="0" i="1" kern="1200" dirty="0">
                <a:solidFill>
                  <a:schemeClr val="tx1"/>
                </a:solidFill>
                <a:effectLst/>
                <a:latin typeface="+mn-lt"/>
                <a:ea typeface="+mn-ea"/>
                <a:cs typeface="+mn-cs"/>
              </a:rPr>
              <a:t>'También la lluvia': la secuencia favorita de </a:t>
            </a:r>
            <a:r>
              <a:rPr lang="es-ES" sz="1200" b="0" i="1" kern="1200" dirty="0" err="1">
                <a:solidFill>
                  <a:schemeClr val="tx1"/>
                </a:solidFill>
                <a:effectLst/>
                <a:latin typeface="+mn-lt"/>
                <a:ea typeface="+mn-ea"/>
                <a:cs typeface="+mn-cs"/>
              </a:rPr>
              <a:t>Iciar</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Bollain</a:t>
            </a:r>
            <a:r>
              <a:rPr lang="es-ES" sz="1200" b="0" i="1" kern="120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(2011) YouTube video, </a:t>
            </a:r>
            <a:r>
              <a:rPr lang="es-ES" sz="1200" b="0" i="0" kern="1200" dirty="0" err="1">
                <a:solidFill>
                  <a:schemeClr val="tx1"/>
                </a:solidFill>
                <a:effectLst/>
                <a:latin typeface="+mn-lt"/>
                <a:ea typeface="+mn-ea"/>
                <a:cs typeface="+mn-cs"/>
              </a:rPr>
              <a:t>added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El País [Online].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https://</a:t>
            </a:r>
            <a:r>
              <a:rPr lang="es-ES" sz="1200" b="0" i="0" kern="1200" dirty="0" err="1">
                <a:solidFill>
                  <a:schemeClr val="tx1"/>
                </a:solidFill>
                <a:effectLst/>
                <a:latin typeface="+mn-lt"/>
                <a:ea typeface="+mn-ea"/>
                <a:cs typeface="+mn-cs"/>
              </a:rPr>
              <a:t>www.youtube.com</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watch?v</a:t>
            </a:r>
            <a:r>
              <a:rPr lang="es-ES" sz="1200" b="0" i="0" kern="1200" dirty="0">
                <a:solidFill>
                  <a:schemeClr val="tx1"/>
                </a:solidFill>
                <a:effectLst/>
                <a:latin typeface="+mn-lt"/>
                <a:ea typeface="+mn-ea"/>
                <a:cs typeface="+mn-cs"/>
              </a:rPr>
              <a:t>=85fX9JO6Yp4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i="1" kern="1200" dirty="0">
                <a:solidFill>
                  <a:schemeClr val="tx1"/>
                </a:solidFill>
                <a:effectLst/>
                <a:latin typeface="+mn-lt"/>
                <a:ea typeface="+mn-ea"/>
                <a:cs typeface="+mn-cs"/>
              </a:rPr>
              <a:t>Rueda de prensa - "También la lluvia" de </a:t>
            </a:r>
            <a:r>
              <a:rPr lang="es-ES" sz="1200" b="0" i="1" kern="1200" dirty="0" err="1">
                <a:solidFill>
                  <a:schemeClr val="tx1"/>
                </a:solidFill>
                <a:effectLst/>
                <a:latin typeface="+mn-lt"/>
                <a:ea typeface="+mn-ea"/>
                <a:cs typeface="+mn-cs"/>
              </a:rPr>
              <a:t>Icíar</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Bollaín</a:t>
            </a:r>
            <a:r>
              <a:rPr lang="es-ES" sz="1200" b="0" i="1" kern="120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(2010) YouTube video, </a:t>
            </a:r>
            <a:r>
              <a:rPr lang="es-ES" sz="1200" b="0" i="0" kern="1200" dirty="0" err="1">
                <a:solidFill>
                  <a:schemeClr val="tx1"/>
                </a:solidFill>
                <a:effectLst/>
                <a:latin typeface="+mn-lt"/>
                <a:ea typeface="+mn-ea"/>
                <a:cs typeface="+mn-cs"/>
              </a:rPr>
              <a:t>added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SpanishWay</a:t>
            </a:r>
            <a:r>
              <a:rPr lang="es-ES" sz="1200" b="0" i="0" kern="1200" dirty="0">
                <a:solidFill>
                  <a:schemeClr val="tx1"/>
                </a:solidFill>
                <a:effectLst/>
                <a:latin typeface="+mn-lt"/>
                <a:ea typeface="+mn-ea"/>
                <a:cs typeface="+mn-cs"/>
              </a:rPr>
              <a:t> TV [Online].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https://</a:t>
            </a:r>
            <a:r>
              <a:rPr lang="es-ES" sz="1200" b="0" i="0" kern="1200" dirty="0" err="1">
                <a:solidFill>
                  <a:schemeClr val="tx1"/>
                </a:solidFill>
                <a:effectLst/>
                <a:latin typeface="+mn-lt"/>
                <a:ea typeface="+mn-ea"/>
                <a:cs typeface="+mn-cs"/>
              </a:rPr>
              <a:t>www.youtube.com</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watch?v</a:t>
            </a:r>
            <a:r>
              <a:rPr lang="es-ES" sz="1200" b="0" i="0" kern="1200" dirty="0">
                <a:solidFill>
                  <a:schemeClr val="tx1"/>
                </a:solidFill>
                <a:effectLst/>
                <a:latin typeface="+mn-lt"/>
                <a:ea typeface="+mn-ea"/>
                <a:cs typeface="+mn-cs"/>
              </a:rPr>
              <a:t>=SH5QwgZuTus&amp;t=360s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err="1">
                <a:solidFill>
                  <a:schemeClr val="tx1"/>
                </a:solidFill>
                <a:effectLst/>
                <a:latin typeface="+mn-lt"/>
                <a:ea typeface="+mn-ea"/>
                <a:cs typeface="+mn-cs"/>
              </a:rPr>
              <a:t>Photo</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Icíar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Bollaín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Wikipedia, </a:t>
            </a:r>
            <a:r>
              <a:rPr lang="es-ES" sz="1200" b="0" i="0" kern="1200" dirty="0" err="1">
                <a:solidFill>
                  <a:schemeClr val="tx1"/>
                </a:solidFill>
                <a:effectLst/>
                <a:latin typeface="+mn-lt"/>
                <a:ea typeface="+mn-ea"/>
                <a:cs typeface="+mn-cs"/>
              </a:rPr>
              <a:t>licensed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hlinkClick r:id="rId3" tooltip="w:en:Creative Commons"/>
              </a:rPr>
              <a:t>Creative Commons</a:t>
            </a:r>
            <a:r>
              <a:rPr lang="es-ES" sz="1200" b="0" i="0"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hlinkClick r:id="rId4"/>
              </a:rPr>
              <a:t>Attribution 2.0 Generic</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license</a:t>
            </a:r>
            <a:r>
              <a:rPr lang="es-ES" sz="1200" b="0" i="0" kern="1200" dirty="0">
                <a:solidFill>
                  <a:schemeClr val="tx1"/>
                </a:solidFill>
                <a:effectLst/>
                <a:latin typeface="+mn-lt"/>
                <a:ea typeface="+mn-ea"/>
                <a:cs typeface="+mn-cs"/>
              </a:rPr>
              <a:t>.</a:t>
            </a:r>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24</a:t>
            </a:fld>
            <a:endParaRPr lang="en-US"/>
          </a:p>
        </p:txBody>
      </p:sp>
    </p:spTree>
    <p:extLst>
      <p:ext uri="{BB962C8B-B14F-4D97-AF65-F5344CB8AC3E}">
        <p14:creationId xmlns:p14="http://schemas.microsoft.com/office/powerpoint/2010/main" val="1242463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[2/2]</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students may write a more literal rendering for number 5, e.g. ‘great/big quantity of actors’.  Give full credit for the accuracy of the meaning, whilst also encouraging them to sound out the options in their head for what sounds most natural, and to be prepared to select different words, without changing the meaning.</a:t>
            </a:r>
            <a:endParaRPr lang="es-GB" b="0"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25</a:t>
            </a:fld>
            <a:endParaRPr lang="en-US"/>
          </a:p>
        </p:txBody>
      </p:sp>
    </p:spTree>
    <p:extLst>
      <p:ext uri="{BB962C8B-B14F-4D97-AF65-F5344CB8AC3E}">
        <p14:creationId xmlns:p14="http://schemas.microsoft.com/office/powerpoint/2010/main" val="854300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revisit </a:t>
            </a:r>
            <a:r>
              <a:rPr lang="en-GB" sz="1200" dirty="0">
                <a:solidFill>
                  <a:prstClr val="white"/>
                </a:solidFill>
              </a:rPr>
              <a:t>idiomatic uses of ‘</a:t>
            </a:r>
            <a:r>
              <a:rPr lang="en-GB" sz="1200" dirty="0" err="1">
                <a:solidFill>
                  <a:prstClr val="white"/>
                </a:solidFill>
              </a:rPr>
              <a:t>tener</a:t>
            </a:r>
            <a:r>
              <a:rPr lang="en-GB" sz="1200" dirty="0">
                <a:solidFill>
                  <a:prstClr val="white"/>
                </a:solidFill>
              </a:rPr>
              <a:t>’ + noun.</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Click to bring up each part of the explanation.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069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Timing</a:t>
            </a:r>
            <a:r>
              <a:rPr lang="es-GB" dirty="0"/>
              <a:t>: 7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s-GB" dirty="0"/>
            </a:br>
            <a:r>
              <a:rPr lang="es-GB"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to practicse the singular forms of the verb ‘tener’ in the past.</a:t>
            </a:r>
          </a:p>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to connect the verb ‘tene’r with its different idiomatic meanings.</a:t>
            </a:r>
          </a:p>
          <a:p>
            <a:pPr marL="228600" indent="-228600">
              <a:buAutoNum type="arabicPeriod"/>
            </a:pPr>
            <a:endParaRPr lang="es-GB" dirty="0"/>
          </a:p>
          <a:p>
            <a:r>
              <a:rPr lang="es-GB" b="1" dirty="0"/>
              <a:t>Procedure</a:t>
            </a:r>
            <a:r>
              <a:rPr lang="es-GB" dirty="0"/>
              <a:t>:</a:t>
            </a:r>
          </a:p>
          <a:p>
            <a:pPr marL="228600" indent="-228600">
              <a:buAutoNum type="arabicPeriod"/>
            </a:pPr>
            <a:r>
              <a:rPr lang="es-GB" dirty="0"/>
              <a:t>Students listen to each recording and tick the correct column depending on which verb it is.</a:t>
            </a:r>
          </a:p>
          <a:p>
            <a:pPr marL="228600" indent="-228600">
              <a:buAutoNum type="arabicPeriod"/>
            </a:pPr>
            <a:r>
              <a:rPr lang="es-GB" dirty="0"/>
              <a:t>Then, students can listen again and focus on the meaning of the verb. They write it down in the third column.</a:t>
            </a:r>
          </a:p>
          <a:p>
            <a:pPr marL="228600" indent="-228600">
              <a:buAutoNum type="arabicPeriod"/>
            </a:pPr>
            <a:r>
              <a:rPr lang="es-GB" dirty="0"/>
              <a:t>The teacher shows the answers one by one. </a:t>
            </a:r>
          </a:p>
          <a:p>
            <a:pPr marL="228600" indent="-228600">
              <a:buAutoNum type="arabicPeriod"/>
            </a:pPr>
            <a:r>
              <a:rPr lang="es-GB" dirty="0"/>
              <a:t>The teacher can play the recording one more time to encourage oral translation of each sentence.</a:t>
            </a:r>
          </a:p>
          <a:p>
            <a:endParaRPr lang="es-GB" dirty="0"/>
          </a:p>
          <a:p>
            <a:r>
              <a:rPr lang="es-GB" b="1" dirty="0"/>
              <a:t>Transcript</a:t>
            </a:r>
            <a:r>
              <a:rPr lang="es-GB" dirty="0"/>
              <a:t>:</a:t>
            </a:r>
          </a:p>
          <a:p>
            <a:pPr marL="228600" indent="-228600">
              <a:buAutoNum type="arabicPeriod"/>
            </a:pPr>
            <a:r>
              <a:rPr lang="es-GB" dirty="0"/>
              <a:t>Tuve la intención de mostrar emociones.</a:t>
            </a:r>
          </a:p>
          <a:p>
            <a:pPr marL="228600" indent="-228600">
              <a:buAutoNum type="arabicPeriod"/>
            </a:pPr>
            <a:r>
              <a:rPr lang="es-GB" dirty="0"/>
              <a:t>Tuviste que ir a Bolivia antes de escribir el guión.</a:t>
            </a:r>
          </a:p>
          <a:p>
            <a:pPr marL="228600" indent="-228600">
              <a:buAutoNum type="arabicPeriod"/>
            </a:pPr>
            <a:r>
              <a:rPr lang="es-GB" dirty="0"/>
              <a:t>Tuviste éxito con tu presentación de la historia.</a:t>
            </a:r>
          </a:p>
          <a:p>
            <a:pPr marL="228600" indent="-228600">
              <a:buAutoNum type="arabicPeriod"/>
            </a:pPr>
            <a:r>
              <a:rPr lang="es-GB" dirty="0"/>
              <a:t>Tuve suerte de contar una historia así.</a:t>
            </a:r>
          </a:p>
          <a:p>
            <a:pPr marL="228600" indent="-228600">
              <a:buAutoNum type="arabicPeriod"/>
            </a:pPr>
            <a:r>
              <a:rPr lang="es-GB" dirty="0"/>
              <a:t>Tuve miedo al principio porque es una película difícil.</a:t>
            </a:r>
          </a:p>
          <a:p>
            <a:pPr marL="228600" indent="-228600">
              <a:buAutoNum type="arabicPeriod"/>
            </a:pPr>
            <a:r>
              <a:rPr lang="es-GB" dirty="0"/>
              <a:t>Tuviste razón: es importante conocer el pasado del país.</a:t>
            </a:r>
          </a:p>
          <a:p>
            <a:endParaRPr lang="es-GB" dirty="0"/>
          </a:p>
          <a:p>
            <a:r>
              <a:rPr lang="es-GB" b="1" dirty="0"/>
              <a:t>Frequency of unknown vocabulary:</a:t>
            </a:r>
          </a:p>
          <a:p>
            <a:r>
              <a:rPr lang="es-GB" dirty="0"/>
              <a:t>guion [4225]</a:t>
            </a:r>
            <a:r>
              <a:rPr lang="en-GB" dirty="0"/>
              <a:t> </a:t>
            </a:r>
            <a:r>
              <a:rPr lang="en-GB" dirty="0" err="1"/>
              <a:t>intención</a:t>
            </a:r>
            <a:r>
              <a:rPr lang="en-GB" dirty="0"/>
              <a:t> [1171]</a:t>
            </a:r>
            <a:endParaRPr lang="es-GB" dirty="0"/>
          </a:p>
          <a:p>
            <a:endParaRPr lang="es-GB" dirty="0"/>
          </a:p>
          <a:p>
            <a:r>
              <a:rPr lang="es-GB" b="1" dirty="0"/>
              <a:t>Sources</a:t>
            </a:r>
            <a:r>
              <a:rPr lang="es-GB" dirty="0"/>
              <a:t>:</a:t>
            </a:r>
          </a:p>
          <a:p>
            <a:pPr marL="171450" indent="-171450">
              <a:buFont typeface="Arial" panose="020B0604020202020204" pitchFamily="34" charset="0"/>
              <a:buChar char="•"/>
            </a:pPr>
            <a:r>
              <a:rPr lang="es-ES" sz="1200" b="0" i="1" kern="1200" dirty="0">
                <a:solidFill>
                  <a:schemeClr val="tx1"/>
                </a:solidFill>
                <a:effectLst/>
                <a:latin typeface="+mn-lt"/>
                <a:ea typeface="+mn-ea"/>
                <a:cs typeface="+mn-cs"/>
              </a:rPr>
              <a:t>LA GUERRA Y EL AGUA Informe Semanal. "También la lluvia" </a:t>
            </a:r>
            <a:r>
              <a:rPr lang="es-ES" sz="1200" b="0" i="1" kern="1200" dirty="0" err="1">
                <a:solidFill>
                  <a:schemeClr val="tx1"/>
                </a:solidFill>
                <a:effectLst/>
                <a:latin typeface="+mn-lt"/>
                <a:ea typeface="+mn-ea"/>
                <a:cs typeface="+mn-cs"/>
              </a:rPr>
              <a:t>Icíar</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Bollaín</a:t>
            </a:r>
            <a:r>
              <a:rPr lang="es-ES" sz="1200" b="0" i="1" kern="120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(2011) YouTube video, </a:t>
            </a:r>
            <a:r>
              <a:rPr lang="es-ES" sz="1200" b="0" i="0" kern="1200" dirty="0" err="1">
                <a:solidFill>
                  <a:schemeClr val="tx1"/>
                </a:solidFill>
                <a:effectLst/>
                <a:latin typeface="+mn-lt"/>
                <a:ea typeface="+mn-ea"/>
                <a:cs typeface="+mn-cs"/>
              </a:rPr>
              <a:t>added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Jesús Hernández [Online].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https://</a:t>
            </a:r>
            <a:r>
              <a:rPr lang="es-ES" sz="1200" b="0" i="0" kern="1200" dirty="0" err="1">
                <a:solidFill>
                  <a:schemeClr val="tx1"/>
                </a:solidFill>
                <a:effectLst/>
                <a:latin typeface="+mn-lt"/>
                <a:ea typeface="+mn-ea"/>
                <a:cs typeface="+mn-cs"/>
              </a:rPr>
              <a:t>www.youtube.com</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watch?v</a:t>
            </a:r>
            <a:r>
              <a:rPr lang="es-ES" sz="1200" b="0" i="0" kern="1200" dirty="0">
                <a:solidFill>
                  <a:schemeClr val="tx1"/>
                </a:solidFill>
                <a:effectLst/>
                <a:latin typeface="+mn-lt"/>
                <a:ea typeface="+mn-ea"/>
                <a:cs typeface="+mn-cs"/>
              </a:rPr>
              <a:t>=U-NIs9oa6xc</a:t>
            </a:r>
            <a:endParaRPr lang="es-GB" dirty="0"/>
          </a:p>
          <a:p>
            <a:pPr marL="228600" indent="-228600">
              <a:buAutoNum type="arabicPeriod"/>
            </a:pPr>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Photo of the poster from Wikipedia (Fair use:</a:t>
            </a:r>
            <a:r>
              <a:rPr lang="es-ES" sz="1200" b="0" i="0" kern="1200" dirty="0" err="1">
                <a:solidFill>
                  <a:schemeClr val="tx1"/>
                </a:solidFill>
                <a:effectLst/>
                <a:latin typeface="+mn-lt"/>
                <a:ea typeface="+mn-ea"/>
                <a:cs typeface="+mn-cs"/>
              </a:rPr>
              <a:t>This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image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cover</a:t>
            </a:r>
            <a:r>
              <a:rPr lang="es-ES" sz="1200" b="0" i="0" kern="1200" dirty="0">
                <a:solidFill>
                  <a:schemeClr val="tx1"/>
                </a:solidFill>
                <a:effectLst/>
                <a:latin typeface="+mn-lt"/>
                <a:ea typeface="+mn-ea"/>
                <a:cs typeface="+mn-cs"/>
              </a:rPr>
              <a:t> of a </a:t>
            </a:r>
            <a:r>
              <a:rPr lang="es-ES" sz="1200" b="1" i="0" u="none" strike="noStrike" kern="1200" dirty="0">
                <a:solidFill>
                  <a:schemeClr val="tx1"/>
                </a:solidFill>
                <a:effectLst/>
                <a:latin typeface="+mn-lt"/>
                <a:ea typeface="+mn-ea"/>
                <a:cs typeface="+mn-cs"/>
                <a:hlinkClick r:id="rId3" tooltip="Videotape"/>
              </a:rPr>
              <a:t>videotape</a:t>
            </a:r>
            <a:r>
              <a:rPr lang="es-ES" sz="1200" b="0" i="0" kern="1200" dirty="0">
                <a:solidFill>
                  <a:schemeClr val="tx1"/>
                </a:solidFill>
                <a:effectLst/>
                <a:latin typeface="+mn-lt"/>
                <a:ea typeface="+mn-ea"/>
                <a:cs typeface="+mn-cs"/>
              </a:rPr>
              <a:t>, </a:t>
            </a:r>
            <a:r>
              <a:rPr lang="es-ES" sz="1200" b="1" i="0" u="none" strike="noStrike" kern="1200" dirty="0">
                <a:solidFill>
                  <a:schemeClr val="tx1"/>
                </a:solidFill>
                <a:effectLst/>
                <a:latin typeface="+mn-lt"/>
                <a:ea typeface="+mn-ea"/>
                <a:cs typeface="+mn-cs"/>
                <a:hlinkClick r:id="rId4" tooltip="DVD"/>
              </a:rPr>
              <a:t>DVD</a:t>
            </a:r>
            <a:r>
              <a:rPr lang="es-ES" sz="1200" b="0" i="0" kern="1200" dirty="0">
                <a:solidFill>
                  <a:schemeClr val="tx1"/>
                </a:solidFill>
                <a:effectLst/>
                <a:latin typeface="+mn-lt"/>
                <a:ea typeface="+mn-ea"/>
                <a:cs typeface="+mn-cs"/>
              </a:rPr>
              <a:t>, </a:t>
            </a:r>
            <a:r>
              <a:rPr lang="es-ES" sz="1200" b="1" i="0" u="none" strike="noStrike" kern="1200" dirty="0">
                <a:solidFill>
                  <a:schemeClr val="tx1"/>
                </a:solidFill>
                <a:effectLst/>
                <a:latin typeface="+mn-lt"/>
                <a:ea typeface="+mn-ea"/>
                <a:cs typeface="+mn-cs"/>
                <a:hlinkClick r:id="rId5" tooltip="Blu-ray"/>
              </a:rPr>
              <a:t>Blu-ray</a:t>
            </a:r>
            <a:r>
              <a:rPr lang="es-ES" sz="1200" b="0" i="0" kern="1200" dirty="0">
                <a:solidFill>
                  <a:schemeClr val="tx1"/>
                </a:solidFill>
                <a:effectLst/>
                <a:latin typeface="+mn-lt"/>
                <a:ea typeface="+mn-ea"/>
                <a:cs typeface="+mn-cs"/>
              </a:rPr>
              <a:t>, etc. and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1" i="0" kern="1200" dirty="0">
                <a:solidFill>
                  <a:schemeClr val="tx1"/>
                </a:solidFill>
                <a:effectLst/>
                <a:latin typeface="+mn-lt"/>
                <a:ea typeface="+mn-ea"/>
                <a:cs typeface="+mn-cs"/>
              </a:rPr>
              <a:t>copyright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most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likely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owned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either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publisher</a:t>
            </a:r>
            <a:r>
              <a:rPr lang="es-ES" sz="1200" b="1" i="0" kern="1200" dirty="0">
                <a:solidFill>
                  <a:schemeClr val="tx1"/>
                </a:solidFill>
                <a:effectLst/>
                <a:latin typeface="+mn-lt"/>
                <a:ea typeface="+mn-ea"/>
                <a:cs typeface="+mn-cs"/>
              </a:rPr>
              <a:t> of </a:t>
            </a:r>
            <a:r>
              <a:rPr lang="es-ES" sz="1200" b="1" i="0" kern="1200" dirty="0" err="1">
                <a:solidFill>
                  <a:schemeClr val="tx1"/>
                </a:solidFill>
                <a:effectLst/>
                <a:latin typeface="+mn-lt"/>
                <a:ea typeface="+mn-ea"/>
                <a:cs typeface="+mn-cs"/>
              </a:rPr>
              <a:t>the</a:t>
            </a:r>
            <a:r>
              <a:rPr lang="es-ES" sz="1200" b="1" i="0" kern="1200" dirty="0">
                <a:solidFill>
                  <a:schemeClr val="tx1"/>
                </a:solidFill>
                <a:effectLst/>
                <a:latin typeface="+mn-lt"/>
                <a:ea typeface="+mn-ea"/>
                <a:cs typeface="+mn-cs"/>
              </a:rPr>
              <a:t> video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studio</a:t>
            </a:r>
            <a:r>
              <a:rPr lang="es-ES" sz="1200" b="1"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which</a:t>
            </a:r>
            <a:r>
              <a:rPr lang="es-ES" sz="1200" b="1"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produced</a:t>
            </a:r>
            <a:r>
              <a:rPr lang="es-ES" sz="1200" b="1"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the</a:t>
            </a:r>
            <a:r>
              <a:rPr lang="es-ES" sz="1200" b="1" i="0" kern="1200" dirty="0">
                <a:solidFill>
                  <a:schemeClr val="tx1"/>
                </a:solidFill>
                <a:effectLst/>
                <a:latin typeface="+mn-lt"/>
                <a:ea typeface="+mn-ea"/>
                <a:cs typeface="+mn-cs"/>
              </a:rPr>
              <a:t> video in </a:t>
            </a:r>
            <a:r>
              <a:rPr lang="es-ES" sz="1200" b="1" i="0" kern="1200" dirty="0" err="1">
                <a:solidFill>
                  <a:schemeClr val="tx1"/>
                </a:solidFill>
                <a:effectLst/>
                <a:latin typeface="+mn-lt"/>
                <a:ea typeface="+mn-ea"/>
                <a:cs typeface="+mn-cs"/>
              </a:rPr>
              <a:t>question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believed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that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use of </a:t>
            </a:r>
            <a:r>
              <a:rPr lang="es-ES" sz="1200" b="1" i="0" kern="1200" dirty="0" err="1">
                <a:solidFill>
                  <a:schemeClr val="tx1"/>
                </a:solidFill>
                <a:effectLst/>
                <a:latin typeface="+mn-lt"/>
                <a:ea typeface="+mn-ea"/>
                <a:cs typeface="+mn-cs"/>
              </a:rPr>
              <a:t>low-resolution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images</a:t>
            </a:r>
            <a:r>
              <a:rPr lang="es-ES" sz="1200" b="0" i="0" kern="1200" dirty="0">
                <a:solidFill>
                  <a:schemeClr val="tx1"/>
                </a:solidFill>
                <a:effectLst/>
                <a:latin typeface="+mn-lt"/>
                <a:ea typeface="+mn-ea"/>
                <a:cs typeface="+mn-cs"/>
              </a:rPr>
              <a:t> of video </a:t>
            </a:r>
            <a:r>
              <a:rPr lang="es-ES" sz="1200" b="0" i="0" kern="1200" dirty="0" err="1">
                <a:solidFill>
                  <a:schemeClr val="tx1"/>
                </a:solidFill>
                <a:effectLst/>
                <a:latin typeface="+mn-lt"/>
                <a:ea typeface="+mn-ea"/>
                <a:cs typeface="+mn-cs"/>
              </a:rPr>
              <a:t>covers</a:t>
            </a:r>
            <a:r>
              <a:rPr lang="es-ES" sz="1200" b="0"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the</a:t>
            </a:r>
            <a:r>
              <a:rPr lang="es-ES" sz="1200" b="1"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illustration</a:t>
            </a:r>
            <a:r>
              <a:rPr lang="es-ES" sz="1200" b="1" i="0" kern="1200" dirty="0">
                <a:solidFill>
                  <a:schemeClr val="tx1"/>
                </a:solidFill>
                <a:effectLst/>
                <a:latin typeface="+mn-lt"/>
                <a:ea typeface="+mn-ea"/>
                <a:cs typeface="+mn-cs"/>
              </a:rPr>
              <a:t> of </a:t>
            </a:r>
            <a:r>
              <a:rPr lang="es-ES" sz="1200" b="1" i="0" kern="1200" dirty="0" err="1">
                <a:solidFill>
                  <a:schemeClr val="tx1"/>
                </a:solidFill>
                <a:effectLst/>
                <a:latin typeface="+mn-lt"/>
                <a:ea typeface="+mn-ea"/>
                <a:cs typeface="+mn-cs"/>
              </a:rPr>
              <a:t>the</a:t>
            </a:r>
            <a:r>
              <a:rPr lang="es-ES" sz="1200" b="1" i="0" kern="1200" dirty="0">
                <a:solidFill>
                  <a:schemeClr val="tx1"/>
                </a:solidFill>
                <a:effectLst/>
                <a:latin typeface="+mn-lt"/>
                <a:ea typeface="+mn-ea"/>
                <a:cs typeface="+mn-cs"/>
              </a:rPr>
              <a:t> videotape </a:t>
            </a:r>
            <a:r>
              <a:rPr lang="es-ES" sz="1200" b="1" i="0" kern="1200" dirty="0" err="1">
                <a:solidFill>
                  <a:schemeClr val="tx1"/>
                </a:solidFill>
                <a:effectLst/>
                <a:latin typeface="+mn-lt"/>
                <a:ea typeface="+mn-ea"/>
                <a:cs typeface="+mn-cs"/>
              </a:rPr>
              <a:t>or</a:t>
            </a:r>
            <a:r>
              <a:rPr lang="es-ES" sz="1200" b="1" i="0" kern="1200" dirty="0">
                <a:solidFill>
                  <a:schemeClr val="tx1"/>
                </a:solidFill>
                <a:effectLst/>
                <a:latin typeface="+mn-lt"/>
                <a:ea typeface="+mn-ea"/>
                <a:cs typeface="+mn-cs"/>
              </a:rPr>
              <a:t> disc in </a:t>
            </a:r>
            <a:r>
              <a:rPr lang="es-ES" sz="1200" b="1" i="0" kern="1200" dirty="0" err="1">
                <a:solidFill>
                  <a:schemeClr val="tx1"/>
                </a:solidFill>
                <a:effectLst/>
                <a:latin typeface="+mn-lt"/>
                <a:ea typeface="+mn-ea"/>
                <a:cs typeface="+mn-cs"/>
              </a:rPr>
              <a:t>question</a:t>
            </a:r>
            <a:r>
              <a:rPr lang="es-ES" sz="1200" b="1" i="0" kern="1200" dirty="0">
                <a:solidFill>
                  <a:schemeClr val="tx1"/>
                </a:solidFill>
                <a:effectLst/>
                <a:latin typeface="+mn-lt"/>
                <a:ea typeface="+mn-ea"/>
                <a:cs typeface="+mn-cs"/>
              </a:rPr>
              <a:t>).</a:t>
            </a:r>
            <a:endParaRPr lang="es-ES" sz="1200" b="0" i="0" kern="1200" dirty="0">
              <a:solidFill>
                <a:schemeClr val="tx1"/>
              </a:solidFill>
              <a:effectLst/>
              <a:latin typeface="+mn-lt"/>
              <a:ea typeface="+mn-ea"/>
              <a:cs typeface="+mn-cs"/>
            </a:endParaRPr>
          </a:p>
          <a:p>
            <a:pPr marL="0" indent="0">
              <a:buNone/>
            </a:pPr>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27</a:t>
            </a:fld>
            <a:endParaRPr lang="en-US"/>
          </a:p>
        </p:txBody>
      </p:sp>
    </p:spTree>
    <p:extLst>
      <p:ext uri="{BB962C8B-B14F-4D97-AF65-F5344CB8AC3E}">
        <p14:creationId xmlns:p14="http://schemas.microsoft.com/office/powerpoint/2010/main" val="1435086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Timing</a:t>
            </a:r>
            <a:r>
              <a:rPr lang="es-GB" dirty="0"/>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Aim</a:t>
            </a:r>
            <a:r>
              <a:rPr lang="es-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to provide an introduction to the next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Procedure</a:t>
            </a:r>
            <a:r>
              <a:rPr lang="es-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1. Teacher shows each paragraph one by one in preparation for the next activity.</a:t>
            </a:r>
          </a:p>
          <a:p>
            <a:endParaRPr lang="es-GB" dirty="0"/>
          </a:p>
          <a:p>
            <a:r>
              <a:rPr lang="es-GB" b="1" dirty="0"/>
              <a:t>Frequency of unknown words:</a:t>
            </a:r>
          </a:p>
          <a:p>
            <a:r>
              <a:rPr lang="es-GB" b="0" dirty="0"/>
              <a:t>reciente [1284]</a:t>
            </a:r>
          </a:p>
          <a:p>
            <a:endParaRPr lang="es-GB" dirty="0"/>
          </a:p>
          <a:p>
            <a:r>
              <a:rPr lang="es-GB" b="1" dirty="0"/>
              <a:t>Sources:</a:t>
            </a:r>
          </a:p>
          <a:p>
            <a:r>
              <a:rPr lang="es-ES" sz="1200" b="0" i="0" kern="1200" dirty="0" err="1">
                <a:solidFill>
                  <a:schemeClr val="tx1"/>
                </a:solidFill>
                <a:effectLst/>
                <a:latin typeface="+mn-lt"/>
                <a:ea typeface="+mn-ea"/>
                <a:cs typeface="+mn-cs"/>
              </a:rPr>
              <a:t>Encyclopedia</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Britannica</a:t>
            </a:r>
            <a:r>
              <a:rPr lang="es-ES" sz="1200" b="0" i="0" kern="1200" dirty="0">
                <a:solidFill>
                  <a:schemeClr val="tx1"/>
                </a:solidFill>
                <a:effectLst/>
                <a:latin typeface="+mn-lt"/>
                <a:ea typeface="+mn-ea"/>
                <a:cs typeface="+mn-cs"/>
              </a:rPr>
              <a:t>. 2021. </a:t>
            </a:r>
            <a:r>
              <a:rPr lang="es-ES" sz="1200" b="0" i="1" kern="1200" dirty="0">
                <a:solidFill>
                  <a:schemeClr val="tx1"/>
                </a:solidFill>
                <a:effectLst/>
                <a:latin typeface="+mn-lt"/>
                <a:ea typeface="+mn-ea"/>
                <a:cs typeface="+mn-cs"/>
              </a:rPr>
              <a:t>ETA | </a:t>
            </a:r>
            <a:r>
              <a:rPr lang="es-ES" sz="1200" b="0" i="1" kern="1200" dirty="0" err="1">
                <a:solidFill>
                  <a:schemeClr val="tx1"/>
                </a:solidFill>
                <a:effectLst/>
                <a:latin typeface="+mn-lt"/>
                <a:ea typeface="+mn-ea"/>
                <a:cs typeface="+mn-cs"/>
              </a:rPr>
              <a:t>Basque</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Separatism</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Conflict</a:t>
            </a:r>
            <a:r>
              <a:rPr lang="es-ES" sz="1200" b="0" i="1" kern="1200" dirty="0">
                <a:solidFill>
                  <a:schemeClr val="tx1"/>
                </a:solidFill>
                <a:effectLst/>
                <a:latin typeface="+mn-lt"/>
                <a:ea typeface="+mn-ea"/>
                <a:cs typeface="+mn-cs"/>
              </a:rPr>
              <a:t>, &amp; </a:t>
            </a:r>
            <a:r>
              <a:rPr lang="es-ES" sz="1200" b="0" i="1" kern="1200" dirty="0" err="1">
                <a:solidFill>
                  <a:schemeClr val="tx1"/>
                </a:solidFill>
                <a:effectLst/>
                <a:latin typeface="+mn-lt"/>
                <a:ea typeface="+mn-ea"/>
                <a:cs typeface="+mn-cs"/>
              </a:rPr>
              <a:t>Attacks</a:t>
            </a:r>
            <a:r>
              <a:rPr lang="es-ES" sz="1200" b="0" i="0" kern="1200" dirty="0">
                <a:solidFill>
                  <a:schemeClr val="tx1"/>
                </a:solidFill>
                <a:effectLst/>
                <a:latin typeface="+mn-lt"/>
                <a:ea typeface="+mn-ea"/>
                <a:cs typeface="+mn-cs"/>
              </a:rPr>
              <a:t>. [online]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&lt;https://</a:t>
            </a:r>
            <a:r>
              <a:rPr lang="es-ES" sz="1200" b="0" i="0" kern="1200" dirty="0" err="1">
                <a:solidFill>
                  <a:schemeClr val="tx1"/>
                </a:solidFill>
                <a:effectLst/>
                <a:latin typeface="+mn-lt"/>
                <a:ea typeface="+mn-ea"/>
                <a:cs typeface="+mn-cs"/>
              </a:rPr>
              <a:t>www.britannica.com</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topic</a:t>
            </a:r>
            <a:r>
              <a:rPr lang="es-ES" sz="1200" b="0" i="0" kern="1200" dirty="0">
                <a:solidFill>
                  <a:schemeClr val="tx1"/>
                </a:solidFill>
                <a:effectLst/>
                <a:latin typeface="+mn-lt"/>
                <a:ea typeface="+mn-ea"/>
                <a:cs typeface="+mn-cs"/>
              </a:rPr>
              <a:t>/ETA&gt; </a:t>
            </a:r>
          </a:p>
          <a:p>
            <a:r>
              <a:rPr lang="es-ES" sz="1200" b="0" i="1" kern="1200" dirty="0">
                <a:solidFill>
                  <a:schemeClr val="tx1"/>
                </a:solidFill>
                <a:effectLst/>
                <a:latin typeface="+mn-lt"/>
                <a:ea typeface="+mn-ea"/>
                <a:cs typeface="+mn-cs"/>
              </a:rPr>
              <a:t>San </a:t>
            </a:r>
            <a:r>
              <a:rPr lang="es-ES" sz="1200" b="0" i="1" kern="1200" dirty="0" err="1">
                <a:solidFill>
                  <a:schemeClr val="tx1"/>
                </a:solidFill>
                <a:effectLst/>
                <a:latin typeface="+mn-lt"/>
                <a:ea typeface="+mn-ea"/>
                <a:cs typeface="+mn-cs"/>
              </a:rPr>
              <a:t>Sebastian</a:t>
            </a:r>
            <a:r>
              <a:rPr lang="es-ES" sz="1200" b="0" i="1" kern="1200" dirty="0">
                <a:solidFill>
                  <a:schemeClr val="tx1"/>
                </a:solidFill>
                <a:effectLst/>
                <a:latin typeface="+mn-lt"/>
                <a:ea typeface="+mn-ea"/>
                <a:cs typeface="+mn-cs"/>
              </a:rPr>
              <a:t> Film Festival</a:t>
            </a:r>
            <a:r>
              <a:rPr lang="es-ES" sz="1200" b="0" i="0" kern="1200" dirty="0">
                <a:solidFill>
                  <a:schemeClr val="tx1"/>
                </a:solidFill>
                <a:effectLst/>
                <a:latin typeface="+mn-lt"/>
                <a:ea typeface="+mn-ea"/>
                <a:cs typeface="+mn-cs"/>
              </a:rPr>
              <a:t>. 2021. [online]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&lt;https://</a:t>
            </a:r>
            <a:r>
              <a:rPr lang="es-ES" sz="1200" b="0" i="0" kern="1200" dirty="0" err="1">
                <a:solidFill>
                  <a:schemeClr val="tx1"/>
                </a:solidFill>
                <a:effectLst/>
                <a:latin typeface="+mn-lt"/>
                <a:ea typeface="+mn-ea"/>
                <a:cs typeface="+mn-cs"/>
              </a:rPr>
              <a:t>www.sansebastianfestival.com</a:t>
            </a:r>
            <a:r>
              <a:rPr lang="es-ES" sz="1200" b="0" i="0" kern="1200" dirty="0">
                <a:solidFill>
                  <a:schemeClr val="tx1"/>
                </a:solidFill>
                <a:effectLst/>
                <a:latin typeface="+mn-lt"/>
                <a:ea typeface="+mn-ea"/>
                <a:cs typeface="+mn-cs"/>
              </a:rPr>
              <a:t>/2021/</a:t>
            </a:r>
            <a:r>
              <a:rPr lang="es-ES" sz="1200" b="0" i="0" kern="1200" dirty="0" err="1">
                <a:solidFill>
                  <a:schemeClr val="tx1"/>
                </a:solidFill>
                <a:effectLst/>
                <a:latin typeface="+mn-lt"/>
                <a:ea typeface="+mn-ea"/>
                <a:cs typeface="+mn-cs"/>
              </a:rPr>
              <a:t>sections_and_films</a:t>
            </a:r>
            <a:r>
              <a:rPr lang="es-ES" sz="1200" b="0" i="0" kern="1200" dirty="0">
                <a:solidFill>
                  <a:schemeClr val="tx1"/>
                </a:solidFill>
                <a:effectLst/>
                <a:latin typeface="+mn-lt"/>
                <a:ea typeface="+mn-ea"/>
                <a:cs typeface="+mn-cs"/>
              </a:rPr>
              <a:t>/7/690025/in&gt;</a:t>
            </a:r>
          </a:p>
          <a:p>
            <a:endParaRPr lang="es-ES" sz="1200" b="0"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Photo</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film ‘</a:t>
            </a:r>
            <a:r>
              <a:rPr lang="es-ES" sz="1200" b="0" i="0" kern="1200" dirty="0" err="1">
                <a:solidFill>
                  <a:schemeClr val="tx1"/>
                </a:solidFill>
                <a:effectLst/>
                <a:latin typeface="+mn-lt"/>
                <a:ea typeface="+mn-ea"/>
                <a:cs typeface="+mn-cs"/>
              </a:rPr>
              <a:t>Maixabel</a:t>
            </a:r>
            <a:r>
              <a:rPr lang="es-ES" sz="1200" b="0" i="0" kern="1200" dirty="0">
                <a:solidFill>
                  <a:schemeClr val="tx1"/>
                </a:solidFill>
                <a:effectLst/>
                <a:latin typeface="+mn-lt"/>
                <a:ea typeface="+mn-ea"/>
                <a:cs typeface="+mn-cs"/>
              </a:rPr>
              <a:t>’ (2021)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cineuropa.org</a:t>
            </a:r>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28</a:t>
            </a:fld>
            <a:endParaRPr lang="en-US"/>
          </a:p>
        </p:txBody>
      </p:sp>
    </p:spTree>
    <p:extLst>
      <p:ext uri="{BB962C8B-B14F-4D97-AF65-F5344CB8AC3E}">
        <p14:creationId xmlns:p14="http://schemas.microsoft.com/office/powerpoint/2010/main" val="978316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Timing</a:t>
            </a:r>
            <a:r>
              <a:rPr lang="es-GB" dirty="0"/>
              <a:t>: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Aim</a:t>
            </a:r>
            <a:r>
              <a:rPr lang="es-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to practise singular forms of the verb ‘tener’ in the preterite in context.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to practise the different translations of the verb ‘tener’.</a:t>
            </a:r>
          </a:p>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to recognise word patterns: -tion in English tends to be –ción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Procedure</a:t>
            </a:r>
            <a:r>
              <a:rPr lang="es-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dirty="0"/>
              <a:t>Students listen to the recording and transcribe the missing phrases.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dirty="0"/>
              <a:t>Teacher shows the answers one by one.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dirty="0"/>
              <a:t>Students are encouraged to give an oral translation of each paragraph, focusing on the phrases they have transcribed.</a:t>
            </a:r>
          </a:p>
          <a:p>
            <a:endParaRPr lang="es-GB" dirty="0"/>
          </a:p>
          <a:p>
            <a:r>
              <a:rPr lang="es-GB" b="1" dirty="0"/>
              <a:t>Notes:</a:t>
            </a:r>
          </a:p>
          <a:p>
            <a:pPr marL="228600" indent="-228600">
              <a:buAutoNum type="arabicPeriod"/>
            </a:pPr>
            <a:r>
              <a:rPr lang="es-GB" b="0" dirty="0"/>
              <a:t>Note that some of the words in this text revisit the word pattern ‘-tion’ to ‘-ción’</a:t>
            </a:r>
          </a:p>
          <a:p>
            <a:pPr marL="228600" indent="-228600">
              <a:buAutoNum type="arabicPeriod"/>
            </a:pPr>
            <a:endParaRPr lang="es-GB" b="1" dirty="0"/>
          </a:p>
          <a:p>
            <a:pPr marL="0" indent="0">
              <a:buNone/>
            </a:pPr>
            <a:r>
              <a:rPr lang="es-GB" b="1" dirty="0"/>
              <a:t>Frequency of unknown vocabulary:</a:t>
            </a:r>
          </a:p>
          <a:p>
            <a:r>
              <a:rPr lang="es-GB" dirty="0"/>
              <a:t>productor [2200]; encuentro [917]</a:t>
            </a:r>
          </a:p>
          <a:p>
            <a:endParaRPr lang="es-GB" dirty="0"/>
          </a:p>
          <a:p>
            <a:r>
              <a:rPr lang="es-GB" b="1" dirty="0"/>
              <a:t>Sources</a:t>
            </a:r>
            <a:r>
              <a:rPr lang="es-GB" dirty="0"/>
              <a:t>:</a:t>
            </a:r>
          </a:p>
          <a:p>
            <a:pPr marL="171450" indent="-171450">
              <a:buFont typeface="Arial" panose="020B0604020202020204" pitchFamily="34" charset="0"/>
              <a:buChar char="•"/>
            </a:pPr>
            <a:r>
              <a:rPr lang="es-ES" sz="1200" b="0" i="1" kern="1200" dirty="0" err="1">
                <a:solidFill>
                  <a:schemeClr val="tx1"/>
                </a:solidFill>
                <a:effectLst/>
                <a:latin typeface="+mn-lt"/>
                <a:ea typeface="+mn-ea"/>
                <a:cs typeface="+mn-cs"/>
              </a:rPr>
              <a:t>Iciar</a:t>
            </a:r>
            <a:r>
              <a:rPr lang="es-ES" sz="1200" b="0" i="1" kern="1200" dirty="0">
                <a:solidFill>
                  <a:schemeClr val="tx1"/>
                </a:solidFill>
                <a:effectLst/>
                <a:latin typeface="+mn-lt"/>
                <a:ea typeface="+mn-ea"/>
                <a:cs typeface="+mn-cs"/>
              </a:rPr>
              <a:t> y la mirada de </a:t>
            </a:r>
            <a:r>
              <a:rPr lang="es-ES" sz="1200" b="0" i="1" kern="1200" dirty="0" err="1">
                <a:solidFill>
                  <a:schemeClr val="tx1"/>
                </a:solidFill>
                <a:effectLst/>
                <a:latin typeface="+mn-lt"/>
                <a:ea typeface="+mn-ea"/>
                <a:cs typeface="+mn-cs"/>
              </a:rPr>
              <a:t>Maixabel</a:t>
            </a:r>
            <a:r>
              <a:rPr lang="es-ES" sz="1200" b="0" i="1" kern="1200" dirty="0">
                <a:solidFill>
                  <a:schemeClr val="tx1"/>
                </a:solidFill>
                <a:effectLst/>
                <a:latin typeface="+mn-lt"/>
                <a:ea typeface="+mn-ea"/>
                <a:cs typeface="+mn-cs"/>
              </a:rPr>
              <a:t> | Reportaje | El País Semanal </a:t>
            </a:r>
            <a:r>
              <a:rPr lang="es-ES" sz="1200" b="0" i="0" kern="1200" dirty="0">
                <a:solidFill>
                  <a:schemeClr val="tx1"/>
                </a:solidFill>
                <a:effectLst/>
                <a:latin typeface="+mn-lt"/>
                <a:ea typeface="+mn-ea"/>
                <a:cs typeface="+mn-cs"/>
              </a:rPr>
              <a:t>(2021) YouTube video, </a:t>
            </a:r>
            <a:r>
              <a:rPr lang="es-ES" sz="1200" b="0" i="0" kern="1200" dirty="0" err="1">
                <a:solidFill>
                  <a:schemeClr val="tx1"/>
                </a:solidFill>
                <a:effectLst/>
                <a:latin typeface="+mn-lt"/>
                <a:ea typeface="+mn-ea"/>
                <a:cs typeface="+mn-cs"/>
              </a:rPr>
              <a:t>added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El País [Online].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https://</a:t>
            </a:r>
            <a:r>
              <a:rPr lang="es-ES" sz="1200" b="0" i="0" kern="1200" dirty="0" err="1">
                <a:solidFill>
                  <a:schemeClr val="tx1"/>
                </a:solidFill>
                <a:effectLst/>
                <a:latin typeface="+mn-lt"/>
                <a:ea typeface="+mn-ea"/>
                <a:cs typeface="+mn-cs"/>
              </a:rPr>
              <a:t>www.youtube.com</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watch?v</a:t>
            </a:r>
            <a:r>
              <a:rPr lang="es-ES" sz="1200" b="0" i="0" kern="1200" dirty="0">
                <a:solidFill>
                  <a:schemeClr val="tx1"/>
                </a:solidFill>
                <a:effectLst/>
                <a:latin typeface="+mn-lt"/>
                <a:ea typeface="+mn-ea"/>
                <a:cs typeface="+mn-cs"/>
              </a:rPr>
              <a:t>=pQJ7CLOqpzY</a:t>
            </a:r>
          </a:p>
          <a:p>
            <a:pPr marL="171450" indent="-171450">
              <a:buFont typeface="Arial" panose="020B0604020202020204" pitchFamily="34" charset="0"/>
              <a:buChar char="•"/>
            </a:pPr>
            <a:r>
              <a:rPr lang="es-ES" sz="1200" b="0" i="1" kern="1200" dirty="0">
                <a:solidFill>
                  <a:schemeClr val="tx1"/>
                </a:solidFill>
                <a:effectLst/>
                <a:latin typeface="+mn-lt"/>
                <a:ea typeface="+mn-ea"/>
                <a:cs typeface="+mn-cs"/>
              </a:rPr>
              <a:t>Rueda de Prensa ''MAIXABEL'' (S.O) – 2021 </a:t>
            </a:r>
            <a:r>
              <a:rPr lang="es-ES" sz="1200" b="0" i="0" kern="1200" dirty="0">
                <a:solidFill>
                  <a:schemeClr val="tx1"/>
                </a:solidFill>
                <a:effectLst/>
                <a:latin typeface="+mn-lt"/>
                <a:ea typeface="+mn-ea"/>
                <a:cs typeface="+mn-cs"/>
              </a:rPr>
              <a:t>(2021) YouTube video, </a:t>
            </a:r>
            <a:r>
              <a:rPr lang="es-ES" sz="1200" b="0" i="0" kern="1200" dirty="0" err="1">
                <a:solidFill>
                  <a:schemeClr val="tx1"/>
                </a:solidFill>
                <a:effectLst/>
                <a:latin typeface="+mn-lt"/>
                <a:ea typeface="+mn-ea"/>
                <a:cs typeface="+mn-cs"/>
              </a:rPr>
              <a:t>added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a:t>
            </a:r>
            <a:r>
              <a:rPr lang="es-ES" dirty="0">
                <a:effectLst/>
                <a:hlinkClick r:id="rId3"/>
              </a:rPr>
              <a:t>sansebastianfestival</a:t>
            </a:r>
            <a:r>
              <a:rPr lang="es-ES" sz="1200" b="0" i="0" kern="1200" dirty="0">
                <a:solidFill>
                  <a:schemeClr val="tx1"/>
                </a:solidFill>
                <a:effectLst/>
                <a:latin typeface="+mn-lt"/>
                <a:ea typeface="+mn-ea"/>
                <a:cs typeface="+mn-cs"/>
              </a:rPr>
              <a:t> [Online].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https://</a:t>
            </a:r>
            <a:r>
              <a:rPr lang="es-ES" sz="1200" b="0" i="0" kern="1200" dirty="0" err="1">
                <a:solidFill>
                  <a:schemeClr val="tx1"/>
                </a:solidFill>
                <a:effectLst/>
                <a:latin typeface="+mn-lt"/>
                <a:ea typeface="+mn-ea"/>
                <a:cs typeface="+mn-cs"/>
              </a:rPr>
              <a:t>www.youtube.com</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watch?v</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nbyk-kIGYbM&amp;t</a:t>
            </a:r>
            <a:r>
              <a:rPr lang="es-ES" sz="1200" b="0" i="0" kern="1200" dirty="0">
                <a:solidFill>
                  <a:schemeClr val="tx1"/>
                </a:solidFill>
                <a:effectLst/>
                <a:latin typeface="+mn-lt"/>
                <a:ea typeface="+mn-ea"/>
                <a:cs typeface="+mn-cs"/>
              </a:rPr>
              <a:t>=751s</a:t>
            </a:r>
          </a:p>
          <a:p>
            <a:pPr marL="171450" indent="-171450">
              <a:buFont typeface="Arial" panose="020B0604020202020204" pitchFamily="34" charset="0"/>
              <a:buChar char="•"/>
            </a:pPr>
            <a:endParaRPr lang="es-ES" sz="1200" b="0" i="0" kern="1200" dirty="0">
              <a:solidFill>
                <a:schemeClr val="tx1"/>
              </a:solidFill>
              <a:effectLst/>
              <a:latin typeface="+mn-lt"/>
              <a:ea typeface="+mn-ea"/>
              <a:cs typeface="+mn-cs"/>
            </a:endParaRPr>
          </a:p>
          <a:p>
            <a:pPr marL="0" indent="0">
              <a:buFont typeface="Arial" panose="020B0604020202020204" pitchFamily="34" charset="0"/>
              <a:buNone/>
            </a:pPr>
            <a:r>
              <a:rPr lang="es-ES" sz="1200" b="0" i="0" kern="1200" dirty="0" err="1">
                <a:solidFill>
                  <a:schemeClr val="tx1"/>
                </a:solidFill>
                <a:effectLst/>
                <a:latin typeface="+mn-lt"/>
                <a:ea typeface="+mn-ea"/>
                <a:cs typeface="+mn-cs"/>
              </a:rPr>
              <a:t>Photo</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Icíar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Bollaín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Wikipedia,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Pedro J Pacheco </a:t>
            </a:r>
            <a:r>
              <a:rPr lang="es-ES" sz="1200" b="0" i="0" kern="1200" dirty="0" err="1">
                <a:solidFill>
                  <a:schemeClr val="tx1"/>
                </a:solidFill>
                <a:effectLst/>
                <a:latin typeface="+mn-lt"/>
                <a:ea typeface="+mn-ea"/>
                <a:cs typeface="+mn-cs"/>
              </a:rPr>
              <a:t>licensed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hlinkClick r:id="rId4" tooltip="w:en:Creative Commons"/>
              </a:rPr>
              <a:t>Creative Commons</a:t>
            </a:r>
            <a:r>
              <a:rPr lang="es-ES" sz="1200" b="0" i="0"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hlinkClick r:id="rId5"/>
              </a:rPr>
              <a:t>Attribution-Share Alike 4.0 International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license</a:t>
            </a:r>
            <a:r>
              <a:rPr lang="es-ES" sz="1200" b="0" i="0" kern="1200" dirty="0">
                <a:solidFill>
                  <a:schemeClr val="tx1"/>
                </a:solidFill>
                <a:effectLst/>
                <a:latin typeface="+mn-lt"/>
                <a:ea typeface="+mn-ea"/>
                <a:cs typeface="+mn-cs"/>
              </a:rPr>
              <a:t>.</a:t>
            </a:r>
          </a:p>
          <a:p>
            <a:pPr marL="0" indent="0">
              <a:buFont typeface="Arial" panose="020B0604020202020204" pitchFamily="34" charset="0"/>
              <a:buNone/>
            </a:pPr>
            <a:r>
              <a:rPr lang="es-ES" sz="1200" b="0" i="0" kern="1200" dirty="0">
                <a:solidFill>
                  <a:schemeClr val="tx1"/>
                </a:solidFill>
                <a:effectLst/>
                <a:latin typeface="+mn-lt"/>
                <a:ea typeface="+mn-ea"/>
                <a:cs typeface="+mn-cs"/>
              </a:rPr>
              <a:t>Poster of film ‘</a:t>
            </a:r>
            <a:r>
              <a:rPr lang="es-ES" sz="1200" b="0" i="0" kern="1200" dirty="0" err="1">
                <a:solidFill>
                  <a:schemeClr val="tx1"/>
                </a:solidFill>
                <a:effectLst/>
                <a:latin typeface="+mn-lt"/>
                <a:ea typeface="+mn-ea"/>
                <a:cs typeface="+mn-cs"/>
              </a:rPr>
              <a:t>Maixabel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taken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https://</a:t>
            </a:r>
            <a:r>
              <a:rPr lang="es-ES" sz="1200" b="0" i="0" kern="1200" dirty="0" err="1">
                <a:solidFill>
                  <a:schemeClr val="tx1"/>
                </a:solidFill>
                <a:effectLst/>
                <a:latin typeface="+mn-lt"/>
                <a:ea typeface="+mn-ea"/>
                <a:cs typeface="+mn-cs"/>
              </a:rPr>
              <a:t>www.sansebastianfestival.com</a:t>
            </a:r>
            <a:r>
              <a:rPr lang="es-ES" sz="1200" b="0" i="0" kern="1200" dirty="0">
                <a:solidFill>
                  <a:schemeClr val="tx1"/>
                </a:solidFill>
                <a:effectLst/>
                <a:latin typeface="+mn-lt"/>
                <a:ea typeface="+mn-ea"/>
                <a:cs typeface="+mn-cs"/>
              </a:rPr>
              <a:t>/2021/</a:t>
            </a:r>
            <a:r>
              <a:rPr lang="es-ES" sz="1200" b="0" i="0" kern="1200" dirty="0" err="1">
                <a:solidFill>
                  <a:schemeClr val="tx1"/>
                </a:solidFill>
                <a:effectLst/>
                <a:latin typeface="+mn-lt"/>
                <a:ea typeface="+mn-ea"/>
                <a:cs typeface="+mn-cs"/>
              </a:rPr>
              <a:t>sections_and_films</a:t>
            </a:r>
            <a:r>
              <a:rPr lang="es-ES" sz="1200" b="0" i="0" kern="1200" dirty="0">
                <a:solidFill>
                  <a:schemeClr val="tx1"/>
                </a:solidFill>
                <a:effectLst/>
                <a:latin typeface="+mn-lt"/>
                <a:ea typeface="+mn-ea"/>
                <a:cs typeface="+mn-cs"/>
              </a:rPr>
              <a:t>/7/690025/in </a:t>
            </a:r>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29</a:t>
            </a:fld>
            <a:endParaRPr lang="en-US"/>
          </a:p>
        </p:txBody>
      </p:sp>
    </p:spTree>
    <p:extLst>
      <p:ext uri="{BB962C8B-B14F-4D97-AF65-F5344CB8AC3E}">
        <p14:creationId xmlns:p14="http://schemas.microsoft.com/office/powerpoint/2010/main" val="3492635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introduction and practice</a:t>
            </a:r>
            <a:r>
              <a:rPr lang="en-GB" b="1" baseline="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Timing: </a:t>
            </a:r>
            <a:r>
              <a:rPr lang="en-US" b="0" i="0" dirty="0"/>
              <a:t>3 minutes</a:t>
            </a:r>
          </a:p>
          <a:p>
            <a:endParaRPr lang="en-US" b="0" i="0" dirty="0"/>
          </a:p>
          <a:p>
            <a:r>
              <a:rPr lang="en-US" b="1" i="0" dirty="0"/>
              <a:t>Aim: </a:t>
            </a:r>
            <a:r>
              <a:rPr lang="en-US" b="0" i="0" dirty="0"/>
              <a:t>to introduce 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0" baseline="0" dirty="0"/>
              <a:t>Optionally, further </a:t>
            </a:r>
            <a:r>
              <a:rPr lang="en-GB" baseline="0" dirty="0"/>
              <a:t>rounds of learning can be facilitated by one pupil turning away from the board, and his/her partner asking him/her the meanings (‘¿</a:t>
            </a:r>
            <a:r>
              <a:rPr lang="en-GB" baseline="0" dirty="0" err="1"/>
              <a:t>Cómo</a:t>
            </a:r>
            <a:r>
              <a:rPr lang="en-GB" baseline="0" dirty="0"/>
              <a:t> se dice X en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706796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[1/2]</a:t>
            </a:r>
          </a:p>
          <a:p>
            <a:r>
              <a:rPr lang="es-GB" b="1" dirty="0"/>
              <a:t>Timing</a:t>
            </a:r>
            <a:r>
              <a:rPr lang="es-GB" dirty="0"/>
              <a:t>: 6 minutes</a:t>
            </a:r>
          </a:p>
          <a:p>
            <a:endParaRPr lang="es-GB" dirty="0"/>
          </a:p>
          <a:p>
            <a:r>
              <a:rPr lang="es-GB" b="1" dirty="0"/>
              <a:t>Aim</a:t>
            </a:r>
            <a:r>
              <a:rPr lang="es-GB" dirty="0"/>
              <a:t>:</a:t>
            </a:r>
          </a:p>
          <a:p>
            <a:r>
              <a:rPr lang="es-GB" dirty="0"/>
              <a:t>to practise the singular forms of the verb tener in the preterite in writing.</a:t>
            </a:r>
          </a:p>
          <a:p>
            <a:r>
              <a:rPr lang="es-GB" dirty="0"/>
              <a:t>to practise this week’s vocabulary.</a:t>
            </a:r>
          </a:p>
          <a:p>
            <a:endParaRPr lang="es-GB" dirty="0"/>
          </a:p>
          <a:p>
            <a:r>
              <a:rPr lang="es-GB" b="1" dirty="0"/>
              <a:t>Procedure</a:t>
            </a:r>
            <a:r>
              <a:rPr lang="es-GB" dirty="0"/>
              <a:t>:</a:t>
            </a:r>
          </a:p>
          <a:p>
            <a:pPr marL="228600" indent="-228600">
              <a:buAutoNum type="arabicPeriod"/>
            </a:pPr>
            <a:r>
              <a:rPr lang="es-GB" dirty="0"/>
              <a:t>Students read each message and write it in Spanish.</a:t>
            </a:r>
          </a:p>
          <a:p>
            <a:pPr marL="228600" indent="-228600">
              <a:buAutoNum type="arabicPeriod"/>
            </a:pPr>
            <a:r>
              <a:rPr lang="es-GB" dirty="0"/>
              <a:t>The teacher shows the answers in the next slide.</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30</a:t>
            </a:fld>
            <a:endParaRPr lang="en-US"/>
          </a:p>
        </p:txBody>
      </p:sp>
    </p:spTree>
    <p:extLst>
      <p:ext uri="{BB962C8B-B14F-4D97-AF65-F5344CB8AC3E}">
        <p14:creationId xmlns:p14="http://schemas.microsoft.com/office/powerpoint/2010/main" val="467675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[2/2]</a:t>
            </a:r>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31</a:t>
            </a:fld>
            <a:endParaRPr lang="en-US"/>
          </a:p>
        </p:txBody>
      </p:sp>
    </p:spTree>
    <p:extLst>
      <p:ext uri="{BB962C8B-B14F-4D97-AF65-F5344CB8AC3E}">
        <p14:creationId xmlns:p14="http://schemas.microsoft.com/office/powerpoint/2010/main" val="1021177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Answers available at: https://</a:t>
            </a:r>
            <a:r>
              <a:rPr lang="en-GB" sz="1200" i="0" dirty="0" err="1">
                <a:latin typeface="+mn-lt"/>
                <a:ea typeface="Calibri"/>
                <a:cs typeface="Calibri"/>
                <a:sym typeface="Calibri"/>
              </a:rPr>
              <a:t>resources.ncelp.org</a:t>
            </a:r>
            <a:r>
              <a:rPr lang="en-GB" sz="1200" i="0" dirty="0">
                <a:latin typeface="+mn-lt"/>
                <a:ea typeface="Calibri"/>
                <a:cs typeface="Calibri"/>
                <a:sym typeface="Calibri"/>
              </a:rPr>
              <a:t>/concern/resources/ks65hd74b?locale=</a:t>
            </a:r>
            <a:r>
              <a:rPr lang="en-GB" sz="1200" i="0" dirty="0" err="1">
                <a:latin typeface="+mn-lt"/>
                <a:ea typeface="Calibri"/>
                <a:cs typeface="Calibri"/>
                <a:sym typeface="Calibri"/>
              </a:rPr>
              <a:t>en</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238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a:t>
            </a:r>
            <a:r>
              <a:rPr lang="en-US" b="0" baseline="0" dirty="0"/>
              <a:t> the ‘–</a:t>
            </a:r>
            <a:r>
              <a:rPr lang="en-GB" sz="1200" dirty="0">
                <a:solidFill>
                  <a:srgbClr val="002060"/>
                </a:solidFill>
              </a:rPr>
              <a:t>ción</a:t>
            </a:r>
            <a:r>
              <a:rPr lang="en-US" b="0" baseline="0" dirty="0"/>
              <a:t>’ suffix in Spanish and its correspondence to ‘–tion’ in English. </a:t>
            </a:r>
            <a:endParaRPr lang="en-US" b="1" dirty="0"/>
          </a:p>
          <a:p>
            <a:r>
              <a:rPr lang="en-US" b="0" baseline="0" dirty="0"/>
              <a:t> </a:t>
            </a:r>
            <a:endParaRPr lang="en-US" b="0" dirty="0"/>
          </a:p>
          <a:p>
            <a:r>
              <a:rPr lang="en-US" b="1" dirty="0"/>
              <a:t>Procedure:</a:t>
            </a:r>
          </a:p>
          <a:p>
            <a:pPr marL="228600" indent="-228600">
              <a:buAutoNum type="arabicPeriod"/>
            </a:pPr>
            <a:r>
              <a:rPr lang="en-US" b="0" dirty="0"/>
              <a:t>The teacher elicits the Spanish</a:t>
            </a:r>
            <a:r>
              <a:rPr lang="en-US" b="0" baseline="0" dirty="0"/>
              <a:t> for ‘action’ and ‘direction’.</a:t>
            </a:r>
          </a:p>
          <a:p>
            <a:pPr marL="228600" indent="-228600">
              <a:buAutoNum type="arabicPeriod"/>
            </a:pPr>
            <a:r>
              <a:rPr lang="en-US" b="0" baseline="0" dirty="0"/>
              <a:t>The teacher reads through the follow-up explanations.</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960759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a:t>
            </a:r>
            <a:endParaRPr lang="en-US" b="1" dirty="0"/>
          </a:p>
          <a:p>
            <a:endParaRPr lang="en-US" b="1" dirty="0"/>
          </a:p>
          <a:p>
            <a:r>
              <a:rPr lang="en-US" b="1" dirty="0"/>
              <a:t>Aim: </a:t>
            </a:r>
            <a:r>
              <a:rPr lang="en-US" b="0" dirty="0"/>
              <a:t>to</a:t>
            </a:r>
            <a:r>
              <a:rPr lang="en-US" b="0" baseline="0" dirty="0"/>
              <a:t> introduce examples of words with the ‘–</a:t>
            </a:r>
            <a:r>
              <a:rPr lang="en-GB" sz="1200" dirty="0">
                <a:solidFill>
                  <a:srgbClr val="002060"/>
                </a:solidFill>
              </a:rPr>
              <a:t>ción</a:t>
            </a:r>
            <a:r>
              <a:rPr lang="en-US" b="0" baseline="0" dirty="0"/>
              <a:t>’ suffix and to reinforce the connection with ‘–tion’ in English. </a:t>
            </a:r>
            <a:endParaRPr lang="en-US" b="1" dirty="0"/>
          </a:p>
          <a:p>
            <a:endParaRPr lang="en-US" b="1" dirty="0"/>
          </a:p>
          <a:p>
            <a:r>
              <a:rPr lang="en-US" b="1" dirty="0"/>
              <a:t>Procedure: </a:t>
            </a:r>
          </a:p>
          <a:p>
            <a:r>
              <a:rPr lang="en-US" b="0" baseline="0" dirty="0"/>
              <a:t>1) Students are given one minute in pairs to think about the Spanish for the eight ‘–tion’ words.</a:t>
            </a:r>
          </a:p>
          <a:p>
            <a:r>
              <a:rPr lang="en-US" b="0" baseline="0" dirty="0"/>
              <a:t>2) The teacher asks students to say the Spanish for the English words (this can be in any order). The teacher could highlight the SSC [ci] within the word.</a:t>
            </a:r>
          </a:p>
          <a:p>
            <a:r>
              <a:rPr lang="en-US" b="0" baseline="0" dirty="0"/>
              <a:t>3) Answers are revealed by clicking on the English text box.  </a:t>
            </a:r>
          </a:p>
          <a:p>
            <a:r>
              <a:rPr lang="en-US" b="0" baseline="0" dirty="0"/>
              <a:t>4) The teacher can draw attention to the fact that these are all feminine nouns.</a:t>
            </a:r>
          </a:p>
          <a:p>
            <a:r>
              <a:rPr lang="en-US" b="0" baseline="0" dirty="0"/>
              <a:t>6) The teacher can </a:t>
            </a:r>
            <a:r>
              <a:rPr lang="es-ES" b="0" baseline="0" dirty="0" err="1"/>
              <a:t>ask</a:t>
            </a:r>
            <a:r>
              <a:rPr lang="es-ES" b="0" baseline="0" dirty="0"/>
              <a:t> </a:t>
            </a:r>
            <a:r>
              <a:rPr lang="es-ES" b="0" baseline="0" dirty="0" err="1"/>
              <a:t>students</a:t>
            </a:r>
            <a:r>
              <a:rPr lang="es-ES" b="0" baseline="0" dirty="0"/>
              <a:t> to </a:t>
            </a:r>
            <a:r>
              <a:rPr lang="es-ES" b="0" baseline="0" dirty="0" err="1"/>
              <a:t>provide</a:t>
            </a:r>
            <a:r>
              <a:rPr lang="es-ES" b="0" baseline="0" dirty="0"/>
              <a:t> </a:t>
            </a:r>
            <a:r>
              <a:rPr lang="es-ES" b="0" baseline="0" dirty="0" err="1"/>
              <a:t>the</a:t>
            </a:r>
            <a:r>
              <a:rPr lang="es-ES" b="0" baseline="0" dirty="0"/>
              <a:t> plural </a:t>
            </a:r>
            <a:r>
              <a:rPr lang="es-ES" b="0" baseline="0" dirty="0" err="1"/>
              <a:t>form</a:t>
            </a:r>
            <a:r>
              <a:rPr lang="es-ES" b="0" baseline="0" dirty="0"/>
              <a:t> of </a:t>
            </a:r>
            <a:r>
              <a:rPr lang="es-ES" b="0" baseline="0" dirty="0" err="1"/>
              <a:t>some</a:t>
            </a:r>
            <a:r>
              <a:rPr lang="es-ES" b="0" baseline="0" dirty="0"/>
              <a:t> of </a:t>
            </a:r>
            <a:r>
              <a:rPr lang="es-ES" b="0" baseline="0" dirty="0" err="1"/>
              <a:t>these</a:t>
            </a:r>
            <a:r>
              <a:rPr lang="es-ES" b="0" baseline="0" dirty="0"/>
              <a:t> </a:t>
            </a:r>
            <a:r>
              <a:rPr lang="es-ES" b="0" baseline="0" dirty="0" err="1"/>
              <a:t>words</a:t>
            </a:r>
            <a:r>
              <a:rPr lang="es-ES" b="0" baseline="0" dirty="0"/>
              <a:t>, </a:t>
            </a:r>
            <a:r>
              <a:rPr lang="es-ES" b="0" baseline="0" dirty="0" err="1"/>
              <a:t>reminding</a:t>
            </a:r>
            <a:r>
              <a:rPr lang="es-ES" b="0" baseline="0" dirty="0"/>
              <a:t> </a:t>
            </a:r>
            <a:r>
              <a:rPr lang="es-ES" b="0" baseline="0" dirty="0" err="1"/>
              <a:t>them</a:t>
            </a:r>
            <a:r>
              <a:rPr lang="es-ES" b="0" baseline="0" dirty="0"/>
              <a:t> of </a:t>
            </a:r>
            <a:r>
              <a:rPr lang="es-ES" b="0" baseline="0" dirty="0" err="1"/>
              <a:t>the</a:t>
            </a:r>
            <a:r>
              <a:rPr lang="es-ES" b="0" baseline="0" dirty="0"/>
              <a:t> </a:t>
            </a:r>
            <a:r>
              <a:rPr lang="es-ES" b="0" baseline="0" dirty="0" err="1"/>
              <a:t>absence</a:t>
            </a:r>
            <a:r>
              <a:rPr lang="es-ES" b="0" baseline="0" dirty="0"/>
              <a:t> of </a:t>
            </a:r>
            <a:r>
              <a:rPr lang="es-ES" b="0" baseline="0" dirty="0" err="1"/>
              <a:t>the</a:t>
            </a:r>
            <a:r>
              <a:rPr lang="es-ES" b="0" baseline="0" dirty="0"/>
              <a:t> </a:t>
            </a:r>
            <a:r>
              <a:rPr lang="es-ES" b="0" baseline="0" dirty="0" err="1"/>
              <a:t>written</a:t>
            </a:r>
            <a:r>
              <a:rPr lang="es-ES" b="0" baseline="0" dirty="0"/>
              <a:t> </a:t>
            </a:r>
            <a:r>
              <a:rPr lang="es-ES" b="0" baseline="0" dirty="0" err="1"/>
              <a:t>accent</a:t>
            </a:r>
            <a:r>
              <a:rPr lang="es-ES" b="0" baseline="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These words are all within the 2000 most frequent and are included for further practice of the suffix. These may be learnt incidentally.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examples in the 2000 most frequent words in Spanish: </a:t>
            </a:r>
            <a:r>
              <a:rPr lang="es-ES" sz="1800" b="0" i="0" u="none" strike="noStrike" dirty="0">
                <a:solidFill>
                  <a:srgbClr val="000000"/>
                </a:solidFill>
                <a:effectLst/>
                <a:latin typeface="Calibri" panose="020F0502020204030204" pitchFamily="34" charset="0"/>
              </a:rPr>
              <a:t>acción</a:t>
            </a:r>
            <a:r>
              <a:rPr lang="es-ES" dirty="0"/>
              <a:t> [</a:t>
            </a:r>
            <a:r>
              <a:rPr lang="es-ES" sz="1800" b="0" i="0" u="none" strike="noStrike" dirty="0">
                <a:solidFill>
                  <a:srgbClr val="000000"/>
                </a:solidFill>
                <a:effectLst/>
                <a:latin typeface="Calibri" panose="020F0502020204030204" pitchFamily="34" charset="0"/>
              </a:rPr>
              <a:t>404];</a:t>
            </a:r>
            <a:r>
              <a:rPr lang="es-ES" dirty="0"/>
              <a:t> </a:t>
            </a:r>
            <a:r>
              <a:rPr lang="es-ES" sz="1800" b="0" i="0" u="none" strike="noStrike" dirty="0">
                <a:solidFill>
                  <a:srgbClr val="000000"/>
                </a:solidFill>
                <a:effectLst/>
                <a:latin typeface="Calibri" panose="020F0502020204030204" pitchFamily="34" charset="0"/>
              </a:rPr>
              <a:t>atención</a:t>
            </a:r>
            <a:r>
              <a:rPr lang="es-ES" dirty="0"/>
              <a:t> [</a:t>
            </a:r>
            <a:r>
              <a:rPr lang="es-ES" sz="1800" b="0" i="0" u="none" strike="noStrike" dirty="0">
                <a:solidFill>
                  <a:srgbClr val="000000"/>
                </a:solidFill>
                <a:effectLst/>
                <a:latin typeface="Calibri" panose="020F0502020204030204" pitchFamily="34" charset="0"/>
              </a:rPr>
              <a:t>489];</a:t>
            </a:r>
            <a:r>
              <a:rPr lang="es-ES" dirty="0"/>
              <a:t> </a:t>
            </a:r>
            <a:r>
              <a:rPr lang="es-ES" sz="1800" b="0" i="0" u="none" strike="noStrike" dirty="0">
                <a:solidFill>
                  <a:srgbClr val="000000"/>
                </a:solidFill>
                <a:effectLst/>
                <a:latin typeface="Calibri" panose="020F0502020204030204" pitchFamily="34" charset="0"/>
              </a:rPr>
              <a:t>investigación</a:t>
            </a:r>
            <a:r>
              <a:rPr lang="es-ES" dirty="0"/>
              <a:t> [</a:t>
            </a:r>
            <a:r>
              <a:rPr lang="es-ES" sz="1800" b="0" i="0" u="none" strike="noStrike" dirty="0">
                <a:solidFill>
                  <a:srgbClr val="000000"/>
                </a:solidFill>
                <a:effectLst/>
                <a:latin typeface="Calibri" panose="020F0502020204030204" pitchFamily="34" charset="0"/>
              </a:rPr>
              <a:t>511];</a:t>
            </a:r>
            <a:r>
              <a:rPr lang="es-ES" dirty="0"/>
              <a:t> </a:t>
            </a:r>
            <a:r>
              <a:rPr lang="es-ES" sz="1800" b="0" i="0" u="none" strike="noStrike" dirty="0">
                <a:solidFill>
                  <a:srgbClr val="000000"/>
                </a:solidFill>
                <a:effectLst/>
                <a:latin typeface="Calibri" panose="020F0502020204030204" pitchFamily="34" charset="0"/>
              </a:rPr>
              <a:t>producción</a:t>
            </a:r>
            <a:r>
              <a:rPr lang="es-ES" dirty="0"/>
              <a:t> [</a:t>
            </a:r>
            <a:r>
              <a:rPr lang="es-ES" sz="1800" b="0" i="0" u="none" strike="noStrike" dirty="0">
                <a:solidFill>
                  <a:srgbClr val="000000"/>
                </a:solidFill>
                <a:effectLst/>
                <a:latin typeface="Calibri" panose="020F0502020204030204" pitchFamily="34" charset="0"/>
              </a:rPr>
              <a:t>566];</a:t>
            </a:r>
            <a:r>
              <a:rPr lang="es-ES" dirty="0"/>
              <a:t> </a:t>
            </a:r>
            <a:r>
              <a:rPr lang="es-ES" sz="1800" b="0" i="0" u="none" strike="noStrike" dirty="0">
                <a:solidFill>
                  <a:srgbClr val="000000"/>
                </a:solidFill>
                <a:effectLst/>
                <a:latin typeface="Calibri" panose="020F0502020204030204" pitchFamily="34" charset="0"/>
              </a:rPr>
              <a:t>comunicación</a:t>
            </a:r>
            <a:r>
              <a:rPr lang="es-ES" dirty="0"/>
              <a:t> [</a:t>
            </a:r>
            <a:r>
              <a:rPr lang="es-ES" sz="1800" b="0" i="0" u="none" strike="noStrike" dirty="0">
                <a:solidFill>
                  <a:srgbClr val="000000"/>
                </a:solidFill>
                <a:effectLst/>
                <a:latin typeface="Calibri" panose="020F0502020204030204" pitchFamily="34" charset="0"/>
              </a:rPr>
              <a:t>619];</a:t>
            </a:r>
            <a:r>
              <a:rPr lang="es-ES" dirty="0"/>
              <a:t> </a:t>
            </a:r>
            <a:r>
              <a:rPr lang="es-ES" sz="1800" b="0" i="0" u="none" strike="noStrike" dirty="0">
                <a:solidFill>
                  <a:srgbClr val="000000"/>
                </a:solidFill>
                <a:effectLst/>
                <a:latin typeface="Calibri" panose="020F0502020204030204" pitchFamily="34" charset="0"/>
              </a:rPr>
              <a:t>institución</a:t>
            </a:r>
            <a:r>
              <a:rPr lang="es-ES" dirty="0"/>
              <a:t> [</a:t>
            </a:r>
            <a:r>
              <a:rPr lang="es-ES" sz="1800" b="0" i="0" u="none" strike="noStrike" dirty="0">
                <a:solidFill>
                  <a:srgbClr val="000000"/>
                </a:solidFill>
                <a:effectLst/>
                <a:latin typeface="Calibri" panose="020F0502020204030204" pitchFamily="34" charset="0"/>
              </a:rPr>
              <a:t>697];</a:t>
            </a:r>
            <a:r>
              <a:rPr lang="es-ES" dirty="0"/>
              <a:t> </a:t>
            </a:r>
            <a:r>
              <a:rPr lang="es-ES" sz="1800" b="0" i="0" u="none" strike="noStrike" dirty="0">
                <a:solidFill>
                  <a:srgbClr val="000000"/>
                </a:solidFill>
                <a:effectLst/>
                <a:latin typeface="Calibri" panose="020F0502020204030204" pitchFamily="34" charset="0"/>
              </a:rPr>
              <a:t>nación</a:t>
            </a:r>
            <a:r>
              <a:rPr lang="es-ES" dirty="0"/>
              <a:t> [</a:t>
            </a:r>
            <a:r>
              <a:rPr lang="es-ES" sz="1800" b="0" i="0" u="none" strike="noStrike" dirty="0">
                <a:solidFill>
                  <a:srgbClr val="000000"/>
                </a:solidFill>
                <a:effectLst/>
                <a:latin typeface="Calibri" panose="020F0502020204030204" pitchFamily="34" charset="0"/>
              </a:rPr>
              <a:t>823]; aplicación</a:t>
            </a:r>
            <a:r>
              <a:rPr lang="es-ES" dirty="0"/>
              <a:t> [</a:t>
            </a:r>
            <a:r>
              <a:rPr lang="es-ES" sz="1800" b="0" i="0" u="none" strike="noStrike" dirty="0">
                <a:solidFill>
                  <a:srgbClr val="000000"/>
                </a:solidFill>
                <a:effectLst/>
                <a:latin typeface="Calibri" panose="020F0502020204030204" pitchFamily="34" charset="0"/>
              </a:rPr>
              <a:t>1022];</a:t>
            </a:r>
            <a:r>
              <a:rPr lang="es-ES" dirty="0"/>
              <a:t> </a:t>
            </a:r>
            <a:r>
              <a:rPr lang="es-ES" sz="1800" b="0" i="0" u="none" strike="noStrike" dirty="0">
                <a:solidFill>
                  <a:srgbClr val="000000"/>
                </a:solidFill>
                <a:effectLst/>
                <a:latin typeface="Calibri" panose="020F0502020204030204" pitchFamily="34" charset="0"/>
              </a:rPr>
              <a:t>sensación</a:t>
            </a:r>
            <a:r>
              <a:rPr lang="es-ES" dirty="0"/>
              <a:t> [</a:t>
            </a:r>
            <a:r>
              <a:rPr lang="es-ES" sz="1800" b="0" i="0" u="none" strike="noStrike" dirty="0">
                <a:solidFill>
                  <a:srgbClr val="000000"/>
                </a:solidFill>
                <a:effectLst/>
                <a:latin typeface="Calibri" panose="020F0502020204030204" pitchFamily="34" charset="0"/>
              </a:rPr>
              <a:t>1038];</a:t>
            </a:r>
            <a:r>
              <a:rPr lang="es-ES" dirty="0"/>
              <a:t> </a:t>
            </a:r>
            <a:r>
              <a:rPr lang="es-ES" sz="1800" b="0" i="0" u="none" strike="noStrike" dirty="0">
                <a:solidFill>
                  <a:srgbClr val="000000"/>
                </a:solidFill>
                <a:effectLst/>
                <a:latin typeface="Calibri" panose="020F0502020204030204" pitchFamily="34" charset="0"/>
              </a:rPr>
              <a:t>revolución</a:t>
            </a:r>
            <a:r>
              <a:rPr lang="es-ES" dirty="0"/>
              <a:t> [</a:t>
            </a:r>
            <a:r>
              <a:rPr lang="es-ES" sz="1800" b="0" i="0" u="none" strike="noStrike" dirty="0">
                <a:solidFill>
                  <a:srgbClr val="000000"/>
                </a:solidFill>
                <a:effectLst/>
                <a:latin typeface="Calibri" panose="020F0502020204030204" pitchFamily="34" charset="0"/>
              </a:rPr>
              <a:t>1086];</a:t>
            </a:r>
            <a:r>
              <a:rPr lang="es-ES" dirty="0"/>
              <a:t> </a:t>
            </a:r>
            <a:r>
              <a:rPr lang="es-ES" sz="1800" b="0" i="0" u="none" strike="noStrike" dirty="0">
                <a:solidFill>
                  <a:srgbClr val="000000"/>
                </a:solidFill>
                <a:effectLst/>
                <a:latin typeface="Calibri" panose="020F0502020204030204" pitchFamily="34" charset="0"/>
              </a:rPr>
              <a:t>administración</a:t>
            </a:r>
            <a:r>
              <a:rPr lang="es-ES" dirty="0"/>
              <a:t> [</a:t>
            </a:r>
            <a:r>
              <a:rPr lang="es-ES" sz="1800" b="0" i="0" u="none" strike="noStrike" dirty="0">
                <a:solidFill>
                  <a:srgbClr val="000000"/>
                </a:solidFill>
                <a:effectLst/>
                <a:latin typeface="Calibri" panose="020F0502020204030204" pitchFamily="34" charset="0"/>
              </a:rPr>
              <a:t>1147];</a:t>
            </a:r>
            <a:r>
              <a:rPr lang="es-ES" dirty="0"/>
              <a:t> </a:t>
            </a:r>
            <a:r>
              <a:rPr lang="es-ES" sz="1800" b="0" i="0" u="none" strike="noStrike" dirty="0">
                <a:solidFill>
                  <a:srgbClr val="000000"/>
                </a:solidFill>
                <a:effectLst/>
                <a:latin typeface="Calibri" panose="020F0502020204030204" pitchFamily="34" charset="0"/>
              </a:rPr>
              <a:t>opción</a:t>
            </a:r>
            <a:r>
              <a:rPr lang="es-ES" dirty="0"/>
              <a:t> [</a:t>
            </a:r>
            <a:r>
              <a:rPr lang="es-ES" sz="1800" b="0" i="0" u="none" strike="noStrike" dirty="0">
                <a:solidFill>
                  <a:srgbClr val="000000"/>
                </a:solidFill>
                <a:effectLst/>
                <a:latin typeface="Calibri" panose="020F0502020204030204" pitchFamily="34" charset="0"/>
              </a:rPr>
              <a:t>1175];</a:t>
            </a:r>
            <a:r>
              <a:rPr lang="es-ES" dirty="0"/>
              <a:t> </a:t>
            </a:r>
            <a:r>
              <a:rPr lang="es-ES" sz="1800" b="0" i="0" u="none" strike="noStrike" dirty="0">
                <a:solidFill>
                  <a:srgbClr val="000000"/>
                </a:solidFill>
                <a:effectLst/>
                <a:latin typeface="Calibri" panose="020F0502020204030204" pitchFamily="34" charset="0"/>
              </a:rPr>
              <a:t>tradicional</a:t>
            </a:r>
            <a:r>
              <a:rPr lang="es-ES" dirty="0"/>
              <a:t> [</a:t>
            </a:r>
            <a:r>
              <a:rPr lang="es-ES" sz="1800" b="0" i="0" u="none" strike="noStrike" dirty="0">
                <a:solidFill>
                  <a:srgbClr val="000000"/>
                </a:solidFill>
                <a:effectLst/>
                <a:latin typeface="Calibri" panose="020F0502020204030204" pitchFamily="34" charset="0"/>
              </a:rPr>
              <a:t>1222];</a:t>
            </a:r>
            <a:r>
              <a:rPr lang="es-ES" dirty="0"/>
              <a:t> </a:t>
            </a:r>
            <a:r>
              <a:rPr lang="es-ES" sz="1800" b="0" i="0" u="none" strike="noStrike" dirty="0">
                <a:solidFill>
                  <a:srgbClr val="000000"/>
                </a:solidFill>
                <a:effectLst/>
                <a:latin typeface="Calibri" panose="020F0502020204030204" pitchFamily="34" charset="0"/>
              </a:rPr>
              <a:t>declaración</a:t>
            </a:r>
            <a:r>
              <a:rPr lang="es-ES" dirty="0"/>
              <a:t> [</a:t>
            </a:r>
            <a:r>
              <a:rPr lang="es-ES" sz="1800" b="0" i="0" u="none" strike="noStrike" dirty="0">
                <a:solidFill>
                  <a:srgbClr val="000000"/>
                </a:solidFill>
                <a:effectLst/>
                <a:latin typeface="Calibri" panose="020F0502020204030204" pitchFamily="34" charset="0"/>
              </a:rPr>
              <a:t>1264];</a:t>
            </a:r>
            <a:r>
              <a:rPr lang="es-ES" dirty="0"/>
              <a:t> </a:t>
            </a:r>
            <a:r>
              <a:rPr lang="es-ES" sz="1800" b="0" i="0" u="none" strike="noStrike" dirty="0">
                <a:solidFill>
                  <a:srgbClr val="000000"/>
                </a:solidFill>
                <a:effectLst/>
                <a:latin typeface="Calibri" panose="020F0502020204030204" pitchFamily="34" charset="0"/>
              </a:rPr>
              <a:t>reacción</a:t>
            </a:r>
            <a:r>
              <a:rPr lang="es-ES" dirty="0"/>
              <a:t> [</a:t>
            </a:r>
            <a:r>
              <a:rPr lang="es-ES" sz="1800" b="0" i="0" u="none" strike="noStrike" dirty="0">
                <a:solidFill>
                  <a:srgbClr val="000000"/>
                </a:solidFill>
                <a:effectLst/>
                <a:latin typeface="Calibri" panose="020F0502020204030204" pitchFamily="34" charset="0"/>
              </a:rPr>
              <a:t>1293];</a:t>
            </a:r>
            <a:r>
              <a:rPr lang="es-ES" dirty="0"/>
              <a:t> </a:t>
            </a:r>
            <a:r>
              <a:rPr lang="es-ES" sz="1800" b="0" i="0" u="none" strike="noStrike" dirty="0">
                <a:solidFill>
                  <a:srgbClr val="000000"/>
                </a:solidFill>
                <a:effectLst/>
                <a:latin typeface="Calibri" panose="020F0502020204030204" pitchFamily="34" charset="0"/>
              </a:rPr>
              <a:t>exposición</a:t>
            </a:r>
            <a:r>
              <a:rPr lang="es-ES" dirty="0"/>
              <a:t> [</a:t>
            </a:r>
            <a:r>
              <a:rPr lang="es-ES" sz="1800" b="0" i="0" u="none" strike="noStrike" dirty="0">
                <a:solidFill>
                  <a:srgbClr val="000000"/>
                </a:solidFill>
                <a:effectLst/>
                <a:latin typeface="Calibri" panose="020F0502020204030204" pitchFamily="34" charset="0"/>
              </a:rPr>
              <a:t>1317];</a:t>
            </a:r>
            <a:r>
              <a:rPr lang="es-ES" dirty="0"/>
              <a:t> </a:t>
            </a:r>
            <a:r>
              <a:rPr lang="es-ES" sz="1800" b="0" i="0" u="none" strike="noStrike" dirty="0">
                <a:solidFill>
                  <a:srgbClr val="000000"/>
                </a:solidFill>
                <a:effectLst/>
                <a:latin typeface="Calibri" panose="020F0502020204030204" pitchFamily="34" charset="0"/>
              </a:rPr>
              <a:t>protección</a:t>
            </a:r>
            <a:r>
              <a:rPr lang="es-ES" dirty="0"/>
              <a:t> [</a:t>
            </a:r>
            <a:r>
              <a:rPr lang="es-ES" sz="1800" b="0" i="0" u="none" strike="noStrike" dirty="0">
                <a:solidFill>
                  <a:srgbClr val="000000"/>
                </a:solidFill>
                <a:effectLst/>
                <a:latin typeface="Calibri" panose="020F0502020204030204" pitchFamily="34" charset="0"/>
              </a:rPr>
              <a:t>1425];</a:t>
            </a:r>
            <a:r>
              <a:rPr lang="es-ES" dirty="0"/>
              <a:t> </a:t>
            </a:r>
            <a:r>
              <a:rPr lang="es-ES" sz="1800" b="0" i="0" u="none" strike="noStrike" dirty="0">
                <a:solidFill>
                  <a:srgbClr val="000000"/>
                </a:solidFill>
                <a:effectLst/>
                <a:latin typeface="Calibri" panose="020F0502020204030204" pitchFamily="34" charset="0"/>
              </a:rPr>
              <a:t>oposición</a:t>
            </a:r>
            <a:r>
              <a:rPr lang="es-ES" dirty="0"/>
              <a:t> [</a:t>
            </a:r>
            <a:r>
              <a:rPr lang="es-ES" sz="1800" b="0" i="0" u="none" strike="noStrike" dirty="0">
                <a:solidFill>
                  <a:srgbClr val="000000"/>
                </a:solidFill>
                <a:effectLst/>
                <a:latin typeface="Calibri" panose="020F0502020204030204" pitchFamily="34" charset="0"/>
              </a:rPr>
              <a:t>1441];</a:t>
            </a:r>
            <a:r>
              <a:rPr lang="es-ES" dirty="0"/>
              <a:t> </a:t>
            </a:r>
            <a:r>
              <a:rPr lang="es-ES" sz="1800" b="0" i="0" u="none" strike="noStrike" dirty="0">
                <a:solidFill>
                  <a:srgbClr val="000000"/>
                </a:solidFill>
                <a:effectLst/>
                <a:latin typeface="Calibri" panose="020F0502020204030204" pitchFamily="34" charset="0"/>
              </a:rPr>
              <a:t>edición</a:t>
            </a:r>
            <a:r>
              <a:rPr lang="es-ES" dirty="0"/>
              <a:t> [</a:t>
            </a:r>
            <a:r>
              <a:rPr lang="es-ES" sz="1800" b="0" i="0" u="none" strike="noStrike" dirty="0">
                <a:solidFill>
                  <a:srgbClr val="000000"/>
                </a:solidFill>
                <a:effectLst/>
                <a:latin typeface="Calibri" panose="020F0502020204030204" pitchFamily="34" charset="0"/>
              </a:rPr>
              <a:t>1449];</a:t>
            </a:r>
            <a:r>
              <a:rPr lang="es-ES" dirty="0"/>
              <a:t> </a:t>
            </a:r>
            <a:r>
              <a:rPr lang="es-ES" sz="1800" b="0" i="0" u="none" strike="noStrike" dirty="0">
                <a:solidFill>
                  <a:srgbClr val="000000"/>
                </a:solidFill>
                <a:effectLst/>
                <a:latin typeface="Calibri" panose="020F0502020204030204" pitchFamily="34" charset="0"/>
              </a:rPr>
              <a:t>obligación</a:t>
            </a:r>
            <a:r>
              <a:rPr lang="es-ES" dirty="0"/>
              <a:t> [</a:t>
            </a:r>
            <a:r>
              <a:rPr lang="es-ES" sz="1800" b="0" i="0" u="none" strike="noStrike" dirty="0">
                <a:solidFill>
                  <a:srgbClr val="000000"/>
                </a:solidFill>
                <a:effectLst/>
                <a:latin typeface="Calibri" panose="020F0502020204030204" pitchFamily="34" charset="0"/>
              </a:rPr>
              <a:t>1452];</a:t>
            </a:r>
            <a:r>
              <a:rPr lang="es-ES" dirty="0"/>
              <a:t> </a:t>
            </a:r>
            <a:r>
              <a:rPr lang="es-ES" sz="1800" b="0" i="0" u="none" strike="noStrike" dirty="0">
                <a:solidFill>
                  <a:srgbClr val="000000"/>
                </a:solidFill>
                <a:effectLst/>
                <a:latin typeface="Calibri" panose="020F0502020204030204" pitchFamily="34" charset="0"/>
              </a:rPr>
              <a:t>asociación</a:t>
            </a:r>
            <a:r>
              <a:rPr lang="es-ES" dirty="0"/>
              <a:t> [</a:t>
            </a:r>
            <a:r>
              <a:rPr lang="es-ES" sz="1800" b="0" i="0" u="none" strike="noStrike" dirty="0">
                <a:solidFill>
                  <a:srgbClr val="000000"/>
                </a:solidFill>
                <a:effectLst/>
                <a:latin typeface="Calibri" panose="020F0502020204030204" pitchFamily="34" charset="0"/>
              </a:rPr>
              <a:t>1457];</a:t>
            </a:r>
            <a:r>
              <a:rPr lang="es-ES" dirty="0"/>
              <a:t> </a:t>
            </a:r>
            <a:r>
              <a:rPr lang="es-ES" sz="1800" b="0" i="0" u="none" strike="noStrike" dirty="0">
                <a:solidFill>
                  <a:srgbClr val="000000"/>
                </a:solidFill>
                <a:effectLst/>
                <a:latin typeface="Calibri" panose="020F0502020204030204" pitchFamily="34" charset="0"/>
              </a:rPr>
              <a:t>constitución</a:t>
            </a:r>
            <a:r>
              <a:rPr lang="es-ES" dirty="0"/>
              <a:t> [</a:t>
            </a:r>
            <a:r>
              <a:rPr lang="es-ES" sz="1800" b="0" i="0" u="none" strike="noStrike" dirty="0">
                <a:solidFill>
                  <a:srgbClr val="000000"/>
                </a:solidFill>
                <a:effectLst/>
                <a:latin typeface="Calibri" panose="020F0502020204030204" pitchFamily="34" charset="0"/>
              </a:rPr>
              <a:t>1458];</a:t>
            </a:r>
            <a:r>
              <a:rPr lang="es-ES" dirty="0"/>
              <a:t> </a:t>
            </a:r>
            <a:r>
              <a:rPr lang="es-ES" sz="1800" b="0" i="0" u="none" strike="noStrike" dirty="0">
                <a:solidFill>
                  <a:srgbClr val="000000"/>
                </a:solidFill>
                <a:effectLst/>
                <a:latin typeface="Calibri" panose="020F0502020204030204" pitchFamily="34" charset="0"/>
              </a:rPr>
              <a:t>disposición</a:t>
            </a:r>
            <a:r>
              <a:rPr lang="es-ES" dirty="0"/>
              <a:t> [</a:t>
            </a:r>
            <a:r>
              <a:rPr lang="es-ES" sz="1800" b="0" i="0" u="none" strike="noStrike" dirty="0">
                <a:solidFill>
                  <a:srgbClr val="000000"/>
                </a:solidFill>
                <a:effectLst/>
                <a:latin typeface="Calibri" panose="020F0502020204030204" pitchFamily="34" charset="0"/>
              </a:rPr>
              <a:t>1548];</a:t>
            </a:r>
            <a:r>
              <a:rPr lang="es-ES" dirty="0"/>
              <a:t> </a:t>
            </a:r>
            <a:r>
              <a:rPr lang="es-ES" sz="1800" b="0" i="0" u="none" strike="noStrike" dirty="0">
                <a:solidFill>
                  <a:srgbClr val="000000"/>
                </a:solidFill>
                <a:effectLst/>
                <a:latin typeface="Calibri" panose="020F0502020204030204" pitchFamily="34" charset="0"/>
              </a:rPr>
              <a:t>evolución</a:t>
            </a:r>
            <a:r>
              <a:rPr lang="es-ES" dirty="0"/>
              <a:t> [</a:t>
            </a:r>
            <a:r>
              <a:rPr lang="es-ES" sz="1800" b="0" i="0" u="none" strike="noStrike" dirty="0">
                <a:solidFill>
                  <a:srgbClr val="000000"/>
                </a:solidFill>
                <a:effectLst/>
                <a:latin typeface="Calibri" panose="020F0502020204030204" pitchFamily="34" charset="0"/>
              </a:rPr>
              <a:t>1598];</a:t>
            </a:r>
            <a:r>
              <a:rPr lang="es-ES" dirty="0"/>
              <a:t> </a:t>
            </a:r>
            <a:r>
              <a:rPr lang="es-ES" sz="1800" b="0" i="0" u="none" strike="noStrike" dirty="0">
                <a:solidFill>
                  <a:srgbClr val="000000"/>
                </a:solidFill>
                <a:effectLst/>
                <a:latin typeface="Calibri" panose="020F0502020204030204" pitchFamily="34" charset="0"/>
              </a:rPr>
              <a:t>intervención</a:t>
            </a:r>
            <a:r>
              <a:rPr lang="es-ES" dirty="0"/>
              <a:t> [</a:t>
            </a:r>
            <a:r>
              <a:rPr lang="es-ES" sz="1800" b="0" i="0" u="none" strike="noStrike" dirty="0">
                <a:solidFill>
                  <a:srgbClr val="000000"/>
                </a:solidFill>
                <a:effectLst/>
                <a:latin typeface="Calibri" panose="020F0502020204030204" pitchFamily="34" charset="0"/>
              </a:rPr>
              <a:t>1626];</a:t>
            </a:r>
            <a:r>
              <a:rPr lang="es-ES" dirty="0"/>
              <a:t> </a:t>
            </a:r>
            <a:r>
              <a:rPr lang="es-ES" sz="1800" b="0" i="0" u="none" strike="noStrike" dirty="0">
                <a:solidFill>
                  <a:srgbClr val="000000"/>
                </a:solidFill>
                <a:effectLst/>
                <a:latin typeface="Calibri" panose="020F0502020204030204" pitchFamily="34" charset="0"/>
              </a:rPr>
              <a:t>colección</a:t>
            </a:r>
            <a:r>
              <a:rPr lang="es-ES" dirty="0"/>
              <a:t> [</a:t>
            </a:r>
            <a:r>
              <a:rPr lang="es-ES" sz="1800" b="0" i="0" u="none" strike="noStrike" dirty="0">
                <a:solidFill>
                  <a:srgbClr val="000000"/>
                </a:solidFill>
                <a:effectLst/>
                <a:latin typeface="Calibri" panose="020F0502020204030204" pitchFamily="34" charset="0"/>
              </a:rPr>
              <a:t>1632];</a:t>
            </a:r>
            <a:r>
              <a:rPr lang="es-ES" dirty="0"/>
              <a:t> </a:t>
            </a:r>
            <a:r>
              <a:rPr lang="es-ES" sz="1800" b="0" i="0" u="none" strike="noStrike" dirty="0">
                <a:solidFill>
                  <a:srgbClr val="000000"/>
                </a:solidFill>
                <a:effectLst/>
                <a:latin typeface="Calibri" panose="020F0502020204030204" pitchFamily="34" charset="0"/>
              </a:rPr>
              <a:t>representación</a:t>
            </a:r>
            <a:r>
              <a:rPr lang="es-ES" dirty="0"/>
              <a:t> [</a:t>
            </a:r>
            <a:r>
              <a:rPr lang="es-ES" sz="1800" b="0" i="0" u="none" strike="noStrike" dirty="0">
                <a:solidFill>
                  <a:srgbClr val="000000"/>
                </a:solidFill>
                <a:effectLst/>
                <a:latin typeface="Calibri" panose="020F0502020204030204" pitchFamily="34" charset="0"/>
              </a:rPr>
              <a:t>1640];</a:t>
            </a:r>
            <a:r>
              <a:rPr lang="es-ES" dirty="0"/>
              <a:t> </a:t>
            </a:r>
            <a:r>
              <a:rPr lang="es-ES" sz="1800" b="0" i="0" u="none" strike="noStrike" dirty="0">
                <a:solidFill>
                  <a:srgbClr val="000000"/>
                </a:solidFill>
                <a:effectLst/>
                <a:latin typeface="Calibri" panose="020F0502020204030204" pitchFamily="34" charset="0"/>
              </a:rPr>
              <a:t>sección</a:t>
            </a:r>
            <a:r>
              <a:rPr lang="es-ES" dirty="0"/>
              <a:t> [</a:t>
            </a:r>
            <a:r>
              <a:rPr lang="es-ES" sz="1800" b="0" i="0" u="none" strike="noStrike" dirty="0">
                <a:solidFill>
                  <a:srgbClr val="000000"/>
                </a:solidFill>
                <a:effectLst/>
                <a:latin typeface="Calibri" panose="020F0502020204030204" pitchFamily="34" charset="0"/>
              </a:rPr>
              <a:t>1688];</a:t>
            </a:r>
            <a:r>
              <a:rPr lang="es-ES" dirty="0"/>
              <a:t> </a:t>
            </a:r>
            <a:r>
              <a:rPr lang="es-ES" sz="1800" b="0" i="0" u="none" strike="noStrike" dirty="0">
                <a:solidFill>
                  <a:srgbClr val="000000"/>
                </a:solidFill>
                <a:effectLst/>
                <a:latin typeface="Calibri" panose="020F0502020204030204" pitchFamily="34" charset="0"/>
              </a:rPr>
              <a:t>presentación</a:t>
            </a:r>
            <a:r>
              <a:rPr lang="es-ES" dirty="0"/>
              <a:t> [</a:t>
            </a:r>
            <a:r>
              <a:rPr lang="es-ES" sz="1800" b="0" i="0" u="none" strike="noStrike" dirty="0">
                <a:solidFill>
                  <a:srgbClr val="000000"/>
                </a:solidFill>
                <a:effectLst/>
                <a:latin typeface="Calibri" panose="020F0502020204030204" pitchFamily="34" charset="0"/>
              </a:rPr>
              <a:t>1747];</a:t>
            </a:r>
            <a:r>
              <a:rPr lang="es-ES" dirty="0"/>
              <a:t> </a:t>
            </a:r>
            <a:r>
              <a:rPr lang="es-ES" sz="1800" b="0" i="0" u="none" strike="noStrike" dirty="0">
                <a:solidFill>
                  <a:srgbClr val="000000"/>
                </a:solidFill>
                <a:effectLst/>
                <a:latin typeface="Calibri" panose="020F0502020204030204" pitchFamily="34" charset="0"/>
              </a:rPr>
              <a:t>manifestación</a:t>
            </a:r>
            <a:r>
              <a:rPr lang="es-ES" dirty="0"/>
              <a:t> [</a:t>
            </a:r>
            <a:r>
              <a:rPr lang="es-ES" sz="1800" b="0" i="0" u="none" strike="noStrike" dirty="0">
                <a:solidFill>
                  <a:srgbClr val="000000"/>
                </a:solidFill>
                <a:effectLst/>
                <a:latin typeface="Calibri" panose="020F0502020204030204" pitchFamily="34" charset="0"/>
              </a:rPr>
              <a:t>1837];</a:t>
            </a:r>
            <a:r>
              <a:rPr lang="es-ES" dirty="0"/>
              <a:t> </a:t>
            </a:r>
            <a:r>
              <a:rPr lang="es-ES" sz="1800" b="0" i="0" u="none" strike="noStrike" dirty="0">
                <a:solidFill>
                  <a:srgbClr val="000000"/>
                </a:solidFill>
                <a:effectLst/>
                <a:latin typeface="Calibri" panose="020F0502020204030204" pitchFamily="34" charset="0"/>
              </a:rPr>
              <a:t>interpretación</a:t>
            </a:r>
            <a:r>
              <a:rPr lang="es-ES" dirty="0"/>
              <a:t> [</a:t>
            </a:r>
            <a:r>
              <a:rPr lang="es-ES" sz="1800" b="0" i="0" u="none" strike="noStrike" dirty="0">
                <a:solidFill>
                  <a:srgbClr val="000000"/>
                </a:solidFill>
                <a:effectLst/>
                <a:latin typeface="Calibri" panose="020F0502020204030204" pitchFamily="34" charset="0"/>
              </a:rPr>
              <a:t>1841];</a:t>
            </a:r>
            <a:r>
              <a:rPr lang="es-ES" dirty="0"/>
              <a:t> </a:t>
            </a:r>
            <a:r>
              <a:rPr lang="es-ES" sz="1800" b="0" i="0" u="none" strike="noStrike" dirty="0">
                <a:solidFill>
                  <a:srgbClr val="000000"/>
                </a:solidFill>
                <a:effectLst/>
                <a:latin typeface="Calibri" panose="020F0502020204030204" pitchFamily="34" charset="0"/>
              </a:rPr>
              <a:t>imaginación</a:t>
            </a:r>
            <a:r>
              <a:rPr lang="es-ES" dirty="0"/>
              <a:t> [</a:t>
            </a:r>
            <a:r>
              <a:rPr lang="es-ES" sz="1800" b="0" i="0" u="none" strike="noStrike" dirty="0">
                <a:solidFill>
                  <a:srgbClr val="000000"/>
                </a:solidFill>
                <a:effectLst/>
                <a:latin typeface="Calibri" panose="020F0502020204030204" pitchFamily="34" charset="0"/>
              </a:rPr>
              <a:t>1906];</a:t>
            </a:r>
            <a:r>
              <a:rPr lang="es-ES" dirty="0"/>
              <a:t> </a:t>
            </a:r>
            <a:r>
              <a:rPr lang="es-ES" sz="1800" b="0" i="0" u="none" strike="noStrike" dirty="0">
                <a:solidFill>
                  <a:srgbClr val="000000"/>
                </a:solidFill>
                <a:effectLst/>
                <a:latin typeface="Calibri" panose="020F0502020204030204" pitchFamily="34" charset="0"/>
              </a:rPr>
              <a:t>dimensión</a:t>
            </a:r>
            <a:r>
              <a:rPr lang="es-ES" dirty="0"/>
              <a:t> [</a:t>
            </a:r>
            <a:r>
              <a:rPr lang="es-ES" sz="1800" b="0" i="0" u="none" strike="noStrike" dirty="0">
                <a:solidFill>
                  <a:srgbClr val="000000"/>
                </a:solidFill>
                <a:effectLst/>
                <a:latin typeface="Calibri" panose="020F0502020204030204" pitchFamily="34" charset="0"/>
              </a:rPr>
              <a:t>1916];</a:t>
            </a:r>
            <a:r>
              <a:rPr lang="es-ES" dirty="0"/>
              <a:t> </a:t>
            </a:r>
            <a:r>
              <a:rPr lang="es-ES" sz="1800" b="0" i="0" u="none" strike="noStrike" dirty="0">
                <a:solidFill>
                  <a:srgbClr val="000000"/>
                </a:solidFill>
                <a:effectLst/>
                <a:latin typeface="Calibri" panose="020F0502020204030204" pitchFamily="34" charset="0"/>
              </a:rPr>
              <a:t>excepción</a:t>
            </a:r>
            <a:r>
              <a:rPr lang="es-ES" dirty="0"/>
              <a:t> [</a:t>
            </a:r>
            <a:r>
              <a:rPr lang="es-ES" sz="1800" b="0" i="0" u="none" strike="noStrike" dirty="0">
                <a:solidFill>
                  <a:srgbClr val="000000"/>
                </a:solidFill>
                <a:effectLst/>
                <a:latin typeface="Calibri" panose="020F0502020204030204" pitchFamily="34" charset="0"/>
              </a:rPr>
              <a:t>1935]</a:t>
            </a:r>
            <a:r>
              <a:rPr lang="es-ES" dirty="0"/>
              <a:t>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4164409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mins</a:t>
            </a:r>
          </a:p>
          <a:p>
            <a:endParaRPr lang="en-US" b="1" dirty="0"/>
          </a:p>
          <a:p>
            <a:r>
              <a:rPr lang="en-GB" b="1" baseline="0" dirty="0"/>
              <a:t>Aim: </a:t>
            </a:r>
            <a:r>
              <a:rPr lang="en-GB" baseline="0" dirty="0"/>
              <a:t>to consolidate understanding of the different ways in which [</a:t>
            </a:r>
            <a:r>
              <a:rPr lang="en-GB" baseline="0" dirty="0" err="1"/>
              <a:t>ce</a:t>
            </a:r>
            <a:r>
              <a:rPr lang="en-GB" baseline="0" dirty="0"/>
              <a:t>], [ci] and [z] are pronounced in the Spanish-speaking world.</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shows the different pronunciation patterns.</a:t>
            </a:r>
          </a:p>
          <a:p>
            <a:pPr marL="228600" indent="-228600">
              <a:buAutoNum type="arabicPeriod"/>
            </a:pPr>
            <a:r>
              <a:rPr lang="en-GB" sz="1200" kern="1200" dirty="0">
                <a:solidFill>
                  <a:schemeClr val="tx1"/>
                </a:solidFill>
                <a:effectLst/>
                <a:latin typeface="+mn-lt"/>
                <a:ea typeface="+mn-ea"/>
                <a:cs typeface="+mn-cs"/>
              </a:rPr>
              <a:t>Students listen to each recording and decide whether the film is from Latin America/Canary Islands or from Spain (Mainland and Balearic Islands). They have to write the words in each recording including CE, CI and Z sounds in the corresponding column.</a:t>
            </a:r>
            <a:endParaRPr lang="en-GB" sz="1200" kern="1200" baseline="0" dirty="0">
              <a:solidFill>
                <a:schemeClr val="tx1"/>
              </a:solidFill>
              <a:effectLst/>
              <a:latin typeface="+mn-lt"/>
              <a:ea typeface="+mn-ea"/>
              <a:cs typeface="+mn-cs"/>
            </a:endParaRPr>
          </a:p>
          <a:p>
            <a:pPr marL="228600" indent="-228600">
              <a:buAutoNum type="arabicPeriod"/>
            </a:pPr>
            <a:r>
              <a:rPr lang="en-GB" sz="1200" kern="1200" baseline="0" dirty="0">
                <a:solidFill>
                  <a:schemeClr val="tx1"/>
                </a:solidFill>
                <a:effectLst/>
                <a:latin typeface="+mn-lt"/>
                <a:ea typeface="+mn-ea"/>
                <a:cs typeface="+mn-cs"/>
              </a:rPr>
              <a:t>Teacher shows the answers.</a:t>
            </a:r>
          </a:p>
          <a:p>
            <a:pPr marL="228600" indent="-228600">
              <a:buAutoNum type="arabicPeriod"/>
            </a:pPr>
            <a:endParaRPr lang="en-GB" sz="120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Transcript:</a:t>
            </a:r>
          </a:p>
          <a:p>
            <a:pPr marL="228600" indent="-228600">
              <a:buAutoNum type="alphaUcParenR"/>
            </a:pPr>
            <a:r>
              <a:rPr lang="en-GB" sz="1200" kern="1200" baseline="0" dirty="0" err="1">
                <a:solidFill>
                  <a:schemeClr val="tx1"/>
                </a:solidFill>
                <a:effectLst/>
                <a:latin typeface="+mn-lt"/>
                <a:ea typeface="+mn-ea"/>
                <a:cs typeface="+mn-cs"/>
              </a:rPr>
              <a:t>realizar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cincuenta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entonces</a:t>
            </a:r>
            <a:r>
              <a:rPr lang="en-GB" sz="1200" kern="1200" baseline="0" dirty="0">
                <a:solidFill>
                  <a:schemeClr val="tx1"/>
                </a:solidFill>
                <a:effectLst/>
                <a:latin typeface="+mn-lt"/>
                <a:ea typeface="+mn-ea"/>
                <a:cs typeface="+mn-cs"/>
              </a:rPr>
              <a:t> - (CE, CI and Z pronounced as ‘s’)</a:t>
            </a:r>
          </a:p>
          <a:p>
            <a:pPr marL="228600" indent="-228600">
              <a:buAutoNum type="alphaUcParenR"/>
            </a:pPr>
            <a:r>
              <a:rPr lang="en-GB" sz="1200" kern="1200" baseline="0" dirty="0" err="1">
                <a:solidFill>
                  <a:schemeClr val="tx1"/>
                </a:solidFill>
                <a:effectLst/>
                <a:latin typeface="+mn-lt"/>
                <a:ea typeface="+mn-ea"/>
                <a:cs typeface="+mn-cs"/>
              </a:rPr>
              <a:t>realizar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cincuenta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entonces</a:t>
            </a:r>
            <a:r>
              <a:rPr lang="en-GB" sz="1200" kern="1200" baseline="0" dirty="0">
                <a:solidFill>
                  <a:schemeClr val="tx1"/>
                </a:solidFill>
                <a:effectLst/>
                <a:latin typeface="+mn-lt"/>
                <a:ea typeface="+mn-ea"/>
                <a:cs typeface="+mn-cs"/>
              </a:rPr>
              <a:t> - (CE, CI and Z pronounced as ‘</a:t>
            </a:r>
            <a:r>
              <a:rPr lang="en-GB" sz="1200" kern="1200" baseline="0" dirty="0" err="1">
                <a:solidFill>
                  <a:schemeClr val="tx1"/>
                </a:solidFill>
                <a:effectLst/>
                <a:latin typeface="+mn-lt"/>
                <a:ea typeface="+mn-ea"/>
                <a:cs typeface="+mn-cs"/>
              </a:rPr>
              <a:t>th</a:t>
            </a:r>
            <a:r>
              <a:rPr lang="en-GB" sz="1200" kern="1200" baseline="0" dirty="0">
                <a:solidFill>
                  <a:schemeClr val="tx1"/>
                </a:solidFill>
                <a:effectLst/>
                <a:latin typeface="+mn-lt"/>
                <a:ea typeface="+mn-ea"/>
                <a:cs typeface="+mn-cs"/>
              </a:rPr>
              <a:t>’)</a:t>
            </a:r>
          </a:p>
          <a:p>
            <a:pPr marL="228600" indent="-228600">
              <a:buAutoNum type="alphaUcParenR"/>
            </a:pPr>
            <a:endParaRPr lang="en-GB" sz="1200" kern="1200" baseline="0" dirty="0">
              <a:solidFill>
                <a:schemeClr val="tx1"/>
              </a:solidFill>
              <a:effectLst/>
              <a:latin typeface="+mn-lt"/>
              <a:ea typeface="+mn-ea"/>
              <a:cs typeface="+mn-cs"/>
            </a:endParaRPr>
          </a:p>
          <a:p>
            <a:pPr marL="228600" indent="-228600">
              <a:buAutoNum type="arabicPeriod"/>
            </a:pPr>
            <a:r>
              <a:rPr lang="en-GB" sz="1200" kern="1200" baseline="0" dirty="0" err="1">
                <a:solidFill>
                  <a:schemeClr val="tx1"/>
                </a:solidFill>
                <a:effectLst/>
                <a:latin typeface="+mn-lt"/>
                <a:ea typeface="+mn-ea"/>
                <a:cs typeface="+mn-cs"/>
              </a:rPr>
              <a:t>Entonces</a:t>
            </a:r>
            <a:r>
              <a:rPr lang="en-GB" sz="1200" kern="1200" baseline="0" dirty="0">
                <a:solidFill>
                  <a:schemeClr val="tx1"/>
                </a:solidFill>
                <a:effectLst/>
                <a:latin typeface="+mn-lt"/>
                <a:ea typeface="+mn-ea"/>
                <a:cs typeface="+mn-cs"/>
              </a:rPr>
              <a:t> me </a:t>
            </a:r>
            <a:r>
              <a:rPr lang="en-GB" sz="1200" kern="1200" baseline="0" dirty="0" err="1">
                <a:solidFill>
                  <a:schemeClr val="tx1"/>
                </a:solidFill>
                <a:effectLst/>
                <a:latin typeface="+mn-lt"/>
                <a:ea typeface="+mn-ea"/>
                <a:cs typeface="+mn-cs"/>
              </a:rPr>
              <a:t>rompió</a:t>
            </a:r>
            <a:r>
              <a:rPr lang="en-GB" sz="1200" kern="1200" baseline="0" dirty="0">
                <a:solidFill>
                  <a:schemeClr val="tx1"/>
                </a:solidFill>
                <a:effectLst/>
                <a:latin typeface="+mn-lt"/>
                <a:ea typeface="+mn-ea"/>
                <a:cs typeface="+mn-cs"/>
              </a:rPr>
              <a:t> el </a:t>
            </a:r>
            <a:r>
              <a:rPr lang="en-GB" sz="1200" kern="1200" baseline="0" dirty="0" err="1">
                <a:solidFill>
                  <a:schemeClr val="tx1"/>
                </a:solidFill>
                <a:effectLst/>
                <a:latin typeface="+mn-lt"/>
                <a:ea typeface="+mn-ea"/>
                <a:cs typeface="+mn-cs"/>
              </a:rPr>
              <a:t>corazón</a:t>
            </a:r>
            <a:r>
              <a:rPr lang="en-GB" sz="1200" kern="1200" baseline="0" dirty="0">
                <a:solidFill>
                  <a:schemeClr val="tx1"/>
                </a:solidFill>
                <a:effectLst/>
                <a:latin typeface="+mn-lt"/>
                <a:ea typeface="+mn-ea"/>
                <a:cs typeface="+mn-cs"/>
              </a:rPr>
              <a:t>.</a:t>
            </a:r>
          </a:p>
          <a:p>
            <a:pPr marL="228600" indent="-228600">
              <a:buAutoNum type="arabicPeriod"/>
            </a:pPr>
            <a:r>
              <a:rPr lang="en-GB" sz="1200" kern="1200" baseline="0" dirty="0">
                <a:solidFill>
                  <a:schemeClr val="tx1"/>
                </a:solidFill>
                <a:effectLst/>
                <a:latin typeface="+mn-lt"/>
                <a:ea typeface="+mn-ea"/>
                <a:cs typeface="+mn-cs"/>
              </a:rPr>
              <a:t>Hay </a:t>
            </a:r>
            <a:r>
              <a:rPr lang="en-GB" sz="1200" kern="1200" baseline="0" dirty="0" err="1">
                <a:solidFill>
                  <a:schemeClr val="tx1"/>
                </a:solidFill>
                <a:effectLst/>
                <a:latin typeface="+mn-lt"/>
                <a:ea typeface="+mn-ea"/>
                <a:cs typeface="+mn-cs"/>
              </a:rPr>
              <a:t>cincuenta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policías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en</a:t>
            </a:r>
            <a:r>
              <a:rPr lang="en-GB" sz="1200" kern="1200" baseline="0" dirty="0">
                <a:solidFill>
                  <a:schemeClr val="tx1"/>
                </a:solidFill>
                <a:effectLst/>
                <a:latin typeface="+mn-lt"/>
                <a:ea typeface="+mn-ea"/>
                <a:cs typeface="+mn-cs"/>
              </a:rPr>
              <a:t> el </a:t>
            </a:r>
            <a:r>
              <a:rPr lang="en-GB" sz="1200" kern="1200" baseline="0" dirty="0" err="1">
                <a:solidFill>
                  <a:schemeClr val="tx1"/>
                </a:solidFill>
                <a:effectLst/>
                <a:latin typeface="+mn-lt"/>
                <a:ea typeface="+mn-ea"/>
                <a:cs typeface="+mn-cs"/>
              </a:rPr>
              <a:t>edificio</a:t>
            </a:r>
            <a:r>
              <a:rPr lang="en-GB" sz="1200" kern="1200" baseline="0" dirty="0">
                <a:solidFill>
                  <a:schemeClr val="tx1"/>
                </a:solidFill>
                <a:effectLst/>
                <a:latin typeface="+mn-lt"/>
                <a:ea typeface="+mn-ea"/>
                <a:cs typeface="+mn-cs"/>
              </a:rPr>
              <a:t>.</a:t>
            </a:r>
          </a:p>
          <a:p>
            <a:pPr marL="228600" indent="-228600">
              <a:buAutoNum type="arabicPeriod"/>
            </a:pPr>
            <a:r>
              <a:rPr lang="en-GB" sz="1200" kern="1200" baseline="0" dirty="0" err="1">
                <a:solidFill>
                  <a:schemeClr val="tx1"/>
                </a:solidFill>
                <a:effectLst/>
                <a:latin typeface="+mn-lt"/>
                <a:ea typeface="+mn-ea"/>
                <a:cs typeface="+mn-cs"/>
              </a:rPr>
              <a:t>Estar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en</a:t>
            </a:r>
            <a:r>
              <a:rPr lang="en-GB" sz="1200" kern="1200" baseline="0" dirty="0">
                <a:solidFill>
                  <a:schemeClr val="tx1"/>
                </a:solidFill>
                <a:effectLst/>
                <a:latin typeface="+mn-lt"/>
                <a:ea typeface="+mn-ea"/>
                <a:cs typeface="+mn-cs"/>
              </a:rPr>
              <a:t> la </a:t>
            </a:r>
            <a:r>
              <a:rPr lang="en-GB" sz="1200" kern="1200" baseline="0" dirty="0" err="1">
                <a:solidFill>
                  <a:schemeClr val="tx1"/>
                </a:solidFill>
                <a:effectLst/>
                <a:latin typeface="+mn-lt"/>
                <a:ea typeface="+mn-ea"/>
                <a:cs typeface="+mn-cs"/>
              </a:rPr>
              <a:t>organización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tiene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muchos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beneficios</a:t>
            </a:r>
            <a:r>
              <a:rPr lang="en-GB" sz="1200" kern="1200" baseline="0" dirty="0">
                <a:solidFill>
                  <a:schemeClr val="tx1"/>
                </a:solidFill>
                <a:effectLst/>
                <a:latin typeface="+mn-lt"/>
                <a:ea typeface="+mn-ea"/>
                <a:cs typeface="+mn-cs"/>
              </a:rPr>
              <a:t>.</a:t>
            </a:r>
          </a:p>
          <a:p>
            <a:pPr marL="228600" indent="-228600">
              <a:buAutoNum type="arabicPeriod"/>
            </a:pPr>
            <a:r>
              <a:rPr lang="en-GB" sz="1200" kern="1200" baseline="0" dirty="0" err="1">
                <a:solidFill>
                  <a:schemeClr val="tx1"/>
                </a:solidFill>
                <a:effectLst/>
                <a:latin typeface="+mn-lt"/>
                <a:ea typeface="+mn-ea"/>
                <a:cs typeface="+mn-cs"/>
              </a:rPr>
              <a:t>Va</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amenazar</a:t>
            </a:r>
            <a:r>
              <a:rPr lang="en-GB" sz="1200" kern="1200" baseline="0" dirty="0">
                <a:solidFill>
                  <a:schemeClr val="tx1"/>
                </a:solidFill>
                <a:effectLst/>
                <a:latin typeface="+mn-lt"/>
                <a:ea typeface="+mn-ea"/>
                <a:cs typeface="+mn-cs"/>
              </a:rPr>
              <a:t> al </a:t>
            </a:r>
            <a:r>
              <a:rPr lang="en-GB" sz="1200" kern="1200" baseline="0" dirty="0" err="1">
                <a:solidFill>
                  <a:schemeClr val="tx1"/>
                </a:solidFill>
                <a:effectLst/>
                <a:latin typeface="+mn-lt"/>
                <a:ea typeface="+mn-ea"/>
                <a:cs typeface="+mn-cs"/>
              </a:rPr>
              <a:t>rey</a:t>
            </a:r>
            <a:r>
              <a:rPr lang="en-GB" sz="1200" kern="1200" baseline="0" dirty="0">
                <a:solidFill>
                  <a:schemeClr val="tx1"/>
                </a:solidFill>
                <a:effectLst/>
                <a:latin typeface="+mn-lt"/>
                <a:ea typeface="+mn-ea"/>
                <a:cs typeface="+mn-cs"/>
              </a:rPr>
              <a:t>.</a:t>
            </a:r>
          </a:p>
          <a:p>
            <a:pPr marL="228600" indent="-228600">
              <a:buAutoNum type="arabicPeriod"/>
            </a:pPr>
            <a:r>
              <a:rPr lang="en-GB" sz="1200" kern="1200" baseline="0" dirty="0" err="1">
                <a:solidFill>
                  <a:schemeClr val="tx1"/>
                </a:solidFill>
                <a:effectLst/>
                <a:latin typeface="+mn-lt"/>
                <a:ea typeface="+mn-ea"/>
                <a:cs typeface="+mn-cs"/>
              </a:rPr>
              <a:t>Quiere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realizar</a:t>
            </a:r>
            <a:r>
              <a:rPr lang="en-GB" sz="1200" kern="1200" baseline="0" dirty="0">
                <a:solidFill>
                  <a:schemeClr val="tx1"/>
                </a:solidFill>
                <a:effectLst/>
                <a:latin typeface="+mn-lt"/>
                <a:ea typeface="+mn-ea"/>
                <a:cs typeface="+mn-cs"/>
              </a:rPr>
              <a:t> una </a:t>
            </a:r>
            <a:r>
              <a:rPr lang="en-GB" sz="1200" kern="1200" baseline="0" dirty="0" err="1">
                <a:solidFill>
                  <a:schemeClr val="tx1"/>
                </a:solidFill>
                <a:effectLst/>
                <a:latin typeface="+mn-lt"/>
                <a:ea typeface="+mn-ea"/>
                <a:cs typeface="+mn-cs"/>
              </a:rPr>
              <a:t>acción</a:t>
            </a:r>
            <a:r>
              <a:rPr lang="en-GB" sz="1200" kern="1200" baseline="0" dirty="0">
                <a:solidFill>
                  <a:schemeClr val="tx1"/>
                </a:solidFill>
                <a:effectLst/>
                <a:latin typeface="+mn-lt"/>
                <a:ea typeface="+mn-ea"/>
                <a:cs typeface="+mn-cs"/>
              </a:rPr>
              <a:t> contra el </a:t>
            </a:r>
            <a:r>
              <a:rPr lang="en-GB" sz="1200" kern="1200" baseline="0" dirty="0" err="1">
                <a:solidFill>
                  <a:schemeClr val="tx1"/>
                </a:solidFill>
                <a:effectLst/>
                <a:latin typeface="+mn-lt"/>
                <a:ea typeface="+mn-ea"/>
                <a:cs typeface="+mn-cs"/>
              </a:rPr>
              <a:t>imperio</a:t>
            </a:r>
            <a:r>
              <a:rPr lang="en-GB" sz="1200" kern="1200" baseline="0" dirty="0">
                <a:solidFill>
                  <a:schemeClr val="tx1"/>
                </a:solidFill>
                <a:effectLst/>
                <a:latin typeface="+mn-lt"/>
                <a:ea typeface="+mn-ea"/>
                <a:cs typeface="+mn-cs"/>
              </a:rPr>
              <a:t>.</a:t>
            </a:r>
          </a:p>
          <a:p>
            <a:pPr marL="228600" indent="-228600">
              <a:buAutoNum type="arabicPeriod"/>
            </a:pPr>
            <a:endParaRPr lang="en-GB" sz="120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Frequency of unknown words:</a:t>
            </a:r>
          </a:p>
          <a:p>
            <a:pPr marL="0" indent="0">
              <a:buNone/>
            </a:pPr>
            <a:r>
              <a:rPr lang="en-GB" sz="1200" kern="1200" baseline="0" dirty="0" err="1">
                <a:solidFill>
                  <a:schemeClr val="tx1"/>
                </a:solidFill>
                <a:effectLst/>
                <a:latin typeface="+mn-lt"/>
                <a:ea typeface="+mn-ea"/>
                <a:cs typeface="+mn-cs"/>
              </a:rPr>
              <a:t>península</a:t>
            </a:r>
            <a:r>
              <a:rPr lang="en-GB" sz="1200" kern="1200" baseline="0" dirty="0">
                <a:solidFill>
                  <a:schemeClr val="tx1"/>
                </a:solidFill>
                <a:effectLst/>
                <a:latin typeface="+mn-lt"/>
                <a:ea typeface="+mn-ea"/>
                <a:cs typeface="+mn-cs"/>
              </a:rPr>
              <a:t> [3167]</a:t>
            </a:r>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223298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dirty="0"/>
              <a:t>to recap singular</a:t>
            </a:r>
            <a:r>
              <a:rPr lang="en-US" b="0" baseline="0" dirty="0"/>
              <a:t> persons </a:t>
            </a:r>
            <a:r>
              <a:rPr lang="en-US" b="0" dirty="0"/>
              <a:t>of ‘</a:t>
            </a:r>
            <a:r>
              <a:rPr lang="en-US" b="0" dirty="0" err="1"/>
              <a:t>tener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dirty="0"/>
              <a:t>to recap</a:t>
            </a:r>
            <a:r>
              <a:rPr lang="en-US" b="0" baseline="0" dirty="0"/>
              <a:t> the subject pronouns and</a:t>
            </a:r>
            <a:r>
              <a:rPr lang="en-US" b="0" dirty="0"/>
              <a:t> one</a:t>
            </a:r>
            <a:r>
              <a:rPr lang="en-US" b="0" baseline="0" dirty="0"/>
              <a:t> of their functions </a:t>
            </a:r>
            <a:r>
              <a:rPr lang="en-US" b="0" dirty="0"/>
              <a:t>: </a:t>
            </a:r>
            <a:r>
              <a:rPr lang="en-GB" sz="1200" b="0" kern="1200" dirty="0">
                <a:solidFill>
                  <a:schemeClr val="tx1"/>
                </a:solidFill>
                <a:effectLst/>
                <a:latin typeface="+mn-lt"/>
                <a:ea typeface="+mn-ea"/>
                <a:cs typeface="+mn-cs"/>
              </a:rPr>
              <a:t>to </a:t>
            </a:r>
            <a:r>
              <a:rPr lang="en-GB" sz="1200" kern="1200" dirty="0">
                <a:solidFill>
                  <a:schemeClr val="tx1"/>
                </a:solidFill>
                <a:effectLst/>
                <a:latin typeface="+mn-lt"/>
                <a:ea typeface="+mn-ea"/>
                <a:cs typeface="+mn-cs"/>
              </a:rPr>
              <a:t>add clarity about who the verb refers</a:t>
            </a:r>
            <a:r>
              <a:rPr lang="en-GB" sz="1200" kern="1200" baseline="0" dirty="0">
                <a:solidFill>
                  <a:schemeClr val="tx1"/>
                </a:solidFill>
                <a:effectLst/>
                <a:latin typeface="+mn-lt"/>
                <a:ea typeface="+mn-ea"/>
                <a:cs typeface="+mn-cs"/>
              </a:rPr>
              <a:t> to when verbs are used to compare different people.</a:t>
            </a:r>
            <a:endParaRPr lang="en-US" b="1" dirty="0"/>
          </a:p>
          <a:p>
            <a:endParaRPr lang="en-GB" dirty="0"/>
          </a:p>
          <a:p>
            <a:r>
              <a:rPr lang="en-GB" b="1" dirty="0"/>
              <a:t>Procedure:</a:t>
            </a:r>
          </a:p>
          <a:p>
            <a:r>
              <a:rPr lang="en-GB" dirty="0"/>
              <a:t>1. Click to bring up each part of the explanation.</a:t>
            </a:r>
            <a:br>
              <a:rPr lang="en-GB" dirty="0"/>
            </a:br>
            <a:r>
              <a:rPr lang="en-GB" dirty="0"/>
              <a:t>2. Elicit the Spanish from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38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a:t>
            </a:r>
            <a:r>
              <a:rPr lang="es-GB" dirty="0"/>
              <a:t>: 7 minutes</a:t>
            </a:r>
          </a:p>
          <a:p>
            <a:endParaRPr lang="es-GB" dirty="0"/>
          </a:p>
          <a:p>
            <a:r>
              <a:rPr lang="es-GB" b="1" dirty="0"/>
              <a:t>Aim</a:t>
            </a:r>
            <a:r>
              <a:rPr lang="es-GB" dirty="0"/>
              <a:t>: to practise the singular forms of the verb ‘tener’ in present tense and to connect them with their corresponding subject pronouns.</a:t>
            </a:r>
          </a:p>
          <a:p>
            <a:endParaRPr lang="es-GB" dirty="0"/>
          </a:p>
          <a:p>
            <a:r>
              <a:rPr lang="es-GB" b="1" dirty="0"/>
              <a:t>Procedure</a:t>
            </a:r>
            <a:r>
              <a:rPr lang="es-GB" dirty="0"/>
              <a:t>:</a:t>
            </a:r>
          </a:p>
          <a:p>
            <a:pPr marL="228600" indent="-228600">
              <a:buAutoNum type="arabicPeriod"/>
            </a:pPr>
            <a:r>
              <a:rPr lang="es-GB" dirty="0"/>
              <a:t>Students read the speech bubbles and tick the column for each question in the table.</a:t>
            </a:r>
          </a:p>
          <a:p>
            <a:pPr marL="228600" indent="-228600">
              <a:buAutoNum type="arabicPeriod"/>
            </a:pPr>
            <a:r>
              <a:rPr lang="es-GB" dirty="0"/>
              <a:t>The, they say or write the correct subject pronoun for each blank space.</a:t>
            </a:r>
          </a:p>
          <a:p>
            <a:pPr marL="228600" indent="-228600">
              <a:buAutoNum type="arabicPeriod"/>
            </a:pPr>
            <a:r>
              <a:rPr lang="es-GB" dirty="0"/>
              <a:t>The teacher can run through the three speech bubbles eliciting an oral translation from the students.</a:t>
            </a:r>
          </a:p>
          <a:p>
            <a:pPr marL="228600" indent="-228600">
              <a:buAutoNum type="arabicPeriod"/>
            </a:pPr>
            <a:endParaRPr lang="es-GB" dirty="0"/>
          </a:p>
          <a:p>
            <a:r>
              <a:rPr lang="es-GB" b="1" dirty="0"/>
              <a:t>Frequency of unkown words:</a:t>
            </a:r>
          </a:p>
          <a:p>
            <a:r>
              <a:rPr lang="es-GB" dirty="0"/>
              <a:t>argumento [1674]</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8</a:t>
            </a:fld>
            <a:endParaRPr lang="en-US"/>
          </a:p>
        </p:txBody>
      </p:sp>
    </p:spTree>
    <p:extLst>
      <p:ext uri="{BB962C8B-B14F-4D97-AF65-F5344CB8AC3E}">
        <p14:creationId xmlns:p14="http://schemas.microsoft.com/office/powerpoint/2010/main" val="3646030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002060"/>
                </a:solidFill>
                <a:latin typeface="Century Gothic" panose="020B0502020202020204" pitchFamily="34" charset="0"/>
              </a:rPr>
              <a:t>Timing</a:t>
            </a:r>
            <a:r>
              <a:rPr lang="en-GB" sz="1200" baseline="0" dirty="0">
                <a:solidFill>
                  <a:srgbClr val="002060"/>
                </a:solidFill>
                <a:latin typeface="Century Gothic" panose="020B0502020202020204" pitchFamily="34" charset="0"/>
              </a:rPr>
              <a:t>: 1 minute</a:t>
            </a:r>
          </a:p>
          <a:p>
            <a:endParaRPr lang="en-GB" sz="1200" baseline="0" dirty="0">
              <a:solidFill>
                <a:srgbClr val="002060"/>
              </a:solidFill>
              <a:latin typeface="Century Gothic" panose="020B0502020202020204" pitchFamily="34" charset="0"/>
            </a:endParaRPr>
          </a:p>
          <a:p>
            <a:r>
              <a:rPr lang="en-GB" b="1" dirty="0"/>
              <a:t>Aim:</a:t>
            </a:r>
            <a:r>
              <a:rPr lang="en-GB" b="1" baseline="0" dirty="0"/>
              <a:t> </a:t>
            </a:r>
            <a:r>
              <a:rPr lang="en-GB" dirty="0"/>
              <a:t>to revisit the use of ‘</a:t>
            </a:r>
            <a:r>
              <a:rPr lang="en-GB" dirty="0" err="1"/>
              <a:t>tener</a:t>
            </a:r>
            <a:r>
              <a:rPr lang="en-GB" dirty="0"/>
              <a:t> que’ to express obligation in the singular forms of present tense.</a:t>
            </a:r>
          </a:p>
          <a:p>
            <a:endParaRPr lang="en-GB" b="1" baseline="0" dirty="0"/>
          </a:p>
          <a:p>
            <a:r>
              <a:rPr lang="en-GB" b="1" baseline="0" dirty="0"/>
              <a:t>Procedure:</a:t>
            </a:r>
          </a:p>
          <a:p>
            <a:r>
              <a:rPr lang="en-GB" b="0" baseline="0" dirty="0"/>
              <a:t>1. Click to go through the explanation and examples on this slide.</a:t>
            </a:r>
            <a:br>
              <a:rPr lang="en-GB" b="0" baseline="0" dirty="0"/>
            </a:br>
            <a:r>
              <a:rPr lang="en-GB" b="0" baseline="0" dirty="0"/>
              <a:t>2. Elicit the English for the Spanish examples.</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982709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70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8659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09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1353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974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0304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13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92797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1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440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0481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9515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image" Target="../media/image28.png"/><Relationship Id="rId26" Type="http://schemas.openxmlformats.org/officeDocument/2006/relationships/image" Target="../media/image34.png"/><Relationship Id="rId3" Type="http://schemas.openxmlformats.org/officeDocument/2006/relationships/audio" Target="../media/audio8.wav"/><Relationship Id="rId21" Type="http://schemas.openxmlformats.org/officeDocument/2006/relationships/image" Target="../media/image30.png"/><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image" Target="../media/image27.png"/><Relationship Id="rId25" Type="http://schemas.openxmlformats.org/officeDocument/2006/relationships/image" Target="../media/image33.png"/><Relationship Id="rId2" Type="http://schemas.openxmlformats.org/officeDocument/2006/relationships/notesSlide" Target="../notesSlides/notesSlide13.xml"/><Relationship Id="rId16" Type="http://schemas.openxmlformats.org/officeDocument/2006/relationships/image" Target="../media/image26.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24" Type="http://schemas.openxmlformats.org/officeDocument/2006/relationships/image" Target="../media/image32.tiff"/><Relationship Id="rId5" Type="http://schemas.openxmlformats.org/officeDocument/2006/relationships/audio" Target="../media/audio10.wav"/><Relationship Id="rId15" Type="http://schemas.openxmlformats.org/officeDocument/2006/relationships/image" Target="../media/image25.png"/><Relationship Id="rId23" Type="http://schemas.openxmlformats.org/officeDocument/2006/relationships/image" Target="../media/image31.png"/><Relationship Id="rId10" Type="http://schemas.openxmlformats.org/officeDocument/2006/relationships/audio" Target="../media/audio15.wav"/><Relationship Id="rId19" Type="http://schemas.microsoft.com/office/2007/relationships/hdphoto" Target="../media/hdphoto3.wdp"/><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audio" Target="../media/audio19.wav"/><Relationship Id="rId22"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20.wav"/><Relationship Id="rId7"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23.wav"/><Relationship Id="rId5" Type="http://schemas.openxmlformats.org/officeDocument/2006/relationships/audio" Target="../media/audio22.wav"/><Relationship Id="rId10" Type="http://schemas.openxmlformats.org/officeDocument/2006/relationships/image" Target="../media/image39.png"/><Relationship Id="rId4" Type="http://schemas.openxmlformats.org/officeDocument/2006/relationships/audio" Target="../media/audio21.wav"/><Relationship Id="rId9"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tiff"/><Relationship Id="rId5" Type="http://schemas.openxmlformats.org/officeDocument/2006/relationships/image" Target="../media/image41.tiff"/><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audio" Target="../media/audio27.wav"/><Relationship Id="rId3" Type="http://schemas.openxmlformats.org/officeDocument/2006/relationships/audio" Target="../media/audio24.wav"/><Relationship Id="rId7" Type="http://schemas.openxmlformats.org/officeDocument/2006/relationships/image" Target="../media/image43.png"/><Relationship Id="rId12" Type="http://schemas.openxmlformats.org/officeDocument/2006/relationships/audio" Target="../media/audio26.wav"/><Relationship Id="rId2" Type="http://schemas.openxmlformats.org/officeDocument/2006/relationships/notesSlide" Target="../notesSlides/notesSlide22.xml"/><Relationship Id="rId16" Type="http://schemas.openxmlformats.org/officeDocument/2006/relationships/audio" Target="../media/audio30.wav"/><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18.png"/><Relationship Id="rId15" Type="http://schemas.openxmlformats.org/officeDocument/2006/relationships/audio" Target="../media/audio29.wav"/><Relationship Id="rId10" Type="http://schemas.microsoft.com/office/2007/relationships/hdphoto" Target="../media/hdphoto6.wdp"/><Relationship Id="rId4" Type="http://schemas.openxmlformats.org/officeDocument/2006/relationships/audio" Target="../media/audio25.wav"/><Relationship Id="rId9" Type="http://schemas.openxmlformats.org/officeDocument/2006/relationships/image" Target="../media/image44.png"/><Relationship Id="rId14" Type="http://schemas.openxmlformats.org/officeDocument/2006/relationships/audio" Target="../media/audio28.wav"/></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audio" Target="../media/audio31.wav"/><Relationship Id="rId7" Type="http://schemas.openxmlformats.org/officeDocument/2006/relationships/audio" Target="../media/audio35.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34.wav"/><Relationship Id="rId11" Type="http://schemas.openxmlformats.org/officeDocument/2006/relationships/image" Target="../media/image51.jpeg"/><Relationship Id="rId5" Type="http://schemas.openxmlformats.org/officeDocument/2006/relationships/audio" Target="../media/audio33.wav"/><Relationship Id="rId10" Type="http://schemas.openxmlformats.org/officeDocument/2006/relationships/image" Target="../media/image50.jpeg"/><Relationship Id="rId4" Type="http://schemas.openxmlformats.org/officeDocument/2006/relationships/audio" Target="../media/audio32.wav"/><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hyperlink" Target="https://quizlet.com/gb/607458678/year-9-spanish-term-22-week-2-flash-card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resources.ncelp.org/concern/resources/mc87ps13f?locale=en" TargetMode="External"/><Relationship Id="rId11" Type="http://schemas.openxmlformats.org/officeDocument/2006/relationships/image" Target="../media/image61.png"/><Relationship Id="rId5" Type="http://schemas.openxmlformats.org/officeDocument/2006/relationships/hyperlink" Target="https://drive.google.com/file/d/1jRoZMIpuz7U3YFfgFADxeZy-gWgj0gEI/view?usp=sharing" TargetMode="External"/><Relationship Id="rId10" Type="http://schemas.openxmlformats.org/officeDocument/2006/relationships/hyperlink" Target="https://quizlet.com/_9z0jrv?x=1jqt&amp;i=24nvzi" TargetMode="External"/><Relationship Id="rId4" Type="http://schemas.openxmlformats.org/officeDocument/2006/relationships/image" Target="../media/image59.png"/><Relationship Id="rId9" Type="http://schemas.openxmlformats.org/officeDocument/2006/relationships/hyperlink" Target="https://quizlet.com/_9ypyx2?x=1jqt&amp;i=24nvz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2.wdp"/><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7.png"/><Relationship Id="rId5" Type="http://schemas.openxmlformats.org/officeDocument/2006/relationships/audio" Target="../media/audio3.wav"/><Relationship Id="rId10" Type="http://schemas.openxmlformats.org/officeDocument/2006/relationships/image" Target="../media/image16.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0" y="1792306"/>
            <a:ext cx="9107973" cy="1260269"/>
          </a:xfrm>
        </p:spPr>
        <p:txBody>
          <a:bodyPr>
            <a:normAutofit/>
          </a:bodyPr>
          <a:lstStyle/>
          <a:p>
            <a:pPr algn="l"/>
            <a:r>
              <a:rPr lang="en-GB" sz="4000" b="1" dirty="0">
                <a:solidFill>
                  <a:prstClr val="white"/>
                </a:solidFill>
              </a:rPr>
              <a:t>Talking about what you have to do</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366764"/>
            <a:ext cx="7685070" cy="998894"/>
          </a:xfrm>
        </p:spPr>
        <p:txBody>
          <a:bodyPr>
            <a:noAutofit/>
          </a:bodyPr>
          <a:lstStyle/>
          <a:p>
            <a:pPr lvl="0" algn="l">
              <a:lnSpc>
                <a:spcPct val="100000"/>
              </a:lnSpc>
              <a:spcBef>
                <a:spcPts val="0"/>
              </a:spcBef>
              <a:defRPr/>
            </a:pPr>
            <a:r>
              <a:rPr lang="en-GB" dirty="0">
                <a:solidFill>
                  <a:schemeClr val="bg1"/>
                </a:solidFill>
              </a:rPr>
              <a:t>Present tense of </a:t>
            </a:r>
            <a:r>
              <a:rPr lang="en-GB" dirty="0" err="1">
                <a:solidFill>
                  <a:schemeClr val="bg1"/>
                </a:solidFill>
              </a:rPr>
              <a:t>tener</a:t>
            </a:r>
            <a:r>
              <a:rPr lang="en-GB" dirty="0">
                <a:solidFill>
                  <a:schemeClr val="bg1"/>
                </a:solidFill>
              </a:rPr>
              <a:t> (revisited)</a:t>
            </a:r>
            <a:br>
              <a:rPr lang="en-GB" dirty="0">
                <a:solidFill>
                  <a:schemeClr val="bg1"/>
                </a:solidFill>
              </a:rPr>
            </a:br>
            <a:r>
              <a:rPr lang="en-GB" dirty="0" err="1">
                <a:solidFill>
                  <a:schemeClr val="bg1"/>
                </a:solidFill>
              </a:rPr>
              <a:t>tener</a:t>
            </a:r>
            <a:r>
              <a:rPr lang="en-GB" dirty="0">
                <a:solidFill>
                  <a:schemeClr val="bg1"/>
                </a:solidFill>
              </a:rPr>
              <a:t> que – to have to (revisited)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1 - Lesson 39</a:t>
            </a:r>
          </a:p>
        </p:txBody>
      </p:sp>
      <p:pic>
        <p:nvPicPr>
          <p:cNvPr id="14" name="Picture 13" descr="NCELP logo">
            <a:extLst>
              <a:ext uri="{FF2B5EF4-FFF2-40B4-BE49-F238E27FC236}">
                <a16:creationId xmlns:a16="http://schemas.microsoft.com/office/drawing/2014/main" id="{BB67E479-33A8-3B41-8083-700ACA85ADA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13" name="Title 3">
            <a:extLst>
              <a:ext uri="{FF2B5EF4-FFF2-40B4-BE49-F238E27FC236}">
                <a16:creationId xmlns:a16="http://schemas.microsoft.com/office/drawing/2014/main" id="{9046FD05-DCFB-DE4A-9ACB-C6998CBB54AC}"/>
              </a:ext>
            </a:extLst>
          </p:cNvPr>
          <p:cNvSpPr txBox="1">
            <a:spLocks/>
          </p:cNvSpPr>
          <p:nvPr/>
        </p:nvSpPr>
        <p:spPr>
          <a:xfrm>
            <a:off x="214817" y="5913677"/>
            <a:ext cx="4651022" cy="81962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23/11</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/21</a:t>
            </a:r>
          </a:p>
        </p:txBody>
      </p:sp>
    </p:spTree>
    <p:extLst>
      <p:ext uri="{BB962C8B-B14F-4D97-AF65-F5344CB8AC3E}">
        <p14:creationId xmlns:p14="http://schemas.microsoft.com/office/powerpoint/2010/main" val="3698577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Distinguishing </a:t>
            </a:r>
            <a:r>
              <a:rPr lang="en-GB" sz="2400" b="1" dirty="0">
                <a:solidFill>
                  <a:schemeClr val="bg1"/>
                </a:solidFill>
              </a:rPr>
              <a:t>one thing </a:t>
            </a:r>
            <a:r>
              <a:rPr lang="en-GB" sz="2400" b="1">
                <a:solidFill>
                  <a:schemeClr val="bg1"/>
                </a:solidFill>
              </a:rPr>
              <a:t>from another</a:t>
            </a:r>
            <a:br>
              <a:rPr lang="en-GB" sz="2400" b="1">
                <a:solidFill>
                  <a:schemeClr val="bg1"/>
                </a:solidFill>
              </a:rPr>
            </a:br>
            <a:r>
              <a:rPr lang="en-GB" sz="2400" b="1">
                <a:solidFill>
                  <a:schemeClr val="bg1"/>
                </a:solidFill>
              </a:rPr>
              <a:t>Demonstratives ‘este’ and ‘esta’</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04189" y="1223428"/>
            <a:ext cx="11516096" cy="830997"/>
          </a:xfrm>
          <a:prstGeom prst="rect">
            <a:avLst/>
          </a:prstGeom>
          <a:noFill/>
        </p:spPr>
        <p:txBody>
          <a:bodyPr wrap="square" rtlCol="0">
            <a:spAutoFit/>
          </a:bodyPr>
          <a:lstStyle/>
          <a:p>
            <a:r>
              <a:rPr lang="en-US" sz="2400" dirty="0">
                <a:solidFill>
                  <a:srgbClr val="002060"/>
                </a:solidFill>
              </a:rPr>
              <a:t>Remember that demonstrative adjectives (e.g. ‘this’) are used to distinguish one thing from another.</a:t>
            </a:r>
          </a:p>
        </p:txBody>
      </p:sp>
      <p:sp>
        <p:nvSpPr>
          <p:cNvPr id="8" name="TextBox 7"/>
          <p:cNvSpPr txBox="1"/>
          <p:nvPr/>
        </p:nvSpPr>
        <p:spPr>
          <a:xfrm>
            <a:off x="204189" y="5624390"/>
            <a:ext cx="4511073" cy="461665"/>
          </a:xfrm>
          <a:prstGeom prst="rect">
            <a:avLst/>
          </a:prstGeom>
          <a:noFill/>
        </p:spPr>
        <p:txBody>
          <a:bodyPr wrap="square" rtlCol="0">
            <a:spAutoFit/>
          </a:bodyPr>
          <a:lstStyle/>
          <a:p>
            <a:r>
              <a:rPr lang="en-US" sz="2400" dirty="0" err="1">
                <a:solidFill>
                  <a:srgbClr val="002060"/>
                </a:solidFill>
              </a:rPr>
              <a:t>Tienes</a:t>
            </a:r>
            <a:r>
              <a:rPr lang="en-US" sz="2400" dirty="0">
                <a:solidFill>
                  <a:srgbClr val="002060"/>
                </a:solidFill>
              </a:rPr>
              <a:t> que </a:t>
            </a:r>
            <a:r>
              <a:rPr lang="en-US" sz="2400" dirty="0" err="1">
                <a:solidFill>
                  <a:srgbClr val="002060"/>
                </a:solidFill>
              </a:rPr>
              <a:t>ver</a:t>
            </a:r>
            <a:r>
              <a:rPr lang="en-US" sz="2400" dirty="0">
                <a:solidFill>
                  <a:srgbClr val="002060"/>
                </a:solidFill>
              </a:rPr>
              <a:t> </a:t>
            </a:r>
            <a:r>
              <a:rPr lang="en-US" sz="2400" b="1" dirty="0" err="1">
                <a:solidFill>
                  <a:schemeClr val="accent2"/>
                </a:solidFill>
              </a:rPr>
              <a:t>esta</a:t>
            </a:r>
            <a:r>
              <a:rPr lang="en-US" sz="2400" dirty="0">
                <a:solidFill>
                  <a:srgbClr val="002060"/>
                </a:solidFill>
              </a:rPr>
              <a:t> </a:t>
            </a:r>
            <a:r>
              <a:rPr lang="en-US" sz="2400" dirty="0" err="1">
                <a:solidFill>
                  <a:srgbClr val="002060"/>
                </a:solidFill>
              </a:rPr>
              <a:t>película</a:t>
            </a:r>
            <a:r>
              <a:rPr lang="en-US" sz="2400" dirty="0">
                <a:solidFill>
                  <a:srgbClr val="002060"/>
                </a:solidFill>
              </a:rPr>
              <a:t>.</a:t>
            </a:r>
          </a:p>
        </p:txBody>
      </p:sp>
      <p:sp>
        <p:nvSpPr>
          <p:cNvPr id="9" name="TextBox 8"/>
          <p:cNvSpPr txBox="1"/>
          <p:nvPr/>
        </p:nvSpPr>
        <p:spPr>
          <a:xfrm>
            <a:off x="5962237" y="5624390"/>
            <a:ext cx="4513941" cy="461665"/>
          </a:xfrm>
          <a:prstGeom prst="rect">
            <a:avLst/>
          </a:prstGeom>
          <a:noFill/>
        </p:spPr>
        <p:txBody>
          <a:bodyPr wrap="square" rtlCol="0">
            <a:spAutoFit/>
          </a:bodyPr>
          <a:lstStyle/>
          <a:p>
            <a:r>
              <a:rPr lang="en-US" sz="2400" dirty="0">
                <a:solidFill>
                  <a:srgbClr val="002060"/>
                </a:solidFill>
              </a:rPr>
              <a:t>You have to watch </a:t>
            </a:r>
            <a:r>
              <a:rPr lang="en-US" sz="2400" b="1" dirty="0">
                <a:solidFill>
                  <a:schemeClr val="accent2"/>
                </a:solidFill>
              </a:rPr>
              <a:t>this</a:t>
            </a:r>
            <a:r>
              <a:rPr lang="en-US" sz="2400" dirty="0">
                <a:solidFill>
                  <a:srgbClr val="002060"/>
                </a:solidFill>
              </a:rPr>
              <a:t> film.</a:t>
            </a:r>
          </a:p>
        </p:txBody>
      </p:sp>
      <p:sp>
        <p:nvSpPr>
          <p:cNvPr id="10" name="TextBox 9"/>
          <p:cNvSpPr txBox="1"/>
          <p:nvPr/>
        </p:nvSpPr>
        <p:spPr>
          <a:xfrm>
            <a:off x="5972909" y="4759562"/>
            <a:ext cx="5701862" cy="461665"/>
          </a:xfrm>
          <a:prstGeom prst="rect">
            <a:avLst/>
          </a:prstGeom>
          <a:noFill/>
        </p:spPr>
        <p:txBody>
          <a:bodyPr wrap="square" rtlCol="0">
            <a:spAutoFit/>
          </a:bodyPr>
          <a:lstStyle/>
          <a:p>
            <a:r>
              <a:rPr lang="en-US" sz="2400" dirty="0">
                <a:solidFill>
                  <a:srgbClr val="002060"/>
                </a:solidFill>
              </a:rPr>
              <a:t>S/he has to speak to </a:t>
            </a:r>
            <a:r>
              <a:rPr lang="en-US" sz="2400" b="1" dirty="0">
                <a:solidFill>
                  <a:schemeClr val="accent2"/>
                </a:solidFill>
              </a:rPr>
              <a:t>this</a:t>
            </a:r>
            <a:r>
              <a:rPr lang="en-US" sz="2400" dirty="0">
                <a:solidFill>
                  <a:srgbClr val="002060"/>
                </a:solidFill>
              </a:rPr>
              <a:t> director.</a:t>
            </a:r>
          </a:p>
        </p:txBody>
      </p:sp>
      <p:sp>
        <p:nvSpPr>
          <p:cNvPr id="12" name="TextBox 11"/>
          <p:cNvSpPr txBox="1"/>
          <p:nvPr/>
        </p:nvSpPr>
        <p:spPr>
          <a:xfrm>
            <a:off x="204189" y="4818064"/>
            <a:ext cx="6380139" cy="461665"/>
          </a:xfrm>
          <a:prstGeom prst="rect">
            <a:avLst/>
          </a:prstGeom>
          <a:noFill/>
        </p:spPr>
        <p:txBody>
          <a:bodyPr wrap="square" rtlCol="0">
            <a:spAutoFit/>
          </a:bodyPr>
          <a:lstStyle/>
          <a:p>
            <a:r>
              <a:rPr lang="en-US" sz="2400" dirty="0">
                <a:solidFill>
                  <a:srgbClr val="002060"/>
                </a:solidFill>
              </a:rPr>
              <a:t>Tiene que </a:t>
            </a:r>
            <a:r>
              <a:rPr lang="en-US" sz="2400" dirty="0" err="1">
                <a:solidFill>
                  <a:srgbClr val="002060"/>
                </a:solidFill>
              </a:rPr>
              <a:t>hablar</a:t>
            </a:r>
            <a:r>
              <a:rPr lang="en-US" sz="2400" dirty="0">
                <a:solidFill>
                  <a:srgbClr val="002060"/>
                </a:solidFill>
              </a:rPr>
              <a:t> con </a:t>
            </a:r>
            <a:r>
              <a:rPr lang="en-US" sz="2400" b="1" dirty="0" err="1">
                <a:solidFill>
                  <a:schemeClr val="accent2"/>
                </a:solidFill>
              </a:rPr>
              <a:t>este</a:t>
            </a:r>
            <a:r>
              <a:rPr lang="en-US" sz="2400" dirty="0">
                <a:solidFill>
                  <a:srgbClr val="002060"/>
                </a:solidFill>
              </a:rPr>
              <a:t> director.</a:t>
            </a:r>
          </a:p>
        </p:txBody>
      </p:sp>
      <p:sp>
        <p:nvSpPr>
          <p:cNvPr id="11" name="TextBox 10"/>
          <p:cNvSpPr txBox="1"/>
          <p:nvPr/>
        </p:nvSpPr>
        <p:spPr>
          <a:xfrm>
            <a:off x="204189" y="2399086"/>
            <a:ext cx="11650133" cy="461665"/>
          </a:xfrm>
          <a:prstGeom prst="rect">
            <a:avLst/>
          </a:prstGeom>
          <a:noFill/>
        </p:spPr>
        <p:txBody>
          <a:bodyPr wrap="square" rtlCol="0">
            <a:spAutoFit/>
          </a:bodyPr>
          <a:lstStyle/>
          <a:p>
            <a:r>
              <a:rPr lang="en-US" sz="2400" dirty="0">
                <a:solidFill>
                  <a:srgbClr val="002060"/>
                </a:solidFill>
              </a:rPr>
              <a:t>In Spanish, to say ‘this’ for a </a:t>
            </a:r>
            <a:r>
              <a:rPr lang="en-US" sz="2400" b="1" dirty="0">
                <a:solidFill>
                  <a:srgbClr val="002060"/>
                </a:solidFill>
              </a:rPr>
              <a:t>singular masculine </a:t>
            </a:r>
            <a:r>
              <a:rPr lang="en-US" sz="2400" dirty="0">
                <a:solidFill>
                  <a:srgbClr val="002060"/>
                </a:solidFill>
              </a:rPr>
              <a:t>noun, use </a:t>
            </a:r>
            <a:r>
              <a:rPr lang="en-US" sz="2400" b="1" dirty="0">
                <a:solidFill>
                  <a:srgbClr val="002060"/>
                </a:solidFill>
              </a:rPr>
              <a:t>______</a:t>
            </a:r>
            <a:r>
              <a:rPr lang="en-US" sz="2400" dirty="0">
                <a:solidFill>
                  <a:srgbClr val="002060"/>
                </a:solidFill>
              </a:rPr>
              <a:t>.</a:t>
            </a:r>
          </a:p>
        </p:txBody>
      </p:sp>
      <p:sp>
        <p:nvSpPr>
          <p:cNvPr id="13" name="TextBox 12"/>
          <p:cNvSpPr txBox="1"/>
          <p:nvPr/>
        </p:nvSpPr>
        <p:spPr>
          <a:xfrm>
            <a:off x="204189" y="3205412"/>
            <a:ext cx="11379199" cy="461665"/>
          </a:xfrm>
          <a:prstGeom prst="rect">
            <a:avLst/>
          </a:prstGeom>
          <a:noFill/>
        </p:spPr>
        <p:txBody>
          <a:bodyPr wrap="square" rtlCol="0">
            <a:spAutoFit/>
          </a:bodyPr>
          <a:lstStyle/>
          <a:p>
            <a:r>
              <a:rPr lang="en-US" sz="2400" dirty="0">
                <a:solidFill>
                  <a:srgbClr val="002060"/>
                </a:solidFill>
              </a:rPr>
              <a:t>To say ‘this’ for </a:t>
            </a:r>
            <a:r>
              <a:rPr lang="en-US" sz="2400" b="1" dirty="0">
                <a:solidFill>
                  <a:srgbClr val="002060"/>
                </a:solidFill>
              </a:rPr>
              <a:t>singular feminine </a:t>
            </a:r>
            <a:r>
              <a:rPr lang="en-US" sz="2400" dirty="0">
                <a:solidFill>
                  <a:srgbClr val="002060"/>
                </a:solidFill>
              </a:rPr>
              <a:t>noun, use </a:t>
            </a:r>
            <a:r>
              <a:rPr lang="en-US" sz="2400" b="1" dirty="0">
                <a:solidFill>
                  <a:srgbClr val="002060"/>
                </a:solidFill>
              </a:rPr>
              <a:t>______</a:t>
            </a:r>
            <a:r>
              <a:rPr lang="en-US" sz="2400" dirty="0">
                <a:solidFill>
                  <a:srgbClr val="002060"/>
                </a:solidFill>
              </a:rPr>
              <a:t>.</a:t>
            </a:r>
          </a:p>
        </p:txBody>
      </p:sp>
      <p:sp>
        <p:nvSpPr>
          <p:cNvPr id="15" name="TextBox 14"/>
          <p:cNvSpPr txBox="1"/>
          <p:nvPr/>
        </p:nvSpPr>
        <p:spPr>
          <a:xfrm>
            <a:off x="204189" y="4011738"/>
            <a:ext cx="2556933" cy="461665"/>
          </a:xfrm>
          <a:prstGeom prst="rect">
            <a:avLst/>
          </a:prstGeom>
          <a:noFill/>
        </p:spPr>
        <p:txBody>
          <a:bodyPr wrap="square" rtlCol="0">
            <a:spAutoFit/>
          </a:bodyPr>
          <a:lstStyle/>
          <a:p>
            <a:r>
              <a:rPr lang="en-US" sz="2400" b="1" dirty="0" err="1">
                <a:solidFill>
                  <a:srgbClr val="002060"/>
                </a:solidFill>
              </a:rPr>
              <a:t>Ejemplos</a:t>
            </a:r>
            <a:r>
              <a:rPr lang="en-US" sz="2400" b="1" dirty="0">
                <a:solidFill>
                  <a:srgbClr val="002060"/>
                </a:solidFill>
              </a:rPr>
              <a:t>:</a:t>
            </a:r>
          </a:p>
        </p:txBody>
      </p:sp>
      <p:sp>
        <p:nvSpPr>
          <p:cNvPr id="14" name="CuadroTexto 13">
            <a:extLst>
              <a:ext uri="{FF2B5EF4-FFF2-40B4-BE49-F238E27FC236}">
                <a16:creationId xmlns:a16="http://schemas.microsoft.com/office/drawing/2014/main" id="{51D37217-6789-104B-A5B2-71491AED4B16}"/>
              </a:ext>
            </a:extLst>
          </p:cNvPr>
          <p:cNvSpPr txBox="1"/>
          <p:nvPr/>
        </p:nvSpPr>
        <p:spPr>
          <a:xfrm>
            <a:off x="8823840" y="2359715"/>
            <a:ext cx="809837" cy="461665"/>
          </a:xfrm>
          <a:prstGeom prst="rect">
            <a:avLst/>
          </a:prstGeom>
          <a:noFill/>
        </p:spPr>
        <p:txBody>
          <a:bodyPr wrap="none" rtlCol="0">
            <a:spAutoFit/>
          </a:bodyPr>
          <a:lstStyle/>
          <a:p>
            <a:pPr algn="l"/>
            <a:r>
              <a:rPr lang="es-GB" sz="2400" b="1" dirty="0">
                <a:solidFill>
                  <a:schemeClr val="accent2"/>
                </a:solidFill>
              </a:rPr>
              <a:t>este</a:t>
            </a:r>
          </a:p>
        </p:txBody>
      </p:sp>
      <p:sp>
        <p:nvSpPr>
          <p:cNvPr id="22" name="CuadroTexto 21">
            <a:extLst>
              <a:ext uri="{FF2B5EF4-FFF2-40B4-BE49-F238E27FC236}">
                <a16:creationId xmlns:a16="http://schemas.microsoft.com/office/drawing/2014/main" id="{330E3285-6FC3-2F47-910F-531F0D2AE4FA}"/>
              </a:ext>
            </a:extLst>
          </p:cNvPr>
          <p:cNvSpPr txBox="1"/>
          <p:nvPr/>
        </p:nvSpPr>
        <p:spPr>
          <a:xfrm>
            <a:off x="6649156" y="3159792"/>
            <a:ext cx="813043" cy="461665"/>
          </a:xfrm>
          <a:prstGeom prst="rect">
            <a:avLst/>
          </a:prstGeom>
          <a:noFill/>
        </p:spPr>
        <p:txBody>
          <a:bodyPr wrap="none" rtlCol="0">
            <a:spAutoFit/>
          </a:bodyPr>
          <a:lstStyle/>
          <a:p>
            <a:pPr algn="l"/>
            <a:r>
              <a:rPr lang="es-GB" sz="2400" b="1" dirty="0">
                <a:solidFill>
                  <a:schemeClr val="accent2"/>
                </a:solidFill>
              </a:rPr>
              <a:t>esta</a:t>
            </a:r>
          </a:p>
        </p:txBody>
      </p:sp>
    </p:spTree>
    <p:extLst>
      <p:ext uri="{BB962C8B-B14F-4D97-AF65-F5344CB8AC3E}">
        <p14:creationId xmlns:p14="http://schemas.microsoft.com/office/powerpoint/2010/main" val="363693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1" grpId="0"/>
      <p:bldP spid="13" grpId="0"/>
      <p:bldP spid="15" grpId="0"/>
      <p:bldP spid="14"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9058C0-5BA5-774E-B9CF-A43177796116}"/>
              </a:ext>
            </a:extLst>
          </p:cNvPr>
          <p:cNvSpPr>
            <a:spLocks noGrp="1"/>
          </p:cNvSpPr>
          <p:nvPr>
            <p:ph type="title"/>
          </p:nvPr>
        </p:nvSpPr>
        <p:spPr>
          <a:xfrm>
            <a:off x="263857" y="258166"/>
            <a:ext cx="11089943" cy="960425"/>
          </a:xfrm>
        </p:spPr>
        <p:txBody>
          <a:bodyPr>
            <a:normAutofit/>
          </a:bodyPr>
          <a:lstStyle/>
          <a:p>
            <a:r>
              <a:rPr lang="es-GB" sz="2800" b="1" dirty="0"/>
              <a:t>Lucía escribe instrucciones para su película. </a:t>
            </a:r>
            <a:br>
              <a:rPr lang="es-GB" sz="2800" b="1" dirty="0"/>
            </a:br>
            <a:r>
              <a:rPr lang="es-GB" sz="2800" b="1" dirty="0"/>
              <a:t>¿Cuál es la opción correcta? </a:t>
            </a:r>
          </a:p>
        </p:txBody>
      </p:sp>
      <p:sp>
        <p:nvSpPr>
          <p:cNvPr id="5" name="Rounded Rectangle 11">
            <a:extLst>
              <a:ext uri="{FF2B5EF4-FFF2-40B4-BE49-F238E27FC236}">
                <a16:creationId xmlns:a16="http://schemas.microsoft.com/office/drawing/2014/main" id="{D6AAE01B-F556-A04C-AC5C-16DC485F101C}"/>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graphicFrame>
        <p:nvGraphicFramePr>
          <p:cNvPr id="6" name="Tabla 6">
            <a:extLst>
              <a:ext uri="{FF2B5EF4-FFF2-40B4-BE49-F238E27FC236}">
                <a16:creationId xmlns:a16="http://schemas.microsoft.com/office/drawing/2014/main" id="{B0505DBF-CBD3-C84A-BBD1-47C925D0D407}"/>
              </a:ext>
            </a:extLst>
          </p:cNvPr>
          <p:cNvGraphicFramePr>
            <a:graphicFrameLocks noGrp="1"/>
          </p:cNvGraphicFramePr>
          <p:nvPr>
            <p:extLst>
              <p:ext uri="{D42A27DB-BD31-4B8C-83A1-F6EECF244321}">
                <p14:modId xmlns:p14="http://schemas.microsoft.com/office/powerpoint/2010/main" val="1652681546"/>
              </p:ext>
            </p:extLst>
          </p:nvPr>
        </p:nvGraphicFramePr>
        <p:xfrm>
          <a:off x="263857" y="1218591"/>
          <a:ext cx="11664286" cy="4937760"/>
        </p:xfrm>
        <a:graphic>
          <a:graphicData uri="http://schemas.openxmlformats.org/drawingml/2006/table">
            <a:tbl>
              <a:tblPr firstRow="1" bandRow="1">
                <a:tableStyleId>{5DA37D80-6434-44D0-A028-1B22A696006F}</a:tableStyleId>
              </a:tblPr>
              <a:tblGrid>
                <a:gridCol w="2069440">
                  <a:extLst>
                    <a:ext uri="{9D8B030D-6E8A-4147-A177-3AD203B41FA5}">
                      <a16:colId xmlns:a16="http://schemas.microsoft.com/office/drawing/2014/main" val="2785033115"/>
                    </a:ext>
                  </a:extLst>
                </a:gridCol>
                <a:gridCol w="2317531">
                  <a:extLst>
                    <a:ext uri="{9D8B030D-6E8A-4147-A177-3AD203B41FA5}">
                      <a16:colId xmlns:a16="http://schemas.microsoft.com/office/drawing/2014/main" val="191626107"/>
                    </a:ext>
                  </a:extLst>
                </a:gridCol>
                <a:gridCol w="7277315">
                  <a:extLst>
                    <a:ext uri="{9D8B030D-6E8A-4147-A177-3AD203B41FA5}">
                      <a16:colId xmlns:a16="http://schemas.microsoft.com/office/drawing/2014/main" val="1418082107"/>
                    </a:ext>
                  </a:extLst>
                </a:gridCol>
              </a:tblGrid>
              <a:tr h="586135">
                <a:tc>
                  <a:txBody>
                    <a:bodyPr/>
                    <a:lstStyle/>
                    <a:p>
                      <a:pPr marL="0" indent="0" algn="l">
                        <a:buNone/>
                      </a:pPr>
                      <a:r>
                        <a:rPr lang="es-GB" sz="2400" b="1" dirty="0">
                          <a:solidFill>
                            <a:schemeClr val="accent5">
                              <a:lumMod val="50000"/>
                            </a:schemeClr>
                          </a:solidFill>
                        </a:rPr>
                        <a:t>1</a:t>
                      </a:r>
                      <a:r>
                        <a:rPr lang="es-GB" sz="2400" b="0" dirty="0">
                          <a:solidFill>
                            <a:schemeClr val="accent5">
                              <a:lumMod val="50000"/>
                            </a:schemeClr>
                          </a:solidFill>
                        </a:rPr>
                        <a:t>. </a:t>
                      </a:r>
                    </a:p>
                    <a:p>
                      <a:pPr marL="0" indent="0" algn="l">
                        <a:buNone/>
                      </a:pPr>
                      <a:endParaRPr lang="es-GB" sz="2400" b="0" dirty="0">
                        <a:solidFill>
                          <a:schemeClr val="accent5">
                            <a:lumMod val="50000"/>
                          </a:schemeClr>
                        </a:solidFill>
                      </a:endParaRPr>
                    </a:p>
                  </a:txBody>
                  <a:tcPr anchor="ctr">
                    <a:lnB w="12700" cap="flat" cmpd="sng" algn="ctr">
                      <a:solidFill>
                        <a:schemeClr val="accent2"/>
                      </a:solidFill>
                      <a:prstDash val="solid"/>
                      <a:round/>
                      <a:headEnd type="none" w="med" len="med"/>
                      <a:tailEnd type="none" w="med" len="med"/>
                    </a:lnB>
                    <a:noFill/>
                  </a:tcPr>
                </a:tc>
                <a:tc>
                  <a:txBody>
                    <a:bodyPr/>
                    <a:lstStyle/>
                    <a:p>
                      <a:pPr marL="0" indent="0" algn="ctr">
                        <a:buFontTx/>
                        <a:buNone/>
                      </a:pPr>
                      <a:r>
                        <a:rPr lang="es-GB" sz="2400" b="0" dirty="0">
                          <a:solidFill>
                            <a:schemeClr val="accent5">
                              <a:lumMod val="50000"/>
                            </a:schemeClr>
                          </a:solidFill>
                        </a:rPr>
                        <a:t>escena</a:t>
                      </a:r>
                    </a:p>
                  </a:txBody>
                  <a:tcPr anchor="ctr">
                    <a:lnB w="12700" cap="flat" cmpd="sng" algn="ctr">
                      <a:solidFill>
                        <a:schemeClr val="accent2"/>
                      </a:solidFill>
                      <a:prstDash val="solid"/>
                      <a:round/>
                      <a:headEnd type="none" w="med" len="med"/>
                      <a:tailEnd type="none" w="med" len="med"/>
                    </a:lnB>
                    <a:noFill/>
                  </a:tcPr>
                </a:tc>
                <a:tc>
                  <a:txBody>
                    <a:bodyPr/>
                    <a:lstStyle/>
                    <a:p>
                      <a:r>
                        <a:rPr lang="es-GB" sz="2400" b="0" dirty="0">
                          <a:solidFill>
                            <a:schemeClr val="accent5">
                              <a:lumMod val="50000"/>
                            </a:schemeClr>
                          </a:solidFill>
                        </a:rPr>
                        <a:t>tiene efectos especiales.</a:t>
                      </a:r>
                    </a:p>
                  </a:txBody>
                  <a:tcPr anchor="ctr">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561097310"/>
                  </a:ext>
                </a:extLst>
              </a:tr>
              <a:tr h="586135">
                <a:tc>
                  <a:txBody>
                    <a:bodyPr/>
                    <a:lstStyle/>
                    <a:p>
                      <a:pPr marL="0" indent="0" algn="l">
                        <a:buNone/>
                      </a:pPr>
                      <a:r>
                        <a:rPr lang="es-GB" sz="2400" b="1" dirty="0">
                          <a:solidFill>
                            <a:schemeClr val="accent5">
                              <a:lumMod val="50000"/>
                            </a:schemeClr>
                          </a:solidFill>
                        </a:rPr>
                        <a:t>2</a:t>
                      </a:r>
                      <a:r>
                        <a:rPr lang="es-GB" sz="2400" b="0" dirty="0">
                          <a:solidFill>
                            <a:schemeClr val="accent5">
                              <a:lumMod val="50000"/>
                            </a:schemeClr>
                          </a:solidFill>
                        </a:rPr>
                        <a:t>. </a:t>
                      </a:r>
                    </a:p>
                    <a:p>
                      <a:pPr marL="0" indent="0" algn="l">
                        <a:buNone/>
                      </a:pPr>
                      <a:endParaRPr lang="es-GB" sz="2400" b="0" dirty="0">
                        <a:solidFill>
                          <a:schemeClr val="accent5">
                            <a:lumMod val="50000"/>
                          </a:schemeClr>
                        </a:solidFill>
                      </a:endParaRPr>
                    </a:p>
                  </a:txBody>
                  <a:tcPr anchor="ctr">
                    <a:lnT w="12700" cap="flat" cmpd="sng" algn="ctr">
                      <a:solidFill>
                        <a:schemeClr val="accent2"/>
                      </a:solidFill>
                      <a:prstDash val="solid"/>
                      <a:round/>
                      <a:headEnd type="none" w="med" len="med"/>
                      <a:tailEnd type="none" w="med" len="med"/>
                    </a:lnT>
                    <a:noFill/>
                  </a:tcPr>
                </a:tc>
                <a:tc>
                  <a:txBody>
                    <a:bodyPr/>
                    <a:lstStyle/>
                    <a:p>
                      <a:pPr marL="0" indent="0" algn="ctr">
                        <a:buNone/>
                      </a:pPr>
                      <a:r>
                        <a:rPr lang="es-GB" sz="2400" dirty="0">
                          <a:solidFill>
                            <a:schemeClr val="accent5">
                              <a:lumMod val="50000"/>
                            </a:schemeClr>
                          </a:solidFill>
                        </a:rPr>
                        <a:t>acción</a:t>
                      </a:r>
                    </a:p>
                  </a:txBody>
                  <a:tcPr anchor="ctr">
                    <a:lnT w="12700" cap="flat" cmpd="sng" algn="ctr">
                      <a:solidFill>
                        <a:schemeClr val="accent2"/>
                      </a:solidFill>
                      <a:prstDash val="solid"/>
                      <a:round/>
                      <a:headEnd type="none" w="med" len="med"/>
                      <a:tailEnd type="none" w="med" len="med"/>
                    </a:lnT>
                    <a:noFill/>
                  </a:tcPr>
                </a:tc>
                <a:tc>
                  <a:txBody>
                    <a:bodyPr/>
                    <a:lstStyle/>
                    <a:p>
                      <a:r>
                        <a:rPr lang="es-GB" sz="2400" dirty="0">
                          <a:solidFill>
                            <a:schemeClr val="accent5">
                              <a:lumMod val="50000"/>
                            </a:schemeClr>
                          </a:solidFill>
                        </a:rPr>
                        <a:t>tiene lugar en una batalla. </a:t>
                      </a:r>
                    </a:p>
                  </a:txBody>
                  <a:tcPr anchor="ctr">
                    <a:lnT w="1270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2940229290"/>
                  </a:ext>
                </a:extLst>
              </a:tr>
              <a:tr h="586135">
                <a:tc>
                  <a:txBody>
                    <a:bodyPr/>
                    <a:lstStyle/>
                    <a:p>
                      <a:pPr marL="0" indent="0" algn="l">
                        <a:buNone/>
                      </a:pPr>
                      <a:r>
                        <a:rPr lang="es-GB" sz="2400" b="1" dirty="0">
                          <a:solidFill>
                            <a:schemeClr val="accent5">
                              <a:lumMod val="50000"/>
                            </a:schemeClr>
                          </a:solidFill>
                        </a:rPr>
                        <a:t>3</a:t>
                      </a:r>
                      <a:r>
                        <a:rPr lang="es-GB" sz="2400" b="0" dirty="0">
                          <a:solidFill>
                            <a:schemeClr val="accent5">
                              <a:lumMod val="50000"/>
                            </a:schemeClr>
                          </a:solidFill>
                        </a:rPr>
                        <a:t>. </a:t>
                      </a:r>
                    </a:p>
                    <a:p>
                      <a:pPr marL="0" indent="0" algn="l">
                        <a:buNone/>
                      </a:pPr>
                      <a:endParaRPr lang="es-GB" sz="2400" b="0" dirty="0">
                        <a:solidFill>
                          <a:schemeClr val="accent5">
                            <a:lumMod val="50000"/>
                          </a:schemeClr>
                        </a:solidFill>
                      </a:endParaRPr>
                    </a:p>
                  </a:txBody>
                  <a:tcPr anchor="ctr">
                    <a:noFill/>
                  </a:tcPr>
                </a:tc>
                <a:tc>
                  <a:txBody>
                    <a:bodyPr/>
                    <a:lstStyle/>
                    <a:p>
                      <a:pPr marL="0" indent="0" algn="ctr">
                        <a:buNone/>
                      </a:pPr>
                      <a:r>
                        <a:rPr lang="es-GB" sz="2400" dirty="0">
                          <a:solidFill>
                            <a:schemeClr val="accent5">
                              <a:lumMod val="50000"/>
                            </a:schemeClr>
                          </a:solidFill>
                        </a:rPr>
                        <a:t>plano</a:t>
                      </a:r>
                    </a:p>
                  </a:txBody>
                  <a:tcPr anchor="ctr">
                    <a:noFill/>
                  </a:tcPr>
                </a:tc>
                <a:tc>
                  <a:txBody>
                    <a:bodyPr/>
                    <a:lstStyle/>
                    <a:p>
                      <a:r>
                        <a:rPr lang="es-GB" sz="2400" dirty="0">
                          <a:solidFill>
                            <a:schemeClr val="accent5">
                              <a:lumMod val="50000"/>
                            </a:schemeClr>
                          </a:solidFill>
                        </a:rPr>
                        <a:t>tiene que incluir más información. </a:t>
                      </a:r>
                    </a:p>
                  </a:txBody>
                  <a:tcPr anchor="ctr">
                    <a:noFill/>
                  </a:tcPr>
                </a:tc>
                <a:extLst>
                  <a:ext uri="{0D108BD9-81ED-4DB2-BD59-A6C34878D82A}">
                    <a16:rowId xmlns:a16="http://schemas.microsoft.com/office/drawing/2014/main" val="975172261"/>
                  </a:ext>
                </a:extLst>
              </a:tr>
              <a:tr h="586135">
                <a:tc>
                  <a:txBody>
                    <a:bodyPr/>
                    <a:lstStyle/>
                    <a:p>
                      <a:pPr marL="0" indent="0" algn="l">
                        <a:buNone/>
                      </a:pPr>
                      <a:r>
                        <a:rPr lang="es-GB" sz="2400" b="1" dirty="0">
                          <a:solidFill>
                            <a:schemeClr val="accent5">
                              <a:lumMod val="50000"/>
                            </a:schemeClr>
                          </a:solidFill>
                        </a:rPr>
                        <a:t>4</a:t>
                      </a:r>
                      <a:r>
                        <a:rPr lang="es-GB" sz="2400" b="0" dirty="0">
                          <a:solidFill>
                            <a:schemeClr val="accent5">
                              <a:lumMod val="50000"/>
                            </a:schemeClr>
                          </a:solidFill>
                        </a:rPr>
                        <a:t>. </a:t>
                      </a:r>
                    </a:p>
                    <a:p>
                      <a:pPr marL="0" indent="0" algn="l">
                        <a:buNone/>
                      </a:pPr>
                      <a:endParaRPr lang="es-GB" sz="2400" b="0" dirty="0">
                        <a:solidFill>
                          <a:schemeClr val="accent5">
                            <a:lumMod val="50000"/>
                          </a:schemeClr>
                        </a:solidFill>
                      </a:endParaRPr>
                    </a:p>
                  </a:txBody>
                  <a:tcPr anchor="ctr">
                    <a:noFill/>
                  </a:tcPr>
                </a:tc>
                <a:tc>
                  <a:txBody>
                    <a:bodyPr/>
                    <a:lstStyle/>
                    <a:p>
                      <a:pPr marL="0" indent="0" algn="ctr">
                        <a:buNone/>
                      </a:pPr>
                      <a:r>
                        <a:rPr lang="es-GB" sz="2400" dirty="0">
                          <a:solidFill>
                            <a:schemeClr val="accent5">
                              <a:lumMod val="50000"/>
                            </a:schemeClr>
                          </a:solidFill>
                        </a:rPr>
                        <a:t>actriz</a:t>
                      </a:r>
                    </a:p>
                  </a:txBody>
                  <a:tcPr anchor="ctr">
                    <a:noFill/>
                  </a:tcPr>
                </a:tc>
                <a:tc>
                  <a:txBody>
                    <a:bodyPr/>
                    <a:lstStyle/>
                    <a:p>
                      <a:r>
                        <a:rPr lang="es-GB" sz="2400" dirty="0">
                          <a:solidFill>
                            <a:schemeClr val="accent5">
                              <a:lumMod val="50000"/>
                            </a:schemeClr>
                          </a:solidFill>
                        </a:rPr>
                        <a:t>tiene que hablar con más emoción. </a:t>
                      </a:r>
                    </a:p>
                  </a:txBody>
                  <a:tcPr anchor="ctr">
                    <a:noFill/>
                  </a:tcPr>
                </a:tc>
                <a:extLst>
                  <a:ext uri="{0D108BD9-81ED-4DB2-BD59-A6C34878D82A}">
                    <a16:rowId xmlns:a16="http://schemas.microsoft.com/office/drawing/2014/main" val="3318029954"/>
                  </a:ext>
                </a:extLst>
              </a:tr>
              <a:tr h="586135">
                <a:tc>
                  <a:txBody>
                    <a:bodyPr/>
                    <a:lstStyle/>
                    <a:p>
                      <a:pPr marL="0" indent="0" algn="l">
                        <a:buNone/>
                      </a:pPr>
                      <a:r>
                        <a:rPr lang="es-GB" sz="2400" b="1" dirty="0">
                          <a:solidFill>
                            <a:schemeClr val="accent5">
                              <a:lumMod val="50000"/>
                            </a:schemeClr>
                          </a:solidFill>
                        </a:rPr>
                        <a:t>5</a:t>
                      </a:r>
                      <a:r>
                        <a:rPr lang="es-GB" sz="2400" b="0" dirty="0">
                          <a:solidFill>
                            <a:schemeClr val="accent5">
                              <a:lumMod val="50000"/>
                            </a:schemeClr>
                          </a:solidFill>
                        </a:rPr>
                        <a:t>. </a:t>
                      </a:r>
                    </a:p>
                    <a:p>
                      <a:pPr marL="0" indent="0" algn="l">
                        <a:buNone/>
                      </a:pPr>
                      <a:endParaRPr lang="es-GB" sz="2400" b="0" dirty="0">
                        <a:solidFill>
                          <a:schemeClr val="accent5">
                            <a:lumMod val="50000"/>
                          </a:schemeClr>
                        </a:solidFill>
                      </a:endParaRPr>
                    </a:p>
                  </a:txBody>
                  <a:tcPr anchor="ctr">
                    <a:noFill/>
                  </a:tcPr>
                </a:tc>
                <a:tc>
                  <a:txBody>
                    <a:bodyPr/>
                    <a:lstStyle/>
                    <a:p>
                      <a:pPr marL="0" indent="0" algn="ctr">
                        <a:buNone/>
                      </a:pPr>
                      <a:r>
                        <a:rPr lang="es-GB" sz="2400" dirty="0">
                          <a:solidFill>
                            <a:schemeClr val="accent5">
                              <a:lumMod val="50000"/>
                            </a:schemeClr>
                          </a:solidFill>
                        </a:rPr>
                        <a:t>cámara</a:t>
                      </a:r>
                    </a:p>
                  </a:txBody>
                  <a:tcPr anchor="ctr">
                    <a:noFill/>
                  </a:tcPr>
                </a:tc>
                <a:tc>
                  <a:txBody>
                    <a:bodyPr/>
                    <a:lstStyle/>
                    <a:p>
                      <a:r>
                        <a:rPr lang="es-GB" sz="2400" dirty="0">
                          <a:solidFill>
                            <a:schemeClr val="accent5">
                              <a:lumMod val="50000"/>
                            </a:schemeClr>
                          </a:solidFill>
                        </a:rPr>
                        <a:t>tiene varias opciones para grabar películas.</a:t>
                      </a:r>
                    </a:p>
                  </a:txBody>
                  <a:tcPr anchor="ctr">
                    <a:noFill/>
                  </a:tcPr>
                </a:tc>
                <a:extLst>
                  <a:ext uri="{0D108BD9-81ED-4DB2-BD59-A6C34878D82A}">
                    <a16:rowId xmlns:a16="http://schemas.microsoft.com/office/drawing/2014/main" val="1758707437"/>
                  </a:ext>
                </a:extLst>
              </a:tr>
              <a:tr h="586135">
                <a:tc>
                  <a:txBody>
                    <a:bodyPr/>
                    <a:lstStyle/>
                    <a:p>
                      <a:pPr marL="0" indent="0" algn="l">
                        <a:buNone/>
                      </a:pPr>
                      <a:r>
                        <a:rPr lang="es-GB" sz="2400" b="1" dirty="0">
                          <a:solidFill>
                            <a:schemeClr val="accent5">
                              <a:lumMod val="50000"/>
                            </a:schemeClr>
                          </a:solidFill>
                        </a:rPr>
                        <a:t>6</a:t>
                      </a:r>
                      <a:r>
                        <a:rPr lang="es-GB" sz="2400" b="0" dirty="0">
                          <a:solidFill>
                            <a:schemeClr val="accent5">
                              <a:lumMod val="50000"/>
                            </a:schemeClr>
                          </a:solidFill>
                        </a:rPr>
                        <a:t>. </a:t>
                      </a:r>
                    </a:p>
                    <a:p>
                      <a:pPr marL="0" indent="0" algn="l">
                        <a:buNone/>
                      </a:pPr>
                      <a:endParaRPr lang="es-GB" sz="2400" b="0" dirty="0">
                        <a:solidFill>
                          <a:schemeClr val="accent5">
                            <a:lumMod val="50000"/>
                          </a:schemeClr>
                        </a:solidFill>
                      </a:endParaRPr>
                    </a:p>
                  </a:txBody>
                  <a:tcPr anchor="ctr">
                    <a:noFill/>
                  </a:tcPr>
                </a:tc>
                <a:tc>
                  <a:txBody>
                    <a:bodyPr/>
                    <a:lstStyle/>
                    <a:p>
                      <a:pPr marL="0" indent="0" algn="ctr">
                        <a:buNone/>
                      </a:pPr>
                      <a:r>
                        <a:rPr lang="es-GB" sz="2400" dirty="0">
                          <a:solidFill>
                            <a:schemeClr val="accent5">
                              <a:lumMod val="50000"/>
                            </a:schemeClr>
                          </a:solidFill>
                        </a:rPr>
                        <a:t>diálogo</a:t>
                      </a:r>
                    </a:p>
                  </a:txBody>
                  <a:tcPr anchor="ctr">
                    <a:noFill/>
                  </a:tcPr>
                </a:tc>
                <a:tc>
                  <a:txBody>
                    <a:bodyPr/>
                    <a:lstStyle/>
                    <a:p>
                      <a:r>
                        <a:rPr lang="es-GB" sz="2400" dirty="0">
                          <a:solidFill>
                            <a:schemeClr val="accent5">
                              <a:lumMod val="50000"/>
                            </a:schemeClr>
                          </a:solidFill>
                        </a:rPr>
                        <a:t>tiene que tratar un tema difícil.</a:t>
                      </a:r>
                    </a:p>
                  </a:txBody>
                  <a:tcPr anchor="ctr">
                    <a:noFill/>
                  </a:tcPr>
                </a:tc>
                <a:extLst>
                  <a:ext uri="{0D108BD9-81ED-4DB2-BD59-A6C34878D82A}">
                    <a16:rowId xmlns:a16="http://schemas.microsoft.com/office/drawing/2014/main" val="2301012093"/>
                  </a:ext>
                </a:extLst>
              </a:tr>
            </a:tbl>
          </a:graphicData>
        </a:graphic>
      </p:graphicFrame>
      <p:pic>
        <p:nvPicPr>
          <p:cNvPr id="7" name="Imagen 6">
            <a:extLst>
              <a:ext uri="{FF2B5EF4-FFF2-40B4-BE49-F238E27FC236}">
                <a16:creationId xmlns:a16="http://schemas.microsoft.com/office/drawing/2014/main" id="{745D11DB-1B44-2042-83DF-B6A74A0AE8E6}"/>
              </a:ext>
            </a:extLst>
          </p:cNvPr>
          <p:cNvPicPr>
            <a:picLocks noChangeAspect="1"/>
          </p:cNvPicPr>
          <p:nvPr/>
        </p:nvPicPr>
        <p:blipFill>
          <a:blip r:embed="rId3" cstate="screen">
            <a:clrChange>
              <a:clrFrom>
                <a:srgbClr val="FCFEFC"/>
              </a:clrFrom>
              <a:clrTo>
                <a:srgbClr val="FCFEFC">
                  <a:alpha val="0"/>
                </a:srgbClr>
              </a:clrTo>
            </a:clrChange>
            <a:extLst>
              <a:ext uri="{28A0092B-C50C-407E-A947-70E740481C1C}">
                <a14:useLocalDpi xmlns:a14="http://schemas.microsoft.com/office/drawing/2010/main"/>
              </a:ext>
            </a:extLst>
          </a:blip>
          <a:stretch>
            <a:fillRect/>
          </a:stretch>
        </p:blipFill>
        <p:spPr>
          <a:xfrm>
            <a:off x="10363636" y="1186035"/>
            <a:ext cx="1128397" cy="1045494"/>
          </a:xfrm>
          <a:prstGeom prst="rect">
            <a:avLst/>
          </a:prstGeom>
        </p:spPr>
      </p:pic>
      <p:pic>
        <p:nvPicPr>
          <p:cNvPr id="1028" name="Picture 4" descr="dialogue face to face - Clip Art Library">
            <a:extLst>
              <a:ext uri="{FF2B5EF4-FFF2-40B4-BE49-F238E27FC236}">
                <a16:creationId xmlns:a16="http://schemas.microsoft.com/office/drawing/2014/main" id="{245A6CA7-6BCB-294D-B383-11F041B06A30}"/>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98759" y="5383899"/>
            <a:ext cx="1003666" cy="10036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Actress Cliparts, Download Free Actress Cliparts png images ...">
            <a:extLst>
              <a:ext uri="{FF2B5EF4-FFF2-40B4-BE49-F238E27FC236}">
                <a16:creationId xmlns:a16="http://schemas.microsoft.com/office/drawing/2014/main" id="{643C20EC-E241-B949-8E4C-0B459BDD9136}"/>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48092" y="2960787"/>
            <a:ext cx="1454333" cy="14543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37AB0039-3316-E44C-8C9B-B0191D4356D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40950" y="1590961"/>
            <a:ext cx="359150" cy="3742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j/p/l/D/8/K/green-tick-md.png">
            <a:extLst>
              <a:ext uri="{FF2B5EF4-FFF2-40B4-BE49-F238E27FC236}">
                <a16:creationId xmlns:a16="http://schemas.microsoft.com/office/drawing/2014/main" id="{B57DF68E-387F-E949-A462-B17A9FF9031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40950" y="2435138"/>
            <a:ext cx="359150" cy="3742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j/p/l/D/8/K/green-tick-md.png">
            <a:extLst>
              <a:ext uri="{FF2B5EF4-FFF2-40B4-BE49-F238E27FC236}">
                <a16:creationId xmlns:a16="http://schemas.microsoft.com/office/drawing/2014/main" id="{94EF5BE4-7F85-9C4D-A73C-A0CE02BCD65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33785" y="2875568"/>
            <a:ext cx="359150" cy="3742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j/p/l/D/8/K/green-tick-md.png">
            <a:extLst>
              <a:ext uri="{FF2B5EF4-FFF2-40B4-BE49-F238E27FC236}">
                <a16:creationId xmlns:a16="http://schemas.microsoft.com/office/drawing/2014/main" id="{B8E6707D-1CE3-E141-A4FF-3FB32068B6B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40950" y="4101802"/>
            <a:ext cx="359150" cy="37427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j/p/l/D/8/K/green-tick-md.png">
            <a:extLst>
              <a:ext uri="{FF2B5EF4-FFF2-40B4-BE49-F238E27FC236}">
                <a16:creationId xmlns:a16="http://schemas.microsoft.com/office/drawing/2014/main" id="{A28F43D9-4254-3E4F-A699-850850D42D9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73394" y="4941940"/>
            <a:ext cx="359150" cy="3742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j/p/l/D/8/K/green-tick-md.png">
            <a:extLst>
              <a:ext uri="{FF2B5EF4-FFF2-40B4-BE49-F238E27FC236}">
                <a16:creationId xmlns:a16="http://schemas.microsoft.com/office/drawing/2014/main" id="{5CA1FEA3-B2B8-6245-AA29-BA7E3CB508B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44417" y="5710550"/>
            <a:ext cx="359150" cy="374272"/>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5BF8DBAD-CDF8-B445-A209-A19F9ABF72F2}"/>
              </a:ext>
            </a:extLst>
          </p:cNvPr>
          <p:cNvSpPr txBox="1"/>
          <p:nvPr/>
        </p:nvSpPr>
        <p:spPr>
          <a:xfrm>
            <a:off x="580568" y="1190874"/>
            <a:ext cx="1532792" cy="830997"/>
          </a:xfrm>
          <a:prstGeom prst="rect">
            <a:avLst/>
          </a:prstGeom>
          <a:noFill/>
        </p:spPr>
        <p:txBody>
          <a:bodyPr wrap="none" rtlCol="0">
            <a:spAutoFit/>
          </a:bodyPr>
          <a:lstStyle/>
          <a:p>
            <a:r>
              <a:rPr lang="es-GB" sz="2400" dirty="0">
                <a:solidFill>
                  <a:schemeClr val="accent5">
                    <a:lumMod val="50000"/>
                  </a:schemeClr>
                </a:solidFill>
              </a:rPr>
              <a:t>a) Este...</a:t>
            </a:r>
          </a:p>
          <a:p>
            <a:r>
              <a:rPr lang="es-GB" sz="2400" dirty="0">
                <a:solidFill>
                  <a:schemeClr val="accent5">
                    <a:lumMod val="50000"/>
                  </a:schemeClr>
                </a:solidFill>
              </a:rPr>
              <a:t>b) Esta... </a:t>
            </a:r>
          </a:p>
        </p:txBody>
      </p:sp>
      <p:sp>
        <p:nvSpPr>
          <p:cNvPr id="24" name="CuadroTexto 23">
            <a:extLst>
              <a:ext uri="{FF2B5EF4-FFF2-40B4-BE49-F238E27FC236}">
                <a16:creationId xmlns:a16="http://schemas.microsoft.com/office/drawing/2014/main" id="{17CF8A6A-D394-8940-A342-F651436D0232}"/>
              </a:ext>
            </a:extLst>
          </p:cNvPr>
          <p:cNvSpPr txBox="1"/>
          <p:nvPr/>
        </p:nvSpPr>
        <p:spPr>
          <a:xfrm>
            <a:off x="573704" y="1202740"/>
            <a:ext cx="1532792" cy="830997"/>
          </a:xfrm>
          <a:prstGeom prst="rect">
            <a:avLst/>
          </a:prstGeom>
          <a:noFill/>
        </p:spPr>
        <p:txBody>
          <a:bodyPr wrap="none" rtlCol="0">
            <a:spAutoFit/>
          </a:bodyPr>
          <a:lstStyle/>
          <a:p>
            <a:r>
              <a:rPr lang="es-GB" sz="2400" dirty="0">
                <a:solidFill>
                  <a:schemeClr val="accent5">
                    <a:lumMod val="50000"/>
                  </a:schemeClr>
                </a:solidFill>
              </a:rPr>
              <a:t>a) Este...</a:t>
            </a:r>
          </a:p>
          <a:p>
            <a:r>
              <a:rPr lang="es-GB" sz="2400" b="1" dirty="0">
                <a:solidFill>
                  <a:schemeClr val="accent5">
                    <a:lumMod val="50000"/>
                  </a:schemeClr>
                </a:solidFill>
              </a:rPr>
              <a:t>b) Esta... </a:t>
            </a:r>
          </a:p>
        </p:txBody>
      </p:sp>
      <p:sp>
        <p:nvSpPr>
          <p:cNvPr id="25" name="CuadroTexto 24">
            <a:extLst>
              <a:ext uri="{FF2B5EF4-FFF2-40B4-BE49-F238E27FC236}">
                <a16:creationId xmlns:a16="http://schemas.microsoft.com/office/drawing/2014/main" id="{4DFEA45C-B31A-3541-83A7-3A9EE08AC8DB}"/>
              </a:ext>
            </a:extLst>
          </p:cNvPr>
          <p:cNvSpPr txBox="1"/>
          <p:nvPr/>
        </p:nvSpPr>
        <p:spPr>
          <a:xfrm>
            <a:off x="566840" y="5290464"/>
            <a:ext cx="1532792" cy="830997"/>
          </a:xfrm>
          <a:prstGeom prst="rect">
            <a:avLst/>
          </a:prstGeom>
          <a:noFill/>
        </p:spPr>
        <p:txBody>
          <a:bodyPr wrap="none" rtlCol="0">
            <a:spAutoFit/>
          </a:bodyPr>
          <a:lstStyle/>
          <a:p>
            <a:r>
              <a:rPr lang="es-GB" sz="2400" dirty="0">
                <a:solidFill>
                  <a:schemeClr val="accent5">
                    <a:lumMod val="50000"/>
                  </a:schemeClr>
                </a:solidFill>
              </a:rPr>
              <a:t>a) Este...</a:t>
            </a:r>
          </a:p>
          <a:p>
            <a:r>
              <a:rPr lang="es-GB" sz="2400" dirty="0">
                <a:solidFill>
                  <a:schemeClr val="accent5">
                    <a:lumMod val="50000"/>
                  </a:schemeClr>
                </a:solidFill>
              </a:rPr>
              <a:t>b) Esta... </a:t>
            </a:r>
          </a:p>
        </p:txBody>
      </p:sp>
      <p:sp>
        <p:nvSpPr>
          <p:cNvPr id="26" name="CuadroTexto 25">
            <a:extLst>
              <a:ext uri="{FF2B5EF4-FFF2-40B4-BE49-F238E27FC236}">
                <a16:creationId xmlns:a16="http://schemas.microsoft.com/office/drawing/2014/main" id="{4D059C71-0A08-8840-BBF1-607E3E7CDC92}"/>
              </a:ext>
            </a:extLst>
          </p:cNvPr>
          <p:cNvSpPr txBox="1"/>
          <p:nvPr/>
        </p:nvSpPr>
        <p:spPr>
          <a:xfrm>
            <a:off x="573704" y="4494271"/>
            <a:ext cx="1532792" cy="830997"/>
          </a:xfrm>
          <a:prstGeom prst="rect">
            <a:avLst/>
          </a:prstGeom>
          <a:noFill/>
        </p:spPr>
        <p:txBody>
          <a:bodyPr wrap="none" rtlCol="0">
            <a:spAutoFit/>
          </a:bodyPr>
          <a:lstStyle/>
          <a:p>
            <a:r>
              <a:rPr lang="es-GB" sz="2400" dirty="0">
                <a:solidFill>
                  <a:schemeClr val="accent5">
                    <a:lumMod val="50000"/>
                  </a:schemeClr>
                </a:solidFill>
              </a:rPr>
              <a:t>a) Este...</a:t>
            </a:r>
          </a:p>
          <a:p>
            <a:r>
              <a:rPr lang="es-GB" sz="2400" dirty="0">
                <a:solidFill>
                  <a:schemeClr val="accent5">
                    <a:lumMod val="50000"/>
                  </a:schemeClr>
                </a:solidFill>
              </a:rPr>
              <a:t>b) Esta... </a:t>
            </a:r>
          </a:p>
        </p:txBody>
      </p:sp>
      <p:sp>
        <p:nvSpPr>
          <p:cNvPr id="27" name="CuadroTexto 26">
            <a:extLst>
              <a:ext uri="{FF2B5EF4-FFF2-40B4-BE49-F238E27FC236}">
                <a16:creationId xmlns:a16="http://schemas.microsoft.com/office/drawing/2014/main" id="{0A80361E-4F69-6E4F-BFBD-F8D2001CF3C3}"/>
              </a:ext>
            </a:extLst>
          </p:cNvPr>
          <p:cNvSpPr txBox="1"/>
          <p:nvPr/>
        </p:nvSpPr>
        <p:spPr>
          <a:xfrm>
            <a:off x="580568" y="3715706"/>
            <a:ext cx="1532792" cy="830997"/>
          </a:xfrm>
          <a:prstGeom prst="rect">
            <a:avLst/>
          </a:prstGeom>
          <a:noFill/>
        </p:spPr>
        <p:txBody>
          <a:bodyPr wrap="none" rtlCol="0">
            <a:spAutoFit/>
          </a:bodyPr>
          <a:lstStyle/>
          <a:p>
            <a:r>
              <a:rPr lang="es-GB" sz="2400" dirty="0">
                <a:solidFill>
                  <a:schemeClr val="accent5">
                    <a:lumMod val="50000"/>
                  </a:schemeClr>
                </a:solidFill>
              </a:rPr>
              <a:t>a) Este...</a:t>
            </a:r>
          </a:p>
          <a:p>
            <a:r>
              <a:rPr lang="es-GB" sz="2400" dirty="0">
                <a:solidFill>
                  <a:schemeClr val="accent5">
                    <a:lumMod val="50000"/>
                  </a:schemeClr>
                </a:solidFill>
              </a:rPr>
              <a:t>b) Esta... </a:t>
            </a:r>
          </a:p>
        </p:txBody>
      </p:sp>
      <p:sp>
        <p:nvSpPr>
          <p:cNvPr id="28" name="CuadroTexto 27">
            <a:extLst>
              <a:ext uri="{FF2B5EF4-FFF2-40B4-BE49-F238E27FC236}">
                <a16:creationId xmlns:a16="http://schemas.microsoft.com/office/drawing/2014/main" id="{1BB085AF-5214-244E-AB05-8E58DB1A660F}"/>
              </a:ext>
            </a:extLst>
          </p:cNvPr>
          <p:cNvSpPr txBox="1"/>
          <p:nvPr/>
        </p:nvSpPr>
        <p:spPr>
          <a:xfrm>
            <a:off x="568657" y="2839029"/>
            <a:ext cx="1532792" cy="830997"/>
          </a:xfrm>
          <a:prstGeom prst="rect">
            <a:avLst/>
          </a:prstGeom>
          <a:noFill/>
        </p:spPr>
        <p:txBody>
          <a:bodyPr wrap="none" rtlCol="0">
            <a:spAutoFit/>
          </a:bodyPr>
          <a:lstStyle/>
          <a:p>
            <a:r>
              <a:rPr lang="es-GB" sz="2400" dirty="0">
                <a:solidFill>
                  <a:schemeClr val="accent5">
                    <a:lumMod val="50000"/>
                  </a:schemeClr>
                </a:solidFill>
              </a:rPr>
              <a:t>a) Este...</a:t>
            </a:r>
          </a:p>
          <a:p>
            <a:r>
              <a:rPr lang="es-GB" sz="2400" dirty="0">
                <a:solidFill>
                  <a:schemeClr val="accent5">
                    <a:lumMod val="50000"/>
                  </a:schemeClr>
                </a:solidFill>
              </a:rPr>
              <a:t>b) Esta... </a:t>
            </a:r>
          </a:p>
        </p:txBody>
      </p:sp>
      <p:sp>
        <p:nvSpPr>
          <p:cNvPr id="29" name="CuadroTexto 28">
            <a:extLst>
              <a:ext uri="{FF2B5EF4-FFF2-40B4-BE49-F238E27FC236}">
                <a16:creationId xmlns:a16="http://schemas.microsoft.com/office/drawing/2014/main" id="{C636CB57-A4A9-574F-B3D0-FEB712F926E9}"/>
              </a:ext>
            </a:extLst>
          </p:cNvPr>
          <p:cNvSpPr txBox="1"/>
          <p:nvPr/>
        </p:nvSpPr>
        <p:spPr>
          <a:xfrm>
            <a:off x="580568" y="2042836"/>
            <a:ext cx="1532792" cy="830997"/>
          </a:xfrm>
          <a:prstGeom prst="rect">
            <a:avLst/>
          </a:prstGeom>
          <a:noFill/>
        </p:spPr>
        <p:txBody>
          <a:bodyPr wrap="none" rtlCol="0">
            <a:spAutoFit/>
          </a:bodyPr>
          <a:lstStyle/>
          <a:p>
            <a:r>
              <a:rPr lang="es-GB" sz="2400" dirty="0">
                <a:solidFill>
                  <a:schemeClr val="accent5">
                    <a:lumMod val="50000"/>
                  </a:schemeClr>
                </a:solidFill>
              </a:rPr>
              <a:t>a) Este...</a:t>
            </a:r>
          </a:p>
          <a:p>
            <a:r>
              <a:rPr lang="es-GB" sz="2400" dirty="0">
                <a:solidFill>
                  <a:schemeClr val="accent5">
                    <a:lumMod val="50000"/>
                  </a:schemeClr>
                </a:solidFill>
              </a:rPr>
              <a:t>b) Esta... </a:t>
            </a:r>
          </a:p>
        </p:txBody>
      </p:sp>
      <p:sp>
        <p:nvSpPr>
          <p:cNvPr id="30" name="CuadroTexto 29">
            <a:extLst>
              <a:ext uri="{FF2B5EF4-FFF2-40B4-BE49-F238E27FC236}">
                <a16:creationId xmlns:a16="http://schemas.microsoft.com/office/drawing/2014/main" id="{E575B7BF-9669-C44B-BA72-CE55A4598124}"/>
              </a:ext>
            </a:extLst>
          </p:cNvPr>
          <p:cNvSpPr txBox="1"/>
          <p:nvPr/>
        </p:nvSpPr>
        <p:spPr>
          <a:xfrm>
            <a:off x="587733" y="2045359"/>
            <a:ext cx="1532792" cy="830997"/>
          </a:xfrm>
          <a:prstGeom prst="rect">
            <a:avLst/>
          </a:prstGeom>
          <a:noFill/>
        </p:spPr>
        <p:txBody>
          <a:bodyPr wrap="none" rtlCol="0">
            <a:spAutoFit/>
          </a:bodyPr>
          <a:lstStyle/>
          <a:p>
            <a:r>
              <a:rPr lang="es-GB" sz="2400" dirty="0">
                <a:solidFill>
                  <a:schemeClr val="accent5">
                    <a:lumMod val="50000"/>
                  </a:schemeClr>
                </a:solidFill>
              </a:rPr>
              <a:t>a) Este...</a:t>
            </a:r>
          </a:p>
          <a:p>
            <a:r>
              <a:rPr lang="es-GB" sz="2400" b="1" dirty="0">
                <a:solidFill>
                  <a:schemeClr val="accent5">
                    <a:lumMod val="50000"/>
                  </a:schemeClr>
                </a:solidFill>
              </a:rPr>
              <a:t>b) Esta... </a:t>
            </a:r>
          </a:p>
        </p:txBody>
      </p:sp>
      <p:sp>
        <p:nvSpPr>
          <p:cNvPr id="31" name="CuadroTexto 30">
            <a:extLst>
              <a:ext uri="{FF2B5EF4-FFF2-40B4-BE49-F238E27FC236}">
                <a16:creationId xmlns:a16="http://schemas.microsoft.com/office/drawing/2014/main" id="{1D82289D-C2E8-4E41-9244-495D018278BC}"/>
              </a:ext>
            </a:extLst>
          </p:cNvPr>
          <p:cNvSpPr txBox="1"/>
          <p:nvPr/>
        </p:nvSpPr>
        <p:spPr>
          <a:xfrm>
            <a:off x="561436" y="2821401"/>
            <a:ext cx="1532792" cy="830997"/>
          </a:xfrm>
          <a:prstGeom prst="rect">
            <a:avLst/>
          </a:prstGeom>
          <a:noFill/>
        </p:spPr>
        <p:txBody>
          <a:bodyPr wrap="none" rtlCol="0">
            <a:spAutoFit/>
          </a:bodyPr>
          <a:lstStyle/>
          <a:p>
            <a:r>
              <a:rPr lang="es-GB" sz="2400" b="1" dirty="0">
                <a:solidFill>
                  <a:schemeClr val="accent5">
                    <a:lumMod val="50000"/>
                  </a:schemeClr>
                </a:solidFill>
              </a:rPr>
              <a:t>a) Este...</a:t>
            </a:r>
          </a:p>
          <a:p>
            <a:r>
              <a:rPr lang="es-GB" sz="2400" dirty="0">
                <a:solidFill>
                  <a:schemeClr val="accent5">
                    <a:lumMod val="50000"/>
                  </a:schemeClr>
                </a:solidFill>
              </a:rPr>
              <a:t>b) Esta... </a:t>
            </a:r>
          </a:p>
        </p:txBody>
      </p:sp>
      <p:sp>
        <p:nvSpPr>
          <p:cNvPr id="32" name="CuadroTexto 31">
            <a:extLst>
              <a:ext uri="{FF2B5EF4-FFF2-40B4-BE49-F238E27FC236}">
                <a16:creationId xmlns:a16="http://schemas.microsoft.com/office/drawing/2014/main" id="{DAE511E2-C02D-ED4B-A848-2802A6176771}"/>
              </a:ext>
            </a:extLst>
          </p:cNvPr>
          <p:cNvSpPr txBox="1"/>
          <p:nvPr/>
        </p:nvSpPr>
        <p:spPr>
          <a:xfrm>
            <a:off x="574367" y="3706650"/>
            <a:ext cx="1532792" cy="830997"/>
          </a:xfrm>
          <a:prstGeom prst="rect">
            <a:avLst/>
          </a:prstGeom>
          <a:noFill/>
        </p:spPr>
        <p:txBody>
          <a:bodyPr wrap="none" rtlCol="0">
            <a:spAutoFit/>
          </a:bodyPr>
          <a:lstStyle/>
          <a:p>
            <a:r>
              <a:rPr lang="es-GB" sz="2400" dirty="0">
                <a:solidFill>
                  <a:schemeClr val="accent5">
                    <a:lumMod val="50000"/>
                  </a:schemeClr>
                </a:solidFill>
              </a:rPr>
              <a:t>a) Este...</a:t>
            </a:r>
          </a:p>
          <a:p>
            <a:r>
              <a:rPr lang="es-GB" sz="2400" b="1" dirty="0">
                <a:solidFill>
                  <a:schemeClr val="accent5">
                    <a:lumMod val="50000"/>
                  </a:schemeClr>
                </a:solidFill>
              </a:rPr>
              <a:t>b) Esta... </a:t>
            </a:r>
          </a:p>
        </p:txBody>
      </p:sp>
      <p:sp>
        <p:nvSpPr>
          <p:cNvPr id="33" name="CuadroTexto 32">
            <a:extLst>
              <a:ext uri="{FF2B5EF4-FFF2-40B4-BE49-F238E27FC236}">
                <a16:creationId xmlns:a16="http://schemas.microsoft.com/office/drawing/2014/main" id="{4ACC823B-306E-F841-8B5A-F70AAA2B556E}"/>
              </a:ext>
            </a:extLst>
          </p:cNvPr>
          <p:cNvSpPr txBox="1"/>
          <p:nvPr/>
        </p:nvSpPr>
        <p:spPr>
          <a:xfrm>
            <a:off x="566840" y="5287008"/>
            <a:ext cx="1532792" cy="830997"/>
          </a:xfrm>
          <a:prstGeom prst="rect">
            <a:avLst/>
          </a:prstGeom>
          <a:noFill/>
        </p:spPr>
        <p:txBody>
          <a:bodyPr wrap="none" rtlCol="0">
            <a:spAutoFit/>
          </a:bodyPr>
          <a:lstStyle/>
          <a:p>
            <a:r>
              <a:rPr lang="es-GB" sz="2400" b="1" dirty="0">
                <a:solidFill>
                  <a:schemeClr val="accent5">
                    <a:lumMod val="50000"/>
                  </a:schemeClr>
                </a:solidFill>
              </a:rPr>
              <a:t>a) Este...</a:t>
            </a:r>
          </a:p>
          <a:p>
            <a:r>
              <a:rPr lang="es-GB" sz="2400" dirty="0">
                <a:solidFill>
                  <a:schemeClr val="accent5">
                    <a:lumMod val="50000"/>
                  </a:schemeClr>
                </a:solidFill>
              </a:rPr>
              <a:t>b) Esta... </a:t>
            </a:r>
          </a:p>
        </p:txBody>
      </p:sp>
      <p:sp>
        <p:nvSpPr>
          <p:cNvPr id="34" name="CuadroTexto 33">
            <a:extLst>
              <a:ext uri="{FF2B5EF4-FFF2-40B4-BE49-F238E27FC236}">
                <a16:creationId xmlns:a16="http://schemas.microsoft.com/office/drawing/2014/main" id="{755C1CB1-7C63-4C49-BDEA-58D6BFCC828D}"/>
              </a:ext>
            </a:extLst>
          </p:cNvPr>
          <p:cNvSpPr txBox="1"/>
          <p:nvPr/>
        </p:nvSpPr>
        <p:spPr>
          <a:xfrm>
            <a:off x="559976" y="4487675"/>
            <a:ext cx="1532792" cy="830997"/>
          </a:xfrm>
          <a:prstGeom prst="rect">
            <a:avLst/>
          </a:prstGeom>
          <a:noFill/>
        </p:spPr>
        <p:txBody>
          <a:bodyPr wrap="none" rtlCol="0">
            <a:spAutoFit/>
          </a:bodyPr>
          <a:lstStyle/>
          <a:p>
            <a:r>
              <a:rPr lang="es-GB" sz="2400" dirty="0">
                <a:solidFill>
                  <a:schemeClr val="accent5">
                    <a:lumMod val="50000"/>
                  </a:schemeClr>
                </a:solidFill>
              </a:rPr>
              <a:t>a) Este...</a:t>
            </a:r>
          </a:p>
          <a:p>
            <a:r>
              <a:rPr lang="es-GB" sz="2400" b="1" dirty="0">
                <a:solidFill>
                  <a:schemeClr val="accent5">
                    <a:lumMod val="50000"/>
                  </a:schemeClr>
                </a:solidFill>
              </a:rPr>
              <a:t>b) Esta... </a:t>
            </a:r>
          </a:p>
        </p:txBody>
      </p:sp>
    </p:spTree>
    <p:extLst>
      <p:ext uri="{BB962C8B-B14F-4D97-AF65-F5344CB8AC3E}">
        <p14:creationId xmlns:p14="http://schemas.microsoft.com/office/powerpoint/2010/main" val="188345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P spid="25" grpId="0"/>
      <p:bldP spid="26" grpId="0"/>
      <p:bldP spid="27" grpId="0"/>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9058C0-5BA5-774E-B9CF-A43177796116}"/>
              </a:ext>
            </a:extLst>
          </p:cNvPr>
          <p:cNvSpPr>
            <a:spLocks noGrp="1"/>
          </p:cNvSpPr>
          <p:nvPr>
            <p:ph type="title"/>
          </p:nvPr>
        </p:nvSpPr>
        <p:spPr>
          <a:xfrm>
            <a:off x="263857" y="258166"/>
            <a:ext cx="11089943" cy="960425"/>
          </a:xfrm>
        </p:spPr>
        <p:txBody>
          <a:bodyPr>
            <a:normAutofit/>
          </a:bodyPr>
          <a:lstStyle/>
          <a:p>
            <a:r>
              <a:rPr lang="es-GB" sz="2800" b="1" dirty="0"/>
              <a:t>Ahora, ¿qué significa cada  frase?</a:t>
            </a:r>
          </a:p>
        </p:txBody>
      </p:sp>
      <p:sp>
        <p:nvSpPr>
          <p:cNvPr id="5" name="Rounded Rectangle 11">
            <a:extLst>
              <a:ext uri="{FF2B5EF4-FFF2-40B4-BE49-F238E27FC236}">
                <a16:creationId xmlns:a16="http://schemas.microsoft.com/office/drawing/2014/main" id="{D6AAE01B-F556-A04C-AC5C-16DC485F101C}"/>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graphicFrame>
        <p:nvGraphicFramePr>
          <p:cNvPr id="6" name="Tabla 6">
            <a:extLst>
              <a:ext uri="{FF2B5EF4-FFF2-40B4-BE49-F238E27FC236}">
                <a16:creationId xmlns:a16="http://schemas.microsoft.com/office/drawing/2014/main" id="{B0505DBF-CBD3-C84A-BBD1-47C925D0D407}"/>
              </a:ext>
            </a:extLst>
          </p:cNvPr>
          <p:cNvGraphicFramePr>
            <a:graphicFrameLocks noGrp="1"/>
          </p:cNvGraphicFramePr>
          <p:nvPr>
            <p:extLst>
              <p:ext uri="{D42A27DB-BD31-4B8C-83A1-F6EECF244321}">
                <p14:modId xmlns:p14="http://schemas.microsoft.com/office/powerpoint/2010/main" val="872105281"/>
              </p:ext>
            </p:extLst>
          </p:nvPr>
        </p:nvGraphicFramePr>
        <p:xfrm>
          <a:off x="263857" y="1218591"/>
          <a:ext cx="10337291" cy="4937760"/>
        </p:xfrm>
        <a:graphic>
          <a:graphicData uri="http://schemas.openxmlformats.org/drawingml/2006/table">
            <a:tbl>
              <a:tblPr firstRow="1" bandRow="1">
                <a:tableStyleId>{5DA37D80-6434-44D0-A028-1B22A696006F}</a:tableStyleId>
              </a:tblPr>
              <a:tblGrid>
                <a:gridCol w="5300602">
                  <a:extLst>
                    <a:ext uri="{9D8B030D-6E8A-4147-A177-3AD203B41FA5}">
                      <a16:colId xmlns:a16="http://schemas.microsoft.com/office/drawing/2014/main" val="2785033115"/>
                    </a:ext>
                  </a:extLst>
                </a:gridCol>
                <a:gridCol w="5036689">
                  <a:extLst>
                    <a:ext uri="{9D8B030D-6E8A-4147-A177-3AD203B41FA5}">
                      <a16:colId xmlns:a16="http://schemas.microsoft.com/office/drawing/2014/main" val="1418082107"/>
                    </a:ext>
                  </a:extLst>
                </a:gridCol>
              </a:tblGrid>
              <a:tr h="567882">
                <a:tc>
                  <a:txBody>
                    <a:bodyPr/>
                    <a:lstStyle/>
                    <a:p>
                      <a:pPr marL="0" indent="0" algn="l">
                        <a:buNone/>
                      </a:pPr>
                      <a:r>
                        <a:rPr lang="es-GB" sz="2400" b="1" dirty="0">
                          <a:solidFill>
                            <a:schemeClr val="accent5">
                              <a:lumMod val="50000"/>
                            </a:schemeClr>
                          </a:solidFill>
                        </a:rPr>
                        <a:t>1</a:t>
                      </a:r>
                      <a:r>
                        <a:rPr lang="es-GB" sz="2400" b="0" dirty="0">
                          <a:solidFill>
                            <a:schemeClr val="accent5">
                              <a:lumMod val="50000"/>
                            </a:schemeClr>
                          </a:solidFill>
                        </a:rPr>
                        <a:t>. Esta escena tiene efectos especiales.</a:t>
                      </a:r>
                    </a:p>
                  </a:txBody>
                  <a:tcPr anchor="ctr">
                    <a:lnB w="12700" cap="flat" cmpd="sng" algn="ctr">
                      <a:solidFill>
                        <a:schemeClr val="accent2"/>
                      </a:solidFill>
                      <a:prstDash val="solid"/>
                      <a:round/>
                      <a:headEnd type="none" w="med" len="med"/>
                      <a:tailEnd type="none" w="med" len="med"/>
                    </a:lnB>
                    <a:noFill/>
                  </a:tcPr>
                </a:tc>
                <a:tc>
                  <a:txBody>
                    <a:bodyPr/>
                    <a:lstStyle/>
                    <a:p>
                      <a:endParaRPr lang="es-GB" sz="2400" b="0" dirty="0">
                        <a:solidFill>
                          <a:schemeClr val="accent5">
                            <a:lumMod val="50000"/>
                          </a:schemeClr>
                        </a:solidFill>
                      </a:endParaRPr>
                    </a:p>
                  </a:txBody>
                  <a:tcPr anchor="ctr">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561097310"/>
                  </a:ext>
                </a:extLst>
              </a:tr>
              <a:tr h="820274">
                <a:tc>
                  <a:txBody>
                    <a:bodyPr/>
                    <a:lstStyle/>
                    <a:p>
                      <a:pPr marL="0" indent="0" algn="l">
                        <a:buNone/>
                      </a:pPr>
                      <a:r>
                        <a:rPr lang="es-GB" sz="2400" b="1" dirty="0">
                          <a:solidFill>
                            <a:schemeClr val="accent5">
                              <a:lumMod val="50000"/>
                            </a:schemeClr>
                          </a:solidFill>
                        </a:rPr>
                        <a:t>2</a:t>
                      </a:r>
                      <a:r>
                        <a:rPr lang="es-GB" sz="2400" b="0" dirty="0">
                          <a:solidFill>
                            <a:schemeClr val="accent5">
                              <a:lumMod val="50000"/>
                            </a:schemeClr>
                          </a:solidFill>
                        </a:rPr>
                        <a:t>. Esta acción tiene lugar en una batalla.</a:t>
                      </a:r>
                    </a:p>
                  </a:txBody>
                  <a:tcPr anchor="ctr">
                    <a:lnT w="12700" cap="flat" cmpd="sng" algn="ctr">
                      <a:solidFill>
                        <a:schemeClr val="accent2"/>
                      </a:solidFill>
                      <a:prstDash val="solid"/>
                      <a:round/>
                      <a:headEnd type="none" w="med" len="med"/>
                      <a:tailEnd type="none" w="med" len="med"/>
                    </a:lnT>
                    <a:noFill/>
                  </a:tcPr>
                </a:tc>
                <a:tc>
                  <a:txBody>
                    <a:bodyPr/>
                    <a:lstStyle/>
                    <a:p>
                      <a:endParaRPr lang="es-GB" sz="2400" dirty="0">
                        <a:solidFill>
                          <a:schemeClr val="accent5">
                            <a:lumMod val="50000"/>
                          </a:schemeClr>
                        </a:solidFill>
                      </a:endParaRPr>
                    </a:p>
                  </a:txBody>
                  <a:tcPr anchor="ctr">
                    <a:lnT w="1270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2940229290"/>
                  </a:ext>
                </a:extLst>
              </a:tr>
              <a:tr h="820274">
                <a:tc>
                  <a:txBody>
                    <a:bodyPr/>
                    <a:lstStyle/>
                    <a:p>
                      <a:pPr marL="0" indent="0" algn="l">
                        <a:buNone/>
                      </a:pPr>
                      <a:r>
                        <a:rPr lang="es-GB" sz="2400" b="1" dirty="0">
                          <a:solidFill>
                            <a:schemeClr val="accent5">
                              <a:lumMod val="50000"/>
                            </a:schemeClr>
                          </a:solidFill>
                        </a:rPr>
                        <a:t>3</a:t>
                      </a:r>
                      <a:r>
                        <a:rPr lang="es-GB" sz="2400" b="0" dirty="0">
                          <a:solidFill>
                            <a:schemeClr val="accent5">
                              <a:lumMod val="50000"/>
                            </a:schemeClr>
                          </a:solidFill>
                        </a:rPr>
                        <a:t>. Este plano tiene que incluir más información.</a:t>
                      </a:r>
                    </a:p>
                  </a:txBody>
                  <a:tcPr anchor="ctr">
                    <a:noFill/>
                  </a:tcPr>
                </a:tc>
                <a:tc>
                  <a:txBody>
                    <a:bodyPr/>
                    <a:lstStyle/>
                    <a:p>
                      <a:endParaRPr lang="es-GB" sz="2400" dirty="0">
                        <a:solidFill>
                          <a:schemeClr val="accent5">
                            <a:lumMod val="50000"/>
                          </a:schemeClr>
                        </a:solidFill>
                      </a:endParaRPr>
                    </a:p>
                  </a:txBody>
                  <a:tcPr anchor="ctr">
                    <a:noFill/>
                  </a:tcPr>
                </a:tc>
                <a:extLst>
                  <a:ext uri="{0D108BD9-81ED-4DB2-BD59-A6C34878D82A}">
                    <a16:rowId xmlns:a16="http://schemas.microsoft.com/office/drawing/2014/main" val="975172261"/>
                  </a:ext>
                </a:extLst>
              </a:tr>
              <a:tr h="820274">
                <a:tc>
                  <a:txBody>
                    <a:bodyPr/>
                    <a:lstStyle/>
                    <a:p>
                      <a:pPr marL="0" indent="0" algn="l">
                        <a:buNone/>
                      </a:pPr>
                      <a:r>
                        <a:rPr lang="es-GB" sz="2400" b="1" dirty="0">
                          <a:solidFill>
                            <a:schemeClr val="accent5">
                              <a:lumMod val="50000"/>
                            </a:schemeClr>
                          </a:solidFill>
                        </a:rPr>
                        <a:t>4</a:t>
                      </a:r>
                      <a:r>
                        <a:rPr lang="es-GB" sz="2400" b="0" dirty="0">
                          <a:solidFill>
                            <a:schemeClr val="accent5">
                              <a:lumMod val="50000"/>
                            </a:schemeClr>
                          </a:solidFill>
                        </a:rPr>
                        <a:t>. Esta actriz tiene que hablar con más emoción.</a:t>
                      </a:r>
                    </a:p>
                  </a:txBody>
                  <a:tcPr anchor="ctr">
                    <a:noFill/>
                  </a:tcPr>
                </a:tc>
                <a:tc>
                  <a:txBody>
                    <a:bodyPr/>
                    <a:lstStyle/>
                    <a:p>
                      <a:endParaRPr lang="es-GB" sz="2400" dirty="0">
                        <a:solidFill>
                          <a:schemeClr val="accent5">
                            <a:lumMod val="50000"/>
                          </a:schemeClr>
                        </a:solidFill>
                      </a:endParaRPr>
                    </a:p>
                  </a:txBody>
                  <a:tcPr anchor="ctr">
                    <a:noFill/>
                  </a:tcPr>
                </a:tc>
                <a:extLst>
                  <a:ext uri="{0D108BD9-81ED-4DB2-BD59-A6C34878D82A}">
                    <a16:rowId xmlns:a16="http://schemas.microsoft.com/office/drawing/2014/main" val="3318029954"/>
                  </a:ext>
                </a:extLst>
              </a:tr>
              <a:tr h="820274">
                <a:tc>
                  <a:txBody>
                    <a:bodyPr/>
                    <a:lstStyle/>
                    <a:p>
                      <a:pPr marL="0" indent="0" algn="l">
                        <a:buNone/>
                      </a:pPr>
                      <a:r>
                        <a:rPr lang="es-GB" sz="2400" b="1" dirty="0">
                          <a:solidFill>
                            <a:schemeClr val="accent5">
                              <a:lumMod val="50000"/>
                            </a:schemeClr>
                          </a:solidFill>
                        </a:rPr>
                        <a:t>5</a:t>
                      </a:r>
                      <a:r>
                        <a:rPr lang="es-GB" sz="2400" b="0" dirty="0">
                          <a:solidFill>
                            <a:schemeClr val="accent5">
                              <a:lumMod val="50000"/>
                            </a:schemeClr>
                          </a:solidFill>
                        </a:rPr>
                        <a:t>. Esta cámara tiene varias opciones para grabar películas.</a:t>
                      </a:r>
                    </a:p>
                  </a:txBody>
                  <a:tcPr anchor="ctr">
                    <a:noFill/>
                  </a:tcPr>
                </a:tc>
                <a:tc>
                  <a:txBody>
                    <a:bodyPr/>
                    <a:lstStyle/>
                    <a:p>
                      <a:endParaRPr lang="es-GB" sz="2400" dirty="0">
                        <a:solidFill>
                          <a:schemeClr val="accent5">
                            <a:lumMod val="50000"/>
                          </a:schemeClr>
                        </a:solidFill>
                      </a:endParaRPr>
                    </a:p>
                  </a:txBody>
                  <a:tcPr anchor="ctr">
                    <a:noFill/>
                  </a:tcPr>
                </a:tc>
                <a:extLst>
                  <a:ext uri="{0D108BD9-81ED-4DB2-BD59-A6C34878D82A}">
                    <a16:rowId xmlns:a16="http://schemas.microsoft.com/office/drawing/2014/main" val="1758707437"/>
                  </a:ext>
                </a:extLst>
              </a:tr>
              <a:tr h="820274">
                <a:tc>
                  <a:txBody>
                    <a:bodyPr/>
                    <a:lstStyle/>
                    <a:p>
                      <a:pPr marL="0" indent="0" algn="l">
                        <a:buNone/>
                      </a:pPr>
                      <a:r>
                        <a:rPr lang="es-GB" sz="2400" b="1" dirty="0">
                          <a:solidFill>
                            <a:schemeClr val="accent5">
                              <a:lumMod val="50000"/>
                            </a:schemeClr>
                          </a:solidFill>
                        </a:rPr>
                        <a:t>6</a:t>
                      </a:r>
                      <a:r>
                        <a:rPr lang="es-GB" sz="2400" b="0" dirty="0">
                          <a:solidFill>
                            <a:schemeClr val="accent5">
                              <a:lumMod val="50000"/>
                            </a:schemeClr>
                          </a:solidFill>
                        </a:rPr>
                        <a:t>. Este diálogo tiene que tratar un tema difícil.</a:t>
                      </a:r>
                    </a:p>
                  </a:txBody>
                  <a:tcPr anchor="ctr">
                    <a:noFill/>
                  </a:tcPr>
                </a:tc>
                <a:tc>
                  <a:txBody>
                    <a:bodyPr/>
                    <a:lstStyle/>
                    <a:p>
                      <a:endParaRPr lang="es-GB" sz="2400" dirty="0">
                        <a:solidFill>
                          <a:schemeClr val="accent5">
                            <a:lumMod val="50000"/>
                          </a:schemeClr>
                        </a:solidFill>
                      </a:endParaRPr>
                    </a:p>
                  </a:txBody>
                  <a:tcPr anchor="ctr">
                    <a:noFill/>
                  </a:tcPr>
                </a:tc>
                <a:extLst>
                  <a:ext uri="{0D108BD9-81ED-4DB2-BD59-A6C34878D82A}">
                    <a16:rowId xmlns:a16="http://schemas.microsoft.com/office/drawing/2014/main" val="2301012093"/>
                  </a:ext>
                </a:extLst>
              </a:tr>
            </a:tbl>
          </a:graphicData>
        </a:graphic>
      </p:graphicFrame>
      <p:pic>
        <p:nvPicPr>
          <p:cNvPr id="7" name="Imagen 6">
            <a:extLst>
              <a:ext uri="{FF2B5EF4-FFF2-40B4-BE49-F238E27FC236}">
                <a16:creationId xmlns:a16="http://schemas.microsoft.com/office/drawing/2014/main" id="{745D11DB-1B44-2042-83DF-B6A74A0AE8E6}"/>
              </a:ext>
            </a:extLst>
          </p:cNvPr>
          <p:cNvPicPr>
            <a:picLocks noChangeAspect="1"/>
          </p:cNvPicPr>
          <p:nvPr/>
        </p:nvPicPr>
        <p:blipFill>
          <a:blip r:embed="rId3" cstate="screen">
            <a:clrChange>
              <a:clrFrom>
                <a:srgbClr val="FCFEFC"/>
              </a:clrFrom>
              <a:clrTo>
                <a:srgbClr val="FCFEFC">
                  <a:alpha val="0"/>
                </a:srgbClr>
              </a:clrTo>
            </a:clrChange>
            <a:extLst>
              <a:ext uri="{28A0092B-C50C-407E-A947-70E740481C1C}">
                <a14:useLocalDpi xmlns:a14="http://schemas.microsoft.com/office/drawing/2010/main"/>
              </a:ext>
            </a:extLst>
          </a:blip>
          <a:stretch>
            <a:fillRect/>
          </a:stretch>
        </p:blipFill>
        <p:spPr>
          <a:xfrm>
            <a:off x="10363636" y="1186035"/>
            <a:ext cx="1128397" cy="1045494"/>
          </a:xfrm>
          <a:prstGeom prst="rect">
            <a:avLst/>
          </a:prstGeom>
        </p:spPr>
      </p:pic>
      <p:pic>
        <p:nvPicPr>
          <p:cNvPr id="1028" name="Picture 4" descr="dialogue face to face - Clip Art Library">
            <a:extLst>
              <a:ext uri="{FF2B5EF4-FFF2-40B4-BE49-F238E27FC236}">
                <a16:creationId xmlns:a16="http://schemas.microsoft.com/office/drawing/2014/main" id="{245A6CA7-6BCB-294D-B383-11F041B06A30}"/>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98759" y="5383899"/>
            <a:ext cx="1003666" cy="10036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Actress Cliparts, Download Free Actress Cliparts png images ...">
            <a:extLst>
              <a:ext uri="{FF2B5EF4-FFF2-40B4-BE49-F238E27FC236}">
                <a16:creationId xmlns:a16="http://schemas.microsoft.com/office/drawing/2014/main" id="{643C20EC-E241-B949-8E4C-0B459BDD9136}"/>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48092" y="2960787"/>
            <a:ext cx="1454333" cy="145433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5D356246-147F-0448-B417-DDEFDA6D0675}"/>
              </a:ext>
            </a:extLst>
          </p:cNvPr>
          <p:cNvSpPr txBox="1"/>
          <p:nvPr/>
        </p:nvSpPr>
        <p:spPr>
          <a:xfrm>
            <a:off x="5658018" y="1441031"/>
            <a:ext cx="4612160" cy="461665"/>
          </a:xfrm>
          <a:prstGeom prst="rect">
            <a:avLst/>
          </a:prstGeom>
          <a:noFill/>
        </p:spPr>
        <p:txBody>
          <a:bodyPr wrap="none" rtlCol="0">
            <a:spAutoFit/>
          </a:bodyPr>
          <a:lstStyle/>
          <a:p>
            <a:pPr algn="l"/>
            <a:r>
              <a:rPr lang="es-GB" sz="2400" i="1" dirty="0">
                <a:solidFill>
                  <a:schemeClr val="accent5">
                    <a:lumMod val="50000"/>
                  </a:schemeClr>
                </a:solidFill>
              </a:rPr>
              <a:t>This scene has special effects.</a:t>
            </a:r>
          </a:p>
        </p:txBody>
      </p:sp>
      <p:sp>
        <p:nvSpPr>
          <p:cNvPr id="35" name="CuadroTexto 34">
            <a:extLst>
              <a:ext uri="{FF2B5EF4-FFF2-40B4-BE49-F238E27FC236}">
                <a16:creationId xmlns:a16="http://schemas.microsoft.com/office/drawing/2014/main" id="{474356C8-1496-E949-8BFB-224520FCFAD7}"/>
              </a:ext>
            </a:extLst>
          </p:cNvPr>
          <p:cNvSpPr txBox="1"/>
          <p:nvPr/>
        </p:nvSpPr>
        <p:spPr>
          <a:xfrm>
            <a:off x="5653865" y="2036492"/>
            <a:ext cx="4407285" cy="830997"/>
          </a:xfrm>
          <a:prstGeom prst="rect">
            <a:avLst/>
          </a:prstGeom>
          <a:noFill/>
        </p:spPr>
        <p:txBody>
          <a:bodyPr wrap="square" rtlCol="0">
            <a:spAutoFit/>
          </a:bodyPr>
          <a:lstStyle/>
          <a:p>
            <a:pPr algn="l"/>
            <a:r>
              <a:rPr lang="es-GB" sz="2400" i="1" dirty="0">
                <a:solidFill>
                  <a:schemeClr val="accent5">
                    <a:lumMod val="50000"/>
                  </a:schemeClr>
                </a:solidFill>
              </a:rPr>
              <a:t>This action takes places in a battle.</a:t>
            </a:r>
          </a:p>
        </p:txBody>
      </p:sp>
      <p:sp>
        <p:nvSpPr>
          <p:cNvPr id="36" name="CuadroTexto 35">
            <a:extLst>
              <a:ext uri="{FF2B5EF4-FFF2-40B4-BE49-F238E27FC236}">
                <a16:creationId xmlns:a16="http://schemas.microsoft.com/office/drawing/2014/main" id="{91C2A574-2ED5-5B48-A0D0-579DEB8734B1}"/>
              </a:ext>
            </a:extLst>
          </p:cNvPr>
          <p:cNvSpPr txBox="1"/>
          <p:nvPr/>
        </p:nvSpPr>
        <p:spPr>
          <a:xfrm>
            <a:off x="5653865" y="2867489"/>
            <a:ext cx="4189318" cy="830997"/>
          </a:xfrm>
          <a:prstGeom prst="rect">
            <a:avLst/>
          </a:prstGeom>
          <a:noFill/>
        </p:spPr>
        <p:txBody>
          <a:bodyPr wrap="square" rtlCol="0">
            <a:spAutoFit/>
          </a:bodyPr>
          <a:lstStyle/>
          <a:p>
            <a:pPr algn="l"/>
            <a:r>
              <a:rPr lang="es-GB" sz="2400" i="1" dirty="0">
                <a:solidFill>
                  <a:schemeClr val="accent5">
                    <a:lumMod val="50000"/>
                  </a:schemeClr>
                </a:solidFill>
              </a:rPr>
              <a:t>This map has to include more information.</a:t>
            </a:r>
          </a:p>
        </p:txBody>
      </p:sp>
      <p:sp>
        <p:nvSpPr>
          <p:cNvPr id="37" name="CuadroTexto 36">
            <a:extLst>
              <a:ext uri="{FF2B5EF4-FFF2-40B4-BE49-F238E27FC236}">
                <a16:creationId xmlns:a16="http://schemas.microsoft.com/office/drawing/2014/main" id="{7BF32112-CB6B-E848-997B-A66C36FD168C}"/>
              </a:ext>
            </a:extLst>
          </p:cNvPr>
          <p:cNvSpPr txBox="1"/>
          <p:nvPr/>
        </p:nvSpPr>
        <p:spPr>
          <a:xfrm>
            <a:off x="5653865" y="3690732"/>
            <a:ext cx="4525467" cy="830997"/>
          </a:xfrm>
          <a:prstGeom prst="rect">
            <a:avLst/>
          </a:prstGeom>
          <a:noFill/>
        </p:spPr>
        <p:txBody>
          <a:bodyPr wrap="square" rtlCol="0">
            <a:spAutoFit/>
          </a:bodyPr>
          <a:lstStyle/>
          <a:p>
            <a:pPr algn="l"/>
            <a:r>
              <a:rPr lang="es-GB" sz="2400" i="1" dirty="0">
                <a:solidFill>
                  <a:schemeClr val="accent5">
                    <a:lumMod val="50000"/>
                  </a:schemeClr>
                </a:solidFill>
              </a:rPr>
              <a:t>This actress has to speak with more emotion.</a:t>
            </a:r>
          </a:p>
        </p:txBody>
      </p:sp>
      <p:sp>
        <p:nvSpPr>
          <p:cNvPr id="38" name="CuadroTexto 37">
            <a:extLst>
              <a:ext uri="{FF2B5EF4-FFF2-40B4-BE49-F238E27FC236}">
                <a16:creationId xmlns:a16="http://schemas.microsoft.com/office/drawing/2014/main" id="{E768BAAC-DC19-504F-B5C5-4001DEDFCDCA}"/>
              </a:ext>
            </a:extLst>
          </p:cNvPr>
          <p:cNvSpPr txBox="1"/>
          <p:nvPr/>
        </p:nvSpPr>
        <p:spPr>
          <a:xfrm>
            <a:off x="5653865" y="4472416"/>
            <a:ext cx="4525467" cy="830997"/>
          </a:xfrm>
          <a:prstGeom prst="rect">
            <a:avLst/>
          </a:prstGeom>
          <a:noFill/>
        </p:spPr>
        <p:txBody>
          <a:bodyPr wrap="square" rtlCol="0">
            <a:spAutoFit/>
          </a:bodyPr>
          <a:lstStyle/>
          <a:p>
            <a:pPr algn="l"/>
            <a:r>
              <a:rPr lang="es-GB" sz="2400" i="1" dirty="0">
                <a:solidFill>
                  <a:schemeClr val="accent5">
                    <a:lumMod val="50000"/>
                  </a:schemeClr>
                </a:solidFill>
              </a:rPr>
              <a:t>This camera has several options </a:t>
            </a:r>
            <a:r>
              <a:rPr lang="en-GB" sz="2400" i="1" dirty="0">
                <a:solidFill>
                  <a:schemeClr val="accent5">
                    <a:lumMod val="50000"/>
                  </a:schemeClr>
                </a:solidFill>
              </a:rPr>
              <a:t>for recording </a:t>
            </a:r>
            <a:r>
              <a:rPr lang="es-GB" sz="2400" i="1" dirty="0">
                <a:solidFill>
                  <a:schemeClr val="accent5">
                    <a:lumMod val="50000"/>
                  </a:schemeClr>
                </a:solidFill>
              </a:rPr>
              <a:t>films.</a:t>
            </a:r>
          </a:p>
        </p:txBody>
      </p:sp>
      <p:sp>
        <p:nvSpPr>
          <p:cNvPr id="39" name="CuadroTexto 38">
            <a:extLst>
              <a:ext uri="{FF2B5EF4-FFF2-40B4-BE49-F238E27FC236}">
                <a16:creationId xmlns:a16="http://schemas.microsoft.com/office/drawing/2014/main" id="{7ED98649-18AC-D94D-A871-726C33D2E726}"/>
              </a:ext>
            </a:extLst>
          </p:cNvPr>
          <p:cNvSpPr txBox="1"/>
          <p:nvPr/>
        </p:nvSpPr>
        <p:spPr>
          <a:xfrm>
            <a:off x="5653864" y="5336860"/>
            <a:ext cx="4525467" cy="830997"/>
          </a:xfrm>
          <a:prstGeom prst="rect">
            <a:avLst/>
          </a:prstGeom>
          <a:noFill/>
        </p:spPr>
        <p:txBody>
          <a:bodyPr wrap="square" rtlCol="0">
            <a:spAutoFit/>
          </a:bodyPr>
          <a:lstStyle/>
          <a:p>
            <a:pPr algn="l"/>
            <a:r>
              <a:rPr lang="es-GB" sz="2400" i="1" dirty="0">
                <a:solidFill>
                  <a:schemeClr val="accent5">
                    <a:lumMod val="50000"/>
                  </a:schemeClr>
                </a:solidFill>
              </a:rPr>
              <a:t>This dialogue has to deal with a difficult topic.</a:t>
            </a:r>
          </a:p>
        </p:txBody>
      </p:sp>
    </p:spTree>
    <p:extLst>
      <p:ext uri="{BB962C8B-B14F-4D97-AF65-F5344CB8AC3E}">
        <p14:creationId xmlns:p14="http://schemas.microsoft.com/office/powerpoint/2010/main" val="165034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 name="Tabla 5">
            <a:extLst>
              <a:ext uri="{FF2B5EF4-FFF2-40B4-BE49-F238E27FC236}">
                <a16:creationId xmlns:a16="http://schemas.microsoft.com/office/drawing/2014/main" id="{44BFAED3-8549-2645-B6D5-0DC85817295E}"/>
              </a:ext>
            </a:extLst>
          </p:cNvPr>
          <p:cNvGraphicFramePr>
            <a:graphicFrameLocks noGrp="1"/>
          </p:cNvGraphicFramePr>
          <p:nvPr>
            <p:extLst>
              <p:ext uri="{D42A27DB-BD31-4B8C-83A1-F6EECF244321}">
                <p14:modId xmlns:p14="http://schemas.microsoft.com/office/powerpoint/2010/main" val="3894049176"/>
              </p:ext>
            </p:extLst>
          </p:nvPr>
        </p:nvGraphicFramePr>
        <p:xfrm>
          <a:off x="5672069" y="1325562"/>
          <a:ext cx="6256074" cy="4911750"/>
        </p:xfrm>
        <a:graphic>
          <a:graphicData uri="http://schemas.openxmlformats.org/drawingml/2006/table">
            <a:tbl>
              <a:tblPr firstRow="1" bandRow="1">
                <a:tableStyleId>{5DA37D80-6434-44D0-A028-1B22A696006F}</a:tableStyleId>
              </a:tblPr>
              <a:tblGrid>
                <a:gridCol w="2085358">
                  <a:extLst>
                    <a:ext uri="{9D8B030D-6E8A-4147-A177-3AD203B41FA5}">
                      <a16:colId xmlns:a16="http://schemas.microsoft.com/office/drawing/2014/main" val="3328246107"/>
                    </a:ext>
                  </a:extLst>
                </a:gridCol>
                <a:gridCol w="2085358">
                  <a:extLst>
                    <a:ext uri="{9D8B030D-6E8A-4147-A177-3AD203B41FA5}">
                      <a16:colId xmlns:a16="http://schemas.microsoft.com/office/drawing/2014/main" val="1044682866"/>
                    </a:ext>
                  </a:extLst>
                </a:gridCol>
                <a:gridCol w="2085358">
                  <a:extLst>
                    <a:ext uri="{9D8B030D-6E8A-4147-A177-3AD203B41FA5}">
                      <a16:colId xmlns:a16="http://schemas.microsoft.com/office/drawing/2014/main" val="2831848566"/>
                    </a:ext>
                  </a:extLst>
                </a:gridCol>
              </a:tblGrid>
              <a:tr h="625476">
                <a:tc>
                  <a:txBody>
                    <a:bodyPr/>
                    <a:lstStyle/>
                    <a:p>
                      <a:pPr algn="ctr"/>
                      <a:r>
                        <a:rPr lang="es-GB" sz="2100" dirty="0">
                          <a:solidFill>
                            <a:schemeClr val="accent5">
                              <a:lumMod val="50000"/>
                            </a:schemeClr>
                          </a:solidFill>
                          <a:latin typeface="Century Gothic" panose="020B0502020202020204" pitchFamily="34" charset="0"/>
                        </a:rPr>
                        <a:t>Yo</a:t>
                      </a:r>
                    </a:p>
                    <a:p>
                      <a:pPr algn="ctr"/>
                      <a:r>
                        <a:rPr lang="es-GB" sz="2100" dirty="0">
                          <a:solidFill>
                            <a:schemeClr val="accent5">
                              <a:lumMod val="50000"/>
                            </a:schemeClr>
                          </a:solidFill>
                          <a:latin typeface="Century Gothic" panose="020B0502020202020204" pitchFamily="34" charset="0"/>
                        </a:rPr>
                        <a:t>(Daniel)</a:t>
                      </a:r>
                    </a:p>
                  </a:txBody>
                  <a:tcPr anchor="ctr"/>
                </a:tc>
                <a:tc>
                  <a:txBody>
                    <a:bodyPr/>
                    <a:lstStyle/>
                    <a:p>
                      <a:pPr algn="ctr"/>
                      <a:r>
                        <a:rPr lang="es-GB" sz="2100" dirty="0">
                          <a:solidFill>
                            <a:schemeClr val="accent5">
                              <a:lumMod val="50000"/>
                            </a:schemeClr>
                          </a:solidFill>
                          <a:latin typeface="Century Gothic" panose="020B0502020202020204" pitchFamily="34" charset="0"/>
                        </a:rPr>
                        <a:t>Tú</a:t>
                      </a:r>
                    </a:p>
                    <a:p>
                      <a:pPr algn="ctr"/>
                      <a:r>
                        <a:rPr lang="es-GB" sz="2100" dirty="0">
                          <a:solidFill>
                            <a:schemeClr val="accent5">
                              <a:lumMod val="50000"/>
                            </a:schemeClr>
                          </a:solidFill>
                          <a:latin typeface="Century Gothic" panose="020B0502020202020204" pitchFamily="34" charset="0"/>
                        </a:rPr>
                        <a:t>(Lucía)</a:t>
                      </a:r>
                    </a:p>
                  </a:txBody>
                  <a:tcPr anchor="ctr"/>
                </a:tc>
                <a:tc>
                  <a:txBody>
                    <a:bodyPr/>
                    <a:lstStyle/>
                    <a:p>
                      <a:pPr algn="ctr"/>
                      <a:r>
                        <a:rPr lang="es-GB" sz="2100" dirty="0">
                          <a:solidFill>
                            <a:schemeClr val="accent5">
                              <a:lumMod val="50000"/>
                            </a:schemeClr>
                          </a:solidFill>
                          <a:latin typeface="Century Gothic" panose="020B0502020202020204" pitchFamily="34" charset="0"/>
                        </a:rPr>
                        <a:t>Ella</a:t>
                      </a:r>
                    </a:p>
                    <a:p>
                      <a:pPr algn="ctr"/>
                      <a:r>
                        <a:rPr lang="es-GB" sz="2100" dirty="0">
                          <a:solidFill>
                            <a:schemeClr val="accent5">
                              <a:lumMod val="50000"/>
                            </a:schemeClr>
                          </a:solidFill>
                          <a:latin typeface="Century Gothic" panose="020B0502020202020204" pitchFamily="34" charset="0"/>
                        </a:rPr>
                        <a:t>(Nadia)</a:t>
                      </a:r>
                    </a:p>
                  </a:txBody>
                  <a:tcPr anchor="ctr"/>
                </a:tc>
                <a:extLst>
                  <a:ext uri="{0D108BD9-81ED-4DB2-BD59-A6C34878D82A}">
                    <a16:rowId xmlns:a16="http://schemas.microsoft.com/office/drawing/2014/main" val="344452944"/>
                  </a:ext>
                </a:extLst>
              </a:tr>
              <a:tr h="696705">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170323210"/>
                  </a:ext>
                </a:extLst>
              </a:tr>
              <a:tr h="696705">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711374861"/>
                  </a:ext>
                </a:extLst>
              </a:tr>
              <a:tr h="696705">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807271757"/>
                  </a:ext>
                </a:extLst>
              </a:tr>
              <a:tr h="696705">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759413051"/>
                  </a:ext>
                </a:extLst>
              </a:tr>
              <a:tr h="696705">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418183913"/>
                  </a:ext>
                </a:extLst>
              </a:tr>
              <a:tr h="696705">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14286666"/>
                  </a:ext>
                </a:extLst>
              </a:tr>
            </a:tbl>
          </a:graphicData>
        </a:graphic>
      </p:graphicFrame>
      <p:graphicFrame>
        <p:nvGraphicFramePr>
          <p:cNvPr id="4" name="Tabla 5">
            <a:extLst>
              <a:ext uri="{FF2B5EF4-FFF2-40B4-BE49-F238E27FC236}">
                <a16:creationId xmlns:a16="http://schemas.microsoft.com/office/drawing/2014/main" id="{21985D3D-C935-704E-B55E-754BB1A8125F}"/>
              </a:ext>
            </a:extLst>
          </p:cNvPr>
          <p:cNvGraphicFramePr>
            <a:graphicFrameLocks noGrp="1"/>
          </p:cNvGraphicFramePr>
          <p:nvPr>
            <p:extLst>
              <p:ext uri="{D42A27DB-BD31-4B8C-83A1-F6EECF244321}">
                <p14:modId xmlns:p14="http://schemas.microsoft.com/office/powerpoint/2010/main" val="887830420"/>
              </p:ext>
            </p:extLst>
          </p:nvPr>
        </p:nvGraphicFramePr>
        <p:xfrm>
          <a:off x="504020" y="1325563"/>
          <a:ext cx="5150020" cy="4949849"/>
        </p:xfrm>
        <a:graphic>
          <a:graphicData uri="http://schemas.openxmlformats.org/drawingml/2006/table">
            <a:tbl>
              <a:tblPr firstRow="1" bandRow="1">
                <a:tableStyleId>{5DA37D80-6434-44D0-A028-1B22A696006F}</a:tableStyleId>
              </a:tblPr>
              <a:tblGrid>
                <a:gridCol w="1569709">
                  <a:extLst>
                    <a:ext uri="{9D8B030D-6E8A-4147-A177-3AD203B41FA5}">
                      <a16:colId xmlns:a16="http://schemas.microsoft.com/office/drawing/2014/main" val="1465862499"/>
                    </a:ext>
                  </a:extLst>
                </a:gridCol>
                <a:gridCol w="3580311">
                  <a:extLst>
                    <a:ext uri="{9D8B030D-6E8A-4147-A177-3AD203B41FA5}">
                      <a16:colId xmlns:a16="http://schemas.microsoft.com/office/drawing/2014/main" val="3328246107"/>
                    </a:ext>
                  </a:extLst>
                </a:gridCol>
              </a:tblGrid>
              <a:tr h="716597">
                <a:tc>
                  <a:txBody>
                    <a:bodyPr/>
                    <a:lstStyle/>
                    <a:p>
                      <a:endParaRPr lang="es-GB" sz="2000" dirty="0">
                        <a:solidFill>
                          <a:schemeClr val="accent5">
                            <a:lumMod val="50000"/>
                          </a:schemeClr>
                        </a:solidFill>
                        <a:latin typeface="Century Gothic" panose="020B0502020202020204" pitchFamily="34" charset="0"/>
                      </a:endParaRPr>
                    </a:p>
                  </a:txBody>
                  <a:tcPr/>
                </a:tc>
                <a:tc>
                  <a:txBody>
                    <a:bodyPr/>
                    <a:lstStyle/>
                    <a:p>
                      <a:pPr algn="ctr"/>
                      <a:r>
                        <a:rPr lang="es-GB" sz="2200" dirty="0">
                          <a:solidFill>
                            <a:schemeClr val="accent5">
                              <a:lumMod val="50000"/>
                            </a:schemeClr>
                          </a:solidFill>
                          <a:latin typeface="Century Gothic" panose="020B0502020202020204" pitchFamily="34" charset="0"/>
                        </a:rPr>
                        <a:t>Opciones</a:t>
                      </a:r>
                    </a:p>
                  </a:txBody>
                  <a:tcPr anchor="ctr"/>
                </a:tc>
                <a:extLst>
                  <a:ext uri="{0D108BD9-81ED-4DB2-BD59-A6C34878D82A}">
                    <a16:rowId xmlns:a16="http://schemas.microsoft.com/office/drawing/2014/main" val="344452944"/>
                  </a:ext>
                </a:extLst>
              </a:tr>
              <a:tr h="705542">
                <a:tc>
                  <a:txBody>
                    <a:bodyPr/>
                    <a:lstStyle/>
                    <a:p>
                      <a:endParaRPr lang="es-GB" sz="20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170323210"/>
                  </a:ext>
                </a:extLst>
              </a:tr>
              <a:tr h="705542">
                <a:tc>
                  <a:txBody>
                    <a:bodyPr/>
                    <a:lstStyle/>
                    <a:p>
                      <a:endParaRPr lang="es-GB" sz="20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711374861"/>
                  </a:ext>
                </a:extLst>
              </a:tr>
              <a:tr h="705542">
                <a:tc>
                  <a:txBody>
                    <a:bodyPr/>
                    <a:lstStyle/>
                    <a:p>
                      <a:endParaRPr lang="es-GB" sz="20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807271757"/>
                  </a:ext>
                </a:extLst>
              </a:tr>
              <a:tr h="705542">
                <a:tc>
                  <a:txBody>
                    <a:bodyPr/>
                    <a:lstStyle/>
                    <a:p>
                      <a:endParaRPr lang="es-GB" sz="20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759413051"/>
                  </a:ext>
                </a:extLst>
              </a:tr>
              <a:tr h="705542">
                <a:tc>
                  <a:txBody>
                    <a:bodyPr/>
                    <a:lstStyle/>
                    <a:p>
                      <a:endParaRPr lang="es-GB" sz="20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418183913"/>
                  </a:ext>
                </a:extLst>
              </a:tr>
              <a:tr h="705542">
                <a:tc>
                  <a:txBody>
                    <a:bodyPr/>
                    <a:lstStyle/>
                    <a:p>
                      <a:endParaRPr lang="es-GB" sz="2000" dirty="0">
                        <a:solidFill>
                          <a:schemeClr val="accent5">
                            <a:lumMod val="50000"/>
                          </a:schemeClr>
                        </a:solidFill>
                        <a:latin typeface="Century Gothic" panose="020B0502020202020204" pitchFamily="34" charset="0"/>
                      </a:endParaRPr>
                    </a:p>
                  </a:txBody>
                  <a:tcPr/>
                </a:tc>
                <a:tc>
                  <a:txBody>
                    <a:bodyPr/>
                    <a:lstStyle/>
                    <a:p>
                      <a:pPr marL="457200" indent="-457200">
                        <a:buAutoNum type="alphaLcParenR"/>
                      </a:pPr>
                      <a:endParaRPr lang="es-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14286666"/>
                  </a:ext>
                </a:extLst>
              </a:tr>
            </a:tbl>
          </a:graphicData>
        </a:graphic>
      </p:graphicFrame>
      <p:sp>
        <p:nvSpPr>
          <p:cNvPr id="20"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endParaRPr>
          </a:p>
        </p:txBody>
      </p:sp>
      <p:sp>
        <p:nvSpPr>
          <p:cNvPr id="21" name="Action Button: Custom 20">
            <a:hlinkClick r:id="" action="ppaction://noaction" highlightClick="1">
              <a:snd r:embed="rId3" name="1.2. Tengo que conseguir este....wav"/>
            </a:hlinkClick>
          </p:cNvPr>
          <p:cNvSpPr/>
          <p:nvPr/>
        </p:nvSpPr>
        <p:spPr>
          <a:xfrm>
            <a:off x="670461" y="209340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22" name="Action Button: Custom 21">
            <a:hlinkClick r:id="" action="ppaction://noaction" highlightClick="1">
              <a:snd r:embed="rId4" name="2.2. Tienes que incluir esta....wav"/>
            </a:hlinkClick>
          </p:cNvPr>
          <p:cNvSpPr/>
          <p:nvPr/>
        </p:nvSpPr>
        <p:spPr>
          <a:xfrm>
            <a:off x="672184" y="283106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23" name="Action Button: Custom 22">
            <a:hlinkClick r:id="" action="ppaction://noaction" highlightClick="1">
              <a:snd r:embed="rId5" name="3.2. Tiene que realizar esta....wav"/>
            </a:hlinkClick>
          </p:cNvPr>
          <p:cNvSpPr/>
          <p:nvPr/>
        </p:nvSpPr>
        <p:spPr>
          <a:xfrm>
            <a:off x="672184" y="357634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5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8" name="Action Button: Custom 57">
            <a:hlinkClick r:id="" action="ppaction://noaction" highlightClick="1">
              <a:snd r:embed="rId6" name="4.2. Tienes que tratar esta historia.wav"/>
            </a:hlinkClick>
          </p:cNvPr>
          <p:cNvSpPr/>
          <p:nvPr/>
        </p:nvSpPr>
        <p:spPr>
          <a:xfrm>
            <a:off x="672184" y="431924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9" name="Action Button: Custom 58">
            <a:hlinkClick r:id="" action="ppaction://noaction" highlightClick="1">
              <a:snd r:embed="rId7" name="5.2. Tengo que considerar este....wav"/>
            </a:hlinkClick>
          </p:cNvPr>
          <p:cNvSpPr/>
          <p:nvPr/>
        </p:nvSpPr>
        <p:spPr>
          <a:xfrm>
            <a:off x="671922" y="498270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0" name="Action Button: Custom 59">
            <a:hlinkClick r:id="" action="ppaction://noaction" highlightClick="1">
              <a:snd r:embed="rId8" name="6.2. Tiene que escapar por este....wav"/>
            </a:hlinkClick>
          </p:cNvPr>
          <p:cNvSpPr/>
          <p:nvPr/>
        </p:nvSpPr>
        <p:spPr>
          <a:xfrm>
            <a:off x="671922" y="569097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0" name="Action Button: Custom 79">
            <a:hlinkClick r:id="" action="ppaction://noaction" highlightClick="1">
              <a:snd r:embed="rId9" name="1.1. Tengo que conseguir este plano.wav"/>
            </a:hlinkClick>
          </p:cNvPr>
          <p:cNvSpPr/>
          <p:nvPr/>
        </p:nvSpPr>
        <p:spPr>
          <a:xfrm>
            <a:off x="1469292" y="2093409"/>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81" name="Action Button: Custom 80">
            <a:hlinkClick r:id="" action="ppaction://noaction" highlightClick="1">
              <a:snd r:embed="rId10" name="2.1. Tienes que incluir esta conversacio%CC%81n.wav"/>
            </a:hlinkClick>
          </p:cNvPr>
          <p:cNvSpPr/>
          <p:nvPr/>
        </p:nvSpPr>
        <p:spPr>
          <a:xfrm>
            <a:off x="1469292" y="2865845"/>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82" name="Action Button: Custom 81">
            <a:hlinkClick r:id="" action="ppaction://noaction" highlightClick="1">
              <a:snd r:embed="rId11" name="3.1. Tiene que realizar esta escena.wav"/>
            </a:hlinkClick>
          </p:cNvPr>
          <p:cNvSpPr/>
          <p:nvPr/>
        </p:nvSpPr>
        <p:spPr>
          <a:xfrm>
            <a:off x="1469292" y="3616881"/>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83" name="Action Button: Custom 82">
            <a:hlinkClick r:id="" action="ppaction://noaction" highlightClick="1">
              <a:snd r:embed="rId12" name="4.1. Tienes que tratar esta historia.wav"/>
            </a:hlinkClick>
          </p:cNvPr>
          <p:cNvSpPr/>
          <p:nvPr/>
        </p:nvSpPr>
        <p:spPr>
          <a:xfrm>
            <a:off x="1469292" y="4319246"/>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rPr>
              <a:t>4</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4" name="Action Button: Custom 83">
            <a:hlinkClick r:id="" action="ppaction://noaction" highlightClick="1">
              <a:snd r:embed="rId13" name="5.1. Tengo que considerar este precio.wav"/>
            </a:hlinkClick>
          </p:cNvPr>
          <p:cNvSpPr/>
          <p:nvPr/>
        </p:nvSpPr>
        <p:spPr>
          <a:xfrm>
            <a:off x="1484301" y="4986425"/>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85" name="Action Button: Custom 84">
            <a:hlinkClick r:id="" action="ppaction://noaction" highlightClick="1">
              <a:snd r:embed="rId14" name="6.1. Tiene que escapar por este camino.wav"/>
            </a:hlinkClick>
          </p:cNvPr>
          <p:cNvSpPr/>
          <p:nvPr/>
        </p:nvSpPr>
        <p:spPr>
          <a:xfrm>
            <a:off x="1469030" y="5690977"/>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rPr>
              <a:t>6</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Título 23">
            <a:extLst>
              <a:ext uri="{FF2B5EF4-FFF2-40B4-BE49-F238E27FC236}">
                <a16:creationId xmlns:a16="http://schemas.microsoft.com/office/drawing/2014/main" id="{8BE4A115-6C1D-4A4E-80C6-B1E446F7F7D9}"/>
              </a:ext>
            </a:extLst>
          </p:cNvPr>
          <p:cNvSpPr>
            <a:spLocks noGrp="1"/>
          </p:cNvSpPr>
          <p:nvPr>
            <p:ph type="title"/>
          </p:nvPr>
        </p:nvSpPr>
        <p:spPr>
          <a:xfrm>
            <a:off x="263857" y="246829"/>
            <a:ext cx="9944729" cy="752859"/>
          </a:xfrm>
        </p:spPr>
        <p:txBody>
          <a:bodyPr>
            <a:normAutofit/>
          </a:bodyPr>
          <a:lstStyle/>
          <a:p>
            <a:r>
              <a:rPr lang="es-GB" sz="2200" b="1" dirty="0">
                <a:latin typeface="Century Gothic" panose="020B0502020202020204" pitchFamily="34" charset="0"/>
              </a:rPr>
              <a:t>Daniel está ayudando a Lucía con su película y hace preguntas sobre sus instrucciones. Elige la opción correcta.</a:t>
            </a:r>
          </a:p>
        </p:txBody>
      </p:sp>
      <p:pic>
        <p:nvPicPr>
          <p:cNvPr id="91" name="Picture 8" descr="green checkmark">
            <a:extLst>
              <a:ext uri="{FF2B5EF4-FFF2-40B4-BE49-F238E27FC236}">
                <a16:creationId xmlns:a16="http://schemas.microsoft.com/office/drawing/2014/main" id="{7D0E22ED-D2E4-BC42-9311-8060D817809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711603" y="1924721"/>
            <a:ext cx="406580" cy="423521"/>
          </a:xfrm>
          <a:prstGeom prst="rect">
            <a:avLst/>
          </a:prstGeom>
        </p:spPr>
      </p:pic>
      <p:pic>
        <p:nvPicPr>
          <p:cNvPr id="92" name="Picture 8" descr="green checkmark">
            <a:extLst>
              <a:ext uri="{FF2B5EF4-FFF2-40B4-BE49-F238E27FC236}">
                <a16:creationId xmlns:a16="http://schemas.microsoft.com/office/drawing/2014/main" id="{FDF1247E-A0A6-6D49-8B0E-A3A2AF40E4F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672232" y="2681572"/>
            <a:ext cx="406580" cy="423521"/>
          </a:xfrm>
          <a:prstGeom prst="rect">
            <a:avLst/>
          </a:prstGeom>
        </p:spPr>
      </p:pic>
      <p:pic>
        <p:nvPicPr>
          <p:cNvPr id="93" name="Picture 8" descr="green checkmark">
            <a:extLst>
              <a:ext uri="{FF2B5EF4-FFF2-40B4-BE49-F238E27FC236}">
                <a16:creationId xmlns:a16="http://schemas.microsoft.com/office/drawing/2014/main" id="{4BDF2175-0907-CA4A-B67F-52A050FE96C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774425" y="3495158"/>
            <a:ext cx="406580" cy="423521"/>
          </a:xfrm>
          <a:prstGeom prst="rect">
            <a:avLst/>
          </a:prstGeom>
        </p:spPr>
      </p:pic>
      <p:pic>
        <p:nvPicPr>
          <p:cNvPr id="94" name="Picture 8" descr="green checkmark">
            <a:extLst>
              <a:ext uri="{FF2B5EF4-FFF2-40B4-BE49-F238E27FC236}">
                <a16:creationId xmlns:a16="http://schemas.microsoft.com/office/drawing/2014/main" id="{076C3B12-6E08-954D-B9FA-2129E6DA3F1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760394" y="4184170"/>
            <a:ext cx="406580" cy="423521"/>
          </a:xfrm>
          <a:prstGeom prst="rect">
            <a:avLst/>
          </a:prstGeom>
        </p:spPr>
      </p:pic>
      <p:pic>
        <p:nvPicPr>
          <p:cNvPr id="95" name="Picture 8" descr="green checkmark">
            <a:extLst>
              <a:ext uri="{FF2B5EF4-FFF2-40B4-BE49-F238E27FC236}">
                <a16:creationId xmlns:a16="http://schemas.microsoft.com/office/drawing/2014/main" id="{45E8FFFF-10B3-4448-9B37-05D443BCF37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711603" y="4909544"/>
            <a:ext cx="406580" cy="423521"/>
          </a:xfrm>
          <a:prstGeom prst="rect">
            <a:avLst/>
          </a:prstGeom>
        </p:spPr>
      </p:pic>
      <p:pic>
        <p:nvPicPr>
          <p:cNvPr id="96" name="Picture 8" descr="green checkmark">
            <a:extLst>
              <a:ext uri="{FF2B5EF4-FFF2-40B4-BE49-F238E27FC236}">
                <a16:creationId xmlns:a16="http://schemas.microsoft.com/office/drawing/2014/main" id="{D17A326D-4EF6-434A-9032-AAD6E5F7E90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774425" y="5690977"/>
            <a:ext cx="406580" cy="423521"/>
          </a:xfrm>
          <a:prstGeom prst="rect">
            <a:avLst/>
          </a:prstGeom>
        </p:spPr>
      </p:pic>
      <p:sp>
        <p:nvSpPr>
          <p:cNvPr id="97" name="Título 23">
            <a:extLst>
              <a:ext uri="{FF2B5EF4-FFF2-40B4-BE49-F238E27FC236}">
                <a16:creationId xmlns:a16="http://schemas.microsoft.com/office/drawing/2014/main" id="{8C031E20-785F-5848-9B9D-A5674CFFFC74}"/>
              </a:ext>
            </a:extLst>
          </p:cNvPr>
          <p:cNvSpPr txBox="1">
            <a:spLocks/>
          </p:cNvSpPr>
          <p:nvPr/>
        </p:nvSpPr>
        <p:spPr>
          <a:xfrm>
            <a:off x="224976" y="733948"/>
            <a:ext cx="12179766" cy="7528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200" b="1" dirty="0"/>
              <a:t>Escucha las frases otra vez. ¿Quién es la persona: yo (Daniel), tú (Lucía) o ella (Nadia)?</a:t>
            </a:r>
          </a:p>
        </p:txBody>
      </p:sp>
      <p:sp>
        <p:nvSpPr>
          <p:cNvPr id="8" name="CuadroTexto 7">
            <a:extLst>
              <a:ext uri="{FF2B5EF4-FFF2-40B4-BE49-F238E27FC236}">
                <a16:creationId xmlns:a16="http://schemas.microsoft.com/office/drawing/2014/main" id="{D221FBA5-39CF-194C-85DB-D7C001F83371}"/>
              </a:ext>
            </a:extLst>
          </p:cNvPr>
          <p:cNvSpPr txBox="1"/>
          <p:nvPr/>
        </p:nvSpPr>
        <p:spPr>
          <a:xfrm>
            <a:off x="2088109" y="1914762"/>
            <a:ext cx="2097049" cy="830997"/>
          </a:xfrm>
          <a:prstGeom prst="rect">
            <a:avLst/>
          </a:prstGeom>
          <a:noFill/>
        </p:spPr>
        <p:txBody>
          <a:bodyPr wrap="none" rtlCol="0">
            <a:spAutoFit/>
          </a:bodyPr>
          <a:lstStyle/>
          <a:p>
            <a:pPr marL="457200" indent="-457200" algn="l">
              <a:buAutoNum type="alphaLcParenR"/>
            </a:pPr>
            <a:r>
              <a:rPr lang="es-GB" sz="2400" dirty="0">
                <a:solidFill>
                  <a:schemeClr val="accent5">
                    <a:lumMod val="50000"/>
                  </a:schemeClr>
                </a:solidFill>
              </a:rPr>
              <a:t>plano</a:t>
            </a:r>
          </a:p>
          <a:p>
            <a:pPr marL="457200" indent="-457200" algn="l">
              <a:buAutoNum type="alphaLcParenR"/>
            </a:pPr>
            <a:r>
              <a:rPr lang="es-GB" sz="2400" dirty="0">
                <a:solidFill>
                  <a:schemeClr val="accent5">
                    <a:lumMod val="50000"/>
                  </a:schemeClr>
                </a:solidFill>
              </a:rPr>
              <a:t>entrevista</a:t>
            </a:r>
          </a:p>
        </p:txBody>
      </p:sp>
      <p:sp>
        <p:nvSpPr>
          <p:cNvPr id="98" name="CuadroTexto 97">
            <a:extLst>
              <a:ext uri="{FF2B5EF4-FFF2-40B4-BE49-F238E27FC236}">
                <a16:creationId xmlns:a16="http://schemas.microsoft.com/office/drawing/2014/main" id="{DB42E312-F671-4A49-B2D9-AB8189B83F80}"/>
              </a:ext>
            </a:extLst>
          </p:cNvPr>
          <p:cNvSpPr txBox="1"/>
          <p:nvPr/>
        </p:nvSpPr>
        <p:spPr>
          <a:xfrm>
            <a:off x="2088109" y="2642224"/>
            <a:ext cx="2677336" cy="830997"/>
          </a:xfrm>
          <a:prstGeom prst="rect">
            <a:avLst/>
          </a:prstGeom>
          <a:noFill/>
        </p:spPr>
        <p:txBody>
          <a:bodyPr wrap="none" rtlCol="0">
            <a:spAutoFit/>
          </a:bodyPr>
          <a:lstStyle/>
          <a:p>
            <a:pPr marL="457200" indent="-457200" algn="l">
              <a:buAutoNum type="alphaLcParenR"/>
            </a:pPr>
            <a:r>
              <a:rPr lang="es-GB" sz="2400" dirty="0">
                <a:solidFill>
                  <a:schemeClr val="accent5">
                    <a:lumMod val="50000"/>
                  </a:schemeClr>
                </a:solidFill>
              </a:rPr>
              <a:t>comentario</a:t>
            </a:r>
          </a:p>
          <a:p>
            <a:pPr marL="457200" indent="-457200" algn="l">
              <a:buAutoNum type="alphaLcParenR"/>
            </a:pPr>
            <a:r>
              <a:rPr lang="es-GB" sz="2400" dirty="0">
                <a:solidFill>
                  <a:schemeClr val="accent5">
                    <a:lumMod val="50000"/>
                  </a:schemeClr>
                </a:solidFill>
              </a:rPr>
              <a:t>conversación</a:t>
            </a:r>
          </a:p>
        </p:txBody>
      </p:sp>
      <p:sp>
        <p:nvSpPr>
          <p:cNvPr id="99" name="CuadroTexto 98">
            <a:extLst>
              <a:ext uri="{FF2B5EF4-FFF2-40B4-BE49-F238E27FC236}">
                <a16:creationId xmlns:a16="http://schemas.microsoft.com/office/drawing/2014/main" id="{4F1E597D-C77B-D84A-B3E0-9978696BCEB5}"/>
              </a:ext>
            </a:extLst>
          </p:cNvPr>
          <p:cNvSpPr txBox="1"/>
          <p:nvPr/>
        </p:nvSpPr>
        <p:spPr>
          <a:xfrm>
            <a:off x="2088109" y="3407733"/>
            <a:ext cx="1816523" cy="830997"/>
          </a:xfrm>
          <a:prstGeom prst="rect">
            <a:avLst/>
          </a:prstGeom>
          <a:noFill/>
        </p:spPr>
        <p:txBody>
          <a:bodyPr wrap="none" rtlCol="0">
            <a:spAutoFit/>
          </a:bodyPr>
          <a:lstStyle/>
          <a:p>
            <a:pPr marL="457200" indent="-457200" algn="l">
              <a:buAutoNum type="alphaLcParenR"/>
            </a:pPr>
            <a:r>
              <a:rPr lang="es-GB" sz="2400" dirty="0">
                <a:solidFill>
                  <a:schemeClr val="accent5">
                    <a:lumMod val="50000"/>
                  </a:schemeClr>
                </a:solidFill>
              </a:rPr>
              <a:t>escena</a:t>
            </a:r>
          </a:p>
          <a:p>
            <a:pPr marL="457200" indent="-457200" algn="l">
              <a:buAutoNum type="alphaLcParenR"/>
            </a:pPr>
            <a:r>
              <a:rPr lang="es-GB" sz="2400" dirty="0">
                <a:solidFill>
                  <a:schemeClr val="accent5">
                    <a:lumMod val="50000"/>
                  </a:schemeClr>
                </a:solidFill>
              </a:rPr>
              <a:t>cambio</a:t>
            </a:r>
          </a:p>
        </p:txBody>
      </p:sp>
      <p:sp>
        <p:nvSpPr>
          <p:cNvPr id="100" name="CuadroTexto 99">
            <a:extLst>
              <a:ext uri="{FF2B5EF4-FFF2-40B4-BE49-F238E27FC236}">
                <a16:creationId xmlns:a16="http://schemas.microsoft.com/office/drawing/2014/main" id="{EA3D6B0F-690D-534A-AA3C-FA47B150F7B7}"/>
              </a:ext>
            </a:extLst>
          </p:cNvPr>
          <p:cNvSpPr txBox="1"/>
          <p:nvPr/>
        </p:nvSpPr>
        <p:spPr>
          <a:xfrm>
            <a:off x="2087847" y="4026740"/>
            <a:ext cx="1915909" cy="830997"/>
          </a:xfrm>
          <a:prstGeom prst="rect">
            <a:avLst/>
          </a:prstGeom>
          <a:noFill/>
        </p:spPr>
        <p:txBody>
          <a:bodyPr wrap="none" rtlCol="0">
            <a:spAutoFit/>
          </a:bodyPr>
          <a:lstStyle/>
          <a:p>
            <a:pPr marL="457200" indent="-457200" algn="l">
              <a:buAutoNum type="alphaLcParenR"/>
            </a:pPr>
            <a:r>
              <a:rPr lang="es-GB" sz="2400" dirty="0">
                <a:solidFill>
                  <a:schemeClr val="accent5">
                    <a:lumMod val="50000"/>
                  </a:schemeClr>
                </a:solidFill>
              </a:rPr>
              <a:t>mensaje</a:t>
            </a:r>
          </a:p>
          <a:p>
            <a:pPr marL="457200" indent="-457200" algn="l">
              <a:buAutoNum type="alphaLcParenR"/>
            </a:pPr>
            <a:r>
              <a:rPr lang="es-GB" sz="2400" dirty="0">
                <a:solidFill>
                  <a:schemeClr val="accent5">
                    <a:lumMod val="50000"/>
                  </a:schemeClr>
                </a:solidFill>
              </a:rPr>
              <a:t>historia</a:t>
            </a:r>
          </a:p>
        </p:txBody>
      </p:sp>
      <p:sp>
        <p:nvSpPr>
          <p:cNvPr id="101" name="CuadroTexto 100">
            <a:extLst>
              <a:ext uri="{FF2B5EF4-FFF2-40B4-BE49-F238E27FC236}">
                <a16:creationId xmlns:a16="http://schemas.microsoft.com/office/drawing/2014/main" id="{0A4C1900-49B7-824A-9413-806672DC1C67}"/>
              </a:ext>
            </a:extLst>
          </p:cNvPr>
          <p:cNvSpPr txBox="1"/>
          <p:nvPr/>
        </p:nvSpPr>
        <p:spPr>
          <a:xfrm>
            <a:off x="2062199" y="4765524"/>
            <a:ext cx="1707519" cy="830997"/>
          </a:xfrm>
          <a:prstGeom prst="rect">
            <a:avLst/>
          </a:prstGeom>
          <a:noFill/>
        </p:spPr>
        <p:txBody>
          <a:bodyPr wrap="none" rtlCol="0">
            <a:spAutoFit/>
          </a:bodyPr>
          <a:lstStyle/>
          <a:p>
            <a:pPr marL="457200" indent="-457200" algn="l">
              <a:buAutoNum type="alphaLcParenR"/>
            </a:pPr>
            <a:r>
              <a:rPr lang="es-GB" sz="2400" dirty="0">
                <a:solidFill>
                  <a:schemeClr val="accent5">
                    <a:lumMod val="50000"/>
                  </a:schemeClr>
                </a:solidFill>
              </a:rPr>
              <a:t>precio</a:t>
            </a:r>
          </a:p>
          <a:p>
            <a:pPr marL="457200" indent="-457200" algn="l">
              <a:buAutoNum type="alphaLcParenR"/>
            </a:pPr>
            <a:r>
              <a:rPr lang="es-GB" sz="2400" dirty="0">
                <a:solidFill>
                  <a:schemeClr val="accent5">
                    <a:lumMod val="50000"/>
                  </a:schemeClr>
                </a:solidFill>
              </a:rPr>
              <a:t>opción</a:t>
            </a:r>
          </a:p>
        </p:txBody>
      </p:sp>
      <p:sp>
        <p:nvSpPr>
          <p:cNvPr id="102" name="CuadroTexto 101">
            <a:extLst>
              <a:ext uri="{FF2B5EF4-FFF2-40B4-BE49-F238E27FC236}">
                <a16:creationId xmlns:a16="http://schemas.microsoft.com/office/drawing/2014/main" id="{4280CBE6-9272-1244-87D3-E276BBC4E104}"/>
              </a:ext>
            </a:extLst>
          </p:cNvPr>
          <p:cNvSpPr txBox="1"/>
          <p:nvPr/>
        </p:nvSpPr>
        <p:spPr>
          <a:xfrm>
            <a:off x="2083157" y="5531033"/>
            <a:ext cx="2278188" cy="830997"/>
          </a:xfrm>
          <a:prstGeom prst="rect">
            <a:avLst/>
          </a:prstGeom>
          <a:noFill/>
        </p:spPr>
        <p:txBody>
          <a:bodyPr wrap="none" rtlCol="0">
            <a:spAutoFit/>
          </a:bodyPr>
          <a:lstStyle/>
          <a:p>
            <a:pPr marL="457200" indent="-457200" algn="l">
              <a:buAutoNum type="alphaLcParenR"/>
            </a:pPr>
            <a:r>
              <a:rPr lang="es-GB" sz="2400" dirty="0">
                <a:solidFill>
                  <a:schemeClr val="accent5">
                    <a:lumMod val="50000"/>
                  </a:schemeClr>
                </a:solidFill>
              </a:rPr>
              <a:t>habitación</a:t>
            </a:r>
          </a:p>
          <a:p>
            <a:pPr marL="457200" indent="-457200" algn="l">
              <a:buAutoNum type="alphaLcParenR"/>
            </a:pPr>
            <a:r>
              <a:rPr lang="es-GB" sz="2400" dirty="0">
                <a:solidFill>
                  <a:schemeClr val="accent5">
                    <a:lumMod val="50000"/>
                  </a:schemeClr>
                </a:solidFill>
              </a:rPr>
              <a:t>camino</a:t>
            </a:r>
          </a:p>
        </p:txBody>
      </p:sp>
      <p:sp>
        <p:nvSpPr>
          <p:cNvPr id="103" name="CuadroTexto 102">
            <a:extLst>
              <a:ext uri="{FF2B5EF4-FFF2-40B4-BE49-F238E27FC236}">
                <a16:creationId xmlns:a16="http://schemas.microsoft.com/office/drawing/2014/main" id="{26DB74DE-2134-0946-85B0-D30978E0EC97}"/>
              </a:ext>
            </a:extLst>
          </p:cNvPr>
          <p:cNvSpPr txBox="1"/>
          <p:nvPr/>
        </p:nvSpPr>
        <p:spPr>
          <a:xfrm>
            <a:off x="2098984" y="1942062"/>
            <a:ext cx="2097049" cy="830997"/>
          </a:xfrm>
          <a:prstGeom prst="rect">
            <a:avLst/>
          </a:prstGeom>
          <a:noFill/>
        </p:spPr>
        <p:txBody>
          <a:bodyPr wrap="none" rtlCol="0">
            <a:spAutoFit/>
          </a:bodyPr>
          <a:lstStyle/>
          <a:p>
            <a:pPr marL="457200" indent="-457200" algn="l">
              <a:buAutoNum type="alphaLcParenR"/>
            </a:pPr>
            <a:r>
              <a:rPr lang="es-GB" sz="2400" b="1" dirty="0">
                <a:solidFill>
                  <a:schemeClr val="accent5">
                    <a:lumMod val="50000"/>
                  </a:schemeClr>
                </a:solidFill>
              </a:rPr>
              <a:t>plano</a:t>
            </a:r>
          </a:p>
          <a:p>
            <a:pPr marL="457200" indent="-457200" algn="l">
              <a:buAutoNum type="alphaLcParenR"/>
            </a:pPr>
            <a:r>
              <a:rPr lang="es-GB" sz="2400" dirty="0">
                <a:solidFill>
                  <a:schemeClr val="accent5">
                    <a:lumMod val="50000"/>
                  </a:schemeClr>
                </a:solidFill>
              </a:rPr>
              <a:t>entrevista</a:t>
            </a:r>
          </a:p>
        </p:txBody>
      </p:sp>
      <p:sp>
        <p:nvSpPr>
          <p:cNvPr id="104" name="CuadroTexto 103">
            <a:extLst>
              <a:ext uri="{FF2B5EF4-FFF2-40B4-BE49-F238E27FC236}">
                <a16:creationId xmlns:a16="http://schemas.microsoft.com/office/drawing/2014/main" id="{57C0200D-2842-8840-B7EB-A29C4AE21C4E}"/>
              </a:ext>
            </a:extLst>
          </p:cNvPr>
          <p:cNvSpPr txBox="1"/>
          <p:nvPr/>
        </p:nvSpPr>
        <p:spPr>
          <a:xfrm>
            <a:off x="2109374" y="2649285"/>
            <a:ext cx="2683748" cy="830997"/>
          </a:xfrm>
          <a:prstGeom prst="rect">
            <a:avLst/>
          </a:prstGeom>
          <a:noFill/>
        </p:spPr>
        <p:txBody>
          <a:bodyPr wrap="none" rtlCol="0">
            <a:spAutoFit/>
          </a:bodyPr>
          <a:lstStyle/>
          <a:p>
            <a:pPr marL="457200" indent="-457200" algn="l">
              <a:buAutoNum type="alphaLcParenR"/>
            </a:pPr>
            <a:r>
              <a:rPr lang="es-GB" sz="2400" dirty="0">
                <a:solidFill>
                  <a:schemeClr val="accent5">
                    <a:lumMod val="50000"/>
                  </a:schemeClr>
                </a:solidFill>
              </a:rPr>
              <a:t>comentario</a:t>
            </a:r>
          </a:p>
          <a:p>
            <a:pPr marL="457200" indent="-457200" algn="l">
              <a:buAutoNum type="alphaLcParenR"/>
            </a:pPr>
            <a:r>
              <a:rPr lang="es-GB" sz="2400" b="1" dirty="0">
                <a:solidFill>
                  <a:schemeClr val="accent5">
                    <a:lumMod val="50000"/>
                  </a:schemeClr>
                </a:solidFill>
              </a:rPr>
              <a:t>conversación</a:t>
            </a:r>
          </a:p>
        </p:txBody>
      </p:sp>
      <p:sp>
        <p:nvSpPr>
          <p:cNvPr id="105" name="CuadroTexto 104">
            <a:extLst>
              <a:ext uri="{FF2B5EF4-FFF2-40B4-BE49-F238E27FC236}">
                <a16:creationId xmlns:a16="http://schemas.microsoft.com/office/drawing/2014/main" id="{8E72BF6E-D275-1A4B-B96C-0EFFFECC17E7}"/>
              </a:ext>
            </a:extLst>
          </p:cNvPr>
          <p:cNvSpPr txBox="1"/>
          <p:nvPr/>
        </p:nvSpPr>
        <p:spPr>
          <a:xfrm>
            <a:off x="2103673" y="3414133"/>
            <a:ext cx="1816523" cy="830997"/>
          </a:xfrm>
          <a:prstGeom prst="rect">
            <a:avLst/>
          </a:prstGeom>
          <a:noFill/>
        </p:spPr>
        <p:txBody>
          <a:bodyPr wrap="none" rtlCol="0">
            <a:spAutoFit/>
          </a:bodyPr>
          <a:lstStyle/>
          <a:p>
            <a:pPr marL="457200" indent="-457200" algn="l">
              <a:buAutoNum type="alphaLcParenR"/>
            </a:pPr>
            <a:r>
              <a:rPr lang="es-GB" sz="2400" b="1" dirty="0">
                <a:solidFill>
                  <a:schemeClr val="accent5">
                    <a:lumMod val="50000"/>
                  </a:schemeClr>
                </a:solidFill>
              </a:rPr>
              <a:t>escena</a:t>
            </a:r>
          </a:p>
          <a:p>
            <a:pPr marL="457200" indent="-457200" algn="l">
              <a:buAutoNum type="alphaLcParenR"/>
            </a:pPr>
            <a:r>
              <a:rPr lang="es-GB" sz="2400" dirty="0">
                <a:solidFill>
                  <a:schemeClr val="accent5">
                    <a:lumMod val="50000"/>
                  </a:schemeClr>
                </a:solidFill>
              </a:rPr>
              <a:t>cambio</a:t>
            </a:r>
          </a:p>
        </p:txBody>
      </p:sp>
      <p:sp>
        <p:nvSpPr>
          <p:cNvPr id="106" name="CuadroTexto 105">
            <a:extLst>
              <a:ext uri="{FF2B5EF4-FFF2-40B4-BE49-F238E27FC236}">
                <a16:creationId xmlns:a16="http://schemas.microsoft.com/office/drawing/2014/main" id="{11B77FDB-4A0D-5746-96DE-8501B9E1D5D8}"/>
              </a:ext>
            </a:extLst>
          </p:cNvPr>
          <p:cNvSpPr txBox="1"/>
          <p:nvPr/>
        </p:nvSpPr>
        <p:spPr>
          <a:xfrm>
            <a:off x="2105995" y="4027438"/>
            <a:ext cx="1915909" cy="830997"/>
          </a:xfrm>
          <a:prstGeom prst="rect">
            <a:avLst/>
          </a:prstGeom>
          <a:noFill/>
        </p:spPr>
        <p:txBody>
          <a:bodyPr wrap="none" rtlCol="0">
            <a:spAutoFit/>
          </a:bodyPr>
          <a:lstStyle/>
          <a:p>
            <a:pPr marL="457200" indent="-457200" algn="l">
              <a:buAutoNum type="alphaLcParenR"/>
            </a:pPr>
            <a:r>
              <a:rPr lang="es-GB" sz="2400" dirty="0">
                <a:solidFill>
                  <a:schemeClr val="accent5">
                    <a:lumMod val="50000"/>
                  </a:schemeClr>
                </a:solidFill>
              </a:rPr>
              <a:t>mensaje</a:t>
            </a:r>
          </a:p>
          <a:p>
            <a:pPr marL="457200" indent="-457200" algn="l">
              <a:buAutoNum type="alphaLcParenR"/>
            </a:pPr>
            <a:r>
              <a:rPr lang="es-GB" sz="2400" b="1" dirty="0">
                <a:solidFill>
                  <a:schemeClr val="accent5">
                    <a:lumMod val="50000"/>
                  </a:schemeClr>
                </a:solidFill>
              </a:rPr>
              <a:t>historia</a:t>
            </a:r>
          </a:p>
        </p:txBody>
      </p:sp>
      <p:sp>
        <p:nvSpPr>
          <p:cNvPr id="107" name="CuadroTexto 106">
            <a:extLst>
              <a:ext uri="{FF2B5EF4-FFF2-40B4-BE49-F238E27FC236}">
                <a16:creationId xmlns:a16="http://schemas.microsoft.com/office/drawing/2014/main" id="{31E763DE-0C7F-1A40-8FC9-84994B082FF2}"/>
              </a:ext>
            </a:extLst>
          </p:cNvPr>
          <p:cNvSpPr txBox="1"/>
          <p:nvPr/>
        </p:nvSpPr>
        <p:spPr>
          <a:xfrm>
            <a:off x="2057776" y="4778345"/>
            <a:ext cx="1707519" cy="830997"/>
          </a:xfrm>
          <a:prstGeom prst="rect">
            <a:avLst/>
          </a:prstGeom>
          <a:noFill/>
        </p:spPr>
        <p:txBody>
          <a:bodyPr wrap="none" rtlCol="0">
            <a:spAutoFit/>
          </a:bodyPr>
          <a:lstStyle/>
          <a:p>
            <a:pPr marL="457200" indent="-457200" algn="l">
              <a:buAutoNum type="alphaLcParenR"/>
            </a:pPr>
            <a:r>
              <a:rPr lang="es-GB" sz="2400" b="1" dirty="0">
                <a:solidFill>
                  <a:schemeClr val="accent5">
                    <a:lumMod val="50000"/>
                  </a:schemeClr>
                </a:solidFill>
              </a:rPr>
              <a:t>precio</a:t>
            </a:r>
          </a:p>
          <a:p>
            <a:pPr marL="457200" indent="-457200" algn="l">
              <a:buAutoNum type="alphaLcParenR"/>
            </a:pPr>
            <a:r>
              <a:rPr lang="es-GB" sz="2400" dirty="0">
                <a:solidFill>
                  <a:schemeClr val="accent5">
                    <a:lumMod val="50000"/>
                  </a:schemeClr>
                </a:solidFill>
              </a:rPr>
              <a:t>opción</a:t>
            </a:r>
          </a:p>
        </p:txBody>
      </p:sp>
      <p:sp>
        <p:nvSpPr>
          <p:cNvPr id="108" name="CuadroTexto 107">
            <a:extLst>
              <a:ext uri="{FF2B5EF4-FFF2-40B4-BE49-F238E27FC236}">
                <a16:creationId xmlns:a16="http://schemas.microsoft.com/office/drawing/2014/main" id="{DA62E114-500A-3D40-8A1C-A38BD178F53C}"/>
              </a:ext>
            </a:extLst>
          </p:cNvPr>
          <p:cNvSpPr txBox="1"/>
          <p:nvPr/>
        </p:nvSpPr>
        <p:spPr>
          <a:xfrm>
            <a:off x="2083157" y="5533946"/>
            <a:ext cx="2278188" cy="830997"/>
          </a:xfrm>
          <a:prstGeom prst="rect">
            <a:avLst/>
          </a:prstGeom>
          <a:noFill/>
        </p:spPr>
        <p:txBody>
          <a:bodyPr wrap="none" rtlCol="0">
            <a:spAutoFit/>
          </a:bodyPr>
          <a:lstStyle/>
          <a:p>
            <a:pPr marL="457200" indent="-457200" algn="l">
              <a:buAutoNum type="alphaLcParenR"/>
            </a:pPr>
            <a:r>
              <a:rPr lang="es-GB" sz="2400" dirty="0">
                <a:solidFill>
                  <a:schemeClr val="accent5">
                    <a:lumMod val="50000"/>
                  </a:schemeClr>
                </a:solidFill>
              </a:rPr>
              <a:t>habitación</a:t>
            </a:r>
          </a:p>
          <a:p>
            <a:pPr marL="457200" indent="-457200" algn="l">
              <a:buAutoNum type="alphaLcParenR"/>
            </a:pPr>
            <a:r>
              <a:rPr lang="es-GB" sz="2400" b="1" dirty="0">
                <a:solidFill>
                  <a:schemeClr val="accent5">
                    <a:lumMod val="50000"/>
                  </a:schemeClr>
                </a:solidFill>
              </a:rPr>
              <a:t>camino</a:t>
            </a:r>
          </a:p>
        </p:txBody>
      </p:sp>
      <p:pic>
        <p:nvPicPr>
          <p:cNvPr id="109" name="Picture 8" descr="green checkmark">
            <a:extLst>
              <a:ext uri="{FF2B5EF4-FFF2-40B4-BE49-F238E27FC236}">
                <a16:creationId xmlns:a16="http://schemas.microsoft.com/office/drawing/2014/main" id="{59908754-1330-B247-A599-2C78F8C9F4D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695212" y="1926343"/>
            <a:ext cx="406580" cy="423521"/>
          </a:xfrm>
          <a:prstGeom prst="rect">
            <a:avLst/>
          </a:prstGeom>
        </p:spPr>
      </p:pic>
      <p:pic>
        <p:nvPicPr>
          <p:cNvPr id="110" name="Picture 8" descr="green checkmark">
            <a:extLst>
              <a:ext uri="{FF2B5EF4-FFF2-40B4-BE49-F238E27FC236}">
                <a16:creationId xmlns:a16="http://schemas.microsoft.com/office/drawing/2014/main" id="{748E69E0-C2D4-714E-B1A6-F7FCB94FAE4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783474" y="2815519"/>
            <a:ext cx="406580" cy="423521"/>
          </a:xfrm>
          <a:prstGeom prst="rect">
            <a:avLst/>
          </a:prstGeom>
        </p:spPr>
      </p:pic>
      <p:pic>
        <p:nvPicPr>
          <p:cNvPr id="111" name="Picture 8" descr="green checkmark">
            <a:extLst>
              <a:ext uri="{FF2B5EF4-FFF2-40B4-BE49-F238E27FC236}">
                <a16:creationId xmlns:a16="http://schemas.microsoft.com/office/drawing/2014/main" id="{9658E89C-B423-314E-8503-7855542642E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722052" y="4520932"/>
            <a:ext cx="406580" cy="423521"/>
          </a:xfrm>
          <a:prstGeom prst="rect">
            <a:avLst/>
          </a:prstGeom>
        </p:spPr>
      </p:pic>
      <p:pic>
        <p:nvPicPr>
          <p:cNvPr id="112" name="Picture 8" descr="green checkmark">
            <a:extLst>
              <a:ext uri="{FF2B5EF4-FFF2-40B4-BE49-F238E27FC236}">
                <a16:creationId xmlns:a16="http://schemas.microsoft.com/office/drawing/2014/main" id="{C364474D-CC04-2145-BEED-21BA9B6E892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701129" y="4789075"/>
            <a:ext cx="406580" cy="423521"/>
          </a:xfrm>
          <a:prstGeom prst="rect">
            <a:avLst/>
          </a:prstGeom>
        </p:spPr>
      </p:pic>
      <p:pic>
        <p:nvPicPr>
          <p:cNvPr id="113" name="Picture 8" descr="green checkmark">
            <a:extLst>
              <a:ext uri="{FF2B5EF4-FFF2-40B4-BE49-F238E27FC236}">
                <a16:creationId xmlns:a16="http://schemas.microsoft.com/office/drawing/2014/main" id="{2AD87260-F48B-2641-9E4D-DC8BAD98DE3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940878" y="5866177"/>
            <a:ext cx="406580" cy="423521"/>
          </a:xfrm>
          <a:prstGeom prst="rect">
            <a:avLst/>
          </a:prstGeom>
        </p:spPr>
      </p:pic>
      <p:pic>
        <p:nvPicPr>
          <p:cNvPr id="114" name="Picture 8" descr="green checkmark">
            <a:extLst>
              <a:ext uri="{FF2B5EF4-FFF2-40B4-BE49-F238E27FC236}">
                <a16:creationId xmlns:a16="http://schemas.microsoft.com/office/drawing/2014/main" id="{58612874-DF3D-7A49-A0C5-A82B9C167CB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00728" y="3435602"/>
            <a:ext cx="406580" cy="423521"/>
          </a:xfrm>
          <a:prstGeom prst="rect">
            <a:avLst/>
          </a:prstGeom>
        </p:spPr>
      </p:pic>
      <p:grpSp>
        <p:nvGrpSpPr>
          <p:cNvPr id="13" name="Grupo 12">
            <a:extLst>
              <a:ext uri="{FF2B5EF4-FFF2-40B4-BE49-F238E27FC236}">
                <a16:creationId xmlns:a16="http://schemas.microsoft.com/office/drawing/2014/main" id="{6BEECF2C-541D-C84C-BF4C-600354644F5F}"/>
              </a:ext>
            </a:extLst>
          </p:cNvPr>
          <p:cNvGrpSpPr/>
          <p:nvPr/>
        </p:nvGrpSpPr>
        <p:grpSpPr>
          <a:xfrm>
            <a:off x="5325847" y="3806855"/>
            <a:ext cx="1015336" cy="2419524"/>
            <a:chOff x="4763327" y="1783363"/>
            <a:chExt cx="1311880" cy="3126181"/>
          </a:xfrm>
        </p:grpSpPr>
        <p:pic>
          <p:nvPicPr>
            <p:cNvPr id="6" name="Imagen 5" descr="Dibujo animado de un personaje animado&#10;&#10;Descripción generada automáticamente con confianza media">
              <a:extLst>
                <a:ext uri="{FF2B5EF4-FFF2-40B4-BE49-F238E27FC236}">
                  <a16:creationId xmlns:a16="http://schemas.microsoft.com/office/drawing/2014/main" id="{51E5BCB1-A9B8-EE43-A1E3-8F934CD95C8D}"/>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763327" y="1783363"/>
              <a:ext cx="1311880" cy="3126181"/>
            </a:xfrm>
            <a:prstGeom prst="rect">
              <a:avLst/>
            </a:prstGeom>
          </p:spPr>
        </p:pic>
        <p:pic>
          <p:nvPicPr>
            <p:cNvPr id="11" name="Imagen 10">
              <a:extLst>
                <a:ext uri="{FF2B5EF4-FFF2-40B4-BE49-F238E27FC236}">
                  <a16:creationId xmlns:a16="http://schemas.microsoft.com/office/drawing/2014/main" id="{3885F933-1F3B-3547-9E14-521242E0E09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807581" y="4056485"/>
              <a:ext cx="878555" cy="743697"/>
            </a:xfrm>
            <a:prstGeom prst="rect">
              <a:avLst/>
            </a:prstGeom>
          </p:spPr>
        </p:pic>
        <p:pic>
          <p:nvPicPr>
            <p:cNvPr id="57" name="Imagen 56" descr="Dibujo animado de un personaje animado&#10;&#10;Descripción generada automáticamente con confianza media">
              <a:extLst>
                <a:ext uri="{FF2B5EF4-FFF2-40B4-BE49-F238E27FC236}">
                  <a16:creationId xmlns:a16="http://schemas.microsoft.com/office/drawing/2014/main" id="{F978C744-C595-904D-B68B-44A37744B59A}"/>
                </a:ext>
              </a:extLst>
            </p:cNvPr>
            <p:cNvPicPr>
              <a:picLocks noChangeAspect="1"/>
            </p:cNvPicPr>
            <p:nvPr/>
          </p:nvPicPr>
          <p:blipFill rotWithShape="1">
            <a:blip r:embed="rId18" cstate="screen">
              <a:extLst>
                <a:ext uri="{BEBA8EAE-BF5A-486C-A8C5-ECC9F3942E4B}">
                  <a14:imgProps xmlns:a14="http://schemas.microsoft.com/office/drawing/2010/main">
                    <a14:imgLayer r:embed="rId19">
                      <a14:imgEffect>
                        <a14:backgroundRemoval t="9677" b="100000" l="10204" r="87755">
                          <a14:foregroundMark x1="82653" y1="74194" x2="86735" y2="59140"/>
                          <a14:foregroundMark x1="82653" y1="62366" x2="29592" y2="90323"/>
                          <a14:foregroundMark x1="58163" y1="92473" x2="38776" y2="98925"/>
                          <a14:foregroundMark x1="45918" y1="19355" x2="29592" y2="10753"/>
                        </a14:backgroundRemoval>
                      </a14:imgEffect>
                    </a14:imgLayer>
                  </a14:imgProps>
                </a:ext>
                <a:ext uri="{28A0092B-C50C-407E-A947-70E740481C1C}">
                  <a14:useLocalDpi xmlns:a14="http://schemas.microsoft.com/office/drawing/2010/main"/>
                </a:ext>
              </a:extLst>
            </a:blip>
            <a:srcRect/>
            <a:stretch/>
          </p:blipFill>
          <p:spPr>
            <a:xfrm>
              <a:off x="5040982" y="3918679"/>
              <a:ext cx="298143" cy="282203"/>
            </a:xfrm>
            <a:prstGeom prst="rect">
              <a:avLst/>
            </a:prstGeom>
          </p:spPr>
        </p:pic>
      </p:grpSp>
      <p:grpSp>
        <p:nvGrpSpPr>
          <p:cNvPr id="12" name="Grupo 11">
            <a:extLst>
              <a:ext uri="{FF2B5EF4-FFF2-40B4-BE49-F238E27FC236}">
                <a16:creationId xmlns:a16="http://schemas.microsoft.com/office/drawing/2014/main" id="{309019C0-13B2-F846-A040-058363D70417}"/>
              </a:ext>
            </a:extLst>
          </p:cNvPr>
          <p:cNvGrpSpPr/>
          <p:nvPr/>
        </p:nvGrpSpPr>
        <p:grpSpPr>
          <a:xfrm>
            <a:off x="11226454" y="3255529"/>
            <a:ext cx="965546" cy="2426920"/>
            <a:chOff x="7467561" y="1845101"/>
            <a:chExt cx="1196150" cy="3006547"/>
          </a:xfrm>
        </p:grpSpPr>
        <p:pic>
          <p:nvPicPr>
            <p:cNvPr id="61" name="Imagen 60" descr="Dibujo animado de un personaje animado&#10;&#10;Descripción generada automáticamente con confianza media">
              <a:extLst>
                <a:ext uri="{FF2B5EF4-FFF2-40B4-BE49-F238E27FC236}">
                  <a16:creationId xmlns:a16="http://schemas.microsoft.com/office/drawing/2014/main" id="{0798D4B4-665E-1849-ABE0-E6CF0BFB28FA}"/>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7689727" y="2178056"/>
              <a:ext cx="973984" cy="2673592"/>
            </a:xfrm>
            <a:prstGeom prst="rect">
              <a:avLst/>
            </a:prstGeom>
          </p:spPr>
        </p:pic>
        <p:pic>
          <p:nvPicPr>
            <p:cNvPr id="62" name="Imagen 61">
              <a:extLst>
                <a:ext uri="{FF2B5EF4-FFF2-40B4-BE49-F238E27FC236}">
                  <a16:creationId xmlns:a16="http://schemas.microsoft.com/office/drawing/2014/main" id="{DC222158-4A3E-284D-8638-27ED1A88BC02}"/>
                </a:ext>
              </a:extLst>
            </p:cNvPr>
            <p:cNvPicPr>
              <a:picLocks noChangeAspect="1"/>
            </p:cNvPicPr>
            <p:nvPr/>
          </p:nvPicPr>
          <p:blipFill>
            <a:blip r:embed="rId21" cstate="screen">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9488" b="89564" l="8618" r="92358">
                          <a14:foregroundMark x1="10732" y1="48767" x2="8943" y2="69639"/>
                          <a14:foregroundMark x1="71707" y1="64896" x2="76748" y2="64896"/>
                          <a14:foregroundMark x1="85691" y1="61860" x2="91057" y2="73055"/>
                          <a14:foregroundMark x1="81138" y1="60911" x2="92358" y2="76091"/>
                        </a14:backgroundRemoval>
                      </a14:imgEffect>
                    </a14:imgLayer>
                  </a14:imgProps>
                </a:ext>
                <a:ext uri="{28A0092B-C50C-407E-A947-70E740481C1C}">
                  <a14:useLocalDpi xmlns:a14="http://schemas.microsoft.com/office/drawing/2010/main"/>
                </a:ext>
              </a:extLst>
            </a:blip>
            <a:stretch>
              <a:fillRect/>
            </a:stretch>
          </p:blipFill>
          <p:spPr>
            <a:xfrm flipH="1">
              <a:off x="7467561" y="1845101"/>
              <a:ext cx="1096880" cy="1006281"/>
            </a:xfrm>
            <a:prstGeom prst="rect">
              <a:avLst/>
            </a:prstGeom>
          </p:spPr>
        </p:pic>
      </p:grpSp>
      <p:grpSp>
        <p:nvGrpSpPr>
          <p:cNvPr id="26" name="Grupo 25">
            <a:extLst>
              <a:ext uri="{FF2B5EF4-FFF2-40B4-BE49-F238E27FC236}">
                <a16:creationId xmlns:a16="http://schemas.microsoft.com/office/drawing/2014/main" id="{E88EAA59-DF49-E84F-88CD-E81A3A6FACD7}"/>
              </a:ext>
            </a:extLst>
          </p:cNvPr>
          <p:cNvGrpSpPr/>
          <p:nvPr/>
        </p:nvGrpSpPr>
        <p:grpSpPr>
          <a:xfrm>
            <a:off x="7305685" y="2001563"/>
            <a:ext cx="1139558" cy="2182607"/>
            <a:chOff x="7305685" y="2001563"/>
            <a:chExt cx="1139558" cy="2182607"/>
          </a:xfrm>
        </p:grpSpPr>
        <p:grpSp>
          <p:nvGrpSpPr>
            <p:cNvPr id="17" name="Grupo 16">
              <a:extLst>
                <a:ext uri="{FF2B5EF4-FFF2-40B4-BE49-F238E27FC236}">
                  <a16:creationId xmlns:a16="http://schemas.microsoft.com/office/drawing/2014/main" id="{475D7831-988D-4243-B453-C13D18C22F0D}"/>
                </a:ext>
              </a:extLst>
            </p:cNvPr>
            <p:cNvGrpSpPr/>
            <p:nvPr/>
          </p:nvGrpSpPr>
          <p:grpSpPr>
            <a:xfrm>
              <a:off x="7305685" y="2069768"/>
              <a:ext cx="1139558" cy="2114402"/>
              <a:chOff x="13595947" y="1032476"/>
              <a:chExt cx="1508548" cy="2799047"/>
            </a:xfrm>
          </p:grpSpPr>
          <p:pic>
            <p:nvPicPr>
              <p:cNvPr id="9" name="Imagen 8" descr="Dibujo animado de un personaje de caricatura&#10;&#10;Descripción generada automáticamente con confianza media">
                <a:extLst>
                  <a:ext uri="{FF2B5EF4-FFF2-40B4-BE49-F238E27FC236}">
                    <a16:creationId xmlns:a16="http://schemas.microsoft.com/office/drawing/2014/main" id="{FC7552E2-36EA-4344-AA44-02B8D2D6DE4E}"/>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13595947" y="1032476"/>
                <a:ext cx="1508548" cy="2799047"/>
              </a:xfrm>
              <a:prstGeom prst="rect">
                <a:avLst/>
              </a:prstGeom>
            </p:spPr>
          </p:pic>
          <p:pic>
            <p:nvPicPr>
              <p:cNvPr id="14" name="Imagen 13">
                <a:extLst>
                  <a:ext uri="{FF2B5EF4-FFF2-40B4-BE49-F238E27FC236}">
                    <a16:creationId xmlns:a16="http://schemas.microsoft.com/office/drawing/2014/main" id="{8E21BB0E-FA7E-B64E-9B13-9313A47FDB05}"/>
                  </a:ext>
                </a:extLst>
              </p:cNvPr>
              <p:cNvPicPr>
                <a:picLocks noChangeAspect="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713263" y="2401437"/>
                <a:ext cx="1259398" cy="1358101"/>
              </a:xfrm>
              <a:prstGeom prst="rect">
                <a:avLst/>
              </a:prstGeom>
            </p:spPr>
          </p:pic>
        </p:grpSp>
        <p:pic>
          <p:nvPicPr>
            <p:cNvPr id="25" name="Imagen 24">
              <a:extLst>
                <a:ext uri="{FF2B5EF4-FFF2-40B4-BE49-F238E27FC236}">
                  <a16:creationId xmlns:a16="http://schemas.microsoft.com/office/drawing/2014/main" id="{FC4B4974-0315-1242-BC96-2DE1E004B293}"/>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flipH="1">
              <a:off x="7561225" y="2001563"/>
              <a:ext cx="521460" cy="423521"/>
            </a:xfrm>
            <a:prstGeom prst="rect">
              <a:avLst/>
            </a:prstGeom>
          </p:spPr>
        </p:pic>
        <p:pic>
          <p:nvPicPr>
            <p:cNvPr id="66" name="Imagen 65">
              <a:extLst>
                <a:ext uri="{FF2B5EF4-FFF2-40B4-BE49-F238E27FC236}">
                  <a16:creationId xmlns:a16="http://schemas.microsoft.com/office/drawing/2014/main" id="{28B5E069-DA36-BD4F-98CF-E7FCF76190D7}"/>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flipH="1">
              <a:off x="7901413" y="2005677"/>
              <a:ext cx="313201" cy="370153"/>
            </a:xfrm>
            <a:prstGeom prst="rect">
              <a:avLst/>
            </a:prstGeom>
          </p:spPr>
        </p:pic>
      </p:grpSp>
    </p:spTree>
    <p:extLst>
      <p:ext uri="{BB962C8B-B14F-4D97-AF65-F5344CB8AC3E}">
        <p14:creationId xmlns:p14="http://schemas.microsoft.com/office/powerpoint/2010/main" val="137943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0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1"/>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2"/>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9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9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9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9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9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9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3" grpId="0" animBg="1"/>
      <p:bldP spid="84" grpId="0" animBg="1"/>
      <p:bldP spid="85" grpId="0" animBg="1"/>
      <p:bldP spid="24" grpId="0"/>
      <p:bldP spid="97" grpId="0"/>
      <p:bldP spid="8" grpId="0"/>
      <p:bldP spid="98" grpId="0"/>
      <p:bldP spid="99" grpId="0"/>
      <p:bldP spid="100" grpId="0"/>
      <p:bldP spid="101" grpId="0"/>
      <p:bldP spid="102" grpId="0"/>
      <p:bldP spid="103" grpId="0"/>
      <p:bldP spid="104" grpId="0"/>
      <p:bldP spid="105" grpId="0"/>
      <p:bldP spid="106" grpId="0"/>
      <p:bldP spid="107" grpId="0"/>
      <p:bldP spid="10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634" y="220726"/>
            <a:ext cx="72201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Trabajamos</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la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preparación</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de</a:t>
            </a:r>
            <a:r>
              <a:rPr kumimoji="0" lang="en-GB"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una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película</a:t>
            </a:r>
            <a:endPar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 name="TextBox 3"/>
          <p:cNvSpPr txBox="1"/>
          <p:nvPr/>
        </p:nvSpPr>
        <p:spPr>
          <a:xfrm>
            <a:off x="171464" y="740942"/>
            <a:ext cx="93879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A: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debes</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hacer</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las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preguntas</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español</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tu</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pareja.</a:t>
            </a:r>
          </a:p>
        </p:txBody>
      </p:sp>
      <p:sp>
        <p:nvSpPr>
          <p:cNvPr id="45" name="TextBox 44"/>
          <p:cNvSpPr txBox="1"/>
          <p:nvPr/>
        </p:nvSpPr>
        <p:spPr>
          <a:xfrm>
            <a:off x="126634" y="2267843"/>
            <a:ext cx="59740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Un ejemplo:</a:t>
            </a:r>
          </a:p>
        </p:txBody>
      </p:sp>
      <p:sp>
        <p:nvSpPr>
          <p:cNvPr id="47" name="TextBox 46"/>
          <p:cNvSpPr txBox="1"/>
          <p:nvPr/>
        </p:nvSpPr>
        <p:spPr>
          <a:xfrm>
            <a:off x="126634" y="3073675"/>
            <a:ext cx="27771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(pregunta):</a:t>
            </a:r>
          </a:p>
        </p:txBody>
      </p:sp>
      <p:sp>
        <p:nvSpPr>
          <p:cNvPr id="48" name="TextBox 47"/>
          <p:cNvSpPr txBox="1"/>
          <p:nvPr/>
        </p:nvSpPr>
        <p:spPr>
          <a:xfrm>
            <a:off x="10346048" y="3044279"/>
            <a:ext cx="18459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contesta</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19" name="Rectangle 2">
            <a:extLst>
              <a:ext uri="{FF2B5EF4-FFF2-40B4-BE49-F238E27FC236}">
                <a16:creationId xmlns:a16="http://schemas.microsoft.com/office/drawing/2014/main" id="{94C9B716-5EA8-AB48-A633-EA1D72AD1EA5}"/>
              </a:ext>
            </a:extLst>
          </p:cNvPr>
          <p:cNvSpPr/>
          <p:nvPr/>
        </p:nvSpPr>
        <p:spPr>
          <a:xfrm>
            <a:off x="183543" y="3918690"/>
            <a:ext cx="5345365" cy="230048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2">
            <a:extLst>
              <a:ext uri="{FF2B5EF4-FFF2-40B4-BE49-F238E27FC236}">
                <a16:creationId xmlns:a16="http://schemas.microsoft.com/office/drawing/2014/main" id="{CBF81529-E004-BA40-8DEF-918035FEE8F1}"/>
              </a:ext>
            </a:extLst>
          </p:cNvPr>
          <p:cNvSpPr/>
          <p:nvPr/>
        </p:nvSpPr>
        <p:spPr>
          <a:xfrm>
            <a:off x="5628447" y="3930267"/>
            <a:ext cx="6442449" cy="230048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6">
            <a:extLst>
              <a:ext uri="{FF2B5EF4-FFF2-40B4-BE49-F238E27FC236}">
                <a16:creationId xmlns:a16="http://schemas.microsoft.com/office/drawing/2014/main" id="{048C2848-894C-1F40-A0BB-E1D33E8AAE24}"/>
              </a:ext>
            </a:extLst>
          </p:cNvPr>
          <p:cNvSpPr txBox="1"/>
          <p:nvPr/>
        </p:nvSpPr>
        <p:spPr>
          <a:xfrm>
            <a:off x="228301" y="5158881"/>
            <a:ext cx="52463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rPr>
              <a:t>1. </a:t>
            </a:r>
            <a:r>
              <a:rPr lang="en-GB" sz="2400" dirty="0">
                <a:solidFill>
                  <a:schemeClr val="accent5">
                    <a:lumMod val="50000"/>
                  </a:schemeClr>
                </a:solidFill>
                <a:latin typeface="Century Gothic" panose="020F0302020204030204"/>
              </a:rPr>
              <a:t>Do you have to include this idea?</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7" name="Title 2">
            <a:extLst>
              <a:ext uri="{FF2B5EF4-FFF2-40B4-BE49-F238E27FC236}">
                <a16:creationId xmlns:a16="http://schemas.microsoft.com/office/drawing/2014/main" id="{34183E21-D1A2-CA4F-9E27-66E8113BEA2C}"/>
              </a:ext>
            </a:extLst>
          </p:cNvPr>
          <p:cNvSpPr txBox="1">
            <a:spLocks/>
          </p:cNvSpPr>
          <p:nvPr/>
        </p:nvSpPr>
        <p:spPr>
          <a:xfrm>
            <a:off x="5573666" y="3963529"/>
            <a:ext cx="6599283"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t>¿</a:t>
            </a:r>
            <a:r>
              <a:rPr lang="en-GB" sz="2000" b="1" dirty="0" err="1"/>
              <a:t>Escuchas</a:t>
            </a:r>
            <a:r>
              <a:rPr lang="en-GB" sz="2000" b="1" dirty="0"/>
              <a:t> ‘</a:t>
            </a:r>
            <a:r>
              <a:rPr lang="en-GB" sz="2000" b="1" dirty="0" err="1"/>
              <a:t>tú</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t>ella</a:t>
            </a:r>
            <a:r>
              <a:rPr lang="en-GB" sz="2000" b="1" dirty="0"/>
              <a:t>/</a:t>
            </a:r>
            <a:r>
              <a:rPr lang="en-GB" sz="2000" b="1" dirty="0" err="1"/>
              <a:t>él</a:t>
            </a:r>
            <a:r>
              <a:rPr lang="en-GB" sz="2000" b="1" dirty="0"/>
              <a:t>’ (‘</a:t>
            </a:r>
            <a:r>
              <a:rPr lang="en-GB" sz="2000" b="1" dirty="0" err="1">
                <a:solidFill>
                  <a:srgbClr val="EE6000"/>
                </a:solidFill>
              </a:rPr>
              <a:t>tiene</a:t>
            </a:r>
            <a:r>
              <a:rPr lang="en-GB" sz="2000" b="1" dirty="0">
                <a:solidFill>
                  <a:srgbClr val="EE6000"/>
                </a:solidFill>
              </a:rPr>
              <a:t> que</a:t>
            </a:r>
            <a:r>
              <a:rPr lang="en-GB" sz="2000" b="1" dirty="0"/>
              <a:t>’)? </a:t>
            </a:r>
            <a:r>
              <a:rPr lang="en-GB" sz="2000" b="1" dirty="0" err="1"/>
              <a:t>Debes</a:t>
            </a:r>
            <a:r>
              <a:rPr lang="en-GB" sz="2000" b="1" dirty="0"/>
              <a:t> </a:t>
            </a:r>
            <a:r>
              <a:rPr lang="en-GB" sz="2000" b="1" dirty="0" err="1"/>
              <a:t>decir</a:t>
            </a:r>
            <a:r>
              <a:rPr lang="en-GB" sz="2000" b="1" dirty="0"/>
              <a:t> la </a:t>
            </a:r>
            <a:r>
              <a:rPr lang="en-GB" sz="2000" b="1" dirty="0" err="1"/>
              <a:t>respuesta</a:t>
            </a:r>
            <a:r>
              <a:rPr lang="en-GB" sz="2000" b="1" dirty="0"/>
              <a:t> </a:t>
            </a:r>
            <a:r>
              <a:rPr lang="en-GB" sz="2000" b="1" dirty="0" err="1"/>
              <a:t>correcta</a:t>
            </a:r>
            <a:r>
              <a:rPr lang="en-GB" sz="2000" b="1" dirty="0"/>
              <a:t> </a:t>
            </a:r>
            <a:r>
              <a:rPr lang="en-GB" sz="2000" b="1" dirty="0" err="1"/>
              <a:t>en</a:t>
            </a:r>
            <a:r>
              <a:rPr lang="en-GB" sz="2000" b="1" dirty="0"/>
              <a:t> </a:t>
            </a:r>
            <a:r>
              <a:rPr lang="en-GB" sz="2000" b="1" dirty="0" err="1"/>
              <a:t>español</a:t>
            </a:r>
            <a:r>
              <a:rPr lang="en-GB" sz="2000" b="1" dirty="0"/>
              <a:t>.</a:t>
            </a:r>
            <a:endParaRPr lang="en-US" sz="2000" dirty="0"/>
          </a:p>
        </p:txBody>
      </p:sp>
      <p:sp>
        <p:nvSpPr>
          <p:cNvPr id="26" name="Rounded Rectangle 25">
            <a:extLst>
              <a:ext uri="{FF2B5EF4-FFF2-40B4-BE49-F238E27FC236}">
                <a16:creationId xmlns:a16="http://schemas.microsoft.com/office/drawing/2014/main" id="{D578714D-3580-C545-B5C1-E2A9449A0E26}"/>
              </a:ext>
            </a:extLst>
          </p:cNvPr>
          <p:cNvSpPr/>
          <p:nvPr/>
        </p:nvSpPr>
        <p:spPr>
          <a:xfrm>
            <a:off x="9282544" y="241212"/>
            <a:ext cx="2685115" cy="416014"/>
          </a:xfrm>
          <a:prstGeom prst="roundRect">
            <a:avLst/>
          </a:prstGeom>
          <a:solidFill>
            <a:srgbClr val="F6640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7"/>
          <p:cNvSpPr>
            <a:spLocks noGrp="1"/>
          </p:cNvSpPr>
          <p:nvPr>
            <p:ph type="title" idx="4294967295"/>
          </p:nvPr>
        </p:nvSpPr>
        <p:spPr>
          <a:xfrm>
            <a:off x="9424554" y="-201071"/>
            <a:ext cx="2767446" cy="1325563"/>
          </a:xfrm>
        </p:spPr>
        <p:txBody>
          <a:bodyPr>
            <a:normAutofit/>
          </a:bodyPr>
          <a:lstStyle/>
          <a:p>
            <a:r>
              <a:rPr lang="en-GB" sz="2000" b="1" dirty="0" err="1">
                <a:solidFill>
                  <a:schemeClr val="bg1"/>
                </a:solidFill>
              </a:rPr>
              <a:t>hablar</a:t>
            </a:r>
            <a:r>
              <a:rPr lang="en-GB" sz="2000" b="1" baseline="0" dirty="0">
                <a:solidFill>
                  <a:schemeClr val="bg1"/>
                </a:solidFill>
              </a:rPr>
              <a:t> </a:t>
            </a:r>
            <a:r>
              <a:rPr lang="en-GB" sz="2000" b="1" baseline="0">
                <a:solidFill>
                  <a:schemeClr val="bg1"/>
                </a:solidFill>
              </a:rPr>
              <a:t>/ escuchar</a:t>
            </a:r>
            <a:endParaRPr lang="en-GB" sz="2000" b="1" dirty="0">
              <a:solidFill>
                <a:schemeClr val="bg1"/>
              </a:solidFill>
            </a:endParaRPr>
          </a:p>
        </p:txBody>
      </p:sp>
      <p:sp>
        <p:nvSpPr>
          <p:cNvPr id="28" name="TextBox 27"/>
          <p:cNvSpPr txBox="1"/>
          <p:nvPr/>
        </p:nvSpPr>
        <p:spPr>
          <a:xfrm>
            <a:off x="171465" y="1114614"/>
            <a:ext cx="118490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escucha</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y dice la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respuesta</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correcta</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en</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español</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según</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el verbo de la </a:t>
            </a:r>
            <a:r>
              <a:rPr kumimoji="0" lang="en-GB" sz="20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pregunta</a:t>
            </a:r>
            <a:r>
              <a:rPr kumimoji="0" lang="en-GB" sz="20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1" name="TextBox 30"/>
          <p:cNvSpPr txBox="1"/>
          <p:nvPr/>
        </p:nvSpPr>
        <p:spPr>
          <a:xfrm>
            <a:off x="171464" y="1504392"/>
            <a:ext cx="93879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Luego</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cambia.</a:t>
            </a:r>
          </a:p>
        </p:txBody>
      </p:sp>
      <p:sp>
        <p:nvSpPr>
          <p:cNvPr id="32" name="Title 2">
            <a:extLst>
              <a:ext uri="{FF2B5EF4-FFF2-40B4-BE49-F238E27FC236}">
                <a16:creationId xmlns:a16="http://schemas.microsoft.com/office/drawing/2014/main" id="{2E916929-990F-7F44-8E90-6C2F9A2BE70F}"/>
              </a:ext>
            </a:extLst>
          </p:cNvPr>
          <p:cNvSpPr txBox="1">
            <a:spLocks/>
          </p:cNvSpPr>
          <p:nvPr/>
        </p:nvSpPr>
        <p:spPr>
          <a:xfrm>
            <a:off x="228301" y="3989535"/>
            <a:ext cx="5303416" cy="724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Debes</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hacer</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estas</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preguntas</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en</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effectLst/>
                <a:uLnTx/>
                <a:uFillTx/>
                <a:latin typeface="Century Gothic" panose="020B0502020202020204" pitchFamily="34" charset="0"/>
                <a:ea typeface="+mj-ea"/>
                <a:cs typeface="+mj-cs"/>
              </a:rPr>
              <a:t>español</a:t>
            </a: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a:t>
            </a:r>
          </a:p>
          <a:p>
            <a:pPr marL="0" marR="0" lvl="0" indent="0" algn="l" defTabSz="914400" rtl="0" eaLnBrk="1" fontAlgn="auto" latinLnBrk="0" hangingPunct="1">
              <a:lnSpc>
                <a:spcPct val="120000"/>
              </a:lnSpc>
              <a:spcBef>
                <a:spcPct val="0"/>
              </a:spcBef>
              <a:spcAft>
                <a:spcPts val="0"/>
              </a:spcAft>
              <a:buClrTx/>
              <a:buSzTx/>
              <a:buFontTx/>
              <a:buNone/>
              <a:tabLst/>
              <a:defRPr/>
            </a:pPr>
            <a:r>
              <a:rPr lang="en-GB" sz="2000" b="1" dirty="0" err="1"/>
              <a:t>Usa</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solidFill>
                  <a:srgbClr val="EE6000"/>
                </a:solidFill>
              </a:rPr>
              <a:t>tiene</a:t>
            </a:r>
            <a:r>
              <a:rPr lang="en-GB" sz="2000" b="1" dirty="0">
                <a:solidFill>
                  <a:srgbClr val="EE6000"/>
                </a:solidFill>
              </a:rPr>
              <a:t> que</a:t>
            </a:r>
            <a:r>
              <a:rPr lang="en-GB" sz="2000" b="1" dirty="0"/>
              <a:t>’.</a:t>
            </a:r>
            <a:endParaRPr kumimoji="0" lang="en-US" sz="2000" b="0" i="0" u="none" strike="noStrike" kern="1200" cap="none" spc="0" normalizeH="0" baseline="0" noProof="0" dirty="0">
              <a:ln>
                <a:noFill/>
              </a:ln>
              <a:effectLst/>
              <a:uLnTx/>
              <a:uFillTx/>
            </a:endParaRPr>
          </a:p>
        </p:txBody>
      </p:sp>
      <p:graphicFrame>
        <p:nvGraphicFramePr>
          <p:cNvPr id="2" name="Tabla 4">
            <a:extLst>
              <a:ext uri="{FF2B5EF4-FFF2-40B4-BE49-F238E27FC236}">
                <a16:creationId xmlns:a16="http://schemas.microsoft.com/office/drawing/2014/main" id="{A8A8B820-107B-8E4B-A988-D4CF88C55CCF}"/>
              </a:ext>
            </a:extLst>
          </p:cNvPr>
          <p:cNvGraphicFramePr>
            <a:graphicFrameLocks noGrp="1"/>
          </p:cNvGraphicFramePr>
          <p:nvPr>
            <p:extLst>
              <p:ext uri="{D42A27DB-BD31-4B8C-83A1-F6EECF244321}">
                <p14:modId xmlns:p14="http://schemas.microsoft.com/office/powerpoint/2010/main" val="829312447"/>
              </p:ext>
            </p:extLst>
          </p:nvPr>
        </p:nvGraphicFramePr>
        <p:xfrm>
          <a:off x="5745117" y="4796589"/>
          <a:ext cx="6218583" cy="1276545"/>
        </p:xfrm>
        <a:graphic>
          <a:graphicData uri="http://schemas.openxmlformats.org/drawingml/2006/table">
            <a:tbl>
              <a:tblPr firstRow="1" bandRow="1">
                <a:tableStyleId>{5DA37D80-6434-44D0-A028-1B22A696006F}</a:tableStyleId>
              </a:tblPr>
              <a:tblGrid>
                <a:gridCol w="535803">
                  <a:extLst>
                    <a:ext uri="{9D8B030D-6E8A-4147-A177-3AD203B41FA5}">
                      <a16:colId xmlns:a16="http://schemas.microsoft.com/office/drawing/2014/main" val="2066547854"/>
                    </a:ext>
                  </a:extLst>
                </a:gridCol>
                <a:gridCol w="2841390">
                  <a:extLst>
                    <a:ext uri="{9D8B030D-6E8A-4147-A177-3AD203B41FA5}">
                      <a16:colId xmlns:a16="http://schemas.microsoft.com/office/drawing/2014/main" val="4199791835"/>
                    </a:ext>
                  </a:extLst>
                </a:gridCol>
                <a:gridCol w="2841390">
                  <a:extLst>
                    <a:ext uri="{9D8B030D-6E8A-4147-A177-3AD203B41FA5}">
                      <a16:colId xmlns:a16="http://schemas.microsoft.com/office/drawing/2014/main" val="3136928920"/>
                    </a:ext>
                  </a:extLst>
                </a:gridCol>
              </a:tblGrid>
              <a:tr h="669267">
                <a:tc>
                  <a:txBody>
                    <a:bodyPr/>
                    <a:lstStyle/>
                    <a:p>
                      <a:endParaRPr lang="es-GB" sz="2000" dirty="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Tú</a:t>
                      </a:r>
                    </a:p>
                  </a:txBody>
                  <a:tcPr anchor="ctr">
                    <a:noFill/>
                  </a:tcPr>
                </a:tc>
                <a:tc>
                  <a:txBody>
                    <a:bodyPr/>
                    <a:lstStyle/>
                    <a:p>
                      <a:pPr algn="ctr"/>
                      <a:r>
                        <a:rPr lang="es-GB" sz="2000" dirty="0">
                          <a:solidFill>
                            <a:schemeClr val="accent5">
                              <a:lumMod val="50000"/>
                            </a:schemeClr>
                          </a:solidFill>
                        </a:rPr>
                        <a:t>Ella/él</a:t>
                      </a:r>
                    </a:p>
                  </a:txBody>
                  <a:tcPr anchor="ctr">
                    <a:noFill/>
                  </a:tcPr>
                </a:tc>
                <a:extLst>
                  <a:ext uri="{0D108BD9-81ED-4DB2-BD59-A6C34878D82A}">
                    <a16:rowId xmlns:a16="http://schemas.microsoft.com/office/drawing/2014/main" val="2592815525"/>
                  </a:ext>
                </a:extLst>
              </a:tr>
              <a:tr h="607278">
                <a:tc>
                  <a:txBody>
                    <a:bodyPr/>
                    <a:lstStyle/>
                    <a:p>
                      <a:r>
                        <a:rPr lang="es-GB" sz="2000" b="1" dirty="0">
                          <a:solidFill>
                            <a:schemeClr val="accent5">
                              <a:lumMod val="50000"/>
                            </a:schemeClr>
                          </a:solidFill>
                        </a:rPr>
                        <a:t>1.</a:t>
                      </a:r>
                    </a:p>
                  </a:txBody>
                  <a:tcPr anchor="ctr">
                    <a:noFill/>
                  </a:tcPr>
                </a:tc>
                <a:tc>
                  <a:txBody>
                    <a:bodyPr/>
                    <a:lstStyle/>
                    <a:p>
                      <a:pPr algn="ctr"/>
                      <a:r>
                        <a:rPr lang="es-GB" sz="2000" dirty="0">
                          <a:solidFill>
                            <a:schemeClr val="accent5">
                              <a:lumMod val="50000"/>
                            </a:schemeClr>
                          </a:solidFill>
                        </a:rPr>
                        <a:t>No, it’s an example.</a:t>
                      </a:r>
                    </a:p>
                  </a:txBody>
                  <a:tcPr anchor="ctr">
                    <a:noFill/>
                  </a:tcPr>
                </a:tc>
                <a:tc>
                  <a:txBody>
                    <a:bodyPr/>
                    <a:lstStyle/>
                    <a:p>
                      <a:pPr algn="ctr"/>
                      <a:r>
                        <a:rPr lang="es-GB" sz="2000" dirty="0">
                          <a:solidFill>
                            <a:schemeClr val="accent5">
                              <a:lumMod val="50000"/>
                            </a:schemeClr>
                          </a:solidFill>
                        </a:rPr>
                        <a:t>Yes, it’s interesting.</a:t>
                      </a:r>
                    </a:p>
                  </a:txBody>
                  <a:tcPr anchor="ctr">
                    <a:noFill/>
                  </a:tcPr>
                </a:tc>
                <a:extLst>
                  <a:ext uri="{0D108BD9-81ED-4DB2-BD59-A6C34878D82A}">
                    <a16:rowId xmlns:a16="http://schemas.microsoft.com/office/drawing/2014/main" val="2601406700"/>
                  </a:ext>
                </a:extLst>
              </a:tr>
            </a:tbl>
          </a:graphicData>
        </a:graphic>
      </p:graphicFrame>
      <p:sp>
        <p:nvSpPr>
          <p:cNvPr id="46" name="Oval Callout 45"/>
          <p:cNvSpPr/>
          <p:nvPr/>
        </p:nvSpPr>
        <p:spPr>
          <a:xfrm>
            <a:off x="2462382" y="2102725"/>
            <a:ext cx="3633618" cy="1308616"/>
          </a:xfrm>
          <a:prstGeom prst="wedgeEllipseCallout">
            <a:avLst>
              <a:gd name="adj1" fmla="val -60382"/>
              <a:gd name="adj2" fmla="val 6297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a:t>
            </a:r>
            <a:r>
              <a:rPr lang="en-GB" sz="2400" b="1" dirty="0" err="1">
                <a:solidFill>
                  <a:schemeClr val="accent5">
                    <a:lumMod val="50000"/>
                  </a:schemeClr>
                </a:solidFill>
                <a:latin typeface="Century Gothic" panose="020B0502020202020204" pitchFamily="34" charset="0"/>
              </a:rPr>
              <a:t>Tienes</a:t>
            </a:r>
            <a:r>
              <a:rPr lang="en-GB" sz="2400" b="1" dirty="0">
                <a:solidFill>
                  <a:schemeClr val="accent5">
                    <a:lumMod val="50000"/>
                  </a:schemeClr>
                </a:solidFill>
                <a:latin typeface="Century Gothic" panose="020B0502020202020204" pitchFamily="34" charset="0"/>
              </a:rPr>
              <a:t> que </a:t>
            </a:r>
            <a:r>
              <a:rPr lang="en-GB" sz="2400" dirty="0" err="1">
                <a:solidFill>
                  <a:schemeClr val="accent5">
                    <a:lumMod val="50000"/>
                  </a:schemeClr>
                </a:solidFill>
                <a:latin typeface="Century Gothic" panose="020B0502020202020204" pitchFamily="34" charset="0"/>
              </a:rPr>
              <a:t>incluir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esta</a:t>
            </a:r>
            <a:r>
              <a:rPr lang="en-GB" sz="2400" dirty="0">
                <a:solidFill>
                  <a:schemeClr val="accent5">
                    <a:lumMod val="50000"/>
                  </a:schemeClr>
                </a:solidFill>
                <a:latin typeface="Century Gothic" panose="020B0502020202020204" pitchFamily="34" charset="0"/>
              </a:rPr>
              <a:t> idea?</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7" name="Oval Callout 45">
            <a:extLst>
              <a:ext uri="{FF2B5EF4-FFF2-40B4-BE49-F238E27FC236}">
                <a16:creationId xmlns:a16="http://schemas.microsoft.com/office/drawing/2014/main" id="{5EE681C6-80F2-6543-AA58-730C38435AD0}"/>
              </a:ext>
            </a:extLst>
          </p:cNvPr>
          <p:cNvSpPr/>
          <p:nvPr/>
        </p:nvSpPr>
        <p:spPr>
          <a:xfrm>
            <a:off x="6260420" y="2138044"/>
            <a:ext cx="3164134" cy="1308616"/>
          </a:xfrm>
          <a:prstGeom prst="wedgeEllipseCallout">
            <a:avLst>
              <a:gd name="adj1" fmla="val 69983"/>
              <a:gd name="adj2" fmla="val 6394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No, es un </a:t>
            </a:r>
            <a:r>
              <a:rPr lang="en-GB" sz="2400" dirty="0" err="1">
                <a:solidFill>
                  <a:schemeClr val="accent5">
                    <a:lumMod val="50000"/>
                  </a:schemeClr>
                </a:solidFill>
                <a:latin typeface="Century Gothic" panose="020B0502020202020204" pitchFamily="34" charset="0"/>
              </a:rPr>
              <a:t>ejemplo</a:t>
            </a:r>
            <a:r>
              <a:rPr lang="en-GB" sz="2400" dirty="0">
                <a:solidFill>
                  <a:schemeClr val="accent5">
                    <a:lumMod val="50000"/>
                  </a:schemeClr>
                </a:solidFill>
                <a:latin typeface="Century Gothic" panose="020B0502020202020204" pitchFamily="34" charset="0"/>
              </a:rPr>
              <a:t>.</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7" name="Anillo 6">
            <a:extLst>
              <a:ext uri="{FF2B5EF4-FFF2-40B4-BE49-F238E27FC236}">
                <a16:creationId xmlns:a16="http://schemas.microsoft.com/office/drawing/2014/main" id="{7334DC21-8B42-B34C-A4AD-5D1864DAD3B8}"/>
              </a:ext>
            </a:extLst>
          </p:cNvPr>
          <p:cNvSpPr/>
          <p:nvPr/>
        </p:nvSpPr>
        <p:spPr>
          <a:xfrm>
            <a:off x="6260420" y="5443442"/>
            <a:ext cx="2769280" cy="676708"/>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9" name="Imagen 8">
            <a:extLst>
              <a:ext uri="{FF2B5EF4-FFF2-40B4-BE49-F238E27FC236}">
                <a16:creationId xmlns:a16="http://schemas.microsoft.com/office/drawing/2014/main" id="{5D7E41F5-7140-6F4F-97CA-0ED0BCF582A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9149" y="1559484"/>
            <a:ext cx="2114031" cy="1543323"/>
          </a:xfrm>
          <a:prstGeom prst="rect">
            <a:avLst/>
          </a:prstGeom>
        </p:spPr>
      </p:pic>
    </p:spTree>
    <p:extLst>
      <p:ext uri="{BB962C8B-B14F-4D97-AF65-F5344CB8AC3E}">
        <p14:creationId xmlns:p14="http://schemas.microsoft.com/office/powerpoint/2010/main" val="171384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4" grpId="0"/>
      <p:bldP spid="45" grpId="0"/>
      <p:bldP spid="47" grpId="0"/>
      <p:bldP spid="48" grpId="0"/>
      <p:bldP spid="19" grpId="0" animBg="1"/>
      <p:bldP spid="20" grpId="0" animBg="1"/>
      <p:bldP spid="29" grpId="0"/>
      <p:bldP spid="37" grpId="0"/>
      <p:bldP spid="28" grpId="0"/>
      <p:bldP spid="31" grpId="0"/>
      <p:bldP spid="32" grpId="0"/>
      <p:bldP spid="46" grpId="0" animBg="1"/>
      <p:bldP spid="27"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288" y="449678"/>
            <a:ext cx="4997686"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115141" y="2593701"/>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 </a:t>
            </a:r>
            <a:r>
              <a:rPr lang="en-GB" sz="2200" dirty="0">
                <a:solidFill>
                  <a:schemeClr val="accent5">
                    <a:lumMod val="50000"/>
                  </a:schemeClr>
                </a:solidFill>
                <a:latin typeface="Century Gothic" panose="020B0502020202020204" pitchFamily="34" charset="0"/>
              </a:rPr>
              <a:t>Does she have to consider this idea? </a:t>
            </a:r>
            <a:endPar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115141" y="1812218"/>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1. </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Do you have to deal with this topic?</a:t>
            </a:r>
          </a:p>
        </p:txBody>
      </p:sp>
      <p:sp>
        <p:nvSpPr>
          <p:cNvPr id="47" name="TextBox 56">
            <a:extLst>
              <a:ext uri="{FF2B5EF4-FFF2-40B4-BE49-F238E27FC236}">
                <a16:creationId xmlns:a16="http://schemas.microsoft.com/office/drawing/2014/main" id="{44ACD847-DE5B-1B43-9684-973E8B9EF474}"/>
              </a:ext>
            </a:extLst>
          </p:cNvPr>
          <p:cNvSpPr txBox="1"/>
          <p:nvPr/>
        </p:nvSpPr>
        <p:spPr>
          <a:xfrm>
            <a:off x="115141" y="3375184"/>
            <a:ext cx="4968180"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3. </a:t>
            </a:r>
            <a:r>
              <a:rPr lang="en-GB" sz="2200" dirty="0">
                <a:solidFill>
                  <a:schemeClr val="accent5">
                    <a:lumMod val="50000"/>
                  </a:schemeClr>
                </a:solidFill>
                <a:latin typeface="Century Gothic" panose="020B0502020202020204" pitchFamily="34" charset="0"/>
              </a:rPr>
              <a:t>Does he have to carry out this scene?</a:t>
            </a:r>
          </a:p>
        </p:txBody>
      </p:sp>
      <p:sp>
        <p:nvSpPr>
          <p:cNvPr id="52" name="TextBox 57">
            <a:extLst>
              <a:ext uri="{FF2B5EF4-FFF2-40B4-BE49-F238E27FC236}">
                <a16:creationId xmlns:a16="http://schemas.microsoft.com/office/drawing/2014/main" id="{9F905CD9-F55B-934D-A7AE-CAEA8A266694}"/>
              </a:ext>
            </a:extLst>
          </p:cNvPr>
          <p:cNvSpPr txBox="1"/>
          <p:nvPr/>
        </p:nvSpPr>
        <p:spPr>
          <a:xfrm>
            <a:off x="115141" y="4156667"/>
            <a:ext cx="485434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4. </a:t>
            </a:r>
            <a:r>
              <a:rPr lang="en-GB" sz="2200" dirty="0">
                <a:solidFill>
                  <a:schemeClr val="accent5">
                    <a:lumMod val="50000"/>
                  </a:schemeClr>
                </a:solidFill>
                <a:latin typeface="Century Gothic" panose="020B0502020202020204" pitchFamily="34" charset="0"/>
              </a:rPr>
              <a:t>Do you have to include this story?</a:t>
            </a:r>
          </a:p>
        </p:txBody>
      </p:sp>
      <p:sp>
        <p:nvSpPr>
          <p:cNvPr id="55" name="TextBox 59">
            <a:extLst>
              <a:ext uri="{FF2B5EF4-FFF2-40B4-BE49-F238E27FC236}">
                <a16:creationId xmlns:a16="http://schemas.microsoft.com/office/drawing/2014/main" id="{231DB558-158F-AE45-9C29-2D704D3DCE06}"/>
              </a:ext>
            </a:extLst>
          </p:cNvPr>
          <p:cNvSpPr txBox="1"/>
          <p:nvPr/>
        </p:nvSpPr>
        <p:spPr>
          <a:xfrm>
            <a:off x="115141" y="5381081"/>
            <a:ext cx="471282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6. </a:t>
            </a:r>
            <a:r>
              <a:rPr lang="en-GB" sz="2200" noProof="0" dirty="0">
                <a:solidFill>
                  <a:schemeClr val="accent5">
                    <a:lumMod val="50000"/>
                  </a:schemeClr>
                </a:solidFill>
                <a:latin typeface="Century Gothic" panose="020B0502020202020204" pitchFamily="34" charset="0"/>
              </a:rPr>
              <a:t>Does she have to escape from this building?</a:t>
            </a:r>
            <a:endParaRPr lang="en-GB" sz="2200" dirty="0">
              <a:solidFill>
                <a:schemeClr val="accent5">
                  <a:lumMod val="50000"/>
                </a:schemeClr>
              </a:solidFill>
              <a:latin typeface="Century Gothic" panose="020B0502020202020204" pitchFamily="34" charset="0"/>
            </a:endParaRPr>
          </a:p>
        </p:txBody>
      </p:sp>
      <p:sp>
        <p:nvSpPr>
          <p:cNvPr id="56" name="TextBox 58">
            <a:extLst>
              <a:ext uri="{FF2B5EF4-FFF2-40B4-BE49-F238E27FC236}">
                <a16:creationId xmlns:a16="http://schemas.microsoft.com/office/drawing/2014/main" id="{4CE5CCF7-6DBC-6B41-AA45-F2FEE7868F20}"/>
              </a:ext>
            </a:extLst>
          </p:cNvPr>
          <p:cNvSpPr txBox="1"/>
          <p:nvPr/>
        </p:nvSpPr>
        <p:spPr>
          <a:xfrm>
            <a:off x="115141" y="4938150"/>
            <a:ext cx="4999532" cy="430887"/>
          </a:xfrm>
          <a:prstGeom prst="rect">
            <a:avLst/>
          </a:prstGeom>
          <a:noFill/>
        </p:spPr>
        <p:txBody>
          <a:bodyPr wrap="square" rtlCol="0">
            <a:spAutoFit/>
          </a:bodyPr>
          <a:lstStyle/>
          <a:p>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5. </a:t>
            </a:r>
            <a:r>
              <a:rPr lang="en-GB" sz="2200" noProof="0" dirty="0">
                <a:solidFill>
                  <a:schemeClr val="accent5">
                    <a:lumMod val="50000"/>
                  </a:schemeClr>
                </a:solidFill>
                <a:latin typeface="Century Gothic" panose="020B0502020202020204" pitchFamily="34" charset="0"/>
              </a:rPr>
              <a:t>Do you have to get this camera? </a:t>
            </a:r>
            <a:endParaRPr lang="en-GB" sz="2200" dirty="0">
              <a:solidFill>
                <a:schemeClr val="accent5">
                  <a:lumMod val="50000"/>
                </a:schemeClr>
              </a:solidFill>
              <a:latin typeface="Century Gothic" panose="020B0502020202020204" pitchFamily="34" charset="0"/>
            </a:endParaRPr>
          </a:p>
        </p:txBody>
      </p:sp>
      <p:sp>
        <p:nvSpPr>
          <p:cNvPr id="2" name="Title 1"/>
          <p:cNvSpPr>
            <a:spLocks noGrp="1"/>
          </p:cNvSpPr>
          <p:nvPr>
            <p:ph type="title"/>
          </p:nvPr>
        </p:nvSpPr>
        <p:spPr>
          <a:xfrm>
            <a:off x="11011191" y="6904984"/>
            <a:ext cx="1129885" cy="492258"/>
          </a:xfrm>
        </p:spPr>
        <p:txBody>
          <a:bodyPr>
            <a:normAutofit/>
          </a:bodyPr>
          <a:lstStyle/>
          <a:p>
            <a:r>
              <a:rPr lang="en-GB" sz="500" dirty="0">
                <a:solidFill>
                  <a:schemeClr val="bg1"/>
                </a:solidFill>
              </a:rPr>
              <a:t>Persona A</a:t>
            </a:r>
          </a:p>
        </p:txBody>
      </p:sp>
      <p:sp>
        <p:nvSpPr>
          <p:cNvPr id="44" name="Title 2">
            <a:extLst>
              <a:ext uri="{FF2B5EF4-FFF2-40B4-BE49-F238E27FC236}">
                <a16:creationId xmlns:a16="http://schemas.microsoft.com/office/drawing/2014/main" id="{A6DCB872-8CC4-A943-B035-7C944DE75F8C}"/>
              </a:ext>
            </a:extLst>
          </p:cNvPr>
          <p:cNvSpPr txBox="1">
            <a:spLocks/>
          </p:cNvSpPr>
          <p:nvPr/>
        </p:nvSpPr>
        <p:spPr>
          <a:xfrm>
            <a:off x="53114" y="41235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A</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nvGrpSpPr>
          <p:cNvPr id="57" name="Group 56">
            <a:extLst>
              <a:ext uri="{FF2B5EF4-FFF2-40B4-BE49-F238E27FC236}">
                <a16:creationId xmlns:a16="http://schemas.microsoft.com/office/drawing/2014/main" id="{93283391-56A7-334E-B4D4-BD492D57E1B1}"/>
              </a:ext>
            </a:extLst>
          </p:cNvPr>
          <p:cNvGrpSpPr/>
          <p:nvPr/>
        </p:nvGrpSpPr>
        <p:grpSpPr>
          <a:xfrm>
            <a:off x="5112827" y="442596"/>
            <a:ext cx="6958109" cy="5754040"/>
            <a:chOff x="5864385" y="449678"/>
            <a:chExt cx="6184878" cy="5754040"/>
          </a:xfrm>
        </p:grpSpPr>
        <p:sp>
          <p:nvSpPr>
            <p:cNvPr id="58" name="Rectangle 16">
              <a:extLst>
                <a:ext uri="{FF2B5EF4-FFF2-40B4-BE49-F238E27FC236}">
                  <a16:creationId xmlns:a16="http://schemas.microsoft.com/office/drawing/2014/main" id="{5063AE64-83FB-524A-B6DE-4137F575C581}"/>
                </a:ext>
              </a:extLst>
            </p:cNvPr>
            <p:cNvSpPr/>
            <p:nvPr/>
          </p:nvSpPr>
          <p:spPr>
            <a:xfrm>
              <a:off x="5864385" y="449678"/>
              <a:ext cx="6184878"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062131B8-030D-7941-A2B0-342A58478DE9}"/>
                </a:ext>
              </a:extLst>
            </p:cNvPr>
            <p:cNvSpPr txBox="1">
              <a:spLocks/>
            </p:cNvSpPr>
            <p:nvPr/>
          </p:nvSpPr>
          <p:spPr>
            <a:xfrm>
              <a:off x="5885689" y="460637"/>
              <a:ext cx="5929426" cy="461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A</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sp>
        <p:nvSpPr>
          <p:cNvPr id="48" name="Title 2">
            <a:extLst>
              <a:ext uri="{FF2B5EF4-FFF2-40B4-BE49-F238E27FC236}">
                <a16:creationId xmlns:a16="http://schemas.microsoft.com/office/drawing/2014/main" id="{0D1D3140-F287-4142-ACC1-2026047BE54B}"/>
              </a:ext>
            </a:extLst>
          </p:cNvPr>
          <p:cNvSpPr txBox="1">
            <a:spLocks/>
          </p:cNvSpPr>
          <p:nvPr/>
        </p:nvSpPr>
        <p:spPr>
          <a:xfrm>
            <a:off x="5156174" y="806039"/>
            <a:ext cx="6866943"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t>¿</a:t>
            </a:r>
            <a:r>
              <a:rPr lang="en-GB" sz="2000" b="1" dirty="0" err="1"/>
              <a:t>Escuchas</a:t>
            </a:r>
            <a:r>
              <a:rPr lang="en-GB" sz="2000" b="1" dirty="0"/>
              <a:t> ‘</a:t>
            </a:r>
            <a:r>
              <a:rPr lang="en-GB" sz="2000" b="1" dirty="0" err="1"/>
              <a:t>tú</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t>ella</a:t>
            </a:r>
            <a:r>
              <a:rPr lang="en-GB" sz="2000" b="1" dirty="0"/>
              <a:t>/</a:t>
            </a:r>
            <a:r>
              <a:rPr lang="en-GB" sz="2000" b="1" dirty="0" err="1"/>
              <a:t>él</a:t>
            </a:r>
            <a:r>
              <a:rPr lang="en-GB" sz="2000" b="1" dirty="0"/>
              <a:t>’ (‘</a:t>
            </a:r>
            <a:r>
              <a:rPr lang="en-GB" sz="2000" b="1" dirty="0" err="1">
                <a:solidFill>
                  <a:srgbClr val="EE6000"/>
                </a:solidFill>
              </a:rPr>
              <a:t>tiene</a:t>
            </a:r>
            <a:r>
              <a:rPr lang="en-GB" sz="2000" b="1" dirty="0">
                <a:solidFill>
                  <a:srgbClr val="EE6000"/>
                </a:solidFill>
              </a:rPr>
              <a:t> que</a:t>
            </a:r>
            <a:r>
              <a:rPr lang="en-GB" sz="2000" b="1" dirty="0"/>
              <a:t>’)? </a:t>
            </a:r>
            <a:r>
              <a:rPr lang="en-GB" sz="2000" b="1" dirty="0" err="1"/>
              <a:t>Debes</a:t>
            </a:r>
            <a:r>
              <a:rPr lang="en-GB" sz="2000" b="1" dirty="0"/>
              <a:t> </a:t>
            </a:r>
            <a:r>
              <a:rPr lang="en-GB" sz="2000" b="1" dirty="0" err="1"/>
              <a:t>decir</a:t>
            </a:r>
            <a:r>
              <a:rPr lang="en-GB" sz="2000" b="1" dirty="0"/>
              <a:t> la </a:t>
            </a:r>
            <a:r>
              <a:rPr lang="en-GB" sz="2000" b="1" dirty="0" err="1"/>
              <a:t>respuesta</a:t>
            </a:r>
            <a:r>
              <a:rPr lang="en-GB" sz="2000" b="1" dirty="0"/>
              <a:t> </a:t>
            </a:r>
            <a:r>
              <a:rPr lang="en-GB" sz="2000" b="1" dirty="0" err="1"/>
              <a:t>correcta</a:t>
            </a:r>
            <a:r>
              <a:rPr lang="en-GB" sz="2000" b="1" dirty="0"/>
              <a:t> </a:t>
            </a:r>
            <a:r>
              <a:rPr lang="en-GB" sz="2000" b="1" dirty="0" err="1"/>
              <a:t>en</a:t>
            </a:r>
            <a:r>
              <a:rPr lang="en-GB" sz="2000" b="1" dirty="0"/>
              <a:t> </a:t>
            </a:r>
            <a:r>
              <a:rPr lang="en-GB" sz="2000" b="1" dirty="0" err="1"/>
              <a:t>español</a:t>
            </a:r>
            <a:r>
              <a:rPr lang="en-GB" sz="2000" b="1" dirty="0"/>
              <a:t>.</a:t>
            </a:r>
            <a:endParaRPr lang="en-US" sz="2000" dirty="0"/>
          </a:p>
        </p:txBody>
      </p:sp>
      <p:sp>
        <p:nvSpPr>
          <p:cNvPr id="51" name="Title 2">
            <a:extLst>
              <a:ext uri="{FF2B5EF4-FFF2-40B4-BE49-F238E27FC236}">
                <a16:creationId xmlns:a16="http://schemas.microsoft.com/office/drawing/2014/main" id="{8473CA8B-DB23-124A-A2BA-24F84F518B0F}"/>
              </a:ext>
            </a:extLst>
          </p:cNvPr>
          <p:cNvSpPr txBox="1">
            <a:spLocks/>
          </p:cNvSpPr>
          <p:nvPr/>
        </p:nvSpPr>
        <p:spPr>
          <a:xfrm>
            <a:off x="53114" y="863827"/>
            <a:ext cx="5030207" cy="724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err="1"/>
              <a:t>Debes</a:t>
            </a:r>
            <a:r>
              <a:rPr lang="en-GB" sz="2000" b="1" dirty="0"/>
              <a:t> </a:t>
            </a:r>
            <a:r>
              <a:rPr lang="en-GB" sz="2000" b="1" dirty="0" err="1"/>
              <a:t>hacer</a:t>
            </a:r>
            <a:r>
              <a:rPr lang="en-GB" sz="2000" b="1" dirty="0"/>
              <a:t> </a:t>
            </a:r>
            <a:r>
              <a:rPr lang="en-GB" sz="2000" b="1" dirty="0" err="1"/>
              <a:t>estas</a:t>
            </a:r>
            <a:r>
              <a:rPr lang="en-GB" sz="2000" b="1" dirty="0"/>
              <a:t> </a:t>
            </a:r>
            <a:r>
              <a:rPr lang="en-GB" sz="2000" b="1" dirty="0" err="1"/>
              <a:t>preguntas</a:t>
            </a:r>
            <a:r>
              <a:rPr lang="en-GB" sz="2000" b="1" dirty="0"/>
              <a:t> </a:t>
            </a:r>
            <a:r>
              <a:rPr lang="en-GB" sz="2000" b="1" dirty="0" err="1"/>
              <a:t>en</a:t>
            </a:r>
            <a:r>
              <a:rPr lang="en-GB" sz="2000" b="1" dirty="0"/>
              <a:t> </a:t>
            </a:r>
            <a:r>
              <a:rPr lang="en-GB" sz="2000" b="1" dirty="0" err="1"/>
              <a:t>español</a:t>
            </a:r>
            <a:r>
              <a:rPr lang="en-GB" sz="2000" b="1" dirty="0"/>
              <a:t>. </a:t>
            </a:r>
            <a:r>
              <a:rPr lang="en-GB" sz="2000" b="1" dirty="0" err="1"/>
              <a:t>Usa</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solidFill>
                  <a:srgbClr val="EE6000"/>
                </a:solidFill>
              </a:rPr>
              <a:t>tiene</a:t>
            </a:r>
            <a:r>
              <a:rPr lang="en-GB" sz="2000" b="1" dirty="0">
                <a:solidFill>
                  <a:srgbClr val="EE6000"/>
                </a:solidFill>
              </a:rPr>
              <a:t> que</a:t>
            </a:r>
            <a:r>
              <a:rPr lang="en-GB" sz="2000" b="1" dirty="0"/>
              <a:t>’.</a:t>
            </a:r>
            <a:endParaRPr lang="en-US" sz="2000" dirty="0"/>
          </a:p>
        </p:txBody>
      </p:sp>
      <p:graphicFrame>
        <p:nvGraphicFramePr>
          <p:cNvPr id="18" name="Tabla 4">
            <a:extLst>
              <a:ext uri="{FF2B5EF4-FFF2-40B4-BE49-F238E27FC236}">
                <a16:creationId xmlns:a16="http://schemas.microsoft.com/office/drawing/2014/main" id="{0A4B87E6-C9AA-5048-AA17-92ED552A0B7C}"/>
              </a:ext>
            </a:extLst>
          </p:cNvPr>
          <p:cNvGraphicFramePr>
            <a:graphicFrameLocks noGrp="1"/>
          </p:cNvGraphicFramePr>
          <p:nvPr>
            <p:extLst>
              <p:ext uri="{D42A27DB-BD31-4B8C-83A1-F6EECF244321}">
                <p14:modId xmlns:p14="http://schemas.microsoft.com/office/powerpoint/2010/main" val="3571074384"/>
              </p:ext>
            </p:extLst>
          </p:nvPr>
        </p:nvGraphicFramePr>
        <p:xfrm>
          <a:off x="5356530" y="1675531"/>
          <a:ext cx="6450985" cy="4339452"/>
        </p:xfrm>
        <a:graphic>
          <a:graphicData uri="http://schemas.openxmlformats.org/drawingml/2006/table">
            <a:tbl>
              <a:tblPr firstRow="1" bandRow="1">
                <a:tableStyleId>{5DA37D80-6434-44D0-A028-1B22A696006F}</a:tableStyleId>
              </a:tblPr>
              <a:tblGrid>
                <a:gridCol w="555827">
                  <a:extLst>
                    <a:ext uri="{9D8B030D-6E8A-4147-A177-3AD203B41FA5}">
                      <a16:colId xmlns:a16="http://schemas.microsoft.com/office/drawing/2014/main" val="2066547854"/>
                    </a:ext>
                  </a:extLst>
                </a:gridCol>
                <a:gridCol w="2947579">
                  <a:extLst>
                    <a:ext uri="{9D8B030D-6E8A-4147-A177-3AD203B41FA5}">
                      <a16:colId xmlns:a16="http://schemas.microsoft.com/office/drawing/2014/main" val="4199791835"/>
                    </a:ext>
                  </a:extLst>
                </a:gridCol>
                <a:gridCol w="2947579">
                  <a:extLst>
                    <a:ext uri="{9D8B030D-6E8A-4147-A177-3AD203B41FA5}">
                      <a16:colId xmlns:a16="http://schemas.microsoft.com/office/drawing/2014/main" val="3136928920"/>
                    </a:ext>
                  </a:extLst>
                </a:gridCol>
              </a:tblGrid>
              <a:tr h="545444">
                <a:tc>
                  <a:txBody>
                    <a:bodyPr/>
                    <a:lstStyle/>
                    <a:p>
                      <a:endParaRPr lang="es-GB" sz="2000" dirty="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Tú</a:t>
                      </a:r>
                    </a:p>
                  </a:txBody>
                  <a:tcPr anchor="ctr">
                    <a:noFill/>
                  </a:tcPr>
                </a:tc>
                <a:tc>
                  <a:txBody>
                    <a:bodyPr/>
                    <a:lstStyle/>
                    <a:p>
                      <a:pPr algn="ctr"/>
                      <a:r>
                        <a:rPr lang="es-GB" sz="2000" dirty="0">
                          <a:solidFill>
                            <a:schemeClr val="accent5">
                              <a:lumMod val="50000"/>
                            </a:schemeClr>
                          </a:solidFill>
                        </a:rPr>
                        <a:t>Ella/él</a:t>
                      </a:r>
                    </a:p>
                  </a:txBody>
                  <a:tcPr anchor="ctr">
                    <a:noFill/>
                  </a:tcPr>
                </a:tc>
                <a:extLst>
                  <a:ext uri="{0D108BD9-81ED-4DB2-BD59-A6C34878D82A}">
                    <a16:rowId xmlns:a16="http://schemas.microsoft.com/office/drawing/2014/main" val="2592815525"/>
                  </a:ext>
                </a:extLst>
              </a:tr>
              <a:tr h="494924">
                <a:tc>
                  <a:txBody>
                    <a:bodyPr/>
                    <a:lstStyle/>
                    <a:p>
                      <a:r>
                        <a:rPr lang="es-GB" sz="2000" b="1" dirty="0">
                          <a:solidFill>
                            <a:schemeClr val="accent5">
                              <a:lumMod val="50000"/>
                            </a:schemeClr>
                          </a:solidFill>
                        </a:rPr>
                        <a:t>1.</a:t>
                      </a:r>
                    </a:p>
                  </a:txBody>
                  <a:tcPr anchor="ctr">
                    <a:noFill/>
                  </a:tcPr>
                </a:tc>
                <a:tc>
                  <a:txBody>
                    <a:bodyPr/>
                    <a:lstStyle/>
                    <a:p>
                      <a:pPr algn="ctr"/>
                      <a:r>
                        <a:rPr lang="es-GB" sz="2000" dirty="0">
                          <a:solidFill>
                            <a:schemeClr val="accent5">
                              <a:lumMod val="50000"/>
                            </a:schemeClr>
                          </a:solidFill>
                        </a:rPr>
                        <a:t>Yes, it’s great. </a:t>
                      </a:r>
                    </a:p>
                  </a:txBody>
                  <a:tcPr anchor="ctr">
                    <a:noFill/>
                  </a:tcPr>
                </a:tc>
                <a:tc>
                  <a:txBody>
                    <a:bodyPr/>
                    <a:lstStyle/>
                    <a:p>
                      <a:pPr algn="ctr"/>
                      <a:r>
                        <a:rPr lang="es-GB" sz="2000" dirty="0">
                          <a:solidFill>
                            <a:schemeClr val="accent5">
                              <a:lumMod val="50000"/>
                            </a:schemeClr>
                          </a:solidFill>
                        </a:rPr>
                        <a:t>No, it’s dangerous.</a:t>
                      </a:r>
                    </a:p>
                  </a:txBody>
                  <a:tcPr anchor="ctr">
                    <a:noFill/>
                  </a:tcPr>
                </a:tc>
                <a:extLst>
                  <a:ext uri="{0D108BD9-81ED-4DB2-BD59-A6C34878D82A}">
                    <a16:rowId xmlns:a16="http://schemas.microsoft.com/office/drawing/2014/main" val="2601406700"/>
                  </a:ext>
                </a:extLst>
              </a:tr>
              <a:tr h="494924">
                <a:tc>
                  <a:txBody>
                    <a:bodyPr/>
                    <a:lstStyle/>
                    <a:p>
                      <a:r>
                        <a:rPr lang="es-GB" sz="2000" b="1" dirty="0">
                          <a:solidFill>
                            <a:schemeClr val="accent5">
                              <a:lumMod val="50000"/>
                            </a:schemeClr>
                          </a:solidFill>
                        </a:rPr>
                        <a:t>2.</a:t>
                      </a:r>
                    </a:p>
                  </a:txBody>
                  <a:tcPr anchor="ctr">
                    <a:noFill/>
                  </a:tcPr>
                </a:tc>
                <a:tc>
                  <a:txBody>
                    <a:bodyPr/>
                    <a:lstStyle/>
                    <a:p>
                      <a:pPr algn="ctr"/>
                      <a:r>
                        <a:rPr lang="es-GB" sz="2000" dirty="0">
                          <a:solidFill>
                            <a:schemeClr val="accent5">
                              <a:lumMod val="50000"/>
                            </a:schemeClr>
                          </a:solidFill>
                        </a:rPr>
                        <a:t>Yes, she is very good.</a:t>
                      </a:r>
                    </a:p>
                  </a:txBody>
                  <a:tcPr anchor="ctr">
                    <a:noFill/>
                  </a:tcPr>
                </a:tc>
                <a:tc>
                  <a:txBody>
                    <a:bodyPr/>
                    <a:lstStyle/>
                    <a:p>
                      <a:pPr algn="ctr"/>
                      <a:r>
                        <a:rPr lang="es-GB" sz="2000" dirty="0">
                          <a:solidFill>
                            <a:schemeClr val="accent5">
                              <a:lumMod val="50000"/>
                            </a:schemeClr>
                          </a:solidFill>
                        </a:rPr>
                        <a:t>No, she is boring.</a:t>
                      </a:r>
                    </a:p>
                  </a:txBody>
                  <a:tcPr anchor="ctr">
                    <a:noFill/>
                  </a:tcPr>
                </a:tc>
                <a:extLst>
                  <a:ext uri="{0D108BD9-81ED-4DB2-BD59-A6C34878D82A}">
                    <a16:rowId xmlns:a16="http://schemas.microsoft.com/office/drawing/2014/main" val="2361786913"/>
                  </a:ext>
                </a:extLst>
              </a:tr>
              <a:tr h="650011">
                <a:tc>
                  <a:txBody>
                    <a:bodyPr/>
                    <a:lstStyle/>
                    <a:p>
                      <a:r>
                        <a:rPr lang="es-GB" sz="2000" b="1" dirty="0">
                          <a:solidFill>
                            <a:schemeClr val="accent5">
                              <a:lumMod val="50000"/>
                            </a:schemeClr>
                          </a:solidFill>
                        </a:rPr>
                        <a:t>3.</a:t>
                      </a:r>
                    </a:p>
                  </a:txBody>
                  <a:tcPr anchor="ctr">
                    <a:noFill/>
                  </a:tcPr>
                </a:tc>
                <a:tc>
                  <a:txBody>
                    <a:bodyPr/>
                    <a:lstStyle/>
                    <a:p>
                      <a:pPr algn="ctr"/>
                      <a:r>
                        <a:rPr lang="es-GB" sz="2000" dirty="0">
                          <a:solidFill>
                            <a:schemeClr val="accent5">
                              <a:lumMod val="50000"/>
                            </a:schemeClr>
                          </a:solidFill>
                        </a:rPr>
                        <a:t>No, there are more options.</a:t>
                      </a:r>
                    </a:p>
                  </a:txBody>
                  <a:tcPr anchor="ctr">
                    <a:noFill/>
                  </a:tcPr>
                </a:tc>
                <a:tc>
                  <a:txBody>
                    <a:bodyPr/>
                    <a:lstStyle/>
                    <a:p>
                      <a:pPr algn="ctr"/>
                      <a:r>
                        <a:rPr lang="es-GB" sz="2000" dirty="0">
                          <a:solidFill>
                            <a:schemeClr val="accent5">
                              <a:lumMod val="50000"/>
                            </a:schemeClr>
                          </a:solidFill>
                        </a:rPr>
                        <a:t>Yes, it’s interesting.</a:t>
                      </a:r>
                    </a:p>
                  </a:txBody>
                  <a:tcPr anchor="ctr">
                    <a:noFill/>
                  </a:tcPr>
                </a:tc>
                <a:extLst>
                  <a:ext uri="{0D108BD9-81ED-4DB2-BD59-A6C34878D82A}">
                    <a16:rowId xmlns:a16="http://schemas.microsoft.com/office/drawing/2014/main" val="2098109841"/>
                  </a:ext>
                </a:extLst>
              </a:tr>
              <a:tr h="650011">
                <a:tc>
                  <a:txBody>
                    <a:bodyPr/>
                    <a:lstStyle/>
                    <a:p>
                      <a:r>
                        <a:rPr lang="es-GB" sz="2000" b="1" dirty="0">
                          <a:solidFill>
                            <a:schemeClr val="accent5">
                              <a:lumMod val="50000"/>
                            </a:schemeClr>
                          </a:solidFill>
                        </a:rPr>
                        <a:t>4.</a:t>
                      </a:r>
                    </a:p>
                  </a:txBody>
                  <a:tcPr anchor="ctr">
                    <a:noFill/>
                  </a:tcPr>
                </a:tc>
                <a:tc>
                  <a:txBody>
                    <a:bodyPr/>
                    <a:lstStyle/>
                    <a:p>
                      <a:pPr algn="ctr"/>
                      <a:r>
                        <a:rPr lang="es-GB" sz="2000" dirty="0">
                          <a:solidFill>
                            <a:schemeClr val="accent5">
                              <a:lumMod val="50000"/>
                            </a:schemeClr>
                          </a:solidFill>
                        </a:rPr>
                        <a:t>Yes, it’s better.</a:t>
                      </a:r>
                    </a:p>
                  </a:txBody>
                  <a:tcPr anchor="ctr">
                    <a:noFill/>
                  </a:tcPr>
                </a:tc>
                <a:tc>
                  <a:txBody>
                    <a:bodyPr/>
                    <a:lstStyle/>
                    <a:p>
                      <a:pPr algn="ctr"/>
                      <a:r>
                        <a:rPr lang="es-GB" sz="2000" dirty="0">
                          <a:solidFill>
                            <a:schemeClr val="accent5">
                              <a:lumMod val="50000"/>
                            </a:schemeClr>
                          </a:solidFill>
                        </a:rPr>
                        <a:t>No, I can use my mobile phone</a:t>
                      </a:r>
                    </a:p>
                  </a:txBody>
                  <a:tcPr anchor="ctr">
                    <a:noFill/>
                  </a:tcPr>
                </a:tc>
                <a:extLst>
                  <a:ext uri="{0D108BD9-81ED-4DB2-BD59-A6C34878D82A}">
                    <a16:rowId xmlns:a16="http://schemas.microsoft.com/office/drawing/2014/main" val="3790327663"/>
                  </a:ext>
                </a:extLst>
              </a:tr>
              <a:tr h="650011">
                <a:tc>
                  <a:txBody>
                    <a:bodyPr/>
                    <a:lstStyle/>
                    <a:p>
                      <a:r>
                        <a:rPr lang="es-GB" sz="2000" b="1" dirty="0">
                          <a:solidFill>
                            <a:schemeClr val="accent5">
                              <a:lumMod val="50000"/>
                            </a:schemeClr>
                          </a:solidFill>
                        </a:rPr>
                        <a:t>5.</a:t>
                      </a:r>
                    </a:p>
                  </a:txBody>
                  <a:tcPr anchor="ctr">
                    <a:noFill/>
                  </a:tcPr>
                </a:tc>
                <a:tc>
                  <a:txBody>
                    <a:bodyPr/>
                    <a:lstStyle/>
                    <a:p>
                      <a:pPr algn="ctr"/>
                      <a:r>
                        <a:rPr lang="es-GB" sz="2000" dirty="0">
                          <a:solidFill>
                            <a:schemeClr val="accent5">
                              <a:lumMod val="50000"/>
                            </a:schemeClr>
                          </a:solidFill>
                        </a:rPr>
                        <a:t>No, I understand this camera.</a:t>
                      </a:r>
                    </a:p>
                  </a:txBody>
                  <a:tcPr anchor="ctr">
                    <a:noFill/>
                  </a:tcPr>
                </a:tc>
                <a:tc>
                  <a:txBody>
                    <a:bodyPr/>
                    <a:lstStyle/>
                    <a:p>
                      <a:pPr algn="ctr"/>
                      <a:r>
                        <a:rPr lang="es-GB" sz="2000" dirty="0">
                          <a:solidFill>
                            <a:schemeClr val="accent5">
                              <a:lumMod val="50000"/>
                            </a:schemeClr>
                          </a:solidFill>
                        </a:rPr>
                        <a:t>Yes, it helps.</a:t>
                      </a:r>
                    </a:p>
                  </a:txBody>
                  <a:tcPr anchor="ctr">
                    <a:noFill/>
                  </a:tcPr>
                </a:tc>
                <a:extLst>
                  <a:ext uri="{0D108BD9-81ED-4DB2-BD59-A6C34878D82A}">
                    <a16:rowId xmlns:a16="http://schemas.microsoft.com/office/drawing/2014/main" val="4054230207"/>
                  </a:ext>
                </a:extLst>
              </a:tr>
              <a:tr h="650011">
                <a:tc>
                  <a:txBody>
                    <a:bodyPr/>
                    <a:lstStyle/>
                    <a:p>
                      <a:r>
                        <a:rPr lang="es-GB" sz="2000" b="1" dirty="0">
                          <a:solidFill>
                            <a:schemeClr val="accent5">
                              <a:lumMod val="50000"/>
                            </a:schemeClr>
                          </a:solidFill>
                        </a:rPr>
                        <a:t>6.</a:t>
                      </a:r>
                    </a:p>
                  </a:txBody>
                  <a:tcPr anchor="ctr">
                    <a:noFill/>
                  </a:tcPr>
                </a:tc>
                <a:tc>
                  <a:txBody>
                    <a:bodyPr/>
                    <a:lstStyle/>
                    <a:p>
                      <a:pPr algn="ctr"/>
                      <a:r>
                        <a:rPr lang="es-GB" sz="2000" dirty="0">
                          <a:solidFill>
                            <a:schemeClr val="accent5">
                              <a:lumMod val="50000"/>
                            </a:schemeClr>
                          </a:solidFill>
                        </a:rPr>
                        <a:t>No, I can change the story.</a:t>
                      </a:r>
                    </a:p>
                  </a:txBody>
                  <a:tcPr anchor="ctr">
                    <a:noFill/>
                  </a:tcPr>
                </a:tc>
                <a:tc>
                  <a:txBody>
                    <a:bodyPr/>
                    <a:lstStyle/>
                    <a:p>
                      <a:pPr algn="ctr"/>
                      <a:r>
                        <a:rPr lang="es-GB" sz="2000" dirty="0">
                          <a:solidFill>
                            <a:schemeClr val="accent5">
                              <a:lumMod val="50000"/>
                            </a:schemeClr>
                          </a:solidFill>
                        </a:rPr>
                        <a:t>No, I have a different idea.</a:t>
                      </a:r>
                    </a:p>
                  </a:txBody>
                  <a:tcPr anchor="ctr">
                    <a:noFill/>
                  </a:tcPr>
                </a:tc>
                <a:extLst>
                  <a:ext uri="{0D108BD9-81ED-4DB2-BD59-A6C34878D82A}">
                    <a16:rowId xmlns:a16="http://schemas.microsoft.com/office/drawing/2014/main" val="904721125"/>
                  </a:ext>
                </a:extLst>
              </a:tr>
            </a:tbl>
          </a:graphicData>
        </a:graphic>
      </p:graphicFrame>
    </p:spTree>
    <p:extLst>
      <p:ext uri="{BB962C8B-B14F-4D97-AF65-F5344CB8AC3E}">
        <p14:creationId xmlns:p14="http://schemas.microsoft.com/office/powerpoint/2010/main" val="314867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1191" y="6904984"/>
            <a:ext cx="1129885" cy="492258"/>
          </a:xfrm>
        </p:spPr>
        <p:txBody>
          <a:bodyPr>
            <a:normAutofit/>
          </a:bodyPr>
          <a:lstStyle/>
          <a:p>
            <a:r>
              <a:rPr lang="en-GB" sz="500" dirty="0">
                <a:solidFill>
                  <a:schemeClr val="bg1"/>
                </a:solidFill>
              </a:rPr>
              <a:t>Persona A</a:t>
            </a:r>
          </a:p>
        </p:txBody>
      </p:sp>
      <p:grpSp>
        <p:nvGrpSpPr>
          <p:cNvPr id="57" name="Group 56">
            <a:extLst>
              <a:ext uri="{FF2B5EF4-FFF2-40B4-BE49-F238E27FC236}">
                <a16:creationId xmlns:a16="http://schemas.microsoft.com/office/drawing/2014/main" id="{93283391-56A7-334E-B4D4-BD492D57E1B1}"/>
              </a:ext>
            </a:extLst>
          </p:cNvPr>
          <p:cNvGrpSpPr/>
          <p:nvPr/>
        </p:nvGrpSpPr>
        <p:grpSpPr>
          <a:xfrm>
            <a:off x="5112827" y="442596"/>
            <a:ext cx="6958109" cy="5754040"/>
            <a:chOff x="5864385" y="449678"/>
            <a:chExt cx="6184878" cy="5754040"/>
          </a:xfrm>
        </p:grpSpPr>
        <p:sp>
          <p:nvSpPr>
            <p:cNvPr id="58" name="Rectangle 16">
              <a:extLst>
                <a:ext uri="{FF2B5EF4-FFF2-40B4-BE49-F238E27FC236}">
                  <a16:creationId xmlns:a16="http://schemas.microsoft.com/office/drawing/2014/main" id="{5063AE64-83FB-524A-B6DE-4137F575C581}"/>
                </a:ext>
              </a:extLst>
            </p:cNvPr>
            <p:cNvSpPr/>
            <p:nvPr/>
          </p:nvSpPr>
          <p:spPr>
            <a:xfrm>
              <a:off x="5864385" y="449678"/>
              <a:ext cx="6184878"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062131B8-030D-7941-A2B0-342A58478DE9}"/>
                </a:ext>
              </a:extLst>
            </p:cNvPr>
            <p:cNvSpPr txBox="1">
              <a:spLocks/>
            </p:cNvSpPr>
            <p:nvPr/>
          </p:nvSpPr>
          <p:spPr>
            <a:xfrm>
              <a:off x="5885689" y="460637"/>
              <a:ext cx="5929426" cy="461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B</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sp>
        <p:nvSpPr>
          <p:cNvPr id="48" name="Title 2">
            <a:extLst>
              <a:ext uri="{FF2B5EF4-FFF2-40B4-BE49-F238E27FC236}">
                <a16:creationId xmlns:a16="http://schemas.microsoft.com/office/drawing/2014/main" id="{0D1D3140-F287-4142-ACC1-2026047BE54B}"/>
              </a:ext>
            </a:extLst>
          </p:cNvPr>
          <p:cNvSpPr txBox="1">
            <a:spLocks/>
          </p:cNvSpPr>
          <p:nvPr/>
        </p:nvSpPr>
        <p:spPr>
          <a:xfrm>
            <a:off x="5156174" y="806039"/>
            <a:ext cx="6866943"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t>¿</a:t>
            </a:r>
            <a:r>
              <a:rPr lang="en-GB" sz="2000" b="1" dirty="0" err="1"/>
              <a:t>Escuchas</a:t>
            </a:r>
            <a:r>
              <a:rPr lang="en-GB" sz="2000" b="1" dirty="0"/>
              <a:t> ‘</a:t>
            </a:r>
            <a:r>
              <a:rPr lang="en-GB" sz="2000" b="1" dirty="0" err="1"/>
              <a:t>tú</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t>ella</a:t>
            </a:r>
            <a:r>
              <a:rPr lang="en-GB" sz="2000" b="1" dirty="0"/>
              <a:t>/</a:t>
            </a:r>
            <a:r>
              <a:rPr lang="en-GB" sz="2000" b="1" dirty="0" err="1"/>
              <a:t>él</a:t>
            </a:r>
            <a:r>
              <a:rPr lang="en-GB" sz="2000" b="1" dirty="0"/>
              <a:t>’ (‘</a:t>
            </a:r>
            <a:r>
              <a:rPr lang="en-GB" sz="2000" b="1" dirty="0" err="1">
                <a:solidFill>
                  <a:srgbClr val="EE6000"/>
                </a:solidFill>
              </a:rPr>
              <a:t>tiene</a:t>
            </a:r>
            <a:r>
              <a:rPr lang="en-GB" sz="2000" b="1" dirty="0">
                <a:solidFill>
                  <a:srgbClr val="EE6000"/>
                </a:solidFill>
              </a:rPr>
              <a:t> que</a:t>
            </a:r>
            <a:r>
              <a:rPr lang="en-GB" sz="2000" b="1" dirty="0"/>
              <a:t>’)? </a:t>
            </a:r>
            <a:r>
              <a:rPr lang="en-GB" sz="2000" b="1" dirty="0" err="1"/>
              <a:t>Debes</a:t>
            </a:r>
            <a:r>
              <a:rPr lang="en-GB" sz="2000" b="1" dirty="0"/>
              <a:t> </a:t>
            </a:r>
            <a:r>
              <a:rPr lang="en-GB" sz="2000" b="1" dirty="0" err="1"/>
              <a:t>decir</a:t>
            </a:r>
            <a:r>
              <a:rPr lang="en-GB" sz="2000" b="1" dirty="0"/>
              <a:t> la </a:t>
            </a:r>
            <a:r>
              <a:rPr lang="en-GB" sz="2000" b="1" dirty="0" err="1"/>
              <a:t>respuesta</a:t>
            </a:r>
            <a:r>
              <a:rPr lang="en-GB" sz="2000" b="1" dirty="0"/>
              <a:t> </a:t>
            </a:r>
            <a:r>
              <a:rPr lang="en-GB" sz="2000" b="1" dirty="0" err="1"/>
              <a:t>correcta</a:t>
            </a:r>
            <a:r>
              <a:rPr lang="en-GB" sz="2000" b="1" dirty="0"/>
              <a:t> </a:t>
            </a:r>
            <a:r>
              <a:rPr lang="en-GB" sz="2000" b="1" dirty="0" err="1"/>
              <a:t>en</a:t>
            </a:r>
            <a:r>
              <a:rPr lang="en-GB" sz="2000" b="1" dirty="0"/>
              <a:t> </a:t>
            </a:r>
            <a:r>
              <a:rPr lang="en-GB" sz="2000" b="1" dirty="0" err="1"/>
              <a:t>español</a:t>
            </a:r>
            <a:r>
              <a:rPr lang="en-GB" sz="2000" b="1" dirty="0"/>
              <a:t>.</a:t>
            </a:r>
            <a:endParaRPr lang="en-US" sz="2000" dirty="0"/>
          </a:p>
        </p:txBody>
      </p:sp>
      <p:graphicFrame>
        <p:nvGraphicFramePr>
          <p:cNvPr id="18" name="Tabla 4">
            <a:extLst>
              <a:ext uri="{FF2B5EF4-FFF2-40B4-BE49-F238E27FC236}">
                <a16:creationId xmlns:a16="http://schemas.microsoft.com/office/drawing/2014/main" id="{0A4B87E6-C9AA-5048-AA17-92ED552A0B7C}"/>
              </a:ext>
            </a:extLst>
          </p:cNvPr>
          <p:cNvGraphicFramePr>
            <a:graphicFrameLocks noGrp="1"/>
          </p:cNvGraphicFramePr>
          <p:nvPr>
            <p:extLst>
              <p:ext uri="{D42A27DB-BD31-4B8C-83A1-F6EECF244321}">
                <p14:modId xmlns:p14="http://schemas.microsoft.com/office/powerpoint/2010/main" val="1480376084"/>
              </p:ext>
            </p:extLst>
          </p:nvPr>
        </p:nvGraphicFramePr>
        <p:xfrm>
          <a:off x="5294672" y="1675531"/>
          <a:ext cx="6622024" cy="4406697"/>
        </p:xfrm>
        <a:graphic>
          <a:graphicData uri="http://schemas.openxmlformats.org/drawingml/2006/table">
            <a:tbl>
              <a:tblPr firstRow="1" bandRow="1">
                <a:tableStyleId>{5DA37D80-6434-44D0-A028-1B22A696006F}</a:tableStyleId>
              </a:tblPr>
              <a:tblGrid>
                <a:gridCol w="570564">
                  <a:extLst>
                    <a:ext uri="{9D8B030D-6E8A-4147-A177-3AD203B41FA5}">
                      <a16:colId xmlns:a16="http://schemas.microsoft.com/office/drawing/2014/main" val="2066547854"/>
                    </a:ext>
                  </a:extLst>
                </a:gridCol>
                <a:gridCol w="3025730">
                  <a:extLst>
                    <a:ext uri="{9D8B030D-6E8A-4147-A177-3AD203B41FA5}">
                      <a16:colId xmlns:a16="http://schemas.microsoft.com/office/drawing/2014/main" val="4199791835"/>
                    </a:ext>
                  </a:extLst>
                </a:gridCol>
                <a:gridCol w="3025730">
                  <a:extLst>
                    <a:ext uri="{9D8B030D-6E8A-4147-A177-3AD203B41FA5}">
                      <a16:colId xmlns:a16="http://schemas.microsoft.com/office/drawing/2014/main" val="3136928920"/>
                    </a:ext>
                  </a:extLst>
                </a:gridCol>
              </a:tblGrid>
              <a:tr h="669267">
                <a:tc>
                  <a:txBody>
                    <a:bodyPr/>
                    <a:lstStyle/>
                    <a:p>
                      <a:endParaRPr lang="es-GB" sz="2000" dirty="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Tú</a:t>
                      </a:r>
                    </a:p>
                  </a:txBody>
                  <a:tcPr anchor="ctr">
                    <a:noFill/>
                  </a:tcPr>
                </a:tc>
                <a:tc>
                  <a:txBody>
                    <a:bodyPr/>
                    <a:lstStyle/>
                    <a:p>
                      <a:pPr algn="ctr"/>
                      <a:r>
                        <a:rPr lang="es-GB" sz="2000" dirty="0">
                          <a:solidFill>
                            <a:schemeClr val="accent5">
                              <a:lumMod val="50000"/>
                            </a:schemeClr>
                          </a:solidFill>
                        </a:rPr>
                        <a:t>Ella/él</a:t>
                      </a:r>
                    </a:p>
                  </a:txBody>
                  <a:tcPr anchor="ctr">
                    <a:noFill/>
                  </a:tcPr>
                </a:tc>
                <a:extLst>
                  <a:ext uri="{0D108BD9-81ED-4DB2-BD59-A6C34878D82A}">
                    <a16:rowId xmlns:a16="http://schemas.microsoft.com/office/drawing/2014/main" val="2592815525"/>
                  </a:ext>
                </a:extLst>
              </a:tr>
              <a:tr h="607278">
                <a:tc>
                  <a:txBody>
                    <a:bodyPr/>
                    <a:lstStyle/>
                    <a:p>
                      <a:r>
                        <a:rPr lang="es-GB" sz="2000" b="1" dirty="0">
                          <a:solidFill>
                            <a:schemeClr val="accent5">
                              <a:lumMod val="50000"/>
                            </a:schemeClr>
                          </a:solidFill>
                        </a:rPr>
                        <a:t>1.</a:t>
                      </a:r>
                    </a:p>
                  </a:txBody>
                  <a:tcPr anchor="ctr">
                    <a:noFill/>
                  </a:tcPr>
                </a:tc>
                <a:tc>
                  <a:txBody>
                    <a:bodyPr/>
                    <a:lstStyle/>
                    <a:p>
                      <a:pPr algn="ctr"/>
                      <a:r>
                        <a:rPr lang="es-GB" sz="2000" dirty="0">
                          <a:solidFill>
                            <a:schemeClr val="accent5">
                              <a:lumMod val="50000"/>
                            </a:schemeClr>
                          </a:solidFill>
                        </a:rPr>
                        <a:t>Yes, it’s important.</a:t>
                      </a:r>
                    </a:p>
                  </a:txBody>
                  <a:tcPr anchor="ctr">
                    <a:noFill/>
                  </a:tcPr>
                </a:tc>
                <a:tc>
                  <a:txBody>
                    <a:bodyPr/>
                    <a:lstStyle/>
                    <a:p>
                      <a:pPr algn="ctr"/>
                      <a:r>
                        <a:rPr lang="es-GB" sz="2000" dirty="0">
                          <a:solidFill>
                            <a:schemeClr val="accent5">
                              <a:lumMod val="50000"/>
                            </a:schemeClr>
                          </a:solidFill>
                        </a:rPr>
                        <a:t>No, I have more ideas.</a:t>
                      </a:r>
                    </a:p>
                  </a:txBody>
                  <a:tcPr anchor="ctr">
                    <a:noFill/>
                  </a:tcPr>
                </a:tc>
                <a:extLst>
                  <a:ext uri="{0D108BD9-81ED-4DB2-BD59-A6C34878D82A}">
                    <a16:rowId xmlns:a16="http://schemas.microsoft.com/office/drawing/2014/main" val="2601406700"/>
                  </a:ext>
                </a:extLst>
              </a:tr>
              <a:tr h="607278">
                <a:tc>
                  <a:txBody>
                    <a:bodyPr/>
                    <a:lstStyle/>
                    <a:p>
                      <a:r>
                        <a:rPr lang="es-GB" sz="2000" b="1" dirty="0">
                          <a:solidFill>
                            <a:schemeClr val="accent5">
                              <a:lumMod val="50000"/>
                            </a:schemeClr>
                          </a:solidFill>
                        </a:rPr>
                        <a:t>2.</a:t>
                      </a:r>
                    </a:p>
                  </a:txBody>
                  <a:tcPr anchor="ctr">
                    <a:noFill/>
                  </a:tcPr>
                </a:tc>
                <a:tc>
                  <a:txBody>
                    <a:bodyPr/>
                    <a:lstStyle/>
                    <a:p>
                      <a:pPr algn="ctr"/>
                      <a:r>
                        <a:rPr lang="es-GB" sz="2000" dirty="0">
                          <a:solidFill>
                            <a:schemeClr val="accent5">
                              <a:lumMod val="50000"/>
                            </a:schemeClr>
                          </a:solidFill>
                        </a:rPr>
                        <a:t>No, it’s difficult.</a:t>
                      </a:r>
                    </a:p>
                  </a:txBody>
                  <a:tcPr anchor="ctr">
                    <a:noFill/>
                  </a:tcPr>
                </a:tc>
                <a:tc>
                  <a:txBody>
                    <a:bodyPr/>
                    <a:lstStyle/>
                    <a:p>
                      <a:pPr algn="ctr"/>
                      <a:r>
                        <a:rPr lang="es-GB" sz="2000" dirty="0">
                          <a:solidFill>
                            <a:schemeClr val="accent5">
                              <a:lumMod val="50000"/>
                            </a:schemeClr>
                          </a:solidFill>
                        </a:rPr>
                        <a:t>Yes, I like it.</a:t>
                      </a:r>
                    </a:p>
                  </a:txBody>
                  <a:tcPr anchor="ctr">
                    <a:noFill/>
                  </a:tcPr>
                </a:tc>
                <a:extLst>
                  <a:ext uri="{0D108BD9-81ED-4DB2-BD59-A6C34878D82A}">
                    <a16:rowId xmlns:a16="http://schemas.microsoft.com/office/drawing/2014/main" val="2361786913"/>
                  </a:ext>
                </a:extLst>
              </a:tr>
              <a:tr h="607278">
                <a:tc>
                  <a:txBody>
                    <a:bodyPr/>
                    <a:lstStyle/>
                    <a:p>
                      <a:r>
                        <a:rPr lang="es-GB" sz="2000" b="1" dirty="0">
                          <a:solidFill>
                            <a:schemeClr val="accent5">
                              <a:lumMod val="50000"/>
                            </a:schemeClr>
                          </a:solidFill>
                        </a:rPr>
                        <a:t>3.</a:t>
                      </a:r>
                    </a:p>
                  </a:txBody>
                  <a:tcPr anchor="ctr">
                    <a:noFill/>
                  </a:tcPr>
                </a:tc>
                <a:tc>
                  <a:txBody>
                    <a:bodyPr/>
                    <a:lstStyle/>
                    <a:p>
                      <a:pPr algn="ctr"/>
                      <a:r>
                        <a:rPr lang="es-GB" sz="2000" dirty="0">
                          <a:solidFill>
                            <a:schemeClr val="accent5">
                              <a:lumMod val="50000"/>
                            </a:schemeClr>
                          </a:solidFill>
                        </a:rPr>
                        <a:t>No, it’s too late.</a:t>
                      </a:r>
                    </a:p>
                  </a:txBody>
                  <a:tcPr anchor="ctr">
                    <a:noFill/>
                  </a:tcPr>
                </a:tc>
                <a:tc>
                  <a:txBody>
                    <a:bodyPr/>
                    <a:lstStyle/>
                    <a:p>
                      <a:pPr algn="ctr"/>
                      <a:r>
                        <a:rPr lang="es-GB" sz="2000" dirty="0">
                          <a:solidFill>
                            <a:schemeClr val="accent5">
                              <a:lumMod val="50000"/>
                            </a:schemeClr>
                          </a:solidFill>
                        </a:rPr>
                        <a:t>No, maybe tomorrow.</a:t>
                      </a:r>
                    </a:p>
                  </a:txBody>
                  <a:tcPr anchor="ctr">
                    <a:noFill/>
                  </a:tcPr>
                </a:tc>
                <a:extLst>
                  <a:ext uri="{0D108BD9-81ED-4DB2-BD59-A6C34878D82A}">
                    <a16:rowId xmlns:a16="http://schemas.microsoft.com/office/drawing/2014/main" val="2098109841"/>
                  </a:ext>
                </a:extLst>
              </a:tr>
              <a:tr h="607278">
                <a:tc>
                  <a:txBody>
                    <a:bodyPr/>
                    <a:lstStyle/>
                    <a:p>
                      <a:r>
                        <a:rPr lang="es-GB" sz="2000" b="1" dirty="0">
                          <a:solidFill>
                            <a:schemeClr val="accent5">
                              <a:lumMod val="50000"/>
                            </a:schemeClr>
                          </a:solidFill>
                        </a:rPr>
                        <a:t>4.</a:t>
                      </a:r>
                    </a:p>
                  </a:txBody>
                  <a:tcPr anchor="ctr">
                    <a:noFill/>
                  </a:tcPr>
                </a:tc>
                <a:tc>
                  <a:txBody>
                    <a:bodyPr/>
                    <a:lstStyle/>
                    <a:p>
                      <a:pPr algn="ctr"/>
                      <a:r>
                        <a:rPr lang="es-GB" sz="2000" dirty="0">
                          <a:solidFill>
                            <a:schemeClr val="accent5">
                              <a:lumMod val="50000"/>
                            </a:schemeClr>
                          </a:solidFill>
                        </a:rPr>
                        <a:t>Yes, it’s funny.</a:t>
                      </a:r>
                    </a:p>
                  </a:txBody>
                  <a:tcPr anchor="ctr">
                    <a:noFill/>
                  </a:tcPr>
                </a:tc>
                <a:tc>
                  <a:txBody>
                    <a:bodyPr/>
                    <a:lstStyle/>
                    <a:p>
                      <a:pPr algn="ctr"/>
                      <a:r>
                        <a:rPr lang="es-GB" sz="2000" dirty="0">
                          <a:solidFill>
                            <a:schemeClr val="accent5">
                              <a:lumMod val="50000"/>
                            </a:schemeClr>
                          </a:solidFill>
                        </a:rPr>
                        <a:t>No, it’s sad.</a:t>
                      </a:r>
                    </a:p>
                  </a:txBody>
                  <a:tcPr anchor="ctr">
                    <a:noFill/>
                  </a:tcPr>
                </a:tc>
                <a:extLst>
                  <a:ext uri="{0D108BD9-81ED-4DB2-BD59-A6C34878D82A}">
                    <a16:rowId xmlns:a16="http://schemas.microsoft.com/office/drawing/2014/main" val="3790327663"/>
                  </a:ext>
                </a:extLst>
              </a:tr>
              <a:tr h="607278">
                <a:tc>
                  <a:txBody>
                    <a:bodyPr/>
                    <a:lstStyle/>
                    <a:p>
                      <a:r>
                        <a:rPr lang="es-GB" sz="2000" b="1" dirty="0">
                          <a:solidFill>
                            <a:schemeClr val="accent5">
                              <a:lumMod val="50000"/>
                            </a:schemeClr>
                          </a:solidFill>
                        </a:rPr>
                        <a:t>5.</a:t>
                      </a:r>
                    </a:p>
                  </a:txBody>
                  <a:tcPr anchor="ctr">
                    <a:noFill/>
                  </a:tcPr>
                </a:tc>
                <a:tc>
                  <a:txBody>
                    <a:bodyPr/>
                    <a:lstStyle/>
                    <a:p>
                      <a:pPr algn="ctr"/>
                      <a:r>
                        <a:rPr lang="es-GB" sz="2000" dirty="0">
                          <a:solidFill>
                            <a:schemeClr val="accent5">
                              <a:lumMod val="50000"/>
                            </a:schemeClr>
                          </a:solidFill>
                        </a:rPr>
                        <a:t>No, my mobile phone is good.</a:t>
                      </a:r>
                    </a:p>
                  </a:txBody>
                  <a:tcPr anchor="ctr">
                    <a:noFill/>
                  </a:tcPr>
                </a:tc>
                <a:tc>
                  <a:txBody>
                    <a:bodyPr/>
                    <a:lstStyle/>
                    <a:p>
                      <a:pPr algn="ctr"/>
                      <a:r>
                        <a:rPr lang="es-GB" sz="2000" dirty="0">
                          <a:solidFill>
                            <a:schemeClr val="accent5">
                              <a:lumMod val="50000"/>
                            </a:schemeClr>
                          </a:solidFill>
                        </a:rPr>
                        <a:t>Yes, but it’s expensive.</a:t>
                      </a:r>
                    </a:p>
                  </a:txBody>
                  <a:tcPr anchor="ctr">
                    <a:noFill/>
                  </a:tcPr>
                </a:tc>
                <a:extLst>
                  <a:ext uri="{0D108BD9-81ED-4DB2-BD59-A6C34878D82A}">
                    <a16:rowId xmlns:a16="http://schemas.microsoft.com/office/drawing/2014/main" val="4054230207"/>
                  </a:ext>
                </a:extLst>
              </a:tr>
              <a:tr h="607278">
                <a:tc>
                  <a:txBody>
                    <a:bodyPr/>
                    <a:lstStyle/>
                    <a:p>
                      <a:r>
                        <a:rPr lang="es-GB" sz="2000" b="1" dirty="0">
                          <a:solidFill>
                            <a:schemeClr val="accent5">
                              <a:lumMod val="50000"/>
                            </a:schemeClr>
                          </a:solidFill>
                        </a:rPr>
                        <a:t>6.</a:t>
                      </a:r>
                    </a:p>
                  </a:txBody>
                  <a:tcPr anchor="ctr">
                    <a:noFill/>
                  </a:tcPr>
                </a:tc>
                <a:tc>
                  <a:txBody>
                    <a:bodyPr/>
                    <a:lstStyle/>
                    <a:p>
                      <a:pPr algn="ctr"/>
                      <a:r>
                        <a:rPr lang="es-GB" sz="2000" dirty="0">
                          <a:solidFill>
                            <a:schemeClr val="accent5">
                              <a:lumMod val="50000"/>
                            </a:schemeClr>
                          </a:solidFill>
                        </a:rPr>
                        <a:t>Yes, it’s easy.</a:t>
                      </a:r>
                    </a:p>
                  </a:txBody>
                  <a:tcPr anchor="ctr">
                    <a:noFill/>
                  </a:tcPr>
                </a:tc>
                <a:tc>
                  <a:txBody>
                    <a:bodyPr/>
                    <a:lstStyle/>
                    <a:p>
                      <a:pPr algn="ctr"/>
                      <a:r>
                        <a:rPr lang="es-GB" sz="2000" dirty="0">
                          <a:solidFill>
                            <a:schemeClr val="accent5">
                              <a:lumMod val="50000"/>
                            </a:schemeClr>
                          </a:solidFill>
                        </a:rPr>
                        <a:t>No, but it’s different.</a:t>
                      </a:r>
                    </a:p>
                  </a:txBody>
                  <a:tcPr anchor="ctr">
                    <a:noFill/>
                  </a:tcPr>
                </a:tc>
                <a:extLst>
                  <a:ext uri="{0D108BD9-81ED-4DB2-BD59-A6C34878D82A}">
                    <a16:rowId xmlns:a16="http://schemas.microsoft.com/office/drawing/2014/main" val="904721125"/>
                  </a:ext>
                </a:extLst>
              </a:tr>
            </a:tbl>
          </a:graphicData>
        </a:graphic>
      </p:graphicFrame>
      <p:sp>
        <p:nvSpPr>
          <p:cNvPr id="28" name="Rectangle 2">
            <a:extLst>
              <a:ext uri="{FF2B5EF4-FFF2-40B4-BE49-F238E27FC236}">
                <a16:creationId xmlns:a16="http://schemas.microsoft.com/office/drawing/2014/main" id="{F962837A-D991-B640-8C98-AA33442320A1}"/>
              </a:ext>
            </a:extLst>
          </p:cNvPr>
          <p:cNvSpPr/>
          <p:nvPr/>
        </p:nvSpPr>
        <p:spPr>
          <a:xfrm>
            <a:off x="42288" y="449678"/>
            <a:ext cx="4997686"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7">
            <a:extLst>
              <a:ext uri="{FF2B5EF4-FFF2-40B4-BE49-F238E27FC236}">
                <a16:creationId xmlns:a16="http://schemas.microsoft.com/office/drawing/2014/main" id="{7BE8C561-940F-F248-87CC-D6CE756E9EC9}"/>
              </a:ext>
            </a:extLst>
          </p:cNvPr>
          <p:cNvSpPr txBox="1"/>
          <p:nvPr/>
        </p:nvSpPr>
        <p:spPr>
          <a:xfrm>
            <a:off x="115141" y="2593701"/>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 </a:t>
            </a:r>
            <a:r>
              <a:rPr lang="en-GB" sz="2200" dirty="0">
                <a:solidFill>
                  <a:schemeClr val="accent5">
                    <a:lumMod val="50000"/>
                  </a:schemeClr>
                </a:solidFill>
                <a:latin typeface="Century Gothic" panose="020B0502020202020204" pitchFamily="34" charset="0"/>
              </a:rPr>
              <a:t>Does he have to include this actress? </a:t>
            </a:r>
            <a:endPar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0" name="TextBox 6">
            <a:extLst>
              <a:ext uri="{FF2B5EF4-FFF2-40B4-BE49-F238E27FC236}">
                <a16:creationId xmlns:a16="http://schemas.microsoft.com/office/drawing/2014/main" id="{2B6BF266-4458-534B-B3B1-2D6D940BC55A}"/>
              </a:ext>
            </a:extLst>
          </p:cNvPr>
          <p:cNvSpPr txBox="1"/>
          <p:nvPr/>
        </p:nvSpPr>
        <p:spPr>
          <a:xfrm>
            <a:off x="115141" y="1812218"/>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1. </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Does she have to carry out this action?</a:t>
            </a:r>
          </a:p>
        </p:txBody>
      </p:sp>
      <p:sp>
        <p:nvSpPr>
          <p:cNvPr id="31" name="TextBox 56">
            <a:extLst>
              <a:ext uri="{FF2B5EF4-FFF2-40B4-BE49-F238E27FC236}">
                <a16:creationId xmlns:a16="http://schemas.microsoft.com/office/drawing/2014/main" id="{9EDE780E-8A17-5843-9385-1C6760348BEE}"/>
              </a:ext>
            </a:extLst>
          </p:cNvPr>
          <p:cNvSpPr txBox="1"/>
          <p:nvPr/>
        </p:nvSpPr>
        <p:spPr>
          <a:xfrm>
            <a:off x="115141" y="3375184"/>
            <a:ext cx="4968180"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3. </a:t>
            </a:r>
            <a:r>
              <a:rPr lang="en-GB" sz="2200" dirty="0">
                <a:solidFill>
                  <a:schemeClr val="accent5">
                    <a:lumMod val="50000"/>
                  </a:schemeClr>
                </a:solidFill>
                <a:latin typeface="Century Gothic" panose="020B0502020202020204" pitchFamily="34" charset="0"/>
              </a:rPr>
              <a:t>Do you have to deal with this idea?</a:t>
            </a:r>
          </a:p>
        </p:txBody>
      </p:sp>
      <p:sp>
        <p:nvSpPr>
          <p:cNvPr id="32" name="TextBox 57">
            <a:extLst>
              <a:ext uri="{FF2B5EF4-FFF2-40B4-BE49-F238E27FC236}">
                <a16:creationId xmlns:a16="http://schemas.microsoft.com/office/drawing/2014/main" id="{378C4AC2-62ED-BC44-83DE-9DDB18F21675}"/>
              </a:ext>
            </a:extLst>
          </p:cNvPr>
          <p:cNvSpPr txBox="1"/>
          <p:nvPr/>
        </p:nvSpPr>
        <p:spPr>
          <a:xfrm>
            <a:off x="115141" y="4156667"/>
            <a:ext cx="4854346" cy="430887"/>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4. </a:t>
            </a:r>
            <a:r>
              <a:rPr lang="en-GB" sz="2200" dirty="0">
                <a:solidFill>
                  <a:schemeClr val="accent5">
                    <a:lumMod val="50000"/>
                  </a:schemeClr>
                </a:solidFill>
                <a:latin typeface="Century Gothic" panose="020B0502020202020204" pitchFamily="34" charset="0"/>
              </a:rPr>
              <a:t>Does she have to get this map? </a:t>
            </a:r>
          </a:p>
        </p:txBody>
      </p:sp>
      <p:sp>
        <p:nvSpPr>
          <p:cNvPr id="33" name="TextBox 59">
            <a:extLst>
              <a:ext uri="{FF2B5EF4-FFF2-40B4-BE49-F238E27FC236}">
                <a16:creationId xmlns:a16="http://schemas.microsoft.com/office/drawing/2014/main" id="{3BFF996D-EBA8-2144-B2A3-F7B84EA95C98}"/>
              </a:ext>
            </a:extLst>
          </p:cNvPr>
          <p:cNvSpPr txBox="1"/>
          <p:nvPr/>
        </p:nvSpPr>
        <p:spPr>
          <a:xfrm>
            <a:off x="115141" y="5381081"/>
            <a:ext cx="471282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6. </a:t>
            </a:r>
            <a:r>
              <a:rPr lang="en-GB" sz="2200" noProof="0" dirty="0">
                <a:solidFill>
                  <a:schemeClr val="accent5">
                    <a:lumMod val="50000"/>
                  </a:schemeClr>
                </a:solidFill>
                <a:latin typeface="Century Gothic" panose="020B0502020202020204" pitchFamily="34" charset="0"/>
              </a:rPr>
              <a:t>Do you have to consider this main character (m)?</a:t>
            </a:r>
            <a:endParaRPr lang="en-GB" sz="2200" dirty="0">
              <a:solidFill>
                <a:schemeClr val="accent5">
                  <a:lumMod val="50000"/>
                </a:schemeClr>
              </a:solidFill>
              <a:latin typeface="Century Gothic" panose="020B0502020202020204" pitchFamily="34" charset="0"/>
            </a:endParaRPr>
          </a:p>
        </p:txBody>
      </p:sp>
      <p:sp>
        <p:nvSpPr>
          <p:cNvPr id="34" name="TextBox 58">
            <a:extLst>
              <a:ext uri="{FF2B5EF4-FFF2-40B4-BE49-F238E27FC236}">
                <a16:creationId xmlns:a16="http://schemas.microsoft.com/office/drawing/2014/main" id="{F1BE8E5D-ED0C-B740-A81D-C661C239FCE2}"/>
              </a:ext>
            </a:extLst>
          </p:cNvPr>
          <p:cNvSpPr txBox="1"/>
          <p:nvPr/>
        </p:nvSpPr>
        <p:spPr>
          <a:xfrm>
            <a:off x="115141" y="4599596"/>
            <a:ext cx="4999532" cy="769441"/>
          </a:xfrm>
          <a:prstGeom prst="rect">
            <a:avLst/>
          </a:prstGeom>
          <a:noFill/>
        </p:spPr>
        <p:txBody>
          <a:bodyPr wrap="square" rtlCol="0">
            <a:spAutoFit/>
          </a:bodyPr>
          <a:lstStyle/>
          <a:p>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5. </a:t>
            </a:r>
            <a:r>
              <a:rPr lang="en-GB" sz="2200" noProof="0" dirty="0">
                <a:solidFill>
                  <a:schemeClr val="accent5">
                    <a:lumMod val="50000"/>
                  </a:schemeClr>
                </a:solidFill>
                <a:latin typeface="Century Gothic" panose="020B0502020202020204" pitchFamily="34" charset="0"/>
              </a:rPr>
              <a:t>Do you have to read this instruction? </a:t>
            </a:r>
            <a:endParaRPr lang="en-GB" sz="2200" dirty="0">
              <a:solidFill>
                <a:schemeClr val="accent5">
                  <a:lumMod val="50000"/>
                </a:schemeClr>
              </a:solidFill>
              <a:latin typeface="Century Gothic" panose="020B0502020202020204" pitchFamily="34" charset="0"/>
            </a:endParaRPr>
          </a:p>
        </p:txBody>
      </p:sp>
      <p:sp>
        <p:nvSpPr>
          <p:cNvPr id="35" name="Title 2">
            <a:extLst>
              <a:ext uri="{FF2B5EF4-FFF2-40B4-BE49-F238E27FC236}">
                <a16:creationId xmlns:a16="http://schemas.microsoft.com/office/drawing/2014/main" id="{34D2EAE7-918B-F447-8E26-302983C16815}"/>
              </a:ext>
            </a:extLst>
          </p:cNvPr>
          <p:cNvSpPr txBox="1">
            <a:spLocks/>
          </p:cNvSpPr>
          <p:nvPr/>
        </p:nvSpPr>
        <p:spPr>
          <a:xfrm>
            <a:off x="53114" y="41235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B</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36" name="Title 2">
            <a:extLst>
              <a:ext uri="{FF2B5EF4-FFF2-40B4-BE49-F238E27FC236}">
                <a16:creationId xmlns:a16="http://schemas.microsoft.com/office/drawing/2014/main" id="{4322B72A-8946-BB48-A412-9A5D7F0465B8}"/>
              </a:ext>
            </a:extLst>
          </p:cNvPr>
          <p:cNvSpPr txBox="1">
            <a:spLocks/>
          </p:cNvSpPr>
          <p:nvPr/>
        </p:nvSpPr>
        <p:spPr>
          <a:xfrm>
            <a:off x="53114" y="863827"/>
            <a:ext cx="5030207" cy="724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err="1"/>
              <a:t>Debes</a:t>
            </a:r>
            <a:r>
              <a:rPr lang="en-GB" sz="2000" b="1" dirty="0"/>
              <a:t> </a:t>
            </a:r>
            <a:r>
              <a:rPr lang="en-GB" sz="2000" b="1" dirty="0" err="1"/>
              <a:t>hacer</a:t>
            </a:r>
            <a:r>
              <a:rPr lang="en-GB" sz="2000" b="1" dirty="0"/>
              <a:t> </a:t>
            </a:r>
            <a:r>
              <a:rPr lang="en-GB" sz="2000" b="1" dirty="0" err="1"/>
              <a:t>estas</a:t>
            </a:r>
            <a:r>
              <a:rPr lang="en-GB" sz="2000" b="1" dirty="0"/>
              <a:t> </a:t>
            </a:r>
            <a:r>
              <a:rPr lang="en-GB" sz="2000" b="1" dirty="0" err="1"/>
              <a:t>preguntas</a:t>
            </a:r>
            <a:r>
              <a:rPr lang="en-GB" sz="2000" b="1" dirty="0"/>
              <a:t> </a:t>
            </a:r>
            <a:r>
              <a:rPr lang="en-GB" sz="2000" b="1" dirty="0" err="1"/>
              <a:t>en</a:t>
            </a:r>
            <a:r>
              <a:rPr lang="en-GB" sz="2000" b="1" dirty="0"/>
              <a:t> </a:t>
            </a:r>
            <a:r>
              <a:rPr lang="en-GB" sz="2000" b="1" dirty="0" err="1"/>
              <a:t>español</a:t>
            </a:r>
            <a:r>
              <a:rPr lang="en-GB" sz="2000" b="1" dirty="0"/>
              <a:t>. </a:t>
            </a:r>
            <a:r>
              <a:rPr lang="en-GB" sz="2000" b="1" dirty="0" err="1"/>
              <a:t>Usa</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solidFill>
                  <a:srgbClr val="EE6000"/>
                </a:solidFill>
              </a:rPr>
              <a:t>tiene</a:t>
            </a:r>
            <a:r>
              <a:rPr lang="en-GB" sz="2000" b="1" dirty="0">
                <a:solidFill>
                  <a:srgbClr val="EE6000"/>
                </a:solidFill>
              </a:rPr>
              <a:t> que</a:t>
            </a:r>
            <a:r>
              <a:rPr lang="en-GB" sz="2000" b="1" dirty="0"/>
              <a:t>’.</a:t>
            </a:r>
            <a:endParaRPr lang="en-US" sz="2000" dirty="0"/>
          </a:p>
        </p:txBody>
      </p:sp>
    </p:spTree>
    <p:extLst>
      <p:ext uri="{BB962C8B-B14F-4D97-AF65-F5344CB8AC3E}">
        <p14:creationId xmlns:p14="http://schemas.microsoft.com/office/powerpoint/2010/main" val="10574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288" y="449678"/>
            <a:ext cx="4997686"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115141" y="2593701"/>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 </a:t>
            </a:r>
            <a:r>
              <a:rPr lang="en-GB" sz="2200" dirty="0">
                <a:solidFill>
                  <a:schemeClr val="accent5">
                    <a:lumMod val="50000"/>
                  </a:schemeClr>
                </a:solidFill>
                <a:latin typeface="Century Gothic" panose="020B0502020202020204" pitchFamily="34" charset="0"/>
              </a:rPr>
              <a:t>Does she have to consider this idea? </a:t>
            </a:r>
            <a:endPar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115141" y="1812218"/>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1. </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Do you have to deal with this topic?</a:t>
            </a:r>
          </a:p>
        </p:txBody>
      </p:sp>
      <p:sp>
        <p:nvSpPr>
          <p:cNvPr id="47" name="TextBox 56">
            <a:extLst>
              <a:ext uri="{FF2B5EF4-FFF2-40B4-BE49-F238E27FC236}">
                <a16:creationId xmlns:a16="http://schemas.microsoft.com/office/drawing/2014/main" id="{44ACD847-DE5B-1B43-9684-973E8B9EF474}"/>
              </a:ext>
            </a:extLst>
          </p:cNvPr>
          <p:cNvSpPr txBox="1"/>
          <p:nvPr/>
        </p:nvSpPr>
        <p:spPr>
          <a:xfrm>
            <a:off x="115141" y="3375184"/>
            <a:ext cx="4968180"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3. </a:t>
            </a:r>
            <a:r>
              <a:rPr lang="en-GB" sz="2200" dirty="0">
                <a:solidFill>
                  <a:schemeClr val="accent5">
                    <a:lumMod val="50000"/>
                  </a:schemeClr>
                </a:solidFill>
                <a:latin typeface="Century Gothic" panose="020B0502020202020204" pitchFamily="34" charset="0"/>
              </a:rPr>
              <a:t>Does he have to carry out this scene?</a:t>
            </a:r>
          </a:p>
        </p:txBody>
      </p:sp>
      <p:sp>
        <p:nvSpPr>
          <p:cNvPr id="52" name="TextBox 57">
            <a:extLst>
              <a:ext uri="{FF2B5EF4-FFF2-40B4-BE49-F238E27FC236}">
                <a16:creationId xmlns:a16="http://schemas.microsoft.com/office/drawing/2014/main" id="{9F905CD9-F55B-934D-A7AE-CAEA8A266694}"/>
              </a:ext>
            </a:extLst>
          </p:cNvPr>
          <p:cNvSpPr txBox="1"/>
          <p:nvPr/>
        </p:nvSpPr>
        <p:spPr>
          <a:xfrm>
            <a:off x="115141" y="4156667"/>
            <a:ext cx="485434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4. </a:t>
            </a:r>
            <a:r>
              <a:rPr lang="en-GB" sz="2200" dirty="0">
                <a:solidFill>
                  <a:schemeClr val="accent5">
                    <a:lumMod val="50000"/>
                  </a:schemeClr>
                </a:solidFill>
                <a:latin typeface="Century Gothic" panose="020B0502020202020204" pitchFamily="34" charset="0"/>
              </a:rPr>
              <a:t>Do you have to include this story?</a:t>
            </a:r>
          </a:p>
        </p:txBody>
      </p:sp>
      <p:sp>
        <p:nvSpPr>
          <p:cNvPr id="55" name="TextBox 59">
            <a:extLst>
              <a:ext uri="{FF2B5EF4-FFF2-40B4-BE49-F238E27FC236}">
                <a16:creationId xmlns:a16="http://schemas.microsoft.com/office/drawing/2014/main" id="{231DB558-158F-AE45-9C29-2D704D3DCE06}"/>
              </a:ext>
            </a:extLst>
          </p:cNvPr>
          <p:cNvSpPr txBox="1"/>
          <p:nvPr/>
        </p:nvSpPr>
        <p:spPr>
          <a:xfrm>
            <a:off x="115141" y="5381081"/>
            <a:ext cx="471282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6. </a:t>
            </a:r>
            <a:r>
              <a:rPr lang="en-GB" sz="2200" noProof="0" dirty="0">
                <a:solidFill>
                  <a:schemeClr val="accent5">
                    <a:lumMod val="50000"/>
                  </a:schemeClr>
                </a:solidFill>
                <a:latin typeface="Century Gothic" panose="020B0502020202020204" pitchFamily="34" charset="0"/>
              </a:rPr>
              <a:t>Does she have to escape from this building?</a:t>
            </a:r>
            <a:endParaRPr lang="en-GB" sz="2200" dirty="0">
              <a:solidFill>
                <a:schemeClr val="accent5">
                  <a:lumMod val="50000"/>
                </a:schemeClr>
              </a:solidFill>
              <a:latin typeface="Century Gothic" panose="020B0502020202020204" pitchFamily="34" charset="0"/>
            </a:endParaRPr>
          </a:p>
        </p:txBody>
      </p:sp>
      <p:sp>
        <p:nvSpPr>
          <p:cNvPr id="56" name="TextBox 58">
            <a:extLst>
              <a:ext uri="{FF2B5EF4-FFF2-40B4-BE49-F238E27FC236}">
                <a16:creationId xmlns:a16="http://schemas.microsoft.com/office/drawing/2014/main" id="{4CE5CCF7-6DBC-6B41-AA45-F2FEE7868F20}"/>
              </a:ext>
            </a:extLst>
          </p:cNvPr>
          <p:cNvSpPr txBox="1"/>
          <p:nvPr/>
        </p:nvSpPr>
        <p:spPr>
          <a:xfrm>
            <a:off x="115141" y="4938150"/>
            <a:ext cx="4999532" cy="430887"/>
          </a:xfrm>
          <a:prstGeom prst="rect">
            <a:avLst/>
          </a:prstGeom>
          <a:noFill/>
        </p:spPr>
        <p:txBody>
          <a:bodyPr wrap="square" rtlCol="0">
            <a:spAutoFit/>
          </a:bodyPr>
          <a:lstStyle/>
          <a:p>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5. </a:t>
            </a:r>
            <a:r>
              <a:rPr lang="en-GB" sz="2200" noProof="0" dirty="0">
                <a:solidFill>
                  <a:schemeClr val="accent5">
                    <a:lumMod val="50000"/>
                  </a:schemeClr>
                </a:solidFill>
                <a:latin typeface="Century Gothic" panose="020B0502020202020204" pitchFamily="34" charset="0"/>
              </a:rPr>
              <a:t>Do you have to get this camera? </a:t>
            </a:r>
            <a:endParaRPr lang="en-GB" sz="2200" dirty="0">
              <a:solidFill>
                <a:schemeClr val="accent5">
                  <a:lumMod val="50000"/>
                </a:schemeClr>
              </a:solidFill>
              <a:latin typeface="Century Gothic" panose="020B0502020202020204" pitchFamily="34" charset="0"/>
            </a:endParaRPr>
          </a:p>
        </p:txBody>
      </p:sp>
      <p:sp>
        <p:nvSpPr>
          <p:cNvPr id="2" name="Title 1"/>
          <p:cNvSpPr>
            <a:spLocks noGrp="1"/>
          </p:cNvSpPr>
          <p:nvPr>
            <p:ph type="title"/>
          </p:nvPr>
        </p:nvSpPr>
        <p:spPr>
          <a:xfrm>
            <a:off x="11011191" y="6904984"/>
            <a:ext cx="1129885" cy="492258"/>
          </a:xfrm>
        </p:spPr>
        <p:txBody>
          <a:bodyPr>
            <a:normAutofit/>
          </a:bodyPr>
          <a:lstStyle/>
          <a:p>
            <a:r>
              <a:rPr lang="en-GB" sz="500" dirty="0">
                <a:solidFill>
                  <a:schemeClr val="bg1"/>
                </a:solidFill>
              </a:rPr>
              <a:t>Persona A</a:t>
            </a:r>
          </a:p>
        </p:txBody>
      </p:sp>
      <p:sp>
        <p:nvSpPr>
          <p:cNvPr id="44" name="Title 2">
            <a:extLst>
              <a:ext uri="{FF2B5EF4-FFF2-40B4-BE49-F238E27FC236}">
                <a16:creationId xmlns:a16="http://schemas.microsoft.com/office/drawing/2014/main" id="{A6DCB872-8CC4-A943-B035-7C944DE75F8C}"/>
              </a:ext>
            </a:extLst>
          </p:cNvPr>
          <p:cNvSpPr txBox="1">
            <a:spLocks/>
          </p:cNvSpPr>
          <p:nvPr/>
        </p:nvSpPr>
        <p:spPr>
          <a:xfrm>
            <a:off x="53114" y="41235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A</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nvGrpSpPr>
          <p:cNvPr id="57" name="Group 56">
            <a:extLst>
              <a:ext uri="{FF2B5EF4-FFF2-40B4-BE49-F238E27FC236}">
                <a16:creationId xmlns:a16="http://schemas.microsoft.com/office/drawing/2014/main" id="{93283391-56A7-334E-B4D4-BD492D57E1B1}"/>
              </a:ext>
            </a:extLst>
          </p:cNvPr>
          <p:cNvGrpSpPr/>
          <p:nvPr/>
        </p:nvGrpSpPr>
        <p:grpSpPr>
          <a:xfrm>
            <a:off x="5112827" y="442596"/>
            <a:ext cx="6958109" cy="5754040"/>
            <a:chOff x="5864385" y="449678"/>
            <a:chExt cx="6184878" cy="5754040"/>
          </a:xfrm>
        </p:grpSpPr>
        <p:sp>
          <p:nvSpPr>
            <p:cNvPr id="58" name="Rectangle 16">
              <a:extLst>
                <a:ext uri="{FF2B5EF4-FFF2-40B4-BE49-F238E27FC236}">
                  <a16:creationId xmlns:a16="http://schemas.microsoft.com/office/drawing/2014/main" id="{5063AE64-83FB-524A-B6DE-4137F575C581}"/>
                </a:ext>
              </a:extLst>
            </p:cNvPr>
            <p:cNvSpPr/>
            <p:nvPr/>
          </p:nvSpPr>
          <p:spPr>
            <a:xfrm>
              <a:off x="5864385" y="449678"/>
              <a:ext cx="6184878"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062131B8-030D-7941-A2B0-342A58478DE9}"/>
                </a:ext>
              </a:extLst>
            </p:cNvPr>
            <p:cNvSpPr txBox="1">
              <a:spLocks/>
            </p:cNvSpPr>
            <p:nvPr/>
          </p:nvSpPr>
          <p:spPr>
            <a:xfrm>
              <a:off x="5885689" y="460637"/>
              <a:ext cx="5929426" cy="461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A</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sp>
        <p:nvSpPr>
          <p:cNvPr id="48" name="Title 2">
            <a:extLst>
              <a:ext uri="{FF2B5EF4-FFF2-40B4-BE49-F238E27FC236}">
                <a16:creationId xmlns:a16="http://schemas.microsoft.com/office/drawing/2014/main" id="{0D1D3140-F287-4142-ACC1-2026047BE54B}"/>
              </a:ext>
            </a:extLst>
          </p:cNvPr>
          <p:cNvSpPr txBox="1">
            <a:spLocks/>
          </p:cNvSpPr>
          <p:nvPr/>
        </p:nvSpPr>
        <p:spPr>
          <a:xfrm>
            <a:off x="5156174" y="806039"/>
            <a:ext cx="6866943"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t>¿</a:t>
            </a:r>
            <a:r>
              <a:rPr lang="en-GB" sz="2000" b="1" dirty="0" err="1"/>
              <a:t>Escuchas</a:t>
            </a:r>
            <a:r>
              <a:rPr lang="en-GB" sz="2000" b="1" dirty="0"/>
              <a:t> ‘</a:t>
            </a:r>
            <a:r>
              <a:rPr lang="en-GB" sz="2000" b="1" dirty="0" err="1"/>
              <a:t>tú</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t>ella</a:t>
            </a:r>
            <a:r>
              <a:rPr lang="en-GB" sz="2000" b="1" dirty="0"/>
              <a:t>/</a:t>
            </a:r>
            <a:r>
              <a:rPr lang="en-GB" sz="2000" b="1" dirty="0" err="1"/>
              <a:t>él</a:t>
            </a:r>
            <a:r>
              <a:rPr lang="en-GB" sz="2000" b="1" dirty="0"/>
              <a:t>’ (‘</a:t>
            </a:r>
            <a:r>
              <a:rPr lang="en-GB" sz="2000" b="1" dirty="0" err="1">
                <a:solidFill>
                  <a:srgbClr val="EE6000"/>
                </a:solidFill>
              </a:rPr>
              <a:t>tiene</a:t>
            </a:r>
            <a:r>
              <a:rPr lang="en-GB" sz="2000" b="1" dirty="0">
                <a:solidFill>
                  <a:srgbClr val="EE6000"/>
                </a:solidFill>
              </a:rPr>
              <a:t> que</a:t>
            </a:r>
            <a:r>
              <a:rPr lang="en-GB" sz="2000" b="1" dirty="0"/>
              <a:t>’)? </a:t>
            </a:r>
            <a:r>
              <a:rPr lang="en-GB" sz="2000" b="1" dirty="0" err="1"/>
              <a:t>Debes</a:t>
            </a:r>
            <a:r>
              <a:rPr lang="en-GB" sz="2000" b="1" dirty="0"/>
              <a:t> </a:t>
            </a:r>
            <a:r>
              <a:rPr lang="en-GB" sz="2000" b="1" dirty="0" err="1"/>
              <a:t>decir</a:t>
            </a:r>
            <a:r>
              <a:rPr lang="en-GB" sz="2000" b="1" dirty="0"/>
              <a:t> la </a:t>
            </a:r>
            <a:r>
              <a:rPr lang="en-GB" sz="2000" b="1" dirty="0" err="1"/>
              <a:t>respuesta</a:t>
            </a:r>
            <a:r>
              <a:rPr lang="en-GB" sz="2000" b="1" dirty="0"/>
              <a:t> </a:t>
            </a:r>
            <a:r>
              <a:rPr lang="en-GB" sz="2000" b="1" dirty="0" err="1"/>
              <a:t>correcta</a:t>
            </a:r>
            <a:r>
              <a:rPr lang="en-GB" sz="2000" b="1" dirty="0"/>
              <a:t> </a:t>
            </a:r>
            <a:r>
              <a:rPr lang="en-GB" sz="2000" b="1" dirty="0" err="1"/>
              <a:t>en</a:t>
            </a:r>
            <a:r>
              <a:rPr lang="en-GB" sz="2000" b="1" dirty="0"/>
              <a:t> </a:t>
            </a:r>
            <a:r>
              <a:rPr lang="en-GB" sz="2000" b="1" dirty="0" err="1"/>
              <a:t>español</a:t>
            </a:r>
            <a:r>
              <a:rPr lang="en-GB" sz="2000" b="1" dirty="0"/>
              <a:t>.</a:t>
            </a:r>
            <a:endParaRPr lang="en-US" sz="2000" dirty="0"/>
          </a:p>
        </p:txBody>
      </p:sp>
      <p:sp>
        <p:nvSpPr>
          <p:cNvPr id="51" name="Title 2">
            <a:extLst>
              <a:ext uri="{FF2B5EF4-FFF2-40B4-BE49-F238E27FC236}">
                <a16:creationId xmlns:a16="http://schemas.microsoft.com/office/drawing/2014/main" id="{8473CA8B-DB23-124A-A2BA-24F84F518B0F}"/>
              </a:ext>
            </a:extLst>
          </p:cNvPr>
          <p:cNvSpPr txBox="1">
            <a:spLocks/>
          </p:cNvSpPr>
          <p:nvPr/>
        </p:nvSpPr>
        <p:spPr>
          <a:xfrm>
            <a:off x="53114" y="863827"/>
            <a:ext cx="5030207" cy="724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err="1"/>
              <a:t>Debes</a:t>
            </a:r>
            <a:r>
              <a:rPr lang="en-GB" sz="2000" b="1" dirty="0"/>
              <a:t> </a:t>
            </a:r>
            <a:r>
              <a:rPr lang="en-GB" sz="2000" b="1" dirty="0" err="1"/>
              <a:t>hacer</a:t>
            </a:r>
            <a:r>
              <a:rPr lang="en-GB" sz="2000" b="1" dirty="0"/>
              <a:t> </a:t>
            </a:r>
            <a:r>
              <a:rPr lang="en-GB" sz="2000" b="1" dirty="0" err="1"/>
              <a:t>estas</a:t>
            </a:r>
            <a:r>
              <a:rPr lang="en-GB" sz="2000" b="1" dirty="0"/>
              <a:t> </a:t>
            </a:r>
            <a:r>
              <a:rPr lang="en-GB" sz="2000" b="1" dirty="0" err="1"/>
              <a:t>preguntas</a:t>
            </a:r>
            <a:r>
              <a:rPr lang="en-GB" sz="2000" b="1" dirty="0"/>
              <a:t> </a:t>
            </a:r>
            <a:r>
              <a:rPr lang="en-GB" sz="2000" b="1" dirty="0" err="1"/>
              <a:t>en</a:t>
            </a:r>
            <a:r>
              <a:rPr lang="en-GB" sz="2000" b="1" dirty="0"/>
              <a:t> </a:t>
            </a:r>
            <a:r>
              <a:rPr lang="en-GB" sz="2000" b="1" dirty="0" err="1"/>
              <a:t>español</a:t>
            </a:r>
            <a:r>
              <a:rPr lang="en-GB" sz="2000" b="1" dirty="0"/>
              <a:t>. </a:t>
            </a:r>
            <a:r>
              <a:rPr lang="en-GB" sz="2000" b="1" dirty="0" err="1"/>
              <a:t>Usa</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solidFill>
                  <a:srgbClr val="EE6000"/>
                </a:solidFill>
              </a:rPr>
              <a:t>tiene</a:t>
            </a:r>
            <a:r>
              <a:rPr lang="en-GB" sz="2000" b="1" dirty="0">
                <a:solidFill>
                  <a:srgbClr val="EE6000"/>
                </a:solidFill>
              </a:rPr>
              <a:t> que</a:t>
            </a:r>
            <a:r>
              <a:rPr lang="en-GB" sz="2000" b="1" dirty="0"/>
              <a:t>’.</a:t>
            </a:r>
            <a:endParaRPr lang="en-US" sz="2000" dirty="0"/>
          </a:p>
        </p:txBody>
      </p:sp>
      <p:graphicFrame>
        <p:nvGraphicFramePr>
          <p:cNvPr id="18" name="Tabla 4">
            <a:extLst>
              <a:ext uri="{FF2B5EF4-FFF2-40B4-BE49-F238E27FC236}">
                <a16:creationId xmlns:a16="http://schemas.microsoft.com/office/drawing/2014/main" id="{0A4B87E6-C9AA-5048-AA17-92ED552A0B7C}"/>
              </a:ext>
            </a:extLst>
          </p:cNvPr>
          <p:cNvGraphicFramePr>
            <a:graphicFrameLocks noGrp="1"/>
          </p:cNvGraphicFramePr>
          <p:nvPr>
            <p:extLst>
              <p:ext uri="{D42A27DB-BD31-4B8C-83A1-F6EECF244321}">
                <p14:modId xmlns:p14="http://schemas.microsoft.com/office/powerpoint/2010/main" val="1398374798"/>
              </p:ext>
            </p:extLst>
          </p:nvPr>
        </p:nvGraphicFramePr>
        <p:xfrm>
          <a:off x="5356530" y="1675531"/>
          <a:ext cx="6450985" cy="4339452"/>
        </p:xfrm>
        <a:graphic>
          <a:graphicData uri="http://schemas.openxmlformats.org/drawingml/2006/table">
            <a:tbl>
              <a:tblPr firstRow="1" bandRow="1">
                <a:tableStyleId>{5DA37D80-6434-44D0-A028-1B22A696006F}</a:tableStyleId>
              </a:tblPr>
              <a:tblGrid>
                <a:gridCol w="555827">
                  <a:extLst>
                    <a:ext uri="{9D8B030D-6E8A-4147-A177-3AD203B41FA5}">
                      <a16:colId xmlns:a16="http://schemas.microsoft.com/office/drawing/2014/main" val="2066547854"/>
                    </a:ext>
                  </a:extLst>
                </a:gridCol>
                <a:gridCol w="2947579">
                  <a:extLst>
                    <a:ext uri="{9D8B030D-6E8A-4147-A177-3AD203B41FA5}">
                      <a16:colId xmlns:a16="http://schemas.microsoft.com/office/drawing/2014/main" val="4199791835"/>
                    </a:ext>
                  </a:extLst>
                </a:gridCol>
                <a:gridCol w="2947579">
                  <a:extLst>
                    <a:ext uri="{9D8B030D-6E8A-4147-A177-3AD203B41FA5}">
                      <a16:colId xmlns:a16="http://schemas.microsoft.com/office/drawing/2014/main" val="3136928920"/>
                    </a:ext>
                  </a:extLst>
                </a:gridCol>
              </a:tblGrid>
              <a:tr h="545444">
                <a:tc>
                  <a:txBody>
                    <a:bodyPr/>
                    <a:lstStyle/>
                    <a:p>
                      <a:endParaRPr lang="es-GB" sz="2000" dirty="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Tú</a:t>
                      </a:r>
                    </a:p>
                  </a:txBody>
                  <a:tcPr anchor="ctr">
                    <a:noFill/>
                  </a:tcPr>
                </a:tc>
                <a:tc>
                  <a:txBody>
                    <a:bodyPr/>
                    <a:lstStyle/>
                    <a:p>
                      <a:pPr algn="ctr"/>
                      <a:r>
                        <a:rPr lang="es-GB" sz="2000" dirty="0">
                          <a:solidFill>
                            <a:schemeClr val="accent5">
                              <a:lumMod val="50000"/>
                            </a:schemeClr>
                          </a:solidFill>
                        </a:rPr>
                        <a:t>Ella/él</a:t>
                      </a:r>
                    </a:p>
                  </a:txBody>
                  <a:tcPr anchor="ctr">
                    <a:noFill/>
                  </a:tcPr>
                </a:tc>
                <a:extLst>
                  <a:ext uri="{0D108BD9-81ED-4DB2-BD59-A6C34878D82A}">
                    <a16:rowId xmlns:a16="http://schemas.microsoft.com/office/drawing/2014/main" val="2592815525"/>
                  </a:ext>
                </a:extLst>
              </a:tr>
              <a:tr h="494924">
                <a:tc>
                  <a:txBody>
                    <a:bodyPr/>
                    <a:lstStyle/>
                    <a:p>
                      <a:r>
                        <a:rPr lang="es-GB" sz="2000" b="1" dirty="0">
                          <a:solidFill>
                            <a:schemeClr val="accent5">
                              <a:lumMod val="50000"/>
                            </a:schemeClr>
                          </a:solidFill>
                        </a:rPr>
                        <a:t>1.</a:t>
                      </a:r>
                    </a:p>
                  </a:txBody>
                  <a:tcPr anchor="ctr">
                    <a:noFill/>
                  </a:tcPr>
                </a:tc>
                <a:tc>
                  <a:txBody>
                    <a:bodyPr/>
                    <a:lstStyle/>
                    <a:p>
                      <a:pPr algn="ctr"/>
                      <a:r>
                        <a:rPr lang="es-GB" sz="2000" dirty="0">
                          <a:solidFill>
                            <a:schemeClr val="accent5">
                              <a:lumMod val="50000"/>
                            </a:schemeClr>
                          </a:solidFill>
                        </a:rPr>
                        <a:t>Yes, it’s great. </a:t>
                      </a:r>
                    </a:p>
                  </a:txBody>
                  <a:tcPr anchor="ctr">
                    <a:noFill/>
                  </a:tcPr>
                </a:tc>
                <a:tc>
                  <a:txBody>
                    <a:bodyPr/>
                    <a:lstStyle/>
                    <a:p>
                      <a:pPr algn="ctr"/>
                      <a:r>
                        <a:rPr lang="es-GB" sz="2000" dirty="0">
                          <a:solidFill>
                            <a:schemeClr val="accent5">
                              <a:lumMod val="50000"/>
                            </a:schemeClr>
                          </a:solidFill>
                        </a:rPr>
                        <a:t>No, it’s dangerous.</a:t>
                      </a:r>
                    </a:p>
                  </a:txBody>
                  <a:tcPr anchor="ctr">
                    <a:noFill/>
                  </a:tcPr>
                </a:tc>
                <a:extLst>
                  <a:ext uri="{0D108BD9-81ED-4DB2-BD59-A6C34878D82A}">
                    <a16:rowId xmlns:a16="http://schemas.microsoft.com/office/drawing/2014/main" val="2601406700"/>
                  </a:ext>
                </a:extLst>
              </a:tr>
              <a:tr h="494924">
                <a:tc>
                  <a:txBody>
                    <a:bodyPr/>
                    <a:lstStyle/>
                    <a:p>
                      <a:r>
                        <a:rPr lang="es-GB" sz="2000" b="1" dirty="0">
                          <a:solidFill>
                            <a:schemeClr val="accent5">
                              <a:lumMod val="50000"/>
                            </a:schemeClr>
                          </a:solidFill>
                        </a:rPr>
                        <a:t>2.</a:t>
                      </a:r>
                    </a:p>
                  </a:txBody>
                  <a:tcPr anchor="ctr">
                    <a:noFill/>
                  </a:tcPr>
                </a:tc>
                <a:tc>
                  <a:txBody>
                    <a:bodyPr/>
                    <a:lstStyle/>
                    <a:p>
                      <a:pPr algn="ctr"/>
                      <a:r>
                        <a:rPr lang="es-GB" sz="2000" dirty="0">
                          <a:solidFill>
                            <a:schemeClr val="accent5">
                              <a:lumMod val="50000"/>
                            </a:schemeClr>
                          </a:solidFill>
                        </a:rPr>
                        <a:t>Yes, she is very good.</a:t>
                      </a:r>
                    </a:p>
                  </a:txBody>
                  <a:tcPr anchor="ctr">
                    <a:noFill/>
                  </a:tcPr>
                </a:tc>
                <a:tc>
                  <a:txBody>
                    <a:bodyPr/>
                    <a:lstStyle/>
                    <a:p>
                      <a:pPr algn="ctr"/>
                      <a:r>
                        <a:rPr lang="es-GB" sz="2000" dirty="0">
                          <a:solidFill>
                            <a:schemeClr val="accent5">
                              <a:lumMod val="50000"/>
                            </a:schemeClr>
                          </a:solidFill>
                        </a:rPr>
                        <a:t>No, she is boring.</a:t>
                      </a:r>
                    </a:p>
                  </a:txBody>
                  <a:tcPr anchor="ctr">
                    <a:noFill/>
                  </a:tcPr>
                </a:tc>
                <a:extLst>
                  <a:ext uri="{0D108BD9-81ED-4DB2-BD59-A6C34878D82A}">
                    <a16:rowId xmlns:a16="http://schemas.microsoft.com/office/drawing/2014/main" val="2361786913"/>
                  </a:ext>
                </a:extLst>
              </a:tr>
              <a:tr h="650011">
                <a:tc>
                  <a:txBody>
                    <a:bodyPr/>
                    <a:lstStyle/>
                    <a:p>
                      <a:r>
                        <a:rPr lang="es-GB" sz="2000" b="1" dirty="0">
                          <a:solidFill>
                            <a:schemeClr val="accent5">
                              <a:lumMod val="50000"/>
                            </a:schemeClr>
                          </a:solidFill>
                        </a:rPr>
                        <a:t>3.</a:t>
                      </a:r>
                    </a:p>
                  </a:txBody>
                  <a:tcPr anchor="ctr">
                    <a:noFill/>
                  </a:tcPr>
                </a:tc>
                <a:tc>
                  <a:txBody>
                    <a:bodyPr/>
                    <a:lstStyle/>
                    <a:p>
                      <a:pPr algn="ctr"/>
                      <a:r>
                        <a:rPr lang="es-GB" sz="2000" dirty="0">
                          <a:solidFill>
                            <a:schemeClr val="accent5">
                              <a:lumMod val="50000"/>
                            </a:schemeClr>
                          </a:solidFill>
                        </a:rPr>
                        <a:t>No, there are more options.</a:t>
                      </a:r>
                    </a:p>
                  </a:txBody>
                  <a:tcPr anchor="ctr">
                    <a:noFill/>
                  </a:tcPr>
                </a:tc>
                <a:tc>
                  <a:txBody>
                    <a:bodyPr/>
                    <a:lstStyle/>
                    <a:p>
                      <a:pPr algn="ctr"/>
                      <a:r>
                        <a:rPr lang="es-GB" sz="2000" dirty="0">
                          <a:solidFill>
                            <a:schemeClr val="accent5">
                              <a:lumMod val="50000"/>
                            </a:schemeClr>
                          </a:solidFill>
                        </a:rPr>
                        <a:t>Yes, it’s interesting.</a:t>
                      </a:r>
                    </a:p>
                  </a:txBody>
                  <a:tcPr anchor="ctr">
                    <a:noFill/>
                  </a:tcPr>
                </a:tc>
                <a:extLst>
                  <a:ext uri="{0D108BD9-81ED-4DB2-BD59-A6C34878D82A}">
                    <a16:rowId xmlns:a16="http://schemas.microsoft.com/office/drawing/2014/main" val="2098109841"/>
                  </a:ext>
                </a:extLst>
              </a:tr>
              <a:tr h="650011">
                <a:tc>
                  <a:txBody>
                    <a:bodyPr/>
                    <a:lstStyle/>
                    <a:p>
                      <a:r>
                        <a:rPr lang="es-GB" sz="2000" b="1" dirty="0">
                          <a:solidFill>
                            <a:schemeClr val="accent5">
                              <a:lumMod val="50000"/>
                            </a:schemeClr>
                          </a:solidFill>
                        </a:rPr>
                        <a:t>4.</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Yes it’s better.</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No, I can use my mobile</a:t>
                      </a:r>
                    </a:p>
                  </a:txBody>
                  <a:tcPr anchor="ctr">
                    <a:noFill/>
                  </a:tcPr>
                </a:tc>
                <a:extLst>
                  <a:ext uri="{0D108BD9-81ED-4DB2-BD59-A6C34878D82A}">
                    <a16:rowId xmlns:a16="http://schemas.microsoft.com/office/drawing/2014/main" val="3790327663"/>
                  </a:ext>
                </a:extLst>
              </a:tr>
              <a:tr h="650011">
                <a:tc>
                  <a:txBody>
                    <a:bodyPr/>
                    <a:lstStyle/>
                    <a:p>
                      <a:r>
                        <a:rPr lang="es-GB" sz="2000" b="1" dirty="0">
                          <a:solidFill>
                            <a:schemeClr val="accent5">
                              <a:lumMod val="50000"/>
                            </a:schemeClr>
                          </a:solidFill>
                        </a:rPr>
                        <a:t>5.</a:t>
                      </a:r>
                    </a:p>
                  </a:txBody>
                  <a:tcPr anchor="ctr">
                    <a:noFill/>
                  </a:tcPr>
                </a:tc>
                <a:tc>
                  <a:txBody>
                    <a:bodyPr/>
                    <a:lstStyle/>
                    <a:p>
                      <a:pPr algn="ctr"/>
                      <a:r>
                        <a:rPr lang="es-GB" sz="2000" dirty="0">
                          <a:solidFill>
                            <a:schemeClr val="accent5">
                              <a:lumMod val="50000"/>
                            </a:schemeClr>
                          </a:solidFill>
                        </a:rPr>
                        <a:t>No, I understand this camera.</a:t>
                      </a:r>
                    </a:p>
                  </a:txBody>
                  <a:tcPr anchor="ctr">
                    <a:noFill/>
                  </a:tcPr>
                </a:tc>
                <a:tc>
                  <a:txBody>
                    <a:bodyPr/>
                    <a:lstStyle/>
                    <a:p>
                      <a:pPr algn="ctr"/>
                      <a:r>
                        <a:rPr lang="es-GB" sz="2000" dirty="0">
                          <a:solidFill>
                            <a:schemeClr val="accent5">
                              <a:lumMod val="50000"/>
                            </a:schemeClr>
                          </a:solidFill>
                        </a:rPr>
                        <a:t>Yes, it helps.</a:t>
                      </a:r>
                    </a:p>
                  </a:txBody>
                  <a:tcPr anchor="ctr">
                    <a:noFill/>
                  </a:tcPr>
                </a:tc>
                <a:extLst>
                  <a:ext uri="{0D108BD9-81ED-4DB2-BD59-A6C34878D82A}">
                    <a16:rowId xmlns:a16="http://schemas.microsoft.com/office/drawing/2014/main" val="4054230207"/>
                  </a:ext>
                </a:extLst>
              </a:tr>
              <a:tr h="650011">
                <a:tc>
                  <a:txBody>
                    <a:bodyPr/>
                    <a:lstStyle/>
                    <a:p>
                      <a:r>
                        <a:rPr lang="es-GB" sz="2000" b="1" dirty="0">
                          <a:solidFill>
                            <a:schemeClr val="accent5">
                              <a:lumMod val="50000"/>
                            </a:schemeClr>
                          </a:solidFill>
                        </a:rPr>
                        <a:t>6.</a:t>
                      </a:r>
                    </a:p>
                  </a:txBody>
                  <a:tcPr anchor="ctr">
                    <a:noFill/>
                  </a:tcPr>
                </a:tc>
                <a:tc>
                  <a:txBody>
                    <a:bodyPr/>
                    <a:lstStyle/>
                    <a:p>
                      <a:pPr algn="ctr"/>
                      <a:r>
                        <a:rPr lang="es-GB" sz="2000" dirty="0">
                          <a:solidFill>
                            <a:schemeClr val="accent5">
                              <a:lumMod val="50000"/>
                            </a:schemeClr>
                          </a:solidFill>
                        </a:rPr>
                        <a:t>No, I can change the story.</a:t>
                      </a:r>
                    </a:p>
                  </a:txBody>
                  <a:tcPr anchor="ctr">
                    <a:noFill/>
                  </a:tcPr>
                </a:tc>
                <a:tc>
                  <a:txBody>
                    <a:bodyPr/>
                    <a:lstStyle/>
                    <a:p>
                      <a:pPr algn="ctr"/>
                      <a:r>
                        <a:rPr lang="es-GB" sz="2000" dirty="0">
                          <a:solidFill>
                            <a:schemeClr val="accent5">
                              <a:lumMod val="50000"/>
                            </a:schemeClr>
                          </a:solidFill>
                        </a:rPr>
                        <a:t>No, I have a different idea.</a:t>
                      </a:r>
                    </a:p>
                  </a:txBody>
                  <a:tcPr anchor="ctr">
                    <a:noFill/>
                  </a:tcPr>
                </a:tc>
                <a:extLst>
                  <a:ext uri="{0D108BD9-81ED-4DB2-BD59-A6C34878D82A}">
                    <a16:rowId xmlns:a16="http://schemas.microsoft.com/office/drawing/2014/main" val="904721125"/>
                  </a:ext>
                </a:extLst>
              </a:tr>
            </a:tbl>
          </a:graphicData>
        </a:graphic>
      </p:graphicFrame>
      <p:sp>
        <p:nvSpPr>
          <p:cNvPr id="17" name="Anillo 16">
            <a:extLst>
              <a:ext uri="{FF2B5EF4-FFF2-40B4-BE49-F238E27FC236}">
                <a16:creationId xmlns:a16="http://schemas.microsoft.com/office/drawing/2014/main" id="{F9D0DAEF-540F-ED4F-9758-1D2FCF2CAD89}"/>
              </a:ext>
            </a:extLst>
          </p:cNvPr>
          <p:cNvSpPr/>
          <p:nvPr/>
        </p:nvSpPr>
        <p:spPr>
          <a:xfrm>
            <a:off x="8929878" y="2195558"/>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9" name="Anillo 18">
            <a:extLst>
              <a:ext uri="{FF2B5EF4-FFF2-40B4-BE49-F238E27FC236}">
                <a16:creationId xmlns:a16="http://schemas.microsoft.com/office/drawing/2014/main" id="{AADC6AB8-3661-A649-946B-5C609CEE11F3}"/>
              </a:ext>
            </a:extLst>
          </p:cNvPr>
          <p:cNvSpPr/>
          <p:nvPr/>
        </p:nvSpPr>
        <p:spPr>
          <a:xfrm>
            <a:off x="9091373" y="2715585"/>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0" name="Anillo 19">
            <a:extLst>
              <a:ext uri="{FF2B5EF4-FFF2-40B4-BE49-F238E27FC236}">
                <a16:creationId xmlns:a16="http://schemas.microsoft.com/office/drawing/2014/main" id="{9FC5DECE-5A7E-734A-82FD-99C72D095FF7}"/>
              </a:ext>
            </a:extLst>
          </p:cNvPr>
          <p:cNvSpPr/>
          <p:nvPr/>
        </p:nvSpPr>
        <p:spPr>
          <a:xfrm>
            <a:off x="5755334" y="3231533"/>
            <a:ext cx="3072618" cy="676789"/>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1" name="Anillo 20">
            <a:extLst>
              <a:ext uri="{FF2B5EF4-FFF2-40B4-BE49-F238E27FC236}">
                <a16:creationId xmlns:a16="http://schemas.microsoft.com/office/drawing/2014/main" id="{95719CD8-6C3E-4246-93D3-28A4FF5BD68C}"/>
              </a:ext>
            </a:extLst>
          </p:cNvPr>
          <p:cNvSpPr/>
          <p:nvPr/>
        </p:nvSpPr>
        <p:spPr>
          <a:xfrm>
            <a:off x="5934842" y="4056757"/>
            <a:ext cx="2769280" cy="410355"/>
          </a:xfrm>
          <a:prstGeom prst="donut">
            <a:avLst>
              <a:gd name="adj" fmla="val 977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22" name="Anillo 21">
            <a:extLst>
              <a:ext uri="{FF2B5EF4-FFF2-40B4-BE49-F238E27FC236}">
                <a16:creationId xmlns:a16="http://schemas.microsoft.com/office/drawing/2014/main" id="{760FE5FD-0C3D-F84B-A183-50F662CC2B5D}"/>
              </a:ext>
            </a:extLst>
          </p:cNvPr>
          <p:cNvSpPr/>
          <p:nvPr/>
        </p:nvSpPr>
        <p:spPr>
          <a:xfrm>
            <a:off x="8844401" y="4556499"/>
            <a:ext cx="3007587" cy="763301"/>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3" name="Anillo 22">
            <a:extLst>
              <a:ext uri="{FF2B5EF4-FFF2-40B4-BE49-F238E27FC236}">
                <a16:creationId xmlns:a16="http://schemas.microsoft.com/office/drawing/2014/main" id="{AB1B5C17-28D5-D74C-997F-C5DA8A8CC985}"/>
              </a:ext>
            </a:extLst>
          </p:cNvPr>
          <p:cNvSpPr/>
          <p:nvPr/>
        </p:nvSpPr>
        <p:spPr>
          <a:xfrm>
            <a:off x="5811012" y="5153593"/>
            <a:ext cx="3016940" cy="83251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Tree>
    <p:extLst>
      <p:ext uri="{BB962C8B-B14F-4D97-AF65-F5344CB8AC3E}">
        <p14:creationId xmlns:p14="http://schemas.microsoft.com/office/powerpoint/2010/main" val="160754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1191" y="6904984"/>
            <a:ext cx="1129885" cy="492258"/>
          </a:xfrm>
        </p:spPr>
        <p:txBody>
          <a:bodyPr>
            <a:normAutofit/>
          </a:bodyPr>
          <a:lstStyle/>
          <a:p>
            <a:r>
              <a:rPr lang="en-GB" sz="500" dirty="0">
                <a:solidFill>
                  <a:schemeClr val="bg1"/>
                </a:solidFill>
              </a:rPr>
              <a:t>Persona A</a:t>
            </a:r>
          </a:p>
        </p:txBody>
      </p:sp>
      <p:grpSp>
        <p:nvGrpSpPr>
          <p:cNvPr id="57" name="Group 56">
            <a:extLst>
              <a:ext uri="{FF2B5EF4-FFF2-40B4-BE49-F238E27FC236}">
                <a16:creationId xmlns:a16="http://schemas.microsoft.com/office/drawing/2014/main" id="{93283391-56A7-334E-B4D4-BD492D57E1B1}"/>
              </a:ext>
            </a:extLst>
          </p:cNvPr>
          <p:cNvGrpSpPr/>
          <p:nvPr/>
        </p:nvGrpSpPr>
        <p:grpSpPr>
          <a:xfrm>
            <a:off x="5112827" y="442596"/>
            <a:ext cx="6958109" cy="5754040"/>
            <a:chOff x="5864385" y="449678"/>
            <a:chExt cx="6184878" cy="5754040"/>
          </a:xfrm>
        </p:grpSpPr>
        <p:sp>
          <p:nvSpPr>
            <p:cNvPr id="58" name="Rectangle 16">
              <a:extLst>
                <a:ext uri="{FF2B5EF4-FFF2-40B4-BE49-F238E27FC236}">
                  <a16:creationId xmlns:a16="http://schemas.microsoft.com/office/drawing/2014/main" id="{5063AE64-83FB-524A-B6DE-4137F575C581}"/>
                </a:ext>
              </a:extLst>
            </p:cNvPr>
            <p:cNvSpPr/>
            <p:nvPr/>
          </p:nvSpPr>
          <p:spPr>
            <a:xfrm>
              <a:off x="5864385" y="449678"/>
              <a:ext cx="6184878"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062131B8-030D-7941-A2B0-342A58478DE9}"/>
                </a:ext>
              </a:extLst>
            </p:cNvPr>
            <p:cNvSpPr txBox="1">
              <a:spLocks/>
            </p:cNvSpPr>
            <p:nvPr/>
          </p:nvSpPr>
          <p:spPr>
            <a:xfrm>
              <a:off x="5885689" y="460637"/>
              <a:ext cx="5929426" cy="461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B</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grpSp>
      <p:sp>
        <p:nvSpPr>
          <p:cNvPr id="48" name="Title 2">
            <a:extLst>
              <a:ext uri="{FF2B5EF4-FFF2-40B4-BE49-F238E27FC236}">
                <a16:creationId xmlns:a16="http://schemas.microsoft.com/office/drawing/2014/main" id="{0D1D3140-F287-4142-ACC1-2026047BE54B}"/>
              </a:ext>
            </a:extLst>
          </p:cNvPr>
          <p:cNvSpPr txBox="1">
            <a:spLocks/>
          </p:cNvSpPr>
          <p:nvPr/>
        </p:nvSpPr>
        <p:spPr>
          <a:xfrm>
            <a:off x="5156174" y="806039"/>
            <a:ext cx="6866943"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a:t>¿</a:t>
            </a:r>
            <a:r>
              <a:rPr lang="en-GB" sz="2000" b="1" dirty="0" err="1"/>
              <a:t>Escuchas</a:t>
            </a:r>
            <a:r>
              <a:rPr lang="en-GB" sz="2000" b="1" dirty="0"/>
              <a:t> ‘</a:t>
            </a:r>
            <a:r>
              <a:rPr lang="en-GB" sz="2000" b="1" dirty="0" err="1"/>
              <a:t>tú</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t>ella</a:t>
            </a:r>
            <a:r>
              <a:rPr lang="en-GB" sz="2000" b="1" dirty="0"/>
              <a:t>/</a:t>
            </a:r>
            <a:r>
              <a:rPr lang="en-GB" sz="2000" b="1" dirty="0" err="1"/>
              <a:t>él</a:t>
            </a:r>
            <a:r>
              <a:rPr lang="en-GB" sz="2000" b="1" dirty="0"/>
              <a:t>’ (‘</a:t>
            </a:r>
            <a:r>
              <a:rPr lang="en-GB" sz="2000" b="1" dirty="0" err="1">
                <a:solidFill>
                  <a:srgbClr val="EE6000"/>
                </a:solidFill>
              </a:rPr>
              <a:t>tiene</a:t>
            </a:r>
            <a:r>
              <a:rPr lang="en-GB" sz="2000" b="1" dirty="0">
                <a:solidFill>
                  <a:srgbClr val="EE6000"/>
                </a:solidFill>
              </a:rPr>
              <a:t> que</a:t>
            </a:r>
            <a:r>
              <a:rPr lang="en-GB" sz="2000" b="1" dirty="0"/>
              <a:t>’)? </a:t>
            </a:r>
            <a:r>
              <a:rPr lang="en-GB" sz="2000" b="1" dirty="0" err="1"/>
              <a:t>Debes</a:t>
            </a:r>
            <a:r>
              <a:rPr lang="en-GB" sz="2000" b="1" dirty="0"/>
              <a:t> </a:t>
            </a:r>
            <a:r>
              <a:rPr lang="en-GB" sz="2000" b="1" dirty="0" err="1"/>
              <a:t>decir</a:t>
            </a:r>
            <a:r>
              <a:rPr lang="en-GB" sz="2000" b="1" dirty="0"/>
              <a:t> la </a:t>
            </a:r>
            <a:r>
              <a:rPr lang="en-GB" sz="2000" b="1" dirty="0" err="1"/>
              <a:t>respuesta</a:t>
            </a:r>
            <a:r>
              <a:rPr lang="en-GB" sz="2000" b="1" dirty="0"/>
              <a:t> </a:t>
            </a:r>
            <a:r>
              <a:rPr lang="en-GB" sz="2000" b="1" dirty="0" err="1"/>
              <a:t>correcta</a:t>
            </a:r>
            <a:r>
              <a:rPr lang="en-GB" sz="2000" b="1" dirty="0"/>
              <a:t> </a:t>
            </a:r>
            <a:r>
              <a:rPr lang="en-GB" sz="2000" b="1" dirty="0" err="1"/>
              <a:t>en</a:t>
            </a:r>
            <a:r>
              <a:rPr lang="en-GB" sz="2000" b="1" dirty="0"/>
              <a:t> </a:t>
            </a:r>
            <a:r>
              <a:rPr lang="en-GB" sz="2000" b="1" dirty="0" err="1"/>
              <a:t>español</a:t>
            </a:r>
            <a:r>
              <a:rPr lang="en-GB" sz="2000" b="1" dirty="0"/>
              <a:t>.</a:t>
            </a:r>
            <a:endParaRPr lang="en-US" sz="2000" dirty="0"/>
          </a:p>
        </p:txBody>
      </p:sp>
      <p:graphicFrame>
        <p:nvGraphicFramePr>
          <p:cNvPr id="18" name="Tabla 4">
            <a:extLst>
              <a:ext uri="{FF2B5EF4-FFF2-40B4-BE49-F238E27FC236}">
                <a16:creationId xmlns:a16="http://schemas.microsoft.com/office/drawing/2014/main" id="{0A4B87E6-C9AA-5048-AA17-92ED552A0B7C}"/>
              </a:ext>
            </a:extLst>
          </p:cNvPr>
          <p:cNvGraphicFramePr>
            <a:graphicFrameLocks noGrp="1"/>
          </p:cNvGraphicFramePr>
          <p:nvPr/>
        </p:nvGraphicFramePr>
        <p:xfrm>
          <a:off x="5294672" y="1675531"/>
          <a:ext cx="6622024" cy="4406697"/>
        </p:xfrm>
        <a:graphic>
          <a:graphicData uri="http://schemas.openxmlformats.org/drawingml/2006/table">
            <a:tbl>
              <a:tblPr firstRow="1" bandRow="1">
                <a:tableStyleId>{5DA37D80-6434-44D0-A028-1B22A696006F}</a:tableStyleId>
              </a:tblPr>
              <a:tblGrid>
                <a:gridCol w="570564">
                  <a:extLst>
                    <a:ext uri="{9D8B030D-6E8A-4147-A177-3AD203B41FA5}">
                      <a16:colId xmlns:a16="http://schemas.microsoft.com/office/drawing/2014/main" val="2066547854"/>
                    </a:ext>
                  </a:extLst>
                </a:gridCol>
                <a:gridCol w="3025730">
                  <a:extLst>
                    <a:ext uri="{9D8B030D-6E8A-4147-A177-3AD203B41FA5}">
                      <a16:colId xmlns:a16="http://schemas.microsoft.com/office/drawing/2014/main" val="4199791835"/>
                    </a:ext>
                  </a:extLst>
                </a:gridCol>
                <a:gridCol w="3025730">
                  <a:extLst>
                    <a:ext uri="{9D8B030D-6E8A-4147-A177-3AD203B41FA5}">
                      <a16:colId xmlns:a16="http://schemas.microsoft.com/office/drawing/2014/main" val="3136928920"/>
                    </a:ext>
                  </a:extLst>
                </a:gridCol>
              </a:tblGrid>
              <a:tr h="669267">
                <a:tc>
                  <a:txBody>
                    <a:bodyPr/>
                    <a:lstStyle/>
                    <a:p>
                      <a:endParaRPr lang="es-GB" sz="2000" dirty="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Tú</a:t>
                      </a:r>
                    </a:p>
                  </a:txBody>
                  <a:tcPr anchor="ctr">
                    <a:noFill/>
                  </a:tcPr>
                </a:tc>
                <a:tc>
                  <a:txBody>
                    <a:bodyPr/>
                    <a:lstStyle/>
                    <a:p>
                      <a:pPr algn="ctr"/>
                      <a:r>
                        <a:rPr lang="es-GB" sz="2000" dirty="0">
                          <a:solidFill>
                            <a:schemeClr val="accent5">
                              <a:lumMod val="50000"/>
                            </a:schemeClr>
                          </a:solidFill>
                        </a:rPr>
                        <a:t>Ella/él</a:t>
                      </a:r>
                    </a:p>
                  </a:txBody>
                  <a:tcPr anchor="ctr">
                    <a:noFill/>
                  </a:tcPr>
                </a:tc>
                <a:extLst>
                  <a:ext uri="{0D108BD9-81ED-4DB2-BD59-A6C34878D82A}">
                    <a16:rowId xmlns:a16="http://schemas.microsoft.com/office/drawing/2014/main" val="2592815525"/>
                  </a:ext>
                </a:extLst>
              </a:tr>
              <a:tr h="607278">
                <a:tc>
                  <a:txBody>
                    <a:bodyPr/>
                    <a:lstStyle/>
                    <a:p>
                      <a:r>
                        <a:rPr lang="es-GB" sz="2000" b="1" dirty="0">
                          <a:solidFill>
                            <a:schemeClr val="accent5">
                              <a:lumMod val="50000"/>
                            </a:schemeClr>
                          </a:solidFill>
                        </a:rPr>
                        <a:t>1.</a:t>
                      </a:r>
                    </a:p>
                  </a:txBody>
                  <a:tcPr anchor="ctr">
                    <a:noFill/>
                  </a:tcPr>
                </a:tc>
                <a:tc>
                  <a:txBody>
                    <a:bodyPr/>
                    <a:lstStyle/>
                    <a:p>
                      <a:pPr algn="ctr"/>
                      <a:r>
                        <a:rPr lang="es-GB" sz="2000" dirty="0">
                          <a:solidFill>
                            <a:schemeClr val="accent5">
                              <a:lumMod val="50000"/>
                            </a:schemeClr>
                          </a:solidFill>
                        </a:rPr>
                        <a:t>Yes, it’s important.</a:t>
                      </a:r>
                    </a:p>
                  </a:txBody>
                  <a:tcPr anchor="ctr">
                    <a:noFill/>
                  </a:tcPr>
                </a:tc>
                <a:tc>
                  <a:txBody>
                    <a:bodyPr/>
                    <a:lstStyle/>
                    <a:p>
                      <a:pPr algn="ctr"/>
                      <a:r>
                        <a:rPr lang="es-GB" sz="2000" dirty="0">
                          <a:solidFill>
                            <a:schemeClr val="accent5">
                              <a:lumMod val="50000"/>
                            </a:schemeClr>
                          </a:solidFill>
                        </a:rPr>
                        <a:t>No, I have more ideas.</a:t>
                      </a:r>
                    </a:p>
                  </a:txBody>
                  <a:tcPr anchor="ctr">
                    <a:noFill/>
                  </a:tcPr>
                </a:tc>
                <a:extLst>
                  <a:ext uri="{0D108BD9-81ED-4DB2-BD59-A6C34878D82A}">
                    <a16:rowId xmlns:a16="http://schemas.microsoft.com/office/drawing/2014/main" val="2601406700"/>
                  </a:ext>
                </a:extLst>
              </a:tr>
              <a:tr h="607278">
                <a:tc>
                  <a:txBody>
                    <a:bodyPr/>
                    <a:lstStyle/>
                    <a:p>
                      <a:r>
                        <a:rPr lang="es-GB" sz="2000" b="1" dirty="0">
                          <a:solidFill>
                            <a:schemeClr val="accent5">
                              <a:lumMod val="50000"/>
                            </a:schemeClr>
                          </a:solidFill>
                        </a:rPr>
                        <a:t>2.</a:t>
                      </a:r>
                    </a:p>
                  </a:txBody>
                  <a:tcPr anchor="ctr">
                    <a:noFill/>
                  </a:tcPr>
                </a:tc>
                <a:tc>
                  <a:txBody>
                    <a:bodyPr/>
                    <a:lstStyle/>
                    <a:p>
                      <a:pPr algn="ctr"/>
                      <a:r>
                        <a:rPr lang="es-GB" sz="2000" dirty="0">
                          <a:solidFill>
                            <a:schemeClr val="accent5">
                              <a:lumMod val="50000"/>
                            </a:schemeClr>
                          </a:solidFill>
                        </a:rPr>
                        <a:t>No, it’s difficult.</a:t>
                      </a:r>
                    </a:p>
                  </a:txBody>
                  <a:tcPr anchor="ctr">
                    <a:noFill/>
                  </a:tcPr>
                </a:tc>
                <a:tc>
                  <a:txBody>
                    <a:bodyPr/>
                    <a:lstStyle/>
                    <a:p>
                      <a:pPr algn="ctr"/>
                      <a:r>
                        <a:rPr lang="es-GB" sz="2000" dirty="0">
                          <a:solidFill>
                            <a:schemeClr val="accent5">
                              <a:lumMod val="50000"/>
                            </a:schemeClr>
                          </a:solidFill>
                        </a:rPr>
                        <a:t>Yes, I like it.</a:t>
                      </a:r>
                    </a:p>
                  </a:txBody>
                  <a:tcPr anchor="ctr">
                    <a:noFill/>
                  </a:tcPr>
                </a:tc>
                <a:extLst>
                  <a:ext uri="{0D108BD9-81ED-4DB2-BD59-A6C34878D82A}">
                    <a16:rowId xmlns:a16="http://schemas.microsoft.com/office/drawing/2014/main" val="2361786913"/>
                  </a:ext>
                </a:extLst>
              </a:tr>
              <a:tr h="607278">
                <a:tc>
                  <a:txBody>
                    <a:bodyPr/>
                    <a:lstStyle/>
                    <a:p>
                      <a:r>
                        <a:rPr lang="es-GB" sz="2000" b="1" dirty="0">
                          <a:solidFill>
                            <a:schemeClr val="accent5">
                              <a:lumMod val="50000"/>
                            </a:schemeClr>
                          </a:solidFill>
                        </a:rPr>
                        <a:t>3.</a:t>
                      </a:r>
                    </a:p>
                  </a:txBody>
                  <a:tcPr anchor="ctr">
                    <a:noFill/>
                  </a:tcPr>
                </a:tc>
                <a:tc>
                  <a:txBody>
                    <a:bodyPr/>
                    <a:lstStyle/>
                    <a:p>
                      <a:pPr algn="ctr"/>
                      <a:r>
                        <a:rPr lang="es-GB" sz="2000" dirty="0">
                          <a:solidFill>
                            <a:schemeClr val="accent5">
                              <a:lumMod val="50000"/>
                            </a:schemeClr>
                          </a:solidFill>
                        </a:rPr>
                        <a:t>No, it’s too late.</a:t>
                      </a:r>
                    </a:p>
                  </a:txBody>
                  <a:tcPr anchor="ctr">
                    <a:noFill/>
                  </a:tcPr>
                </a:tc>
                <a:tc>
                  <a:txBody>
                    <a:bodyPr/>
                    <a:lstStyle/>
                    <a:p>
                      <a:pPr algn="ctr"/>
                      <a:r>
                        <a:rPr lang="es-GB" sz="2000" dirty="0">
                          <a:solidFill>
                            <a:schemeClr val="accent5">
                              <a:lumMod val="50000"/>
                            </a:schemeClr>
                          </a:solidFill>
                        </a:rPr>
                        <a:t>No, maybe tomorrow.</a:t>
                      </a:r>
                    </a:p>
                  </a:txBody>
                  <a:tcPr anchor="ctr">
                    <a:noFill/>
                  </a:tcPr>
                </a:tc>
                <a:extLst>
                  <a:ext uri="{0D108BD9-81ED-4DB2-BD59-A6C34878D82A}">
                    <a16:rowId xmlns:a16="http://schemas.microsoft.com/office/drawing/2014/main" val="2098109841"/>
                  </a:ext>
                </a:extLst>
              </a:tr>
              <a:tr h="607278">
                <a:tc>
                  <a:txBody>
                    <a:bodyPr/>
                    <a:lstStyle/>
                    <a:p>
                      <a:r>
                        <a:rPr lang="es-GB" sz="2000" b="1" dirty="0">
                          <a:solidFill>
                            <a:schemeClr val="accent5">
                              <a:lumMod val="50000"/>
                            </a:schemeClr>
                          </a:solidFill>
                        </a:rPr>
                        <a:t>4.</a:t>
                      </a:r>
                    </a:p>
                  </a:txBody>
                  <a:tcPr anchor="ctr">
                    <a:noFill/>
                  </a:tcPr>
                </a:tc>
                <a:tc>
                  <a:txBody>
                    <a:bodyPr/>
                    <a:lstStyle/>
                    <a:p>
                      <a:pPr algn="ctr"/>
                      <a:r>
                        <a:rPr lang="es-GB" sz="2000" dirty="0">
                          <a:solidFill>
                            <a:schemeClr val="accent5">
                              <a:lumMod val="50000"/>
                            </a:schemeClr>
                          </a:solidFill>
                        </a:rPr>
                        <a:t>Yes, it’s funny.</a:t>
                      </a:r>
                    </a:p>
                  </a:txBody>
                  <a:tcPr anchor="ctr">
                    <a:noFill/>
                  </a:tcPr>
                </a:tc>
                <a:tc>
                  <a:txBody>
                    <a:bodyPr/>
                    <a:lstStyle/>
                    <a:p>
                      <a:pPr algn="ctr"/>
                      <a:r>
                        <a:rPr lang="es-GB" sz="2000" dirty="0">
                          <a:solidFill>
                            <a:schemeClr val="accent5">
                              <a:lumMod val="50000"/>
                            </a:schemeClr>
                          </a:solidFill>
                        </a:rPr>
                        <a:t>No, it’s sad.</a:t>
                      </a:r>
                    </a:p>
                  </a:txBody>
                  <a:tcPr anchor="ctr">
                    <a:noFill/>
                  </a:tcPr>
                </a:tc>
                <a:extLst>
                  <a:ext uri="{0D108BD9-81ED-4DB2-BD59-A6C34878D82A}">
                    <a16:rowId xmlns:a16="http://schemas.microsoft.com/office/drawing/2014/main" val="3790327663"/>
                  </a:ext>
                </a:extLst>
              </a:tr>
              <a:tr h="607278">
                <a:tc>
                  <a:txBody>
                    <a:bodyPr/>
                    <a:lstStyle/>
                    <a:p>
                      <a:r>
                        <a:rPr lang="es-GB" sz="2000" b="1" dirty="0">
                          <a:solidFill>
                            <a:schemeClr val="accent5">
                              <a:lumMod val="50000"/>
                            </a:schemeClr>
                          </a:solidFill>
                        </a:rPr>
                        <a:t>5.</a:t>
                      </a:r>
                    </a:p>
                  </a:txBody>
                  <a:tcPr anchor="ctr">
                    <a:noFill/>
                  </a:tcPr>
                </a:tc>
                <a:tc>
                  <a:txBody>
                    <a:bodyPr/>
                    <a:lstStyle/>
                    <a:p>
                      <a:pPr algn="ctr"/>
                      <a:r>
                        <a:rPr lang="es-GB" sz="2000" dirty="0">
                          <a:solidFill>
                            <a:schemeClr val="accent5">
                              <a:lumMod val="50000"/>
                            </a:schemeClr>
                          </a:solidFill>
                        </a:rPr>
                        <a:t>No, my mobile phone is good.</a:t>
                      </a:r>
                    </a:p>
                  </a:txBody>
                  <a:tcPr anchor="ctr">
                    <a:noFill/>
                  </a:tcPr>
                </a:tc>
                <a:tc>
                  <a:txBody>
                    <a:bodyPr/>
                    <a:lstStyle/>
                    <a:p>
                      <a:pPr algn="ctr"/>
                      <a:r>
                        <a:rPr lang="es-GB" sz="2000" dirty="0">
                          <a:solidFill>
                            <a:schemeClr val="accent5">
                              <a:lumMod val="50000"/>
                            </a:schemeClr>
                          </a:solidFill>
                        </a:rPr>
                        <a:t>Yes, but it’s expensive.</a:t>
                      </a:r>
                    </a:p>
                  </a:txBody>
                  <a:tcPr anchor="ctr">
                    <a:noFill/>
                  </a:tcPr>
                </a:tc>
                <a:extLst>
                  <a:ext uri="{0D108BD9-81ED-4DB2-BD59-A6C34878D82A}">
                    <a16:rowId xmlns:a16="http://schemas.microsoft.com/office/drawing/2014/main" val="4054230207"/>
                  </a:ext>
                </a:extLst>
              </a:tr>
              <a:tr h="607278">
                <a:tc>
                  <a:txBody>
                    <a:bodyPr/>
                    <a:lstStyle/>
                    <a:p>
                      <a:r>
                        <a:rPr lang="es-GB" sz="2000" b="1" dirty="0">
                          <a:solidFill>
                            <a:schemeClr val="accent5">
                              <a:lumMod val="50000"/>
                            </a:schemeClr>
                          </a:solidFill>
                        </a:rPr>
                        <a:t>6.</a:t>
                      </a:r>
                    </a:p>
                  </a:txBody>
                  <a:tcPr anchor="ctr">
                    <a:noFill/>
                  </a:tcPr>
                </a:tc>
                <a:tc>
                  <a:txBody>
                    <a:bodyPr/>
                    <a:lstStyle/>
                    <a:p>
                      <a:pPr algn="ctr"/>
                      <a:r>
                        <a:rPr lang="es-GB" sz="2000" dirty="0">
                          <a:solidFill>
                            <a:schemeClr val="accent5">
                              <a:lumMod val="50000"/>
                            </a:schemeClr>
                          </a:solidFill>
                        </a:rPr>
                        <a:t>Yes, it’s easy.</a:t>
                      </a:r>
                    </a:p>
                  </a:txBody>
                  <a:tcPr anchor="ctr">
                    <a:noFill/>
                  </a:tcPr>
                </a:tc>
                <a:tc>
                  <a:txBody>
                    <a:bodyPr/>
                    <a:lstStyle/>
                    <a:p>
                      <a:pPr algn="ctr"/>
                      <a:r>
                        <a:rPr lang="es-GB" sz="2000" dirty="0">
                          <a:solidFill>
                            <a:schemeClr val="accent5">
                              <a:lumMod val="50000"/>
                            </a:schemeClr>
                          </a:solidFill>
                        </a:rPr>
                        <a:t>No, but it’s different.</a:t>
                      </a:r>
                    </a:p>
                  </a:txBody>
                  <a:tcPr anchor="ctr">
                    <a:noFill/>
                  </a:tcPr>
                </a:tc>
                <a:extLst>
                  <a:ext uri="{0D108BD9-81ED-4DB2-BD59-A6C34878D82A}">
                    <a16:rowId xmlns:a16="http://schemas.microsoft.com/office/drawing/2014/main" val="904721125"/>
                  </a:ext>
                </a:extLst>
              </a:tr>
            </a:tbl>
          </a:graphicData>
        </a:graphic>
      </p:graphicFrame>
      <p:sp>
        <p:nvSpPr>
          <p:cNvPr id="28" name="Rectangle 2">
            <a:extLst>
              <a:ext uri="{FF2B5EF4-FFF2-40B4-BE49-F238E27FC236}">
                <a16:creationId xmlns:a16="http://schemas.microsoft.com/office/drawing/2014/main" id="{F962837A-D991-B640-8C98-AA33442320A1}"/>
              </a:ext>
            </a:extLst>
          </p:cNvPr>
          <p:cNvSpPr/>
          <p:nvPr/>
        </p:nvSpPr>
        <p:spPr>
          <a:xfrm>
            <a:off x="42288" y="449678"/>
            <a:ext cx="4997686"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7">
            <a:extLst>
              <a:ext uri="{FF2B5EF4-FFF2-40B4-BE49-F238E27FC236}">
                <a16:creationId xmlns:a16="http://schemas.microsoft.com/office/drawing/2014/main" id="{7BE8C561-940F-F248-87CC-D6CE756E9EC9}"/>
              </a:ext>
            </a:extLst>
          </p:cNvPr>
          <p:cNvSpPr txBox="1"/>
          <p:nvPr/>
        </p:nvSpPr>
        <p:spPr>
          <a:xfrm>
            <a:off x="115141" y="2593701"/>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 </a:t>
            </a:r>
            <a:r>
              <a:rPr lang="en-GB" sz="2200" dirty="0">
                <a:solidFill>
                  <a:schemeClr val="accent5">
                    <a:lumMod val="50000"/>
                  </a:schemeClr>
                </a:solidFill>
                <a:latin typeface="Century Gothic" panose="020B0502020202020204" pitchFamily="34" charset="0"/>
              </a:rPr>
              <a:t>Does he have to include this actress? </a:t>
            </a:r>
            <a:endPar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0" name="TextBox 6">
            <a:extLst>
              <a:ext uri="{FF2B5EF4-FFF2-40B4-BE49-F238E27FC236}">
                <a16:creationId xmlns:a16="http://schemas.microsoft.com/office/drawing/2014/main" id="{2B6BF266-4458-534B-B3B1-2D6D940BC55A}"/>
              </a:ext>
            </a:extLst>
          </p:cNvPr>
          <p:cNvSpPr txBox="1"/>
          <p:nvPr/>
        </p:nvSpPr>
        <p:spPr>
          <a:xfrm>
            <a:off x="115141" y="1812218"/>
            <a:ext cx="48543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1. </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Does she have to carry out this action?</a:t>
            </a:r>
          </a:p>
        </p:txBody>
      </p:sp>
      <p:sp>
        <p:nvSpPr>
          <p:cNvPr id="31" name="TextBox 56">
            <a:extLst>
              <a:ext uri="{FF2B5EF4-FFF2-40B4-BE49-F238E27FC236}">
                <a16:creationId xmlns:a16="http://schemas.microsoft.com/office/drawing/2014/main" id="{9EDE780E-8A17-5843-9385-1C6760348BEE}"/>
              </a:ext>
            </a:extLst>
          </p:cNvPr>
          <p:cNvSpPr txBox="1"/>
          <p:nvPr/>
        </p:nvSpPr>
        <p:spPr>
          <a:xfrm>
            <a:off x="115141" y="3375184"/>
            <a:ext cx="4968180"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3. </a:t>
            </a:r>
            <a:r>
              <a:rPr lang="en-GB" sz="2200" dirty="0">
                <a:solidFill>
                  <a:schemeClr val="accent5">
                    <a:lumMod val="50000"/>
                  </a:schemeClr>
                </a:solidFill>
                <a:latin typeface="Century Gothic" panose="020B0502020202020204" pitchFamily="34" charset="0"/>
              </a:rPr>
              <a:t>Do you have to deal with this idea?</a:t>
            </a:r>
          </a:p>
        </p:txBody>
      </p:sp>
      <p:sp>
        <p:nvSpPr>
          <p:cNvPr id="32" name="TextBox 57">
            <a:extLst>
              <a:ext uri="{FF2B5EF4-FFF2-40B4-BE49-F238E27FC236}">
                <a16:creationId xmlns:a16="http://schemas.microsoft.com/office/drawing/2014/main" id="{378C4AC2-62ED-BC44-83DE-9DDB18F21675}"/>
              </a:ext>
            </a:extLst>
          </p:cNvPr>
          <p:cNvSpPr txBox="1"/>
          <p:nvPr/>
        </p:nvSpPr>
        <p:spPr>
          <a:xfrm>
            <a:off x="115141" y="4156667"/>
            <a:ext cx="4854346" cy="430887"/>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4. </a:t>
            </a:r>
            <a:r>
              <a:rPr lang="en-GB" sz="2200" dirty="0">
                <a:solidFill>
                  <a:schemeClr val="accent5">
                    <a:lumMod val="50000"/>
                  </a:schemeClr>
                </a:solidFill>
                <a:latin typeface="Century Gothic" panose="020B0502020202020204" pitchFamily="34" charset="0"/>
              </a:rPr>
              <a:t>Does she have to get this map? </a:t>
            </a:r>
          </a:p>
        </p:txBody>
      </p:sp>
      <p:sp>
        <p:nvSpPr>
          <p:cNvPr id="33" name="TextBox 59">
            <a:extLst>
              <a:ext uri="{FF2B5EF4-FFF2-40B4-BE49-F238E27FC236}">
                <a16:creationId xmlns:a16="http://schemas.microsoft.com/office/drawing/2014/main" id="{3BFF996D-EBA8-2144-B2A3-F7B84EA95C98}"/>
              </a:ext>
            </a:extLst>
          </p:cNvPr>
          <p:cNvSpPr txBox="1"/>
          <p:nvPr/>
        </p:nvSpPr>
        <p:spPr>
          <a:xfrm>
            <a:off x="115141" y="5381081"/>
            <a:ext cx="4712826" cy="769441"/>
          </a:xfrm>
          <a:prstGeom prst="rect">
            <a:avLst/>
          </a:prstGeom>
          <a:noFill/>
        </p:spPr>
        <p:txBody>
          <a:bodyPr wrap="square" rtlCol="0">
            <a:spAutoFit/>
          </a:bodyPr>
          <a:lstStyle/>
          <a:p>
            <a:pPr lvl="0">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6. </a:t>
            </a:r>
            <a:r>
              <a:rPr lang="en-GB" sz="2200" noProof="0" dirty="0">
                <a:solidFill>
                  <a:schemeClr val="accent5">
                    <a:lumMod val="50000"/>
                  </a:schemeClr>
                </a:solidFill>
                <a:latin typeface="Century Gothic" panose="020B0502020202020204" pitchFamily="34" charset="0"/>
              </a:rPr>
              <a:t>Do you have to consider this main character (m)?</a:t>
            </a:r>
            <a:endParaRPr lang="en-GB" sz="2200" dirty="0">
              <a:solidFill>
                <a:schemeClr val="accent5">
                  <a:lumMod val="50000"/>
                </a:schemeClr>
              </a:solidFill>
              <a:latin typeface="Century Gothic" panose="020B0502020202020204" pitchFamily="34" charset="0"/>
            </a:endParaRPr>
          </a:p>
        </p:txBody>
      </p:sp>
      <p:sp>
        <p:nvSpPr>
          <p:cNvPr id="34" name="TextBox 58">
            <a:extLst>
              <a:ext uri="{FF2B5EF4-FFF2-40B4-BE49-F238E27FC236}">
                <a16:creationId xmlns:a16="http://schemas.microsoft.com/office/drawing/2014/main" id="{F1BE8E5D-ED0C-B740-A81D-C661C239FCE2}"/>
              </a:ext>
            </a:extLst>
          </p:cNvPr>
          <p:cNvSpPr txBox="1"/>
          <p:nvPr/>
        </p:nvSpPr>
        <p:spPr>
          <a:xfrm>
            <a:off x="115141" y="4599596"/>
            <a:ext cx="4999532" cy="769441"/>
          </a:xfrm>
          <a:prstGeom prst="rect">
            <a:avLst/>
          </a:prstGeom>
          <a:noFill/>
        </p:spPr>
        <p:txBody>
          <a:bodyPr wrap="square" rtlCol="0">
            <a:spAutoFit/>
          </a:bodyPr>
          <a:lstStyle/>
          <a:p>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5. </a:t>
            </a:r>
            <a:r>
              <a:rPr lang="en-GB" sz="2200" noProof="0" dirty="0">
                <a:solidFill>
                  <a:schemeClr val="accent5">
                    <a:lumMod val="50000"/>
                  </a:schemeClr>
                </a:solidFill>
                <a:latin typeface="Century Gothic" panose="020B0502020202020204" pitchFamily="34" charset="0"/>
              </a:rPr>
              <a:t>Do you have to read this instruction? </a:t>
            </a:r>
            <a:endParaRPr lang="en-GB" sz="2200" dirty="0">
              <a:solidFill>
                <a:schemeClr val="accent5">
                  <a:lumMod val="50000"/>
                </a:schemeClr>
              </a:solidFill>
              <a:latin typeface="Century Gothic" panose="020B0502020202020204" pitchFamily="34" charset="0"/>
            </a:endParaRPr>
          </a:p>
        </p:txBody>
      </p:sp>
      <p:sp>
        <p:nvSpPr>
          <p:cNvPr id="35" name="Title 2">
            <a:extLst>
              <a:ext uri="{FF2B5EF4-FFF2-40B4-BE49-F238E27FC236}">
                <a16:creationId xmlns:a16="http://schemas.microsoft.com/office/drawing/2014/main" id="{34D2EAE7-918B-F447-8E26-302983C16815}"/>
              </a:ext>
            </a:extLst>
          </p:cNvPr>
          <p:cNvSpPr txBox="1">
            <a:spLocks/>
          </p:cNvSpPr>
          <p:nvPr/>
        </p:nvSpPr>
        <p:spPr>
          <a:xfrm>
            <a:off x="53114" y="412352"/>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j-ea"/>
                <a:cs typeface="+mj-cs"/>
              </a:rPr>
              <a:t>Persona B</a:t>
            </a:r>
            <a:endParaRPr kumimoji="0" lang="en-US" sz="2200" b="0"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36" name="Title 2">
            <a:extLst>
              <a:ext uri="{FF2B5EF4-FFF2-40B4-BE49-F238E27FC236}">
                <a16:creationId xmlns:a16="http://schemas.microsoft.com/office/drawing/2014/main" id="{4322B72A-8946-BB48-A412-9A5D7F0465B8}"/>
              </a:ext>
            </a:extLst>
          </p:cNvPr>
          <p:cNvSpPr txBox="1">
            <a:spLocks/>
          </p:cNvSpPr>
          <p:nvPr/>
        </p:nvSpPr>
        <p:spPr>
          <a:xfrm>
            <a:off x="53114" y="863827"/>
            <a:ext cx="5030207" cy="724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lnSpc>
                <a:spcPct val="120000"/>
              </a:lnSpc>
              <a:defRPr/>
            </a:pPr>
            <a:r>
              <a:rPr lang="en-GB" sz="2000" b="1" dirty="0" err="1"/>
              <a:t>Debes</a:t>
            </a:r>
            <a:r>
              <a:rPr lang="en-GB" sz="2000" b="1" dirty="0"/>
              <a:t> </a:t>
            </a:r>
            <a:r>
              <a:rPr lang="en-GB" sz="2000" b="1" dirty="0" err="1"/>
              <a:t>hacer</a:t>
            </a:r>
            <a:r>
              <a:rPr lang="en-GB" sz="2000" b="1" dirty="0"/>
              <a:t> </a:t>
            </a:r>
            <a:r>
              <a:rPr lang="en-GB" sz="2000" b="1" dirty="0" err="1"/>
              <a:t>estas</a:t>
            </a:r>
            <a:r>
              <a:rPr lang="en-GB" sz="2000" b="1" dirty="0"/>
              <a:t> </a:t>
            </a:r>
            <a:r>
              <a:rPr lang="en-GB" sz="2000" b="1" dirty="0" err="1"/>
              <a:t>preguntas</a:t>
            </a:r>
            <a:r>
              <a:rPr lang="en-GB" sz="2000" b="1" dirty="0"/>
              <a:t> </a:t>
            </a:r>
            <a:r>
              <a:rPr lang="en-GB" sz="2000" b="1" dirty="0" err="1"/>
              <a:t>en</a:t>
            </a:r>
            <a:r>
              <a:rPr lang="en-GB" sz="2000" b="1" dirty="0"/>
              <a:t> </a:t>
            </a:r>
            <a:r>
              <a:rPr lang="en-GB" sz="2000" b="1" dirty="0" err="1"/>
              <a:t>español</a:t>
            </a:r>
            <a:r>
              <a:rPr lang="en-GB" sz="2000" b="1" dirty="0"/>
              <a:t>. </a:t>
            </a:r>
            <a:r>
              <a:rPr lang="en-GB" sz="2000" b="1" dirty="0" err="1"/>
              <a:t>Usa</a:t>
            </a:r>
            <a:r>
              <a:rPr lang="en-GB" sz="2000" b="1" dirty="0"/>
              <a:t> ‘</a:t>
            </a:r>
            <a:r>
              <a:rPr lang="en-GB" sz="2000" b="1" dirty="0" err="1">
                <a:solidFill>
                  <a:srgbClr val="EE6000"/>
                </a:solidFill>
              </a:rPr>
              <a:t>tienes</a:t>
            </a:r>
            <a:r>
              <a:rPr lang="en-GB" sz="2000" b="1" dirty="0">
                <a:solidFill>
                  <a:srgbClr val="EE6000"/>
                </a:solidFill>
              </a:rPr>
              <a:t> que</a:t>
            </a:r>
            <a:r>
              <a:rPr lang="en-GB" sz="2000" b="1" dirty="0"/>
              <a:t>’ o ‘</a:t>
            </a:r>
            <a:r>
              <a:rPr lang="en-GB" sz="2000" b="1" dirty="0" err="1">
                <a:solidFill>
                  <a:srgbClr val="EE6000"/>
                </a:solidFill>
              </a:rPr>
              <a:t>tiene</a:t>
            </a:r>
            <a:r>
              <a:rPr lang="en-GB" sz="2000" b="1" dirty="0">
                <a:solidFill>
                  <a:srgbClr val="EE6000"/>
                </a:solidFill>
              </a:rPr>
              <a:t> que</a:t>
            </a:r>
            <a:r>
              <a:rPr lang="en-GB" sz="2000" b="1" dirty="0"/>
              <a:t>’.</a:t>
            </a:r>
            <a:endParaRPr lang="en-US" sz="2000" dirty="0"/>
          </a:p>
        </p:txBody>
      </p:sp>
      <p:sp>
        <p:nvSpPr>
          <p:cNvPr id="17" name="Anillo 16">
            <a:extLst>
              <a:ext uri="{FF2B5EF4-FFF2-40B4-BE49-F238E27FC236}">
                <a16:creationId xmlns:a16="http://schemas.microsoft.com/office/drawing/2014/main" id="{2785D37C-5978-D640-9BA6-02831DC1938A}"/>
              </a:ext>
            </a:extLst>
          </p:cNvPr>
          <p:cNvSpPr/>
          <p:nvPr/>
        </p:nvSpPr>
        <p:spPr>
          <a:xfrm>
            <a:off x="5949967" y="2411279"/>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9" name="Anillo 18">
            <a:extLst>
              <a:ext uri="{FF2B5EF4-FFF2-40B4-BE49-F238E27FC236}">
                <a16:creationId xmlns:a16="http://schemas.microsoft.com/office/drawing/2014/main" id="{81300454-EEC6-0C4C-9B9B-D876F07A83D9}"/>
              </a:ext>
            </a:extLst>
          </p:cNvPr>
          <p:cNvSpPr/>
          <p:nvPr/>
        </p:nvSpPr>
        <p:spPr>
          <a:xfrm>
            <a:off x="9038234" y="2976535"/>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0" name="Anillo 19">
            <a:extLst>
              <a:ext uri="{FF2B5EF4-FFF2-40B4-BE49-F238E27FC236}">
                <a16:creationId xmlns:a16="http://schemas.microsoft.com/office/drawing/2014/main" id="{F29E747A-D0FC-B541-B2CE-84F0A707B2C5}"/>
              </a:ext>
            </a:extLst>
          </p:cNvPr>
          <p:cNvSpPr/>
          <p:nvPr/>
        </p:nvSpPr>
        <p:spPr>
          <a:xfrm>
            <a:off x="8915402" y="3597156"/>
            <a:ext cx="2994551"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1" name="Anillo 20">
            <a:extLst>
              <a:ext uri="{FF2B5EF4-FFF2-40B4-BE49-F238E27FC236}">
                <a16:creationId xmlns:a16="http://schemas.microsoft.com/office/drawing/2014/main" id="{AF1A3098-0A8D-DB43-A49A-2D7C44AB5FFA}"/>
              </a:ext>
            </a:extLst>
          </p:cNvPr>
          <p:cNvSpPr/>
          <p:nvPr/>
        </p:nvSpPr>
        <p:spPr>
          <a:xfrm>
            <a:off x="5836404" y="4156667"/>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2" name="Anillo 21">
            <a:extLst>
              <a:ext uri="{FF2B5EF4-FFF2-40B4-BE49-F238E27FC236}">
                <a16:creationId xmlns:a16="http://schemas.microsoft.com/office/drawing/2014/main" id="{5193195B-BC05-1045-94EB-D96104D007EA}"/>
              </a:ext>
            </a:extLst>
          </p:cNvPr>
          <p:cNvSpPr/>
          <p:nvPr/>
        </p:nvSpPr>
        <p:spPr>
          <a:xfrm>
            <a:off x="5836404" y="4757803"/>
            <a:ext cx="3078998" cy="667505"/>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3" name="Anillo 22">
            <a:extLst>
              <a:ext uri="{FF2B5EF4-FFF2-40B4-BE49-F238E27FC236}">
                <a16:creationId xmlns:a16="http://schemas.microsoft.com/office/drawing/2014/main" id="{C3FCDF18-5378-5641-B95B-4AF753DF912C}"/>
              </a:ext>
            </a:extLst>
          </p:cNvPr>
          <p:cNvSpPr/>
          <p:nvPr/>
        </p:nvSpPr>
        <p:spPr>
          <a:xfrm>
            <a:off x="9028037" y="5499354"/>
            <a:ext cx="2769280" cy="532894"/>
          </a:xfrm>
          <a:prstGeom prst="donut">
            <a:avLst>
              <a:gd name="adj" fmla="val 6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Tree>
    <p:extLst>
      <p:ext uri="{BB962C8B-B14F-4D97-AF65-F5344CB8AC3E}">
        <p14:creationId xmlns:p14="http://schemas.microsoft.com/office/powerpoint/2010/main" val="327746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0389"/>
            <a:ext cx="9107973" cy="1260269"/>
          </a:xfrm>
        </p:spPr>
        <p:txBody>
          <a:bodyPr>
            <a:normAutofit/>
          </a:bodyPr>
          <a:lstStyle/>
          <a:p>
            <a:pPr algn="l"/>
            <a:r>
              <a:rPr lang="en-GB" sz="4000" b="1" dirty="0">
                <a:solidFill>
                  <a:prstClr val="white"/>
                </a:solidFill>
              </a:rPr>
              <a:t>Making a film</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45817" y="3340658"/>
            <a:ext cx="7395164" cy="1358201"/>
          </a:xfrm>
        </p:spPr>
        <p:txBody>
          <a:bodyPr>
            <a:noAutofit/>
          </a:bodyPr>
          <a:lstStyle/>
          <a:p>
            <a:pPr lvl="0" algn="l">
              <a:lnSpc>
                <a:spcPct val="100000"/>
              </a:lnSpc>
              <a:spcBef>
                <a:spcPts val="0"/>
              </a:spcBef>
              <a:defRPr/>
            </a:pPr>
            <a:r>
              <a:rPr lang="en-GB" dirty="0" err="1">
                <a:solidFill>
                  <a:schemeClr val="bg1"/>
                </a:solidFill>
              </a:rPr>
              <a:t>Preterite</a:t>
            </a:r>
            <a:r>
              <a:rPr lang="en-GB" dirty="0">
                <a:solidFill>
                  <a:schemeClr val="bg1"/>
                </a:solidFill>
              </a:rPr>
              <a:t> tense of </a:t>
            </a:r>
            <a:r>
              <a:rPr lang="en-GB" dirty="0" err="1">
                <a:solidFill>
                  <a:schemeClr val="bg1"/>
                </a:solidFill>
              </a:rPr>
              <a:t>tener</a:t>
            </a:r>
            <a:r>
              <a:rPr lang="en-GB" dirty="0">
                <a:solidFill>
                  <a:schemeClr val="bg1"/>
                </a:solidFill>
              </a:rPr>
              <a:t> (</a:t>
            </a:r>
            <a:r>
              <a:rPr lang="en-GB" dirty="0" err="1">
                <a:solidFill>
                  <a:schemeClr val="bg1"/>
                </a:solidFill>
              </a:rPr>
              <a:t>tuve</a:t>
            </a:r>
            <a:r>
              <a:rPr lang="en-GB" dirty="0">
                <a:solidFill>
                  <a:schemeClr val="bg1"/>
                </a:solidFill>
              </a:rPr>
              <a:t>, </a:t>
            </a:r>
            <a:r>
              <a:rPr lang="en-GB" dirty="0" err="1">
                <a:solidFill>
                  <a:schemeClr val="bg1"/>
                </a:solidFill>
              </a:rPr>
              <a:t>tuviste</a:t>
            </a:r>
            <a:r>
              <a:rPr lang="en-GB" dirty="0">
                <a:solidFill>
                  <a:schemeClr val="bg1"/>
                </a:solidFill>
              </a:rPr>
              <a:t>, </a:t>
            </a:r>
            <a:r>
              <a:rPr lang="en-GB" dirty="0" err="1">
                <a:solidFill>
                  <a:schemeClr val="bg1"/>
                </a:solidFill>
              </a:rPr>
              <a:t>tuvo</a:t>
            </a:r>
            <a:r>
              <a:rPr lang="en-GB" dirty="0">
                <a:solidFill>
                  <a:schemeClr val="bg1"/>
                </a:solidFill>
              </a:rPr>
              <a:t>)</a:t>
            </a:r>
            <a:br>
              <a:rPr lang="en-GB" dirty="0">
                <a:solidFill>
                  <a:schemeClr val="bg1"/>
                </a:solidFill>
              </a:rPr>
            </a:br>
            <a:r>
              <a:rPr lang="en-GB" dirty="0">
                <a:solidFill>
                  <a:schemeClr val="bg1"/>
                </a:solidFill>
              </a:rPr>
              <a:t>Expressions with </a:t>
            </a:r>
            <a:r>
              <a:rPr lang="en-GB" dirty="0" err="1">
                <a:solidFill>
                  <a:schemeClr val="bg1"/>
                </a:solidFill>
              </a:rPr>
              <a:t>tener</a:t>
            </a:r>
            <a:r>
              <a:rPr lang="en-GB" dirty="0">
                <a:solidFill>
                  <a:schemeClr val="bg1"/>
                </a:solidFill>
              </a:rPr>
              <a:t> (revisited)</a:t>
            </a:r>
          </a:p>
          <a:p>
            <a:pPr algn="l"/>
            <a:endParaRPr lang="en-GB" dirty="0">
              <a:solidFill>
                <a:schemeClr val="bg1"/>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1 - Lesson </a:t>
            </a:r>
            <a:r>
              <a:rPr lang="en-GB" sz="2200" dirty="0">
                <a:solidFill>
                  <a:prstClr val="white"/>
                </a:solidFill>
                <a:latin typeface="Century Gothic" panose="020B0502020202020204" pitchFamily="34" charset="0"/>
              </a:rPr>
              <a:t>40</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913677"/>
            <a:ext cx="4651022" cy="81962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15</a:t>
            </a:r>
            <a:r>
              <a:rPr lang="en-GB" sz="1400" dirty="0">
                <a:solidFill>
                  <a:prstClr val="white"/>
                </a:solidFill>
                <a:latin typeface="Century Gothic" panose="020B0502020202020204" pitchFamily="34" charset="0"/>
              </a:rPr>
              <a:t>/07</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/22</a:t>
            </a:r>
          </a:p>
        </p:txBody>
      </p:sp>
      <p:pic>
        <p:nvPicPr>
          <p:cNvPr id="18" name="Picture 17" descr="NCELP logo">
            <a:extLst>
              <a:ext uri="{FF2B5EF4-FFF2-40B4-BE49-F238E27FC236}">
                <a16:creationId xmlns:a16="http://schemas.microsoft.com/office/drawing/2014/main" id="{F97E92AD-DBFA-C54B-AA7B-426A834A862E}"/>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40754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A88CB-F3E0-D048-A98A-D067940C27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659" y="255846"/>
            <a:ext cx="3326861" cy="867128"/>
          </a:xfrm>
          <a:prstGeom prst="rect">
            <a:avLst/>
          </a:prstGeom>
        </p:spPr>
      </p:pic>
      <p:sp>
        <p:nvSpPr>
          <p:cNvPr id="5" name="Título 4">
            <a:extLst>
              <a:ext uri="{FF2B5EF4-FFF2-40B4-BE49-F238E27FC236}">
                <a16:creationId xmlns:a16="http://schemas.microsoft.com/office/drawing/2014/main" id="{199BC722-38FE-224A-9593-9FE06E29FC57}"/>
              </a:ext>
            </a:extLst>
          </p:cNvPr>
          <p:cNvSpPr>
            <a:spLocks noGrp="1"/>
          </p:cNvSpPr>
          <p:nvPr>
            <p:ph type="title"/>
          </p:nvPr>
        </p:nvSpPr>
        <p:spPr>
          <a:xfrm>
            <a:off x="-23174" y="240224"/>
            <a:ext cx="4325229" cy="867129"/>
          </a:xfrm>
        </p:spPr>
        <p:txBody>
          <a:bodyPr>
            <a:normAutofit/>
          </a:bodyPr>
          <a:lstStyle/>
          <a:p>
            <a:r>
              <a:rPr lang="es-GB" sz="3600" b="1" dirty="0">
                <a:solidFill>
                  <a:schemeClr val="bg1"/>
                </a:solidFill>
              </a:rPr>
              <a:t>Vocabulario</a:t>
            </a:r>
          </a:p>
        </p:txBody>
      </p:sp>
      <p:sp>
        <p:nvSpPr>
          <p:cNvPr id="10" name="CuadroTexto 9">
            <a:extLst>
              <a:ext uri="{FF2B5EF4-FFF2-40B4-BE49-F238E27FC236}">
                <a16:creationId xmlns:a16="http://schemas.microsoft.com/office/drawing/2014/main" id="{D6943A75-55C8-AE47-B265-AEC4C5B7BFBE}"/>
              </a:ext>
            </a:extLst>
          </p:cNvPr>
          <p:cNvSpPr txBox="1"/>
          <p:nvPr/>
        </p:nvSpPr>
        <p:spPr>
          <a:xfrm>
            <a:off x="7778519" y="3057720"/>
            <a:ext cx="1973617" cy="523220"/>
          </a:xfrm>
          <a:prstGeom prst="rect">
            <a:avLst/>
          </a:prstGeom>
          <a:noFill/>
        </p:spPr>
        <p:txBody>
          <a:bodyPr wrap="square" rtlCol="0">
            <a:spAutoFit/>
          </a:bodyPr>
          <a:lstStyle/>
          <a:p>
            <a:r>
              <a:rPr lang="es-ES" sz="2800" dirty="0">
                <a:solidFill>
                  <a:srgbClr val="203864"/>
                </a:solidFill>
                <a:latin typeface="Century Gothic" panose="020B0502020202020204" pitchFamily="34" charset="0"/>
              </a:rPr>
              <a:t>e_ c _ _ _ r</a:t>
            </a:r>
            <a:endParaRPr lang="es-GB" sz="2800" dirty="0">
              <a:solidFill>
                <a:srgbClr val="203864"/>
              </a:solidFill>
              <a:latin typeface="Century Gothic" panose="020B0502020202020204" pitchFamily="34" charset="0"/>
            </a:endParaRPr>
          </a:p>
        </p:txBody>
      </p:sp>
      <p:sp>
        <p:nvSpPr>
          <p:cNvPr id="11" name="CuadroTexto 10">
            <a:extLst>
              <a:ext uri="{FF2B5EF4-FFF2-40B4-BE49-F238E27FC236}">
                <a16:creationId xmlns:a16="http://schemas.microsoft.com/office/drawing/2014/main" id="{21FD6CD8-FA4D-A94F-909B-8CE50625D081}"/>
              </a:ext>
            </a:extLst>
          </p:cNvPr>
          <p:cNvSpPr txBox="1"/>
          <p:nvPr/>
        </p:nvSpPr>
        <p:spPr>
          <a:xfrm>
            <a:off x="350520" y="1881524"/>
            <a:ext cx="2206053" cy="523220"/>
          </a:xfrm>
          <a:prstGeom prst="rect">
            <a:avLst/>
          </a:prstGeom>
          <a:noFill/>
        </p:spPr>
        <p:txBody>
          <a:bodyPr wrap="none" rtlCol="0">
            <a:spAutoFit/>
          </a:bodyPr>
          <a:lstStyle/>
          <a:p>
            <a:r>
              <a:rPr lang="es-ES" sz="2800" dirty="0">
                <a:solidFill>
                  <a:srgbClr val="203864"/>
                </a:solidFill>
                <a:latin typeface="Century Gothic" panose="020B0502020202020204" pitchFamily="34" charset="0"/>
              </a:rPr>
              <a:t>la b_ _ _ l l _</a:t>
            </a:r>
            <a:endParaRPr lang="es-GB" sz="2800" dirty="0">
              <a:solidFill>
                <a:srgbClr val="203864"/>
              </a:solidFill>
              <a:latin typeface="Century Gothic" panose="020B0502020202020204" pitchFamily="34" charset="0"/>
            </a:endParaRPr>
          </a:p>
        </p:txBody>
      </p:sp>
      <p:sp>
        <p:nvSpPr>
          <p:cNvPr id="12" name="CuadroTexto 11">
            <a:extLst>
              <a:ext uri="{FF2B5EF4-FFF2-40B4-BE49-F238E27FC236}">
                <a16:creationId xmlns:a16="http://schemas.microsoft.com/office/drawing/2014/main" id="{7C23D631-7F50-FA47-853F-693D90DE7D0F}"/>
              </a:ext>
            </a:extLst>
          </p:cNvPr>
          <p:cNvSpPr txBox="1"/>
          <p:nvPr/>
        </p:nvSpPr>
        <p:spPr>
          <a:xfrm>
            <a:off x="397844" y="1221841"/>
            <a:ext cx="2860258" cy="584775"/>
          </a:xfrm>
          <a:prstGeom prst="rect">
            <a:avLst/>
          </a:prstGeom>
          <a:noFill/>
        </p:spPr>
        <p:txBody>
          <a:bodyPr wrap="square" rtlCol="0">
            <a:spAutoFit/>
          </a:bodyPr>
          <a:lstStyle/>
          <a:p>
            <a:r>
              <a:rPr lang="es-ES" sz="3200" dirty="0">
                <a:solidFill>
                  <a:srgbClr val="203864"/>
                </a:solidFill>
                <a:latin typeface="Century Gothic" panose="020B0502020202020204" pitchFamily="34" charset="0"/>
              </a:rPr>
              <a:t>_ m e _ _ _ _ r</a:t>
            </a:r>
            <a:endParaRPr lang="es-GB" sz="3200" dirty="0">
              <a:solidFill>
                <a:srgbClr val="203864"/>
              </a:solidFill>
              <a:latin typeface="Century Gothic" panose="020B0502020202020204" pitchFamily="34" charset="0"/>
            </a:endParaRPr>
          </a:p>
        </p:txBody>
      </p:sp>
      <p:sp>
        <p:nvSpPr>
          <p:cNvPr id="13" name="CuadroTexto 12">
            <a:extLst>
              <a:ext uri="{FF2B5EF4-FFF2-40B4-BE49-F238E27FC236}">
                <a16:creationId xmlns:a16="http://schemas.microsoft.com/office/drawing/2014/main" id="{BF535656-B072-6044-B5E6-458643A2A3D1}"/>
              </a:ext>
            </a:extLst>
          </p:cNvPr>
          <p:cNvSpPr txBox="1"/>
          <p:nvPr/>
        </p:nvSpPr>
        <p:spPr>
          <a:xfrm>
            <a:off x="439704" y="3591656"/>
            <a:ext cx="2965877"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el be _ </a:t>
            </a:r>
            <a:r>
              <a:rPr lang="es-ES" sz="3200" dirty="0" err="1">
                <a:solidFill>
                  <a:srgbClr val="203864"/>
                </a:solidFill>
                <a:latin typeface="Century Gothic" panose="020B0502020202020204" pitchFamily="34" charset="0"/>
              </a:rPr>
              <a:t>ef_c_o</a:t>
            </a:r>
            <a:endParaRPr lang="es-GB" sz="3200" dirty="0">
              <a:solidFill>
                <a:srgbClr val="203864"/>
              </a:solidFill>
              <a:latin typeface="Century Gothic" panose="020B0502020202020204" pitchFamily="34" charset="0"/>
            </a:endParaRPr>
          </a:p>
        </p:txBody>
      </p:sp>
      <p:sp>
        <p:nvSpPr>
          <p:cNvPr id="15" name="CuadroTexto 14">
            <a:extLst>
              <a:ext uri="{FF2B5EF4-FFF2-40B4-BE49-F238E27FC236}">
                <a16:creationId xmlns:a16="http://schemas.microsoft.com/office/drawing/2014/main" id="{CD21161F-85E8-1846-81BB-B1B577CD27E7}"/>
              </a:ext>
            </a:extLst>
          </p:cNvPr>
          <p:cNvSpPr txBox="1"/>
          <p:nvPr/>
        </p:nvSpPr>
        <p:spPr>
          <a:xfrm>
            <a:off x="397844" y="5859973"/>
            <a:ext cx="2396810" cy="523220"/>
          </a:xfrm>
          <a:prstGeom prst="rect">
            <a:avLst/>
          </a:prstGeom>
          <a:noFill/>
        </p:spPr>
        <p:txBody>
          <a:bodyPr wrap="none" rtlCol="0">
            <a:spAutoFit/>
          </a:bodyPr>
          <a:lstStyle/>
          <a:p>
            <a:r>
              <a:rPr lang="es-ES" sz="2800" dirty="0">
                <a:solidFill>
                  <a:srgbClr val="203864"/>
                </a:solidFill>
                <a:latin typeface="Century Gothic" panose="020B0502020202020204" pitchFamily="34" charset="0"/>
              </a:rPr>
              <a:t>c_ _</a:t>
            </a:r>
            <a:r>
              <a:rPr lang="es-ES" sz="2800" dirty="0" err="1">
                <a:solidFill>
                  <a:srgbClr val="203864"/>
                </a:solidFill>
                <a:latin typeface="Century Gothic" panose="020B0502020202020204" pitchFamily="34" charset="0"/>
              </a:rPr>
              <a:t>cue</a:t>
            </a:r>
            <a:r>
              <a:rPr lang="es-ES" sz="2800" dirty="0">
                <a:solidFill>
                  <a:srgbClr val="203864"/>
                </a:solidFill>
                <a:latin typeface="Century Gothic" panose="020B0502020202020204" pitchFamily="34" charset="0"/>
              </a:rPr>
              <a:t> _ _ _</a:t>
            </a:r>
            <a:endParaRPr lang="es-GB" sz="2800" dirty="0">
              <a:solidFill>
                <a:srgbClr val="203864"/>
              </a:solidFill>
              <a:latin typeface="Century Gothic" panose="020B0502020202020204" pitchFamily="34" charset="0"/>
            </a:endParaRPr>
          </a:p>
        </p:txBody>
      </p:sp>
      <p:sp>
        <p:nvSpPr>
          <p:cNvPr id="17" name="CuadroTexto 16">
            <a:extLst>
              <a:ext uri="{FF2B5EF4-FFF2-40B4-BE49-F238E27FC236}">
                <a16:creationId xmlns:a16="http://schemas.microsoft.com/office/drawing/2014/main" id="{103F3B4C-5329-394B-B277-0583760E1305}"/>
              </a:ext>
            </a:extLst>
          </p:cNvPr>
          <p:cNvSpPr txBox="1"/>
          <p:nvPr/>
        </p:nvSpPr>
        <p:spPr>
          <a:xfrm>
            <a:off x="448702" y="2748815"/>
            <a:ext cx="2337499" cy="523220"/>
          </a:xfrm>
          <a:prstGeom prst="rect">
            <a:avLst/>
          </a:prstGeom>
          <a:noFill/>
        </p:spPr>
        <p:txBody>
          <a:bodyPr wrap="none" rtlCol="0">
            <a:spAutoFit/>
          </a:bodyPr>
          <a:lstStyle/>
          <a:p>
            <a:r>
              <a:rPr lang="es-ES" sz="2800" dirty="0">
                <a:solidFill>
                  <a:srgbClr val="203864"/>
                </a:solidFill>
                <a:latin typeface="Century Gothic" panose="020B0502020202020204" pitchFamily="34" charset="0"/>
              </a:rPr>
              <a:t>el </a:t>
            </a:r>
            <a:r>
              <a:rPr lang="es-ES" sz="2800" dirty="0" err="1">
                <a:solidFill>
                  <a:srgbClr val="203864"/>
                </a:solidFill>
                <a:latin typeface="Century Gothic" panose="020B0502020202020204" pitchFamily="34" charset="0"/>
              </a:rPr>
              <a:t>cor</a:t>
            </a:r>
            <a:r>
              <a:rPr lang="es-ES" sz="2800" dirty="0">
                <a:solidFill>
                  <a:srgbClr val="203864"/>
                </a:solidFill>
                <a:latin typeface="Century Gothic" panose="020B0502020202020204" pitchFamily="34" charset="0"/>
              </a:rPr>
              <a:t> _ _ </a:t>
            </a:r>
            <a:r>
              <a:rPr lang="es-ES" sz="2800" dirty="0" err="1">
                <a:solidFill>
                  <a:srgbClr val="203864"/>
                </a:solidFill>
                <a:latin typeface="Century Gothic" panose="020B0502020202020204" pitchFamily="34" charset="0"/>
              </a:rPr>
              <a:t>ó</a:t>
            </a:r>
            <a:r>
              <a:rPr lang="es-ES" sz="2800" dirty="0">
                <a:solidFill>
                  <a:srgbClr val="203864"/>
                </a:solidFill>
                <a:latin typeface="Century Gothic" panose="020B0502020202020204" pitchFamily="34" charset="0"/>
              </a:rPr>
              <a:t> _</a:t>
            </a:r>
            <a:endParaRPr lang="es-GB" sz="2800" dirty="0">
              <a:solidFill>
                <a:srgbClr val="203864"/>
              </a:solidFill>
              <a:latin typeface="Century Gothic" panose="020B0502020202020204" pitchFamily="34" charset="0"/>
            </a:endParaRPr>
          </a:p>
        </p:txBody>
      </p:sp>
      <p:sp>
        <p:nvSpPr>
          <p:cNvPr id="18" name="CuadroTexto 17">
            <a:extLst>
              <a:ext uri="{FF2B5EF4-FFF2-40B4-BE49-F238E27FC236}">
                <a16:creationId xmlns:a16="http://schemas.microsoft.com/office/drawing/2014/main" id="{D7EB7CA3-5DDF-574F-9150-B18D4067ECD6}"/>
              </a:ext>
            </a:extLst>
          </p:cNvPr>
          <p:cNvSpPr txBox="1"/>
          <p:nvPr/>
        </p:nvSpPr>
        <p:spPr>
          <a:xfrm>
            <a:off x="7788247" y="3841899"/>
            <a:ext cx="1863011" cy="523220"/>
          </a:xfrm>
          <a:prstGeom prst="rect">
            <a:avLst/>
          </a:prstGeom>
          <a:noFill/>
        </p:spPr>
        <p:txBody>
          <a:bodyPr wrap="square" rtlCol="0">
            <a:spAutoFit/>
          </a:bodyPr>
          <a:lstStyle/>
          <a:p>
            <a:r>
              <a:rPr lang="es-ES" sz="2800" dirty="0">
                <a:solidFill>
                  <a:srgbClr val="203864"/>
                </a:solidFill>
                <a:latin typeface="Century Gothic" panose="020B0502020202020204" pitchFamily="34" charset="0"/>
              </a:rPr>
              <a:t>la le_ _ u_</a:t>
            </a:r>
            <a:endParaRPr lang="es-GB" sz="2800" dirty="0">
              <a:solidFill>
                <a:srgbClr val="203864"/>
              </a:solidFill>
              <a:latin typeface="Century Gothic" panose="020B0502020202020204" pitchFamily="34" charset="0"/>
            </a:endParaRPr>
          </a:p>
        </p:txBody>
      </p:sp>
      <p:sp>
        <p:nvSpPr>
          <p:cNvPr id="19" name="CuadroTexto 18">
            <a:extLst>
              <a:ext uri="{FF2B5EF4-FFF2-40B4-BE49-F238E27FC236}">
                <a16:creationId xmlns:a16="http://schemas.microsoft.com/office/drawing/2014/main" id="{2F08CD9F-5953-0448-B8A7-DA39CECF6B79}"/>
              </a:ext>
            </a:extLst>
          </p:cNvPr>
          <p:cNvSpPr txBox="1"/>
          <p:nvPr/>
        </p:nvSpPr>
        <p:spPr>
          <a:xfrm>
            <a:off x="7767256" y="4536245"/>
            <a:ext cx="1947969" cy="523220"/>
          </a:xfrm>
          <a:prstGeom prst="rect">
            <a:avLst/>
          </a:prstGeom>
          <a:noFill/>
        </p:spPr>
        <p:txBody>
          <a:bodyPr wrap="square" rtlCol="0">
            <a:spAutoFit/>
          </a:bodyPr>
          <a:lstStyle/>
          <a:p>
            <a:r>
              <a:rPr lang="es-GB" sz="2800">
                <a:solidFill>
                  <a:srgbClr val="203864"/>
                </a:solidFill>
                <a:latin typeface="Century Gothic" panose="020B0502020202020204" pitchFamily="34" charset="0"/>
              </a:rPr>
              <a:t>_ </a:t>
            </a:r>
            <a:r>
              <a:rPr lang="en-GB" sz="2800" dirty="0">
                <a:solidFill>
                  <a:srgbClr val="203864"/>
                </a:solidFill>
                <a:latin typeface="Century Gothic" panose="020B0502020202020204" pitchFamily="34" charset="0"/>
              </a:rPr>
              <a:t>e</a:t>
            </a:r>
            <a:r>
              <a:rPr lang="es-GB" sz="2800">
                <a:solidFill>
                  <a:srgbClr val="203864"/>
                </a:solidFill>
                <a:latin typeface="Century Gothic" panose="020B0502020202020204" pitchFamily="34" charset="0"/>
              </a:rPr>
              <a:t>_ </a:t>
            </a:r>
            <a:r>
              <a:rPr lang="en-GB" sz="2800" dirty="0">
                <a:solidFill>
                  <a:srgbClr val="203864"/>
                </a:solidFill>
                <a:latin typeface="Century Gothic" panose="020B0502020202020204" pitchFamily="34" charset="0"/>
              </a:rPr>
              <a:t>e</a:t>
            </a:r>
            <a:r>
              <a:rPr lang="es-GB" sz="2800">
                <a:solidFill>
                  <a:srgbClr val="203864"/>
                </a:solidFill>
                <a:latin typeface="Century Gothic" panose="020B0502020202020204" pitchFamily="34" charset="0"/>
              </a:rPr>
              <a:t>_ _ _</a:t>
            </a:r>
            <a:endParaRPr lang="es-GB" sz="2800" dirty="0">
              <a:solidFill>
                <a:srgbClr val="203864"/>
              </a:solidFill>
              <a:latin typeface="Century Gothic" panose="020B0502020202020204" pitchFamily="34" charset="0"/>
            </a:endParaRPr>
          </a:p>
        </p:txBody>
      </p:sp>
      <p:sp>
        <p:nvSpPr>
          <p:cNvPr id="32" name="CuadroTexto 11">
            <a:extLst>
              <a:ext uri="{FF2B5EF4-FFF2-40B4-BE49-F238E27FC236}">
                <a16:creationId xmlns:a16="http://schemas.microsoft.com/office/drawing/2014/main" id="{7C23D631-7F50-FA47-853F-693D90DE7D0F}"/>
              </a:ext>
            </a:extLst>
          </p:cNvPr>
          <p:cNvSpPr txBox="1"/>
          <p:nvPr/>
        </p:nvSpPr>
        <p:spPr>
          <a:xfrm>
            <a:off x="439704" y="1212973"/>
            <a:ext cx="2737635" cy="523220"/>
          </a:xfrm>
          <a:prstGeom prst="rect">
            <a:avLst/>
          </a:prstGeom>
          <a:solidFill>
            <a:schemeClr val="bg1"/>
          </a:solidFill>
        </p:spPr>
        <p:txBody>
          <a:bodyPr wrap="square" rtlCol="0">
            <a:spAutoFit/>
          </a:bodyPr>
          <a:lstStyle/>
          <a:p>
            <a:r>
              <a:rPr lang="en-GB" sz="2800" b="1" dirty="0" err="1">
                <a:solidFill>
                  <a:srgbClr val="203864"/>
                </a:solidFill>
                <a:latin typeface="Century Gothic" panose="020B0502020202020204" pitchFamily="34" charset="0"/>
              </a:rPr>
              <a:t>amenazar</a:t>
            </a:r>
            <a:endParaRPr lang="es-GB" sz="2800" b="1" dirty="0">
              <a:solidFill>
                <a:srgbClr val="203864"/>
              </a:solidFill>
              <a:latin typeface="Century Gothic" panose="020B0502020202020204" pitchFamily="34" charset="0"/>
            </a:endParaRPr>
          </a:p>
        </p:txBody>
      </p:sp>
      <p:sp>
        <p:nvSpPr>
          <p:cNvPr id="36" name="CuadroTexto 14">
            <a:extLst>
              <a:ext uri="{FF2B5EF4-FFF2-40B4-BE49-F238E27FC236}">
                <a16:creationId xmlns:a16="http://schemas.microsoft.com/office/drawing/2014/main" id="{CD21161F-85E8-1846-81BB-B1B577CD27E7}"/>
              </a:ext>
            </a:extLst>
          </p:cNvPr>
          <p:cNvSpPr txBox="1"/>
          <p:nvPr/>
        </p:nvSpPr>
        <p:spPr>
          <a:xfrm>
            <a:off x="413052" y="5843087"/>
            <a:ext cx="2749468" cy="523220"/>
          </a:xfrm>
          <a:prstGeom prst="rect">
            <a:avLst/>
          </a:prstGeom>
          <a:solidFill>
            <a:schemeClr val="bg1"/>
          </a:solidFill>
        </p:spPr>
        <p:txBody>
          <a:bodyPr wrap="square" rtlCol="0">
            <a:spAutoFit/>
          </a:bodyPr>
          <a:lstStyle/>
          <a:p>
            <a:r>
              <a:rPr lang="en-GB" sz="2800" b="1" dirty="0" err="1">
                <a:solidFill>
                  <a:srgbClr val="203864"/>
                </a:solidFill>
                <a:latin typeface="Century Gothic" panose="020B0502020202020204" pitchFamily="34" charset="0"/>
              </a:rPr>
              <a:t>cincuenta</a:t>
            </a:r>
            <a:endParaRPr lang="es-GB" sz="2800" b="1" dirty="0">
              <a:solidFill>
                <a:srgbClr val="203864"/>
              </a:solidFill>
              <a:latin typeface="Century Gothic" panose="020B0502020202020204" pitchFamily="34" charset="0"/>
            </a:endParaRPr>
          </a:p>
        </p:txBody>
      </p:sp>
      <p:sp>
        <p:nvSpPr>
          <p:cNvPr id="39" name="CuadroTexto 17">
            <a:extLst>
              <a:ext uri="{FF2B5EF4-FFF2-40B4-BE49-F238E27FC236}">
                <a16:creationId xmlns:a16="http://schemas.microsoft.com/office/drawing/2014/main" id="{D7EB7CA3-5DDF-574F-9150-B18D4067ECD6}"/>
              </a:ext>
            </a:extLst>
          </p:cNvPr>
          <p:cNvSpPr txBox="1"/>
          <p:nvPr/>
        </p:nvSpPr>
        <p:spPr>
          <a:xfrm>
            <a:off x="7787752" y="3834416"/>
            <a:ext cx="2540428" cy="523220"/>
          </a:xfrm>
          <a:prstGeom prst="rect">
            <a:avLst/>
          </a:prstGeom>
          <a:solidFill>
            <a:schemeClr val="bg1"/>
          </a:solidFill>
        </p:spPr>
        <p:txBody>
          <a:bodyPr wrap="square" rtlCol="0">
            <a:spAutoFit/>
          </a:bodyPr>
          <a:lstStyle/>
          <a:p>
            <a:r>
              <a:rPr lang="en-GB" sz="2800" b="1" dirty="0">
                <a:solidFill>
                  <a:srgbClr val="203864"/>
                </a:solidFill>
                <a:latin typeface="Century Gothic" panose="020B0502020202020204" pitchFamily="34" charset="0"/>
              </a:rPr>
              <a:t>la </a:t>
            </a:r>
            <a:r>
              <a:rPr lang="en-GB" sz="2800" b="1" dirty="0" err="1">
                <a:solidFill>
                  <a:srgbClr val="203864"/>
                </a:solidFill>
                <a:latin typeface="Century Gothic" panose="020B0502020202020204" pitchFamily="34" charset="0"/>
              </a:rPr>
              <a:t>lengua</a:t>
            </a:r>
            <a:endParaRPr lang="es-GB" sz="2800" b="1" dirty="0">
              <a:solidFill>
                <a:srgbClr val="203864"/>
              </a:solidFill>
              <a:latin typeface="Century Gothic" panose="020B0502020202020204" pitchFamily="34" charset="0"/>
            </a:endParaRPr>
          </a:p>
        </p:txBody>
      </p:sp>
      <p:sp>
        <p:nvSpPr>
          <p:cNvPr id="40" name="CuadroTexto 12">
            <a:extLst>
              <a:ext uri="{FF2B5EF4-FFF2-40B4-BE49-F238E27FC236}">
                <a16:creationId xmlns:a16="http://schemas.microsoft.com/office/drawing/2014/main" id="{BF535656-B072-6044-B5E6-458643A2A3D1}"/>
              </a:ext>
            </a:extLst>
          </p:cNvPr>
          <p:cNvSpPr txBox="1"/>
          <p:nvPr/>
        </p:nvSpPr>
        <p:spPr>
          <a:xfrm>
            <a:off x="487901" y="3591972"/>
            <a:ext cx="3137966" cy="523220"/>
          </a:xfrm>
          <a:prstGeom prst="rect">
            <a:avLst/>
          </a:prstGeom>
          <a:solidFill>
            <a:schemeClr val="bg1"/>
          </a:solidFill>
        </p:spPr>
        <p:txBody>
          <a:bodyPr wrap="square" rtlCol="0">
            <a:spAutoFit/>
          </a:bodyPr>
          <a:lstStyle/>
          <a:p>
            <a:r>
              <a:rPr lang="es-ES" sz="2800" b="1" dirty="0">
                <a:solidFill>
                  <a:srgbClr val="203864"/>
                </a:solidFill>
                <a:latin typeface="Century Gothic" panose="020B0502020202020204" pitchFamily="34" charset="0"/>
              </a:rPr>
              <a:t>el beneficio</a:t>
            </a:r>
            <a:endParaRPr lang="es-GB" sz="2800" b="1" dirty="0">
              <a:solidFill>
                <a:srgbClr val="203864"/>
              </a:solidFill>
              <a:latin typeface="Century Gothic" panose="020B0502020202020204" pitchFamily="34" charset="0"/>
            </a:endParaRPr>
          </a:p>
        </p:txBody>
      </p:sp>
      <p:sp>
        <p:nvSpPr>
          <p:cNvPr id="41" name="CuadroTexto 18">
            <a:extLst>
              <a:ext uri="{FF2B5EF4-FFF2-40B4-BE49-F238E27FC236}">
                <a16:creationId xmlns:a16="http://schemas.microsoft.com/office/drawing/2014/main" id="{2F08CD9F-5953-0448-B8A7-DA39CECF6B79}"/>
              </a:ext>
            </a:extLst>
          </p:cNvPr>
          <p:cNvSpPr txBox="1"/>
          <p:nvPr/>
        </p:nvSpPr>
        <p:spPr>
          <a:xfrm>
            <a:off x="7859971" y="4555598"/>
            <a:ext cx="2073046" cy="523220"/>
          </a:xfrm>
          <a:prstGeom prst="rect">
            <a:avLst/>
          </a:prstGeom>
          <a:solidFill>
            <a:schemeClr val="bg1"/>
          </a:solidFill>
        </p:spPr>
        <p:txBody>
          <a:bodyPr wrap="square" rtlCol="0">
            <a:spAutoFit/>
          </a:bodyPr>
          <a:lstStyle/>
          <a:p>
            <a:r>
              <a:rPr lang="es-ES" sz="2800" b="1" dirty="0">
                <a:solidFill>
                  <a:srgbClr val="203864"/>
                </a:solidFill>
                <a:latin typeface="Century Gothic" panose="020B0502020202020204" pitchFamily="34" charset="0"/>
              </a:rPr>
              <a:t>sesenta</a:t>
            </a:r>
            <a:endParaRPr lang="es-GB" sz="2800" b="1" dirty="0">
              <a:solidFill>
                <a:srgbClr val="203864"/>
              </a:solidFill>
              <a:latin typeface="Century Gothic" panose="020B0502020202020204" pitchFamily="34" charset="0"/>
            </a:endParaRPr>
          </a:p>
        </p:txBody>
      </p:sp>
      <p:sp>
        <p:nvSpPr>
          <p:cNvPr id="42" name="CuadroTexto 15">
            <a:extLst>
              <a:ext uri="{FF2B5EF4-FFF2-40B4-BE49-F238E27FC236}">
                <a16:creationId xmlns:a16="http://schemas.microsoft.com/office/drawing/2014/main" id="{F6189D1C-F992-1341-A6CA-4DD9702DAD5C}"/>
              </a:ext>
            </a:extLst>
          </p:cNvPr>
          <p:cNvSpPr txBox="1"/>
          <p:nvPr/>
        </p:nvSpPr>
        <p:spPr>
          <a:xfrm>
            <a:off x="420224" y="4433025"/>
            <a:ext cx="1935145" cy="523220"/>
          </a:xfrm>
          <a:prstGeom prst="rect">
            <a:avLst/>
          </a:prstGeom>
          <a:noFill/>
        </p:spPr>
        <p:txBody>
          <a:bodyPr wrap="none" rtlCol="0">
            <a:spAutoFit/>
          </a:bodyPr>
          <a:lstStyle/>
          <a:p>
            <a:r>
              <a:rPr lang="es-ES" sz="2800" dirty="0" err="1">
                <a:solidFill>
                  <a:srgbClr val="203864"/>
                </a:solidFill>
                <a:latin typeface="Century Gothic" panose="020B0502020202020204" pitchFamily="34" charset="0"/>
              </a:rPr>
              <a:t>vo</a:t>
            </a:r>
            <a:r>
              <a:rPr lang="es-ES" sz="2800" dirty="0">
                <a:solidFill>
                  <a:srgbClr val="203864"/>
                </a:solidFill>
                <a:latin typeface="Century Gothic" panose="020B0502020202020204" pitchFamily="34" charset="0"/>
              </a:rPr>
              <a:t>_ </a:t>
            </a:r>
            <a:r>
              <a:rPr lang="es-ES" sz="2800" dirty="0" err="1">
                <a:solidFill>
                  <a:srgbClr val="203864"/>
                </a:solidFill>
                <a:latin typeface="Century Gothic" panose="020B0502020202020204" pitchFamily="34" charset="0"/>
              </a:rPr>
              <a:t>o_ro</a:t>
            </a:r>
            <a:r>
              <a:rPr lang="es-ES" sz="2800" dirty="0">
                <a:solidFill>
                  <a:srgbClr val="203864"/>
                </a:solidFill>
                <a:latin typeface="Century Gothic" panose="020B0502020202020204" pitchFamily="34" charset="0"/>
              </a:rPr>
              <a:t> _</a:t>
            </a:r>
            <a:endParaRPr lang="es-GB" sz="2800" dirty="0">
              <a:solidFill>
                <a:srgbClr val="203864"/>
              </a:solidFill>
              <a:latin typeface="Century Gothic" panose="020B0502020202020204" pitchFamily="34" charset="0"/>
            </a:endParaRPr>
          </a:p>
        </p:txBody>
      </p:sp>
      <p:sp>
        <p:nvSpPr>
          <p:cNvPr id="44" name="CuadroTexto 9">
            <a:extLst>
              <a:ext uri="{FF2B5EF4-FFF2-40B4-BE49-F238E27FC236}">
                <a16:creationId xmlns:a16="http://schemas.microsoft.com/office/drawing/2014/main" id="{D6943A75-55C8-AE47-B265-AEC4C5B7BFBE}"/>
              </a:ext>
            </a:extLst>
          </p:cNvPr>
          <p:cNvSpPr txBox="1"/>
          <p:nvPr/>
        </p:nvSpPr>
        <p:spPr>
          <a:xfrm>
            <a:off x="7770967" y="3074610"/>
            <a:ext cx="2264337" cy="523220"/>
          </a:xfrm>
          <a:prstGeom prst="rect">
            <a:avLst/>
          </a:prstGeom>
          <a:solidFill>
            <a:schemeClr val="bg1"/>
          </a:solidFill>
        </p:spPr>
        <p:txBody>
          <a:bodyPr wrap="square" rtlCol="0">
            <a:spAutoFit/>
          </a:bodyPr>
          <a:lstStyle/>
          <a:p>
            <a:r>
              <a:rPr lang="es-ES" sz="2800" b="1" dirty="0">
                <a:solidFill>
                  <a:srgbClr val="203864"/>
                </a:solidFill>
                <a:latin typeface="Century Gothic" panose="020B0502020202020204" pitchFamily="34" charset="0"/>
              </a:rPr>
              <a:t>escapar</a:t>
            </a:r>
            <a:endParaRPr lang="es-GB" sz="2800" b="1" dirty="0">
              <a:solidFill>
                <a:srgbClr val="203864"/>
              </a:solidFill>
              <a:latin typeface="Century Gothic" panose="020B0502020202020204" pitchFamily="34" charset="0"/>
            </a:endParaRPr>
          </a:p>
        </p:txBody>
      </p:sp>
      <p:sp>
        <p:nvSpPr>
          <p:cNvPr id="46" name="CuadroTexto 17">
            <a:extLst>
              <a:ext uri="{FF2B5EF4-FFF2-40B4-BE49-F238E27FC236}">
                <a16:creationId xmlns:a16="http://schemas.microsoft.com/office/drawing/2014/main" id="{D7EB7CA3-5DDF-574F-9150-B18D4067ECD6}"/>
              </a:ext>
            </a:extLst>
          </p:cNvPr>
          <p:cNvSpPr txBox="1"/>
          <p:nvPr/>
        </p:nvSpPr>
        <p:spPr>
          <a:xfrm>
            <a:off x="7694887" y="1495124"/>
            <a:ext cx="1529586" cy="523220"/>
          </a:xfrm>
          <a:prstGeom prst="rect">
            <a:avLst/>
          </a:prstGeom>
          <a:noFill/>
        </p:spPr>
        <p:txBody>
          <a:bodyPr wrap="square" rtlCol="0">
            <a:spAutoFit/>
          </a:bodyPr>
          <a:lstStyle/>
          <a:p>
            <a:r>
              <a:rPr lang="es-ES" sz="2800" dirty="0">
                <a:solidFill>
                  <a:srgbClr val="203864"/>
                </a:solidFill>
                <a:latin typeface="Century Gothic" panose="020B0502020202020204" pitchFamily="34" charset="0"/>
              </a:rPr>
              <a:t>el </a:t>
            </a:r>
            <a:r>
              <a:rPr lang="es-ES" sz="2800" dirty="0" err="1">
                <a:solidFill>
                  <a:srgbClr val="203864"/>
                </a:solidFill>
                <a:latin typeface="Century Gothic" panose="020B0502020202020204" pitchFamily="34" charset="0"/>
              </a:rPr>
              <a:t>d_o</a:t>
            </a:r>
            <a:r>
              <a:rPr lang="es-ES" sz="2800" dirty="0">
                <a:solidFill>
                  <a:srgbClr val="203864"/>
                </a:solidFill>
                <a:latin typeface="Century Gothic" panose="020B0502020202020204" pitchFamily="34" charset="0"/>
              </a:rPr>
              <a:t> _</a:t>
            </a:r>
            <a:endParaRPr lang="es-GB" sz="2800" dirty="0">
              <a:solidFill>
                <a:srgbClr val="203864"/>
              </a:solidFill>
              <a:latin typeface="Century Gothic" panose="020B0502020202020204" pitchFamily="34" charset="0"/>
            </a:endParaRPr>
          </a:p>
        </p:txBody>
      </p:sp>
      <p:sp>
        <p:nvSpPr>
          <p:cNvPr id="47" name="CuadroTexto 17">
            <a:extLst>
              <a:ext uri="{FF2B5EF4-FFF2-40B4-BE49-F238E27FC236}">
                <a16:creationId xmlns:a16="http://schemas.microsoft.com/office/drawing/2014/main" id="{D7EB7CA3-5DDF-574F-9150-B18D4067ECD6}"/>
              </a:ext>
            </a:extLst>
          </p:cNvPr>
          <p:cNvSpPr txBox="1"/>
          <p:nvPr/>
        </p:nvSpPr>
        <p:spPr>
          <a:xfrm>
            <a:off x="7656515" y="1492552"/>
            <a:ext cx="1709044" cy="523220"/>
          </a:xfrm>
          <a:prstGeom prst="rect">
            <a:avLst/>
          </a:prstGeom>
          <a:solidFill>
            <a:schemeClr val="bg1"/>
          </a:solidFill>
        </p:spPr>
        <p:txBody>
          <a:bodyPr wrap="square" rtlCol="0">
            <a:spAutoFit/>
          </a:bodyPr>
          <a:lstStyle/>
          <a:p>
            <a:r>
              <a:rPr lang="es-ES" sz="2800" b="1" dirty="0">
                <a:solidFill>
                  <a:srgbClr val="203864"/>
                </a:solidFill>
                <a:latin typeface="Century Gothic" panose="020B0502020202020204" pitchFamily="34" charset="0"/>
              </a:rPr>
              <a:t>el dios</a:t>
            </a:r>
            <a:endParaRPr lang="es-GB" sz="2800" b="1" dirty="0">
              <a:solidFill>
                <a:srgbClr val="203864"/>
              </a:solidFill>
              <a:latin typeface="Century Gothic" panose="020B0502020202020204" pitchFamily="34" charset="0"/>
            </a:endParaRPr>
          </a:p>
        </p:txBody>
      </p:sp>
      <p:sp>
        <p:nvSpPr>
          <p:cNvPr id="48" name="CuadroTexto 17">
            <a:extLst>
              <a:ext uri="{FF2B5EF4-FFF2-40B4-BE49-F238E27FC236}">
                <a16:creationId xmlns:a16="http://schemas.microsoft.com/office/drawing/2014/main" id="{D7EB7CA3-5DDF-574F-9150-B18D4067ECD6}"/>
              </a:ext>
            </a:extLst>
          </p:cNvPr>
          <p:cNvSpPr txBox="1"/>
          <p:nvPr/>
        </p:nvSpPr>
        <p:spPr>
          <a:xfrm>
            <a:off x="7775538" y="2270697"/>
            <a:ext cx="1465466" cy="523220"/>
          </a:xfrm>
          <a:prstGeom prst="rect">
            <a:avLst/>
          </a:prstGeom>
          <a:noFill/>
        </p:spPr>
        <p:txBody>
          <a:bodyPr wrap="square" rtlCol="0">
            <a:spAutoFit/>
          </a:bodyPr>
          <a:lstStyle/>
          <a:p>
            <a:r>
              <a:rPr lang="es-ES" sz="2800" dirty="0">
                <a:solidFill>
                  <a:srgbClr val="203864"/>
                </a:solidFill>
                <a:latin typeface="Century Gothic" panose="020B0502020202020204" pitchFamily="34" charset="0"/>
              </a:rPr>
              <a:t>m_ _ _ r</a:t>
            </a:r>
            <a:endParaRPr lang="es-GB" sz="2800" dirty="0">
              <a:solidFill>
                <a:srgbClr val="203864"/>
              </a:solidFill>
              <a:latin typeface="Century Gothic" panose="020B0502020202020204" pitchFamily="34" charset="0"/>
            </a:endParaRPr>
          </a:p>
        </p:txBody>
      </p:sp>
      <p:sp>
        <p:nvSpPr>
          <p:cNvPr id="49" name="CuadroTexto 17">
            <a:extLst>
              <a:ext uri="{FF2B5EF4-FFF2-40B4-BE49-F238E27FC236}">
                <a16:creationId xmlns:a16="http://schemas.microsoft.com/office/drawing/2014/main" id="{D7EB7CA3-5DDF-574F-9150-B18D4067ECD6}"/>
              </a:ext>
            </a:extLst>
          </p:cNvPr>
          <p:cNvSpPr txBox="1"/>
          <p:nvPr/>
        </p:nvSpPr>
        <p:spPr>
          <a:xfrm>
            <a:off x="7803100" y="2260394"/>
            <a:ext cx="1714128" cy="523220"/>
          </a:xfrm>
          <a:prstGeom prst="rect">
            <a:avLst/>
          </a:prstGeom>
          <a:solidFill>
            <a:schemeClr val="bg1"/>
          </a:solidFill>
        </p:spPr>
        <p:txBody>
          <a:bodyPr wrap="square" rtlCol="0">
            <a:spAutoFit/>
          </a:bodyPr>
          <a:lstStyle/>
          <a:p>
            <a:r>
              <a:rPr lang="es-ES" sz="2800" b="1" dirty="0">
                <a:solidFill>
                  <a:srgbClr val="203864"/>
                </a:solidFill>
                <a:latin typeface="Century Gothic" panose="020B0502020202020204" pitchFamily="34" charset="0"/>
              </a:rPr>
              <a:t>matar</a:t>
            </a:r>
            <a:endParaRPr lang="es-GB" sz="2800" b="1" dirty="0">
              <a:solidFill>
                <a:srgbClr val="203864"/>
              </a:solidFill>
              <a:latin typeface="Century Gothic" panose="020B0502020202020204" pitchFamily="34" charset="0"/>
            </a:endParaRPr>
          </a:p>
        </p:txBody>
      </p:sp>
      <p:sp>
        <p:nvSpPr>
          <p:cNvPr id="53" name="CuadroTexto 17">
            <a:extLst>
              <a:ext uri="{FF2B5EF4-FFF2-40B4-BE49-F238E27FC236}">
                <a16:creationId xmlns:a16="http://schemas.microsoft.com/office/drawing/2014/main" id="{D7EB7CA3-5DDF-574F-9150-B18D4067ECD6}"/>
              </a:ext>
            </a:extLst>
          </p:cNvPr>
          <p:cNvSpPr txBox="1"/>
          <p:nvPr/>
        </p:nvSpPr>
        <p:spPr>
          <a:xfrm>
            <a:off x="294614" y="5072255"/>
            <a:ext cx="2095445" cy="523220"/>
          </a:xfrm>
          <a:prstGeom prst="rect">
            <a:avLst/>
          </a:prstGeom>
          <a:noFill/>
        </p:spPr>
        <p:txBody>
          <a:bodyPr wrap="none" rtlCol="0">
            <a:spAutoFit/>
          </a:bodyPr>
          <a:lstStyle/>
          <a:p>
            <a:r>
              <a:rPr lang="en-GB" sz="2800" dirty="0">
                <a:solidFill>
                  <a:srgbClr val="203864"/>
                </a:solidFill>
                <a:latin typeface="Century Gothic" panose="020B0502020202020204" pitchFamily="34" charset="0"/>
              </a:rPr>
              <a:t>el c_ m_ _  </a:t>
            </a:r>
            <a:endParaRPr lang="es-GB" sz="2800" dirty="0">
              <a:solidFill>
                <a:srgbClr val="203864"/>
              </a:solidFill>
              <a:latin typeface="Century Gothic" panose="020B0502020202020204" pitchFamily="34" charset="0"/>
            </a:endParaRPr>
          </a:p>
        </p:txBody>
      </p:sp>
      <p:sp>
        <p:nvSpPr>
          <p:cNvPr id="54" name="CuadroTexto 17">
            <a:extLst>
              <a:ext uri="{FF2B5EF4-FFF2-40B4-BE49-F238E27FC236}">
                <a16:creationId xmlns:a16="http://schemas.microsoft.com/office/drawing/2014/main" id="{D7EB7CA3-5DDF-574F-9150-B18D4067ECD6}"/>
              </a:ext>
            </a:extLst>
          </p:cNvPr>
          <p:cNvSpPr txBox="1"/>
          <p:nvPr/>
        </p:nvSpPr>
        <p:spPr>
          <a:xfrm>
            <a:off x="378229" y="5096678"/>
            <a:ext cx="2289909" cy="523220"/>
          </a:xfrm>
          <a:prstGeom prst="rect">
            <a:avLst/>
          </a:prstGeom>
          <a:solidFill>
            <a:schemeClr val="bg1"/>
          </a:solidFill>
        </p:spPr>
        <p:txBody>
          <a:bodyPr wrap="square" rtlCol="0">
            <a:spAutoFit/>
          </a:bodyPr>
          <a:lstStyle/>
          <a:p>
            <a:r>
              <a:rPr lang="es-ES" sz="2800" b="1" dirty="0">
                <a:solidFill>
                  <a:srgbClr val="203864"/>
                </a:solidFill>
                <a:latin typeface="Century Gothic" panose="020B0502020202020204" pitchFamily="34" charset="0"/>
              </a:rPr>
              <a:t>el camino</a:t>
            </a:r>
            <a:endParaRPr lang="es-GB" sz="2800" b="1" dirty="0">
              <a:solidFill>
                <a:srgbClr val="203864"/>
              </a:solidFill>
              <a:latin typeface="Century Gothic" panose="020B0502020202020204" pitchFamily="34" charset="0"/>
            </a:endParaRPr>
          </a:p>
        </p:txBody>
      </p:sp>
      <p:sp>
        <p:nvSpPr>
          <p:cNvPr id="3" name="TextBox 2"/>
          <p:cNvSpPr txBox="1"/>
          <p:nvPr/>
        </p:nvSpPr>
        <p:spPr>
          <a:xfrm>
            <a:off x="-23174" y="1250011"/>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a:t>
            </a:r>
          </a:p>
        </p:txBody>
      </p:sp>
      <p:sp>
        <p:nvSpPr>
          <p:cNvPr id="55" name="TextBox 54"/>
          <p:cNvSpPr txBox="1"/>
          <p:nvPr/>
        </p:nvSpPr>
        <p:spPr>
          <a:xfrm>
            <a:off x="2189" y="1987365"/>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2.</a:t>
            </a:r>
          </a:p>
        </p:txBody>
      </p:sp>
      <p:sp>
        <p:nvSpPr>
          <p:cNvPr id="56" name="TextBox 55"/>
          <p:cNvSpPr txBox="1"/>
          <p:nvPr/>
        </p:nvSpPr>
        <p:spPr>
          <a:xfrm>
            <a:off x="2189" y="2763222"/>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3.</a:t>
            </a:r>
          </a:p>
        </p:txBody>
      </p:sp>
      <p:sp>
        <p:nvSpPr>
          <p:cNvPr id="57" name="CuadroTexto 10">
            <a:extLst>
              <a:ext uri="{FF2B5EF4-FFF2-40B4-BE49-F238E27FC236}">
                <a16:creationId xmlns:a16="http://schemas.microsoft.com/office/drawing/2014/main" id="{21FD6CD8-FA4D-A94F-909B-8CE50625D081}"/>
              </a:ext>
            </a:extLst>
          </p:cNvPr>
          <p:cNvSpPr txBox="1"/>
          <p:nvPr/>
        </p:nvSpPr>
        <p:spPr>
          <a:xfrm>
            <a:off x="408290" y="1935601"/>
            <a:ext cx="2566064" cy="523220"/>
          </a:xfrm>
          <a:prstGeom prst="rect">
            <a:avLst/>
          </a:prstGeom>
          <a:solidFill>
            <a:schemeClr val="bg1"/>
          </a:solidFill>
        </p:spPr>
        <p:txBody>
          <a:bodyPr wrap="square" rtlCol="0">
            <a:spAutoFit/>
          </a:bodyPr>
          <a:lstStyle/>
          <a:p>
            <a:r>
              <a:rPr lang="es-ES" sz="2800" b="1" dirty="0">
                <a:solidFill>
                  <a:srgbClr val="203864"/>
                </a:solidFill>
                <a:latin typeface="Century Gothic" panose="020B0502020202020204" pitchFamily="34" charset="0"/>
              </a:rPr>
              <a:t>la batalla</a:t>
            </a:r>
            <a:endParaRPr lang="es-GB" sz="2800" b="1" dirty="0">
              <a:solidFill>
                <a:srgbClr val="203864"/>
              </a:solidFill>
              <a:latin typeface="Century Gothic" panose="020B0502020202020204" pitchFamily="34" charset="0"/>
            </a:endParaRPr>
          </a:p>
        </p:txBody>
      </p:sp>
      <p:sp>
        <p:nvSpPr>
          <p:cNvPr id="58" name="CuadroTexto 16">
            <a:extLst>
              <a:ext uri="{FF2B5EF4-FFF2-40B4-BE49-F238E27FC236}">
                <a16:creationId xmlns:a16="http://schemas.microsoft.com/office/drawing/2014/main" id="{103F3B4C-5329-394B-B277-0583760E1305}"/>
              </a:ext>
            </a:extLst>
          </p:cNvPr>
          <p:cNvSpPr txBox="1"/>
          <p:nvPr/>
        </p:nvSpPr>
        <p:spPr>
          <a:xfrm>
            <a:off x="480994" y="2771767"/>
            <a:ext cx="2804686" cy="523220"/>
          </a:xfrm>
          <a:prstGeom prst="rect">
            <a:avLst/>
          </a:prstGeom>
          <a:solidFill>
            <a:schemeClr val="bg1"/>
          </a:solidFill>
        </p:spPr>
        <p:txBody>
          <a:bodyPr wrap="square" rtlCol="0">
            <a:spAutoFit/>
          </a:bodyPr>
          <a:lstStyle/>
          <a:p>
            <a:r>
              <a:rPr lang="es-ES" sz="2800" b="1" dirty="0">
                <a:solidFill>
                  <a:srgbClr val="203864"/>
                </a:solidFill>
                <a:latin typeface="Century Gothic" panose="020B0502020202020204" pitchFamily="34" charset="0"/>
              </a:rPr>
              <a:t>el corazón</a:t>
            </a:r>
            <a:endParaRPr lang="es-GB" sz="2800" b="1" dirty="0">
              <a:solidFill>
                <a:srgbClr val="203864"/>
              </a:solidFill>
              <a:latin typeface="Century Gothic" panose="020B0502020202020204" pitchFamily="34" charset="0"/>
            </a:endParaRPr>
          </a:p>
        </p:txBody>
      </p:sp>
      <p:sp>
        <p:nvSpPr>
          <p:cNvPr id="59" name="TextBox 58"/>
          <p:cNvSpPr txBox="1"/>
          <p:nvPr/>
        </p:nvSpPr>
        <p:spPr>
          <a:xfrm>
            <a:off x="7472" y="3627122"/>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4.</a:t>
            </a:r>
          </a:p>
        </p:txBody>
      </p:sp>
      <p:sp>
        <p:nvSpPr>
          <p:cNvPr id="60" name="TextBox 59"/>
          <p:cNvSpPr txBox="1"/>
          <p:nvPr/>
        </p:nvSpPr>
        <p:spPr>
          <a:xfrm>
            <a:off x="-10166" y="4417168"/>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5.</a:t>
            </a:r>
          </a:p>
        </p:txBody>
      </p:sp>
      <p:sp>
        <p:nvSpPr>
          <p:cNvPr id="61" name="CuadroTexto 15">
            <a:extLst>
              <a:ext uri="{FF2B5EF4-FFF2-40B4-BE49-F238E27FC236}">
                <a16:creationId xmlns:a16="http://schemas.microsoft.com/office/drawing/2014/main" id="{F6189D1C-F992-1341-A6CA-4DD9702DAD5C}"/>
              </a:ext>
            </a:extLst>
          </p:cNvPr>
          <p:cNvSpPr txBox="1"/>
          <p:nvPr/>
        </p:nvSpPr>
        <p:spPr>
          <a:xfrm>
            <a:off x="398777" y="4433012"/>
            <a:ext cx="2215035" cy="523220"/>
          </a:xfrm>
          <a:prstGeom prst="rect">
            <a:avLst/>
          </a:prstGeom>
          <a:solidFill>
            <a:schemeClr val="bg1"/>
          </a:solidFill>
        </p:spPr>
        <p:txBody>
          <a:bodyPr wrap="square" rtlCol="0">
            <a:spAutoFit/>
          </a:bodyPr>
          <a:lstStyle/>
          <a:p>
            <a:r>
              <a:rPr lang="es-ES" sz="2800" b="1" dirty="0">
                <a:solidFill>
                  <a:srgbClr val="203864"/>
                </a:solidFill>
                <a:latin typeface="Century Gothic" panose="020B0502020202020204" pitchFamily="34" charset="0"/>
              </a:rPr>
              <a:t>vosotros</a:t>
            </a:r>
            <a:endParaRPr lang="es-GB" sz="2800" b="1" dirty="0">
              <a:solidFill>
                <a:srgbClr val="203864"/>
              </a:solidFill>
              <a:latin typeface="Century Gothic" panose="020B0502020202020204" pitchFamily="34" charset="0"/>
            </a:endParaRPr>
          </a:p>
        </p:txBody>
      </p:sp>
      <p:sp>
        <p:nvSpPr>
          <p:cNvPr id="62" name="TextBox 61"/>
          <p:cNvSpPr txBox="1"/>
          <p:nvPr/>
        </p:nvSpPr>
        <p:spPr>
          <a:xfrm>
            <a:off x="8681" y="5195365"/>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6.</a:t>
            </a:r>
          </a:p>
        </p:txBody>
      </p:sp>
      <p:sp>
        <p:nvSpPr>
          <p:cNvPr id="63" name="TextBox 62"/>
          <p:cNvSpPr txBox="1"/>
          <p:nvPr/>
        </p:nvSpPr>
        <p:spPr>
          <a:xfrm>
            <a:off x="7472" y="5904643"/>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7.</a:t>
            </a:r>
          </a:p>
        </p:txBody>
      </p:sp>
      <p:sp>
        <p:nvSpPr>
          <p:cNvPr id="64" name="TextBox 63"/>
          <p:cNvSpPr txBox="1"/>
          <p:nvPr/>
        </p:nvSpPr>
        <p:spPr>
          <a:xfrm>
            <a:off x="7194990" y="789727"/>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8.</a:t>
            </a:r>
          </a:p>
        </p:txBody>
      </p:sp>
      <p:sp>
        <p:nvSpPr>
          <p:cNvPr id="65" name="CuadroTexto 17">
            <a:extLst>
              <a:ext uri="{FF2B5EF4-FFF2-40B4-BE49-F238E27FC236}">
                <a16:creationId xmlns:a16="http://schemas.microsoft.com/office/drawing/2014/main" id="{D7EB7CA3-5DDF-574F-9150-B18D4067ECD6}"/>
              </a:ext>
            </a:extLst>
          </p:cNvPr>
          <p:cNvSpPr txBox="1"/>
          <p:nvPr/>
        </p:nvSpPr>
        <p:spPr>
          <a:xfrm>
            <a:off x="7784546" y="675554"/>
            <a:ext cx="1617751" cy="523220"/>
          </a:xfrm>
          <a:prstGeom prst="rect">
            <a:avLst/>
          </a:prstGeom>
          <a:noFill/>
        </p:spPr>
        <p:txBody>
          <a:bodyPr wrap="none" rtlCol="0">
            <a:spAutoFit/>
          </a:bodyPr>
          <a:lstStyle/>
          <a:p>
            <a:r>
              <a:rPr lang="es-ES" sz="2800" dirty="0">
                <a:solidFill>
                  <a:srgbClr val="203864"/>
                </a:solidFill>
                <a:latin typeface="Century Gothic" panose="020B0502020202020204" pitchFamily="34" charset="0"/>
              </a:rPr>
              <a:t>el _ e_ o</a:t>
            </a:r>
            <a:endParaRPr lang="es-GB" sz="2800" dirty="0">
              <a:solidFill>
                <a:srgbClr val="203864"/>
              </a:solidFill>
              <a:latin typeface="Century Gothic" panose="020B0502020202020204" pitchFamily="34" charset="0"/>
            </a:endParaRPr>
          </a:p>
        </p:txBody>
      </p:sp>
      <p:sp>
        <p:nvSpPr>
          <p:cNvPr id="66" name="CuadroTexto 17">
            <a:extLst>
              <a:ext uri="{FF2B5EF4-FFF2-40B4-BE49-F238E27FC236}">
                <a16:creationId xmlns:a16="http://schemas.microsoft.com/office/drawing/2014/main" id="{D7EB7CA3-5DDF-574F-9150-B18D4067ECD6}"/>
              </a:ext>
            </a:extLst>
          </p:cNvPr>
          <p:cNvSpPr txBox="1"/>
          <p:nvPr/>
        </p:nvSpPr>
        <p:spPr>
          <a:xfrm>
            <a:off x="7624539" y="747061"/>
            <a:ext cx="1994163" cy="523220"/>
          </a:xfrm>
          <a:prstGeom prst="rect">
            <a:avLst/>
          </a:prstGeom>
          <a:solidFill>
            <a:schemeClr val="bg1"/>
          </a:solidFill>
        </p:spPr>
        <p:txBody>
          <a:bodyPr wrap="square" rtlCol="0">
            <a:spAutoFit/>
          </a:bodyPr>
          <a:lstStyle/>
          <a:p>
            <a:r>
              <a:rPr lang="es-ES" sz="2800" b="1" dirty="0">
                <a:solidFill>
                  <a:srgbClr val="203864"/>
                </a:solidFill>
                <a:latin typeface="Century Gothic" panose="020B0502020202020204" pitchFamily="34" charset="0"/>
              </a:rPr>
              <a:t>el peso</a:t>
            </a:r>
            <a:endParaRPr lang="es-GB" sz="2800" b="1" dirty="0">
              <a:solidFill>
                <a:srgbClr val="203864"/>
              </a:solidFill>
              <a:latin typeface="Century Gothic" panose="020B0502020202020204" pitchFamily="34" charset="0"/>
            </a:endParaRPr>
          </a:p>
        </p:txBody>
      </p:sp>
      <p:sp>
        <p:nvSpPr>
          <p:cNvPr id="67" name="TextBox 66"/>
          <p:cNvSpPr txBox="1"/>
          <p:nvPr/>
        </p:nvSpPr>
        <p:spPr>
          <a:xfrm>
            <a:off x="7191799" y="1586971"/>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9.</a:t>
            </a:r>
          </a:p>
        </p:txBody>
      </p:sp>
      <p:sp>
        <p:nvSpPr>
          <p:cNvPr id="68" name="TextBox 67"/>
          <p:cNvSpPr txBox="1"/>
          <p:nvPr/>
        </p:nvSpPr>
        <p:spPr>
          <a:xfrm>
            <a:off x="7196324" y="2394436"/>
            <a:ext cx="934854"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10.</a:t>
            </a:r>
          </a:p>
        </p:txBody>
      </p:sp>
      <p:sp>
        <p:nvSpPr>
          <p:cNvPr id="69" name="TextBox 68"/>
          <p:cNvSpPr txBox="1"/>
          <p:nvPr/>
        </p:nvSpPr>
        <p:spPr>
          <a:xfrm>
            <a:off x="7194879" y="3144255"/>
            <a:ext cx="779345"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11.</a:t>
            </a:r>
          </a:p>
        </p:txBody>
      </p:sp>
      <p:sp>
        <p:nvSpPr>
          <p:cNvPr id="70" name="TextBox 69"/>
          <p:cNvSpPr txBox="1"/>
          <p:nvPr/>
        </p:nvSpPr>
        <p:spPr>
          <a:xfrm>
            <a:off x="7200666" y="3921507"/>
            <a:ext cx="779345"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12.</a:t>
            </a:r>
          </a:p>
        </p:txBody>
      </p:sp>
      <p:sp>
        <p:nvSpPr>
          <p:cNvPr id="72" name="TextBox 71"/>
          <p:cNvSpPr txBox="1"/>
          <p:nvPr/>
        </p:nvSpPr>
        <p:spPr>
          <a:xfrm>
            <a:off x="7186615" y="4682258"/>
            <a:ext cx="779345"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13.</a:t>
            </a:r>
          </a:p>
        </p:txBody>
      </p:sp>
      <p:sp>
        <p:nvSpPr>
          <p:cNvPr id="74" name="TextBox 73"/>
          <p:cNvSpPr txBox="1"/>
          <p:nvPr/>
        </p:nvSpPr>
        <p:spPr>
          <a:xfrm>
            <a:off x="7199023" y="5308815"/>
            <a:ext cx="779345"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14.</a:t>
            </a:r>
          </a:p>
        </p:txBody>
      </p:sp>
      <p:sp>
        <p:nvSpPr>
          <p:cNvPr id="75" name="CuadroTexto 18">
            <a:extLst>
              <a:ext uri="{FF2B5EF4-FFF2-40B4-BE49-F238E27FC236}">
                <a16:creationId xmlns:a16="http://schemas.microsoft.com/office/drawing/2014/main" id="{2F08CD9F-5953-0448-B8A7-DA39CECF6B79}"/>
              </a:ext>
            </a:extLst>
          </p:cNvPr>
          <p:cNvSpPr txBox="1"/>
          <p:nvPr/>
        </p:nvSpPr>
        <p:spPr>
          <a:xfrm>
            <a:off x="7797784" y="5252027"/>
            <a:ext cx="1834156" cy="523220"/>
          </a:xfrm>
          <a:prstGeom prst="rect">
            <a:avLst/>
          </a:prstGeom>
          <a:noFill/>
        </p:spPr>
        <p:txBody>
          <a:bodyPr wrap="square" rtlCol="0">
            <a:spAutoFit/>
          </a:bodyPr>
          <a:lstStyle/>
          <a:p>
            <a:r>
              <a:rPr lang="es-ES" sz="2800" dirty="0">
                <a:solidFill>
                  <a:srgbClr val="203864"/>
                </a:solidFill>
                <a:latin typeface="Century Gothic" panose="020B0502020202020204" pitchFamily="34" charset="0"/>
              </a:rPr>
              <a:t>el _ _ _ l o</a:t>
            </a:r>
            <a:endParaRPr lang="es-GB" sz="2800" dirty="0">
              <a:solidFill>
                <a:srgbClr val="203864"/>
              </a:solidFill>
              <a:latin typeface="Century Gothic" panose="020B0502020202020204" pitchFamily="34" charset="0"/>
            </a:endParaRPr>
          </a:p>
        </p:txBody>
      </p:sp>
      <p:sp>
        <p:nvSpPr>
          <p:cNvPr id="76" name="CuadroTexto 18">
            <a:extLst>
              <a:ext uri="{FF2B5EF4-FFF2-40B4-BE49-F238E27FC236}">
                <a16:creationId xmlns:a16="http://schemas.microsoft.com/office/drawing/2014/main" id="{2F08CD9F-5953-0448-B8A7-DA39CECF6B79}"/>
              </a:ext>
            </a:extLst>
          </p:cNvPr>
          <p:cNvSpPr txBox="1"/>
          <p:nvPr/>
        </p:nvSpPr>
        <p:spPr>
          <a:xfrm>
            <a:off x="7894230" y="5206215"/>
            <a:ext cx="2055887" cy="523220"/>
          </a:xfrm>
          <a:prstGeom prst="rect">
            <a:avLst/>
          </a:prstGeom>
          <a:solidFill>
            <a:schemeClr val="bg1"/>
          </a:solidFill>
        </p:spPr>
        <p:txBody>
          <a:bodyPr wrap="square" rtlCol="0">
            <a:spAutoFit/>
          </a:bodyPr>
          <a:lstStyle/>
          <a:p>
            <a:r>
              <a:rPr lang="en-GB" sz="2800" b="1" dirty="0">
                <a:solidFill>
                  <a:srgbClr val="203864"/>
                </a:solidFill>
                <a:latin typeface="Century Gothic" panose="020B0502020202020204" pitchFamily="34" charset="0"/>
              </a:rPr>
              <a:t>el </a:t>
            </a:r>
            <a:r>
              <a:rPr lang="en-GB" sz="2800" b="1" dirty="0" err="1">
                <a:solidFill>
                  <a:srgbClr val="203864"/>
                </a:solidFill>
                <a:latin typeface="Century Gothic" panose="020B0502020202020204" pitchFamily="34" charset="0"/>
              </a:rPr>
              <a:t>siglo</a:t>
            </a:r>
            <a:endParaRPr lang="es-GB" sz="2800" b="1" dirty="0">
              <a:solidFill>
                <a:srgbClr val="203864"/>
              </a:solidFill>
              <a:latin typeface="Century Gothic" panose="020B0502020202020204" pitchFamily="34" charset="0"/>
            </a:endParaRPr>
          </a:p>
        </p:txBody>
      </p:sp>
      <p:graphicFrame>
        <p:nvGraphicFramePr>
          <p:cNvPr id="2" name="Table 6">
            <a:extLst>
              <a:ext uri="{FF2B5EF4-FFF2-40B4-BE49-F238E27FC236}">
                <a16:creationId xmlns:a16="http://schemas.microsoft.com/office/drawing/2014/main" id="{A6765DEE-D654-0045-9C36-3FB72281FAF1}"/>
              </a:ext>
            </a:extLst>
          </p:cNvPr>
          <p:cNvGraphicFramePr>
            <a:graphicFrameLocks noGrp="1"/>
          </p:cNvGraphicFramePr>
          <p:nvPr>
            <p:extLst>
              <p:ext uri="{D42A27DB-BD31-4B8C-83A1-F6EECF244321}">
                <p14:modId xmlns:p14="http://schemas.microsoft.com/office/powerpoint/2010/main" val="984549054"/>
              </p:ext>
            </p:extLst>
          </p:nvPr>
        </p:nvGraphicFramePr>
        <p:xfrm>
          <a:off x="4871775" y="2544880"/>
          <a:ext cx="1994163" cy="2103120"/>
        </p:xfrm>
        <a:graphic>
          <a:graphicData uri="http://schemas.openxmlformats.org/drawingml/2006/table">
            <a:tbl>
              <a:tblPr firstRow="1" bandRow="1">
                <a:tableStyleId>{5C22544A-7EE6-4342-B048-85BDC9FD1C3A}</a:tableStyleId>
              </a:tblPr>
              <a:tblGrid>
                <a:gridCol w="664721">
                  <a:extLst>
                    <a:ext uri="{9D8B030D-6E8A-4147-A177-3AD203B41FA5}">
                      <a16:colId xmlns:a16="http://schemas.microsoft.com/office/drawing/2014/main" val="4261902303"/>
                    </a:ext>
                  </a:extLst>
                </a:gridCol>
                <a:gridCol w="664721">
                  <a:extLst>
                    <a:ext uri="{9D8B030D-6E8A-4147-A177-3AD203B41FA5}">
                      <a16:colId xmlns:a16="http://schemas.microsoft.com/office/drawing/2014/main" val="2136379714"/>
                    </a:ext>
                  </a:extLst>
                </a:gridCol>
                <a:gridCol w="664721">
                  <a:extLst>
                    <a:ext uri="{9D8B030D-6E8A-4147-A177-3AD203B41FA5}">
                      <a16:colId xmlns:a16="http://schemas.microsoft.com/office/drawing/2014/main" val="3037133446"/>
                    </a:ext>
                  </a:extLst>
                </a:gridCol>
              </a:tblGrid>
              <a:tr h="0">
                <a:tc>
                  <a:txBody>
                    <a:bodyPr/>
                    <a:lstStyle/>
                    <a:p>
                      <a:pPr algn="ctr"/>
                      <a:r>
                        <a:rPr lang="en-US" sz="4000" b="1" dirty="0">
                          <a:solidFill>
                            <a:srgbClr val="00206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000" b="1" dirty="0">
                          <a:solidFill>
                            <a:srgbClr val="002060"/>
                          </a:solidFill>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000" b="1" dirty="0">
                          <a:solidFill>
                            <a:srgbClr val="002060"/>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7718244"/>
                  </a:ext>
                </a:extLst>
              </a:tr>
              <a:tr h="478281">
                <a:tc>
                  <a:txBody>
                    <a:bodyPr/>
                    <a:lstStyle/>
                    <a:p>
                      <a:pPr algn="ctr"/>
                      <a:r>
                        <a:rPr lang="en-US" sz="4000" b="1" dirty="0">
                          <a:solidFill>
                            <a:srgbClr val="002060"/>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000" b="1" dirty="0">
                          <a:solidFill>
                            <a:srgbClr val="002060"/>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000" b="1" dirty="0" err="1">
                          <a:solidFill>
                            <a:srgbClr val="002060"/>
                          </a:solidFill>
                        </a:rPr>
                        <a:t>i</a:t>
                      </a:r>
                      <a:endParaRPr lang="en-US" sz="40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22314979"/>
                  </a:ext>
                </a:extLst>
              </a:tr>
              <a:tr h="478281">
                <a:tc>
                  <a:txBody>
                    <a:bodyPr/>
                    <a:lstStyle/>
                    <a:p>
                      <a:pPr algn="ctr"/>
                      <a:r>
                        <a:rPr lang="en-US" sz="4000" b="1" dirty="0">
                          <a:solidFill>
                            <a:srgbClr val="002060"/>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000" b="1" dirty="0">
                          <a:solidFill>
                            <a:srgbClr val="002060"/>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000" b="1" dirty="0">
                          <a:solidFill>
                            <a:srgbClr val="002060"/>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05426725"/>
                  </a:ext>
                </a:extLst>
              </a:tr>
            </a:tbl>
          </a:graphicData>
        </a:graphic>
      </p:graphicFrame>
      <p:pic>
        <p:nvPicPr>
          <p:cNvPr id="2050" name="Picture 2" descr="Red, Heart, Health, Love, Shape, Valentine, February">
            <a:extLst>
              <a:ext uri="{FF2B5EF4-FFF2-40B4-BE49-F238E27FC236}">
                <a16:creationId xmlns:a16="http://schemas.microsoft.com/office/drawing/2014/main" id="{5736D51F-D5C8-724A-9201-B75998FA62A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2736110" y="2680116"/>
            <a:ext cx="650370" cy="6026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words, Middle Ages, Historical, Weapons, Knight">
            <a:extLst>
              <a:ext uri="{FF2B5EF4-FFF2-40B4-BE49-F238E27FC236}">
                <a16:creationId xmlns:a16="http://schemas.microsoft.com/office/drawing/2014/main" id="{7943969A-9548-584D-BBA9-00A71E0D074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30571" y="1829026"/>
            <a:ext cx="655061" cy="6550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eight, Kilograms, 10, Mass, Gravity">
            <a:extLst>
              <a:ext uri="{FF2B5EF4-FFF2-40B4-BE49-F238E27FC236}">
                <a16:creationId xmlns:a16="http://schemas.microsoft.com/office/drawing/2014/main" id="{5866E03B-B3D9-7246-A9F1-5F3E86E3362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14633" y="520582"/>
            <a:ext cx="1272706" cy="7341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62B806-E79A-0246-9255-72BEAFE6C565}"/>
              </a:ext>
            </a:extLst>
          </p:cNvPr>
          <p:cNvSpPr txBox="1"/>
          <p:nvPr/>
        </p:nvSpPr>
        <p:spPr>
          <a:xfrm>
            <a:off x="9899718" y="773451"/>
            <a:ext cx="1237166" cy="461665"/>
          </a:xfrm>
          <a:prstGeom prst="rect">
            <a:avLst/>
          </a:prstGeom>
          <a:noFill/>
        </p:spPr>
        <p:txBody>
          <a:bodyPr wrap="square" rtlCol="0">
            <a:spAutoFit/>
          </a:bodyPr>
          <a:lstStyle/>
          <a:p>
            <a:pPr algn="l"/>
            <a:r>
              <a:rPr lang="en-US" sz="2400" dirty="0">
                <a:solidFill>
                  <a:schemeClr val="bg1"/>
                </a:solidFill>
              </a:rPr>
              <a:t>10kg</a:t>
            </a:r>
          </a:p>
        </p:txBody>
      </p:sp>
      <p:pic>
        <p:nvPicPr>
          <p:cNvPr id="2058" name="Picture 10" descr="Hello, Welcome, Languages, Global, Friendly, Language">
            <a:extLst>
              <a:ext uri="{FF2B5EF4-FFF2-40B4-BE49-F238E27FC236}">
                <a16:creationId xmlns:a16="http://schemas.microsoft.com/office/drawing/2014/main" id="{06C9F416-20E2-4F42-9309-1D108FF4FFF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0416"/>
          <a:stretch/>
        </p:blipFill>
        <p:spPr bwMode="auto">
          <a:xfrm>
            <a:off x="9341384" y="3656741"/>
            <a:ext cx="1422027" cy="89353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mergency, Exit, Green, White, Direction, Route, Right">
            <a:extLst>
              <a:ext uri="{FF2B5EF4-FFF2-40B4-BE49-F238E27FC236}">
                <a16:creationId xmlns:a16="http://schemas.microsoft.com/office/drawing/2014/main" id="{5357AD0B-BF36-5345-8487-9B72933C36E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468042" y="3082633"/>
            <a:ext cx="1015491" cy="51938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ngry, Man, Blame, Conflict, Silhouette, Arguing">
            <a:extLst>
              <a:ext uri="{FF2B5EF4-FFF2-40B4-BE49-F238E27FC236}">
                <a16:creationId xmlns:a16="http://schemas.microsoft.com/office/drawing/2014/main" id="{26575D6F-2F37-9C4C-A068-D0396FEDE9F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50431" y="1182366"/>
            <a:ext cx="1165972" cy="5829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B011E8-D01B-0E41-8780-C7E071410404}"/>
              </a:ext>
            </a:extLst>
          </p:cNvPr>
          <p:cNvSpPr txBox="1"/>
          <p:nvPr/>
        </p:nvSpPr>
        <p:spPr>
          <a:xfrm>
            <a:off x="2819735" y="5808716"/>
            <a:ext cx="842768" cy="646331"/>
          </a:xfrm>
          <a:prstGeom prst="rect">
            <a:avLst/>
          </a:prstGeom>
          <a:noFill/>
        </p:spPr>
        <p:txBody>
          <a:bodyPr wrap="square" rtlCol="0">
            <a:spAutoFit/>
          </a:bodyPr>
          <a:lstStyle/>
          <a:p>
            <a:pPr algn="l"/>
            <a:r>
              <a:rPr lang="en-US" sz="3600" b="1" dirty="0">
                <a:solidFill>
                  <a:schemeClr val="accent2"/>
                </a:solidFill>
              </a:rPr>
              <a:t>50</a:t>
            </a:r>
          </a:p>
        </p:txBody>
      </p:sp>
      <p:sp>
        <p:nvSpPr>
          <p:cNvPr id="84" name="TextBox 83">
            <a:extLst>
              <a:ext uri="{FF2B5EF4-FFF2-40B4-BE49-F238E27FC236}">
                <a16:creationId xmlns:a16="http://schemas.microsoft.com/office/drawing/2014/main" id="{024EA01F-3FBD-964B-B432-7468EE15A2C3}"/>
              </a:ext>
            </a:extLst>
          </p:cNvPr>
          <p:cNvSpPr txBox="1"/>
          <p:nvPr/>
        </p:nvSpPr>
        <p:spPr>
          <a:xfrm>
            <a:off x="9293841" y="4515355"/>
            <a:ext cx="842768" cy="584775"/>
          </a:xfrm>
          <a:prstGeom prst="rect">
            <a:avLst/>
          </a:prstGeom>
          <a:noFill/>
        </p:spPr>
        <p:txBody>
          <a:bodyPr wrap="square" rtlCol="0">
            <a:spAutoFit/>
          </a:bodyPr>
          <a:lstStyle/>
          <a:p>
            <a:pPr algn="l"/>
            <a:r>
              <a:rPr lang="en-US" sz="3200" b="1" dirty="0">
                <a:solidFill>
                  <a:schemeClr val="accent2"/>
                </a:solidFill>
              </a:rPr>
              <a:t>60</a:t>
            </a:r>
          </a:p>
        </p:txBody>
      </p:sp>
      <p:sp>
        <p:nvSpPr>
          <p:cNvPr id="85" name="TextBox 84">
            <a:extLst>
              <a:ext uri="{FF2B5EF4-FFF2-40B4-BE49-F238E27FC236}">
                <a16:creationId xmlns:a16="http://schemas.microsoft.com/office/drawing/2014/main" id="{475682F6-8A72-2F46-9CA4-6AC58D357F9F}"/>
              </a:ext>
            </a:extLst>
          </p:cNvPr>
          <p:cNvSpPr txBox="1"/>
          <p:nvPr/>
        </p:nvSpPr>
        <p:spPr>
          <a:xfrm>
            <a:off x="9154405" y="5240303"/>
            <a:ext cx="1964408" cy="523220"/>
          </a:xfrm>
          <a:prstGeom prst="rect">
            <a:avLst/>
          </a:prstGeom>
          <a:noFill/>
        </p:spPr>
        <p:txBody>
          <a:bodyPr wrap="square" rtlCol="0">
            <a:spAutoFit/>
          </a:bodyPr>
          <a:lstStyle/>
          <a:p>
            <a:pPr algn="l"/>
            <a:r>
              <a:rPr lang="en-US" sz="2800" b="1" dirty="0">
                <a:solidFill>
                  <a:schemeClr val="accent6"/>
                </a:solidFill>
              </a:rPr>
              <a:t>1900-2000</a:t>
            </a:r>
            <a:endParaRPr lang="en-US" sz="3200" b="1" dirty="0">
              <a:solidFill>
                <a:schemeClr val="accent6"/>
              </a:solidFill>
            </a:endParaRPr>
          </a:p>
        </p:txBody>
      </p:sp>
      <p:sp>
        <p:nvSpPr>
          <p:cNvPr id="86" name="TextBox 85">
            <a:extLst>
              <a:ext uri="{FF2B5EF4-FFF2-40B4-BE49-F238E27FC236}">
                <a16:creationId xmlns:a16="http://schemas.microsoft.com/office/drawing/2014/main" id="{9BC518E1-7D72-8E4A-BE46-88F1BE3C3793}"/>
              </a:ext>
            </a:extLst>
          </p:cNvPr>
          <p:cNvSpPr txBox="1"/>
          <p:nvPr/>
        </p:nvSpPr>
        <p:spPr>
          <a:xfrm>
            <a:off x="3361104" y="96537"/>
            <a:ext cx="7690173" cy="461665"/>
          </a:xfrm>
          <a:prstGeom prst="rect">
            <a:avLst/>
          </a:prstGeom>
          <a:noFill/>
        </p:spPr>
        <p:txBody>
          <a:bodyPr wrap="square" rtlCol="0">
            <a:spAutoFit/>
          </a:bodyPr>
          <a:lstStyle/>
          <a:p>
            <a:r>
              <a:rPr lang="en-US" sz="2400" b="1" dirty="0" err="1">
                <a:solidFill>
                  <a:schemeClr val="accent5">
                    <a:lumMod val="50000"/>
                  </a:schemeClr>
                </a:solidFill>
              </a:rPr>
              <a:t>Usa</a:t>
            </a:r>
            <a:r>
              <a:rPr lang="en-US" sz="2400" b="1" dirty="0">
                <a:solidFill>
                  <a:schemeClr val="accent5">
                    <a:lumMod val="50000"/>
                  </a:schemeClr>
                </a:solidFill>
              </a:rPr>
              <a:t> las </a:t>
            </a:r>
            <a:r>
              <a:rPr lang="en-US" sz="2400" b="1" dirty="0" err="1">
                <a:solidFill>
                  <a:schemeClr val="accent5">
                    <a:lumMod val="50000"/>
                  </a:schemeClr>
                </a:solidFill>
              </a:rPr>
              <a:t>letras</a:t>
            </a:r>
            <a:r>
              <a:rPr lang="en-US" sz="2400" b="1" dirty="0">
                <a:solidFill>
                  <a:schemeClr val="accent5">
                    <a:lumMod val="50000"/>
                  </a:schemeClr>
                </a:solidFill>
              </a:rPr>
              <a:t> </a:t>
            </a:r>
            <a:r>
              <a:rPr lang="en-US" sz="2400" b="1" dirty="0" err="1">
                <a:solidFill>
                  <a:schemeClr val="accent5">
                    <a:lumMod val="50000"/>
                  </a:schemeClr>
                </a:solidFill>
              </a:rPr>
              <a:t>aquí</a:t>
            </a:r>
            <a:r>
              <a:rPr lang="en-US" sz="2400" b="1" dirty="0">
                <a:solidFill>
                  <a:schemeClr val="accent5">
                    <a:lumMod val="50000"/>
                  </a:schemeClr>
                </a:solidFill>
              </a:rPr>
              <a:t> para </a:t>
            </a:r>
            <a:r>
              <a:rPr lang="en-US" sz="2400" b="1" dirty="0" err="1">
                <a:solidFill>
                  <a:schemeClr val="accent5">
                    <a:lumMod val="50000"/>
                  </a:schemeClr>
                </a:solidFill>
              </a:rPr>
              <a:t>completar</a:t>
            </a:r>
            <a:r>
              <a:rPr lang="en-US" sz="2400" b="1" dirty="0">
                <a:solidFill>
                  <a:schemeClr val="accent5">
                    <a:lumMod val="50000"/>
                  </a:schemeClr>
                </a:solidFill>
              </a:rPr>
              <a:t> las palabras.</a:t>
            </a:r>
          </a:p>
        </p:txBody>
      </p:sp>
      <p:grpSp>
        <p:nvGrpSpPr>
          <p:cNvPr id="9" name="Group 8">
            <a:extLst>
              <a:ext uri="{FF2B5EF4-FFF2-40B4-BE49-F238E27FC236}">
                <a16:creationId xmlns:a16="http://schemas.microsoft.com/office/drawing/2014/main" id="{B465648F-48C1-C049-B6A7-D8CBFD51744F}"/>
              </a:ext>
            </a:extLst>
          </p:cNvPr>
          <p:cNvGrpSpPr/>
          <p:nvPr/>
        </p:nvGrpSpPr>
        <p:grpSpPr>
          <a:xfrm>
            <a:off x="2571990" y="3109374"/>
            <a:ext cx="1367860" cy="1241463"/>
            <a:chOff x="2843285" y="3072188"/>
            <a:chExt cx="1577461" cy="1431696"/>
          </a:xfrm>
        </p:grpSpPr>
        <p:pic>
          <p:nvPicPr>
            <p:cNvPr id="80" name="Picture 22">
              <a:extLst>
                <a:ext uri="{FF2B5EF4-FFF2-40B4-BE49-F238E27FC236}">
                  <a16:creationId xmlns:a16="http://schemas.microsoft.com/office/drawing/2014/main" id="{250118AD-8F38-0E40-8891-1A9E750F73D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13498">
              <a:off x="2843285" y="3072188"/>
              <a:ext cx="1577461" cy="1431696"/>
            </a:xfrm>
            <a:prstGeom prst="rect">
              <a:avLst/>
            </a:prstGeom>
          </p:spPr>
        </p:pic>
        <p:sp>
          <p:nvSpPr>
            <p:cNvPr id="71" name="TextBox 23">
              <a:extLst>
                <a:ext uri="{FF2B5EF4-FFF2-40B4-BE49-F238E27FC236}">
                  <a16:creationId xmlns:a16="http://schemas.microsoft.com/office/drawing/2014/main" id="{3B146A78-8087-2544-8CAF-B74BD14DF392}"/>
                </a:ext>
              </a:extLst>
            </p:cNvPr>
            <p:cNvSpPr txBox="1"/>
            <p:nvPr/>
          </p:nvSpPr>
          <p:spPr>
            <a:xfrm rot="21021039">
              <a:off x="2963798" y="3514640"/>
              <a:ext cx="14194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benefit</a:t>
              </a:r>
            </a:p>
          </p:txBody>
        </p:sp>
      </p:grpSp>
      <p:grpSp>
        <p:nvGrpSpPr>
          <p:cNvPr id="6" name="Group 5">
            <a:extLst>
              <a:ext uri="{FF2B5EF4-FFF2-40B4-BE49-F238E27FC236}">
                <a16:creationId xmlns:a16="http://schemas.microsoft.com/office/drawing/2014/main" id="{029371F6-98B7-3F47-8E90-08349B39F961}"/>
              </a:ext>
            </a:extLst>
          </p:cNvPr>
          <p:cNvGrpSpPr/>
          <p:nvPr/>
        </p:nvGrpSpPr>
        <p:grpSpPr>
          <a:xfrm>
            <a:off x="2518257" y="3970430"/>
            <a:ext cx="1362006" cy="1186419"/>
            <a:chOff x="2491927" y="3873975"/>
            <a:chExt cx="1643584" cy="1431696"/>
          </a:xfrm>
        </p:grpSpPr>
        <p:pic>
          <p:nvPicPr>
            <p:cNvPr id="78" name="Picture 22">
              <a:extLst>
                <a:ext uri="{FF2B5EF4-FFF2-40B4-BE49-F238E27FC236}">
                  <a16:creationId xmlns:a16="http://schemas.microsoft.com/office/drawing/2014/main" id="{16465D94-AEFB-2B41-BB9A-80A064F2150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13498">
              <a:off x="2491927" y="3873975"/>
              <a:ext cx="1643584" cy="1431696"/>
            </a:xfrm>
            <a:prstGeom prst="rect">
              <a:avLst/>
            </a:prstGeom>
          </p:spPr>
        </p:pic>
        <p:sp>
          <p:nvSpPr>
            <p:cNvPr id="79" name="TextBox 23">
              <a:extLst>
                <a:ext uri="{FF2B5EF4-FFF2-40B4-BE49-F238E27FC236}">
                  <a16:creationId xmlns:a16="http://schemas.microsoft.com/office/drawing/2014/main" id="{B05473CF-9581-EC4E-818F-8D7BD0A3D34F}"/>
                </a:ext>
              </a:extLst>
            </p:cNvPr>
            <p:cNvSpPr txBox="1"/>
            <p:nvPr/>
          </p:nvSpPr>
          <p:spPr>
            <a:xfrm rot="21021039">
              <a:off x="2595316" y="4356103"/>
              <a:ext cx="141945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you all</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81" name="Group 80">
            <a:extLst>
              <a:ext uri="{FF2B5EF4-FFF2-40B4-BE49-F238E27FC236}">
                <a16:creationId xmlns:a16="http://schemas.microsoft.com/office/drawing/2014/main" id="{8B4A4F99-28C0-2A4D-AA0D-982DAC91C600}"/>
              </a:ext>
            </a:extLst>
          </p:cNvPr>
          <p:cNvGrpSpPr/>
          <p:nvPr/>
        </p:nvGrpSpPr>
        <p:grpSpPr>
          <a:xfrm>
            <a:off x="8987073" y="1271501"/>
            <a:ext cx="1226467" cy="1052808"/>
            <a:chOff x="2843285" y="3072188"/>
            <a:chExt cx="1655998" cy="1431696"/>
          </a:xfrm>
        </p:grpSpPr>
        <p:pic>
          <p:nvPicPr>
            <p:cNvPr id="82" name="Picture 22">
              <a:extLst>
                <a:ext uri="{FF2B5EF4-FFF2-40B4-BE49-F238E27FC236}">
                  <a16:creationId xmlns:a16="http://schemas.microsoft.com/office/drawing/2014/main" id="{48FD9BFB-99A7-2E4A-A88D-0E0C48D12CE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13498">
              <a:off x="2843285" y="3072188"/>
              <a:ext cx="1577461" cy="1431696"/>
            </a:xfrm>
            <a:prstGeom prst="rect">
              <a:avLst/>
            </a:prstGeom>
          </p:spPr>
        </p:pic>
        <p:sp>
          <p:nvSpPr>
            <p:cNvPr id="83" name="TextBox 23">
              <a:extLst>
                <a:ext uri="{FF2B5EF4-FFF2-40B4-BE49-F238E27FC236}">
                  <a16:creationId xmlns:a16="http://schemas.microsoft.com/office/drawing/2014/main" id="{D50BBE61-2BAE-5C43-BA89-EC62FA2AC806}"/>
                </a:ext>
              </a:extLst>
            </p:cNvPr>
            <p:cNvSpPr txBox="1"/>
            <p:nvPr/>
          </p:nvSpPr>
          <p:spPr>
            <a:xfrm rot="21021039">
              <a:off x="3079828" y="3447637"/>
              <a:ext cx="14194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g</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od</a:t>
              </a:r>
            </a:p>
          </p:txBody>
        </p:sp>
      </p:grpSp>
      <p:grpSp>
        <p:nvGrpSpPr>
          <p:cNvPr id="88" name="Group 87">
            <a:extLst>
              <a:ext uri="{FF2B5EF4-FFF2-40B4-BE49-F238E27FC236}">
                <a16:creationId xmlns:a16="http://schemas.microsoft.com/office/drawing/2014/main" id="{B4560DEB-16E1-2745-B9FA-44B957B44432}"/>
              </a:ext>
            </a:extLst>
          </p:cNvPr>
          <p:cNvGrpSpPr/>
          <p:nvPr/>
        </p:nvGrpSpPr>
        <p:grpSpPr>
          <a:xfrm>
            <a:off x="9057966" y="2013205"/>
            <a:ext cx="1124904" cy="1018979"/>
            <a:chOff x="2843285" y="3072188"/>
            <a:chExt cx="1621979" cy="1431696"/>
          </a:xfrm>
        </p:grpSpPr>
        <p:pic>
          <p:nvPicPr>
            <p:cNvPr id="89" name="Picture 22">
              <a:extLst>
                <a:ext uri="{FF2B5EF4-FFF2-40B4-BE49-F238E27FC236}">
                  <a16:creationId xmlns:a16="http://schemas.microsoft.com/office/drawing/2014/main" id="{760C0F67-10E5-3A47-B31E-4A8456AF1B0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13498">
              <a:off x="2843285" y="3072188"/>
              <a:ext cx="1577461" cy="1431696"/>
            </a:xfrm>
            <a:prstGeom prst="rect">
              <a:avLst/>
            </a:prstGeom>
          </p:spPr>
        </p:pic>
        <p:sp>
          <p:nvSpPr>
            <p:cNvPr id="90" name="TextBox 23">
              <a:extLst>
                <a:ext uri="{FF2B5EF4-FFF2-40B4-BE49-F238E27FC236}">
                  <a16:creationId xmlns:a16="http://schemas.microsoft.com/office/drawing/2014/main" id="{6B059E60-526D-B242-B9E0-1F5B06163046}"/>
                </a:ext>
              </a:extLst>
            </p:cNvPr>
            <p:cNvSpPr txBox="1"/>
            <p:nvPr/>
          </p:nvSpPr>
          <p:spPr>
            <a:xfrm rot="21021039">
              <a:off x="3045809" y="3470604"/>
              <a:ext cx="1419455" cy="430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kill</a:t>
              </a:r>
            </a:p>
          </p:txBody>
        </p:sp>
      </p:grpSp>
      <p:sp>
        <p:nvSpPr>
          <p:cNvPr id="73" name="TextBox 73">
            <a:extLst>
              <a:ext uri="{FF2B5EF4-FFF2-40B4-BE49-F238E27FC236}">
                <a16:creationId xmlns:a16="http://schemas.microsoft.com/office/drawing/2014/main" id="{E3695049-3FD6-9048-83D7-0E6EA2CADC1D}"/>
              </a:ext>
            </a:extLst>
          </p:cNvPr>
          <p:cNvSpPr txBox="1"/>
          <p:nvPr/>
        </p:nvSpPr>
        <p:spPr>
          <a:xfrm>
            <a:off x="7200666" y="5978496"/>
            <a:ext cx="779345"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15.</a:t>
            </a:r>
          </a:p>
        </p:txBody>
      </p:sp>
      <p:sp>
        <p:nvSpPr>
          <p:cNvPr id="87" name="CuadroTexto 18">
            <a:extLst>
              <a:ext uri="{FF2B5EF4-FFF2-40B4-BE49-F238E27FC236}">
                <a16:creationId xmlns:a16="http://schemas.microsoft.com/office/drawing/2014/main" id="{C8FABE73-CD92-424B-A453-90856B0F3524}"/>
              </a:ext>
            </a:extLst>
          </p:cNvPr>
          <p:cNvSpPr txBox="1"/>
          <p:nvPr/>
        </p:nvSpPr>
        <p:spPr>
          <a:xfrm>
            <a:off x="7859971" y="5829078"/>
            <a:ext cx="1939132" cy="523220"/>
          </a:xfrm>
          <a:prstGeom prst="rect">
            <a:avLst/>
          </a:prstGeom>
          <a:solidFill>
            <a:schemeClr val="bg1"/>
          </a:solidFill>
        </p:spPr>
        <p:txBody>
          <a:bodyPr wrap="square" rtlCol="0">
            <a:spAutoFit/>
          </a:bodyPr>
          <a:lstStyle/>
          <a:p>
            <a:r>
              <a:rPr lang="en-GB" sz="2800" dirty="0" err="1">
                <a:solidFill>
                  <a:srgbClr val="203864"/>
                </a:solidFill>
                <a:latin typeface="Century Gothic" panose="020B0502020202020204" pitchFamily="34" charset="0"/>
              </a:rPr>
              <a:t>vue</a:t>
            </a:r>
            <a:r>
              <a:rPr lang="en-GB" sz="2800" dirty="0">
                <a:solidFill>
                  <a:srgbClr val="203864"/>
                </a:solidFill>
                <a:latin typeface="Century Gothic" panose="020B0502020202020204" pitchFamily="34" charset="0"/>
              </a:rPr>
              <a:t>_ _</a:t>
            </a:r>
            <a:r>
              <a:rPr lang="en-GB" sz="2800" dirty="0" err="1">
                <a:solidFill>
                  <a:srgbClr val="203864"/>
                </a:solidFill>
                <a:latin typeface="Century Gothic" panose="020B0502020202020204" pitchFamily="34" charset="0"/>
              </a:rPr>
              <a:t>ro</a:t>
            </a:r>
            <a:endParaRPr lang="es-GB" sz="2800" dirty="0">
              <a:solidFill>
                <a:srgbClr val="203864"/>
              </a:solidFill>
              <a:latin typeface="Century Gothic" panose="020B0502020202020204" pitchFamily="34" charset="0"/>
            </a:endParaRPr>
          </a:p>
        </p:txBody>
      </p:sp>
      <p:sp>
        <p:nvSpPr>
          <p:cNvPr id="77" name="CuadroTexto 18">
            <a:extLst>
              <a:ext uri="{FF2B5EF4-FFF2-40B4-BE49-F238E27FC236}">
                <a16:creationId xmlns:a16="http://schemas.microsoft.com/office/drawing/2014/main" id="{4C40CCE6-7A94-2D44-AF92-087ECC4F3878}"/>
              </a:ext>
            </a:extLst>
          </p:cNvPr>
          <p:cNvSpPr txBox="1"/>
          <p:nvPr/>
        </p:nvSpPr>
        <p:spPr>
          <a:xfrm>
            <a:off x="7889379" y="5818385"/>
            <a:ext cx="1939132" cy="523220"/>
          </a:xfrm>
          <a:prstGeom prst="rect">
            <a:avLst/>
          </a:prstGeom>
          <a:solidFill>
            <a:schemeClr val="bg1"/>
          </a:solidFill>
        </p:spPr>
        <p:txBody>
          <a:bodyPr wrap="square" rtlCol="0">
            <a:spAutoFit/>
          </a:bodyPr>
          <a:lstStyle/>
          <a:p>
            <a:r>
              <a:rPr lang="en-GB" sz="2800" b="1" dirty="0" err="1">
                <a:solidFill>
                  <a:srgbClr val="203864"/>
                </a:solidFill>
                <a:latin typeface="Century Gothic" panose="020B0502020202020204" pitchFamily="34" charset="0"/>
              </a:rPr>
              <a:t>vuestro</a:t>
            </a:r>
            <a:endParaRPr lang="es-GB" sz="2800" b="1" dirty="0">
              <a:solidFill>
                <a:srgbClr val="203864"/>
              </a:solidFill>
              <a:latin typeface="Century Gothic" panose="020B0502020202020204" pitchFamily="34" charset="0"/>
            </a:endParaRPr>
          </a:p>
        </p:txBody>
      </p:sp>
      <p:sp>
        <p:nvSpPr>
          <p:cNvPr id="14" name="CuadroTexto 13">
            <a:extLst>
              <a:ext uri="{FF2B5EF4-FFF2-40B4-BE49-F238E27FC236}">
                <a16:creationId xmlns:a16="http://schemas.microsoft.com/office/drawing/2014/main" id="{4BF6899C-C313-0D4F-BB86-51631F8850E2}"/>
              </a:ext>
            </a:extLst>
          </p:cNvPr>
          <p:cNvSpPr txBox="1"/>
          <p:nvPr/>
        </p:nvSpPr>
        <p:spPr>
          <a:xfrm>
            <a:off x="3657271" y="1156808"/>
            <a:ext cx="1766032" cy="707886"/>
          </a:xfrm>
          <a:prstGeom prst="rect">
            <a:avLst/>
          </a:prstGeom>
          <a:noFill/>
        </p:spPr>
        <p:txBody>
          <a:bodyPr wrap="square" rtlCol="0">
            <a:spAutoFit/>
          </a:bodyPr>
          <a:lstStyle/>
          <a:p>
            <a:pPr algn="ctr"/>
            <a:r>
              <a:rPr lang="es-GB" sz="2000" dirty="0">
                <a:solidFill>
                  <a:schemeClr val="accent5">
                    <a:lumMod val="50000"/>
                  </a:schemeClr>
                </a:solidFill>
              </a:rPr>
              <a:t>[to threaten, threatening]</a:t>
            </a:r>
          </a:p>
        </p:txBody>
      </p:sp>
      <p:sp>
        <p:nvSpPr>
          <p:cNvPr id="91" name="CuadroTexto 90">
            <a:extLst>
              <a:ext uri="{FF2B5EF4-FFF2-40B4-BE49-F238E27FC236}">
                <a16:creationId xmlns:a16="http://schemas.microsoft.com/office/drawing/2014/main" id="{FC7B8A40-BA0E-2D49-8B0C-33B1C3E409E7}"/>
              </a:ext>
            </a:extLst>
          </p:cNvPr>
          <p:cNvSpPr txBox="1"/>
          <p:nvPr/>
        </p:nvSpPr>
        <p:spPr>
          <a:xfrm>
            <a:off x="3295201" y="1923049"/>
            <a:ext cx="1766032" cy="400110"/>
          </a:xfrm>
          <a:prstGeom prst="rect">
            <a:avLst/>
          </a:prstGeom>
          <a:noFill/>
        </p:spPr>
        <p:txBody>
          <a:bodyPr wrap="square" rtlCol="0">
            <a:spAutoFit/>
          </a:bodyPr>
          <a:lstStyle/>
          <a:p>
            <a:pPr algn="ctr"/>
            <a:r>
              <a:rPr lang="es-GB" sz="2000" dirty="0">
                <a:solidFill>
                  <a:schemeClr val="accent5">
                    <a:lumMod val="50000"/>
                  </a:schemeClr>
                </a:solidFill>
              </a:rPr>
              <a:t>[battle]</a:t>
            </a:r>
          </a:p>
        </p:txBody>
      </p:sp>
      <p:sp>
        <p:nvSpPr>
          <p:cNvPr id="92" name="CuadroTexto 91">
            <a:extLst>
              <a:ext uri="{FF2B5EF4-FFF2-40B4-BE49-F238E27FC236}">
                <a16:creationId xmlns:a16="http://schemas.microsoft.com/office/drawing/2014/main" id="{208146BB-60D5-DF4D-9D02-545CD6BBA00A}"/>
              </a:ext>
            </a:extLst>
          </p:cNvPr>
          <p:cNvSpPr txBox="1"/>
          <p:nvPr/>
        </p:nvSpPr>
        <p:spPr>
          <a:xfrm>
            <a:off x="2842346" y="2898287"/>
            <a:ext cx="1766032" cy="400110"/>
          </a:xfrm>
          <a:prstGeom prst="rect">
            <a:avLst/>
          </a:prstGeom>
          <a:noFill/>
        </p:spPr>
        <p:txBody>
          <a:bodyPr wrap="square" rtlCol="0">
            <a:spAutoFit/>
          </a:bodyPr>
          <a:lstStyle/>
          <a:p>
            <a:pPr algn="ctr"/>
            <a:r>
              <a:rPr lang="es-GB" sz="2000" dirty="0">
                <a:solidFill>
                  <a:schemeClr val="accent5">
                    <a:lumMod val="50000"/>
                  </a:schemeClr>
                </a:solidFill>
              </a:rPr>
              <a:t>[heart]</a:t>
            </a:r>
          </a:p>
        </p:txBody>
      </p:sp>
      <p:pic>
        <p:nvPicPr>
          <p:cNvPr id="1026" name="Picture 2" descr="nature pc background hd - Clip Art Library">
            <a:extLst>
              <a:ext uri="{FF2B5EF4-FFF2-40B4-BE49-F238E27FC236}">
                <a16:creationId xmlns:a16="http://schemas.microsoft.com/office/drawing/2014/main" id="{99637031-9780-0E46-91ED-51966C7D4D2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641303" y="5038967"/>
            <a:ext cx="1187325" cy="790111"/>
          </a:xfrm>
          <a:prstGeom prst="rect">
            <a:avLst/>
          </a:prstGeom>
          <a:noFill/>
          <a:extLst>
            <a:ext uri="{909E8E84-426E-40DD-AFC4-6F175D3DCCD1}">
              <a14:hiddenFill xmlns:a14="http://schemas.microsoft.com/office/drawing/2010/main">
                <a:solidFill>
                  <a:srgbClr val="FFFFFF"/>
                </a:solidFill>
              </a14:hiddenFill>
            </a:ext>
          </a:extLst>
        </p:spPr>
      </p:pic>
      <p:sp>
        <p:nvSpPr>
          <p:cNvPr id="94" name="CuadroTexto 93">
            <a:extLst>
              <a:ext uri="{FF2B5EF4-FFF2-40B4-BE49-F238E27FC236}">
                <a16:creationId xmlns:a16="http://schemas.microsoft.com/office/drawing/2014/main" id="{7FCB3294-EF73-9B43-8BB6-AED5378A651A}"/>
              </a:ext>
            </a:extLst>
          </p:cNvPr>
          <p:cNvSpPr txBox="1"/>
          <p:nvPr/>
        </p:nvSpPr>
        <p:spPr>
          <a:xfrm>
            <a:off x="9438629" y="1161209"/>
            <a:ext cx="1766032" cy="400110"/>
          </a:xfrm>
          <a:prstGeom prst="rect">
            <a:avLst/>
          </a:prstGeom>
          <a:noFill/>
        </p:spPr>
        <p:txBody>
          <a:bodyPr wrap="square" rtlCol="0">
            <a:spAutoFit/>
          </a:bodyPr>
          <a:lstStyle/>
          <a:p>
            <a:pPr algn="ctr"/>
            <a:r>
              <a:rPr lang="es-GB" sz="2000" dirty="0">
                <a:solidFill>
                  <a:schemeClr val="accent5">
                    <a:lumMod val="50000"/>
                  </a:schemeClr>
                </a:solidFill>
              </a:rPr>
              <a:t>[weight]</a:t>
            </a:r>
          </a:p>
        </p:txBody>
      </p:sp>
      <p:sp>
        <p:nvSpPr>
          <p:cNvPr id="95" name="CuadroTexto 94">
            <a:extLst>
              <a:ext uri="{FF2B5EF4-FFF2-40B4-BE49-F238E27FC236}">
                <a16:creationId xmlns:a16="http://schemas.microsoft.com/office/drawing/2014/main" id="{3081CDA3-8759-8A49-A590-7D45EAB3D29B}"/>
              </a:ext>
            </a:extLst>
          </p:cNvPr>
          <p:cNvSpPr txBox="1"/>
          <p:nvPr/>
        </p:nvSpPr>
        <p:spPr>
          <a:xfrm>
            <a:off x="10418496" y="3032338"/>
            <a:ext cx="1766032" cy="707886"/>
          </a:xfrm>
          <a:prstGeom prst="rect">
            <a:avLst/>
          </a:prstGeom>
          <a:noFill/>
        </p:spPr>
        <p:txBody>
          <a:bodyPr wrap="square" rtlCol="0">
            <a:spAutoFit/>
          </a:bodyPr>
          <a:lstStyle/>
          <a:p>
            <a:pPr algn="ctr"/>
            <a:r>
              <a:rPr lang="es-GB" sz="2000" dirty="0">
                <a:solidFill>
                  <a:schemeClr val="accent5">
                    <a:lumMod val="50000"/>
                  </a:schemeClr>
                </a:solidFill>
              </a:rPr>
              <a:t>[to escape, escaping]</a:t>
            </a:r>
          </a:p>
        </p:txBody>
      </p:sp>
      <p:sp>
        <p:nvSpPr>
          <p:cNvPr id="96" name="CuadroTexto 95">
            <a:extLst>
              <a:ext uri="{FF2B5EF4-FFF2-40B4-BE49-F238E27FC236}">
                <a16:creationId xmlns:a16="http://schemas.microsoft.com/office/drawing/2014/main" id="{7F521566-DA37-0D4C-AA93-02205667EAA5}"/>
              </a:ext>
            </a:extLst>
          </p:cNvPr>
          <p:cNvSpPr txBox="1"/>
          <p:nvPr/>
        </p:nvSpPr>
        <p:spPr>
          <a:xfrm>
            <a:off x="10319308" y="3917425"/>
            <a:ext cx="1964408" cy="400110"/>
          </a:xfrm>
          <a:prstGeom prst="rect">
            <a:avLst/>
          </a:prstGeom>
          <a:noFill/>
        </p:spPr>
        <p:txBody>
          <a:bodyPr wrap="square" rtlCol="0">
            <a:spAutoFit/>
          </a:bodyPr>
          <a:lstStyle/>
          <a:p>
            <a:pPr algn="ctr"/>
            <a:r>
              <a:rPr lang="es-GB" sz="2000" dirty="0">
                <a:solidFill>
                  <a:schemeClr val="accent5">
                    <a:lumMod val="50000"/>
                  </a:schemeClr>
                </a:solidFill>
              </a:rPr>
              <a:t>[language]</a:t>
            </a:r>
          </a:p>
        </p:txBody>
      </p:sp>
      <p:sp>
        <p:nvSpPr>
          <p:cNvPr id="97" name="CuadroTexto 96">
            <a:extLst>
              <a:ext uri="{FF2B5EF4-FFF2-40B4-BE49-F238E27FC236}">
                <a16:creationId xmlns:a16="http://schemas.microsoft.com/office/drawing/2014/main" id="{BD1CC873-9658-1945-9EE3-D57576CD410F}"/>
              </a:ext>
            </a:extLst>
          </p:cNvPr>
          <p:cNvSpPr txBox="1"/>
          <p:nvPr/>
        </p:nvSpPr>
        <p:spPr>
          <a:xfrm>
            <a:off x="10807977" y="5267770"/>
            <a:ext cx="1508773" cy="400110"/>
          </a:xfrm>
          <a:prstGeom prst="rect">
            <a:avLst/>
          </a:prstGeom>
          <a:noFill/>
        </p:spPr>
        <p:txBody>
          <a:bodyPr wrap="square" rtlCol="0">
            <a:spAutoFit/>
          </a:bodyPr>
          <a:lstStyle/>
          <a:p>
            <a:pPr algn="ctr"/>
            <a:r>
              <a:rPr lang="es-GB" sz="2000" dirty="0">
                <a:solidFill>
                  <a:schemeClr val="accent5">
                    <a:lumMod val="50000"/>
                  </a:schemeClr>
                </a:solidFill>
              </a:rPr>
              <a:t>[century]</a:t>
            </a:r>
          </a:p>
        </p:txBody>
      </p:sp>
      <p:sp>
        <p:nvSpPr>
          <p:cNvPr id="98" name="CuadroTexto 97">
            <a:extLst>
              <a:ext uri="{FF2B5EF4-FFF2-40B4-BE49-F238E27FC236}">
                <a16:creationId xmlns:a16="http://schemas.microsoft.com/office/drawing/2014/main" id="{E110F1A2-34D9-6243-B115-0240C3072C95}"/>
              </a:ext>
            </a:extLst>
          </p:cNvPr>
          <p:cNvSpPr txBox="1"/>
          <p:nvPr/>
        </p:nvSpPr>
        <p:spPr>
          <a:xfrm>
            <a:off x="9307407" y="5904643"/>
            <a:ext cx="2041545" cy="400110"/>
          </a:xfrm>
          <a:prstGeom prst="rect">
            <a:avLst/>
          </a:prstGeom>
          <a:noFill/>
        </p:spPr>
        <p:txBody>
          <a:bodyPr wrap="square" rtlCol="0">
            <a:spAutoFit/>
          </a:bodyPr>
          <a:lstStyle/>
          <a:p>
            <a:pPr algn="ctr"/>
            <a:r>
              <a:rPr lang="es-GB" sz="2000" dirty="0">
                <a:solidFill>
                  <a:srgbClr val="002060"/>
                </a:solidFill>
              </a:rPr>
              <a:t>[your (plural)]</a:t>
            </a:r>
          </a:p>
        </p:txBody>
      </p:sp>
      <p:sp>
        <p:nvSpPr>
          <p:cNvPr id="93" name="CuadroTexto 92">
            <a:extLst>
              <a:ext uri="{FF2B5EF4-FFF2-40B4-BE49-F238E27FC236}">
                <a16:creationId xmlns:a16="http://schemas.microsoft.com/office/drawing/2014/main" id="{4B6E64C9-997C-5A40-869B-8B7527AD3483}"/>
              </a:ext>
            </a:extLst>
          </p:cNvPr>
          <p:cNvSpPr txBox="1"/>
          <p:nvPr/>
        </p:nvSpPr>
        <p:spPr>
          <a:xfrm>
            <a:off x="3649264" y="5201844"/>
            <a:ext cx="1766032" cy="400110"/>
          </a:xfrm>
          <a:prstGeom prst="rect">
            <a:avLst/>
          </a:prstGeom>
          <a:noFill/>
        </p:spPr>
        <p:txBody>
          <a:bodyPr wrap="square" rtlCol="0">
            <a:spAutoFit/>
          </a:bodyPr>
          <a:lstStyle/>
          <a:p>
            <a:pPr algn="ctr"/>
            <a:r>
              <a:rPr lang="es-GB" sz="2000" dirty="0">
                <a:solidFill>
                  <a:schemeClr val="accent5">
                    <a:lumMod val="50000"/>
                  </a:schemeClr>
                </a:solidFill>
              </a:rPr>
              <a:t>[path, way]</a:t>
            </a:r>
          </a:p>
        </p:txBody>
      </p:sp>
      <p:sp>
        <p:nvSpPr>
          <p:cNvPr id="99" name="Rounded Rectangle 11">
            <a:extLst>
              <a:ext uri="{FF2B5EF4-FFF2-40B4-BE49-F238E27FC236}">
                <a16:creationId xmlns:a16="http://schemas.microsoft.com/office/drawing/2014/main" id="{B4755F38-0AED-48A6-ABA3-B8F8DD4FD22E}"/>
              </a:ext>
            </a:extLst>
          </p:cNvPr>
          <p:cNvSpPr/>
          <p:nvPr/>
        </p:nvSpPr>
        <p:spPr>
          <a:xfrm>
            <a:off x="11040241" y="138163"/>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1294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75"/>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87"/>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7" grpId="0"/>
      <p:bldP spid="18" grpId="0"/>
      <p:bldP spid="19" grpId="0"/>
      <p:bldP spid="32" grpId="0" animBg="1"/>
      <p:bldP spid="36" grpId="0" animBg="1"/>
      <p:bldP spid="39" grpId="0" animBg="1"/>
      <p:bldP spid="40" grpId="0" animBg="1"/>
      <p:bldP spid="41" grpId="0" animBg="1"/>
      <p:bldP spid="42" grpId="0"/>
      <p:bldP spid="44" grpId="0" animBg="1"/>
      <p:bldP spid="46" grpId="0"/>
      <p:bldP spid="47" grpId="0" animBg="1"/>
      <p:bldP spid="48" grpId="0"/>
      <p:bldP spid="49" grpId="0" animBg="1"/>
      <p:bldP spid="53" grpId="0"/>
      <p:bldP spid="54" grpId="0" animBg="1"/>
      <p:bldP spid="57" grpId="0" animBg="1"/>
      <p:bldP spid="58" grpId="0" animBg="1"/>
      <p:bldP spid="61" grpId="0" animBg="1"/>
      <p:bldP spid="65" grpId="0"/>
      <p:bldP spid="66" grpId="0" animBg="1"/>
      <p:bldP spid="75" grpId="0"/>
      <p:bldP spid="76" grpId="0" animBg="1"/>
      <p:bldP spid="87" grpId="0" animBg="1"/>
      <p:bldP spid="7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30165A7C-CE45-2149-80B9-C673946220D0}"/>
              </a:ext>
            </a:extLst>
          </p:cNvPr>
          <p:cNvGraphicFramePr>
            <a:graphicFrameLocks noGrp="1"/>
          </p:cNvGraphicFramePr>
          <p:nvPr>
            <p:extLst>
              <p:ext uri="{D42A27DB-BD31-4B8C-83A1-F6EECF244321}">
                <p14:modId xmlns:p14="http://schemas.microsoft.com/office/powerpoint/2010/main" val="710896817"/>
              </p:ext>
            </p:extLst>
          </p:nvPr>
        </p:nvGraphicFramePr>
        <p:xfrm>
          <a:off x="251204" y="828431"/>
          <a:ext cx="4747552" cy="5486400"/>
        </p:xfrm>
        <a:graphic>
          <a:graphicData uri="http://schemas.openxmlformats.org/drawingml/2006/table">
            <a:tbl>
              <a:tblPr firstRow="1" firstCol="1" bandRow="1">
                <a:tableStyleId>{5DA37D80-6434-44D0-A028-1B22A696006F}</a:tableStyleId>
              </a:tblPr>
              <a:tblGrid>
                <a:gridCol w="4747552">
                  <a:extLst>
                    <a:ext uri="{9D8B030D-6E8A-4147-A177-3AD203B41FA5}">
                      <a16:colId xmlns:a16="http://schemas.microsoft.com/office/drawing/2014/main" val="3013292922"/>
                    </a:ext>
                  </a:extLst>
                </a:gridCol>
              </a:tblGrid>
              <a:tr h="298185">
                <a:tc>
                  <a:txBody>
                    <a:bodyPr/>
                    <a:lstStyle/>
                    <a:p>
                      <a:pPr marL="342900" lvl="0" indent="-342900" fontAlgn="base">
                        <a:tabLst>
                          <a:tab pos="457200" algn="l"/>
                        </a:tabLst>
                      </a:pPr>
                      <a:r>
                        <a:rPr lang="en-US" sz="2000" b="0" kern="1200" dirty="0">
                          <a:solidFill>
                            <a:srgbClr val="002060"/>
                          </a:solidFill>
                          <a:effectLst/>
                          <a:latin typeface="+mj-lt"/>
                        </a:rPr>
                        <a:t>forty</a:t>
                      </a:r>
                      <a:endParaRPr lang="en-GB" sz="2000" b="0" dirty="0">
                        <a:solidFill>
                          <a:srgbClr val="002060"/>
                        </a:solidFill>
                        <a:effectLst/>
                        <a:latin typeface="+mj-lt"/>
                        <a:ea typeface="Times New Roman" panose="02020603050405020304" pitchFamily="18" charset="0"/>
                        <a:cs typeface="Times New Roman" panose="02020603050405020304" pitchFamily="18" charset="0"/>
                      </a:endParaRPr>
                    </a:p>
                  </a:txBody>
                  <a:tcPr marL="50992" marR="50992" marT="0" marB="0">
                    <a:lnB w="12700" cap="flat" cmpd="sng" algn="ctr">
                      <a:solidFill>
                        <a:srgbClr val="ED7D32"/>
                      </a:solidFill>
                      <a:prstDash val="solid"/>
                      <a:round/>
                      <a:headEnd type="none" w="med" len="med"/>
                      <a:tailEnd type="none" w="med" len="med"/>
                    </a:lnB>
                    <a:noFill/>
                  </a:tcPr>
                </a:tc>
                <a:extLst>
                  <a:ext uri="{0D108BD9-81ED-4DB2-BD59-A6C34878D82A}">
                    <a16:rowId xmlns:a16="http://schemas.microsoft.com/office/drawing/2014/main" val="298651097"/>
                  </a:ext>
                </a:extLst>
              </a:tr>
              <a:tr h="298185">
                <a:tc>
                  <a:txBody>
                    <a:bodyPr/>
                    <a:lstStyle/>
                    <a:p>
                      <a:pPr marL="342900" lvl="0" indent="-342900">
                        <a:tabLst>
                          <a:tab pos="457200" algn="l"/>
                        </a:tabLst>
                      </a:pPr>
                      <a:r>
                        <a:rPr lang="en-US" sz="2000" b="0" kern="1200" dirty="0">
                          <a:solidFill>
                            <a:srgbClr val="002060"/>
                          </a:solidFill>
                          <a:effectLst/>
                          <a:latin typeface="+mj-lt"/>
                        </a:rPr>
                        <a:t>age</a:t>
                      </a:r>
                      <a:endParaRPr lang="en-GB" sz="2000" b="0" dirty="0">
                        <a:solidFill>
                          <a:srgbClr val="002060"/>
                        </a:solidFill>
                        <a:effectLst/>
                        <a:latin typeface="+mj-lt"/>
                        <a:ea typeface="Times New Roman" panose="02020603050405020304" pitchFamily="18" charset="0"/>
                        <a:cs typeface="Times New Roman" panose="02020603050405020304" pitchFamily="18" charset="0"/>
                      </a:endParaRPr>
                    </a:p>
                  </a:txBody>
                  <a:tcPr marL="50992" marR="50992" marT="0" marB="0">
                    <a:lnT w="12700" cap="flat" cmpd="sng" algn="ctr">
                      <a:solidFill>
                        <a:srgbClr val="ED7D32"/>
                      </a:solidFill>
                      <a:prstDash val="solid"/>
                      <a:round/>
                      <a:headEnd type="none" w="med" len="med"/>
                      <a:tailEnd type="none" w="med" len="med"/>
                    </a:lnT>
                    <a:noFill/>
                  </a:tcPr>
                </a:tc>
                <a:extLst>
                  <a:ext uri="{0D108BD9-81ED-4DB2-BD59-A6C34878D82A}">
                    <a16:rowId xmlns:a16="http://schemas.microsoft.com/office/drawing/2014/main" val="252912004"/>
                  </a:ext>
                </a:extLst>
              </a:tr>
              <a:tr h="298185">
                <a:tc>
                  <a:txBody>
                    <a:bodyPr/>
                    <a:lstStyle/>
                    <a:p>
                      <a:pPr marL="342900" lvl="0" indent="-342900" fontAlgn="base">
                        <a:tabLst>
                          <a:tab pos="457200" algn="l"/>
                        </a:tabLst>
                      </a:pPr>
                      <a:r>
                        <a:rPr lang="en-US" sz="2000" b="0" kern="1200" dirty="0">
                          <a:solidFill>
                            <a:srgbClr val="002060"/>
                          </a:solidFill>
                          <a:effectLst/>
                          <a:latin typeface="+mj-lt"/>
                        </a:rPr>
                        <a:t>thin</a:t>
                      </a:r>
                      <a:endParaRPr lang="en-GB" sz="2000" b="0" dirty="0">
                        <a:solidFill>
                          <a:srgbClr val="002060"/>
                        </a:solidFill>
                        <a:effectLst/>
                        <a:latin typeface="+mj-lt"/>
                        <a:ea typeface="Times New Roman" panose="02020603050405020304" pitchFamily="18" charset="0"/>
                        <a:cs typeface="Times New Roman" panose="02020603050405020304" pitchFamily="18" charset="0"/>
                      </a:endParaRPr>
                    </a:p>
                  </a:txBody>
                  <a:tcPr marL="50992" marR="50992" marT="0" marB="0">
                    <a:noFill/>
                  </a:tcPr>
                </a:tc>
                <a:extLst>
                  <a:ext uri="{0D108BD9-81ED-4DB2-BD59-A6C34878D82A}">
                    <a16:rowId xmlns:a16="http://schemas.microsoft.com/office/drawing/2014/main" val="4024322539"/>
                  </a:ext>
                </a:extLst>
              </a:tr>
              <a:tr h="298185">
                <a:tc>
                  <a:txBody>
                    <a:bodyPr/>
                    <a:lstStyle/>
                    <a:p>
                      <a:pPr marL="342900" lvl="0" indent="-342900">
                        <a:tabLst>
                          <a:tab pos="457200" algn="l"/>
                        </a:tabLst>
                      </a:pPr>
                      <a:r>
                        <a:rPr lang="en-US" sz="2000" b="0" kern="1200" dirty="0">
                          <a:solidFill>
                            <a:srgbClr val="002060"/>
                          </a:solidFill>
                          <a:effectLst/>
                          <a:latin typeface="+mj-lt"/>
                        </a:rPr>
                        <a:t>king</a:t>
                      </a:r>
                      <a:endParaRPr lang="en-GB" sz="2000" b="0" dirty="0">
                        <a:solidFill>
                          <a:srgbClr val="002060"/>
                        </a:solidFill>
                        <a:effectLst/>
                        <a:latin typeface="+mj-lt"/>
                        <a:ea typeface="Times New Roman" panose="02020603050405020304" pitchFamily="18" charset="0"/>
                        <a:cs typeface="Times New Roman" panose="02020603050405020304" pitchFamily="18" charset="0"/>
                      </a:endParaRPr>
                    </a:p>
                  </a:txBody>
                  <a:tcPr marL="50992" marR="50992" marT="0" marB="0">
                    <a:noFill/>
                  </a:tcPr>
                </a:tc>
                <a:extLst>
                  <a:ext uri="{0D108BD9-81ED-4DB2-BD59-A6C34878D82A}">
                    <a16:rowId xmlns:a16="http://schemas.microsoft.com/office/drawing/2014/main" val="62286446"/>
                  </a:ext>
                </a:extLst>
              </a:tr>
              <a:tr h="298185">
                <a:tc>
                  <a:txBody>
                    <a:bodyPr/>
                    <a:lstStyle/>
                    <a:p>
                      <a:pPr marL="342900" lvl="0" indent="-342900" fontAlgn="base">
                        <a:tabLst>
                          <a:tab pos="457200" algn="l"/>
                        </a:tabLst>
                      </a:pPr>
                      <a:r>
                        <a:rPr lang="en-US" sz="2000" b="0" kern="1200" dirty="0">
                          <a:solidFill>
                            <a:srgbClr val="002060"/>
                          </a:solidFill>
                          <a:effectLst/>
                          <a:latin typeface="+mj-lt"/>
                        </a:rPr>
                        <a:t>empire</a:t>
                      </a:r>
                      <a:endParaRPr lang="en-GB" sz="2000" b="0" dirty="0">
                        <a:solidFill>
                          <a:srgbClr val="002060"/>
                        </a:solidFill>
                        <a:effectLst/>
                        <a:latin typeface="+mj-lt"/>
                        <a:ea typeface="Times New Roman" panose="02020603050405020304" pitchFamily="18" charset="0"/>
                        <a:cs typeface="Times New Roman" panose="02020603050405020304" pitchFamily="18" charset="0"/>
                      </a:endParaRPr>
                    </a:p>
                  </a:txBody>
                  <a:tcPr marL="50992" marR="50992" marT="0" marB="0">
                    <a:noFill/>
                  </a:tcPr>
                </a:tc>
                <a:extLst>
                  <a:ext uri="{0D108BD9-81ED-4DB2-BD59-A6C34878D82A}">
                    <a16:rowId xmlns:a16="http://schemas.microsoft.com/office/drawing/2014/main" val="1095631388"/>
                  </a:ext>
                </a:extLst>
              </a:tr>
              <a:tr h="298185">
                <a:tc>
                  <a:txBody>
                    <a:bodyPr/>
                    <a:lstStyle/>
                    <a:p>
                      <a:pPr marL="342900" lvl="0" indent="-342900" fontAlgn="base">
                        <a:tabLst>
                          <a:tab pos="457200" algn="l"/>
                        </a:tabLst>
                      </a:pPr>
                      <a:r>
                        <a:rPr lang="en-US" sz="2000" b="0" kern="1200" dirty="0">
                          <a:solidFill>
                            <a:srgbClr val="002060"/>
                          </a:solidFill>
                          <a:effectLst/>
                          <a:latin typeface="+mj-lt"/>
                        </a:rPr>
                        <a:t>Peruvian</a:t>
                      </a:r>
                      <a:endParaRPr lang="en-GB" sz="2000" b="0" dirty="0">
                        <a:solidFill>
                          <a:srgbClr val="002060"/>
                        </a:solidFill>
                        <a:effectLst/>
                        <a:latin typeface="+mj-lt"/>
                        <a:ea typeface="Times New Roman" panose="02020603050405020304" pitchFamily="18" charset="0"/>
                        <a:cs typeface="Times New Roman" panose="02020603050405020304" pitchFamily="18" charset="0"/>
                      </a:endParaRPr>
                    </a:p>
                  </a:txBody>
                  <a:tcPr marL="50992" marR="50992" marT="0" marB="0">
                    <a:noFill/>
                  </a:tcPr>
                </a:tc>
                <a:extLst>
                  <a:ext uri="{0D108BD9-81ED-4DB2-BD59-A6C34878D82A}">
                    <a16:rowId xmlns:a16="http://schemas.microsoft.com/office/drawing/2014/main" val="154450409"/>
                  </a:ext>
                </a:extLst>
              </a:tr>
              <a:tr h="298185">
                <a:tc>
                  <a:txBody>
                    <a:bodyPr/>
                    <a:lstStyle/>
                    <a:p>
                      <a:pPr marL="342900" lvl="0" indent="-342900" fontAlgn="base">
                        <a:tabLst>
                          <a:tab pos="457200" algn="l"/>
                        </a:tabLst>
                      </a:pPr>
                      <a:r>
                        <a:rPr lang="en-GB" sz="2000" b="0" dirty="0">
                          <a:solidFill>
                            <a:srgbClr val="002060"/>
                          </a:solidFill>
                          <a:effectLst/>
                          <a:latin typeface="+mj-lt"/>
                          <a:ea typeface="Times New Roman" panose="02020603050405020304" pitchFamily="18" charset="0"/>
                          <a:cs typeface="Times New Roman" panose="02020603050405020304" pitchFamily="18" charset="0"/>
                        </a:rPr>
                        <a:t>to increase, increasing</a:t>
                      </a:r>
                    </a:p>
                  </a:txBody>
                  <a:tcPr marL="50992" marR="50992" marT="0" marB="0">
                    <a:noFill/>
                  </a:tcPr>
                </a:tc>
                <a:extLst>
                  <a:ext uri="{0D108BD9-81ED-4DB2-BD59-A6C34878D82A}">
                    <a16:rowId xmlns:a16="http://schemas.microsoft.com/office/drawing/2014/main" val="3804750971"/>
                  </a:ext>
                </a:extLst>
              </a:tr>
              <a:tr h="298185">
                <a:tc>
                  <a:txBody>
                    <a:bodyPr/>
                    <a:lstStyle/>
                    <a:p>
                      <a:pPr marL="342900" lvl="0" indent="-342900">
                        <a:tabLst>
                          <a:tab pos="457200" algn="l"/>
                        </a:tabLst>
                      </a:pPr>
                      <a:r>
                        <a:rPr lang="en-US" sz="2000" b="0" kern="1200" dirty="0">
                          <a:solidFill>
                            <a:srgbClr val="002060"/>
                          </a:solidFill>
                          <a:effectLst/>
                          <a:latin typeface="+mj-lt"/>
                        </a:rPr>
                        <a:t>gold</a:t>
                      </a:r>
                      <a:endParaRPr lang="en-GB" sz="2000" b="0" dirty="0">
                        <a:solidFill>
                          <a:srgbClr val="002060"/>
                        </a:solidFill>
                        <a:effectLst/>
                        <a:latin typeface="+mj-lt"/>
                        <a:ea typeface="Times New Roman" panose="02020603050405020304" pitchFamily="18" charset="0"/>
                        <a:cs typeface="Times New Roman" panose="02020603050405020304" pitchFamily="18" charset="0"/>
                      </a:endParaRPr>
                    </a:p>
                  </a:txBody>
                  <a:tcPr marL="50992" marR="50992" marT="0" marB="0">
                    <a:noFill/>
                  </a:tcPr>
                </a:tc>
                <a:extLst>
                  <a:ext uri="{0D108BD9-81ED-4DB2-BD59-A6C34878D82A}">
                    <a16:rowId xmlns:a16="http://schemas.microsoft.com/office/drawing/2014/main" val="2213299908"/>
                  </a:ext>
                </a:extLst>
              </a:tr>
              <a:tr h="298185">
                <a:tc>
                  <a:txBody>
                    <a:bodyPr/>
                    <a:lstStyle/>
                    <a:p>
                      <a:pPr marL="342900" lvl="0" indent="-342900" fontAlgn="base">
                        <a:tabLst>
                          <a:tab pos="457200" algn="l"/>
                        </a:tabLst>
                      </a:pPr>
                      <a:r>
                        <a:rPr lang="en-US" sz="2000" b="0" kern="1200" dirty="0">
                          <a:solidFill>
                            <a:srgbClr val="002060"/>
                          </a:solidFill>
                          <a:effectLst/>
                          <a:latin typeface="+mj-lt"/>
                        </a:rPr>
                        <a:t>battle</a:t>
                      </a:r>
                      <a:endParaRPr lang="en-GB" sz="2000" b="0" dirty="0">
                        <a:solidFill>
                          <a:srgbClr val="002060"/>
                        </a:solidFill>
                        <a:effectLst/>
                        <a:latin typeface="+mj-lt"/>
                        <a:ea typeface="Times New Roman" panose="02020603050405020304" pitchFamily="18" charset="0"/>
                        <a:cs typeface="Times New Roman" panose="02020603050405020304" pitchFamily="18" charset="0"/>
                      </a:endParaRPr>
                    </a:p>
                  </a:txBody>
                  <a:tcPr marL="50992" marR="50992" marT="0" marB="0">
                    <a:noFill/>
                  </a:tcPr>
                </a:tc>
                <a:extLst>
                  <a:ext uri="{0D108BD9-81ED-4DB2-BD59-A6C34878D82A}">
                    <a16:rowId xmlns:a16="http://schemas.microsoft.com/office/drawing/2014/main" val="2223302774"/>
                  </a:ext>
                </a:extLst>
              </a:tr>
              <a:tr h="298185">
                <a:tc>
                  <a:txBody>
                    <a:bodyPr/>
                    <a:lstStyle/>
                    <a:p>
                      <a:pPr marL="342900" lvl="0" indent="-342900">
                        <a:tabLst>
                          <a:tab pos="457200" algn="l"/>
                        </a:tabLst>
                      </a:pPr>
                      <a:r>
                        <a:rPr lang="en-US" sz="2000" b="0" kern="1200" dirty="0">
                          <a:solidFill>
                            <a:srgbClr val="002060"/>
                          </a:solidFill>
                          <a:effectLst/>
                          <a:latin typeface="+mj-lt"/>
                        </a:rPr>
                        <a:t>young</a:t>
                      </a:r>
                      <a:endParaRPr lang="en-GB" sz="2000" b="0" dirty="0">
                        <a:solidFill>
                          <a:srgbClr val="002060"/>
                        </a:solidFill>
                        <a:effectLst/>
                        <a:latin typeface="+mj-lt"/>
                        <a:ea typeface="Times New Roman" panose="02020603050405020304" pitchFamily="18" charset="0"/>
                        <a:cs typeface="Times New Roman" panose="02020603050405020304" pitchFamily="18" charset="0"/>
                      </a:endParaRPr>
                    </a:p>
                  </a:txBody>
                  <a:tcPr marL="50992" marR="50992" marT="0" marB="0">
                    <a:noFill/>
                  </a:tcPr>
                </a:tc>
                <a:extLst>
                  <a:ext uri="{0D108BD9-81ED-4DB2-BD59-A6C34878D82A}">
                    <a16:rowId xmlns:a16="http://schemas.microsoft.com/office/drawing/2014/main" val="2755312201"/>
                  </a:ext>
                </a:extLst>
              </a:tr>
              <a:tr h="298185">
                <a:tc>
                  <a:txBody>
                    <a:bodyPr/>
                    <a:lstStyle/>
                    <a:p>
                      <a:pPr marL="342900" lvl="0" indent="-342900">
                        <a:tabLst>
                          <a:tab pos="457200" algn="l"/>
                        </a:tabLst>
                      </a:pPr>
                      <a:r>
                        <a:rPr lang="en-GB" sz="2000" b="0" dirty="0">
                          <a:solidFill>
                            <a:srgbClr val="002060"/>
                          </a:solidFill>
                          <a:effectLst/>
                          <a:latin typeface="+mj-lt"/>
                          <a:ea typeface="Times New Roman" panose="02020603050405020304" pitchFamily="18" charset="0"/>
                          <a:cs typeface="Times New Roman" panose="02020603050405020304" pitchFamily="18" charset="0"/>
                        </a:rPr>
                        <a:t>body</a:t>
                      </a:r>
                    </a:p>
                  </a:txBody>
                  <a:tcPr marL="50992" marR="50992" marT="0" marB="0">
                    <a:noFill/>
                  </a:tcPr>
                </a:tc>
                <a:extLst>
                  <a:ext uri="{0D108BD9-81ED-4DB2-BD59-A6C34878D82A}">
                    <a16:rowId xmlns:a16="http://schemas.microsoft.com/office/drawing/2014/main" val="1012295421"/>
                  </a:ext>
                </a:extLst>
              </a:tr>
              <a:tr h="298185">
                <a:tc>
                  <a:txBody>
                    <a:bodyPr/>
                    <a:lstStyle/>
                    <a:p>
                      <a:pPr marL="342900" lvl="0" indent="-342900" fontAlgn="base">
                        <a:tabLst>
                          <a:tab pos="457200" algn="l"/>
                        </a:tabLst>
                      </a:pPr>
                      <a:r>
                        <a:rPr lang="en-US" sz="2000" b="0" kern="1200" dirty="0">
                          <a:solidFill>
                            <a:srgbClr val="002060"/>
                          </a:solidFill>
                          <a:effectLst/>
                          <a:latin typeface="+mj-lt"/>
                        </a:rPr>
                        <a:t>healthy</a:t>
                      </a:r>
                      <a:endParaRPr lang="en-GB" sz="2000" b="0" dirty="0">
                        <a:solidFill>
                          <a:srgbClr val="002060"/>
                        </a:solidFill>
                        <a:effectLst/>
                        <a:latin typeface="+mj-lt"/>
                        <a:ea typeface="Times New Roman" panose="02020603050405020304" pitchFamily="18" charset="0"/>
                        <a:cs typeface="Times New Roman" panose="02020603050405020304" pitchFamily="18" charset="0"/>
                      </a:endParaRPr>
                    </a:p>
                  </a:txBody>
                  <a:tcPr marL="50992" marR="50992" marT="0" marB="0">
                    <a:noFill/>
                  </a:tcPr>
                </a:tc>
                <a:extLst>
                  <a:ext uri="{0D108BD9-81ED-4DB2-BD59-A6C34878D82A}">
                    <a16:rowId xmlns:a16="http://schemas.microsoft.com/office/drawing/2014/main" val="1940153387"/>
                  </a:ext>
                </a:extLst>
              </a:tr>
              <a:tr h="298185">
                <a:tc>
                  <a:txBody>
                    <a:bodyPr/>
                    <a:lstStyle/>
                    <a:p>
                      <a:pPr marL="342900" lvl="0" indent="-342900" fontAlgn="base">
                        <a:tabLst>
                          <a:tab pos="457200" algn="l"/>
                        </a:tabLst>
                      </a:pPr>
                      <a:r>
                        <a:rPr lang="en-GB" sz="2000" b="0" dirty="0">
                          <a:solidFill>
                            <a:srgbClr val="002060"/>
                          </a:solidFill>
                          <a:effectLst/>
                          <a:latin typeface="+mj-lt"/>
                          <a:ea typeface="Times New Roman" panose="02020603050405020304" pitchFamily="18" charset="0"/>
                          <a:cs typeface="Times New Roman" panose="02020603050405020304" pitchFamily="18" charset="0"/>
                        </a:rPr>
                        <a:t>to attack, attacking</a:t>
                      </a:r>
                    </a:p>
                  </a:txBody>
                  <a:tcPr marL="50992" marR="50992" marT="0" marB="0">
                    <a:noFill/>
                  </a:tcPr>
                </a:tc>
                <a:extLst>
                  <a:ext uri="{0D108BD9-81ED-4DB2-BD59-A6C34878D82A}">
                    <a16:rowId xmlns:a16="http://schemas.microsoft.com/office/drawing/2014/main" val="857951354"/>
                  </a:ext>
                </a:extLst>
              </a:tr>
              <a:tr h="298185">
                <a:tc>
                  <a:txBody>
                    <a:bodyPr/>
                    <a:lstStyle/>
                    <a:p>
                      <a:pPr marL="342900" lvl="0" indent="-342900" fontAlgn="base">
                        <a:tabLst>
                          <a:tab pos="457200" algn="l"/>
                        </a:tabLst>
                      </a:pPr>
                      <a:r>
                        <a:rPr lang="en-GB" sz="2000" b="0" dirty="0">
                          <a:solidFill>
                            <a:srgbClr val="002060"/>
                          </a:solidFill>
                          <a:effectLst/>
                          <a:latin typeface="+mj-lt"/>
                          <a:ea typeface="Times New Roman" panose="02020603050405020304" pitchFamily="18" charset="0"/>
                          <a:cs typeface="Times New Roman" panose="02020603050405020304" pitchFamily="18" charset="0"/>
                        </a:rPr>
                        <a:t>sixty</a:t>
                      </a:r>
                    </a:p>
                  </a:txBody>
                  <a:tcPr marL="50992" marR="50992" marT="0" marB="0">
                    <a:noFill/>
                  </a:tcPr>
                </a:tc>
                <a:extLst>
                  <a:ext uri="{0D108BD9-81ED-4DB2-BD59-A6C34878D82A}">
                    <a16:rowId xmlns:a16="http://schemas.microsoft.com/office/drawing/2014/main" val="1440646599"/>
                  </a:ext>
                </a:extLst>
              </a:tr>
              <a:tr h="298185">
                <a:tc>
                  <a:txBody>
                    <a:bodyPr/>
                    <a:lstStyle/>
                    <a:p>
                      <a:pPr marL="342900" lvl="0" indent="-342900">
                        <a:tabLst>
                          <a:tab pos="457200" algn="l"/>
                        </a:tabLst>
                      </a:pPr>
                      <a:r>
                        <a:rPr lang="en-US" sz="2000" b="0" kern="1200" dirty="0">
                          <a:solidFill>
                            <a:srgbClr val="002060"/>
                          </a:solidFill>
                          <a:effectLst/>
                          <a:latin typeface="+mj-lt"/>
                        </a:rPr>
                        <a:t>eyes</a:t>
                      </a:r>
                      <a:endParaRPr lang="en-GB" sz="2000" b="0" dirty="0">
                        <a:solidFill>
                          <a:srgbClr val="002060"/>
                        </a:solidFill>
                        <a:effectLst/>
                        <a:latin typeface="+mj-lt"/>
                        <a:ea typeface="Times New Roman" panose="02020603050405020304" pitchFamily="18" charset="0"/>
                        <a:cs typeface="Times New Roman" panose="02020603050405020304" pitchFamily="18" charset="0"/>
                      </a:endParaRPr>
                    </a:p>
                  </a:txBody>
                  <a:tcPr marL="50992" marR="50992" marT="0" marB="0">
                    <a:noFill/>
                  </a:tcPr>
                </a:tc>
                <a:extLst>
                  <a:ext uri="{0D108BD9-81ED-4DB2-BD59-A6C34878D82A}">
                    <a16:rowId xmlns:a16="http://schemas.microsoft.com/office/drawing/2014/main" val="1318787142"/>
                  </a:ext>
                </a:extLst>
              </a:tr>
              <a:tr h="298185">
                <a:tc>
                  <a:txBody>
                    <a:bodyPr/>
                    <a:lstStyle/>
                    <a:p>
                      <a:pPr marL="342900" lvl="0" indent="-342900" fontAlgn="base">
                        <a:tabLst>
                          <a:tab pos="457200" algn="l"/>
                        </a:tabLst>
                      </a:pPr>
                      <a:r>
                        <a:rPr lang="en-US" sz="2000" b="0" kern="1200" dirty="0">
                          <a:solidFill>
                            <a:srgbClr val="002060"/>
                          </a:solidFill>
                          <a:effectLst/>
                          <a:latin typeface="+mj-lt"/>
                        </a:rPr>
                        <a:t>skin</a:t>
                      </a:r>
                      <a:endParaRPr lang="en-GB" sz="2000" b="0" dirty="0">
                        <a:solidFill>
                          <a:srgbClr val="002060"/>
                        </a:solidFill>
                        <a:effectLst/>
                        <a:latin typeface="+mj-lt"/>
                        <a:ea typeface="Times New Roman" panose="02020603050405020304" pitchFamily="18" charset="0"/>
                        <a:cs typeface="Times New Roman" panose="02020603050405020304" pitchFamily="18" charset="0"/>
                      </a:endParaRPr>
                    </a:p>
                  </a:txBody>
                  <a:tcPr marL="50992" marR="50992" marT="0" marB="0">
                    <a:noFill/>
                  </a:tcPr>
                </a:tc>
                <a:extLst>
                  <a:ext uri="{0D108BD9-81ED-4DB2-BD59-A6C34878D82A}">
                    <a16:rowId xmlns:a16="http://schemas.microsoft.com/office/drawing/2014/main" val="4260653193"/>
                  </a:ext>
                </a:extLst>
              </a:tr>
              <a:tr h="298185">
                <a:tc>
                  <a:txBody>
                    <a:bodyPr/>
                    <a:lstStyle/>
                    <a:p>
                      <a:pPr marL="342900" lvl="0" indent="-342900">
                        <a:tabLst>
                          <a:tab pos="457200" algn="l"/>
                        </a:tabLst>
                      </a:pPr>
                      <a:r>
                        <a:rPr lang="en-US" sz="2000" b="0" kern="1200" dirty="0">
                          <a:solidFill>
                            <a:srgbClr val="002060"/>
                          </a:solidFill>
                          <a:effectLst/>
                          <a:latin typeface="+mj-lt"/>
                        </a:rPr>
                        <a:t>pale</a:t>
                      </a:r>
                      <a:endParaRPr lang="en-GB" sz="2000" b="0" dirty="0">
                        <a:solidFill>
                          <a:srgbClr val="002060"/>
                        </a:solidFill>
                        <a:effectLst/>
                        <a:latin typeface="+mj-lt"/>
                        <a:ea typeface="Times New Roman" panose="02020603050405020304" pitchFamily="18" charset="0"/>
                        <a:cs typeface="Times New Roman" panose="02020603050405020304" pitchFamily="18" charset="0"/>
                      </a:endParaRPr>
                    </a:p>
                  </a:txBody>
                  <a:tcPr marL="50992" marR="50992" marT="0" marB="0">
                    <a:noFill/>
                  </a:tcPr>
                </a:tc>
                <a:extLst>
                  <a:ext uri="{0D108BD9-81ED-4DB2-BD59-A6C34878D82A}">
                    <a16:rowId xmlns:a16="http://schemas.microsoft.com/office/drawing/2014/main" val="3699151741"/>
                  </a:ext>
                </a:extLst>
              </a:tr>
              <a:tr h="298185">
                <a:tc>
                  <a:txBody>
                    <a:bodyPr/>
                    <a:lstStyle/>
                    <a:p>
                      <a:pPr marL="342900" lvl="0" indent="-342900" fontAlgn="base">
                        <a:tabLst>
                          <a:tab pos="457200" algn="l"/>
                        </a:tabLst>
                      </a:pPr>
                      <a:r>
                        <a:rPr lang="en-US" sz="2000" b="0" kern="1200" dirty="0">
                          <a:solidFill>
                            <a:srgbClr val="002060"/>
                          </a:solidFill>
                          <a:effectLst/>
                          <a:latin typeface="+mj-lt"/>
                        </a:rPr>
                        <a:t>fat</a:t>
                      </a:r>
                      <a:endParaRPr lang="en-GB" sz="2000" b="0" dirty="0">
                        <a:solidFill>
                          <a:srgbClr val="002060"/>
                        </a:solidFill>
                        <a:effectLst/>
                        <a:latin typeface="+mj-lt"/>
                        <a:ea typeface="Times New Roman" panose="02020603050405020304" pitchFamily="18" charset="0"/>
                        <a:cs typeface="Times New Roman" panose="02020603050405020304" pitchFamily="18" charset="0"/>
                      </a:endParaRPr>
                    </a:p>
                  </a:txBody>
                  <a:tcPr marL="50992" marR="50992" marT="0" marB="0">
                    <a:noFill/>
                  </a:tcPr>
                </a:tc>
                <a:extLst>
                  <a:ext uri="{0D108BD9-81ED-4DB2-BD59-A6C34878D82A}">
                    <a16:rowId xmlns:a16="http://schemas.microsoft.com/office/drawing/2014/main" val="501457871"/>
                  </a:ext>
                </a:extLst>
              </a:tr>
            </a:tbl>
          </a:graphicData>
        </a:graphic>
      </p:graphicFrame>
      <p:graphicFrame>
        <p:nvGraphicFramePr>
          <p:cNvPr id="42" name="Table 41"/>
          <p:cNvGraphicFramePr>
            <a:graphicFrameLocks noGrp="1"/>
          </p:cNvGraphicFramePr>
          <p:nvPr>
            <p:extLst>
              <p:ext uri="{D42A27DB-BD31-4B8C-83A1-F6EECF244321}">
                <p14:modId xmlns:p14="http://schemas.microsoft.com/office/powerpoint/2010/main" val="1158315552"/>
              </p:ext>
            </p:extLst>
          </p:nvPr>
        </p:nvGraphicFramePr>
        <p:xfrm>
          <a:off x="5581798" y="2574597"/>
          <a:ext cx="6409652" cy="3493728"/>
        </p:xfrm>
        <a:graphic>
          <a:graphicData uri="http://schemas.openxmlformats.org/drawingml/2006/table">
            <a:tbl>
              <a:tblPr firstRow="1" bandRow="1">
                <a:tableStyleId>{5940675A-B579-460E-94D1-54222C63F5DA}</a:tableStyleId>
              </a:tblPr>
              <a:tblGrid>
                <a:gridCol w="1602413">
                  <a:extLst>
                    <a:ext uri="{9D8B030D-6E8A-4147-A177-3AD203B41FA5}">
                      <a16:colId xmlns:a16="http://schemas.microsoft.com/office/drawing/2014/main" val="1209762548"/>
                    </a:ext>
                  </a:extLst>
                </a:gridCol>
                <a:gridCol w="1602413">
                  <a:extLst>
                    <a:ext uri="{9D8B030D-6E8A-4147-A177-3AD203B41FA5}">
                      <a16:colId xmlns:a16="http://schemas.microsoft.com/office/drawing/2014/main" val="3621663382"/>
                    </a:ext>
                  </a:extLst>
                </a:gridCol>
                <a:gridCol w="1602413">
                  <a:extLst>
                    <a:ext uri="{9D8B030D-6E8A-4147-A177-3AD203B41FA5}">
                      <a16:colId xmlns:a16="http://schemas.microsoft.com/office/drawing/2014/main" val="1683103535"/>
                    </a:ext>
                  </a:extLst>
                </a:gridCol>
                <a:gridCol w="1602413">
                  <a:extLst>
                    <a:ext uri="{9D8B030D-6E8A-4147-A177-3AD203B41FA5}">
                      <a16:colId xmlns:a16="http://schemas.microsoft.com/office/drawing/2014/main" val="1221148315"/>
                    </a:ext>
                  </a:extLst>
                </a:gridCol>
              </a:tblGrid>
              <a:tr h="3493728">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47018523"/>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1205126894"/>
              </p:ext>
            </p:extLst>
          </p:nvPr>
        </p:nvGraphicFramePr>
        <p:xfrm>
          <a:off x="9287868" y="1161236"/>
          <a:ext cx="2640276" cy="741680"/>
        </p:xfrm>
        <a:graphic>
          <a:graphicData uri="http://schemas.openxmlformats.org/drawingml/2006/table">
            <a:tbl>
              <a:tblPr firstRow="1" bandRow="1">
                <a:tableStyleId>{8A107856-5554-42FB-B03E-39F5DBC370BA}</a:tableStyleId>
              </a:tblPr>
              <a:tblGrid>
                <a:gridCol w="660069">
                  <a:extLst>
                    <a:ext uri="{9D8B030D-6E8A-4147-A177-3AD203B41FA5}">
                      <a16:colId xmlns:a16="http://schemas.microsoft.com/office/drawing/2014/main" val="3905892975"/>
                    </a:ext>
                  </a:extLst>
                </a:gridCol>
                <a:gridCol w="660069">
                  <a:extLst>
                    <a:ext uri="{9D8B030D-6E8A-4147-A177-3AD203B41FA5}">
                      <a16:colId xmlns:a16="http://schemas.microsoft.com/office/drawing/2014/main" val="2635420475"/>
                    </a:ext>
                  </a:extLst>
                </a:gridCol>
                <a:gridCol w="660069">
                  <a:extLst>
                    <a:ext uri="{9D8B030D-6E8A-4147-A177-3AD203B41FA5}">
                      <a16:colId xmlns:a16="http://schemas.microsoft.com/office/drawing/2014/main" val="227784924"/>
                    </a:ext>
                  </a:extLst>
                </a:gridCol>
                <a:gridCol w="660069">
                  <a:extLst>
                    <a:ext uri="{9D8B030D-6E8A-4147-A177-3AD203B41FA5}">
                      <a16:colId xmlns:a16="http://schemas.microsoft.com/office/drawing/2014/main" val="4143523289"/>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8679556"/>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34053790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414184" y="258166"/>
            <a:ext cx="151396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3" name="Action Button: Custom 16">
            <a:hlinkClick r:id="" action="ppaction://noaction" highlightClick="1">
              <a:snd r:embed="rId3" name="1 Tiene cuarenta...wav"/>
            </a:hlinkClick>
            <a:extLst>
              <a:ext uri="{FF2B5EF4-FFF2-40B4-BE49-F238E27FC236}">
                <a16:creationId xmlns:a16="http://schemas.microsoft.com/office/drawing/2014/main" id="{30030AF8-564D-734B-84B9-DB4C7A3A6A53}"/>
              </a:ext>
            </a:extLst>
          </p:cNvPr>
          <p:cNvSpPr/>
          <p:nvPr/>
        </p:nvSpPr>
        <p:spPr>
          <a:xfrm>
            <a:off x="9452764" y="1023672"/>
            <a:ext cx="396000" cy="396000"/>
          </a:xfrm>
          <a:prstGeom prst="actionButtonBlank">
            <a:avLst/>
          </a:prstGeom>
          <a:solidFill>
            <a:schemeClr val="accent2"/>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45" name="Action Button: Custom 16">
            <a:hlinkClick r:id="" action="ppaction://noaction" highlightClick="1">
              <a:snd r:embed="rId4" name="2 El rey del...wav"/>
            </a:hlinkClick>
            <a:extLst>
              <a:ext uri="{FF2B5EF4-FFF2-40B4-BE49-F238E27FC236}">
                <a16:creationId xmlns:a16="http://schemas.microsoft.com/office/drawing/2014/main" id="{30030AF8-564D-734B-84B9-DB4C7A3A6A53}"/>
              </a:ext>
            </a:extLst>
          </p:cNvPr>
          <p:cNvSpPr/>
          <p:nvPr/>
        </p:nvSpPr>
        <p:spPr>
          <a:xfrm>
            <a:off x="10094219" y="1020343"/>
            <a:ext cx="396000" cy="396000"/>
          </a:xfrm>
          <a:prstGeom prst="actionButtonBlank">
            <a:avLst/>
          </a:prstGeom>
          <a:solidFill>
            <a:schemeClr val="accent2"/>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6" name="Action Button: Custom 16">
            <a:hlinkClick r:id="" action="ppaction://noaction" highlightClick="1">
              <a:snd r:embed="rId5" name="3 Es joven y tiene...wav"/>
            </a:hlinkClick>
            <a:extLst>
              <a:ext uri="{FF2B5EF4-FFF2-40B4-BE49-F238E27FC236}">
                <a16:creationId xmlns:a16="http://schemas.microsoft.com/office/drawing/2014/main" id="{30030AF8-564D-734B-84B9-DB4C7A3A6A53}"/>
              </a:ext>
            </a:extLst>
          </p:cNvPr>
          <p:cNvSpPr/>
          <p:nvPr/>
        </p:nvSpPr>
        <p:spPr>
          <a:xfrm>
            <a:off x="10729766" y="1017432"/>
            <a:ext cx="396000" cy="396000"/>
          </a:xfrm>
          <a:prstGeom prst="actionButtonBlank">
            <a:avLst/>
          </a:prstGeom>
          <a:solidFill>
            <a:schemeClr val="accent2"/>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7" name="Action Button: Custom 16">
            <a:hlinkClick r:id="" action="ppaction://noaction" highlightClick="1">
              <a:snd r:embed="rId6" name="4 Tiene casi sesenta...wav"/>
            </a:hlinkClick>
            <a:extLst>
              <a:ext uri="{FF2B5EF4-FFF2-40B4-BE49-F238E27FC236}">
                <a16:creationId xmlns:a16="http://schemas.microsoft.com/office/drawing/2014/main" id="{30030AF8-564D-734B-84B9-DB4C7A3A6A53}"/>
              </a:ext>
            </a:extLst>
          </p:cNvPr>
          <p:cNvSpPr/>
          <p:nvPr/>
        </p:nvSpPr>
        <p:spPr>
          <a:xfrm>
            <a:off x="11424170" y="1018101"/>
            <a:ext cx="396000" cy="396000"/>
          </a:xfrm>
          <a:prstGeom prst="actionButtonBlank">
            <a:avLst/>
          </a:prstGeom>
          <a:solidFill>
            <a:schemeClr val="accent2"/>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5" name="TextBox 54"/>
          <p:cNvSpPr txBox="1"/>
          <p:nvPr/>
        </p:nvSpPr>
        <p:spPr>
          <a:xfrm>
            <a:off x="5577687" y="2558545"/>
            <a:ext cx="396000" cy="461665"/>
          </a:xfrm>
          <a:prstGeom prst="rect">
            <a:avLst/>
          </a:prstGeom>
          <a:solidFill>
            <a:schemeClr val="bg2"/>
          </a:solidFill>
          <a:ln>
            <a:solidFill>
              <a:schemeClr val="accent5">
                <a:lumMod val="50000"/>
              </a:schemeClr>
            </a:solidFill>
          </a:ln>
        </p:spPr>
        <p:txBody>
          <a:bodyPr wrap="square" rtlCol="0">
            <a:spAutoFit/>
          </a:bodyPr>
          <a:lstStyle/>
          <a:p>
            <a:pPr algn="l"/>
            <a:r>
              <a:rPr lang="en-GB" sz="2400" b="1" dirty="0">
                <a:solidFill>
                  <a:schemeClr val="accent5">
                    <a:lumMod val="50000"/>
                  </a:schemeClr>
                </a:solidFill>
                <a:latin typeface="Century Gothic" panose="020B0502020202020204" pitchFamily="34" charset="0"/>
              </a:rPr>
              <a:t>A</a:t>
            </a:r>
          </a:p>
        </p:txBody>
      </p:sp>
      <p:sp>
        <p:nvSpPr>
          <p:cNvPr id="57" name="TextBox 56"/>
          <p:cNvSpPr txBox="1"/>
          <p:nvPr/>
        </p:nvSpPr>
        <p:spPr>
          <a:xfrm>
            <a:off x="7172948" y="2554013"/>
            <a:ext cx="396000" cy="461665"/>
          </a:xfrm>
          <a:prstGeom prst="rect">
            <a:avLst/>
          </a:prstGeom>
          <a:solidFill>
            <a:schemeClr val="bg2"/>
          </a:solidFill>
          <a:ln>
            <a:solidFill>
              <a:srgbClr val="002060"/>
            </a:solidFill>
          </a:ln>
        </p:spPr>
        <p:txBody>
          <a:bodyPr wrap="square" rtlCol="0">
            <a:spAutoFit/>
          </a:bodyPr>
          <a:lstStyle/>
          <a:p>
            <a:pPr algn="l"/>
            <a:r>
              <a:rPr lang="en-GB" sz="2400" b="1" dirty="0">
                <a:solidFill>
                  <a:schemeClr val="accent5">
                    <a:lumMod val="50000"/>
                  </a:schemeClr>
                </a:solidFill>
                <a:latin typeface="Century Gothic" panose="020B0502020202020204" pitchFamily="34" charset="0"/>
              </a:rPr>
              <a:t>B</a:t>
            </a:r>
          </a:p>
        </p:txBody>
      </p:sp>
      <p:sp>
        <p:nvSpPr>
          <p:cNvPr id="59" name="TextBox 58"/>
          <p:cNvSpPr txBox="1"/>
          <p:nvPr/>
        </p:nvSpPr>
        <p:spPr>
          <a:xfrm>
            <a:off x="8782125" y="2574596"/>
            <a:ext cx="396000" cy="461665"/>
          </a:xfrm>
          <a:prstGeom prst="rect">
            <a:avLst/>
          </a:prstGeom>
          <a:solidFill>
            <a:schemeClr val="bg2"/>
          </a:solidFill>
          <a:ln>
            <a:solidFill>
              <a:srgbClr val="002060"/>
            </a:solidFill>
          </a:ln>
        </p:spPr>
        <p:txBody>
          <a:bodyPr wrap="square" rtlCol="0">
            <a:spAutoFit/>
          </a:bodyPr>
          <a:lstStyle/>
          <a:p>
            <a:pPr algn="l"/>
            <a:r>
              <a:rPr lang="en-GB" sz="2400" b="1" dirty="0">
                <a:solidFill>
                  <a:schemeClr val="accent5">
                    <a:lumMod val="50000"/>
                  </a:schemeClr>
                </a:solidFill>
                <a:latin typeface="Century Gothic" panose="020B0502020202020204" pitchFamily="34" charset="0"/>
              </a:rPr>
              <a:t>C</a:t>
            </a:r>
          </a:p>
        </p:txBody>
      </p:sp>
      <p:sp>
        <p:nvSpPr>
          <p:cNvPr id="68" name="TextBox 67"/>
          <p:cNvSpPr txBox="1"/>
          <p:nvPr/>
        </p:nvSpPr>
        <p:spPr>
          <a:xfrm>
            <a:off x="10378881" y="2567771"/>
            <a:ext cx="396000" cy="461665"/>
          </a:xfrm>
          <a:prstGeom prst="rect">
            <a:avLst/>
          </a:prstGeom>
          <a:solidFill>
            <a:schemeClr val="bg2"/>
          </a:solidFill>
          <a:ln>
            <a:solidFill>
              <a:srgbClr val="002060"/>
            </a:solidFill>
          </a:ln>
        </p:spPr>
        <p:txBody>
          <a:bodyPr wrap="square" rtlCol="0">
            <a:spAutoFit/>
          </a:bodyPr>
          <a:lstStyle/>
          <a:p>
            <a:pPr algn="l"/>
            <a:r>
              <a:rPr lang="en-GB" sz="2400" b="1" dirty="0">
                <a:solidFill>
                  <a:schemeClr val="accent5">
                    <a:lumMod val="50000"/>
                  </a:schemeClr>
                </a:solidFill>
                <a:latin typeface="Century Gothic" panose="020B0502020202020204" pitchFamily="34" charset="0"/>
              </a:rPr>
              <a:t>D</a:t>
            </a:r>
          </a:p>
        </p:txBody>
      </p:sp>
      <p:sp>
        <p:nvSpPr>
          <p:cNvPr id="69" name="TextBox 68"/>
          <p:cNvSpPr txBox="1"/>
          <p:nvPr/>
        </p:nvSpPr>
        <p:spPr>
          <a:xfrm>
            <a:off x="9426675" y="1588860"/>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D</a:t>
            </a:r>
          </a:p>
        </p:txBody>
      </p:sp>
      <p:sp>
        <p:nvSpPr>
          <p:cNvPr id="70" name="TextBox 69"/>
          <p:cNvSpPr txBox="1"/>
          <p:nvPr/>
        </p:nvSpPr>
        <p:spPr>
          <a:xfrm>
            <a:off x="10100928" y="1588689"/>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B</a:t>
            </a:r>
          </a:p>
        </p:txBody>
      </p:sp>
      <p:sp>
        <p:nvSpPr>
          <p:cNvPr id="71" name="TextBox 70"/>
          <p:cNvSpPr txBox="1"/>
          <p:nvPr/>
        </p:nvSpPr>
        <p:spPr>
          <a:xfrm>
            <a:off x="10757244" y="1588688"/>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C</a:t>
            </a:r>
          </a:p>
        </p:txBody>
      </p:sp>
      <p:sp>
        <p:nvSpPr>
          <p:cNvPr id="72" name="TextBox 71"/>
          <p:cNvSpPr txBox="1"/>
          <p:nvPr/>
        </p:nvSpPr>
        <p:spPr>
          <a:xfrm>
            <a:off x="11439792" y="1585055"/>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A</a:t>
            </a:r>
          </a:p>
        </p:txBody>
      </p:sp>
      <p:sp>
        <p:nvSpPr>
          <p:cNvPr id="8" name="TextBox 7"/>
          <p:cNvSpPr txBox="1"/>
          <p:nvPr/>
        </p:nvSpPr>
        <p:spPr>
          <a:xfrm>
            <a:off x="5650312" y="4926844"/>
            <a:ext cx="1499486" cy="1015663"/>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[Guillermo del Toro - director]</a:t>
            </a:r>
          </a:p>
        </p:txBody>
      </p:sp>
      <p:sp>
        <p:nvSpPr>
          <p:cNvPr id="85" name="TextBox 84"/>
          <p:cNvSpPr txBox="1"/>
          <p:nvPr/>
        </p:nvSpPr>
        <p:spPr>
          <a:xfrm>
            <a:off x="8811102" y="4992530"/>
            <a:ext cx="1927992" cy="707886"/>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[Jordi Alba -</a:t>
            </a:r>
            <a:r>
              <a:rPr lang="en-GB" sz="2000" dirty="0" err="1">
                <a:solidFill>
                  <a:schemeClr val="accent5">
                    <a:lumMod val="50000"/>
                  </a:schemeClr>
                </a:solidFill>
                <a:latin typeface="Century Gothic" panose="020B0502020202020204" pitchFamily="34" charset="0"/>
              </a:rPr>
              <a:t>fútbolista</a:t>
            </a:r>
            <a:r>
              <a:rPr lang="en-GB" sz="2000" dirty="0">
                <a:solidFill>
                  <a:schemeClr val="accent5">
                    <a:lumMod val="50000"/>
                  </a:schemeClr>
                </a:solidFill>
                <a:latin typeface="Century Gothic" panose="020B0502020202020204" pitchFamily="34" charset="0"/>
              </a:rPr>
              <a:t>]</a:t>
            </a:r>
          </a:p>
        </p:txBody>
      </p:sp>
      <p:sp>
        <p:nvSpPr>
          <p:cNvPr id="88" name="TextBox 87"/>
          <p:cNvSpPr txBox="1"/>
          <p:nvPr/>
        </p:nvSpPr>
        <p:spPr>
          <a:xfrm>
            <a:off x="7197488" y="5021201"/>
            <a:ext cx="1710850"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[Atahualpa]</a:t>
            </a:r>
          </a:p>
        </p:txBody>
      </p:sp>
      <p:sp>
        <p:nvSpPr>
          <p:cNvPr id="2" name="Title 1"/>
          <p:cNvSpPr>
            <a:spLocks noGrp="1"/>
          </p:cNvSpPr>
          <p:nvPr>
            <p:ph type="title"/>
          </p:nvPr>
        </p:nvSpPr>
        <p:spPr>
          <a:xfrm>
            <a:off x="10519813" y="-198156"/>
            <a:ext cx="2062078" cy="1325563"/>
          </a:xfrm>
        </p:spPr>
        <p:txBody>
          <a:bodyPr>
            <a:normAutofit/>
          </a:bodyPr>
          <a:lstStyle/>
          <a:p>
            <a:r>
              <a:rPr lang="en-GB" sz="2000" b="1" dirty="0" err="1">
                <a:solidFill>
                  <a:schemeClr val="bg1"/>
                </a:solidFill>
              </a:rPr>
              <a:t>escuchar</a:t>
            </a:r>
            <a:endParaRPr lang="en-GB" sz="2000" b="1" dirty="0">
              <a:solidFill>
                <a:schemeClr val="bg1"/>
              </a:solidFill>
            </a:endParaRPr>
          </a:p>
        </p:txBody>
      </p:sp>
      <p:pic>
        <p:nvPicPr>
          <p:cNvPr id="14" name="Picture 4" descr="Atahualpa - New World Encyclopedia">
            <a:extLst>
              <a:ext uri="{FF2B5EF4-FFF2-40B4-BE49-F238E27FC236}">
                <a16:creationId xmlns:a16="http://schemas.microsoft.com/office/drawing/2014/main" id="{6C6625E0-C779-CC47-AA4D-71D6124C5BF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74571" y="3158560"/>
            <a:ext cx="1213099" cy="17609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073B7C88-ABF5-3347-A320-0CE19FCFBC6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968291" y="3137828"/>
            <a:ext cx="1165812" cy="18547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3DFB918D-A8C7-CA41-9993-7D69A534D16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740776" y="3137829"/>
            <a:ext cx="1213099" cy="16926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DED9834-60EB-8B41-AC7D-BB78EA81AF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403595" y="3137829"/>
            <a:ext cx="1358751" cy="1915018"/>
          </a:xfrm>
          <a:prstGeom prst="rect">
            <a:avLst/>
          </a:prstGeom>
        </p:spPr>
      </p:pic>
      <p:sp>
        <p:nvSpPr>
          <p:cNvPr id="90" name="TextBox 89">
            <a:extLst>
              <a:ext uri="{FF2B5EF4-FFF2-40B4-BE49-F238E27FC236}">
                <a16:creationId xmlns:a16="http://schemas.microsoft.com/office/drawing/2014/main" id="{7E84C1AD-DD08-974C-87D7-7DCA4F512458}"/>
              </a:ext>
            </a:extLst>
          </p:cNvPr>
          <p:cNvSpPr txBox="1"/>
          <p:nvPr/>
        </p:nvSpPr>
        <p:spPr>
          <a:xfrm>
            <a:off x="10390907" y="5074078"/>
            <a:ext cx="1770868" cy="707886"/>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[Penelope Cruz - </a:t>
            </a:r>
            <a:r>
              <a:rPr lang="en-GB" sz="2000" dirty="0" err="1">
                <a:solidFill>
                  <a:schemeClr val="accent5">
                    <a:lumMod val="50000"/>
                  </a:schemeClr>
                </a:solidFill>
                <a:latin typeface="Century Gothic" panose="020B0502020202020204" pitchFamily="34" charset="0"/>
              </a:rPr>
              <a:t>actriz</a:t>
            </a:r>
            <a:r>
              <a:rPr lang="en-GB" sz="2000" dirty="0">
                <a:solidFill>
                  <a:schemeClr val="accent5">
                    <a:lumMod val="50000"/>
                  </a:schemeClr>
                </a:solidFill>
                <a:latin typeface="Century Gothic" panose="020B0502020202020204" pitchFamily="34" charset="0"/>
              </a:rPr>
              <a:t>]</a:t>
            </a:r>
          </a:p>
        </p:txBody>
      </p:sp>
      <p:sp>
        <p:nvSpPr>
          <p:cNvPr id="93" name="TextBox 92">
            <a:extLst>
              <a:ext uri="{FF2B5EF4-FFF2-40B4-BE49-F238E27FC236}">
                <a16:creationId xmlns:a16="http://schemas.microsoft.com/office/drawing/2014/main" id="{260E1318-5E6A-7D45-8B85-0915DA3E124B}"/>
              </a:ext>
            </a:extLst>
          </p:cNvPr>
          <p:cNvSpPr txBox="1"/>
          <p:nvPr/>
        </p:nvSpPr>
        <p:spPr>
          <a:xfrm>
            <a:off x="3389658" y="740752"/>
            <a:ext cx="1646502"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cuarenta</a:t>
            </a:r>
            <a:endParaRPr lang="en-GB" sz="2000" b="1" dirty="0">
              <a:solidFill>
                <a:schemeClr val="accent5">
                  <a:lumMod val="50000"/>
                </a:schemeClr>
              </a:solidFill>
              <a:latin typeface="Century Gothic" panose="020B0502020202020204" pitchFamily="34" charset="0"/>
            </a:endParaRPr>
          </a:p>
        </p:txBody>
      </p:sp>
      <p:sp>
        <p:nvSpPr>
          <p:cNvPr id="99" name="TextBox 98">
            <a:extLst>
              <a:ext uri="{FF2B5EF4-FFF2-40B4-BE49-F238E27FC236}">
                <a16:creationId xmlns:a16="http://schemas.microsoft.com/office/drawing/2014/main" id="{13CBE971-D5F9-564F-BEBD-B4D13C8EF26F}"/>
              </a:ext>
            </a:extLst>
          </p:cNvPr>
          <p:cNvSpPr txBox="1"/>
          <p:nvPr/>
        </p:nvSpPr>
        <p:spPr>
          <a:xfrm>
            <a:off x="3389658" y="1065331"/>
            <a:ext cx="1646502"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edad</a:t>
            </a:r>
            <a:endParaRPr lang="en-GB" sz="2000" b="1" dirty="0">
              <a:solidFill>
                <a:schemeClr val="accent5">
                  <a:lumMod val="50000"/>
                </a:schemeClr>
              </a:solidFill>
              <a:latin typeface="Century Gothic" panose="020B0502020202020204" pitchFamily="34" charset="0"/>
            </a:endParaRPr>
          </a:p>
        </p:txBody>
      </p:sp>
      <p:sp>
        <p:nvSpPr>
          <p:cNvPr id="100" name="TextBox 99">
            <a:extLst>
              <a:ext uri="{FF2B5EF4-FFF2-40B4-BE49-F238E27FC236}">
                <a16:creationId xmlns:a16="http://schemas.microsoft.com/office/drawing/2014/main" id="{711E047B-B33D-5048-98C2-19E2AC1C1BAF}"/>
              </a:ext>
            </a:extLst>
          </p:cNvPr>
          <p:cNvSpPr txBox="1"/>
          <p:nvPr/>
        </p:nvSpPr>
        <p:spPr>
          <a:xfrm>
            <a:off x="3389658" y="1383553"/>
            <a:ext cx="2011620"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delgado</a:t>
            </a:r>
            <a:r>
              <a:rPr lang="en-GB" sz="2000" b="1" dirty="0">
                <a:solidFill>
                  <a:schemeClr val="accent5">
                    <a:lumMod val="50000"/>
                  </a:schemeClr>
                </a:solidFill>
                <a:latin typeface="Century Gothic" panose="020B0502020202020204" pitchFamily="34" charset="0"/>
              </a:rPr>
              <a:t>/a</a:t>
            </a:r>
          </a:p>
        </p:txBody>
      </p:sp>
      <p:sp>
        <p:nvSpPr>
          <p:cNvPr id="103" name="TextBox 102">
            <a:extLst>
              <a:ext uri="{FF2B5EF4-FFF2-40B4-BE49-F238E27FC236}">
                <a16:creationId xmlns:a16="http://schemas.microsoft.com/office/drawing/2014/main" id="{1582F8E7-CF90-B94C-A914-891045156F5E}"/>
              </a:ext>
            </a:extLst>
          </p:cNvPr>
          <p:cNvSpPr txBox="1"/>
          <p:nvPr/>
        </p:nvSpPr>
        <p:spPr>
          <a:xfrm>
            <a:off x="3389658" y="1676928"/>
            <a:ext cx="2011620"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rey</a:t>
            </a:r>
            <a:endParaRPr lang="en-GB" sz="2000" b="1" dirty="0">
              <a:solidFill>
                <a:schemeClr val="accent5">
                  <a:lumMod val="50000"/>
                </a:schemeClr>
              </a:solidFill>
              <a:latin typeface="Century Gothic" panose="020B0502020202020204" pitchFamily="34" charset="0"/>
            </a:endParaRPr>
          </a:p>
        </p:txBody>
      </p:sp>
      <p:sp>
        <p:nvSpPr>
          <p:cNvPr id="104" name="TextBox 103">
            <a:extLst>
              <a:ext uri="{FF2B5EF4-FFF2-40B4-BE49-F238E27FC236}">
                <a16:creationId xmlns:a16="http://schemas.microsoft.com/office/drawing/2014/main" id="{700E76C6-1352-1E4D-9A56-3920C7633E77}"/>
              </a:ext>
            </a:extLst>
          </p:cNvPr>
          <p:cNvSpPr txBox="1"/>
          <p:nvPr/>
        </p:nvSpPr>
        <p:spPr>
          <a:xfrm>
            <a:off x="3389658" y="2026354"/>
            <a:ext cx="2011620"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imperio</a:t>
            </a:r>
            <a:endParaRPr lang="en-GB" sz="2000" b="1" dirty="0">
              <a:solidFill>
                <a:schemeClr val="accent5">
                  <a:lumMod val="50000"/>
                </a:schemeClr>
              </a:solidFill>
              <a:latin typeface="Century Gothic" panose="020B0502020202020204" pitchFamily="34" charset="0"/>
            </a:endParaRPr>
          </a:p>
        </p:txBody>
      </p:sp>
      <p:sp>
        <p:nvSpPr>
          <p:cNvPr id="105" name="TextBox 104">
            <a:extLst>
              <a:ext uri="{FF2B5EF4-FFF2-40B4-BE49-F238E27FC236}">
                <a16:creationId xmlns:a16="http://schemas.microsoft.com/office/drawing/2014/main" id="{B5E330E7-3731-6541-8EC0-1135A5B6F432}"/>
              </a:ext>
            </a:extLst>
          </p:cNvPr>
          <p:cNvSpPr txBox="1"/>
          <p:nvPr/>
        </p:nvSpPr>
        <p:spPr>
          <a:xfrm>
            <a:off x="3389658" y="2319194"/>
            <a:ext cx="2011620"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peruano</a:t>
            </a:r>
            <a:r>
              <a:rPr lang="en-GB" sz="2000" b="1" dirty="0">
                <a:solidFill>
                  <a:schemeClr val="accent5">
                    <a:lumMod val="50000"/>
                  </a:schemeClr>
                </a:solidFill>
                <a:latin typeface="Century Gothic" panose="020B0502020202020204" pitchFamily="34" charset="0"/>
              </a:rPr>
              <a:t>/a</a:t>
            </a:r>
          </a:p>
        </p:txBody>
      </p:sp>
      <p:sp>
        <p:nvSpPr>
          <p:cNvPr id="106" name="TextBox 105">
            <a:extLst>
              <a:ext uri="{FF2B5EF4-FFF2-40B4-BE49-F238E27FC236}">
                <a16:creationId xmlns:a16="http://schemas.microsoft.com/office/drawing/2014/main" id="{9CA88A77-C9F5-9144-9151-3E69A6E3337E}"/>
              </a:ext>
            </a:extLst>
          </p:cNvPr>
          <p:cNvSpPr txBox="1"/>
          <p:nvPr/>
        </p:nvSpPr>
        <p:spPr>
          <a:xfrm>
            <a:off x="3389658" y="3806700"/>
            <a:ext cx="2011620"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cuerpo</a:t>
            </a:r>
            <a:endParaRPr lang="en-GB" sz="2000" b="1" dirty="0">
              <a:solidFill>
                <a:schemeClr val="accent5">
                  <a:lumMod val="50000"/>
                </a:schemeClr>
              </a:solidFill>
              <a:latin typeface="Century Gothic" panose="020B0502020202020204" pitchFamily="34" charset="0"/>
            </a:endParaRPr>
          </a:p>
        </p:txBody>
      </p:sp>
      <p:sp>
        <p:nvSpPr>
          <p:cNvPr id="107" name="TextBox 106">
            <a:extLst>
              <a:ext uri="{FF2B5EF4-FFF2-40B4-BE49-F238E27FC236}">
                <a16:creationId xmlns:a16="http://schemas.microsoft.com/office/drawing/2014/main" id="{950AF4DD-2803-6C4D-BF3F-208521EA2B06}"/>
              </a:ext>
            </a:extLst>
          </p:cNvPr>
          <p:cNvSpPr txBox="1"/>
          <p:nvPr/>
        </p:nvSpPr>
        <p:spPr>
          <a:xfrm>
            <a:off x="3408493" y="2889145"/>
            <a:ext cx="2011620"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oro</a:t>
            </a:r>
            <a:endParaRPr lang="en-GB" sz="2000" b="1" dirty="0">
              <a:solidFill>
                <a:schemeClr val="accent5">
                  <a:lumMod val="50000"/>
                </a:schemeClr>
              </a:solidFill>
              <a:latin typeface="Century Gothic" panose="020B0502020202020204" pitchFamily="34" charset="0"/>
            </a:endParaRPr>
          </a:p>
        </p:txBody>
      </p:sp>
      <p:sp>
        <p:nvSpPr>
          <p:cNvPr id="108" name="TextBox 107">
            <a:extLst>
              <a:ext uri="{FF2B5EF4-FFF2-40B4-BE49-F238E27FC236}">
                <a16:creationId xmlns:a16="http://schemas.microsoft.com/office/drawing/2014/main" id="{61535252-E7EF-834F-AE24-AD3AF44C3D8F}"/>
              </a:ext>
            </a:extLst>
          </p:cNvPr>
          <p:cNvSpPr txBox="1"/>
          <p:nvPr/>
        </p:nvSpPr>
        <p:spPr>
          <a:xfrm>
            <a:off x="3389658" y="3533149"/>
            <a:ext cx="2011620"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joven</a:t>
            </a:r>
            <a:endParaRPr lang="en-GB" sz="2000" b="1" dirty="0">
              <a:solidFill>
                <a:schemeClr val="accent5">
                  <a:lumMod val="50000"/>
                </a:schemeClr>
              </a:solidFill>
              <a:latin typeface="Century Gothic" panose="020B0502020202020204" pitchFamily="34" charset="0"/>
            </a:endParaRPr>
          </a:p>
        </p:txBody>
      </p:sp>
      <p:sp>
        <p:nvSpPr>
          <p:cNvPr id="110" name="TextBox 109">
            <a:extLst>
              <a:ext uri="{FF2B5EF4-FFF2-40B4-BE49-F238E27FC236}">
                <a16:creationId xmlns:a16="http://schemas.microsoft.com/office/drawing/2014/main" id="{25B77BF6-BF90-0245-B6E8-E2D28AEF346D}"/>
              </a:ext>
            </a:extLst>
          </p:cNvPr>
          <p:cNvSpPr txBox="1"/>
          <p:nvPr/>
        </p:nvSpPr>
        <p:spPr>
          <a:xfrm>
            <a:off x="3389658" y="4430281"/>
            <a:ext cx="2011620"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atacar</a:t>
            </a:r>
            <a:endParaRPr lang="en-GB" sz="2000" b="1" dirty="0">
              <a:solidFill>
                <a:schemeClr val="accent5">
                  <a:lumMod val="50000"/>
                </a:schemeClr>
              </a:solidFill>
              <a:latin typeface="Century Gothic" panose="020B0502020202020204" pitchFamily="34" charset="0"/>
            </a:endParaRPr>
          </a:p>
        </p:txBody>
      </p:sp>
      <p:sp>
        <p:nvSpPr>
          <p:cNvPr id="111" name="TextBox 110">
            <a:extLst>
              <a:ext uri="{FF2B5EF4-FFF2-40B4-BE49-F238E27FC236}">
                <a16:creationId xmlns:a16="http://schemas.microsoft.com/office/drawing/2014/main" id="{A9F002B4-07EE-9346-9863-7359013CC349}"/>
              </a:ext>
            </a:extLst>
          </p:cNvPr>
          <p:cNvSpPr txBox="1"/>
          <p:nvPr/>
        </p:nvSpPr>
        <p:spPr>
          <a:xfrm>
            <a:off x="3389658" y="5046471"/>
            <a:ext cx="2011620"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ojos</a:t>
            </a:r>
            <a:endParaRPr lang="en-GB" sz="2000" b="1" dirty="0">
              <a:solidFill>
                <a:schemeClr val="accent5">
                  <a:lumMod val="50000"/>
                </a:schemeClr>
              </a:solidFill>
              <a:latin typeface="Century Gothic" panose="020B0502020202020204" pitchFamily="34" charset="0"/>
            </a:endParaRPr>
          </a:p>
        </p:txBody>
      </p:sp>
      <p:sp>
        <p:nvSpPr>
          <p:cNvPr id="112" name="TextBox 111">
            <a:extLst>
              <a:ext uri="{FF2B5EF4-FFF2-40B4-BE49-F238E27FC236}">
                <a16:creationId xmlns:a16="http://schemas.microsoft.com/office/drawing/2014/main" id="{52F5CA41-83D6-A048-AD19-3B242B3E8845}"/>
              </a:ext>
            </a:extLst>
          </p:cNvPr>
          <p:cNvSpPr txBox="1"/>
          <p:nvPr/>
        </p:nvSpPr>
        <p:spPr>
          <a:xfrm>
            <a:off x="3389658" y="5346473"/>
            <a:ext cx="2011620"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piel</a:t>
            </a:r>
            <a:endParaRPr lang="en-GB" sz="2000" b="1" dirty="0">
              <a:solidFill>
                <a:schemeClr val="accent5">
                  <a:lumMod val="50000"/>
                </a:schemeClr>
              </a:solidFill>
              <a:latin typeface="Century Gothic" panose="020B0502020202020204" pitchFamily="34" charset="0"/>
            </a:endParaRPr>
          </a:p>
        </p:txBody>
      </p:sp>
      <p:sp>
        <p:nvSpPr>
          <p:cNvPr id="114" name="TextBox 113">
            <a:extLst>
              <a:ext uri="{FF2B5EF4-FFF2-40B4-BE49-F238E27FC236}">
                <a16:creationId xmlns:a16="http://schemas.microsoft.com/office/drawing/2014/main" id="{263C24C7-ED27-7146-8C48-438D953919AE}"/>
              </a:ext>
            </a:extLst>
          </p:cNvPr>
          <p:cNvSpPr txBox="1"/>
          <p:nvPr/>
        </p:nvSpPr>
        <p:spPr>
          <a:xfrm>
            <a:off x="3389658" y="5639607"/>
            <a:ext cx="2011620"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pálido</a:t>
            </a:r>
            <a:endParaRPr lang="en-GB" sz="2000" b="1" dirty="0">
              <a:solidFill>
                <a:schemeClr val="accent5">
                  <a:lumMod val="50000"/>
                </a:schemeClr>
              </a:solidFill>
              <a:latin typeface="Century Gothic" panose="020B0502020202020204" pitchFamily="34" charset="0"/>
            </a:endParaRPr>
          </a:p>
        </p:txBody>
      </p:sp>
      <p:sp>
        <p:nvSpPr>
          <p:cNvPr id="115" name="TextBox 114">
            <a:extLst>
              <a:ext uri="{FF2B5EF4-FFF2-40B4-BE49-F238E27FC236}">
                <a16:creationId xmlns:a16="http://schemas.microsoft.com/office/drawing/2014/main" id="{884408FA-F6E4-BB48-B5C5-64959F9796FA}"/>
              </a:ext>
            </a:extLst>
          </p:cNvPr>
          <p:cNvSpPr txBox="1"/>
          <p:nvPr/>
        </p:nvSpPr>
        <p:spPr>
          <a:xfrm>
            <a:off x="3389658" y="5930212"/>
            <a:ext cx="2011620"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gordo</a:t>
            </a:r>
            <a:r>
              <a:rPr lang="en-GB" sz="2000" b="1" dirty="0">
                <a:solidFill>
                  <a:schemeClr val="accent5">
                    <a:lumMod val="50000"/>
                  </a:schemeClr>
                </a:solidFill>
                <a:latin typeface="Century Gothic" panose="020B0502020202020204" pitchFamily="34" charset="0"/>
              </a:rPr>
              <a:t>/a</a:t>
            </a:r>
          </a:p>
        </p:txBody>
      </p:sp>
      <p:sp>
        <p:nvSpPr>
          <p:cNvPr id="118" name="Título 4">
            <a:extLst>
              <a:ext uri="{FF2B5EF4-FFF2-40B4-BE49-F238E27FC236}">
                <a16:creationId xmlns:a16="http://schemas.microsoft.com/office/drawing/2014/main" id="{AF328595-682C-084F-9075-8425CD6DD1C5}"/>
              </a:ext>
            </a:extLst>
          </p:cNvPr>
          <p:cNvSpPr txBox="1">
            <a:spLocks/>
          </p:cNvSpPr>
          <p:nvPr/>
        </p:nvSpPr>
        <p:spPr>
          <a:xfrm>
            <a:off x="99639" y="271965"/>
            <a:ext cx="9798234" cy="396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200" b="1" dirty="0"/>
              <a:t>Escucha las descripciones.  ¿De quién habla?</a:t>
            </a:r>
          </a:p>
        </p:txBody>
      </p:sp>
      <p:sp>
        <p:nvSpPr>
          <p:cNvPr id="49" name="Título 4">
            <a:extLst>
              <a:ext uri="{FF2B5EF4-FFF2-40B4-BE49-F238E27FC236}">
                <a16:creationId xmlns:a16="http://schemas.microsoft.com/office/drawing/2014/main" id="{2141231E-545F-5743-9CA0-56D69AE81434}"/>
              </a:ext>
            </a:extLst>
          </p:cNvPr>
          <p:cNvSpPr txBox="1">
            <a:spLocks/>
          </p:cNvSpPr>
          <p:nvPr/>
        </p:nvSpPr>
        <p:spPr>
          <a:xfrm>
            <a:off x="5118899" y="711469"/>
            <a:ext cx="4105269" cy="12642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200" b="1" dirty="0"/>
              <a:t>Escucha otra vez. ¿Cómo dices estas palabras en español?</a:t>
            </a:r>
          </a:p>
        </p:txBody>
      </p:sp>
      <p:sp>
        <p:nvSpPr>
          <p:cNvPr id="50" name="TextBox 105">
            <a:extLst>
              <a:ext uri="{FF2B5EF4-FFF2-40B4-BE49-F238E27FC236}">
                <a16:creationId xmlns:a16="http://schemas.microsoft.com/office/drawing/2014/main" id="{8A65B347-C269-FD43-B452-D67873370BDB}"/>
              </a:ext>
            </a:extLst>
          </p:cNvPr>
          <p:cNvSpPr txBox="1"/>
          <p:nvPr/>
        </p:nvSpPr>
        <p:spPr>
          <a:xfrm>
            <a:off x="3389658" y="2629326"/>
            <a:ext cx="2011620"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aumentar</a:t>
            </a:r>
            <a:endParaRPr lang="en-GB" sz="2000" b="1" dirty="0">
              <a:solidFill>
                <a:schemeClr val="accent5">
                  <a:lumMod val="50000"/>
                </a:schemeClr>
              </a:solidFill>
              <a:latin typeface="Century Gothic" panose="020B0502020202020204" pitchFamily="34" charset="0"/>
            </a:endParaRPr>
          </a:p>
        </p:txBody>
      </p:sp>
      <p:sp>
        <p:nvSpPr>
          <p:cNvPr id="51" name="TextBox 107">
            <a:extLst>
              <a:ext uri="{FF2B5EF4-FFF2-40B4-BE49-F238E27FC236}">
                <a16:creationId xmlns:a16="http://schemas.microsoft.com/office/drawing/2014/main" id="{A0ECA793-AFBF-1247-89B8-930AE3944BF7}"/>
              </a:ext>
            </a:extLst>
          </p:cNvPr>
          <p:cNvSpPr txBox="1"/>
          <p:nvPr/>
        </p:nvSpPr>
        <p:spPr>
          <a:xfrm>
            <a:off x="3389658" y="3241978"/>
            <a:ext cx="2011620"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batalla</a:t>
            </a:r>
            <a:endParaRPr lang="en-GB" sz="2000" b="1" dirty="0">
              <a:solidFill>
                <a:schemeClr val="accent5">
                  <a:lumMod val="50000"/>
                </a:schemeClr>
              </a:solidFill>
              <a:latin typeface="Century Gothic" panose="020B0502020202020204" pitchFamily="34" charset="0"/>
            </a:endParaRPr>
          </a:p>
        </p:txBody>
      </p:sp>
      <p:sp>
        <p:nvSpPr>
          <p:cNvPr id="52" name="TextBox 109">
            <a:extLst>
              <a:ext uri="{FF2B5EF4-FFF2-40B4-BE49-F238E27FC236}">
                <a16:creationId xmlns:a16="http://schemas.microsoft.com/office/drawing/2014/main" id="{4D776556-6ED5-F64F-AF66-4906915D3863}"/>
              </a:ext>
            </a:extLst>
          </p:cNvPr>
          <p:cNvSpPr txBox="1"/>
          <p:nvPr/>
        </p:nvSpPr>
        <p:spPr>
          <a:xfrm>
            <a:off x="3389658" y="4111924"/>
            <a:ext cx="2011620"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sano</a:t>
            </a:r>
            <a:r>
              <a:rPr lang="en-GB" sz="2000" b="1" dirty="0">
                <a:solidFill>
                  <a:schemeClr val="accent5">
                    <a:lumMod val="50000"/>
                  </a:schemeClr>
                </a:solidFill>
                <a:latin typeface="Century Gothic" panose="020B0502020202020204" pitchFamily="34" charset="0"/>
              </a:rPr>
              <a:t> /a</a:t>
            </a:r>
          </a:p>
        </p:txBody>
      </p:sp>
      <p:sp>
        <p:nvSpPr>
          <p:cNvPr id="53" name="TextBox 110">
            <a:extLst>
              <a:ext uri="{FF2B5EF4-FFF2-40B4-BE49-F238E27FC236}">
                <a16:creationId xmlns:a16="http://schemas.microsoft.com/office/drawing/2014/main" id="{24F06ACF-87F4-254C-8243-EFF380B78E3E}"/>
              </a:ext>
            </a:extLst>
          </p:cNvPr>
          <p:cNvSpPr txBox="1"/>
          <p:nvPr/>
        </p:nvSpPr>
        <p:spPr>
          <a:xfrm>
            <a:off x="3389658" y="4735505"/>
            <a:ext cx="2011620" cy="400110"/>
          </a:xfrm>
          <a:prstGeom prst="rect">
            <a:avLst/>
          </a:prstGeom>
          <a:noFill/>
        </p:spPr>
        <p:txBody>
          <a:bodyPr wrap="square" rtlCol="0">
            <a:spAutoFit/>
          </a:bodyPr>
          <a:lstStyle/>
          <a:p>
            <a:pPr algn="l"/>
            <a:r>
              <a:rPr lang="en-GB" sz="2000" b="1" dirty="0" err="1">
                <a:solidFill>
                  <a:schemeClr val="accent5">
                    <a:lumMod val="50000"/>
                  </a:schemeClr>
                </a:solidFill>
                <a:latin typeface="Century Gothic" panose="020B0502020202020204" pitchFamily="34" charset="0"/>
              </a:rPr>
              <a:t>sesenta</a:t>
            </a:r>
            <a:endParaRPr lang="en-GB" sz="20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43918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1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1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1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1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93" grpId="0"/>
      <p:bldP spid="99" grpId="0"/>
      <p:bldP spid="100" grpId="0"/>
      <p:bldP spid="103" grpId="0"/>
      <p:bldP spid="104" grpId="0"/>
      <p:bldP spid="105" grpId="0"/>
      <p:bldP spid="106" grpId="0"/>
      <p:bldP spid="107" grpId="0"/>
      <p:bldP spid="108" grpId="0"/>
      <p:bldP spid="110" grpId="0"/>
      <p:bldP spid="111" grpId="0"/>
      <p:bldP spid="112" grpId="0"/>
      <p:bldP spid="114" grpId="0"/>
      <p:bldP spid="115" grpId="0"/>
      <p:bldP spid="49" grpId="0"/>
      <p:bldP spid="50" grpId="0"/>
      <p:bldP spid="51" grpId="0"/>
      <p:bldP spid="52" grpId="0"/>
      <p:bldP spid="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649156" cy="867128"/>
          </a:xfrm>
          <a:prstGeom prst="rect">
            <a:avLst/>
          </a:prstGeom>
        </p:spPr>
      </p:pic>
      <p:sp>
        <p:nvSpPr>
          <p:cNvPr id="2" name="Title 1"/>
          <p:cNvSpPr>
            <a:spLocks noGrp="1"/>
          </p:cNvSpPr>
          <p:nvPr>
            <p:ph type="title"/>
          </p:nvPr>
        </p:nvSpPr>
        <p:spPr>
          <a:xfrm>
            <a:off x="82287" y="1"/>
            <a:ext cx="6484584" cy="1325563"/>
          </a:xfrm>
        </p:spPr>
        <p:txBody>
          <a:bodyPr>
            <a:normAutofit/>
          </a:bodyPr>
          <a:lstStyle/>
          <a:p>
            <a:r>
              <a:rPr lang="en-GB" sz="3600" b="1" dirty="0" err="1">
                <a:solidFill>
                  <a:schemeClr val="bg1"/>
                </a:solidFill>
                <a:latin typeface="Century Gothic" panose="020B0502020202020204" pitchFamily="34" charset="0"/>
              </a:rPr>
              <a:t>Vocabulario</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26225" y="258167"/>
            <a:ext cx="19019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a:solidFill>
                  <a:prstClr val="white"/>
                </a:solidFill>
                <a:latin typeface="Century Gothic" panose="020B0502020202020204" pitchFamily="34" charset="0"/>
              </a:rPr>
              <a:t>leer / hablar</a:t>
            </a:r>
            <a:endParaRPr lang="en-GB" sz="2000" b="1" dirty="0">
              <a:solidFill>
                <a:prstClr val="white"/>
              </a:solidFill>
              <a:latin typeface="Century Gothic" panose="020B0502020202020204" pitchFamily="34" charset="0"/>
            </a:endParaRPr>
          </a:p>
        </p:txBody>
      </p:sp>
      <p:sp>
        <p:nvSpPr>
          <p:cNvPr id="14" name="TextBox 13"/>
          <p:cNvSpPr txBox="1"/>
          <p:nvPr/>
        </p:nvSpPr>
        <p:spPr>
          <a:xfrm>
            <a:off x="660881" y="5886680"/>
            <a:ext cx="2165433"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audience</a:t>
            </a:r>
            <a:r>
              <a:rPr lang="en-US" sz="2000" dirty="0">
                <a:solidFill>
                  <a:srgbClr val="002060"/>
                </a:solidFill>
                <a:latin typeface="Century Gothic" panose="020B0502020202020204" pitchFamily="34" charset="0"/>
              </a:rPr>
              <a:t>]</a:t>
            </a:r>
          </a:p>
        </p:txBody>
      </p:sp>
      <p:sp>
        <p:nvSpPr>
          <p:cNvPr id="16" name="TextBox 15"/>
          <p:cNvSpPr txBox="1"/>
          <p:nvPr/>
        </p:nvSpPr>
        <p:spPr>
          <a:xfrm>
            <a:off x="9158792" y="1780507"/>
            <a:ext cx="2439793" cy="584776"/>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(al) final</a:t>
            </a:r>
          </a:p>
        </p:txBody>
      </p:sp>
      <p:sp>
        <p:nvSpPr>
          <p:cNvPr id="17" name="TextBox 16"/>
          <p:cNvSpPr txBox="1"/>
          <p:nvPr/>
        </p:nvSpPr>
        <p:spPr>
          <a:xfrm>
            <a:off x="9158792" y="2785290"/>
            <a:ext cx="3288597" cy="1077216"/>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la </a:t>
            </a:r>
            <a:r>
              <a:rPr lang="en-US" sz="3200" dirty="0" err="1">
                <a:solidFill>
                  <a:srgbClr val="002060"/>
                </a:solidFill>
                <a:latin typeface="Century Gothic" panose="020B0502020202020204" pitchFamily="34" charset="0"/>
              </a:rPr>
              <a:t>manifestación</a:t>
            </a:r>
            <a:endParaRPr lang="en-US" sz="3200" dirty="0">
              <a:solidFill>
                <a:srgbClr val="002060"/>
              </a:solidFill>
              <a:latin typeface="Century Gothic" panose="020B0502020202020204" pitchFamily="34" charset="0"/>
            </a:endParaRPr>
          </a:p>
        </p:txBody>
      </p:sp>
      <p:sp>
        <p:nvSpPr>
          <p:cNvPr id="18" name="TextBox 17"/>
          <p:cNvSpPr txBox="1"/>
          <p:nvPr/>
        </p:nvSpPr>
        <p:spPr>
          <a:xfrm>
            <a:off x="5568552" y="3976597"/>
            <a:ext cx="3996517"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protest</a:t>
            </a:r>
            <a:r>
              <a:rPr lang="en-US" sz="2000" dirty="0">
                <a:solidFill>
                  <a:srgbClr val="002060"/>
                </a:solidFill>
                <a:latin typeface="Century Gothic" panose="020B0502020202020204" pitchFamily="34" charset="0"/>
              </a:rPr>
              <a:t>]</a:t>
            </a:r>
          </a:p>
        </p:txBody>
      </p:sp>
      <p:sp>
        <p:nvSpPr>
          <p:cNvPr id="19" name="TextBox 18"/>
          <p:cNvSpPr txBox="1"/>
          <p:nvPr/>
        </p:nvSpPr>
        <p:spPr>
          <a:xfrm>
            <a:off x="9158792" y="4440875"/>
            <a:ext cx="2744746" cy="584773"/>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el </a:t>
            </a:r>
            <a:r>
              <a:rPr lang="en-US" sz="3200" dirty="0" err="1">
                <a:solidFill>
                  <a:srgbClr val="002060"/>
                </a:solidFill>
                <a:latin typeface="Century Gothic" panose="020B0502020202020204" pitchFamily="34" charset="0"/>
              </a:rPr>
              <a:t>millón</a:t>
            </a:r>
            <a:endParaRPr lang="en-US" sz="3200" dirty="0">
              <a:solidFill>
                <a:srgbClr val="002060"/>
              </a:solidFill>
              <a:latin typeface="Century Gothic" panose="020B0502020202020204" pitchFamily="34" charset="0"/>
            </a:endParaRPr>
          </a:p>
        </p:txBody>
      </p:sp>
      <p:sp>
        <p:nvSpPr>
          <p:cNvPr id="20" name="TextBox 19"/>
          <p:cNvSpPr txBox="1"/>
          <p:nvPr/>
        </p:nvSpPr>
        <p:spPr>
          <a:xfrm>
            <a:off x="9125650" y="847245"/>
            <a:ext cx="3407388" cy="584773"/>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(al) principio</a:t>
            </a:r>
          </a:p>
        </p:txBody>
      </p:sp>
      <p:sp>
        <p:nvSpPr>
          <p:cNvPr id="21" name="TextBox 20"/>
          <p:cNvSpPr txBox="1"/>
          <p:nvPr/>
        </p:nvSpPr>
        <p:spPr>
          <a:xfrm>
            <a:off x="3272283" y="1548216"/>
            <a:ext cx="3979292"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comprender</a:t>
            </a:r>
            <a:endParaRPr lang="en-US" sz="3200" dirty="0">
              <a:solidFill>
                <a:srgbClr val="002060"/>
              </a:solidFill>
              <a:latin typeface="Century Gothic" panose="020B0502020202020204" pitchFamily="34" charset="0"/>
            </a:endParaRPr>
          </a:p>
        </p:txBody>
      </p:sp>
      <p:sp>
        <p:nvSpPr>
          <p:cNvPr id="23" name="TextBox 22"/>
          <p:cNvSpPr txBox="1"/>
          <p:nvPr/>
        </p:nvSpPr>
        <p:spPr>
          <a:xfrm>
            <a:off x="5817091" y="507989"/>
            <a:ext cx="3653972" cy="1077218"/>
          </a:xfrm>
          <a:prstGeom prst="rect">
            <a:avLst/>
          </a:prstGeom>
          <a:noFill/>
        </p:spPr>
        <p:txBody>
          <a:bodyPr wrap="square" rtlCol="0">
            <a:spAutoFit/>
          </a:bodyPr>
          <a:lstStyle/>
          <a:p>
            <a:pPr algn="ctr"/>
            <a:r>
              <a:rPr lang="en-US" sz="3200" dirty="0">
                <a:solidFill>
                  <a:srgbClr val="7030A0"/>
                </a:solidFill>
                <a:latin typeface="American Typewriter" panose="02090604020004020304" pitchFamily="18" charset="77"/>
              </a:rPr>
              <a:t>(at the) beginning</a:t>
            </a:r>
          </a:p>
        </p:txBody>
      </p:sp>
      <p:sp>
        <p:nvSpPr>
          <p:cNvPr id="25" name="TextBox 24"/>
          <p:cNvSpPr txBox="1"/>
          <p:nvPr/>
        </p:nvSpPr>
        <p:spPr>
          <a:xfrm>
            <a:off x="3328873" y="3283728"/>
            <a:ext cx="3130229"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respetar</a:t>
            </a:r>
            <a:endParaRPr lang="en-US" sz="3200" dirty="0">
              <a:solidFill>
                <a:srgbClr val="002060"/>
              </a:solidFill>
              <a:latin typeface="Century Gothic" panose="020B0502020202020204" pitchFamily="34" charset="0"/>
            </a:endParaRPr>
          </a:p>
        </p:txBody>
      </p:sp>
      <p:sp>
        <p:nvSpPr>
          <p:cNvPr id="32" name="TextBox 20">
            <a:extLst>
              <a:ext uri="{FF2B5EF4-FFF2-40B4-BE49-F238E27FC236}">
                <a16:creationId xmlns:a16="http://schemas.microsoft.com/office/drawing/2014/main" id="{1820597E-0696-E142-A6BC-4BDDE3CBDB36}"/>
              </a:ext>
            </a:extLst>
          </p:cNvPr>
          <p:cNvSpPr txBox="1"/>
          <p:nvPr/>
        </p:nvSpPr>
        <p:spPr>
          <a:xfrm>
            <a:off x="3324579" y="5019240"/>
            <a:ext cx="2156885" cy="584773"/>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el </a:t>
            </a:r>
            <a:r>
              <a:rPr lang="en-US" sz="3200" dirty="0" err="1">
                <a:solidFill>
                  <a:srgbClr val="002060"/>
                </a:solidFill>
                <a:latin typeface="Century Gothic" panose="020B0502020202020204" pitchFamily="34" charset="0"/>
              </a:rPr>
              <a:t>público</a:t>
            </a:r>
            <a:endParaRPr lang="en-US" sz="3200" dirty="0">
              <a:solidFill>
                <a:srgbClr val="002060"/>
              </a:solidFill>
              <a:latin typeface="Century Gothic" panose="020B0502020202020204" pitchFamily="34" charset="0"/>
            </a:endParaRPr>
          </a:p>
        </p:txBody>
      </p:sp>
      <p:sp>
        <p:nvSpPr>
          <p:cNvPr id="33" name="TextBox 18">
            <a:extLst>
              <a:ext uri="{FF2B5EF4-FFF2-40B4-BE49-F238E27FC236}">
                <a16:creationId xmlns:a16="http://schemas.microsoft.com/office/drawing/2014/main" id="{828165F4-D7D6-E943-80F3-D07B35F72512}"/>
              </a:ext>
            </a:extLst>
          </p:cNvPr>
          <p:cNvSpPr txBox="1"/>
          <p:nvPr/>
        </p:nvSpPr>
        <p:spPr>
          <a:xfrm>
            <a:off x="9226229" y="5640347"/>
            <a:ext cx="2744746" cy="584773"/>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la ley</a:t>
            </a:r>
          </a:p>
        </p:txBody>
      </p:sp>
      <p:sp>
        <p:nvSpPr>
          <p:cNvPr id="34" name="TextBox 22">
            <a:extLst>
              <a:ext uri="{FF2B5EF4-FFF2-40B4-BE49-F238E27FC236}">
                <a16:creationId xmlns:a16="http://schemas.microsoft.com/office/drawing/2014/main" id="{E7243E5C-A556-B84C-9CA1-F06D4C23405E}"/>
              </a:ext>
            </a:extLst>
          </p:cNvPr>
          <p:cNvSpPr txBox="1"/>
          <p:nvPr/>
        </p:nvSpPr>
        <p:spPr>
          <a:xfrm>
            <a:off x="6129362" y="1840745"/>
            <a:ext cx="3029430" cy="584775"/>
          </a:xfrm>
          <a:prstGeom prst="rect">
            <a:avLst/>
          </a:prstGeom>
          <a:noFill/>
        </p:spPr>
        <p:txBody>
          <a:bodyPr wrap="square" rtlCol="0">
            <a:spAutoFit/>
          </a:bodyPr>
          <a:lstStyle/>
          <a:p>
            <a:pPr algn="ctr"/>
            <a:r>
              <a:rPr lang="en-US" sz="3200" dirty="0">
                <a:solidFill>
                  <a:srgbClr val="00B050"/>
                </a:solidFill>
                <a:latin typeface="Cooper Black" panose="0208090404030B020404" pitchFamily="18" charset="77"/>
              </a:rPr>
              <a:t>(at the) end</a:t>
            </a:r>
          </a:p>
        </p:txBody>
      </p:sp>
      <p:sp>
        <p:nvSpPr>
          <p:cNvPr id="35" name="TextBox 22">
            <a:extLst>
              <a:ext uri="{FF2B5EF4-FFF2-40B4-BE49-F238E27FC236}">
                <a16:creationId xmlns:a16="http://schemas.microsoft.com/office/drawing/2014/main" id="{DEC22FFF-CDEA-B441-AA84-E3CAD3587725}"/>
              </a:ext>
            </a:extLst>
          </p:cNvPr>
          <p:cNvSpPr txBox="1"/>
          <p:nvPr/>
        </p:nvSpPr>
        <p:spPr>
          <a:xfrm>
            <a:off x="5922727" y="4446615"/>
            <a:ext cx="3457996" cy="584775"/>
          </a:xfrm>
          <a:prstGeom prst="rect">
            <a:avLst/>
          </a:prstGeom>
          <a:noFill/>
        </p:spPr>
        <p:txBody>
          <a:bodyPr wrap="square" rtlCol="0">
            <a:spAutoFit/>
          </a:bodyPr>
          <a:lstStyle/>
          <a:p>
            <a:pPr algn="ctr"/>
            <a:r>
              <a:rPr lang="en-US" sz="3200" b="1" dirty="0">
                <a:solidFill>
                  <a:srgbClr val="FF0000"/>
                </a:solidFill>
                <a:latin typeface="Book Antiqua" panose="02040602050305030304" pitchFamily="18" charset="0"/>
              </a:rPr>
              <a:t>million</a:t>
            </a:r>
          </a:p>
        </p:txBody>
      </p:sp>
      <p:sp>
        <p:nvSpPr>
          <p:cNvPr id="36" name="TextBox 22">
            <a:extLst>
              <a:ext uri="{FF2B5EF4-FFF2-40B4-BE49-F238E27FC236}">
                <a16:creationId xmlns:a16="http://schemas.microsoft.com/office/drawing/2014/main" id="{1D226D88-7E91-4043-8235-8FB5F5F69D40}"/>
              </a:ext>
            </a:extLst>
          </p:cNvPr>
          <p:cNvSpPr txBox="1"/>
          <p:nvPr/>
        </p:nvSpPr>
        <p:spPr>
          <a:xfrm>
            <a:off x="228882" y="1400239"/>
            <a:ext cx="3029430" cy="1077218"/>
          </a:xfrm>
          <a:prstGeom prst="rect">
            <a:avLst/>
          </a:prstGeom>
          <a:noFill/>
        </p:spPr>
        <p:txBody>
          <a:bodyPr wrap="square" rtlCol="0">
            <a:spAutoFit/>
          </a:bodyPr>
          <a:lstStyle/>
          <a:p>
            <a:pPr algn="ctr"/>
            <a:r>
              <a:rPr lang="en-US" sz="3200" b="1" dirty="0">
                <a:solidFill>
                  <a:srgbClr val="0070C0"/>
                </a:solidFill>
                <a:latin typeface="Bradley Hand" pitchFamily="2" charset="77"/>
              </a:rPr>
              <a:t>to understand,</a:t>
            </a:r>
          </a:p>
          <a:p>
            <a:pPr algn="ctr"/>
            <a:r>
              <a:rPr lang="en-US" sz="3200" b="1" dirty="0">
                <a:solidFill>
                  <a:srgbClr val="0070C0"/>
                </a:solidFill>
                <a:latin typeface="Bradley Hand" pitchFamily="2" charset="77"/>
              </a:rPr>
              <a:t>understanding</a:t>
            </a:r>
          </a:p>
        </p:txBody>
      </p:sp>
      <p:pic>
        <p:nvPicPr>
          <p:cNvPr id="7" name="Imagen 6">
            <a:extLst>
              <a:ext uri="{FF2B5EF4-FFF2-40B4-BE49-F238E27FC236}">
                <a16:creationId xmlns:a16="http://schemas.microsoft.com/office/drawing/2014/main" id="{70192EAE-2F2A-0948-B7EE-04C9159B93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4832" y="4314287"/>
            <a:ext cx="1727200" cy="1456774"/>
          </a:xfrm>
          <a:prstGeom prst="rect">
            <a:avLst/>
          </a:prstGeom>
        </p:spPr>
      </p:pic>
      <p:pic>
        <p:nvPicPr>
          <p:cNvPr id="12" name="Imagen 11">
            <a:extLst>
              <a:ext uri="{FF2B5EF4-FFF2-40B4-BE49-F238E27FC236}">
                <a16:creationId xmlns:a16="http://schemas.microsoft.com/office/drawing/2014/main" id="{E1235C51-FF17-844E-A542-06F0FFD233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5088" y="2481880"/>
            <a:ext cx="1503447" cy="1535146"/>
          </a:xfrm>
          <a:prstGeom prst="rect">
            <a:avLst/>
          </a:prstGeom>
        </p:spPr>
      </p:pic>
      <p:pic>
        <p:nvPicPr>
          <p:cNvPr id="13" name="Imagen 12">
            <a:extLst>
              <a:ext uri="{FF2B5EF4-FFF2-40B4-BE49-F238E27FC236}">
                <a16:creationId xmlns:a16="http://schemas.microsoft.com/office/drawing/2014/main" id="{5CF3B7D2-B3CC-3443-9456-20C2857243FD}"/>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14419" y="4895575"/>
            <a:ext cx="1204116" cy="1329545"/>
          </a:xfrm>
          <a:prstGeom prst="rect">
            <a:avLst/>
          </a:prstGeom>
        </p:spPr>
      </p:pic>
      <p:sp>
        <p:nvSpPr>
          <p:cNvPr id="29" name="TextBox 17">
            <a:extLst>
              <a:ext uri="{FF2B5EF4-FFF2-40B4-BE49-F238E27FC236}">
                <a16:creationId xmlns:a16="http://schemas.microsoft.com/office/drawing/2014/main" id="{A484CCD5-EFBB-D944-9F7C-87E224DEC855}"/>
              </a:ext>
            </a:extLst>
          </p:cNvPr>
          <p:cNvSpPr txBox="1"/>
          <p:nvPr/>
        </p:nvSpPr>
        <p:spPr>
          <a:xfrm>
            <a:off x="5729177" y="5925767"/>
            <a:ext cx="3996517"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law</a:t>
            </a:r>
            <a:r>
              <a:rPr lang="en-US" sz="2000" dirty="0">
                <a:solidFill>
                  <a:srgbClr val="002060"/>
                </a:solidFill>
                <a:latin typeface="Century Gothic" panose="020B0502020202020204" pitchFamily="34" charset="0"/>
              </a:rPr>
              <a:t>]</a:t>
            </a:r>
          </a:p>
        </p:txBody>
      </p:sp>
      <p:sp>
        <p:nvSpPr>
          <p:cNvPr id="30" name="TextBox 22">
            <a:extLst>
              <a:ext uri="{FF2B5EF4-FFF2-40B4-BE49-F238E27FC236}">
                <a16:creationId xmlns:a16="http://schemas.microsoft.com/office/drawing/2014/main" id="{C46BDF44-388C-814B-BC88-1F3C222DCBB5}"/>
              </a:ext>
            </a:extLst>
          </p:cNvPr>
          <p:cNvSpPr txBox="1"/>
          <p:nvPr/>
        </p:nvSpPr>
        <p:spPr>
          <a:xfrm>
            <a:off x="228882" y="2972632"/>
            <a:ext cx="3029430" cy="1077218"/>
          </a:xfrm>
          <a:prstGeom prst="rect">
            <a:avLst/>
          </a:prstGeom>
          <a:noFill/>
        </p:spPr>
        <p:txBody>
          <a:bodyPr wrap="square" rtlCol="0">
            <a:spAutoFit/>
          </a:bodyPr>
          <a:lstStyle/>
          <a:p>
            <a:pPr algn="ctr"/>
            <a:r>
              <a:rPr lang="en-US" sz="3200" b="1" dirty="0">
                <a:solidFill>
                  <a:schemeClr val="accent4"/>
                </a:solidFill>
                <a:latin typeface="Lucida Console" panose="020B0609040504020204" pitchFamily="49" charset="0"/>
              </a:rPr>
              <a:t>to respect,</a:t>
            </a:r>
          </a:p>
          <a:p>
            <a:pPr algn="ctr"/>
            <a:r>
              <a:rPr lang="en-US" sz="3200" b="1" dirty="0">
                <a:solidFill>
                  <a:schemeClr val="accent4"/>
                </a:solidFill>
                <a:latin typeface="Lucida Console" panose="020B0609040504020204" pitchFamily="49" charset="0"/>
              </a:rPr>
              <a:t>respecting</a:t>
            </a:r>
          </a:p>
        </p:txBody>
      </p:sp>
      <p:sp>
        <p:nvSpPr>
          <p:cNvPr id="31" name="Llamada rectangular redondeada 30">
            <a:extLst>
              <a:ext uri="{FF2B5EF4-FFF2-40B4-BE49-F238E27FC236}">
                <a16:creationId xmlns:a16="http://schemas.microsoft.com/office/drawing/2014/main" id="{08407507-574F-6745-B8FE-FF02C792A0E7}"/>
              </a:ext>
            </a:extLst>
          </p:cNvPr>
          <p:cNvSpPr/>
          <p:nvPr/>
        </p:nvSpPr>
        <p:spPr>
          <a:xfrm>
            <a:off x="6410245" y="819331"/>
            <a:ext cx="5225040" cy="2153301"/>
          </a:xfrm>
          <a:prstGeom prst="wedgeRoundRectCallout">
            <a:avLst>
              <a:gd name="adj1" fmla="val -59904"/>
              <a:gd name="adj2" fmla="val -1115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¿”Entender” o “comprender”?</a:t>
            </a:r>
          </a:p>
          <a:p>
            <a:pPr algn="ctr"/>
            <a:r>
              <a:rPr lang="es-GB" sz="2200" dirty="0">
                <a:solidFill>
                  <a:schemeClr val="accent5">
                    <a:lumMod val="50000"/>
                  </a:schemeClr>
                </a:solidFill>
              </a:rPr>
              <a:t>Both verbs have a very similar meaning. However, ‘comprender’ is closer to the word ‘comprehend’ in English; it’s used to refer to understanding an idea or a fact.</a:t>
            </a:r>
          </a:p>
        </p:txBody>
      </p:sp>
      <p:sp>
        <p:nvSpPr>
          <p:cNvPr id="37" name="Llamada rectangular redondeada 36">
            <a:extLst>
              <a:ext uri="{FF2B5EF4-FFF2-40B4-BE49-F238E27FC236}">
                <a16:creationId xmlns:a16="http://schemas.microsoft.com/office/drawing/2014/main" id="{ED349921-6CB3-5B46-8256-07AD4D371412}"/>
              </a:ext>
            </a:extLst>
          </p:cNvPr>
          <p:cNvSpPr/>
          <p:nvPr/>
        </p:nvSpPr>
        <p:spPr>
          <a:xfrm>
            <a:off x="6441945" y="3672905"/>
            <a:ext cx="3058362" cy="1456774"/>
          </a:xfrm>
          <a:prstGeom prst="wedgeRoundRectCallout">
            <a:avLst>
              <a:gd name="adj1" fmla="val -100981"/>
              <a:gd name="adj2" fmla="val -3627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¡Atención! La palabra en español no tiene la letra “c”.</a:t>
            </a:r>
          </a:p>
        </p:txBody>
      </p:sp>
    </p:spTree>
    <p:extLst>
      <p:ext uri="{BB962C8B-B14F-4D97-AF65-F5344CB8AC3E}">
        <p14:creationId xmlns:p14="http://schemas.microsoft.com/office/powerpoint/2010/main" val="253062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7"/>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2"/>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2"/>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2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2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2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2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1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1" nodeType="clickEffect">
                                  <p:stCondLst>
                                    <p:cond delay="0"/>
                                  </p:stCondLst>
                                  <p:childTnLst>
                                    <p:set>
                                      <p:cBhvr>
                                        <p:cTn id="126" dur="1" fill="hold">
                                          <p:stCondLst>
                                            <p:cond delay="0"/>
                                          </p:stCondLst>
                                        </p:cTn>
                                        <p:tgtEl>
                                          <p:spTgt spid="1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2"/>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1" nodeType="clickEffect">
                                  <p:stCondLst>
                                    <p:cond delay="0"/>
                                  </p:stCondLst>
                                  <p:childTnLst>
                                    <p:set>
                                      <p:cBhvr>
                                        <p:cTn id="134" dur="1" fill="hold">
                                          <p:stCondLst>
                                            <p:cond delay="0"/>
                                          </p:stCondLst>
                                        </p:cTn>
                                        <p:tgtEl>
                                          <p:spTgt spid="3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19"/>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1" nodeType="clickEffect">
                                  <p:stCondLst>
                                    <p:cond delay="0"/>
                                  </p:stCondLst>
                                  <p:childTnLst>
                                    <p:set>
                                      <p:cBhvr>
                                        <p:cTn id="142" dur="1" fill="hold">
                                          <p:stCondLst>
                                            <p:cond delay="0"/>
                                          </p:stCondLst>
                                        </p:cTn>
                                        <p:tgtEl>
                                          <p:spTgt spid="1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17"/>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1" nodeType="clickEffect">
                                  <p:stCondLst>
                                    <p:cond delay="0"/>
                                  </p:stCondLst>
                                  <p:childTnLst>
                                    <p:set>
                                      <p:cBhvr>
                                        <p:cTn id="150" dur="1" fill="hold">
                                          <p:stCondLst>
                                            <p:cond delay="0"/>
                                          </p:stCondLst>
                                        </p:cTn>
                                        <p:tgtEl>
                                          <p:spTgt spid="1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33"/>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1" nodeType="clickEffect">
                                  <p:stCondLst>
                                    <p:cond delay="0"/>
                                  </p:stCondLst>
                                  <p:childTnLst>
                                    <p:set>
                                      <p:cBhvr>
                                        <p:cTn id="15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6" grpId="0"/>
      <p:bldP spid="16" grpId="1"/>
      <p:bldP spid="17" grpId="0"/>
      <p:bldP spid="17" grpId="1"/>
      <p:bldP spid="18" grpId="0"/>
      <p:bldP spid="18" grpId="1"/>
      <p:bldP spid="19" grpId="0"/>
      <p:bldP spid="19" grpId="1"/>
      <p:bldP spid="20" grpId="0"/>
      <p:bldP spid="20" grpId="1"/>
      <p:bldP spid="21" grpId="0"/>
      <p:bldP spid="21" grpId="1"/>
      <p:bldP spid="23" grpId="0"/>
      <p:bldP spid="23" grpId="1"/>
      <p:bldP spid="25" grpId="0"/>
      <p:bldP spid="25" grpId="1"/>
      <p:bldP spid="32" grpId="0"/>
      <p:bldP spid="32" grpId="1"/>
      <p:bldP spid="33" grpId="0"/>
      <p:bldP spid="33" grpId="1"/>
      <p:bldP spid="34" grpId="0"/>
      <p:bldP spid="34" grpId="1"/>
      <p:bldP spid="35" grpId="0"/>
      <p:bldP spid="35" grpId="1"/>
      <p:bldP spid="36" grpId="0"/>
      <p:bldP spid="36" grpId="1"/>
      <p:bldP spid="29" grpId="0"/>
      <p:bldP spid="29" grpId="1"/>
      <p:bldP spid="30" grpId="0"/>
      <p:bldP spid="30" grpId="1"/>
      <p:bldP spid="31" grpId="0" animBg="1"/>
      <p:bldP spid="31" grpId="1" animBg="1"/>
      <p:bldP spid="37" grpId="0" animBg="1"/>
      <p:bldP spid="3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ction Button: Custom 20">
            <a:hlinkClick r:id="" action="ppaction://noaction" highlightClick="1">
              <a:snd r:embed="rId3" name="A Al principio beneficio cinco pronounced as 's'.wav"/>
            </a:hlinkClick>
            <a:extLst>
              <a:ext uri="{FF2B5EF4-FFF2-40B4-BE49-F238E27FC236}">
                <a16:creationId xmlns:a16="http://schemas.microsoft.com/office/drawing/2014/main" id="{BCC40923-D4DC-4F5D-8321-ABED9F58FEE7}"/>
              </a:ext>
            </a:extLst>
          </p:cNvPr>
          <p:cNvSpPr/>
          <p:nvPr/>
        </p:nvSpPr>
        <p:spPr>
          <a:xfrm>
            <a:off x="322456" y="1100285"/>
            <a:ext cx="491247" cy="436955"/>
          </a:xfrm>
          <a:prstGeom prst="actionButtonBlank">
            <a:avLst/>
          </a:prstGeom>
          <a:solidFill>
            <a:schemeClr val="accent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Action Button: Custom 20">
            <a:hlinkClick r:id="" action="ppaction://noaction" highlightClick="1">
              <a:snd r:embed="rId4" name="B Al principio beneficio cinco pronounced as 'th'.wav"/>
            </a:hlinkClick>
            <a:extLst>
              <a:ext uri="{FF2B5EF4-FFF2-40B4-BE49-F238E27FC236}">
                <a16:creationId xmlns:a16="http://schemas.microsoft.com/office/drawing/2014/main" id="{CCC82524-403E-5947-9F82-BFB9B829D5B7}"/>
              </a:ext>
            </a:extLst>
          </p:cNvPr>
          <p:cNvSpPr/>
          <p:nvPr/>
        </p:nvSpPr>
        <p:spPr>
          <a:xfrm>
            <a:off x="322456" y="1667695"/>
            <a:ext cx="491247" cy="436955"/>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prstClr val="white"/>
                </a:solidFill>
                <a:latin typeface="Century Gothic" panose="020B0502020202020204" pitchFamily="34" charset="0"/>
              </a:rPr>
              <a:t>B</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ounded Rectangle 11">
            <a:extLst>
              <a:ext uri="{FF2B5EF4-FFF2-40B4-BE49-F238E27FC236}">
                <a16:creationId xmlns:a16="http://schemas.microsoft.com/office/drawing/2014/main" id="{3B99DC00-1751-3E48-95D3-119A8763D216}"/>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 name="Título 7">
            <a:extLst>
              <a:ext uri="{FF2B5EF4-FFF2-40B4-BE49-F238E27FC236}">
                <a16:creationId xmlns:a16="http://schemas.microsoft.com/office/drawing/2014/main" id="{3AEEC08A-B9BC-7442-9AAB-FB84453FE85C}"/>
              </a:ext>
            </a:extLst>
          </p:cNvPr>
          <p:cNvSpPr>
            <a:spLocks noGrp="1"/>
          </p:cNvSpPr>
          <p:nvPr>
            <p:ph type="title"/>
          </p:nvPr>
        </p:nvSpPr>
        <p:spPr>
          <a:xfrm>
            <a:off x="217714" y="191271"/>
            <a:ext cx="10158186" cy="837721"/>
          </a:xfrm>
        </p:spPr>
        <p:txBody>
          <a:bodyPr>
            <a:noAutofit/>
          </a:bodyPr>
          <a:lstStyle/>
          <a:p>
            <a:r>
              <a:rPr lang="es-ES" sz="2200" b="1" dirty="0"/>
              <a:t>Recuerda que la pronunciación de CE, CI y Z en español es diferente según la zona. Escucha y compara:</a:t>
            </a:r>
            <a:endParaRPr lang="es-GB" sz="2200" b="1" dirty="0"/>
          </a:p>
        </p:txBody>
      </p:sp>
      <p:pic>
        <p:nvPicPr>
          <p:cNvPr id="65" name="Imagen 64" descr="Mapa&#10;&#10;Descripción generada automáticamente">
            <a:extLst>
              <a:ext uri="{FF2B5EF4-FFF2-40B4-BE49-F238E27FC236}">
                <a16:creationId xmlns:a16="http://schemas.microsoft.com/office/drawing/2014/main" id="{7430F036-9183-C34E-962C-7D06045F3DE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t="34705"/>
          <a:stretch/>
        </p:blipFill>
        <p:spPr>
          <a:xfrm>
            <a:off x="9231233" y="725980"/>
            <a:ext cx="2124541" cy="2106256"/>
          </a:xfrm>
          <a:prstGeom prst="rect">
            <a:avLst/>
          </a:prstGeom>
        </p:spPr>
      </p:pic>
      <p:sp>
        <p:nvSpPr>
          <p:cNvPr id="67" name="CuadroTexto 66">
            <a:extLst>
              <a:ext uri="{FF2B5EF4-FFF2-40B4-BE49-F238E27FC236}">
                <a16:creationId xmlns:a16="http://schemas.microsoft.com/office/drawing/2014/main" id="{A6A54352-C7FA-9643-9CE3-B9A3EC59C409}"/>
              </a:ext>
            </a:extLst>
          </p:cNvPr>
          <p:cNvSpPr txBox="1"/>
          <p:nvPr/>
        </p:nvSpPr>
        <p:spPr>
          <a:xfrm>
            <a:off x="10827272" y="1968258"/>
            <a:ext cx="1462090" cy="769441"/>
          </a:xfrm>
          <a:prstGeom prst="rect">
            <a:avLst/>
          </a:prstGeom>
          <a:noFill/>
        </p:spPr>
        <p:txBody>
          <a:bodyPr wrap="square" rtlCol="0">
            <a:spAutoFit/>
          </a:bodyPr>
          <a:lstStyle/>
          <a:p>
            <a:pPr algn="l"/>
            <a:r>
              <a:rPr lang="es-GB" sz="2200" dirty="0">
                <a:solidFill>
                  <a:schemeClr val="accent5">
                    <a:lumMod val="50000"/>
                  </a:schemeClr>
                </a:solidFill>
              </a:rPr>
              <a:t>‘</a:t>
            </a:r>
            <a:r>
              <a:rPr lang="es-GB" sz="2200" b="1" dirty="0">
                <a:solidFill>
                  <a:schemeClr val="accent5">
                    <a:lumMod val="50000"/>
                  </a:schemeClr>
                </a:solidFill>
              </a:rPr>
              <a:t>s</a:t>
            </a:r>
            <a:r>
              <a:rPr lang="es-GB" sz="2200" dirty="0">
                <a:solidFill>
                  <a:schemeClr val="accent5">
                    <a:lumMod val="50000"/>
                  </a:schemeClr>
                </a:solidFill>
              </a:rPr>
              <a:t>’ </a:t>
            </a:r>
          </a:p>
          <a:p>
            <a:pPr algn="l"/>
            <a:r>
              <a:rPr lang="es-GB" sz="2200" dirty="0">
                <a:solidFill>
                  <a:schemeClr val="accent5">
                    <a:lumMod val="50000"/>
                  </a:schemeClr>
                </a:solidFill>
              </a:rPr>
              <a:t>‘</a:t>
            </a:r>
            <a:r>
              <a:rPr lang="es-GB" sz="2200" b="1" dirty="0">
                <a:solidFill>
                  <a:schemeClr val="accent5">
                    <a:lumMod val="50000"/>
                  </a:schemeClr>
                </a:solidFill>
              </a:rPr>
              <a:t>th</a:t>
            </a:r>
            <a:r>
              <a:rPr lang="es-GB" sz="2200" dirty="0">
                <a:solidFill>
                  <a:schemeClr val="accent5">
                    <a:lumMod val="50000"/>
                  </a:schemeClr>
                </a:solidFill>
              </a:rPr>
              <a:t>’</a:t>
            </a:r>
          </a:p>
        </p:txBody>
      </p:sp>
      <p:sp>
        <p:nvSpPr>
          <p:cNvPr id="68" name="Rectángulo 67">
            <a:extLst>
              <a:ext uri="{FF2B5EF4-FFF2-40B4-BE49-F238E27FC236}">
                <a16:creationId xmlns:a16="http://schemas.microsoft.com/office/drawing/2014/main" id="{885397DB-11F9-4E4F-94EF-0F3294F1F48B}"/>
              </a:ext>
            </a:extLst>
          </p:cNvPr>
          <p:cNvSpPr/>
          <p:nvPr/>
        </p:nvSpPr>
        <p:spPr>
          <a:xfrm>
            <a:off x="11431768" y="1997163"/>
            <a:ext cx="286523" cy="297667"/>
          </a:xfrm>
          <a:prstGeom prst="rect">
            <a:avLst/>
          </a:prstGeom>
          <a:solidFill>
            <a:srgbClr val="6AA8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69" name="Rectángulo 68">
            <a:extLst>
              <a:ext uri="{FF2B5EF4-FFF2-40B4-BE49-F238E27FC236}">
                <a16:creationId xmlns:a16="http://schemas.microsoft.com/office/drawing/2014/main" id="{54E758A1-9B11-6647-8B5C-06AD9F769889}"/>
              </a:ext>
            </a:extLst>
          </p:cNvPr>
          <p:cNvSpPr/>
          <p:nvPr/>
        </p:nvSpPr>
        <p:spPr>
          <a:xfrm>
            <a:off x="11431768" y="2355654"/>
            <a:ext cx="286523" cy="297667"/>
          </a:xfrm>
          <a:prstGeom prst="rect">
            <a:avLst/>
          </a:prstGeom>
          <a:solidFill>
            <a:srgbClr val="4069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31" name="TextBox 5">
            <a:extLst>
              <a:ext uri="{FF2B5EF4-FFF2-40B4-BE49-F238E27FC236}">
                <a16:creationId xmlns:a16="http://schemas.microsoft.com/office/drawing/2014/main" id="{208A8371-01B3-0D4B-958F-5E1E586A5C21}"/>
              </a:ext>
            </a:extLst>
          </p:cNvPr>
          <p:cNvSpPr txBox="1"/>
          <p:nvPr/>
        </p:nvSpPr>
        <p:spPr>
          <a:xfrm>
            <a:off x="217714" y="2394631"/>
            <a:ext cx="805461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solidFill>
                  <a:schemeClr val="accent5">
                    <a:lumMod val="50000"/>
                  </a:schemeClr>
                </a:solidFill>
                <a:latin typeface="Century Gothic" panose="020F0302020204030204"/>
              </a:rPr>
              <a:t>En</a:t>
            </a:r>
            <a:r>
              <a:rPr lang="en-US" sz="2200" b="1" dirty="0">
                <a:solidFill>
                  <a:schemeClr val="accent5">
                    <a:lumMod val="50000"/>
                  </a:schemeClr>
                </a:solidFill>
                <a:latin typeface="Century Gothic" panose="020F0302020204030204"/>
              </a:rPr>
              <a:t> un </a:t>
            </a:r>
            <a:r>
              <a:rPr lang="en-US" sz="2200" b="1" dirty="0" err="1">
                <a:solidFill>
                  <a:schemeClr val="accent5">
                    <a:lumMod val="50000"/>
                  </a:schemeClr>
                </a:solidFill>
                <a:latin typeface="Century Gothic" panose="020F0302020204030204"/>
              </a:rPr>
              <a:t>programa</a:t>
            </a:r>
            <a:r>
              <a:rPr lang="en-US" sz="2200" b="1" dirty="0">
                <a:solidFill>
                  <a:schemeClr val="accent5">
                    <a:lumMod val="50000"/>
                  </a:schemeClr>
                </a:solidFill>
                <a:latin typeface="Century Gothic" panose="020F0302020204030204"/>
              </a:rPr>
              <a:t> de </a:t>
            </a:r>
            <a:r>
              <a:rPr lang="en-US" sz="2200" b="1" dirty="0" err="1">
                <a:solidFill>
                  <a:schemeClr val="accent5">
                    <a:lumMod val="50000"/>
                  </a:schemeClr>
                </a:solidFill>
                <a:latin typeface="Century Gothic" panose="020F0302020204030204"/>
              </a:rPr>
              <a:t>televisión</a:t>
            </a:r>
            <a:r>
              <a:rPr lang="en-US" sz="2200" b="1" dirty="0">
                <a:solidFill>
                  <a:schemeClr val="accent5">
                    <a:lumMod val="50000"/>
                  </a:schemeClr>
                </a:solidFill>
                <a:latin typeface="Century Gothic" panose="020F0302020204030204"/>
              </a:rPr>
              <a:t> hay dos </a:t>
            </a:r>
            <a:r>
              <a:rPr lang="en-US" sz="2200" b="1" dirty="0" err="1">
                <a:solidFill>
                  <a:schemeClr val="accent5">
                    <a:lumMod val="50000"/>
                  </a:schemeClr>
                </a:solidFill>
                <a:latin typeface="Century Gothic" panose="020F0302020204030204"/>
              </a:rPr>
              <a:t>periodistas</a:t>
            </a:r>
            <a:r>
              <a:rPr lang="en-US" sz="2200" b="1" dirty="0">
                <a:solidFill>
                  <a:schemeClr val="accent5">
                    <a:lumMod val="50000"/>
                  </a:schemeClr>
                </a:solidFill>
                <a:latin typeface="Century Gothic" panose="020F0302020204030204"/>
              </a:rPr>
              <a:t>: una es peruana  y la </a:t>
            </a:r>
            <a:r>
              <a:rPr lang="en-US" sz="2200" b="1" dirty="0" err="1">
                <a:solidFill>
                  <a:schemeClr val="accent5">
                    <a:lumMod val="50000"/>
                  </a:schemeClr>
                </a:solidFill>
                <a:latin typeface="Century Gothic" panose="020F0302020204030204"/>
              </a:rPr>
              <a:t>otra</a:t>
            </a:r>
            <a:r>
              <a:rPr lang="en-US" sz="2200" b="1" dirty="0">
                <a:solidFill>
                  <a:schemeClr val="accent5">
                    <a:lumMod val="50000"/>
                  </a:schemeClr>
                </a:solidFill>
                <a:latin typeface="Century Gothic" panose="020F0302020204030204"/>
              </a:rPr>
              <a:t> es </a:t>
            </a:r>
            <a:r>
              <a:rPr lang="en-US" sz="2200" b="1" dirty="0" err="1">
                <a:solidFill>
                  <a:schemeClr val="accent5">
                    <a:lumMod val="50000"/>
                  </a:schemeClr>
                </a:solidFill>
                <a:latin typeface="Century Gothic" panose="020F0302020204030204"/>
              </a:rPr>
              <a:t>española</a:t>
            </a:r>
            <a:r>
              <a:rPr lang="en-US" sz="2200" b="1" dirty="0">
                <a:solidFill>
                  <a:schemeClr val="accent5">
                    <a:lumMod val="50000"/>
                  </a:schemeClr>
                </a:solidFill>
                <a:latin typeface="Century Gothic" panose="020F0302020204030204"/>
              </a:rPr>
              <a:t>. ¿</a:t>
            </a:r>
            <a:r>
              <a:rPr lang="en-US" sz="2200" b="1" dirty="0" err="1">
                <a:solidFill>
                  <a:schemeClr val="accent5">
                    <a:lumMod val="50000"/>
                  </a:schemeClr>
                </a:solidFill>
                <a:latin typeface="Century Gothic" panose="020F0302020204030204"/>
              </a:rPr>
              <a:t>Quién</a:t>
            </a:r>
            <a:r>
              <a:rPr lang="en-US" sz="2200" b="1" dirty="0">
                <a:solidFill>
                  <a:schemeClr val="accent5">
                    <a:lumMod val="50000"/>
                  </a:schemeClr>
                </a:solidFill>
                <a:latin typeface="Century Gothic" panose="020F0302020204030204"/>
              </a:rPr>
              <a:t> dice </a:t>
            </a:r>
            <a:r>
              <a:rPr lang="en-US" sz="2200" b="1" dirty="0" err="1">
                <a:solidFill>
                  <a:schemeClr val="accent5">
                    <a:lumMod val="50000"/>
                  </a:schemeClr>
                </a:solidFill>
                <a:latin typeface="Century Gothic" panose="020F0302020204030204"/>
              </a:rPr>
              <a:t>cada</a:t>
            </a:r>
            <a:r>
              <a:rPr lang="en-US" sz="2200" b="1" dirty="0">
                <a:solidFill>
                  <a:schemeClr val="accent5">
                    <a:lumMod val="50000"/>
                  </a:schemeClr>
                </a:solidFill>
                <a:latin typeface="Century Gothic" panose="020F0302020204030204"/>
              </a:rPr>
              <a:t> </a:t>
            </a:r>
            <a:r>
              <a:rPr lang="en-US" sz="2200" b="1" dirty="0" err="1">
                <a:solidFill>
                  <a:schemeClr val="accent5">
                    <a:lumMod val="50000"/>
                  </a:schemeClr>
                </a:solidFill>
                <a:latin typeface="Century Gothic" panose="020F0302020204030204"/>
              </a:rPr>
              <a:t>frase</a:t>
            </a:r>
            <a:r>
              <a:rPr lang="en-US" sz="2200" b="1" dirty="0">
                <a:solidFill>
                  <a:schemeClr val="accent5">
                    <a:lumMod val="50000"/>
                  </a:scheme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solidFill>
                  <a:schemeClr val="accent5">
                    <a:lumMod val="50000"/>
                  </a:schemeClr>
                </a:solidFill>
                <a:latin typeface="Century Gothic" panose="020F0302020204030204"/>
              </a:rPr>
              <a:t>Completa</a:t>
            </a:r>
            <a:r>
              <a:rPr lang="en-US" sz="2200" b="1" dirty="0">
                <a:solidFill>
                  <a:schemeClr val="accent5">
                    <a:lumMod val="50000"/>
                  </a:schemeClr>
                </a:solidFill>
                <a:latin typeface="Century Gothic" panose="020F0302020204030204"/>
              </a:rPr>
              <a:t> las </a:t>
            </a:r>
            <a:r>
              <a:rPr lang="en-US" sz="2200" b="1" dirty="0" err="1">
                <a:solidFill>
                  <a:schemeClr val="accent5">
                    <a:lumMod val="50000"/>
                  </a:schemeClr>
                </a:solidFill>
                <a:latin typeface="Century Gothic" panose="020F0302020204030204"/>
              </a:rPr>
              <a:t>frases</a:t>
            </a:r>
            <a:r>
              <a:rPr lang="en-US" sz="2200" b="1" dirty="0">
                <a:solidFill>
                  <a:schemeClr val="accent5">
                    <a:lumMod val="50000"/>
                  </a:schemeClr>
                </a:solidFill>
                <a:latin typeface="Century Gothic" panose="020F0302020204030204"/>
              </a:rPr>
              <a:t> con las palabras que no </a:t>
            </a:r>
            <a:r>
              <a:rPr lang="en-US" sz="2200" b="1" dirty="0" err="1">
                <a:solidFill>
                  <a:schemeClr val="accent5">
                    <a:lumMod val="50000"/>
                  </a:schemeClr>
                </a:solidFill>
                <a:latin typeface="Century Gothic" panose="020F0302020204030204"/>
              </a:rPr>
              <a:t>están</a:t>
            </a:r>
            <a:r>
              <a:rPr lang="en-US" sz="2200" b="1" dirty="0">
                <a:solidFill>
                  <a:schemeClr val="accent5">
                    <a:lumMod val="50000"/>
                  </a:schemeClr>
                </a:solidFill>
                <a:latin typeface="Century Gothic" panose="020F0302020204030204"/>
              </a:rPr>
              <a:t>.</a:t>
            </a:r>
            <a:endParaRPr kumimoji="0" lang="en-US" sz="22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graphicFrame>
        <p:nvGraphicFramePr>
          <p:cNvPr id="34" name="Tabla 6">
            <a:extLst>
              <a:ext uri="{FF2B5EF4-FFF2-40B4-BE49-F238E27FC236}">
                <a16:creationId xmlns:a16="http://schemas.microsoft.com/office/drawing/2014/main" id="{7D5E9425-884C-644B-84F5-4059FD31E277}"/>
              </a:ext>
            </a:extLst>
          </p:cNvPr>
          <p:cNvGraphicFramePr>
            <a:graphicFrameLocks noGrp="1"/>
          </p:cNvGraphicFramePr>
          <p:nvPr>
            <p:extLst>
              <p:ext uri="{D42A27DB-BD31-4B8C-83A1-F6EECF244321}">
                <p14:modId xmlns:p14="http://schemas.microsoft.com/office/powerpoint/2010/main" val="120750981"/>
              </p:ext>
            </p:extLst>
          </p:nvPr>
        </p:nvGraphicFramePr>
        <p:xfrm>
          <a:off x="119270" y="3366944"/>
          <a:ext cx="11938411" cy="2972215"/>
        </p:xfrm>
        <a:graphic>
          <a:graphicData uri="http://schemas.openxmlformats.org/drawingml/2006/table">
            <a:tbl>
              <a:tblPr firstRow="1" bandRow="1">
                <a:tableStyleId>{5DA37D80-6434-44D0-A028-1B22A696006F}</a:tableStyleId>
              </a:tblPr>
              <a:tblGrid>
                <a:gridCol w="7681534">
                  <a:extLst>
                    <a:ext uri="{9D8B030D-6E8A-4147-A177-3AD203B41FA5}">
                      <a16:colId xmlns:a16="http://schemas.microsoft.com/office/drawing/2014/main" val="2014565574"/>
                    </a:ext>
                  </a:extLst>
                </a:gridCol>
                <a:gridCol w="1716825">
                  <a:extLst>
                    <a:ext uri="{9D8B030D-6E8A-4147-A177-3AD203B41FA5}">
                      <a16:colId xmlns:a16="http://schemas.microsoft.com/office/drawing/2014/main" val="2398657169"/>
                    </a:ext>
                  </a:extLst>
                </a:gridCol>
                <a:gridCol w="2540052">
                  <a:extLst>
                    <a:ext uri="{9D8B030D-6E8A-4147-A177-3AD203B41FA5}">
                      <a16:colId xmlns:a16="http://schemas.microsoft.com/office/drawing/2014/main" val="3084210952"/>
                    </a:ext>
                  </a:extLst>
                </a:gridCol>
              </a:tblGrid>
              <a:tr h="410205">
                <a:tc>
                  <a:txBody>
                    <a:bodyPr/>
                    <a:lstStyle/>
                    <a:p>
                      <a:endParaRPr lang="es-GB" sz="2000" dirty="0">
                        <a:solidFill>
                          <a:schemeClr val="accent5">
                            <a:lumMod val="50000"/>
                          </a:schemeClr>
                        </a:solidFill>
                      </a:endParaRPr>
                    </a:p>
                  </a:txBody>
                  <a:tcPr anchor="ctr">
                    <a:lnL w="12700" cmpd="sng">
                      <a:noFill/>
                    </a:lnL>
                    <a:lnR w="12700" cap="flat" cmpd="sng" algn="ctr">
                      <a:solidFill>
                        <a:srgbClr val="ED7D31"/>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noFill/>
                  </a:tcPr>
                </a:tc>
                <a:tc>
                  <a:txBody>
                    <a:bodyPr/>
                    <a:lstStyle/>
                    <a:p>
                      <a:pPr algn="ctr"/>
                      <a:r>
                        <a:rPr lang="es-GB" sz="2000" dirty="0">
                          <a:solidFill>
                            <a:schemeClr val="accent5">
                              <a:lumMod val="50000"/>
                            </a:schemeClr>
                          </a:solidFill>
                        </a:rPr>
                        <a:t>Cusco, Perú</a:t>
                      </a:r>
                    </a:p>
                  </a:txBody>
                  <a:tcPr anchor="ctr">
                    <a:lnL w="12700" cap="flat" cmpd="sng" algn="ctr">
                      <a:solidFill>
                        <a:srgbClr val="ED7D31"/>
                      </a:solidFill>
                      <a:prstDash val="solid"/>
                      <a:round/>
                      <a:headEnd type="none" w="med" len="med"/>
                      <a:tailEnd type="none" w="med" len="med"/>
                    </a:lnL>
                    <a:noFill/>
                  </a:tcPr>
                </a:tc>
                <a:tc>
                  <a:txBody>
                    <a:bodyPr/>
                    <a:lstStyle/>
                    <a:p>
                      <a:pPr algn="ctr"/>
                      <a:r>
                        <a:rPr lang="es-GB" sz="2000" dirty="0">
                          <a:solidFill>
                            <a:schemeClr val="accent5">
                              <a:lumMod val="50000"/>
                            </a:schemeClr>
                          </a:solidFill>
                        </a:rPr>
                        <a:t>Santander, España</a:t>
                      </a:r>
                    </a:p>
                  </a:txBody>
                  <a:tcPr anchor="ctr">
                    <a:noFill/>
                  </a:tcPr>
                </a:tc>
                <a:extLst>
                  <a:ext uri="{0D108BD9-81ED-4DB2-BD59-A6C34878D82A}">
                    <a16:rowId xmlns:a16="http://schemas.microsoft.com/office/drawing/2014/main" val="1208699431"/>
                  </a:ext>
                </a:extLst>
              </a:tr>
              <a:tr h="512402">
                <a:tc>
                  <a:txBody>
                    <a:bodyPr/>
                    <a:lstStyle/>
                    <a:p>
                      <a:r>
                        <a:rPr lang="es-GB" sz="2000" dirty="0">
                          <a:solidFill>
                            <a:schemeClr val="accent5">
                              <a:lumMod val="50000"/>
                            </a:schemeClr>
                          </a:solidFill>
                        </a:rPr>
                        <a:t>     </a:t>
                      </a:r>
                      <a:r>
                        <a:rPr lang="es-GB" sz="2000" b="1" dirty="0">
                          <a:solidFill>
                            <a:schemeClr val="accent5">
                              <a:lumMod val="50000"/>
                            </a:schemeClr>
                          </a:solidFill>
                        </a:rPr>
                        <a:t>______</a:t>
                      </a:r>
                      <a:r>
                        <a:rPr lang="es-GB" sz="2000" dirty="0">
                          <a:solidFill>
                            <a:schemeClr val="accent5">
                              <a:lumMod val="50000"/>
                            </a:schemeClr>
                          </a:solidFill>
                        </a:rPr>
                        <a:t> Bollaín es una directora de </a:t>
                      </a:r>
                      <a:r>
                        <a:rPr lang="es-GB" sz="2000" b="1" dirty="0">
                          <a:solidFill>
                            <a:schemeClr val="accent5">
                              <a:lumMod val="50000"/>
                            </a:schemeClr>
                          </a:solidFill>
                        </a:rPr>
                        <a:t>______</a:t>
                      </a:r>
                      <a:r>
                        <a:rPr lang="es-GB" sz="2000" dirty="0">
                          <a:solidFill>
                            <a:schemeClr val="accent5">
                              <a:lumMod val="50000"/>
                            </a:schemeClr>
                          </a:solidFill>
                        </a:rPr>
                        <a:t> muy </a:t>
                      </a:r>
                      <a:r>
                        <a:rPr lang="es-GB" sz="2000" b="1" dirty="0">
                          <a:solidFill>
                            <a:schemeClr val="accent5">
                              <a:lumMod val="50000"/>
                            </a:schemeClr>
                          </a:solidFill>
                        </a:rPr>
                        <a:t>__________.</a:t>
                      </a:r>
                    </a:p>
                  </a:txBody>
                  <a:tcPr anchor="ctr">
                    <a:lnL w="12700" cmpd="sng">
                      <a:noFill/>
                    </a:lnL>
                    <a:lnR w="12700" cap="flat" cmpd="sng" algn="ctr">
                      <a:solidFill>
                        <a:srgbClr val="ED7D31"/>
                      </a:solidFill>
                      <a:prstDash val="solid"/>
                      <a:round/>
                      <a:headEnd type="none" w="med" len="med"/>
                      <a:tailEnd type="none" w="med" len="med"/>
                    </a:lnR>
                    <a:lnT w="25400" cmpd="sng">
                      <a:noFill/>
                    </a:lnT>
                    <a:lnB w="12700" cmpd="sng">
                      <a:noFill/>
                    </a:lnB>
                    <a:lnTlToBr w="12700" cmpd="sng">
                      <a:noFill/>
                      <a:prstDash val="solid"/>
                    </a:lnTlToBr>
                    <a:lnBlToTr w="12700" cmpd="sng">
                      <a:noFill/>
                      <a:prstDash val="solid"/>
                    </a:lnBlToTr>
                    <a:noFill/>
                  </a:tcPr>
                </a:tc>
                <a:tc>
                  <a:txBody>
                    <a:bodyPr/>
                    <a:lstStyle/>
                    <a:p>
                      <a:endParaRPr lang="es-GB" sz="2000">
                        <a:solidFill>
                          <a:schemeClr val="accent5">
                            <a:lumMod val="50000"/>
                          </a:schemeClr>
                        </a:solidFill>
                      </a:endParaRPr>
                    </a:p>
                  </a:txBody>
                  <a:tcPr anchor="ctr">
                    <a:lnL w="12700" cap="flat" cmpd="sng" algn="ctr">
                      <a:solidFill>
                        <a:srgbClr val="ED7D31"/>
                      </a:solidFill>
                      <a:prstDash val="solid"/>
                      <a:round/>
                      <a:headEnd type="none" w="med" len="med"/>
                      <a:tailEnd type="none" w="med" len="med"/>
                    </a:lnL>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2906652434"/>
                  </a:ext>
                </a:extLst>
              </a:tr>
              <a:tr h="512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     </a:t>
                      </a:r>
                      <a:r>
                        <a:rPr lang="es-GB" sz="2000" b="1" dirty="0">
                          <a:solidFill>
                            <a:schemeClr val="accent5">
                              <a:lumMod val="50000"/>
                            </a:schemeClr>
                          </a:solidFill>
                        </a:rPr>
                        <a:t>________</a:t>
                      </a:r>
                      <a:r>
                        <a:rPr lang="es-GB" sz="2000" dirty="0">
                          <a:solidFill>
                            <a:schemeClr val="accent5">
                              <a:lumMod val="50000"/>
                            </a:schemeClr>
                          </a:solidFill>
                        </a:rPr>
                        <a:t> películas sobre problemas en la </a:t>
                      </a:r>
                      <a:r>
                        <a:rPr lang="es-GB" sz="2000" b="1" dirty="0">
                          <a:solidFill>
                            <a:schemeClr val="accent5">
                              <a:lumMod val="50000"/>
                            </a:schemeClr>
                          </a:solidFill>
                        </a:rPr>
                        <a:t>__________</a:t>
                      </a:r>
                      <a:r>
                        <a:rPr lang="es-GB" sz="2000" dirty="0">
                          <a:solidFill>
                            <a:schemeClr val="accent5">
                              <a:lumMod val="50000"/>
                            </a:schemeClr>
                          </a:solidFill>
                        </a:rPr>
                        <a:t>.</a:t>
                      </a:r>
                    </a:p>
                  </a:txBody>
                  <a:tcPr anchor="ctr">
                    <a:lnL w="12700" cmpd="sng">
                      <a:noFill/>
                    </a:lnL>
                    <a:lnR w="12700" cap="flat" cmpd="sng" algn="ctr">
                      <a:solidFill>
                        <a:srgbClr val="ED7D3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dirty="0">
                        <a:solidFill>
                          <a:schemeClr val="accent5">
                            <a:lumMod val="50000"/>
                          </a:schemeClr>
                        </a:solidFill>
                      </a:endParaRPr>
                    </a:p>
                  </a:txBody>
                  <a:tcPr anchor="ctr">
                    <a:lnL w="12700" cap="flat" cmpd="sng" algn="ctr">
                      <a:solidFill>
                        <a:srgbClr val="ED7D31"/>
                      </a:solidFill>
                      <a:prstDash val="solid"/>
                      <a:round/>
                      <a:headEnd type="none" w="med" len="med"/>
                      <a:tailEnd type="none" w="med" len="med"/>
                    </a:lnL>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4290082803"/>
                  </a:ext>
                </a:extLst>
              </a:tr>
              <a:tr h="512402">
                <a:tc>
                  <a:txBody>
                    <a:bodyPr/>
                    <a:lstStyle/>
                    <a:p>
                      <a:r>
                        <a:rPr lang="es-GB" sz="2000" b="1" dirty="0">
                          <a:solidFill>
                            <a:schemeClr val="accent5">
                              <a:lumMod val="50000"/>
                            </a:schemeClr>
                          </a:solidFill>
                        </a:rPr>
                        <a:t>     _______</a:t>
                      </a:r>
                      <a:r>
                        <a:rPr lang="es-GB" sz="2000" dirty="0">
                          <a:solidFill>
                            <a:schemeClr val="accent5">
                              <a:lumMod val="50000"/>
                            </a:schemeClr>
                          </a:solidFill>
                        </a:rPr>
                        <a:t> </a:t>
                      </a:r>
                      <a:r>
                        <a:rPr lang="es-GB" sz="2000" b="1" dirty="0">
                          <a:solidFill>
                            <a:schemeClr val="accent5">
                              <a:lumMod val="50000"/>
                            </a:schemeClr>
                          </a:solidFill>
                        </a:rPr>
                        <a:t>_______</a:t>
                      </a:r>
                      <a:r>
                        <a:rPr lang="es-GB" sz="2000" dirty="0">
                          <a:solidFill>
                            <a:schemeClr val="accent5">
                              <a:lumMod val="50000"/>
                            </a:schemeClr>
                          </a:solidFill>
                        </a:rPr>
                        <a:t> una película en una </a:t>
                      </a:r>
                      <a:r>
                        <a:rPr lang="es-GB" sz="2000" b="1" dirty="0">
                          <a:solidFill>
                            <a:schemeClr val="accent5">
                              <a:lumMod val="50000"/>
                            </a:schemeClr>
                          </a:solidFill>
                        </a:rPr>
                        <a:t>_______</a:t>
                      </a:r>
                      <a:r>
                        <a:rPr lang="es-GB" sz="2000" dirty="0">
                          <a:solidFill>
                            <a:schemeClr val="accent5">
                              <a:lumMod val="50000"/>
                            </a:schemeClr>
                          </a:solidFill>
                        </a:rPr>
                        <a:t> de Bolivia.</a:t>
                      </a:r>
                    </a:p>
                  </a:txBody>
                  <a:tcPr anchor="ctr">
                    <a:lnL w="12700" cmpd="sng">
                      <a:noFill/>
                    </a:lnL>
                    <a:lnR w="12700" cap="flat" cmpd="sng" algn="ctr">
                      <a:solidFill>
                        <a:srgbClr val="ED7D3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dirty="0">
                        <a:solidFill>
                          <a:schemeClr val="accent5">
                            <a:lumMod val="50000"/>
                          </a:schemeClr>
                        </a:solidFill>
                      </a:endParaRPr>
                    </a:p>
                  </a:txBody>
                  <a:tcPr anchor="ctr">
                    <a:lnL w="12700" cap="flat" cmpd="sng" algn="ctr">
                      <a:solidFill>
                        <a:srgbClr val="ED7D31"/>
                      </a:solidFill>
                      <a:prstDash val="solid"/>
                      <a:round/>
                      <a:headEnd type="none" w="med" len="med"/>
                      <a:tailEnd type="none" w="med" len="med"/>
                    </a:lnL>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1672586712"/>
                  </a:ext>
                </a:extLst>
              </a:tr>
              <a:tr h="512402">
                <a:tc>
                  <a:txBody>
                    <a:bodyPr/>
                    <a:lstStyle/>
                    <a:p>
                      <a:r>
                        <a:rPr lang="es-GB" sz="2000" dirty="0">
                          <a:solidFill>
                            <a:schemeClr val="accent5">
                              <a:lumMod val="50000"/>
                            </a:schemeClr>
                          </a:solidFill>
                        </a:rPr>
                        <a:t>     En una </a:t>
                      </a:r>
                      <a:r>
                        <a:rPr lang="es-GB" sz="2000" b="1" dirty="0">
                          <a:solidFill>
                            <a:schemeClr val="accent5">
                              <a:lumMod val="50000"/>
                            </a:schemeClr>
                          </a:solidFill>
                        </a:rPr>
                        <a:t>_______</a:t>
                      </a:r>
                      <a:r>
                        <a:rPr lang="es-GB" sz="2000" dirty="0">
                          <a:solidFill>
                            <a:schemeClr val="accent5">
                              <a:lumMod val="50000"/>
                            </a:schemeClr>
                          </a:solidFill>
                        </a:rPr>
                        <a:t> la gente </a:t>
                      </a:r>
                      <a:r>
                        <a:rPr lang="es-GB" sz="2000" b="1" dirty="0">
                          <a:solidFill>
                            <a:schemeClr val="accent5">
                              <a:lumMod val="50000"/>
                            </a:schemeClr>
                          </a:solidFill>
                        </a:rPr>
                        <a:t>_________</a:t>
                      </a:r>
                      <a:r>
                        <a:rPr lang="es-GB" sz="2000" dirty="0">
                          <a:solidFill>
                            <a:schemeClr val="accent5">
                              <a:lumMod val="50000"/>
                            </a:schemeClr>
                          </a:solidFill>
                        </a:rPr>
                        <a:t> con una ___</a:t>
                      </a:r>
                      <a:r>
                        <a:rPr lang="es-GB" sz="2000" b="1" dirty="0">
                          <a:solidFill>
                            <a:schemeClr val="accent5">
                              <a:lumMod val="50000"/>
                            </a:schemeClr>
                          </a:solidFill>
                        </a:rPr>
                        <a:t>__________</a:t>
                      </a:r>
                      <a:r>
                        <a:rPr lang="es-GB" sz="2000" dirty="0">
                          <a:solidFill>
                            <a:schemeClr val="accent5">
                              <a:lumMod val="50000"/>
                            </a:schemeClr>
                          </a:solidFill>
                        </a:rPr>
                        <a:t>.</a:t>
                      </a:r>
                    </a:p>
                  </a:txBody>
                  <a:tcPr anchor="ctr">
                    <a:lnL w="12700" cmpd="sng">
                      <a:noFill/>
                    </a:lnL>
                    <a:lnR w="12700" cap="flat" cmpd="sng" algn="ctr">
                      <a:solidFill>
                        <a:srgbClr val="ED7D3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dirty="0">
                        <a:solidFill>
                          <a:schemeClr val="accent5">
                            <a:lumMod val="50000"/>
                          </a:schemeClr>
                        </a:solidFill>
                      </a:endParaRPr>
                    </a:p>
                  </a:txBody>
                  <a:tcPr anchor="ctr">
                    <a:lnL w="12700" cap="flat" cmpd="sng" algn="ctr">
                      <a:solidFill>
                        <a:srgbClr val="ED7D31"/>
                      </a:solidFill>
                      <a:prstDash val="solid"/>
                      <a:round/>
                      <a:headEnd type="none" w="med" len="med"/>
                      <a:tailEnd type="none" w="med" len="med"/>
                    </a:lnL>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023354290"/>
                  </a:ext>
                </a:extLst>
              </a:tr>
              <a:tr h="512402">
                <a:tc>
                  <a:txBody>
                    <a:bodyPr/>
                    <a:lstStyle/>
                    <a:p>
                      <a:r>
                        <a:rPr lang="es-GB" sz="2000" b="1" dirty="0">
                          <a:solidFill>
                            <a:schemeClr val="accent5">
                              <a:lumMod val="50000"/>
                            </a:schemeClr>
                          </a:solidFill>
                        </a:rPr>
                        <a:t>     ________</a:t>
                      </a:r>
                      <a:r>
                        <a:rPr lang="es-GB" sz="2000" dirty="0">
                          <a:solidFill>
                            <a:schemeClr val="accent5">
                              <a:lumMod val="50000"/>
                            </a:schemeClr>
                          </a:solidFill>
                        </a:rPr>
                        <a:t> </a:t>
                      </a:r>
                      <a:r>
                        <a:rPr lang="es-GB" sz="2000" b="1" dirty="0">
                          <a:solidFill>
                            <a:schemeClr val="accent5">
                              <a:lumMod val="50000"/>
                            </a:schemeClr>
                          </a:solidFill>
                        </a:rPr>
                        <a:t>_______</a:t>
                      </a:r>
                      <a:r>
                        <a:rPr lang="es-GB" sz="2000" dirty="0">
                          <a:solidFill>
                            <a:schemeClr val="accent5">
                              <a:lumMod val="50000"/>
                            </a:schemeClr>
                          </a:solidFill>
                        </a:rPr>
                        <a:t> millones de euros para esta </a:t>
                      </a:r>
                      <a:r>
                        <a:rPr lang="es-GB" sz="2000" b="1" dirty="0">
                          <a:solidFill>
                            <a:schemeClr val="accent5">
                              <a:lumMod val="50000"/>
                            </a:schemeClr>
                          </a:solidFill>
                        </a:rPr>
                        <a:t>____________</a:t>
                      </a:r>
                      <a:r>
                        <a:rPr lang="es-GB" sz="2000" dirty="0">
                          <a:solidFill>
                            <a:schemeClr val="accent5">
                              <a:lumMod val="50000"/>
                            </a:schemeClr>
                          </a:solidFill>
                        </a:rPr>
                        <a:t>.</a:t>
                      </a:r>
                    </a:p>
                  </a:txBody>
                  <a:tcPr anchor="ctr">
                    <a:lnL w="12700" cmpd="sng">
                      <a:noFill/>
                    </a:lnL>
                    <a:lnR w="12700" cap="flat" cmpd="sng" algn="ctr">
                      <a:solidFill>
                        <a:srgbClr val="ED7D3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dirty="0">
                        <a:solidFill>
                          <a:schemeClr val="accent5">
                            <a:lumMod val="50000"/>
                          </a:schemeClr>
                        </a:solidFill>
                      </a:endParaRPr>
                    </a:p>
                  </a:txBody>
                  <a:tcPr anchor="ctr">
                    <a:lnL w="12700" cap="flat" cmpd="sng" algn="ctr">
                      <a:solidFill>
                        <a:srgbClr val="ED7D31"/>
                      </a:solidFill>
                      <a:prstDash val="solid"/>
                      <a:round/>
                      <a:headEnd type="none" w="med" len="med"/>
                      <a:tailEnd type="none" w="med" len="med"/>
                    </a:lnL>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2357980818"/>
                  </a:ext>
                </a:extLst>
              </a:tr>
            </a:tbl>
          </a:graphicData>
        </a:graphic>
      </p:graphicFrame>
      <p:sp>
        <p:nvSpPr>
          <p:cNvPr id="37" name="TextBox 6">
            <a:extLst>
              <a:ext uri="{FF2B5EF4-FFF2-40B4-BE49-F238E27FC236}">
                <a16:creationId xmlns:a16="http://schemas.microsoft.com/office/drawing/2014/main" id="{60814D56-76C3-A349-81A5-F7BA1F3F3100}"/>
              </a:ext>
            </a:extLst>
          </p:cNvPr>
          <p:cNvSpPr txBox="1"/>
          <p:nvPr/>
        </p:nvSpPr>
        <p:spPr>
          <a:xfrm>
            <a:off x="1016246" y="1149617"/>
            <a:ext cx="6349156" cy="430887"/>
          </a:xfrm>
          <a:prstGeom prst="rect">
            <a:avLst/>
          </a:prstGeom>
          <a:noFill/>
        </p:spPr>
        <p:txBody>
          <a:bodyPr wrap="square" rtlCol="0">
            <a:spAutoFit/>
          </a:bodyPr>
          <a:lstStyle/>
          <a:p>
            <a:pPr lvl="0">
              <a:defRPr/>
            </a:pP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Latinoamérica</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y las Islas Canarias.</a:t>
            </a:r>
          </a:p>
        </p:txBody>
      </p:sp>
      <p:sp>
        <p:nvSpPr>
          <p:cNvPr id="38" name="TextBox 6">
            <a:extLst>
              <a:ext uri="{FF2B5EF4-FFF2-40B4-BE49-F238E27FC236}">
                <a16:creationId xmlns:a16="http://schemas.microsoft.com/office/drawing/2014/main" id="{A8A8DB19-AC55-BF4D-A7A1-22DCDC989EA8}"/>
              </a:ext>
            </a:extLst>
          </p:cNvPr>
          <p:cNvSpPr txBox="1"/>
          <p:nvPr/>
        </p:nvSpPr>
        <p:spPr>
          <a:xfrm>
            <a:off x="1016246" y="1679166"/>
            <a:ext cx="11737162" cy="430887"/>
          </a:xfrm>
          <a:prstGeom prst="rect">
            <a:avLst/>
          </a:prstGeom>
          <a:noFill/>
        </p:spPr>
        <p:txBody>
          <a:bodyPr wrap="square" rtlCol="0">
            <a:spAutoFit/>
          </a:bodyPr>
          <a:lstStyle/>
          <a:p>
            <a:pPr lvl="0">
              <a:defRPr/>
            </a:pPr>
            <a:r>
              <a:rPr lang="en-US" sz="2200" dirty="0" err="1">
                <a:solidFill>
                  <a:schemeClr val="accent5">
                    <a:lumMod val="50000"/>
                  </a:schemeClr>
                </a:solidFill>
                <a:latin typeface="Century Gothic" panose="020F0302020204030204"/>
              </a:rPr>
              <a:t>España</a:t>
            </a:r>
            <a:r>
              <a:rPr lang="en-US" sz="2200" dirty="0">
                <a:solidFill>
                  <a:schemeClr val="accent5">
                    <a:lumMod val="50000"/>
                  </a:schemeClr>
                </a:solidFill>
                <a:latin typeface="Century Gothic" panose="020F0302020204030204"/>
              </a:rPr>
              <a:t> peninsular*, las Islas Baleares y Guinea </a:t>
            </a:r>
            <a:r>
              <a:rPr lang="en-US" sz="2200" dirty="0" err="1">
                <a:solidFill>
                  <a:schemeClr val="accent5">
                    <a:lumMod val="50000"/>
                  </a:schemeClr>
                </a:solidFill>
                <a:latin typeface="Century Gothic" panose="020F0302020204030204"/>
              </a:rPr>
              <a:t>Ecuatorial</a:t>
            </a:r>
            <a:r>
              <a:rPr lang="en-US" sz="2200" dirty="0">
                <a:solidFill>
                  <a:schemeClr val="accent5">
                    <a:lumMod val="50000"/>
                  </a:schemeClr>
                </a:solidFill>
                <a:latin typeface="Century Gothic" panose="020F0302020204030204"/>
              </a:rPr>
              <a:t>.</a:t>
            </a:r>
            <a:endPar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4" name="CuadroTexto 3">
            <a:extLst>
              <a:ext uri="{FF2B5EF4-FFF2-40B4-BE49-F238E27FC236}">
                <a16:creationId xmlns:a16="http://schemas.microsoft.com/office/drawing/2014/main" id="{0C55A114-21A9-6248-8736-5B101C0C2808}"/>
              </a:ext>
            </a:extLst>
          </p:cNvPr>
          <p:cNvSpPr txBox="1"/>
          <p:nvPr/>
        </p:nvSpPr>
        <p:spPr>
          <a:xfrm>
            <a:off x="600316" y="3813969"/>
            <a:ext cx="732893" cy="400110"/>
          </a:xfrm>
          <a:prstGeom prst="rect">
            <a:avLst/>
          </a:prstGeom>
          <a:noFill/>
        </p:spPr>
        <p:txBody>
          <a:bodyPr wrap="none" rtlCol="0">
            <a:spAutoFit/>
          </a:bodyPr>
          <a:lstStyle/>
          <a:p>
            <a:pPr algn="l"/>
            <a:r>
              <a:rPr lang="es-GB" sz="2000" b="1" dirty="0">
                <a:solidFill>
                  <a:schemeClr val="accent2"/>
                </a:solidFill>
              </a:rPr>
              <a:t>Icíar</a:t>
            </a:r>
          </a:p>
        </p:txBody>
      </p:sp>
      <p:sp>
        <p:nvSpPr>
          <p:cNvPr id="40" name="CuadroTexto 39">
            <a:extLst>
              <a:ext uri="{FF2B5EF4-FFF2-40B4-BE49-F238E27FC236}">
                <a16:creationId xmlns:a16="http://schemas.microsoft.com/office/drawing/2014/main" id="{30916190-D99C-8541-80CC-C4882962CF0F}"/>
              </a:ext>
            </a:extLst>
          </p:cNvPr>
          <p:cNvSpPr txBox="1"/>
          <p:nvPr/>
        </p:nvSpPr>
        <p:spPr>
          <a:xfrm>
            <a:off x="4759852" y="3798752"/>
            <a:ext cx="726481" cy="400110"/>
          </a:xfrm>
          <a:prstGeom prst="rect">
            <a:avLst/>
          </a:prstGeom>
          <a:noFill/>
        </p:spPr>
        <p:txBody>
          <a:bodyPr wrap="none" rtlCol="0">
            <a:spAutoFit/>
          </a:bodyPr>
          <a:lstStyle/>
          <a:p>
            <a:pPr algn="l"/>
            <a:r>
              <a:rPr lang="es-GB" sz="2000" b="1" dirty="0">
                <a:solidFill>
                  <a:schemeClr val="accent2"/>
                </a:solidFill>
              </a:rPr>
              <a:t>cine</a:t>
            </a:r>
          </a:p>
        </p:txBody>
      </p:sp>
      <p:sp>
        <p:nvSpPr>
          <p:cNvPr id="41" name="CuadroTexto 40">
            <a:extLst>
              <a:ext uri="{FF2B5EF4-FFF2-40B4-BE49-F238E27FC236}">
                <a16:creationId xmlns:a16="http://schemas.microsoft.com/office/drawing/2014/main" id="{94488FCD-133D-FE4B-AB25-5721A7CDF5A9}"/>
              </a:ext>
            </a:extLst>
          </p:cNvPr>
          <p:cNvSpPr txBox="1"/>
          <p:nvPr/>
        </p:nvSpPr>
        <p:spPr>
          <a:xfrm>
            <a:off x="6088475" y="3796620"/>
            <a:ext cx="1393330" cy="400110"/>
          </a:xfrm>
          <a:prstGeom prst="rect">
            <a:avLst/>
          </a:prstGeom>
          <a:noFill/>
        </p:spPr>
        <p:txBody>
          <a:bodyPr wrap="none" rtlCol="0">
            <a:spAutoFit/>
          </a:bodyPr>
          <a:lstStyle/>
          <a:p>
            <a:pPr algn="l"/>
            <a:r>
              <a:rPr lang="es-GB" sz="2000" b="1" dirty="0">
                <a:solidFill>
                  <a:schemeClr val="accent2"/>
                </a:solidFill>
              </a:rPr>
              <a:t>conocida</a:t>
            </a:r>
          </a:p>
        </p:txBody>
      </p:sp>
      <p:sp>
        <p:nvSpPr>
          <p:cNvPr id="42" name="CuadroTexto 41">
            <a:extLst>
              <a:ext uri="{FF2B5EF4-FFF2-40B4-BE49-F238E27FC236}">
                <a16:creationId xmlns:a16="http://schemas.microsoft.com/office/drawing/2014/main" id="{EFD8B9F0-6759-754A-B748-9324D4FE991C}"/>
              </a:ext>
            </a:extLst>
          </p:cNvPr>
          <p:cNvSpPr txBox="1"/>
          <p:nvPr/>
        </p:nvSpPr>
        <p:spPr>
          <a:xfrm>
            <a:off x="527775" y="4307464"/>
            <a:ext cx="1077539" cy="400110"/>
          </a:xfrm>
          <a:prstGeom prst="rect">
            <a:avLst/>
          </a:prstGeom>
          <a:noFill/>
        </p:spPr>
        <p:txBody>
          <a:bodyPr wrap="none" rtlCol="0">
            <a:spAutoFit/>
          </a:bodyPr>
          <a:lstStyle/>
          <a:p>
            <a:pPr algn="l"/>
            <a:r>
              <a:rPr lang="es-GB" sz="2000" b="1" dirty="0">
                <a:solidFill>
                  <a:schemeClr val="accent2"/>
                </a:solidFill>
              </a:rPr>
              <a:t>Realiza</a:t>
            </a:r>
          </a:p>
        </p:txBody>
      </p:sp>
      <p:sp>
        <p:nvSpPr>
          <p:cNvPr id="49" name="CuadroTexto 48">
            <a:extLst>
              <a:ext uri="{FF2B5EF4-FFF2-40B4-BE49-F238E27FC236}">
                <a16:creationId xmlns:a16="http://schemas.microsoft.com/office/drawing/2014/main" id="{1596C0B8-8D3E-3249-A2B2-9827CC38B7A7}"/>
              </a:ext>
            </a:extLst>
          </p:cNvPr>
          <p:cNvSpPr txBox="1"/>
          <p:nvPr/>
        </p:nvSpPr>
        <p:spPr>
          <a:xfrm>
            <a:off x="5526763" y="4311749"/>
            <a:ext cx="1358064" cy="400110"/>
          </a:xfrm>
          <a:prstGeom prst="rect">
            <a:avLst/>
          </a:prstGeom>
          <a:noFill/>
        </p:spPr>
        <p:txBody>
          <a:bodyPr wrap="none" rtlCol="0">
            <a:spAutoFit/>
          </a:bodyPr>
          <a:lstStyle/>
          <a:p>
            <a:pPr algn="l"/>
            <a:r>
              <a:rPr lang="es-GB" sz="2000" b="1" dirty="0">
                <a:solidFill>
                  <a:schemeClr val="accent2"/>
                </a:solidFill>
              </a:rPr>
              <a:t>sociedad</a:t>
            </a:r>
          </a:p>
        </p:txBody>
      </p:sp>
      <p:sp>
        <p:nvSpPr>
          <p:cNvPr id="50" name="CuadroTexto 49">
            <a:extLst>
              <a:ext uri="{FF2B5EF4-FFF2-40B4-BE49-F238E27FC236}">
                <a16:creationId xmlns:a16="http://schemas.microsoft.com/office/drawing/2014/main" id="{CBFEC261-EEAD-7C4D-8AC4-9B7DA15CF9D7}"/>
              </a:ext>
            </a:extLst>
          </p:cNvPr>
          <p:cNvSpPr txBox="1"/>
          <p:nvPr/>
        </p:nvSpPr>
        <p:spPr>
          <a:xfrm>
            <a:off x="438394" y="4825900"/>
            <a:ext cx="1146468" cy="400110"/>
          </a:xfrm>
          <a:prstGeom prst="rect">
            <a:avLst/>
          </a:prstGeom>
          <a:noFill/>
        </p:spPr>
        <p:txBody>
          <a:bodyPr wrap="none" rtlCol="0">
            <a:spAutoFit/>
          </a:bodyPr>
          <a:lstStyle/>
          <a:p>
            <a:pPr algn="l"/>
            <a:r>
              <a:rPr lang="es-GB" sz="2000" b="1" dirty="0">
                <a:solidFill>
                  <a:schemeClr val="accent2"/>
                </a:solidFill>
              </a:rPr>
              <a:t>Decidió</a:t>
            </a:r>
          </a:p>
        </p:txBody>
      </p:sp>
      <p:sp>
        <p:nvSpPr>
          <p:cNvPr id="51" name="CuadroTexto 50">
            <a:extLst>
              <a:ext uri="{FF2B5EF4-FFF2-40B4-BE49-F238E27FC236}">
                <a16:creationId xmlns:a16="http://schemas.microsoft.com/office/drawing/2014/main" id="{370B8D15-F930-EA4C-9ACD-6FAB72E50F70}"/>
              </a:ext>
            </a:extLst>
          </p:cNvPr>
          <p:cNvSpPr txBox="1"/>
          <p:nvPr/>
        </p:nvSpPr>
        <p:spPr>
          <a:xfrm>
            <a:off x="1519775" y="4824219"/>
            <a:ext cx="917239" cy="400110"/>
          </a:xfrm>
          <a:prstGeom prst="rect">
            <a:avLst/>
          </a:prstGeom>
          <a:noFill/>
        </p:spPr>
        <p:txBody>
          <a:bodyPr wrap="none" rtlCol="0">
            <a:spAutoFit/>
          </a:bodyPr>
          <a:lstStyle/>
          <a:p>
            <a:pPr algn="l"/>
            <a:r>
              <a:rPr lang="es-GB" sz="2000" b="1" dirty="0">
                <a:solidFill>
                  <a:schemeClr val="accent2"/>
                </a:solidFill>
              </a:rPr>
              <a:t>hacer</a:t>
            </a:r>
          </a:p>
        </p:txBody>
      </p:sp>
      <p:sp>
        <p:nvSpPr>
          <p:cNvPr id="52" name="CuadroTexto 51">
            <a:extLst>
              <a:ext uri="{FF2B5EF4-FFF2-40B4-BE49-F238E27FC236}">
                <a16:creationId xmlns:a16="http://schemas.microsoft.com/office/drawing/2014/main" id="{532927AC-2C19-9140-B9E6-B7CC47D1A266}"/>
              </a:ext>
            </a:extLst>
          </p:cNvPr>
          <p:cNvSpPr txBox="1"/>
          <p:nvPr/>
        </p:nvSpPr>
        <p:spPr>
          <a:xfrm>
            <a:off x="5054901" y="4824412"/>
            <a:ext cx="790601" cy="400110"/>
          </a:xfrm>
          <a:prstGeom prst="rect">
            <a:avLst/>
          </a:prstGeom>
          <a:noFill/>
        </p:spPr>
        <p:txBody>
          <a:bodyPr wrap="none" rtlCol="0">
            <a:spAutoFit/>
          </a:bodyPr>
          <a:lstStyle/>
          <a:p>
            <a:pPr algn="l"/>
            <a:r>
              <a:rPr lang="es-GB" sz="2000" b="1" dirty="0">
                <a:solidFill>
                  <a:schemeClr val="accent2"/>
                </a:solidFill>
              </a:rPr>
              <a:t>zona</a:t>
            </a:r>
          </a:p>
        </p:txBody>
      </p:sp>
      <p:sp>
        <p:nvSpPr>
          <p:cNvPr id="54" name="CuadroTexto 53">
            <a:extLst>
              <a:ext uri="{FF2B5EF4-FFF2-40B4-BE49-F238E27FC236}">
                <a16:creationId xmlns:a16="http://schemas.microsoft.com/office/drawing/2014/main" id="{CBEF6B3C-C721-2840-AC43-DA5132F304FB}"/>
              </a:ext>
            </a:extLst>
          </p:cNvPr>
          <p:cNvSpPr txBox="1"/>
          <p:nvPr/>
        </p:nvSpPr>
        <p:spPr>
          <a:xfrm>
            <a:off x="1368943" y="5352600"/>
            <a:ext cx="1111202" cy="400110"/>
          </a:xfrm>
          <a:prstGeom prst="rect">
            <a:avLst/>
          </a:prstGeom>
          <a:noFill/>
        </p:spPr>
        <p:txBody>
          <a:bodyPr wrap="none" rtlCol="0">
            <a:spAutoFit/>
          </a:bodyPr>
          <a:lstStyle/>
          <a:p>
            <a:pPr algn="l"/>
            <a:r>
              <a:rPr lang="es-GB" sz="2000" b="1" dirty="0">
                <a:solidFill>
                  <a:schemeClr val="accent2"/>
                </a:solidFill>
              </a:rPr>
              <a:t>escena</a:t>
            </a:r>
          </a:p>
        </p:txBody>
      </p:sp>
      <p:sp>
        <p:nvSpPr>
          <p:cNvPr id="66" name="CuadroTexto 65">
            <a:extLst>
              <a:ext uri="{FF2B5EF4-FFF2-40B4-BE49-F238E27FC236}">
                <a16:creationId xmlns:a16="http://schemas.microsoft.com/office/drawing/2014/main" id="{1CF5AF18-D01B-9F4D-BB17-8DA100C632F1}"/>
              </a:ext>
            </a:extLst>
          </p:cNvPr>
          <p:cNvSpPr txBox="1"/>
          <p:nvPr/>
        </p:nvSpPr>
        <p:spPr>
          <a:xfrm>
            <a:off x="3409884" y="5352600"/>
            <a:ext cx="1370888" cy="400110"/>
          </a:xfrm>
          <a:prstGeom prst="rect">
            <a:avLst/>
          </a:prstGeom>
          <a:noFill/>
        </p:spPr>
        <p:txBody>
          <a:bodyPr wrap="none" rtlCol="0">
            <a:spAutoFit/>
          </a:bodyPr>
          <a:lstStyle/>
          <a:p>
            <a:pPr algn="l"/>
            <a:r>
              <a:rPr lang="es-GB" sz="2000" b="1" dirty="0">
                <a:solidFill>
                  <a:schemeClr val="accent2"/>
                </a:solidFill>
              </a:rPr>
              <a:t>amenaza</a:t>
            </a:r>
          </a:p>
        </p:txBody>
      </p:sp>
      <p:sp>
        <p:nvSpPr>
          <p:cNvPr id="70" name="CuadroTexto 69">
            <a:extLst>
              <a:ext uri="{FF2B5EF4-FFF2-40B4-BE49-F238E27FC236}">
                <a16:creationId xmlns:a16="http://schemas.microsoft.com/office/drawing/2014/main" id="{2C3B7723-4418-9E45-82DF-D65D744A6BCF}"/>
              </a:ext>
            </a:extLst>
          </p:cNvPr>
          <p:cNvSpPr txBox="1"/>
          <p:nvPr/>
        </p:nvSpPr>
        <p:spPr>
          <a:xfrm>
            <a:off x="5710511" y="5352600"/>
            <a:ext cx="1946367" cy="400110"/>
          </a:xfrm>
          <a:prstGeom prst="rect">
            <a:avLst/>
          </a:prstGeom>
          <a:noFill/>
        </p:spPr>
        <p:txBody>
          <a:bodyPr wrap="none" rtlCol="0">
            <a:spAutoFit/>
          </a:bodyPr>
          <a:lstStyle/>
          <a:p>
            <a:pPr algn="l"/>
            <a:r>
              <a:rPr lang="es-GB" sz="2000" b="1" dirty="0">
                <a:solidFill>
                  <a:schemeClr val="accent2"/>
                </a:solidFill>
              </a:rPr>
              <a:t>manifestación</a:t>
            </a:r>
          </a:p>
        </p:txBody>
      </p:sp>
      <p:sp>
        <p:nvSpPr>
          <p:cNvPr id="71" name="CuadroTexto 70">
            <a:extLst>
              <a:ext uri="{FF2B5EF4-FFF2-40B4-BE49-F238E27FC236}">
                <a16:creationId xmlns:a16="http://schemas.microsoft.com/office/drawing/2014/main" id="{93C28273-11FA-924E-BF70-B2B17DCD9027}"/>
              </a:ext>
            </a:extLst>
          </p:cNvPr>
          <p:cNvSpPr txBox="1"/>
          <p:nvPr/>
        </p:nvSpPr>
        <p:spPr>
          <a:xfrm>
            <a:off x="427587" y="5851928"/>
            <a:ext cx="1277914" cy="400110"/>
          </a:xfrm>
          <a:prstGeom prst="rect">
            <a:avLst/>
          </a:prstGeom>
          <a:noFill/>
        </p:spPr>
        <p:txBody>
          <a:bodyPr wrap="none" rtlCol="0">
            <a:spAutoFit/>
          </a:bodyPr>
          <a:lstStyle/>
          <a:p>
            <a:pPr algn="l"/>
            <a:r>
              <a:rPr lang="es-GB" sz="2000" b="1" dirty="0">
                <a:solidFill>
                  <a:schemeClr val="accent2"/>
                </a:solidFill>
              </a:rPr>
              <a:t>Necesitó</a:t>
            </a:r>
          </a:p>
        </p:txBody>
      </p:sp>
      <p:sp>
        <p:nvSpPr>
          <p:cNvPr id="72" name="CuadroTexto 71">
            <a:extLst>
              <a:ext uri="{FF2B5EF4-FFF2-40B4-BE49-F238E27FC236}">
                <a16:creationId xmlns:a16="http://schemas.microsoft.com/office/drawing/2014/main" id="{9CBE2FAA-E3E4-3B43-AF03-B880BF58F939}"/>
              </a:ext>
            </a:extLst>
          </p:cNvPr>
          <p:cNvSpPr txBox="1"/>
          <p:nvPr/>
        </p:nvSpPr>
        <p:spPr>
          <a:xfrm>
            <a:off x="1705501" y="5847663"/>
            <a:ext cx="889987" cy="400110"/>
          </a:xfrm>
          <a:prstGeom prst="rect">
            <a:avLst/>
          </a:prstGeom>
          <a:noFill/>
        </p:spPr>
        <p:txBody>
          <a:bodyPr wrap="none" rtlCol="0">
            <a:spAutoFit/>
          </a:bodyPr>
          <a:lstStyle/>
          <a:p>
            <a:pPr algn="l"/>
            <a:r>
              <a:rPr lang="es-GB" sz="2000" b="1" dirty="0">
                <a:solidFill>
                  <a:schemeClr val="accent2"/>
                </a:solidFill>
              </a:rPr>
              <a:t>cinco</a:t>
            </a:r>
          </a:p>
        </p:txBody>
      </p:sp>
      <p:sp>
        <p:nvSpPr>
          <p:cNvPr id="73" name="CuadroTexto 72">
            <a:extLst>
              <a:ext uri="{FF2B5EF4-FFF2-40B4-BE49-F238E27FC236}">
                <a16:creationId xmlns:a16="http://schemas.microsoft.com/office/drawing/2014/main" id="{AE26A90C-D651-A84A-869F-96D2171EF5D6}"/>
              </a:ext>
            </a:extLst>
          </p:cNvPr>
          <p:cNvSpPr txBox="1"/>
          <p:nvPr/>
        </p:nvSpPr>
        <p:spPr>
          <a:xfrm>
            <a:off x="5970654" y="5835646"/>
            <a:ext cx="1628972" cy="400110"/>
          </a:xfrm>
          <a:prstGeom prst="rect">
            <a:avLst/>
          </a:prstGeom>
          <a:noFill/>
        </p:spPr>
        <p:txBody>
          <a:bodyPr wrap="none" rtlCol="0">
            <a:spAutoFit/>
          </a:bodyPr>
          <a:lstStyle/>
          <a:p>
            <a:pPr algn="l"/>
            <a:r>
              <a:rPr lang="es-GB" sz="2000" b="1" dirty="0">
                <a:solidFill>
                  <a:schemeClr val="accent2"/>
                </a:solidFill>
              </a:rPr>
              <a:t>producción</a:t>
            </a:r>
          </a:p>
        </p:txBody>
      </p:sp>
      <p:pic>
        <p:nvPicPr>
          <p:cNvPr id="5" name="Imagen 4">
            <a:extLst>
              <a:ext uri="{FF2B5EF4-FFF2-40B4-BE49-F238E27FC236}">
                <a16:creationId xmlns:a16="http://schemas.microsoft.com/office/drawing/2014/main" id="{99431B41-820B-554D-BAC8-03BE6BA6FF90}"/>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6164" b="100000" l="2778" r="100000">
                        <a14:foregroundMark x1="70938" y1="9106" x2="73976" y2="47154"/>
                        <a14:foregroundMark x1="73976" y1="47154" x2="78864" y2="60163"/>
                        <a14:foregroundMark x1="78864" y1="60163" x2="81770" y2="63577"/>
                        <a14:foregroundMark x1="76882" y1="86341" x2="70938" y2="86179"/>
                        <a14:foregroundMark x1="79789" y1="58049" x2="64201" y2="56748"/>
                        <a14:foregroundMark x1="85997" y1="44228" x2="82827" y2="37886"/>
                        <a14:foregroundMark x1="86526" y1="32358" x2="82563" y2="16911"/>
                        <a14:foregroundMark x1="82563" y1="16911" x2="76090" y2="10081"/>
                        <a14:foregroundMark x1="76090" y1="10081" x2="65918" y2="11707"/>
                        <a14:foregroundMark x1="65918" y1="11707" x2="59841" y2="19350"/>
                        <a14:foregroundMark x1="59841" y1="19350" x2="56011" y2="30732"/>
                        <a14:foregroundMark x1="56011" y1="30732" x2="57992" y2="40976"/>
                        <a14:foregroundMark x1="57992" y1="40976" x2="59974" y2="43089"/>
                        <a14:foregroundMark x1="67371" y1="20163" x2="67503" y2="39187"/>
                        <a14:foregroundMark x1="67503" y1="39187" x2="68164" y2="40976"/>
                        <a14:foregroundMark x1="65918" y1="54959" x2="63672" y2="65528"/>
                        <a14:foregroundMark x1="63672" y1="65528" x2="63672" y2="65691"/>
                        <a14:foregroundMark x1="64993" y1="65691" x2="64465" y2="72683"/>
                        <a14:foregroundMark x1="74637" y1="80650" x2="69353" y2="84228"/>
                        <a14:foregroundMark x1="3170" y1="31220" x2="4227" y2="37236"/>
                        <a14:foregroundMark x1="76667" y1="6849" x2="70556" y2="6164"/>
                        <a14:foregroundMark x1="17222" y1="35616" x2="9444" y2="30822"/>
                        <a14:foregroundMark x1="72222" y1="71233" x2="72778" y2="76027"/>
                        <a14:backgroundMark x1="48349" y1="40976" x2="49009" y2="53496"/>
                        <a14:backgroundMark x1="49009" y1="53496" x2="47028" y2="64715"/>
                      </a14:backgroundRemoval>
                    </a14:imgEffect>
                  </a14:imgLayer>
                </a14:imgProps>
              </a:ext>
              <a:ext uri="{28A0092B-C50C-407E-A947-70E740481C1C}">
                <a14:useLocalDpi xmlns:a14="http://schemas.microsoft.com/office/drawing/2010/main"/>
              </a:ext>
            </a:extLst>
          </a:blip>
          <a:srcRect/>
          <a:stretch/>
        </p:blipFill>
        <p:spPr>
          <a:xfrm>
            <a:off x="8209401" y="2644762"/>
            <a:ext cx="1098269" cy="890848"/>
          </a:xfrm>
          <a:prstGeom prst="rect">
            <a:avLst/>
          </a:prstGeom>
        </p:spPr>
      </p:pic>
      <p:pic>
        <p:nvPicPr>
          <p:cNvPr id="6" name="Imagen 5">
            <a:extLst>
              <a:ext uri="{FF2B5EF4-FFF2-40B4-BE49-F238E27FC236}">
                <a16:creationId xmlns:a16="http://schemas.microsoft.com/office/drawing/2014/main" id="{B4B24D0A-57DB-ED45-A15E-94DBB7E8D56A}"/>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10000" r="90000">
                        <a14:foregroundMark x1="70909" y1="48095" x2="83295" y2="49167"/>
                        <a14:foregroundMark x1="74886" y1="46667" x2="73750" y2="51071"/>
                        <a14:foregroundMark x1="41705" y1="65238" x2="39091" y2="71429"/>
                      </a14:backgroundRemoval>
                    </a14:imgEffect>
                  </a14:imgLayer>
                </a14:imgProps>
              </a:ext>
              <a:ext uri="{28A0092B-C50C-407E-A947-70E740481C1C}">
                <a14:useLocalDpi xmlns:a14="http://schemas.microsoft.com/office/drawing/2010/main"/>
              </a:ext>
            </a:extLst>
          </a:blip>
          <a:stretch>
            <a:fillRect/>
          </a:stretch>
        </p:blipFill>
        <p:spPr>
          <a:xfrm>
            <a:off x="9930049" y="2481061"/>
            <a:ext cx="1393330" cy="1329997"/>
          </a:xfrm>
          <a:prstGeom prst="rect">
            <a:avLst/>
          </a:prstGeom>
        </p:spPr>
      </p:pic>
      <p:pic>
        <p:nvPicPr>
          <p:cNvPr id="74" name="Picture 8" descr="green checkmark">
            <a:extLst>
              <a:ext uri="{FF2B5EF4-FFF2-40B4-BE49-F238E27FC236}">
                <a16:creationId xmlns:a16="http://schemas.microsoft.com/office/drawing/2014/main" id="{293622B7-DBAD-254D-9928-63B42263044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42767" y="3878767"/>
            <a:ext cx="321899" cy="335312"/>
          </a:xfrm>
          <a:prstGeom prst="rect">
            <a:avLst/>
          </a:prstGeom>
        </p:spPr>
      </p:pic>
      <p:pic>
        <p:nvPicPr>
          <p:cNvPr id="75" name="Picture 8" descr="green checkmark">
            <a:extLst>
              <a:ext uri="{FF2B5EF4-FFF2-40B4-BE49-F238E27FC236}">
                <a16:creationId xmlns:a16="http://schemas.microsoft.com/office/drawing/2014/main" id="{2F39931D-5DFE-8A46-8E1A-59F20978050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720099" y="4365584"/>
            <a:ext cx="321899" cy="335312"/>
          </a:xfrm>
          <a:prstGeom prst="rect">
            <a:avLst/>
          </a:prstGeom>
        </p:spPr>
      </p:pic>
      <p:pic>
        <p:nvPicPr>
          <p:cNvPr id="76" name="Picture 8" descr="green checkmark">
            <a:extLst>
              <a:ext uri="{FF2B5EF4-FFF2-40B4-BE49-F238E27FC236}">
                <a16:creationId xmlns:a16="http://schemas.microsoft.com/office/drawing/2014/main" id="{E10AA070-E43A-1549-A5DC-9258AD32E46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704262" y="4874928"/>
            <a:ext cx="321899" cy="335312"/>
          </a:xfrm>
          <a:prstGeom prst="rect">
            <a:avLst/>
          </a:prstGeom>
        </p:spPr>
      </p:pic>
      <p:pic>
        <p:nvPicPr>
          <p:cNvPr id="77" name="Picture 8" descr="green checkmark">
            <a:extLst>
              <a:ext uri="{FF2B5EF4-FFF2-40B4-BE49-F238E27FC236}">
                <a16:creationId xmlns:a16="http://schemas.microsoft.com/office/drawing/2014/main" id="{D24A2959-E66F-3B4D-9570-AFE43D4A328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42767" y="5358639"/>
            <a:ext cx="321899" cy="335312"/>
          </a:xfrm>
          <a:prstGeom prst="rect">
            <a:avLst/>
          </a:prstGeom>
        </p:spPr>
      </p:pic>
      <p:pic>
        <p:nvPicPr>
          <p:cNvPr id="78" name="Picture 8" descr="green checkmark">
            <a:extLst>
              <a:ext uri="{FF2B5EF4-FFF2-40B4-BE49-F238E27FC236}">
                <a16:creationId xmlns:a16="http://schemas.microsoft.com/office/drawing/2014/main" id="{583F586D-4F3D-1F49-93C1-7B611505194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42767" y="5900444"/>
            <a:ext cx="321899" cy="335312"/>
          </a:xfrm>
          <a:prstGeom prst="rect">
            <a:avLst/>
          </a:prstGeom>
        </p:spPr>
      </p:pic>
      <p:sp>
        <p:nvSpPr>
          <p:cNvPr id="79" name="Action Button: Custom 20">
            <a:hlinkClick r:id="" action="ppaction://noaction" highlightClick="1">
              <a:snd r:embed="rId12" name="1 Ici%CC%81ar Bollai%CC%81n...wav"/>
            </a:hlinkClick>
            <a:extLst>
              <a:ext uri="{FF2B5EF4-FFF2-40B4-BE49-F238E27FC236}">
                <a16:creationId xmlns:a16="http://schemas.microsoft.com/office/drawing/2014/main" id="{DF3D69D3-ECBA-614A-BC2D-8140272B53FC}"/>
              </a:ext>
            </a:extLst>
          </p:cNvPr>
          <p:cNvSpPr/>
          <p:nvPr/>
        </p:nvSpPr>
        <p:spPr>
          <a:xfrm>
            <a:off x="153635" y="3781964"/>
            <a:ext cx="321899" cy="33531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0" name="Action Button: Custom 20">
            <a:hlinkClick r:id="" action="ppaction://noaction" highlightClick="1">
              <a:snd r:embed="rId13" name="2 Realiza peli%CC%81culas.wav"/>
            </a:hlinkClick>
            <a:extLst>
              <a:ext uri="{FF2B5EF4-FFF2-40B4-BE49-F238E27FC236}">
                <a16:creationId xmlns:a16="http://schemas.microsoft.com/office/drawing/2014/main" id="{A3114353-4F8F-314D-B3F1-AA4A0A459C1A}"/>
              </a:ext>
            </a:extLst>
          </p:cNvPr>
          <p:cNvSpPr/>
          <p:nvPr/>
        </p:nvSpPr>
        <p:spPr>
          <a:xfrm>
            <a:off x="152893" y="4295406"/>
            <a:ext cx="321899" cy="33531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1" name="Action Button: Custom 20">
            <a:hlinkClick r:id="" action="ppaction://noaction" highlightClick="1">
              <a:snd r:embed="rId14" name="3 Decidio%CC%81 hacer.wav"/>
            </a:hlinkClick>
            <a:extLst>
              <a:ext uri="{FF2B5EF4-FFF2-40B4-BE49-F238E27FC236}">
                <a16:creationId xmlns:a16="http://schemas.microsoft.com/office/drawing/2014/main" id="{B8A5932F-4816-D044-8C59-43E83BE4F50E}"/>
              </a:ext>
            </a:extLst>
          </p:cNvPr>
          <p:cNvSpPr/>
          <p:nvPr/>
        </p:nvSpPr>
        <p:spPr>
          <a:xfrm>
            <a:off x="152893" y="4814428"/>
            <a:ext cx="321899" cy="33531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2" name="Action Button: Custom 20">
            <a:hlinkClick r:id="" action="ppaction://noaction" highlightClick="1">
              <a:snd r:embed="rId15" name="4 En una escena.wav"/>
            </a:hlinkClick>
            <a:extLst>
              <a:ext uri="{FF2B5EF4-FFF2-40B4-BE49-F238E27FC236}">
                <a16:creationId xmlns:a16="http://schemas.microsoft.com/office/drawing/2014/main" id="{D716CA2B-244E-AA49-A21B-B3176AC4A21A}"/>
              </a:ext>
            </a:extLst>
          </p:cNvPr>
          <p:cNvSpPr/>
          <p:nvPr/>
        </p:nvSpPr>
        <p:spPr>
          <a:xfrm>
            <a:off x="161505" y="5358639"/>
            <a:ext cx="321899" cy="33531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3" name="Action Button: Custom 20">
            <a:hlinkClick r:id="" action="ppaction://noaction" highlightClick="1">
              <a:snd r:embed="rId16" name="5 Necesito%CC%81 cinco.wav"/>
            </a:hlinkClick>
            <a:extLst>
              <a:ext uri="{FF2B5EF4-FFF2-40B4-BE49-F238E27FC236}">
                <a16:creationId xmlns:a16="http://schemas.microsoft.com/office/drawing/2014/main" id="{2FA84E43-95E5-8F4D-94CA-1CF35DB23F81}"/>
              </a:ext>
            </a:extLst>
          </p:cNvPr>
          <p:cNvSpPr/>
          <p:nvPr/>
        </p:nvSpPr>
        <p:spPr>
          <a:xfrm>
            <a:off x="161506" y="5880062"/>
            <a:ext cx="321899" cy="33531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214096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7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7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72"/>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8" grpId="0"/>
      <p:bldP spid="67" grpId="0"/>
      <p:bldP spid="68" grpId="0" animBg="1"/>
      <p:bldP spid="69" grpId="0" animBg="1"/>
      <p:bldP spid="31" grpId="0"/>
      <p:bldP spid="37" grpId="0"/>
      <p:bldP spid="38" grpId="0"/>
      <p:bldP spid="4" grpId="0"/>
      <p:bldP spid="40" grpId="0"/>
      <p:bldP spid="41" grpId="0"/>
      <p:bldP spid="42" grpId="0"/>
      <p:bldP spid="49" grpId="0"/>
      <p:bldP spid="50" grpId="0"/>
      <p:bldP spid="51" grpId="0"/>
      <p:bldP spid="52" grpId="0"/>
      <p:bldP spid="54" grpId="0"/>
      <p:bldP spid="66" grpId="0"/>
      <p:bldP spid="70" grpId="0"/>
      <p:bldP spid="71" grpId="0"/>
      <p:bldP spid="72" grpId="0"/>
      <p:bldP spid="73" grpId="0"/>
      <p:bldP spid="79" grpId="0" animBg="1"/>
      <p:bldP spid="80" grpId="0" animBg="1"/>
      <p:bldP spid="81" grpId="0" animBg="1"/>
      <p:bldP spid="82" grpId="0" animBg="1"/>
      <p:bldP spid="8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5200"/>
            <a:ext cx="6649156" cy="867128"/>
          </a:xfrm>
          <a:prstGeom prst="rect">
            <a:avLst/>
          </a:prstGeom>
        </p:spPr>
      </p:pic>
      <p:sp>
        <p:nvSpPr>
          <p:cNvPr id="5" name="Title 1"/>
          <p:cNvSpPr>
            <a:spLocks noGrp="1"/>
          </p:cNvSpPr>
          <p:nvPr>
            <p:ph type="title"/>
          </p:nvPr>
        </p:nvSpPr>
        <p:spPr>
          <a:xfrm>
            <a:off x="34580" y="6530"/>
            <a:ext cx="7205776" cy="1325563"/>
          </a:xfrm>
        </p:spPr>
        <p:txBody>
          <a:bodyPr>
            <a:normAutofit/>
          </a:bodyPr>
          <a:lstStyle/>
          <a:p>
            <a:r>
              <a:rPr lang="en-GB" sz="2600" b="1" dirty="0">
                <a:solidFill>
                  <a:schemeClr val="bg1"/>
                </a:solidFill>
                <a:latin typeface="Century Gothic" panose="020B0502020202020204" pitchFamily="34" charset="0"/>
              </a:rPr>
              <a:t>Talking about possessions</a:t>
            </a:r>
            <a:br>
              <a:rPr lang="en-GB" sz="2600" b="1" dirty="0">
                <a:solidFill>
                  <a:schemeClr val="bg1"/>
                </a:solidFill>
                <a:latin typeface="Century Gothic" panose="020B0502020202020204" pitchFamily="34" charset="0"/>
              </a:rPr>
            </a:br>
            <a:r>
              <a:rPr lang="en-GB" sz="2600" b="1" dirty="0">
                <a:solidFill>
                  <a:schemeClr val="bg1"/>
                </a:solidFill>
                <a:latin typeface="Century Gothic" panose="020B0502020202020204" pitchFamily="34" charset="0"/>
              </a:rPr>
              <a:t>The verb TENER in past singular</a:t>
            </a:r>
          </a:p>
        </p:txBody>
      </p:sp>
      <p:sp>
        <p:nvSpPr>
          <p:cNvPr id="16" name="TextBox 21">
            <a:extLst>
              <a:ext uri="{FF2B5EF4-FFF2-40B4-BE49-F238E27FC236}">
                <a16:creationId xmlns:a16="http://schemas.microsoft.com/office/drawing/2014/main" id="{23DF80B6-65B8-BA45-AE33-22F25F1E5C19}"/>
              </a:ext>
            </a:extLst>
          </p:cNvPr>
          <p:cNvSpPr txBox="1"/>
          <p:nvPr/>
        </p:nvSpPr>
        <p:spPr>
          <a:xfrm>
            <a:off x="18137250" y="5388224"/>
            <a:ext cx="7808482" cy="523220"/>
          </a:xfrm>
          <a:prstGeom prst="rect">
            <a:avLst/>
          </a:prstGeom>
          <a:noFill/>
        </p:spPr>
        <p:txBody>
          <a:bodyPr wrap="square" rtlCol="0">
            <a:spAutoFit/>
          </a:bodyPr>
          <a:lstStyle/>
          <a:p>
            <a:r>
              <a:rPr lang="en-GB" sz="2800" b="1" dirty="0">
                <a:solidFill>
                  <a:srgbClr val="E55B00"/>
                </a:solidFill>
                <a:latin typeface="Century Gothic" panose="020B0502020202020204" pitchFamily="34" charset="0"/>
              </a:rPr>
              <a:t>They</a:t>
            </a:r>
            <a:r>
              <a:rPr lang="en-GB" sz="2800" dirty="0">
                <a:solidFill>
                  <a:srgbClr val="002060"/>
                </a:solidFill>
                <a:latin typeface="Century Gothic" panose="020B0502020202020204" pitchFamily="34" charset="0"/>
              </a:rPr>
              <a:t> </a:t>
            </a:r>
            <a:r>
              <a:rPr lang="en-GB" sz="2800" dirty="0">
                <a:solidFill>
                  <a:schemeClr val="accent5">
                    <a:lumMod val="50000"/>
                  </a:schemeClr>
                </a:solidFill>
                <a:latin typeface="Century Gothic" panose="020B0502020202020204" pitchFamily="34" charset="0"/>
              </a:rPr>
              <a:t>resolve difficult problems.</a:t>
            </a:r>
          </a:p>
        </p:txBody>
      </p:sp>
      <p:sp>
        <p:nvSpPr>
          <p:cNvPr id="18" name="TextBox 23">
            <a:extLst>
              <a:ext uri="{FF2B5EF4-FFF2-40B4-BE49-F238E27FC236}">
                <a16:creationId xmlns:a16="http://schemas.microsoft.com/office/drawing/2014/main" id="{71D3EA4B-CBBA-4646-8652-B4B49BB011DE}"/>
              </a:ext>
            </a:extLst>
          </p:cNvPr>
          <p:cNvSpPr txBox="1"/>
          <p:nvPr/>
        </p:nvSpPr>
        <p:spPr>
          <a:xfrm>
            <a:off x="341814" y="3260190"/>
            <a:ext cx="6151206"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To use the verb ‘</a:t>
            </a:r>
            <a:r>
              <a:rPr lang="en-GB" sz="2800" b="1" dirty="0" err="1">
                <a:solidFill>
                  <a:schemeClr val="accent5">
                    <a:lumMod val="50000"/>
                  </a:schemeClr>
                </a:solidFill>
                <a:latin typeface="Century Gothic" panose="020B0502020202020204" pitchFamily="34" charset="0"/>
              </a:rPr>
              <a:t>tener</a:t>
            </a:r>
            <a:r>
              <a:rPr lang="en-GB" sz="2800" dirty="0">
                <a:solidFill>
                  <a:schemeClr val="accent5">
                    <a:lumMod val="50000"/>
                  </a:schemeClr>
                </a:solidFill>
                <a:latin typeface="Century Gothic" panose="020B0502020202020204" pitchFamily="34" charset="0"/>
              </a:rPr>
              <a:t>’ in the past:</a:t>
            </a:r>
          </a:p>
        </p:txBody>
      </p:sp>
      <p:sp>
        <p:nvSpPr>
          <p:cNvPr id="19" name="TextBox 2">
            <a:extLst>
              <a:ext uri="{FF2B5EF4-FFF2-40B4-BE49-F238E27FC236}">
                <a16:creationId xmlns:a16="http://schemas.microsoft.com/office/drawing/2014/main" id="{20CC3160-725F-ED4F-A2C2-A6FAD6B5F4E7}"/>
              </a:ext>
            </a:extLst>
          </p:cNvPr>
          <p:cNvSpPr txBox="1"/>
          <p:nvPr/>
        </p:nvSpPr>
        <p:spPr>
          <a:xfrm>
            <a:off x="341814" y="2491681"/>
            <a:ext cx="12283647"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Sometimes, the stem (the beginning of a word) also changes.</a:t>
            </a:r>
          </a:p>
        </p:txBody>
      </p:sp>
      <p:sp>
        <p:nvSpPr>
          <p:cNvPr id="20" name="TextBox 5">
            <a:extLst>
              <a:ext uri="{FF2B5EF4-FFF2-40B4-BE49-F238E27FC236}">
                <a16:creationId xmlns:a16="http://schemas.microsoft.com/office/drawing/2014/main" id="{089CB309-86FD-294F-A6D9-60DC05378A24}"/>
              </a:ext>
            </a:extLst>
          </p:cNvPr>
          <p:cNvSpPr txBox="1"/>
          <p:nvPr/>
        </p:nvSpPr>
        <p:spPr>
          <a:xfrm>
            <a:off x="341814" y="1292285"/>
            <a:ext cx="10982017" cy="954107"/>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As you know, verb endings in Spanish change to talk about events in the past.</a:t>
            </a:r>
          </a:p>
        </p:txBody>
      </p:sp>
      <p:sp>
        <p:nvSpPr>
          <p:cNvPr id="26" name="TextBox 16">
            <a:extLst>
              <a:ext uri="{FF2B5EF4-FFF2-40B4-BE49-F238E27FC236}">
                <a16:creationId xmlns:a16="http://schemas.microsoft.com/office/drawing/2014/main" id="{D503FE9B-4472-FB43-AC88-F6FA58C1E120}"/>
              </a:ext>
            </a:extLst>
          </p:cNvPr>
          <p:cNvSpPr txBox="1"/>
          <p:nvPr/>
        </p:nvSpPr>
        <p:spPr>
          <a:xfrm>
            <a:off x="18146206" y="4384898"/>
            <a:ext cx="6410678" cy="954107"/>
          </a:xfrm>
          <a:prstGeom prst="rect">
            <a:avLst/>
          </a:prstGeom>
          <a:noFill/>
        </p:spPr>
        <p:txBody>
          <a:bodyPr wrap="square" rtlCol="0">
            <a:spAutoFit/>
          </a:bodyPr>
          <a:lstStyle/>
          <a:p>
            <a:r>
              <a:rPr lang="en-GB" sz="2800" b="1" dirty="0">
                <a:solidFill>
                  <a:srgbClr val="E55B00"/>
                </a:solidFill>
                <a:latin typeface="Century Gothic" panose="020B0502020202020204" pitchFamily="34" charset="0"/>
              </a:rPr>
              <a:t>S/he</a:t>
            </a:r>
            <a:r>
              <a:rPr lang="en-GB" sz="2800" dirty="0">
                <a:solidFill>
                  <a:srgbClr val="002060"/>
                </a:solidFill>
                <a:latin typeface="Century Gothic" panose="020B0502020202020204" pitchFamily="34" charset="0"/>
              </a:rPr>
              <a:t> </a:t>
            </a:r>
            <a:r>
              <a:rPr lang="en-GB" sz="2800" dirty="0">
                <a:solidFill>
                  <a:schemeClr val="accent5">
                    <a:lumMod val="50000"/>
                  </a:schemeClr>
                </a:solidFill>
                <a:latin typeface="Century Gothic" panose="020B0502020202020204" pitchFamily="34" charset="0"/>
              </a:rPr>
              <a:t>or</a:t>
            </a:r>
            <a:r>
              <a:rPr lang="en-GB" sz="2800" dirty="0">
                <a:solidFill>
                  <a:srgbClr val="002060"/>
                </a:solidFill>
                <a:latin typeface="Century Gothic" panose="020B0502020202020204" pitchFamily="34" charset="0"/>
              </a:rPr>
              <a:t> </a:t>
            </a:r>
            <a:r>
              <a:rPr lang="en-GB" sz="2800" b="1" dirty="0">
                <a:solidFill>
                  <a:srgbClr val="EE6000"/>
                </a:solidFill>
                <a:latin typeface="Century Gothic" panose="020B0502020202020204" pitchFamily="34" charset="0"/>
              </a:rPr>
              <a:t>it</a:t>
            </a:r>
            <a:r>
              <a:rPr lang="en-GB" sz="2800" dirty="0">
                <a:solidFill>
                  <a:srgbClr val="002060"/>
                </a:solidFill>
                <a:latin typeface="Century Gothic" panose="020B0502020202020204" pitchFamily="34" charset="0"/>
              </a:rPr>
              <a:t> </a:t>
            </a:r>
            <a:r>
              <a:rPr lang="en-GB" sz="2800" dirty="0">
                <a:solidFill>
                  <a:schemeClr val="accent5">
                    <a:lumMod val="50000"/>
                  </a:schemeClr>
                </a:solidFill>
                <a:latin typeface="Century Gothic" panose="020B0502020202020204" pitchFamily="34" charset="0"/>
              </a:rPr>
              <a:t>promotes natural products.</a:t>
            </a:r>
          </a:p>
        </p:txBody>
      </p:sp>
      <p:sp>
        <p:nvSpPr>
          <p:cNvPr id="27" name="TextBox 26">
            <a:extLst>
              <a:ext uri="{FF2B5EF4-FFF2-40B4-BE49-F238E27FC236}">
                <a16:creationId xmlns:a16="http://schemas.microsoft.com/office/drawing/2014/main" id="{C5EF1A48-6BF6-E442-80DD-97F996D44918}"/>
              </a:ext>
            </a:extLst>
          </p:cNvPr>
          <p:cNvSpPr txBox="1"/>
          <p:nvPr/>
        </p:nvSpPr>
        <p:spPr>
          <a:xfrm>
            <a:off x="341814" y="4028699"/>
            <a:ext cx="10982018"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To mean ‘</a:t>
            </a:r>
            <a:r>
              <a:rPr lang="en-GB" sz="2800" b="1" dirty="0">
                <a:solidFill>
                  <a:schemeClr val="accent5">
                    <a:lumMod val="50000"/>
                  </a:schemeClr>
                </a:solidFill>
                <a:latin typeface="Century Gothic" panose="020B0502020202020204" pitchFamily="34" charset="0"/>
              </a:rPr>
              <a:t>I had</a:t>
            </a:r>
            <a:r>
              <a:rPr lang="en-GB" sz="2800" dirty="0">
                <a:solidFill>
                  <a:schemeClr val="accent5">
                    <a:lumMod val="50000"/>
                  </a:schemeClr>
                </a:solidFill>
                <a:latin typeface="Century Gothic" panose="020B0502020202020204" pitchFamily="34" charset="0"/>
              </a:rPr>
              <a:t>’ use </a:t>
            </a:r>
            <a:r>
              <a:rPr lang="en-GB" sz="2800" b="1" dirty="0">
                <a:solidFill>
                  <a:srgbClr val="E55B00"/>
                </a:solidFill>
                <a:latin typeface="Century Gothic" panose="020B0502020202020204" pitchFamily="34" charset="0"/>
              </a:rPr>
              <a:t>________</a:t>
            </a:r>
            <a:r>
              <a:rPr lang="en-GB" sz="2800" dirty="0">
                <a:solidFill>
                  <a:schemeClr val="accent1">
                    <a:lumMod val="50000"/>
                  </a:schemeClr>
                </a:solidFill>
                <a:latin typeface="Century Gothic" panose="020B0502020202020204" pitchFamily="34" charset="0"/>
              </a:rPr>
              <a:t>.</a:t>
            </a:r>
          </a:p>
        </p:txBody>
      </p:sp>
      <p:sp>
        <p:nvSpPr>
          <p:cNvPr id="2" name="CuadroTexto 1">
            <a:extLst>
              <a:ext uri="{FF2B5EF4-FFF2-40B4-BE49-F238E27FC236}">
                <a16:creationId xmlns:a16="http://schemas.microsoft.com/office/drawing/2014/main" id="{EE418800-3920-3C4B-855D-7A5C4A67CFF7}"/>
              </a:ext>
            </a:extLst>
          </p:cNvPr>
          <p:cNvSpPr txBox="1"/>
          <p:nvPr/>
        </p:nvSpPr>
        <p:spPr>
          <a:xfrm>
            <a:off x="341814" y="4797208"/>
            <a:ext cx="5928226" cy="523220"/>
          </a:xfrm>
          <a:prstGeom prst="rect">
            <a:avLst/>
          </a:prstGeom>
          <a:noFill/>
        </p:spPr>
        <p:txBody>
          <a:bodyPr wrap="none" rtlCol="0">
            <a:spAutoFit/>
          </a:bodyPr>
          <a:lstStyle/>
          <a:p>
            <a:r>
              <a:rPr lang="en-GB" sz="2800" dirty="0">
                <a:solidFill>
                  <a:schemeClr val="accent5">
                    <a:lumMod val="50000"/>
                  </a:schemeClr>
                </a:solidFill>
                <a:latin typeface="Century Gothic" panose="020B0502020202020204" pitchFamily="34" charset="0"/>
              </a:rPr>
              <a:t>To mean ‘</a:t>
            </a:r>
            <a:r>
              <a:rPr lang="en-GB" sz="2800" b="1" dirty="0">
                <a:solidFill>
                  <a:schemeClr val="accent5">
                    <a:lumMod val="50000"/>
                  </a:schemeClr>
                </a:solidFill>
                <a:latin typeface="Century Gothic" panose="020B0502020202020204" pitchFamily="34" charset="0"/>
              </a:rPr>
              <a:t>you had</a:t>
            </a:r>
            <a:r>
              <a:rPr lang="en-GB" sz="2800" dirty="0">
                <a:solidFill>
                  <a:schemeClr val="accent5">
                    <a:lumMod val="50000"/>
                  </a:schemeClr>
                </a:solidFill>
                <a:latin typeface="Century Gothic" panose="020B0502020202020204" pitchFamily="34" charset="0"/>
              </a:rPr>
              <a:t>’, use </a:t>
            </a:r>
            <a:r>
              <a:rPr lang="en-GB" sz="2800" b="1" dirty="0">
                <a:solidFill>
                  <a:srgbClr val="E55B00"/>
                </a:solidFill>
                <a:latin typeface="Century Gothic" panose="020B0502020202020204" pitchFamily="34" charset="0"/>
              </a:rPr>
              <a:t>________</a:t>
            </a:r>
            <a:r>
              <a:rPr lang="en-GB" sz="2800" dirty="0">
                <a:solidFill>
                  <a:schemeClr val="accent1">
                    <a:lumMod val="50000"/>
                  </a:schemeClr>
                </a:solidFill>
                <a:latin typeface="Century Gothic" panose="020B0502020202020204" pitchFamily="34" charset="0"/>
              </a:rPr>
              <a:t>.</a:t>
            </a:r>
            <a:endParaRPr lang="en-GB" sz="2800" dirty="0">
              <a:solidFill>
                <a:schemeClr val="accent5">
                  <a:lumMod val="50000"/>
                </a:schemeClr>
              </a:solidFill>
              <a:latin typeface="Century Gothic" panose="020B0502020202020204" pitchFamily="34" charset="0"/>
            </a:endParaRPr>
          </a:p>
        </p:txBody>
      </p:sp>
      <p:sp>
        <p:nvSpPr>
          <p:cNvPr id="3" name="CuadroTexto 2">
            <a:extLst>
              <a:ext uri="{FF2B5EF4-FFF2-40B4-BE49-F238E27FC236}">
                <a16:creationId xmlns:a16="http://schemas.microsoft.com/office/drawing/2014/main" id="{3A2F1780-CE04-534D-980F-2E7EE9E3951E}"/>
              </a:ext>
            </a:extLst>
          </p:cNvPr>
          <p:cNvSpPr txBox="1"/>
          <p:nvPr/>
        </p:nvSpPr>
        <p:spPr>
          <a:xfrm>
            <a:off x="4230058" y="4001769"/>
            <a:ext cx="936475" cy="523220"/>
          </a:xfrm>
          <a:prstGeom prst="rect">
            <a:avLst/>
          </a:prstGeom>
          <a:noFill/>
        </p:spPr>
        <p:txBody>
          <a:bodyPr wrap="none" rtlCol="0">
            <a:spAutoFit/>
          </a:bodyPr>
          <a:lstStyle/>
          <a:p>
            <a:pPr algn="l"/>
            <a:r>
              <a:rPr lang="es-GB" sz="2800" b="1" dirty="0">
                <a:solidFill>
                  <a:srgbClr val="EE6000"/>
                </a:solidFill>
              </a:rPr>
              <a:t>tuve</a:t>
            </a:r>
          </a:p>
        </p:txBody>
      </p:sp>
      <p:sp>
        <p:nvSpPr>
          <p:cNvPr id="22" name="CuadroTexto 21">
            <a:extLst>
              <a:ext uri="{FF2B5EF4-FFF2-40B4-BE49-F238E27FC236}">
                <a16:creationId xmlns:a16="http://schemas.microsoft.com/office/drawing/2014/main" id="{E2641088-332F-9E4D-A296-79C450384150}"/>
              </a:ext>
            </a:extLst>
          </p:cNvPr>
          <p:cNvSpPr txBox="1"/>
          <p:nvPr/>
        </p:nvSpPr>
        <p:spPr>
          <a:xfrm>
            <a:off x="4683527" y="4794996"/>
            <a:ext cx="1289135" cy="523220"/>
          </a:xfrm>
          <a:prstGeom prst="rect">
            <a:avLst/>
          </a:prstGeom>
          <a:noFill/>
        </p:spPr>
        <p:txBody>
          <a:bodyPr wrap="none" rtlCol="0">
            <a:spAutoFit/>
          </a:bodyPr>
          <a:lstStyle/>
          <a:p>
            <a:pPr algn="l"/>
            <a:r>
              <a:rPr lang="es-GB" sz="2800" b="1" dirty="0">
                <a:solidFill>
                  <a:srgbClr val="EE6000"/>
                </a:solidFill>
              </a:rPr>
              <a:t>tuviste</a:t>
            </a:r>
          </a:p>
        </p:txBody>
      </p:sp>
      <p:sp>
        <p:nvSpPr>
          <p:cNvPr id="24" name="CuadroTexto 23">
            <a:extLst>
              <a:ext uri="{FF2B5EF4-FFF2-40B4-BE49-F238E27FC236}">
                <a16:creationId xmlns:a16="http://schemas.microsoft.com/office/drawing/2014/main" id="{CB7BD495-F297-9D43-915E-C7C36C02E964}"/>
              </a:ext>
            </a:extLst>
          </p:cNvPr>
          <p:cNvSpPr txBox="1"/>
          <p:nvPr/>
        </p:nvSpPr>
        <p:spPr>
          <a:xfrm>
            <a:off x="341814" y="5565715"/>
            <a:ext cx="7776488" cy="523220"/>
          </a:xfrm>
          <a:prstGeom prst="rect">
            <a:avLst/>
          </a:prstGeom>
          <a:noFill/>
        </p:spPr>
        <p:txBody>
          <a:bodyPr wrap="none" rtlCol="0">
            <a:spAutoFit/>
          </a:bodyPr>
          <a:lstStyle/>
          <a:p>
            <a:r>
              <a:rPr lang="en-GB" sz="2800" dirty="0">
                <a:solidFill>
                  <a:schemeClr val="accent5">
                    <a:lumMod val="50000"/>
                  </a:schemeClr>
                </a:solidFill>
                <a:latin typeface="Century Gothic" panose="020B0502020202020204" pitchFamily="34" charset="0"/>
              </a:rPr>
              <a:t>To mean ‘</a:t>
            </a:r>
            <a:r>
              <a:rPr lang="en-GB" sz="2800" b="1" dirty="0">
                <a:solidFill>
                  <a:schemeClr val="accent5">
                    <a:lumMod val="50000"/>
                  </a:schemeClr>
                </a:solidFill>
                <a:latin typeface="Century Gothic" panose="020B0502020202020204" pitchFamily="34" charset="0"/>
              </a:rPr>
              <a:t>s/he had’ or ‘it had</a:t>
            </a:r>
            <a:r>
              <a:rPr lang="en-GB" sz="2800" dirty="0">
                <a:solidFill>
                  <a:schemeClr val="accent5">
                    <a:lumMod val="50000"/>
                  </a:schemeClr>
                </a:solidFill>
                <a:latin typeface="Century Gothic" panose="020B0502020202020204" pitchFamily="34" charset="0"/>
              </a:rPr>
              <a:t>’, use </a:t>
            </a:r>
            <a:r>
              <a:rPr lang="en-GB" sz="2800" b="1" dirty="0">
                <a:solidFill>
                  <a:srgbClr val="E55B00"/>
                </a:solidFill>
                <a:latin typeface="Century Gothic" panose="020B0502020202020204" pitchFamily="34" charset="0"/>
              </a:rPr>
              <a:t>________</a:t>
            </a:r>
            <a:r>
              <a:rPr lang="en-GB" sz="2800" dirty="0">
                <a:solidFill>
                  <a:schemeClr val="accent1">
                    <a:lumMod val="50000"/>
                  </a:schemeClr>
                </a:solidFill>
                <a:latin typeface="Century Gothic" panose="020B0502020202020204" pitchFamily="34" charset="0"/>
              </a:rPr>
              <a:t>.</a:t>
            </a:r>
            <a:endParaRPr lang="en-GB" sz="2800" dirty="0">
              <a:solidFill>
                <a:schemeClr val="accent5">
                  <a:lumMod val="50000"/>
                </a:schemeClr>
              </a:solidFill>
              <a:latin typeface="Century Gothic" panose="020B0502020202020204" pitchFamily="34" charset="0"/>
            </a:endParaRPr>
          </a:p>
        </p:txBody>
      </p:sp>
      <p:sp>
        <p:nvSpPr>
          <p:cNvPr id="25" name="CuadroTexto 24">
            <a:extLst>
              <a:ext uri="{FF2B5EF4-FFF2-40B4-BE49-F238E27FC236}">
                <a16:creationId xmlns:a16="http://schemas.microsoft.com/office/drawing/2014/main" id="{00780CBE-2D1B-4540-85A2-B59BA2ADE901}"/>
              </a:ext>
            </a:extLst>
          </p:cNvPr>
          <p:cNvSpPr txBox="1"/>
          <p:nvPr/>
        </p:nvSpPr>
        <p:spPr>
          <a:xfrm>
            <a:off x="6649156" y="5553039"/>
            <a:ext cx="936475" cy="523220"/>
          </a:xfrm>
          <a:prstGeom prst="rect">
            <a:avLst/>
          </a:prstGeom>
          <a:noFill/>
        </p:spPr>
        <p:txBody>
          <a:bodyPr wrap="none" rtlCol="0">
            <a:spAutoFit/>
          </a:bodyPr>
          <a:lstStyle/>
          <a:p>
            <a:pPr algn="l"/>
            <a:r>
              <a:rPr lang="es-GB" sz="2800" b="1" dirty="0">
                <a:solidFill>
                  <a:srgbClr val="EE6000"/>
                </a:solidFill>
              </a:rPr>
              <a:t>tuvo</a:t>
            </a:r>
          </a:p>
        </p:txBody>
      </p:sp>
      <p:sp>
        <p:nvSpPr>
          <p:cNvPr id="15" name="Rounded Rectangle 11">
            <a:extLst>
              <a:ext uri="{FF2B5EF4-FFF2-40B4-BE49-F238E27FC236}">
                <a16:creationId xmlns:a16="http://schemas.microsoft.com/office/drawing/2014/main" id="{15BA4134-9C32-964A-8F9A-6A83DE8D99CA}"/>
              </a:ext>
            </a:extLst>
          </p:cNvPr>
          <p:cNvSpPr/>
          <p:nvPr/>
        </p:nvSpPr>
        <p:spPr>
          <a:xfrm>
            <a:off x="10373194" y="258166"/>
            <a:ext cx="155495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4537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6" grpId="0"/>
      <p:bldP spid="27" grpId="0"/>
      <p:bldP spid="2" grpId="0"/>
      <p:bldP spid="3" grpId="0"/>
      <p:bldP spid="22"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D61EB-2798-764C-85F8-F66457379BAD}"/>
              </a:ext>
            </a:extLst>
          </p:cNvPr>
          <p:cNvSpPr>
            <a:spLocks noGrp="1"/>
          </p:cNvSpPr>
          <p:nvPr>
            <p:ph type="title"/>
          </p:nvPr>
        </p:nvSpPr>
        <p:spPr>
          <a:xfrm>
            <a:off x="368300" y="258337"/>
            <a:ext cx="10515600" cy="845400"/>
          </a:xfrm>
        </p:spPr>
        <p:txBody>
          <a:bodyPr>
            <a:normAutofit/>
          </a:bodyPr>
          <a:lstStyle/>
          <a:p>
            <a:r>
              <a:rPr lang="es-GB" sz="2200" b="1" dirty="0"/>
              <a:t>Icíar Bollaín es una directora de cine. En una entrevista, habla sobre cómo realizó su película sobre la conquista* de América: “También la lluvia”.</a:t>
            </a:r>
          </a:p>
        </p:txBody>
      </p:sp>
      <p:sp>
        <p:nvSpPr>
          <p:cNvPr id="4" name="Rounded Rectangle 11">
            <a:extLst>
              <a:ext uri="{FF2B5EF4-FFF2-40B4-BE49-F238E27FC236}">
                <a16:creationId xmlns:a16="http://schemas.microsoft.com/office/drawing/2014/main" id="{FFE87BEE-28A6-054F-BC72-3214BC587573}"/>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5" name="Título 1">
            <a:extLst>
              <a:ext uri="{FF2B5EF4-FFF2-40B4-BE49-F238E27FC236}">
                <a16:creationId xmlns:a16="http://schemas.microsoft.com/office/drawing/2014/main" id="{2B3733B7-C824-AB45-BAA7-E30E89BC5E68}"/>
              </a:ext>
            </a:extLst>
          </p:cNvPr>
          <p:cNvSpPr txBox="1">
            <a:spLocks/>
          </p:cNvSpPr>
          <p:nvPr/>
        </p:nvSpPr>
        <p:spPr>
          <a:xfrm>
            <a:off x="368300" y="935712"/>
            <a:ext cx="10515600" cy="845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200" b="1" dirty="0"/>
              <a:t>Lee las frases. ¿Quién es la persona? </a:t>
            </a:r>
          </a:p>
        </p:txBody>
      </p:sp>
      <p:graphicFrame>
        <p:nvGraphicFramePr>
          <p:cNvPr id="6" name="Tabla 6">
            <a:extLst>
              <a:ext uri="{FF2B5EF4-FFF2-40B4-BE49-F238E27FC236}">
                <a16:creationId xmlns:a16="http://schemas.microsoft.com/office/drawing/2014/main" id="{FA141155-907F-2F43-8983-9FD8EAFD2B7E}"/>
              </a:ext>
            </a:extLst>
          </p:cNvPr>
          <p:cNvGraphicFramePr>
            <a:graphicFrameLocks noGrp="1"/>
          </p:cNvGraphicFramePr>
          <p:nvPr>
            <p:extLst>
              <p:ext uri="{D42A27DB-BD31-4B8C-83A1-F6EECF244321}">
                <p14:modId xmlns:p14="http://schemas.microsoft.com/office/powerpoint/2010/main" val="3962475982"/>
              </p:ext>
            </p:extLst>
          </p:nvPr>
        </p:nvGraphicFramePr>
        <p:xfrm>
          <a:off x="368300" y="1459846"/>
          <a:ext cx="11455400" cy="4791810"/>
        </p:xfrm>
        <a:graphic>
          <a:graphicData uri="http://schemas.openxmlformats.org/drawingml/2006/table">
            <a:tbl>
              <a:tblPr firstRow="1" bandRow="1">
                <a:tableStyleId>{5DA37D80-6434-44D0-A028-1B22A696006F}</a:tableStyleId>
              </a:tblPr>
              <a:tblGrid>
                <a:gridCol w="7874474">
                  <a:extLst>
                    <a:ext uri="{9D8B030D-6E8A-4147-A177-3AD203B41FA5}">
                      <a16:colId xmlns:a16="http://schemas.microsoft.com/office/drawing/2014/main" val="2014565574"/>
                    </a:ext>
                  </a:extLst>
                </a:gridCol>
                <a:gridCol w="1790463">
                  <a:extLst>
                    <a:ext uri="{9D8B030D-6E8A-4147-A177-3AD203B41FA5}">
                      <a16:colId xmlns:a16="http://schemas.microsoft.com/office/drawing/2014/main" val="2398657169"/>
                    </a:ext>
                  </a:extLst>
                </a:gridCol>
                <a:gridCol w="1790463">
                  <a:extLst>
                    <a:ext uri="{9D8B030D-6E8A-4147-A177-3AD203B41FA5}">
                      <a16:colId xmlns:a16="http://schemas.microsoft.com/office/drawing/2014/main" val="3084210952"/>
                    </a:ext>
                  </a:extLst>
                </a:gridCol>
              </a:tblGrid>
              <a:tr h="639811">
                <a:tc>
                  <a:txBody>
                    <a:bodyPr/>
                    <a:lstStyle/>
                    <a:p>
                      <a:endParaRPr lang="es-GB" sz="2000" dirty="0">
                        <a:solidFill>
                          <a:schemeClr val="accent5">
                            <a:lumMod val="50000"/>
                          </a:schemeClr>
                        </a:solidFill>
                      </a:endParaRPr>
                    </a:p>
                  </a:txBody>
                  <a:tcPr anchor="ctr">
                    <a:lnL w="12700" cmpd="sng">
                      <a:noFill/>
                    </a:lnL>
                    <a:lnR w="12700" cap="flat" cmpd="sng" algn="ctr">
                      <a:solidFill>
                        <a:srgbClr val="ED7D32"/>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noFill/>
                  </a:tcPr>
                </a:tc>
                <a:tc>
                  <a:txBody>
                    <a:bodyPr/>
                    <a:lstStyle/>
                    <a:p>
                      <a:pPr algn="ctr"/>
                      <a:r>
                        <a:rPr lang="es-GB" sz="2000" dirty="0">
                          <a:solidFill>
                            <a:schemeClr val="accent5">
                              <a:lumMod val="50000"/>
                            </a:schemeClr>
                          </a:solidFill>
                        </a:rPr>
                        <a:t>La directora</a:t>
                      </a:r>
                    </a:p>
                    <a:p>
                      <a:pPr algn="ctr"/>
                      <a:r>
                        <a:rPr lang="es-GB" sz="2000" dirty="0">
                          <a:solidFill>
                            <a:schemeClr val="accent5">
                              <a:lumMod val="50000"/>
                            </a:schemeClr>
                          </a:solidFill>
                        </a:rPr>
                        <a:t>(I)</a:t>
                      </a:r>
                    </a:p>
                  </a:txBody>
                  <a:tcPr anchor="ctr">
                    <a:lnL w="12700" cap="flat" cmpd="sng" algn="ctr">
                      <a:solidFill>
                        <a:srgbClr val="ED7D32"/>
                      </a:solidFill>
                      <a:prstDash val="solid"/>
                      <a:round/>
                      <a:headEnd type="none" w="med" len="med"/>
                      <a:tailEnd type="none" w="med" len="med"/>
                    </a:lnL>
                    <a:noFill/>
                  </a:tcPr>
                </a:tc>
                <a:tc>
                  <a:txBody>
                    <a:bodyPr/>
                    <a:lstStyle/>
                    <a:p>
                      <a:pPr algn="ctr"/>
                      <a:r>
                        <a:rPr lang="es-GB" sz="2000" dirty="0">
                          <a:solidFill>
                            <a:schemeClr val="accent5">
                              <a:lumMod val="50000"/>
                            </a:schemeClr>
                          </a:solidFill>
                        </a:rPr>
                        <a:t>El actor </a:t>
                      </a:r>
                    </a:p>
                    <a:p>
                      <a:pPr algn="ctr"/>
                      <a:r>
                        <a:rPr lang="es-GB" sz="2000" dirty="0">
                          <a:solidFill>
                            <a:schemeClr val="accent5">
                              <a:lumMod val="50000"/>
                            </a:schemeClr>
                          </a:solidFill>
                        </a:rPr>
                        <a:t>(He)</a:t>
                      </a:r>
                    </a:p>
                  </a:txBody>
                  <a:tcPr anchor="ctr">
                    <a:noFill/>
                  </a:tcPr>
                </a:tc>
                <a:extLst>
                  <a:ext uri="{0D108BD9-81ED-4DB2-BD59-A6C34878D82A}">
                    <a16:rowId xmlns:a16="http://schemas.microsoft.com/office/drawing/2014/main" val="1208699431"/>
                  </a:ext>
                </a:extLst>
              </a:tr>
              <a:tr h="680826">
                <a:tc>
                  <a:txBody>
                    <a:bodyPr/>
                    <a:lstStyle/>
                    <a:p>
                      <a:pPr marL="0" indent="0">
                        <a:buNone/>
                      </a:pPr>
                      <a:r>
                        <a:rPr lang="es-GB" sz="2200" dirty="0">
                          <a:solidFill>
                            <a:schemeClr val="accent5">
                              <a:lumMod val="50000"/>
                            </a:schemeClr>
                          </a:solidFill>
                        </a:rPr>
                        <a:t>1. Tuve problemas con las escenas de la </a:t>
                      </a:r>
                    </a:p>
                    <a:p>
                      <a:pPr marL="0" indent="0">
                        <a:buNone/>
                      </a:pPr>
                      <a:r>
                        <a:rPr lang="es-GB" sz="2200" dirty="0">
                          <a:solidFill>
                            <a:schemeClr val="accent5">
                              <a:lumMod val="50000"/>
                            </a:schemeClr>
                          </a:solidFill>
                        </a:rPr>
                        <a:t>manifestación.</a:t>
                      </a:r>
                    </a:p>
                  </a:txBody>
                  <a:tcPr anchor="ctr">
                    <a:lnL w="12700" cmpd="sng">
                      <a:noFill/>
                    </a:lnL>
                    <a:lnR w="12700" cap="flat" cmpd="sng" algn="ctr">
                      <a:solidFill>
                        <a:srgbClr val="ED7D32"/>
                      </a:solidFill>
                      <a:prstDash val="solid"/>
                      <a:round/>
                      <a:headEnd type="none" w="med" len="med"/>
                      <a:tailEnd type="none" w="med" len="med"/>
                    </a:lnR>
                    <a:lnT w="25400" cmpd="sng">
                      <a:noFill/>
                    </a:lnT>
                    <a:lnB w="12700" cmpd="sng">
                      <a:noFill/>
                    </a:lnB>
                    <a:lnTlToBr w="12700" cmpd="sng">
                      <a:noFill/>
                      <a:prstDash val="solid"/>
                    </a:lnTlToBr>
                    <a:lnBlToTr w="12700" cmpd="sng">
                      <a:noFill/>
                      <a:prstDash val="solid"/>
                    </a:lnBlToTr>
                    <a:noFill/>
                  </a:tcPr>
                </a:tc>
                <a:tc>
                  <a:txBody>
                    <a:bodyPr/>
                    <a:lstStyle/>
                    <a:p>
                      <a:endParaRPr lang="es-GB" sz="2000">
                        <a:solidFill>
                          <a:schemeClr val="accent5">
                            <a:lumMod val="50000"/>
                          </a:schemeClr>
                        </a:solidFill>
                      </a:endParaRPr>
                    </a:p>
                  </a:txBody>
                  <a:tcPr anchor="ctr">
                    <a:lnL w="12700" cap="flat" cmpd="sng" algn="ctr">
                      <a:solidFill>
                        <a:srgbClr val="ED7D32"/>
                      </a:solidFill>
                      <a:prstDash val="solid"/>
                      <a:round/>
                      <a:headEnd type="none" w="med" len="med"/>
                      <a:tailEnd type="none" w="med" len="med"/>
                    </a:lnL>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2906652434"/>
                  </a:ext>
                </a:extLst>
              </a:tr>
              <a:tr h="427795">
                <a:tc>
                  <a:txBody>
                    <a:bodyPr/>
                    <a:lstStyle/>
                    <a:p>
                      <a:r>
                        <a:rPr lang="es-GB" sz="2200" dirty="0">
                          <a:solidFill>
                            <a:schemeClr val="accent5">
                              <a:lumMod val="50000"/>
                            </a:schemeClr>
                          </a:solidFill>
                        </a:rPr>
                        <a:t>2. Tuvo una buena relación con los actores.</a:t>
                      </a:r>
                    </a:p>
                  </a:txBody>
                  <a:tcPr anchor="ctr">
                    <a:lnL w="12700" cmpd="sng">
                      <a:noFill/>
                    </a:lnL>
                    <a:lnR w="12700" cap="flat" cmpd="sng" algn="ctr">
                      <a:solidFill>
                        <a:srgbClr val="ED7D3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dirty="0">
                        <a:solidFill>
                          <a:schemeClr val="accent5">
                            <a:lumMod val="50000"/>
                          </a:schemeClr>
                        </a:solidFill>
                      </a:endParaRPr>
                    </a:p>
                  </a:txBody>
                  <a:tcPr anchor="ctr">
                    <a:lnL w="12700" cap="flat" cmpd="sng" algn="ctr">
                      <a:solidFill>
                        <a:srgbClr val="ED7D32"/>
                      </a:solidFill>
                      <a:prstDash val="solid"/>
                      <a:round/>
                      <a:headEnd type="none" w="med" len="med"/>
                      <a:tailEnd type="none" w="med" len="med"/>
                    </a:lnL>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4290082803"/>
                  </a:ext>
                </a:extLst>
              </a:tr>
              <a:tr h="427795">
                <a:tc>
                  <a:txBody>
                    <a:bodyPr/>
                    <a:lstStyle/>
                    <a:p>
                      <a:r>
                        <a:rPr lang="es-GB" sz="2200" dirty="0">
                          <a:solidFill>
                            <a:schemeClr val="accent5">
                              <a:lumMod val="50000"/>
                            </a:schemeClr>
                          </a:solidFill>
                        </a:rPr>
                        <a:t>3. Tuve el desafío de tratar temas difíciles.</a:t>
                      </a:r>
                    </a:p>
                  </a:txBody>
                  <a:tcPr anchor="ctr">
                    <a:lnL w="12700" cmpd="sng">
                      <a:noFill/>
                    </a:lnL>
                    <a:lnR w="12700" cap="flat" cmpd="sng" algn="ctr">
                      <a:solidFill>
                        <a:srgbClr val="ED7D3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dirty="0">
                        <a:solidFill>
                          <a:schemeClr val="accent5">
                            <a:lumMod val="50000"/>
                          </a:schemeClr>
                        </a:solidFill>
                      </a:endParaRPr>
                    </a:p>
                  </a:txBody>
                  <a:tcPr anchor="ctr">
                    <a:lnL w="12700" cap="flat" cmpd="sng" algn="ctr">
                      <a:solidFill>
                        <a:srgbClr val="ED7D32"/>
                      </a:solidFill>
                      <a:prstDash val="solid"/>
                      <a:round/>
                      <a:headEnd type="none" w="med" len="med"/>
                      <a:tailEnd type="none" w="med" len="med"/>
                    </a:lnL>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1672586712"/>
                  </a:ext>
                </a:extLst>
              </a:tr>
              <a:tr h="427795">
                <a:tc>
                  <a:txBody>
                    <a:bodyPr/>
                    <a:lstStyle/>
                    <a:p>
                      <a:r>
                        <a:rPr lang="es-GB" sz="2200" dirty="0">
                          <a:solidFill>
                            <a:schemeClr val="accent5">
                              <a:lumMod val="50000"/>
                            </a:schemeClr>
                          </a:solidFill>
                        </a:rPr>
                        <a:t>4. Tuvo el beneficio de ser el protagonista.</a:t>
                      </a:r>
                    </a:p>
                  </a:txBody>
                  <a:tcPr anchor="ctr">
                    <a:lnL w="12700" cmpd="sng">
                      <a:noFill/>
                    </a:lnL>
                    <a:lnR w="12700" cap="flat" cmpd="sng" algn="ctr">
                      <a:solidFill>
                        <a:srgbClr val="ED7D3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dirty="0">
                        <a:solidFill>
                          <a:schemeClr val="accent5">
                            <a:lumMod val="50000"/>
                          </a:schemeClr>
                        </a:solidFill>
                      </a:endParaRPr>
                    </a:p>
                  </a:txBody>
                  <a:tcPr anchor="ctr">
                    <a:lnL w="12700" cap="flat" cmpd="sng" algn="ctr">
                      <a:solidFill>
                        <a:srgbClr val="ED7D32"/>
                      </a:solidFill>
                      <a:prstDash val="solid"/>
                      <a:round/>
                      <a:headEnd type="none" w="med" len="med"/>
                      <a:tailEnd type="none" w="med" len="med"/>
                    </a:lnL>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023354290"/>
                  </a:ext>
                </a:extLst>
              </a:tr>
              <a:tr h="427795">
                <a:tc>
                  <a:txBody>
                    <a:bodyPr/>
                    <a:lstStyle/>
                    <a:p>
                      <a:r>
                        <a:rPr lang="es-GB" sz="2200" dirty="0">
                          <a:solidFill>
                            <a:schemeClr val="accent5">
                              <a:lumMod val="50000"/>
                            </a:schemeClr>
                          </a:solidFill>
                        </a:rPr>
                        <a:t>5. Tuve que trabajar con una gran cantidad de actores. </a:t>
                      </a:r>
                    </a:p>
                  </a:txBody>
                  <a:tcPr anchor="ctr">
                    <a:lnL w="12700" cmpd="sng">
                      <a:noFill/>
                    </a:lnL>
                    <a:lnR w="12700" cap="flat" cmpd="sng" algn="ctr">
                      <a:solidFill>
                        <a:srgbClr val="ED7D3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dirty="0">
                        <a:solidFill>
                          <a:schemeClr val="accent5">
                            <a:lumMod val="50000"/>
                          </a:schemeClr>
                        </a:solidFill>
                      </a:endParaRPr>
                    </a:p>
                  </a:txBody>
                  <a:tcPr anchor="ctr">
                    <a:lnL w="12700" cap="flat" cmpd="sng" algn="ctr">
                      <a:solidFill>
                        <a:srgbClr val="ED7D32"/>
                      </a:solidFill>
                      <a:prstDash val="solid"/>
                      <a:round/>
                      <a:headEnd type="none" w="med" len="med"/>
                      <a:tailEnd type="none" w="med" len="med"/>
                    </a:lnL>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2357980818"/>
                  </a:ext>
                </a:extLst>
              </a:tr>
              <a:tr h="427795">
                <a:tc>
                  <a:txBody>
                    <a:bodyPr/>
                    <a:lstStyle/>
                    <a:p>
                      <a:r>
                        <a:rPr lang="es-GB" sz="2200" dirty="0">
                          <a:solidFill>
                            <a:schemeClr val="accent5">
                              <a:lumMod val="50000"/>
                            </a:schemeClr>
                          </a:solidFill>
                        </a:rPr>
                        <a:t>6. Tuve que respetar las leyes del lugar.</a:t>
                      </a:r>
                    </a:p>
                  </a:txBody>
                  <a:tcPr anchor="ctr">
                    <a:lnL w="12700" cmpd="sng">
                      <a:noFill/>
                    </a:lnL>
                    <a:lnR w="12700" cap="flat" cmpd="sng" algn="ctr">
                      <a:solidFill>
                        <a:srgbClr val="ED7D3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a:solidFill>
                          <a:schemeClr val="accent5">
                            <a:lumMod val="50000"/>
                          </a:schemeClr>
                        </a:solidFill>
                      </a:endParaRPr>
                    </a:p>
                  </a:txBody>
                  <a:tcPr anchor="ctr">
                    <a:lnL w="12700" cap="flat" cmpd="sng" algn="ctr">
                      <a:solidFill>
                        <a:srgbClr val="ED7D32"/>
                      </a:solidFill>
                      <a:prstDash val="solid"/>
                      <a:round/>
                      <a:headEnd type="none" w="med" len="med"/>
                      <a:tailEnd type="none" w="med" len="med"/>
                    </a:lnL>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2189805290"/>
                  </a:ext>
                </a:extLst>
              </a:tr>
              <a:tr h="427795">
                <a:tc>
                  <a:txBody>
                    <a:bodyPr/>
                    <a:lstStyle/>
                    <a:p>
                      <a:r>
                        <a:rPr lang="es-GB" sz="2200" dirty="0">
                          <a:solidFill>
                            <a:schemeClr val="accent5">
                              <a:lumMod val="50000"/>
                            </a:schemeClr>
                          </a:solidFill>
                        </a:rPr>
                        <a:t>7. Tuvo que practicar mucho su personaje.</a:t>
                      </a:r>
                    </a:p>
                  </a:txBody>
                  <a:tcPr anchor="ctr">
                    <a:lnL w="12700" cmpd="sng">
                      <a:noFill/>
                    </a:lnL>
                    <a:lnR w="12700" cap="flat" cmpd="sng" algn="ctr">
                      <a:solidFill>
                        <a:srgbClr val="ED7D3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a:solidFill>
                          <a:schemeClr val="accent5">
                            <a:lumMod val="50000"/>
                          </a:schemeClr>
                        </a:solidFill>
                      </a:endParaRPr>
                    </a:p>
                  </a:txBody>
                  <a:tcPr anchor="ctr">
                    <a:lnL w="12700" cap="flat" cmpd="sng" algn="ctr">
                      <a:solidFill>
                        <a:srgbClr val="ED7D32"/>
                      </a:solidFill>
                      <a:prstDash val="solid"/>
                      <a:round/>
                      <a:headEnd type="none" w="med" len="med"/>
                      <a:tailEnd type="none" w="med" len="med"/>
                    </a:lnL>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390229537"/>
                  </a:ext>
                </a:extLst>
              </a:tr>
              <a:tr h="680826">
                <a:tc>
                  <a:txBody>
                    <a:bodyPr/>
                    <a:lstStyle/>
                    <a:p>
                      <a:r>
                        <a:rPr lang="es-GB" sz="2200" dirty="0">
                          <a:solidFill>
                            <a:schemeClr val="accent5">
                              <a:lumMod val="50000"/>
                            </a:schemeClr>
                          </a:solidFill>
                        </a:rPr>
                        <a:t>8. Tuve que pagar a los extras y a la comunidad en la zona también.</a:t>
                      </a:r>
                    </a:p>
                  </a:txBody>
                  <a:tcPr anchor="ctr">
                    <a:lnL w="12700" cmpd="sng">
                      <a:noFill/>
                    </a:lnL>
                    <a:lnR w="12700" cap="flat" cmpd="sng" algn="ctr">
                      <a:solidFill>
                        <a:srgbClr val="ED7D3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a:solidFill>
                          <a:schemeClr val="accent5">
                            <a:lumMod val="50000"/>
                          </a:schemeClr>
                        </a:solidFill>
                      </a:endParaRPr>
                    </a:p>
                  </a:txBody>
                  <a:tcPr anchor="ctr">
                    <a:lnL w="12700" cap="flat" cmpd="sng" algn="ctr">
                      <a:solidFill>
                        <a:srgbClr val="ED7D32"/>
                      </a:solidFill>
                      <a:prstDash val="solid"/>
                      <a:round/>
                      <a:headEnd type="none" w="med" len="med"/>
                      <a:tailEnd type="none" w="med" len="med"/>
                    </a:lnL>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4210440009"/>
                  </a:ext>
                </a:extLst>
              </a:tr>
            </a:tbl>
          </a:graphicData>
        </a:graphic>
      </p:graphicFrame>
      <p:pic>
        <p:nvPicPr>
          <p:cNvPr id="8" name="Picture 8" descr="green checkmark">
            <a:extLst>
              <a:ext uri="{FF2B5EF4-FFF2-40B4-BE49-F238E27FC236}">
                <a16:creationId xmlns:a16="http://schemas.microsoft.com/office/drawing/2014/main" id="{186FD59D-DD23-254A-AD66-AE945A09CC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82177" y="2409226"/>
            <a:ext cx="321899" cy="335312"/>
          </a:xfrm>
          <a:prstGeom prst="rect">
            <a:avLst/>
          </a:prstGeom>
        </p:spPr>
      </p:pic>
      <p:pic>
        <p:nvPicPr>
          <p:cNvPr id="9" name="Picture 8" descr="green checkmark">
            <a:extLst>
              <a:ext uri="{FF2B5EF4-FFF2-40B4-BE49-F238E27FC236}">
                <a16:creationId xmlns:a16="http://schemas.microsoft.com/office/drawing/2014/main" id="{88B9EE41-636A-BF4E-A495-3F04C87CE0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1726" y="2961229"/>
            <a:ext cx="321899" cy="335312"/>
          </a:xfrm>
          <a:prstGeom prst="rect">
            <a:avLst/>
          </a:prstGeom>
        </p:spPr>
      </p:pic>
      <p:pic>
        <p:nvPicPr>
          <p:cNvPr id="10" name="Picture 8" descr="green checkmark">
            <a:extLst>
              <a:ext uri="{FF2B5EF4-FFF2-40B4-BE49-F238E27FC236}">
                <a16:creationId xmlns:a16="http://schemas.microsoft.com/office/drawing/2014/main" id="{72790532-9AC2-4340-AE02-E3FB9F77E8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82176" y="3406352"/>
            <a:ext cx="321899" cy="335312"/>
          </a:xfrm>
          <a:prstGeom prst="rect">
            <a:avLst/>
          </a:prstGeom>
        </p:spPr>
      </p:pic>
      <p:pic>
        <p:nvPicPr>
          <p:cNvPr id="11" name="Picture 8" descr="green checkmark">
            <a:extLst>
              <a:ext uri="{FF2B5EF4-FFF2-40B4-BE49-F238E27FC236}">
                <a16:creationId xmlns:a16="http://schemas.microsoft.com/office/drawing/2014/main" id="{0C184A29-5362-E049-8758-3063BC7B7C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1725" y="3816653"/>
            <a:ext cx="321899" cy="335312"/>
          </a:xfrm>
          <a:prstGeom prst="rect">
            <a:avLst/>
          </a:prstGeom>
        </p:spPr>
      </p:pic>
      <p:pic>
        <p:nvPicPr>
          <p:cNvPr id="12" name="Picture 8" descr="green checkmark">
            <a:extLst>
              <a:ext uri="{FF2B5EF4-FFF2-40B4-BE49-F238E27FC236}">
                <a16:creationId xmlns:a16="http://schemas.microsoft.com/office/drawing/2014/main" id="{3D5A86DF-B6C2-7E4D-A7EF-34C1A22DA6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82176" y="4259069"/>
            <a:ext cx="321899" cy="335312"/>
          </a:xfrm>
          <a:prstGeom prst="rect">
            <a:avLst/>
          </a:prstGeom>
        </p:spPr>
      </p:pic>
      <p:pic>
        <p:nvPicPr>
          <p:cNvPr id="13" name="Picture 8" descr="green checkmark">
            <a:extLst>
              <a:ext uri="{FF2B5EF4-FFF2-40B4-BE49-F238E27FC236}">
                <a16:creationId xmlns:a16="http://schemas.microsoft.com/office/drawing/2014/main" id="{49F38EF6-B696-E14C-8208-74B55184FD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82176" y="4680080"/>
            <a:ext cx="321899" cy="335312"/>
          </a:xfrm>
          <a:prstGeom prst="rect">
            <a:avLst/>
          </a:prstGeom>
        </p:spPr>
      </p:pic>
      <p:pic>
        <p:nvPicPr>
          <p:cNvPr id="14" name="Picture 8" descr="green checkmark">
            <a:extLst>
              <a:ext uri="{FF2B5EF4-FFF2-40B4-BE49-F238E27FC236}">
                <a16:creationId xmlns:a16="http://schemas.microsoft.com/office/drawing/2014/main" id="{167FC2BD-88CD-D64A-8395-65D1688D55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1727" y="5092273"/>
            <a:ext cx="321899" cy="335312"/>
          </a:xfrm>
          <a:prstGeom prst="rect">
            <a:avLst/>
          </a:prstGeom>
        </p:spPr>
      </p:pic>
      <p:pic>
        <p:nvPicPr>
          <p:cNvPr id="15" name="Picture 8" descr="green checkmark">
            <a:extLst>
              <a:ext uri="{FF2B5EF4-FFF2-40B4-BE49-F238E27FC236}">
                <a16:creationId xmlns:a16="http://schemas.microsoft.com/office/drawing/2014/main" id="{93B371BC-D7BC-3D40-BFF1-1448936397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82178" y="5692767"/>
            <a:ext cx="321899" cy="335312"/>
          </a:xfrm>
          <a:prstGeom prst="rect">
            <a:avLst/>
          </a:prstGeom>
        </p:spPr>
      </p:pic>
      <p:pic>
        <p:nvPicPr>
          <p:cNvPr id="1026" name="Picture 2">
            <a:extLst>
              <a:ext uri="{FF2B5EF4-FFF2-40B4-BE49-F238E27FC236}">
                <a16:creationId xmlns:a16="http://schemas.microsoft.com/office/drawing/2014/main" id="{7A12E0E7-1FAC-694C-BEEC-C84AEB0E225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58290" y="1453603"/>
            <a:ext cx="1584088" cy="1735976"/>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92AC6E8D-55CE-B04C-85A5-AA3FEF83704E}"/>
              </a:ext>
            </a:extLst>
          </p:cNvPr>
          <p:cNvSpPr txBox="1"/>
          <p:nvPr/>
        </p:nvSpPr>
        <p:spPr>
          <a:xfrm>
            <a:off x="6458289" y="2836093"/>
            <a:ext cx="1584088" cy="400110"/>
          </a:xfrm>
          <a:prstGeom prst="rect">
            <a:avLst/>
          </a:prstGeom>
          <a:noFill/>
        </p:spPr>
        <p:txBody>
          <a:bodyPr wrap="none" rtlCol="0">
            <a:spAutoFit/>
          </a:bodyPr>
          <a:lstStyle/>
          <a:p>
            <a:pPr algn="l"/>
            <a:r>
              <a:rPr lang="es-GB" sz="2000" dirty="0">
                <a:solidFill>
                  <a:schemeClr val="bg1"/>
                </a:solidFill>
                <a:highlight>
                  <a:srgbClr val="C0C0C0"/>
                </a:highlight>
              </a:rPr>
              <a:t>Icíar Bollaín</a:t>
            </a:r>
          </a:p>
        </p:txBody>
      </p:sp>
      <p:pic>
        <p:nvPicPr>
          <p:cNvPr id="1028" name="Picture 4" descr="transparent background film strip clipart - Clip Art Library">
            <a:extLst>
              <a:ext uri="{FF2B5EF4-FFF2-40B4-BE49-F238E27FC236}">
                <a16:creationId xmlns:a16="http://schemas.microsoft.com/office/drawing/2014/main" id="{73582DDE-20B7-CF4B-8AE5-AC78D6BACE11}"/>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33055" y="1472023"/>
            <a:ext cx="2509736" cy="8365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m reel clipart - Clip Art Library">
            <a:extLst>
              <a:ext uri="{FF2B5EF4-FFF2-40B4-BE49-F238E27FC236}">
                <a16:creationId xmlns:a16="http://schemas.microsoft.com/office/drawing/2014/main" id="{E3DCC875-D18B-A24F-A117-03E847A03CAD}"/>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74249" y="4588184"/>
            <a:ext cx="1152168" cy="1008177"/>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115AEA3F-097C-1045-BC4E-7AF0FC5569AC}"/>
              </a:ext>
            </a:extLst>
          </p:cNvPr>
          <p:cNvSpPr txBox="1"/>
          <p:nvPr/>
        </p:nvSpPr>
        <p:spPr>
          <a:xfrm>
            <a:off x="3200400" y="6413565"/>
            <a:ext cx="3366627" cy="400110"/>
          </a:xfrm>
          <a:prstGeom prst="rect">
            <a:avLst/>
          </a:prstGeom>
          <a:noFill/>
        </p:spPr>
        <p:txBody>
          <a:bodyPr wrap="none" rtlCol="0">
            <a:spAutoFit/>
          </a:bodyPr>
          <a:lstStyle/>
          <a:p>
            <a:pPr algn="l"/>
            <a:r>
              <a:rPr lang="es-GB" sz="2000" dirty="0">
                <a:solidFill>
                  <a:schemeClr val="bg1"/>
                </a:solidFill>
              </a:rPr>
              <a:t>*la conquista = conquest </a:t>
            </a:r>
          </a:p>
        </p:txBody>
      </p:sp>
    </p:spTree>
    <p:extLst>
      <p:ext uri="{BB962C8B-B14F-4D97-AF65-F5344CB8AC3E}">
        <p14:creationId xmlns:p14="http://schemas.microsoft.com/office/powerpoint/2010/main" val="29078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D61EB-2798-764C-85F8-F66457379BAD}"/>
              </a:ext>
            </a:extLst>
          </p:cNvPr>
          <p:cNvSpPr>
            <a:spLocks noGrp="1"/>
          </p:cNvSpPr>
          <p:nvPr>
            <p:ph type="title"/>
          </p:nvPr>
        </p:nvSpPr>
        <p:spPr>
          <a:xfrm>
            <a:off x="368300" y="258337"/>
            <a:ext cx="10515600" cy="845400"/>
          </a:xfrm>
        </p:spPr>
        <p:txBody>
          <a:bodyPr>
            <a:normAutofit/>
          </a:bodyPr>
          <a:lstStyle/>
          <a:p>
            <a:r>
              <a:rPr lang="es-GB" sz="2200" b="1" dirty="0"/>
              <a:t>Icíar Bollaín es una directora de cine. En una entrevista, habla sobre cómo realizó su película sobre la conquista* de América: “También la lluvia”.</a:t>
            </a:r>
          </a:p>
        </p:txBody>
      </p:sp>
      <p:sp>
        <p:nvSpPr>
          <p:cNvPr id="4" name="Rounded Rectangle 11">
            <a:extLst>
              <a:ext uri="{FF2B5EF4-FFF2-40B4-BE49-F238E27FC236}">
                <a16:creationId xmlns:a16="http://schemas.microsoft.com/office/drawing/2014/main" id="{FFE87BEE-28A6-054F-BC72-3214BC587573}"/>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5" name="Título 1">
            <a:extLst>
              <a:ext uri="{FF2B5EF4-FFF2-40B4-BE49-F238E27FC236}">
                <a16:creationId xmlns:a16="http://schemas.microsoft.com/office/drawing/2014/main" id="{2B3733B7-C824-AB45-BAA7-E30E89BC5E68}"/>
              </a:ext>
            </a:extLst>
          </p:cNvPr>
          <p:cNvSpPr txBox="1">
            <a:spLocks/>
          </p:cNvSpPr>
          <p:nvPr/>
        </p:nvSpPr>
        <p:spPr>
          <a:xfrm>
            <a:off x="368300" y="991973"/>
            <a:ext cx="5662607" cy="845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200" b="1" dirty="0"/>
              <a:t>Ahora piensa: ¿cómo dices cada frase en inglés?</a:t>
            </a:r>
          </a:p>
        </p:txBody>
      </p:sp>
      <p:graphicFrame>
        <p:nvGraphicFramePr>
          <p:cNvPr id="6" name="Tabla 6">
            <a:extLst>
              <a:ext uri="{FF2B5EF4-FFF2-40B4-BE49-F238E27FC236}">
                <a16:creationId xmlns:a16="http://schemas.microsoft.com/office/drawing/2014/main" id="{FA141155-907F-2F43-8983-9FD8EAFD2B7E}"/>
              </a:ext>
            </a:extLst>
          </p:cNvPr>
          <p:cNvGraphicFramePr>
            <a:graphicFrameLocks noGrp="1"/>
          </p:cNvGraphicFramePr>
          <p:nvPr>
            <p:extLst>
              <p:ext uri="{D42A27DB-BD31-4B8C-83A1-F6EECF244321}">
                <p14:modId xmlns:p14="http://schemas.microsoft.com/office/powerpoint/2010/main" val="3006944082"/>
              </p:ext>
            </p:extLst>
          </p:nvPr>
        </p:nvGraphicFramePr>
        <p:xfrm>
          <a:off x="368300" y="1392721"/>
          <a:ext cx="11660632" cy="4865004"/>
        </p:xfrm>
        <a:graphic>
          <a:graphicData uri="http://schemas.openxmlformats.org/drawingml/2006/table">
            <a:tbl>
              <a:tblPr firstRow="1" bandRow="1">
                <a:tableStyleId>{5DA37D80-6434-44D0-A028-1B22A696006F}</a:tableStyleId>
              </a:tblPr>
              <a:tblGrid>
                <a:gridCol w="5473700">
                  <a:extLst>
                    <a:ext uri="{9D8B030D-6E8A-4147-A177-3AD203B41FA5}">
                      <a16:colId xmlns:a16="http://schemas.microsoft.com/office/drawing/2014/main" val="2014565574"/>
                    </a:ext>
                  </a:extLst>
                </a:gridCol>
                <a:gridCol w="6186932">
                  <a:extLst>
                    <a:ext uri="{9D8B030D-6E8A-4147-A177-3AD203B41FA5}">
                      <a16:colId xmlns:a16="http://schemas.microsoft.com/office/drawing/2014/main" val="2398657169"/>
                    </a:ext>
                  </a:extLst>
                </a:gridCol>
              </a:tblGrid>
              <a:tr h="348785">
                <a:tc>
                  <a:txBody>
                    <a:bodyPr/>
                    <a:lstStyle/>
                    <a:p>
                      <a:endParaRPr lang="es-GB" sz="2000" dirty="0">
                        <a:solidFill>
                          <a:schemeClr val="accent5">
                            <a:lumMod val="50000"/>
                          </a:schemeClr>
                        </a:solidFill>
                      </a:endParaRPr>
                    </a:p>
                  </a:txBody>
                  <a:tcPr anchor="ctr">
                    <a:lnL w="12700" cmpd="sng">
                      <a:noFill/>
                    </a:lnL>
                    <a:lnR w="12700" cap="flat" cmpd="sng" algn="ctr">
                      <a:solidFill>
                        <a:srgbClr val="ED7D32"/>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noFill/>
                  </a:tcPr>
                </a:tc>
                <a:tc>
                  <a:txBody>
                    <a:bodyPr/>
                    <a:lstStyle/>
                    <a:p>
                      <a:pPr algn="ctr"/>
                      <a:r>
                        <a:rPr lang="es-GB" sz="2000" dirty="0">
                          <a:solidFill>
                            <a:schemeClr val="accent5">
                              <a:lumMod val="50000"/>
                            </a:schemeClr>
                          </a:solidFill>
                        </a:rPr>
                        <a:t>En inglés</a:t>
                      </a:r>
                    </a:p>
                  </a:txBody>
                  <a:tcPr anchor="ctr">
                    <a:lnL w="12700" cap="flat" cmpd="sng" algn="ctr">
                      <a:solidFill>
                        <a:srgbClr val="ED7D32"/>
                      </a:solidFill>
                      <a:prstDash val="solid"/>
                      <a:round/>
                      <a:headEnd type="none" w="med" len="med"/>
                      <a:tailEnd type="none" w="med" len="med"/>
                    </a:lnL>
                    <a:noFill/>
                  </a:tcPr>
                </a:tc>
                <a:extLst>
                  <a:ext uri="{0D108BD9-81ED-4DB2-BD59-A6C34878D82A}">
                    <a16:rowId xmlns:a16="http://schemas.microsoft.com/office/drawing/2014/main" val="1208699431"/>
                  </a:ext>
                </a:extLst>
              </a:tr>
              <a:tr h="617079">
                <a:tc>
                  <a:txBody>
                    <a:bodyPr/>
                    <a:lstStyle/>
                    <a:p>
                      <a:r>
                        <a:rPr lang="es-GB" sz="2000" dirty="0">
                          <a:solidFill>
                            <a:schemeClr val="accent5">
                              <a:lumMod val="50000"/>
                            </a:schemeClr>
                          </a:solidFill>
                        </a:rPr>
                        <a:t>1. Tuve problemas con las escenas de la manifestación</a:t>
                      </a:r>
                      <a:r>
                        <a:rPr lang="en-GB" sz="2000" dirty="0">
                          <a:solidFill>
                            <a:schemeClr val="accent5">
                              <a:lumMod val="50000"/>
                            </a:schemeClr>
                          </a:solidFill>
                        </a:rPr>
                        <a:t>.</a:t>
                      </a:r>
                      <a:endParaRPr lang="es-GB" sz="2000" dirty="0">
                        <a:solidFill>
                          <a:schemeClr val="accent5">
                            <a:lumMod val="50000"/>
                          </a:schemeClr>
                        </a:solidFill>
                      </a:endParaRPr>
                    </a:p>
                  </a:txBody>
                  <a:tcPr anchor="ctr">
                    <a:lnL w="12700" cmpd="sng">
                      <a:noFill/>
                    </a:lnL>
                    <a:lnR w="12700" cap="flat" cmpd="sng" algn="ctr">
                      <a:solidFill>
                        <a:srgbClr val="ED7D32"/>
                      </a:solidFill>
                      <a:prstDash val="solid"/>
                      <a:round/>
                      <a:headEnd type="none" w="med" len="med"/>
                      <a:tailEnd type="none" w="med" len="med"/>
                    </a:lnR>
                    <a:lnT w="25400" cmpd="sng">
                      <a:noFill/>
                    </a:lnT>
                    <a:lnB w="12700" cmpd="sng">
                      <a:noFill/>
                    </a:lnB>
                    <a:lnTlToBr w="12700" cmpd="sng">
                      <a:noFill/>
                      <a:prstDash val="solid"/>
                    </a:lnTlToBr>
                    <a:lnBlToTr w="12700" cmpd="sng">
                      <a:noFill/>
                      <a:prstDash val="solid"/>
                    </a:lnBlToTr>
                    <a:noFill/>
                  </a:tcPr>
                </a:tc>
                <a:tc>
                  <a:txBody>
                    <a:bodyPr/>
                    <a:lstStyle/>
                    <a:p>
                      <a:endParaRPr lang="es-GB" sz="2000" dirty="0">
                        <a:solidFill>
                          <a:schemeClr val="accent5">
                            <a:lumMod val="50000"/>
                          </a:schemeClr>
                        </a:solidFill>
                      </a:endParaRPr>
                    </a:p>
                  </a:txBody>
                  <a:tcPr anchor="ctr">
                    <a:lnL w="12700" cap="flat" cmpd="sng" algn="ctr">
                      <a:solidFill>
                        <a:srgbClr val="ED7D32"/>
                      </a:solidFill>
                      <a:prstDash val="solid"/>
                      <a:round/>
                      <a:headEnd type="none" w="med" len="med"/>
                      <a:tailEnd type="none" w="med" len="med"/>
                    </a:lnL>
                    <a:noFill/>
                  </a:tcPr>
                </a:tc>
                <a:extLst>
                  <a:ext uri="{0D108BD9-81ED-4DB2-BD59-A6C34878D82A}">
                    <a16:rowId xmlns:a16="http://schemas.microsoft.com/office/drawing/2014/main" val="2906652434"/>
                  </a:ext>
                </a:extLst>
              </a:tr>
              <a:tr h="608678">
                <a:tc>
                  <a:txBody>
                    <a:bodyPr/>
                    <a:lstStyle/>
                    <a:p>
                      <a:r>
                        <a:rPr lang="es-GB" sz="2000" dirty="0">
                          <a:solidFill>
                            <a:schemeClr val="accent5">
                              <a:lumMod val="50000"/>
                            </a:schemeClr>
                          </a:solidFill>
                        </a:rPr>
                        <a:t>2. Tuvo una buena relación con los actores.</a:t>
                      </a:r>
                    </a:p>
                  </a:txBody>
                  <a:tcPr anchor="ctr">
                    <a:lnL w="12700" cmpd="sng">
                      <a:noFill/>
                    </a:lnL>
                    <a:lnR w="12700" cap="flat" cmpd="sng" algn="ctr">
                      <a:solidFill>
                        <a:srgbClr val="ED7D3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dirty="0">
                        <a:solidFill>
                          <a:schemeClr val="accent5">
                            <a:lumMod val="50000"/>
                          </a:schemeClr>
                        </a:solidFill>
                      </a:endParaRPr>
                    </a:p>
                  </a:txBody>
                  <a:tcPr anchor="ctr">
                    <a:lnL w="12700" cap="flat" cmpd="sng" algn="ctr">
                      <a:solidFill>
                        <a:srgbClr val="ED7D32"/>
                      </a:solidFill>
                      <a:prstDash val="solid"/>
                      <a:round/>
                      <a:headEnd type="none" w="med" len="med"/>
                      <a:tailEnd type="none" w="med" len="med"/>
                    </a:lnL>
                    <a:noFill/>
                  </a:tcPr>
                </a:tc>
                <a:extLst>
                  <a:ext uri="{0D108BD9-81ED-4DB2-BD59-A6C34878D82A}">
                    <a16:rowId xmlns:a16="http://schemas.microsoft.com/office/drawing/2014/main" val="4290082803"/>
                  </a:ext>
                </a:extLst>
              </a:tr>
              <a:tr h="416151">
                <a:tc>
                  <a:txBody>
                    <a:bodyPr/>
                    <a:lstStyle/>
                    <a:p>
                      <a:r>
                        <a:rPr lang="es-GB" sz="2000" dirty="0">
                          <a:solidFill>
                            <a:schemeClr val="accent5">
                              <a:lumMod val="50000"/>
                            </a:schemeClr>
                          </a:solidFill>
                        </a:rPr>
                        <a:t>3. Tuve el desafío de tratar temas difíciles.</a:t>
                      </a:r>
                    </a:p>
                  </a:txBody>
                  <a:tcPr anchor="ctr">
                    <a:lnL w="12700" cmpd="sng">
                      <a:noFill/>
                    </a:lnL>
                    <a:lnR w="12700" cap="flat" cmpd="sng" algn="ctr">
                      <a:solidFill>
                        <a:srgbClr val="ED7D3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dirty="0">
                        <a:solidFill>
                          <a:schemeClr val="accent5">
                            <a:lumMod val="50000"/>
                          </a:schemeClr>
                        </a:solidFill>
                      </a:endParaRPr>
                    </a:p>
                  </a:txBody>
                  <a:tcPr anchor="ctr">
                    <a:lnL w="12700" cap="flat" cmpd="sng" algn="ctr">
                      <a:solidFill>
                        <a:srgbClr val="ED7D32"/>
                      </a:solidFill>
                      <a:prstDash val="solid"/>
                      <a:round/>
                      <a:headEnd type="none" w="med" len="med"/>
                      <a:tailEnd type="none" w="med" len="med"/>
                    </a:lnL>
                    <a:noFill/>
                  </a:tcPr>
                </a:tc>
                <a:extLst>
                  <a:ext uri="{0D108BD9-81ED-4DB2-BD59-A6C34878D82A}">
                    <a16:rowId xmlns:a16="http://schemas.microsoft.com/office/drawing/2014/main" val="1672586712"/>
                  </a:ext>
                </a:extLst>
              </a:tr>
              <a:tr h="416151">
                <a:tc>
                  <a:txBody>
                    <a:bodyPr/>
                    <a:lstStyle/>
                    <a:p>
                      <a:r>
                        <a:rPr lang="es-GB" sz="2000" dirty="0">
                          <a:solidFill>
                            <a:schemeClr val="accent5">
                              <a:lumMod val="50000"/>
                            </a:schemeClr>
                          </a:solidFill>
                        </a:rPr>
                        <a:t>4. Tuvo el beneficio de ser el protagonista.</a:t>
                      </a:r>
                    </a:p>
                  </a:txBody>
                  <a:tcPr anchor="ctr">
                    <a:lnL w="12700" cmpd="sng">
                      <a:noFill/>
                    </a:lnL>
                    <a:lnR w="12700" cap="flat" cmpd="sng" algn="ctr">
                      <a:solidFill>
                        <a:srgbClr val="ED7D3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dirty="0">
                        <a:solidFill>
                          <a:schemeClr val="accent5">
                            <a:lumMod val="50000"/>
                          </a:schemeClr>
                        </a:solidFill>
                      </a:endParaRPr>
                    </a:p>
                  </a:txBody>
                  <a:tcPr anchor="ctr">
                    <a:lnL w="12700" cap="flat" cmpd="sng" algn="ctr">
                      <a:solidFill>
                        <a:srgbClr val="ED7D32"/>
                      </a:solidFill>
                      <a:prstDash val="solid"/>
                      <a:round/>
                      <a:headEnd type="none" w="med" len="med"/>
                      <a:tailEnd type="none" w="med" len="med"/>
                    </a:lnL>
                    <a:noFill/>
                  </a:tcPr>
                </a:tc>
                <a:extLst>
                  <a:ext uri="{0D108BD9-81ED-4DB2-BD59-A6C34878D82A}">
                    <a16:rowId xmlns:a16="http://schemas.microsoft.com/office/drawing/2014/main" val="1023354290"/>
                  </a:ext>
                </a:extLst>
              </a:tr>
              <a:tr h="617079">
                <a:tc>
                  <a:txBody>
                    <a:bodyPr/>
                    <a:lstStyle/>
                    <a:p>
                      <a:r>
                        <a:rPr lang="es-GB" sz="2000" dirty="0">
                          <a:solidFill>
                            <a:schemeClr val="accent5">
                              <a:lumMod val="50000"/>
                            </a:schemeClr>
                          </a:solidFill>
                        </a:rPr>
                        <a:t>5. Tuve que trabajar con una gran cantidad de actores. </a:t>
                      </a:r>
                    </a:p>
                  </a:txBody>
                  <a:tcPr anchor="ctr">
                    <a:lnL w="12700" cmpd="sng">
                      <a:noFill/>
                    </a:lnL>
                    <a:lnR w="12700" cap="flat" cmpd="sng" algn="ctr">
                      <a:solidFill>
                        <a:srgbClr val="ED7D3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dirty="0">
                        <a:solidFill>
                          <a:schemeClr val="accent5">
                            <a:lumMod val="50000"/>
                          </a:schemeClr>
                        </a:solidFill>
                      </a:endParaRPr>
                    </a:p>
                  </a:txBody>
                  <a:tcPr anchor="ctr">
                    <a:lnL w="12700" cap="flat" cmpd="sng" algn="ctr">
                      <a:solidFill>
                        <a:srgbClr val="ED7D32"/>
                      </a:solidFill>
                      <a:prstDash val="solid"/>
                      <a:round/>
                      <a:headEnd type="none" w="med" len="med"/>
                      <a:tailEnd type="none" w="med" len="med"/>
                    </a:lnL>
                    <a:noFill/>
                  </a:tcPr>
                </a:tc>
                <a:extLst>
                  <a:ext uri="{0D108BD9-81ED-4DB2-BD59-A6C34878D82A}">
                    <a16:rowId xmlns:a16="http://schemas.microsoft.com/office/drawing/2014/main" val="2357980818"/>
                  </a:ext>
                </a:extLst>
              </a:tr>
              <a:tr h="416151">
                <a:tc>
                  <a:txBody>
                    <a:bodyPr/>
                    <a:lstStyle/>
                    <a:p>
                      <a:r>
                        <a:rPr lang="es-GB" sz="2000" dirty="0">
                          <a:solidFill>
                            <a:schemeClr val="accent5">
                              <a:lumMod val="50000"/>
                            </a:schemeClr>
                          </a:solidFill>
                        </a:rPr>
                        <a:t>6. Tuve que respetar las leyes del lugar.</a:t>
                      </a:r>
                    </a:p>
                  </a:txBody>
                  <a:tcPr anchor="ctr">
                    <a:lnL w="12700" cmpd="sng">
                      <a:noFill/>
                    </a:lnL>
                    <a:lnR w="12700" cap="flat" cmpd="sng" algn="ctr">
                      <a:solidFill>
                        <a:srgbClr val="ED7D3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dirty="0">
                        <a:solidFill>
                          <a:schemeClr val="accent5">
                            <a:lumMod val="50000"/>
                          </a:schemeClr>
                        </a:solidFill>
                      </a:endParaRPr>
                    </a:p>
                  </a:txBody>
                  <a:tcPr anchor="ctr">
                    <a:lnL w="12700" cap="flat" cmpd="sng" algn="ctr">
                      <a:solidFill>
                        <a:srgbClr val="ED7D32"/>
                      </a:solidFill>
                      <a:prstDash val="solid"/>
                      <a:round/>
                      <a:headEnd type="none" w="med" len="med"/>
                      <a:tailEnd type="none" w="med" len="med"/>
                    </a:lnL>
                    <a:noFill/>
                  </a:tcPr>
                </a:tc>
                <a:extLst>
                  <a:ext uri="{0D108BD9-81ED-4DB2-BD59-A6C34878D82A}">
                    <a16:rowId xmlns:a16="http://schemas.microsoft.com/office/drawing/2014/main" val="2189805290"/>
                  </a:ext>
                </a:extLst>
              </a:tr>
              <a:tr h="416151">
                <a:tc>
                  <a:txBody>
                    <a:bodyPr/>
                    <a:lstStyle/>
                    <a:p>
                      <a:r>
                        <a:rPr lang="es-GB" sz="2000" dirty="0">
                          <a:solidFill>
                            <a:schemeClr val="accent5">
                              <a:lumMod val="50000"/>
                            </a:schemeClr>
                          </a:solidFill>
                        </a:rPr>
                        <a:t>7. Tuvo que practicar mucho su personaje.</a:t>
                      </a:r>
                    </a:p>
                  </a:txBody>
                  <a:tcPr anchor="ctr">
                    <a:lnL w="12700" cmpd="sng">
                      <a:noFill/>
                    </a:lnL>
                    <a:lnR w="12700" cap="flat" cmpd="sng" algn="ctr">
                      <a:solidFill>
                        <a:srgbClr val="ED7D3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dirty="0">
                        <a:solidFill>
                          <a:schemeClr val="accent5">
                            <a:lumMod val="50000"/>
                          </a:schemeClr>
                        </a:solidFill>
                      </a:endParaRPr>
                    </a:p>
                  </a:txBody>
                  <a:tcPr anchor="ctr">
                    <a:lnL w="12700" cap="flat" cmpd="sng" algn="ctr">
                      <a:solidFill>
                        <a:srgbClr val="ED7D32"/>
                      </a:solidFill>
                      <a:prstDash val="solid"/>
                      <a:round/>
                      <a:headEnd type="none" w="med" len="med"/>
                      <a:tailEnd type="none" w="med" len="med"/>
                    </a:lnL>
                    <a:noFill/>
                  </a:tcPr>
                </a:tc>
                <a:extLst>
                  <a:ext uri="{0D108BD9-81ED-4DB2-BD59-A6C34878D82A}">
                    <a16:rowId xmlns:a16="http://schemas.microsoft.com/office/drawing/2014/main" val="3390229537"/>
                  </a:ext>
                </a:extLst>
              </a:tr>
              <a:tr h="617079">
                <a:tc>
                  <a:txBody>
                    <a:bodyPr/>
                    <a:lstStyle/>
                    <a:p>
                      <a:r>
                        <a:rPr lang="es-GB" sz="2000" dirty="0">
                          <a:solidFill>
                            <a:schemeClr val="accent5">
                              <a:lumMod val="50000"/>
                            </a:schemeClr>
                          </a:solidFill>
                        </a:rPr>
                        <a:t>8. Tuve que pagar a los extras y también a la comunidad en la zona.</a:t>
                      </a:r>
                    </a:p>
                  </a:txBody>
                  <a:tcPr anchor="ctr">
                    <a:lnL w="12700" cmpd="sng">
                      <a:noFill/>
                    </a:lnL>
                    <a:lnR w="12700" cap="flat" cmpd="sng" algn="ctr">
                      <a:solidFill>
                        <a:srgbClr val="ED7D3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s-GB" sz="2000" dirty="0">
                        <a:solidFill>
                          <a:schemeClr val="accent5">
                            <a:lumMod val="50000"/>
                          </a:schemeClr>
                        </a:solidFill>
                      </a:endParaRPr>
                    </a:p>
                  </a:txBody>
                  <a:tcPr anchor="ctr">
                    <a:lnL w="12700" cap="flat" cmpd="sng" algn="ctr">
                      <a:solidFill>
                        <a:srgbClr val="ED7D32"/>
                      </a:solidFill>
                      <a:prstDash val="solid"/>
                      <a:round/>
                      <a:headEnd type="none" w="med" len="med"/>
                      <a:tailEnd type="none" w="med" len="med"/>
                    </a:lnL>
                    <a:noFill/>
                  </a:tcPr>
                </a:tc>
                <a:extLst>
                  <a:ext uri="{0D108BD9-81ED-4DB2-BD59-A6C34878D82A}">
                    <a16:rowId xmlns:a16="http://schemas.microsoft.com/office/drawing/2014/main" val="4210440009"/>
                  </a:ext>
                </a:extLst>
              </a:tr>
            </a:tbl>
          </a:graphicData>
        </a:graphic>
      </p:graphicFrame>
      <p:sp>
        <p:nvSpPr>
          <p:cNvPr id="3" name="CuadroTexto 2">
            <a:extLst>
              <a:ext uri="{FF2B5EF4-FFF2-40B4-BE49-F238E27FC236}">
                <a16:creationId xmlns:a16="http://schemas.microsoft.com/office/drawing/2014/main" id="{0635ECF5-1D1F-FF46-A58A-09B2F5BBB1FB}"/>
              </a:ext>
            </a:extLst>
          </p:cNvPr>
          <p:cNvSpPr txBox="1"/>
          <p:nvPr/>
        </p:nvSpPr>
        <p:spPr>
          <a:xfrm>
            <a:off x="5846758" y="1927396"/>
            <a:ext cx="5830442" cy="400110"/>
          </a:xfrm>
          <a:prstGeom prst="rect">
            <a:avLst/>
          </a:prstGeom>
          <a:noFill/>
        </p:spPr>
        <p:txBody>
          <a:bodyPr wrap="none" rtlCol="0">
            <a:spAutoFit/>
          </a:bodyPr>
          <a:lstStyle/>
          <a:p>
            <a:pPr algn="l"/>
            <a:r>
              <a:rPr lang="es-GB" sz="2000" dirty="0">
                <a:solidFill>
                  <a:schemeClr val="accent5">
                    <a:lumMod val="50000"/>
                  </a:schemeClr>
                </a:solidFill>
              </a:rPr>
              <a:t>I had problems with the scenes of the protest.</a:t>
            </a:r>
          </a:p>
        </p:txBody>
      </p:sp>
      <p:sp>
        <p:nvSpPr>
          <p:cNvPr id="19" name="CuadroTexto 18">
            <a:extLst>
              <a:ext uri="{FF2B5EF4-FFF2-40B4-BE49-F238E27FC236}">
                <a16:creationId xmlns:a16="http://schemas.microsoft.com/office/drawing/2014/main" id="{89112603-6AFC-DE46-9402-5D73B2E1CB14}"/>
              </a:ext>
            </a:extLst>
          </p:cNvPr>
          <p:cNvSpPr txBox="1"/>
          <p:nvPr/>
        </p:nvSpPr>
        <p:spPr>
          <a:xfrm>
            <a:off x="5819652" y="2633789"/>
            <a:ext cx="5848023" cy="400110"/>
          </a:xfrm>
          <a:prstGeom prst="rect">
            <a:avLst/>
          </a:prstGeom>
          <a:noFill/>
        </p:spPr>
        <p:txBody>
          <a:bodyPr wrap="square" rtlCol="0">
            <a:spAutoFit/>
          </a:bodyPr>
          <a:lstStyle/>
          <a:p>
            <a:pPr algn="l"/>
            <a:r>
              <a:rPr lang="es-GB" sz="2000" dirty="0">
                <a:solidFill>
                  <a:schemeClr val="accent5">
                    <a:lumMod val="50000"/>
                  </a:schemeClr>
                </a:solidFill>
              </a:rPr>
              <a:t>He had a good relationship with the actors.</a:t>
            </a:r>
          </a:p>
        </p:txBody>
      </p:sp>
      <p:sp>
        <p:nvSpPr>
          <p:cNvPr id="20" name="CuadroTexto 19">
            <a:extLst>
              <a:ext uri="{FF2B5EF4-FFF2-40B4-BE49-F238E27FC236}">
                <a16:creationId xmlns:a16="http://schemas.microsoft.com/office/drawing/2014/main" id="{6A9E40F4-F6F9-A24F-BC00-C07604E0875E}"/>
              </a:ext>
            </a:extLst>
          </p:cNvPr>
          <p:cNvSpPr txBox="1"/>
          <p:nvPr/>
        </p:nvSpPr>
        <p:spPr>
          <a:xfrm>
            <a:off x="5819652" y="3177519"/>
            <a:ext cx="6492379" cy="400110"/>
          </a:xfrm>
          <a:prstGeom prst="rect">
            <a:avLst/>
          </a:prstGeom>
          <a:noFill/>
        </p:spPr>
        <p:txBody>
          <a:bodyPr wrap="square" rtlCol="0">
            <a:spAutoFit/>
          </a:bodyPr>
          <a:lstStyle/>
          <a:p>
            <a:pPr algn="l"/>
            <a:r>
              <a:rPr lang="es-GB" sz="2000" dirty="0">
                <a:solidFill>
                  <a:schemeClr val="accent5">
                    <a:lumMod val="50000"/>
                  </a:schemeClr>
                </a:solidFill>
              </a:rPr>
              <a:t>I had the challenge of dealing with difficult topics.</a:t>
            </a:r>
          </a:p>
        </p:txBody>
      </p:sp>
      <p:sp>
        <p:nvSpPr>
          <p:cNvPr id="21" name="CuadroTexto 20">
            <a:extLst>
              <a:ext uri="{FF2B5EF4-FFF2-40B4-BE49-F238E27FC236}">
                <a16:creationId xmlns:a16="http://schemas.microsoft.com/office/drawing/2014/main" id="{3559C009-8B1A-1B43-BC53-A328FA5456B4}"/>
              </a:ext>
            </a:extLst>
          </p:cNvPr>
          <p:cNvSpPr txBox="1"/>
          <p:nvPr/>
        </p:nvSpPr>
        <p:spPr>
          <a:xfrm>
            <a:off x="5789316" y="3595941"/>
            <a:ext cx="6239616" cy="400110"/>
          </a:xfrm>
          <a:prstGeom prst="rect">
            <a:avLst/>
          </a:prstGeom>
          <a:noFill/>
        </p:spPr>
        <p:txBody>
          <a:bodyPr wrap="square" rtlCol="0">
            <a:spAutoFit/>
          </a:bodyPr>
          <a:lstStyle/>
          <a:p>
            <a:pPr algn="l"/>
            <a:r>
              <a:rPr lang="es-GB" sz="2000" dirty="0">
                <a:solidFill>
                  <a:schemeClr val="accent5">
                    <a:lumMod val="50000"/>
                  </a:schemeClr>
                </a:solidFill>
              </a:rPr>
              <a:t>He had the benefit of being the main character.</a:t>
            </a:r>
          </a:p>
        </p:txBody>
      </p:sp>
      <p:sp>
        <p:nvSpPr>
          <p:cNvPr id="22" name="CuadroTexto 21">
            <a:extLst>
              <a:ext uri="{FF2B5EF4-FFF2-40B4-BE49-F238E27FC236}">
                <a16:creationId xmlns:a16="http://schemas.microsoft.com/office/drawing/2014/main" id="{39051ABB-6A35-FB44-8D04-CDBDDCA2CC6A}"/>
              </a:ext>
            </a:extLst>
          </p:cNvPr>
          <p:cNvSpPr txBox="1"/>
          <p:nvPr/>
        </p:nvSpPr>
        <p:spPr>
          <a:xfrm>
            <a:off x="5819652" y="4172780"/>
            <a:ext cx="6390948" cy="400110"/>
          </a:xfrm>
          <a:prstGeom prst="rect">
            <a:avLst/>
          </a:prstGeom>
          <a:noFill/>
        </p:spPr>
        <p:txBody>
          <a:bodyPr wrap="square" rtlCol="0">
            <a:spAutoFit/>
          </a:bodyPr>
          <a:lstStyle/>
          <a:p>
            <a:pPr algn="l"/>
            <a:r>
              <a:rPr lang="es-GB" sz="2000" dirty="0">
                <a:solidFill>
                  <a:schemeClr val="accent5">
                    <a:lumMod val="50000"/>
                  </a:schemeClr>
                </a:solidFill>
              </a:rPr>
              <a:t>I had to work with a </a:t>
            </a:r>
            <a:r>
              <a:rPr lang="en-GB" sz="2000" dirty="0">
                <a:solidFill>
                  <a:schemeClr val="accent5">
                    <a:lumMod val="50000"/>
                  </a:schemeClr>
                </a:solidFill>
              </a:rPr>
              <a:t>large number </a:t>
            </a:r>
            <a:r>
              <a:rPr lang="es-GB" sz="2000" dirty="0">
                <a:solidFill>
                  <a:schemeClr val="accent5">
                    <a:lumMod val="50000"/>
                  </a:schemeClr>
                </a:solidFill>
              </a:rPr>
              <a:t>of actors.</a:t>
            </a:r>
          </a:p>
        </p:txBody>
      </p:sp>
      <p:sp>
        <p:nvSpPr>
          <p:cNvPr id="23" name="CuadroTexto 22">
            <a:extLst>
              <a:ext uri="{FF2B5EF4-FFF2-40B4-BE49-F238E27FC236}">
                <a16:creationId xmlns:a16="http://schemas.microsoft.com/office/drawing/2014/main" id="{DE7DD2F0-BF0B-4E46-BC3A-D4F9B0ABF6F9}"/>
              </a:ext>
            </a:extLst>
          </p:cNvPr>
          <p:cNvSpPr txBox="1"/>
          <p:nvPr/>
        </p:nvSpPr>
        <p:spPr>
          <a:xfrm>
            <a:off x="5846758" y="4717382"/>
            <a:ext cx="5305098" cy="400110"/>
          </a:xfrm>
          <a:prstGeom prst="rect">
            <a:avLst/>
          </a:prstGeom>
          <a:noFill/>
        </p:spPr>
        <p:txBody>
          <a:bodyPr wrap="square" rtlCol="0">
            <a:spAutoFit/>
          </a:bodyPr>
          <a:lstStyle/>
          <a:p>
            <a:pPr algn="l"/>
            <a:r>
              <a:rPr lang="es-GB" sz="2000" dirty="0">
                <a:solidFill>
                  <a:schemeClr val="accent5">
                    <a:lumMod val="50000"/>
                  </a:schemeClr>
                </a:solidFill>
              </a:rPr>
              <a:t>I had to respect the laws of the place.</a:t>
            </a:r>
          </a:p>
        </p:txBody>
      </p:sp>
      <p:sp>
        <p:nvSpPr>
          <p:cNvPr id="24" name="CuadroTexto 23">
            <a:extLst>
              <a:ext uri="{FF2B5EF4-FFF2-40B4-BE49-F238E27FC236}">
                <a16:creationId xmlns:a16="http://schemas.microsoft.com/office/drawing/2014/main" id="{47E28DE9-63EA-6C41-AFCE-EAAEAB29239F}"/>
              </a:ext>
            </a:extLst>
          </p:cNvPr>
          <p:cNvSpPr txBox="1"/>
          <p:nvPr/>
        </p:nvSpPr>
        <p:spPr>
          <a:xfrm>
            <a:off x="5819652" y="5149729"/>
            <a:ext cx="6390948" cy="400110"/>
          </a:xfrm>
          <a:prstGeom prst="rect">
            <a:avLst/>
          </a:prstGeom>
          <a:noFill/>
        </p:spPr>
        <p:txBody>
          <a:bodyPr wrap="square" rtlCol="0">
            <a:spAutoFit/>
          </a:bodyPr>
          <a:lstStyle/>
          <a:p>
            <a:pPr algn="l"/>
            <a:r>
              <a:rPr lang="es-GB" sz="2000" dirty="0">
                <a:solidFill>
                  <a:schemeClr val="accent5">
                    <a:lumMod val="50000"/>
                  </a:schemeClr>
                </a:solidFill>
              </a:rPr>
              <a:t>He had to practi</a:t>
            </a:r>
            <a:r>
              <a:rPr lang="en-GB" sz="2000" dirty="0">
                <a:solidFill>
                  <a:schemeClr val="accent5">
                    <a:lumMod val="50000"/>
                  </a:schemeClr>
                </a:solidFill>
              </a:rPr>
              <a:t>s</a:t>
            </a:r>
            <a:r>
              <a:rPr lang="es-GB" sz="2000" dirty="0">
                <a:solidFill>
                  <a:schemeClr val="accent5">
                    <a:lumMod val="50000"/>
                  </a:schemeClr>
                </a:solidFill>
              </a:rPr>
              <a:t>e his character a lot.</a:t>
            </a:r>
          </a:p>
        </p:txBody>
      </p:sp>
      <p:sp>
        <p:nvSpPr>
          <p:cNvPr id="25" name="CuadroTexto 24">
            <a:extLst>
              <a:ext uri="{FF2B5EF4-FFF2-40B4-BE49-F238E27FC236}">
                <a16:creationId xmlns:a16="http://schemas.microsoft.com/office/drawing/2014/main" id="{B332A58D-C7A4-CA41-962E-565D20408279}"/>
              </a:ext>
            </a:extLst>
          </p:cNvPr>
          <p:cNvSpPr txBox="1"/>
          <p:nvPr/>
        </p:nvSpPr>
        <p:spPr>
          <a:xfrm>
            <a:off x="5846758" y="5618813"/>
            <a:ext cx="6182174" cy="707886"/>
          </a:xfrm>
          <a:prstGeom prst="rect">
            <a:avLst/>
          </a:prstGeom>
          <a:noFill/>
        </p:spPr>
        <p:txBody>
          <a:bodyPr wrap="square" rtlCol="0">
            <a:spAutoFit/>
          </a:bodyPr>
          <a:lstStyle/>
          <a:p>
            <a:pPr algn="l"/>
            <a:r>
              <a:rPr lang="es-GB" sz="2000" dirty="0">
                <a:solidFill>
                  <a:schemeClr val="accent5">
                    <a:lumMod val="50000"/>
                  </a:schemeClr>
                </a:solidFill>
              </a:rPr>
              <a:t>I had to pay the extras and also the community in the area. </a:t>
            </a:r>
          </a:p>
        </p:txBody>
      </p:sp>
      <p:pic>
        <p:nvPicPr>
          <p:cNvPr id="2050" name="Picture 2" descr="video recording clipart - Clip Art Library">
            <a:extLst>
              <a:ext uri="{FF2B5EF4-FFF2-40B4-BE49-F238E27FC236}">
                <a16:creationId xmlns:a16="http://schemas.microsoft.com/office/drawing/2014/main" id="{DE22F8AD-D2F1-1241-A0F2-D1D4239A94A5}"/>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03722" y="2188557"/>
            <a:ext cx="1085594" cy="10855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levision set - Clip Art Library">
            <a:extLst>
              <a:ext uri="{FF2B5EF4-FFF2-40B4-BE49-F238E27FC236}">
                <a16:creationId xmlns:a16="http://schemas.microsoft.com/office/drawing/2014/main" id="{7C4EFDCB-4433-3240-A47C-329C0984765A}"/>
              </a:ext>
            </a:extLst>
          </p:cNvPr>
          <p:cNvPicPr>
            <a:picLocks noChangeAspect="1" noChangeArrowheads="1"/>
          </p:cNvPicPr>
          <p:nvPr/>
        </p:nvPicPr>
        <p:blipFill rotWithShape="1">
          <a:blip r:embed="rId4"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bwMode="auto">
          <a:xfrm>
            <a:off x="10329007" y="819026"/>
            <a:ext cx="1812742" cy="1034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97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21"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Using ‘tener’ for idiomatic expressions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00558" y="258166"/>
            <a:ext cx="152758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186613" y="1191539"/>
            <a:ext cx="1192310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Remember that the verb ‘</a:t>
            </a:r>
            <a:r>
              <a:rPr lang="en-US" sz="2200" dirty="0" err="1">
                <a:solidFill>
                  <a:srgbClr val="4472C4">
                    <a:lumMod val="50000"/>
                  </a:srgbClr>
                </a:solidFill>
                <a:latin typeface="Century Gothic" panose="020F0302020204030204"/>
              </a:rPr>
              <a:t>tener</a:t>
            </a:r>
            <a:r>
              <a:rPr lang="en-US" sz="2200" dirty="0">
                <a:solidFill>
                  <a:srgbClr val="4472C4">
                    <a:lumMod val="50000"/>
                  </a:srgbClr>
                </a:solidFill>
                <a:latin typeface="Century Gothic" panose="020F0302020204030204"/>
              </a:rPr>
              <a:t>’ does not always mean ‘to have’.</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A01B6026-6024-B640-AA14-813D9C613E27}"/>
              </a:ext>
            </a:extLst>
          </p:cNvPr>
          <p:cNvSpPr txBox="1"/>
          <p:nvPr/>
        </p:nvSpPr>
        <p:spPr>
          <a:xfrm>
            <a:off x="186613" y="2619151"/>
            <a:ext cx="47071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Here are some</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examples: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A01B6026-6024-B640-AA14-813D9C613E27}"/>
              </a:ext>
            </a:extLst>
          </p:cNvPr>
          <p:cNvSpPr txBox="1"/>
          <p:nvPr/>
        </p:nvSpPr>
        <p:spPr>
          <a:xfrm>
            <a:off x="186613" y="3163680"/>
            <a:ext cx="273140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You were lucky.</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A01B6026-6024-B640-AA14-813D9C613E27}"/>
              </a:ext>
            </a:extLst>
          </p:cNvPr>
          <p:cNvSpPr txBox="1"/>
          <p:nvPr/>
        </p:nvSpPr>
        <p:spPr>
          <a:xfrm>
            <a:off x="3554665" y="3169848"/>
            <a:ext cx="22922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solidFill>
                  <a:srgbClr val="4472C4">
                    <a:lumMod val="50000"/>
                  </a:srgbClr>
                </a:solidFill>
                <a:latin typeface="Century Gothic" panose="020F0302020204030204"/>
              </a:rPr>
              <a:t>Tuviste</a:t>
            </a:r>
            <a:r>
              <a:rPr lang="en-US" sz="2200" b="1" dirty="0">
                <a:solidFill>
                  <a:srgbClr val="4472C4">
                    <a:lumMod val="50000"/>
                  </a:srgbClr>
                </a:solidFill>
                <a:latin typeface="Century Gothic" panose="020F0302020204030204"/>
              </a:rPr>
              <a:t> suerte.</a:t>
            </a: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A01B6026-6024-B640-AA14-813D9C613E27}"/>
              </a:ext>
            </a:extLst>
          </p:cNvPr>
          <p:cNvSpPr txBox="1"/>
          <p:nvPr/>
        </p:nvSpPr>
        <p:spPr>
          <a:xfrm>
            <a:off x="186613" y="3708209"/>
            <a:ext cx="3257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She was successful.</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01B6026-6024-B640-AA14-813D9C613E27}"/>
              </a:ext>
            </a:extLst>
          </p:cNvPr>
          <p:cNvSpPr txBox="1"/>
          <p:nvPr/>
        </p:nvSpPr>
        <p:spPr>
          <a:xfrm>
            <a:off x="3554665" y="3712969"/>
            <a:ext cx="22922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solidFill>
                  <a:srgbClr val="4472C4">
                    <a:lumMod val="50000"/>
                  </a:srgbClr>
                </a:solidFill>
                <a:latin typeface="Century Gothic" panose="020F0302020204030204"/>
              </a:rPr>
              <a:t>Tuvo</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éxito</a:t>
            </a:r>
            <a:r>
              <a:rPr lang="en-US" sz="2200" b="1" dirty="0">
                <a:solidFill>
                  <a:srgbClr val="4472C4">
                    <a:lumMod val="50000"/>
                  </a:srgbClr>
                </a:solidFill>
                <a:latin typeface="Century Gothic" panose="020F0302020204030204"/>
              </a:rPr>
              <a:t>.</a:t>
            </a: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 name="TextBox 11">
            <a:extLst>
              <a:ext uri="{FF2B5EF4-FFF2-40B4-BE49-F238E27FC236}">
                <a16:creationId xmlns:a16="http://schemas.microsoft.com/office/drawing/2014/main" id="{A01B6026-6024-B640-AA14-813D9C613E27}"/>
              </a:ext>
            </a:extLst>
          </p:cNvPr>
          <p:cNvSpPr txBox="1"/>
          <p:nvPr/>
        </p:nvSpPr>
        <p:spPr>
          <a:xfrm>
            <a:off x="186613" y="4252738"/>
            <a:ext cx="27196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He was right.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A01B6026-6024-B640-AA14-813D9C613E27}"/>
              </a:ext>
            </a:extLst>
          </p:cNvPr>
          <p:cNvSpPr txBox="1"/>
          <p:nvPr/>
        </p:nvSpPr>
        <p:spPr>
          <a:xfrm>
            <a:off x="3554665" y="4252737"/>
            <a:ext cx="18606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solidFill>
                  <a:srgbClr val="4472C4">
                    <a:lumMod val="50000"/>
                  </a:srgbClr>
                </a:solidFill>
                <a:latin typeface="Century Gothic" panose="020F0302020204030204"/>
              </a:rPr>
              <a:t>Tuvo</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razón</a:t>
            </a:r>
            <a:r>
              <a:rPr lang="en-US" sz="2200" b="1" dirty="0">
                <a:solidFill>
                  <a:srgbClr val="4472C4">
                    <a:lumMod val="50000"/>
                  </a:srgbClr>
                </a:solidFill>
                <a:latin typeface="Century Gothic" panose="020F0302020204030204"/>
              </a:rPr>
              <a:t>.</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4" name="TextBox 13">
            <a:extLst>
              <a:ext uri="{FF2B5EF4-FFF2-40B4-BE49-F238E27FC236}">
                <a16:creationId xmlns:a16="http://schemas.microsoft.com/office/drawing/2014/main" id="{A01B6026-6024-B640-AA14-813D9C613E27}"/>
              </a:ext>
            </a:extLst>
          </p:cNvPr>
          <p:cNvSpPr txBox="1"/>
          <p:nvPr/>
        </p:nvSpPr>
        <p:spPr>
          <a:xfrm>
            <a:off x="186613" y="4797267"/>
            <a:ext cx="27196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I was sleepy.</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A01B6026-6024-B640-AA14-813D9C613E27}"/>
              </a:ext>
            </a:extLst>
          </p:cNvPr>
          <p:cNvSpPr txBox="1"/>
          <p:nvPr/>
        </p:nvSpPr>
        <p:spPr>
          <a:xfrm>
            <a:off x="3554665" y="4799646"/>
            <a:ext cx="25311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solidFill>
                  <a:srgbClr val="4472C4">
                    <a:lumMod val="50000"/>
                  </a:srgbClr>
                </a:solidFill>
                <a:latin typeface="Century Gothic" panose="020F0302020204030204"/>
              </a:rPr>
              <a:t>Tuve</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sueño</a:t>
            </a:r>
            <a:r>
              <a:rPr lang="en-US" sz="2200" b="1" dirty="0">
                <a:solidFill>
                  <a:srgbClr val="4472C4">
                    <a:lumMod val="50000"/>
                  </a:srgbClr>
                </a:solidFill>
                <a:latin typeface="Century Gothic" panose="020F0302020204030204"/>
              </a:rPr>
              <a:t>.</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A01B6026-6024-B640-AA14-813D9C613E27}"/>
              </a:ext>
            </a:extLst>
          </p:cNvPr>
          <p:cNvSpPr txBox="1"/>
          <p:nvPr/>
        </p:nvSpPr>
        <p:spPr>
          <a:xfrm>
            <a:off x="186613" y="5886323"/>
            <a:ext cx="192552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I was hot.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01B6026-6024-B640-AA14-813D9C613E27}"/>
              </a:ext>
            </a:extLst>
          </p:cNvPr>
          <p:cNvSpPr txBox="1"/>
          <p:nvPr/>
        </p:nvSpPr>
        <p:spPr>
          <a:xfrm>
            <a:off x="3554665" y="5886323"/>
            <a:ext cx="25311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solidFill>
                  <a:srgbClr val="4472C4">
                    <a:lumMod val="50000"/>
                  </a:srgbClr>
                </a:solidFill>
                <a:latin typeface="Century Gothic" panose="020F0302020204030204"/>
              </a:rPr>
              <a:t>Tuve</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calor</a:t>
            </a:r>
            <a:r>
              <a:rPr lang="en-US" sz="2200" b="1" dirty="0">
                <a:solidFill>
                  <a:srgbClr val="4472C4">
                    <a:lumMod val="50000"/>
                  </a:srgbClr>
                </a:solidFill>
                <a:latin typeface="Century Gothic" panose="020F0302020204030204"/>
              </a:rPr>
              <a:t>.</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A01B6026-6024-B640-AA14-813D9C613E27}"/>
              </a:ext>
            </a:extLst>
          </p:cNvPr>
          <p:cNvSpPr txBox="1"/>
          <p:nvPr/>
        </p:nvSpPr>
        <p:spPr>
          <a:xfrm>
            <a:off x="186613" y="5341796"/>
            <a:ext cx="27196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You were scared.</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A01B6026-6024-B640-AA14-813D9C613E27}"/>
              </a:ext>
            </a:extLst>
          </p:cNvPr>
          <p:cNvSpPr txBox="1"/>
          <p:nvPr/>
        </p:nvSpPr>
        <p:spPr>
          <a:xfrm>
            <a:off x="3554665" y="5337825"/>
            <a:ext cx="25311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solidFill>
                  <a:srgbClr val="4472C4">
                    <a:lumMod val="50000"/>
                  </a:srgbClr>
                </a:solidFill>
                <a:latin typeface="Century Gothic" panose="020F0302020204030204"/>
              </a:rPr>
              <a:t>Tuviste</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miedo</a:t>
            </a:r>
            <a:r>
              <a:rPr lang="en-US" sz="2200" b="1" dirty="0">
                <a:solidFill>
                  <a:srgbClr val="4472C4">
                    <a:lumMod val="50000"/>
                  </a:srgbClr>
                </a:solidFill>
                <a:latin typeface="Century Gothic" panose="020F0302020204030204"/>
              </a:rPr>
              <a:t>.</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 name="Rectangle 2"/>
          <p:cNvSpPr/>
          <p:nvPr/>
        </p:nvSpPr>
        <p:spPr>
          <a:xfrm>
            <a:off x="6512192" y="3176053"/>
            <a:ext cx="3453189" cy="430887"/>
          </a:xfrm>
          <a:prstGeom prst="rect">
            <a:avLst/>
          </a:prstGeom>
        </p:spPr>
        <p:txBody>
          <a:bodyPr wrap="none">
            <a:spAutoFit/>
          </a:bodyPr>
          <a:lstStyle/>
          <a:p>
            <a:pPr lvl="0">
              <a:defRPr/>
            </a:pPr>
            <a:r>
              <a:rPr lang="en-US" sz="2200" dirty="0">
                <a:solidFill>
                  <a:srgbClr val="4472C4">
                    <a:lumMod val="50000"/>
                  </a:srgbClr>
                </a:solidFill>
              </a:rPr>
              <a:t>(literally, ‘you had luck’)</a:t>
            </a:r>
          </a:p>
        </p:txBody>
      </p:sp>
      <p:sp>
        <p:nvSpPr>
          <p:cNvPr id="20" name="Rectangle 19"/>
          <p:cNvSpPr/>
          <p:nvPr/>
        </p:nvSpPr>
        <p:spPr>
          <a:xfrm>
            <a:off x="6495322" y="3712969"/>
            <a:ext cx="3905236" cy="430887"/>
          </a:xfrm>
          <a:prstGeom prst="rect">
            <a:avLst/>
          </a:prstGeom>
        </p:spPr>
        <p:txBody>
          <a:bodyPr wrap="none">
            <a:spAutoFit/>
          </a:bodyPr>
          <a:lstStyle/>
          <a:p>
            <a:pPr lvl="0">
              <a:defRPr/>
            </a:pPr>
            <a:r>
              <a:rPr lang="en-US" sz="2200" dirty="0">
                <a:solidFill>
                  <a:srgbClr val="4472C4">
                    <a:lumMod val="50000"/>
                  </a:srgbClr>
                </a:solidFill>
              </a:rPr>
              <a:t>(literally, ‘she had success’)</a:t>
            </a:r>
          </a:p>
        </p:txBody>
      </p:sp>
      <p:sp>
        <p:nvSpPr>
          <p:cNvPr id="24" name="Rectangle 23"/>
          <p:cNvSpPr/>
          <p:nvPr/>
        </p:nvSpPr>
        <p:spPr>
          <a:xfrm>
            <a:off x="6495322" y="4251283"/>
            <a:ext cx="3674404" cy="430887"/>
          </a:xfrm>
          <a:prstGeom prst="rect">
            <a:avLst/>
          </a:prstGeom>
        </p:spPr>
        <p:txBody>
          <a:bodyPr wrap="none">
            <a:spAutoFit/>
          </a:bodyPr>
          <a:lstStyle/>
          <a:p>
            <a:pPr lvl="0">
              <a:defRPr/>
            </a:pPr>
            <a:r>
              <a:rPr lang="en-US" sz="2200" dirty="0">
                <a:solidFill>
                  <a:srgbClr val="4472C4">
                    <a:lumMod val="50000"/>
                  </a:srgbClr>
                </a:solidFill>
              </a:rPr>
              <a:t>(literally, ‘he had reason’)</a:t>
            </a:r>
            <a:endParaRPr lang="en-US" sz="2200" b="1" dirty="0">
              <a:solidFill>
                <a:srgbClr val="4472C4">
                  <a:lumMod val="50000"/>
                </a:srgbClr>
              </a:solidFill>
            </a:endParaRPr>
          </a:p>
        </p:txBody>
      </p:sp>
      <p:sp>
        <p:nvSpPr>
          <p:cNvPr id="25" name="Rectangle 24"/>
          <p:cNvSpPr/>
          <p:nvPr/>
        </p:nvSpPr>
        <p:spPr>
          <a:xfrm>
            <a:off x="6495322" y="4797266"/>
            <a:ext cx="3810659" cy="430887"/>
          </a:xfrm>
          <a:prstGeom prst="rect">
            <a:avLst/>
          </a:prstGeom>
        </p:spPr>
        <p:txBody>
          <a:bodyPr wrap="none">
            <a:spAutoFit/>
          </a:bodyPr>
          <a:lstStyle/>
          <a:p>
            <a:pPr lvl="0">
              <a:defRPr/>
            </a:pPr>
            <a:r>
              <a:rPr lang="en-US" sz="2200" dirty="0">
                <a:solidFill>
                  <a:srgbClr val="4472C4">
                    <a:lumMod val="50000"/>
                  </a:srgbClr>
                </a:solidFill>
              </a:rPr>
              <a:t>(literally, ‘I had sleepiness’)</a:t>
            </a:r>
            <a:endParaRPr lang="en-US" sz="2200" b="1" dirty="0">
              <a:solidFill>
                <a:srgbClr val="4472C4">
                  <a:lumMod val="50000"/>
                </a:srgbClr>
              </a:solidFill>
            </a:endParaRPr>
          </a:p>
        </p:txBody>
      </p:sp>
      <p:sp>
        <p:nvSpPr>
          <p:cNvPr id="26" name="Rectangle 25"/>
          <p:cNvSpPr/>
          <p:nvPr/>
        </p:nvSpPr>
        <p:spPr>
          <a:xfrm>
            <a:off x="6495322" y="5337824"/>
            <a:ext cx="3974165" cy="430887"/>
          </a:xfrm>
          <a:prstGeom prst="rect">
            <a:avLst/>
          </a:prstGeom>
        </p:spPr>
        <p:txBody>
          <a:bodyPr wrap="none">
            <a:spAutoFit/>
          </a:bodyPr>
          <a:lstStyle/>
          <a:p>
            <a:pPr lvl="0">
              <a:defRPr/>
            </a:pPr>
            <a:r>
              <a:rPr lang="en-US" sz="2200" dirty="0">
                <a:solidFill>
                  <a:srgbClr val="4472C4">
                    <a:lumMod val="50000"/>
                  </a:srgbClr>
                </a:solidFill>
              </a:rPr>
              <a:t>(literally, ‘you were scared’)</a:t>
            </a:r>
            <a:endParaRPr lang="en-US" sz="2200" b="1" dirty="0">
              <a:solidFill>
                <a:srgbClr val="4472C4">
                  <a:lumMod val="50000"/>
                </a:srgbClr>
              </a:solidFill>
            </a:endParaRPr>
          </a:p>
        </p:txBody>
      </p:sp>
      <p:sp>
        <p:nvSpPr>
          <p:cNvPr id="27" name="Rectangle 26"/>
          <p:cNvSpPr/>
          <p:nvPr/>
        </p:nvSpPr>
        <p:spPr>
          <a:xfrm>
            <a:off x="6495322" y="5883807"/>
            <a:ext cx="3102131" cy="430887"/>
          </a:xfrm>
          <a:prstGeom prst="rect">
            <a:avLst/>
          </a:prstGeom>
        </p:spPr>
        <p:txBody>
          <a:bodyPr wrap="none">
            <a:spAutoFit/>
          </a:bodyPr>
          <a:lstStyle/>
          <a:p>
            <a:pPr lvl="0">
              <a:defRPr/>
            </a:pPr>
            <a:r>
              <a:rPr lang="en-US" sz="2200" dirty="0">
                <a:solidFill>
                  <a:srgbClr val="4472C4">
                    <a:lumMod val="50000"/>
                  </a:srgbClr>
                </a:solidFill>
              </a:rPr>
              <a:t>(literally, ‘I had heat’)</a:t>
            </a:r>
            <a:endParaRPr lang="en-US" sz="2200" b="1" dirty="0">
              <a:solidFill>
                <a:srgbClr val="4472C4">
                  <a:lumMod val="50000"/>
                </a:srgbClr>
              </a:solidFill>
            </a:endParaRPr>
          </a:p>
        </p:txBody>
      </p:sp>
      <p:sp>
        <p:nvSpPr>
          <p:cNvPr id="30" name="CuadroTexto 29">
            <a:extLst>
              <a:ext uri="{FF2B5EF4-FFF2-40B4-BE49-F238E27FC236}">
                <a16:creationId xmlns:a16="http://schemas.microsoft.com/office/drawing/2014/main" id="{B1D567B6-12C8-ED45-8CC6-8EEE2A5D6481}"/>
              </a:ext>
            </a:extLst>
          </p:cNvPr>
          <p:cNvSpPr txBox="1"/>
          <p:nvPr/>
        </p:nvSpPr>
        <p:spPr>
          <a:xfrm>
            <a:off x="186613" y="1736068"/>
            <a:ext cx="12014198" cy="769441"/>
          </a:xfrm>
          <a:prstGeom prst="rect">
            <a:avLst/>
          </a:prstGeom>
          <a:noFill/>
        </p:spPr>
        <p:txBody>
          <a:bodyPr wrap="square" rtlCol="0">
            <a:spAutoFit/>
          </a:bodyPr>
          <a:lstStyle/>
          <a:p>
            <a:pPr lvl="0">
              <a:defRPr/>
            </a:pPr>
            <a:r>
              <a:rPr lang="en-US" sz="2200" dirty="0">
                <a:solidFill>
                  <a:srgbClr val="4472C4">
                    <a:lumMod val="50000"/>
                  </a:srgbClr>
                </a:solidFill>
              </a:rPr>
              <a:t>In English you use ‘to be’ + adjective in expressions such as ‘</a:t>
            </a:r>
            <a:r>
              <a:rPr lang="en-US" sz="2200" b="1" i="1" dirty="0">
                <a:solidFill>
                  <a:srgbClr val="4472C4">
                    <a:lumMod val="50000"/>
                  </a:srgbClr>
                </a:solidFill>
              </a:rPr>
              <a:t>to be </a:t>
            </a:r>
            <a:r>
              <a:rPr lang="en-US" sz="2200" dirty="0">
                <a:solidFill>
                  <a:srgbClr val="4472C4">
                    <a:lumMod val="50000"/>
                  </a:srgbClr>
                </a:solidFill>
              </a:rPr>
              <a:t>scared’. In Spanish, use ‘</a:t>
            </a:r>
            <a:r>
              <a:rPr lang="en-US" sz="2200" dirty="0" err="1">
                <a:solidFill>
                  <a:srgbClr val="4472C4">
                    <a:lumMod val="50000"/>
                  </a:srgbClr>
                </a:solidFill>
              </a:rPr>
              <a:t>tener</a:t>
            </a:r>
            <a:r>
              <a:rPr lang="en-US" sz="2200" dirty="0">
                <a:solidFill>
                  <a:srgbClr val="4472C4">
                    <a:lumMod val="50000"/>
                  </a:srgbClr>
                </a:solidFill>
              </a:rPr>
              <a:t>’ (to have) + noun: ‘</a:t>
            </a:r>
            <a:r>
              <a:rPr lang="en-US" sz="2200" b="1" dirty="0" err="1">
                <a:solidFill>
                  <a:srgbClr val="4472C4">
                    <a:lumMod val="50000"/>
                  </a:srgbClr>
                </a:solidFill>
              </a:rPr>
              <a:t>tener</a:t>
            </a:r>
            <a:r>
              <a:rPr lang="en-US" sz="2200" dirty="0">
                <a:solidFill>
                  <a:srgbClr val="4472C4">
                    <a:lumMod val="50000"/>
                  </a:srgbClr>
                </a:solidFill>
              </a:rPr>
              <a:t> </a:t>
            </a:r>
            <a:r>
              <a:rPr lang="en-US" sz="2200" dirty="0" err="1">
                <a:solidFill>
                  <a:srgbClr val="4472C4">
                    <a:lumMod val="50000"/>
                  </a:srgbClr>
                </a:solidFill>
              </a:rPr>
              <a:t>miedo</a:t>
            </a:r>
            <a:r>
              <a:rPr lang="en-US" sz="2200" dirty="0">
                <a:solidFill>
                  <a:srgbClr val="4472C4">
                    <a:lumMod val="50000"/>
                  </a:srgbClr>
                </a:solidFill>
              </a:rPr>
              <a:t>’.</a:t>
            </a:r>
            <a:endParaRPr lang="es-GB" sz="2200" dirty="0">
              <a:solidFill>
                <a:schemeClr val="accent5">
                  <a:lumMod val="50000"/>
                </a:schemeClr>
              </a:solidFill>
            </a:endParaRPr>
          </a:p>
        </p:txBody>
      </p:sp>
    </p:spTree>
    <p:extLst>
      <p:ext uri="{BB962C8B-B14F-4D97-AF65-F5344CB8AC3E}">
        <p14:creationId xmlns:p14="http://schemas.microsoft.com/office/powerpoint/2010/main" val="167956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P spid="10" grpId="0"/>
      <p:bldP spid="11" grpId="0"/>
      <p:bldP spid="12" grpId="0"/>
      <p:bldP spid="13" grpId="0"/>
      <p:bldP spid="14" grpId="0"/>
      <p:bldP spid="15" grpId="0"/>
      <p:bldP spid="16" grpId="0"/>
      <p:bldP spid="17" grpId="0"/>
      <p:bldP spid="18" grpId="0"/>
      <p:bldP spid="19" grpId="0"/>
      <p:bldP spid="3" grpId="0"/>
      <p:bldP spid="20" grpId="0"/>
      <p:bldP spid="24" grpId="0"/>
      <p:bldP spid="25" grpId="0"/>
      <p:bldP spid="26" grpId="0"/>
      <p:bldP spid="27"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9794A6-1E7B-5C45-A48B-79E371511326}"/>
              </a:ext>
            </a:extLst>
          </p:cNvPr>
          <p:cNvSpPr>
            <a:spLocks noGrp="1"/>
          </p:cNvSpPr>
          <p:nvPr>
            <p:ph type="title"/>
          </p:nvPr>
        </p:nvSpPr>
        <p:spPr>
          <a:xfrm>
            <a:off x="263857" y="443074"/>
            <a:ext cx="10104509" cy="843286"/>
          </a:xfrm>
        </p:spPr>
        <p:txBody>
          <a:bodyPr>
            <a:normAutofit fontScale="90000"/>
          </a:bodyPr>
          <a:lstStyle/>
          <a:p>
            <a:r>
              <a:rPr lang="es-GB" sz="2200" b="1" dirty="0"/>
              <a:t>Ahora escucha unas frases de la entrevista: Icíar Bollaín habla con el autor del guion* sobre los desafíos de la película “También la lluvia”. ¿Quién es la persona? ¿Cómo traduces el </a:t>
            </a:r>
            <a:r>
              <a:rPr lang="es-GB" sz="2400" b="1" dirty="0"/>
              <a:t>verbo</a:t>
            </a:r>
            <a:r>
              <a:rPr lang="es-GB" sz="2200" b="1" dirty="0"/>
              <a:t>?</a:t>
            </a:r>
          </a:p>
        </p:txBody>
      </p:sp>
      <p:sp>
        <p:nvSpPr>
          <p:cNvPr id="4" name="Rounded Rectangle 11">
            <a:extLst>
              <a:ext uri="{FF2B5EF4-FFF2-40B4-BE49-F238E27FC236}">
                <a16:creationId xmlns:a16="http://schemas.microsoft.com/office/drawing/2014/main" id="{E54F5A47-FF6D-594F-9B68-C2742103008E}"/>
              </a:ext>
            </a:extLst>
          </p:cNvPr>
          <p:cNvSpPr/>
          <p:nvPr/>
        </p:nvSpPr>
        <p:spPr>
          <a:xfrm>
            <a:off x="10554346" y="258166"/>
            <a:ext cx="13737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a 6">
            <a:extLst>
              <a:ext uri="{FF2B5EF4-FFF2-40B4-BE49-F238E27FC236}">
                <a16:creationId xmlns:a16="http://schemas.microsoft.com/office/drawing/2014/main" id="{4002205E-3DA8-B44D-9A0C-05BC8176EA11}"/>
              </a:ext>
            </a:extLst>
          </p:cNvPr>
          <p:cNvGraphicFramePr>
            <a:graphicFrameLocks noGrp="1"/>
          </p:cNvGraphicFramePr>
          <p:nvPr>
            <p:extLst>
              <p:ext uri="{D42A27DB-BD31-4B8C-83A1-F6EECF244321}">
                <p14:modId xmlns:p14="http://schemas.microsoft.com/office/powerpoint/2010/main" val="2278701053"/>
              </p:ext>
            </p:extLst>
          </p:nvPr>
        </p:nvGraphicFramePr>
        <p:xfrm>
          <a:off x="368299" y="1533832"/>
          <a:ext cx="10186047" cy="4671585"/>
        </p:xfrm>
        <a:graphic>
          <a:graphicData uri="http://schemas.openxmlformats.org/drawingml/2006/table">
            <a:tbl>
              <a:tblPr firstRow="1" bandRow="1">
                <a:tableStyleId>{5DA37D80-6434-44D0-A028-1B22A696006F}</a:tableStyleId>
              </a:tblPr>
              <a:tblGrid>
                <a:gridCol w="728118">
                  <a:extLst>
                    <a:ext uri="{9D8B030D-6E8A-4147-A177-3AD203B41FA5}">
                      <a16:colId xmlns:a16="http://schemas.microsoft.com/office/drawing/2014/main" val="2014565574"/>
                    </a:ext>
                  </a:extLst>
                </a:gridCol>
                <a:gridCol w="2932411">
                  <a:extLst>
                    <a:ext uri="{9D8B030D-6E8A-4147-A177-3AD203B41FA5}">
                      <a16:colId xmlns:a16="http://schemas.microsoft.com/office/drawing/2014/main" val="2398657169"/>
                    </a:ext>
                  </a:extLst>
                </a:gridCol>
                <a:gridCol w="2932411">
                  <a:extLst>
                    <a:ext uri="{9D8B030D-6E8A-4147-A177-3AD203B41FA5}">
                      <a16:colId xmlns:a16="http://schemas.microsoft.com/office/drawing/2014/main" val="3084210952"/>
                    </a:ext>
                  </a:extLst>
                </a:gridCol>
                <a:gridCol w="3593107">
                  <a:extLst>
                    <a:ext uri="{9D8B030D-6E8A-4147-A177-3AD203B41FA5}">
                      <a16:colId xmlns:a16="http://schemas.microsoft.com/office/drawing/2014/main" val="2592444149"/>
                    </a:ext>
                  </a:extLst>
                </a:gridCol>
              </a:tblGrid>
              <a:tr h="980607">
                <a:tc>
                  <a:txBody>
                    <a:bodyPr/>
                    <a:lstStyle/>
                    <a:p>
                      <a:endParaRPr lang="es-GB" sz="2200" dirty="0">
                        <a:solidFill>
                          <a:schemeClr val="accent5">
                            <a:lumMod val="50000"/>
                          </a:schemeClr>
                        </a:solidFill>
                      </a:endParaRPr>
                    </a:p>
                  </a:txBody>
                  <a:tcPr anchor="ctr">
                    <a:noFill/>
                  </a:tcPr>
                </a:tc>
                <a:tc>
                  <a:txBody>
                    <a:bodyPr/>
                    <a:lstStyle/>
                    <a:p>
                      <a:pPr algn="ctr"/>
                      <a:r>
                        <a:rPr lang="es-GB" sz="2200" dirty="0">
                          <a:solidFill>
                            <a:schemeClr val="accent5">
                              <a:lumMod val="50000"/>
                            </a:schemeClr>
                          </a:solidFill>
                        </a:rPr>
                        <a:t>La directora</a:t>
                      </a:r>
                    </a:p>
                    <a:p>
                      <a:pPr algn="ctr"/>
                      <a:r>
                        <a:rPr lang="es-GB" sz="2200" dirty="0">
                          <a:solidFill>
                            <a:schemeClr val="accent5">
                              <a:lumMod val="50000"/>
                            </a:schemeClr>
                          </a:solidFill>
                        </a:rPr>
                        <a:t>(I)</a:t>
                      </a:r>
                    </a:p>
                  </a:txBody>
                  <a:tcPr anchor="ctr">
                    <a:noFill/>
                  </a:tcPr>
                </a:tc>
                <a:tc>
                  <a:txBody>
                    <a:bodyPr/>
                    <a:lstStyle/>
                    <a:p>
                      <a:pPr algn="ctr"/>
                      <a:r>
                        <a:rPr lang="es-GB" sz="2200" dirty="0">
                          <a:solidFill>
                            <a:schemeClr val="accent5">
                              <a:lumMod val="50000"/>
                            </a:schemeClr>
                          </a:solidFill>
                        </a:rPr>
                        <a:t>El autor del guión* </a:t>
                      </a:r>
                    </a:p>
                    <a:p>
                      <a:pPr algn="ctr"/>
                      <a:r>
                        <a:rPr lang="es-GB" sz="2200" dirty="0">
                          <a:solidFill>
                            <a:schemeClr val="accent5">
                              <a:lumMod val="50000"/>
                            </a:schemeClr>
                          </a:solidFill>
                        </a:rPr>
                        <a:t>(you)</a:t>
                      </a:r>
                    </a:p>
                  </a:txBody>
                  <a:tcPr anchor="ctr">
                    <a:noFill/>
                  </a:tcPr>
                </a:tc>
                <a:tc>
                  <a:txBody>
                    <a:bodyPr/>
                    <a:lstStyle/>
                    <a:p>
                      <a:pPr algn="ctr"/>
                      <a:r>
                        <a:rPr lang="es-GB" sz="2200" dirty="0">
                          <a:solidFill>
                            <a:schemeClr val="accent5">
                              <a:lumMod val="50000"/>
                            </a:schemeClr>
                          </a:solidFill>
                        </a:rPr>
                        <a:t>¿Cómo traduces el verbo?</a:t>
                      </a:r>
                    </a:p>
                  </a:txBody>
                  <a:tcPr anchor="ctr">
                    <a:noFill/>
                  </a:tcPr>
                </a:tc>
                <a:extLst>
                  <a:ext uri="{0D108BD9-81ED-4DB2-BD59-A6C34878D82A}">
                    <a16:rowId xmlns:a16="http://schemas.microsoft.com/office/drawing/2014/main" val="1208699431"/>
                  </a:ext>
                </a:extLst>
              </a:tr>
              <a:tr h="615163">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tc>
                  <a:txBody>
                    <a:bodyPr/>
                    <a:lstStyle/>
                    <a:p>
                      <a:endParaRPr lang="es-GB" sz="2200" dirty="0">
                        <a:solidFill>
                          <a:schemeClr val="accent5">
                            <a:lumMod val="50000"/>
                          </a:schemeClr>
                        </a:solidFill>
                      </a:endParaRPr>
                    </a:p>
                  </a:txBody>
                  <a:tcPr anchor="ctr">
                    <a:noFill/>
                  </a:tcPr>
                </a:tc>
                <a:extLst>
                  <a:ext uri="{0D108BD9-81ED-4DB2-BD59-A6C34878D82A}">
                    <a16:rowId xmlns:a16="http://schemas.microsoft.com/office/drawing/2014/main" val="2906652434"/>
                  </a:ext>
                </a:extLst>
              </a:tr>
              <a:tr h="615163">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4290082803"/>
                  </a:ext>
                </a:extLst>
              </a:tr>
              <a:tr h="615163">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1672586712"/>
                  </a:ext>
                </a:extLst>
              </a:tr>
              <a:tr h="615163">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1023354290"/>
                  </a:ext>
                </a:extLst>
              </a:tr>
              <a:tr h="615163">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2357980818"/>
                  </a:ext>
                </a:extLst>
              </a:tr>
              <a:tr h="615163">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2189805290"/>
                  </a:ext>
                </a:extLst>
              </a:tr>
            </a:tbl>
          </a:graphicData>
        </a:graphic>
      </p:graphicFrame>
      <p:sp>
        <p:nvSpPr>
          <p:cNvPr id="3" name="CuadroTexto 2">
            <a:extLst>
              <a:ext uri="{FF2B5EF4-FFF2-40B4-BE49-F238E27FC236}">
                <a16:creationId xmlns:a16="http://schemas.microsoft.com/office/drawing/2014/main" id="{52FA0AED-108D-BB4D-A2E4-DFCDF52D220D}"/>
              </a:ext>
            </a:extLst>
          </p:cNvPr>
          <p:cNvSpPr txBox="1"/>
          <p:nvPr/>
        </p:nvSpPr>
        <p:spPr>
          <a:xfrm>
            <a:off x="3343287" y="6414926"/>
            <a:ext cx="1951175" cy="400110"/>
          </a:xfrm>
          <a:prstGeom prst="rect">
            <a:avLst/>
          </a:prstGeom>
          <a:noFill/>
        </p:spPr>
        <p:txBody>
          <a:bodyPr wrap="none" rtlCol="0">
            <a:spAutoFit/>
          </a:bodyPr>
          <a:lstStyle/>
          <a:p>
            <a:pPr algn="l"/>
            <a:r>
              <a:rPr lang="es-GB" sz="2000" dirty="0">
                <a:solidFill>
                  <a:schemeClr val="bg1"/>
                </a:solidFill>
              </a:rPr>
              <a:t>*guion = script</a:t>
            </a:r>
          </a:p>
        </p:txBody>
      </p:sp>
      <p:sp>
        <p:nvSpPr>
          <p:cNvPr id="13" name="Action Button: Custom 20">
            <a:hlinkClick r:id="" action="ppaction://noaction" highlightClick="1">
              <a:snd r:embed="rId3" name="1 Tuve la intencio%CC%81n.wav"/>
            </a:hlinkClick>
            <a:extLst>
              <a:ext uri="{FF2B5EF4-FFF2-40B4-BE49-F238E27FC236}">
                <a16:creationId xmlns:a16="http://schemas.microsoft.com/office/drawing/2014/main" id="{1A34C5B2-9701-2F4F-B5FA-E2D9796B6425}"/>
              </a:ext>
            </a:extLst>
          </p:cNvPr>
          <p:cNvSpPr/>
          <p:nvPr/>
        </p:nvSpPr>
        <p:spPr>
          <a:xfrm>
            <a:off x="559359" y="2651242"/>
            <a:ext cx="321899" cy="33531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20">
            <a:hlinkClick r:id="" action="ppaction://noaction" highlightClick="1">
              <a:snd r:embed="rId4" name="2 Tuviste que ir a.wav"/>
            </a:hlinkClick>
            <a:extLst>
              <a:ext uri="{FF2B5EF4-FFF2-40B4-BE49-F238E27FC236}">
                <a16:creationId xmlns:a16="http://schemas.microsoft.com/office/drawing/2014/main" id="{5CB52755-7134-5C4F-9410-0B76C780F184}"/>
              </a:ext>
            </a:extLst>
          </p:cNvPr>
          <p:cNvSpPr/>
          <p:nvPr/>
        </p:nvSpPr>
        <p:spPr>
          <a:xfrm>
            <a:off x="559360" y="3237322"/>
            <a:ext cx="321899" cy="33531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5" name="Action Button: Custom 20">
            <a:hlinkClick r:id="" action="ppaction://noaction" highlightClick="1">
              <a:snd r:embed="rId5" name="3 Tuviste e%CC%81xito.wav"/>
            </a:hlinkClick>
            <a:extLst>
              <a:ext uri="{FF2B5EF4-FFF2-40B4-BE49-F238E27FC236}">
                <a16:creationId xmlns:a16="http://schemas.microsoft.com/office/drawing/2014/main" id="{C2648673-6794-D24F-BCE7-34515033F3E5}"/>
              </a:ext>
            </a:extLst>
          </p:cNvPr>
          <p:cNvSpPr/>
          <p:nvPr/>
        </p:nvSpPr>
        <p:spPr>
          <a:xfrm>
            <a:off x="559360" y="3871446"/>
            <a:ext cx="321899" cy="33531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6" name="Action Button: Custom 20">
            <a:hlinkClick r:id="" action="ppaction://noaction" highlightClick="1">
              <a:snd r:embed="rId6" name="4 Tuve suerte.wav"/>
            </a:hlinkClick>
            <a:extLst>
              <a:ext uri="{FF2B5EF4-FFF2-40B4-BE49-F238E27FC236}">
                <a16:creationId xmlns:a16="http://schemas.microsoft.com/office/drawing/2014/main" id="{A4F1E508-8605-5B4F-A1EC-F3DD929B9C04}"/>
              </a:ext>
            </a:extLst>
          </p:cNvPr>
          <p:cNvSpPr/>
          <p:nvPr/>
        </p:nvSpPr>
        <p:spPr>
          <a:xfrm>
            <a:off x="559361" y="4449312"/>
            <a:ext cx="321899" cy="33531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7" name="Action Button: Custom 20">
            <a:hlinkClick r:id="" action="ppaction://noaction" highlightClick="1">
              <a:snd r:embed="rId7" name="5 Tuve miedo.wav"/>
            </a:hlinkClick>
            <a:extLst>
              <a:ext uri="{FF2B5EF4-FFF2-40B4-BE49-F238E27FC236}">
                <a16:creationId xmlns:a16="http://schemas.microsoft.com/office/drawing/2014/main" id="{C8E6CA1F-2221-AF44-9D49-56003E4BB064}"/>
              </a:ext>
            </a:extLst>
          </p:cNvPr>
          <p:cNvSpPr/>
          <p:nvPr/>
        </p:nvSpPr>
        <p:spPr>
          <a:xfrm>
            <a:off x="559360" y="5074638"/>
            <a:ext cx="321899" cy="33531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8" name="Action Button: Custom 20">
            <a:hlinkClick r:id="" action="ppaction://noaction" highlightClick="1">
              <a:snd r:embed="rId8" name="6 Tuviste razo%CC%81n.wav"/>
            </a:hlinkClick>
            <a:extLst>
              <a:ext uri="{FF2B5EF4-FFF2-40B4-BE49-F238E27FC236}">
                <a16:creationId xmlns:a16="http://schemas.microsoft.com/office/drawing/2014/main" id="{2A8314E5-819A-9D4F-9E63-A718F8434C5D}"/>
              </a:ext>
            </a:extLst>
          </p:cNvPr>
          <p:cNvSpPr/>
          <p:nvPr/>
        </p:nvSpPr>
        <p:spPr>
          <a:xfrm>
            <a:off x="559363" y="5701913"/>
            <a:ext cx="321899" cy="33531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9" name="Picture 8" descr="green checkmark">
            <a:extLst>
              <a:ext uri="{FF2B5EF4-FFF2-40B4-BE49-F238E27FC236}">
                <a16:creationId xmlns:a16="http://schemas.microsoft.com/office/drawing/2014/main" id="{67C6B9BE-EE8F-0F43-8E41-7EA49CA811B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33161" y="2585787"/>
            <a:ext cx="447572" cy="466222"/>
          </a:xfrm>
          <a:prstGeom prst="rect">
            <a:avLst/>
          </a:prstGeom>
        </p:spPr>
      </p:pic>
      <p:pic>
        <p:nvPicPr>
          <p:cNvPr id="20" name="Picture 8" descr="green checkmark">
            <a:extLst>
              <a:ext uri="{FF2B5EF4-FFF2-40B4-BE49-F238E27FC236}">
                <a16:creationId xmlns:a16="http://schemas.microsoft.com/office/drawing/2014/main" id="{2C5EC039-77C1-7F4D-AF04-A690FF81875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36227" y="3195889"/>
            <a:ext cx="447572" cy="466222"/>
          </a:xfrm>
          <a:prstGeom prst="rect">
            <a:avLst/>
          </a:prstGeom>
        </p:spPr>
      </p:pic>
      <p:pic>
        <p:nvPicPr>
          <p:cNvPr id="21" name="Picture 8" descr="green checkmark">
            <a:extLst>
              <a:ext uri="{FF2B5EF4-FFF2-40B4-BE49-F238E27FC236}">
                <a16:creationId xmlns:a16="http://schemas.microsoft.com/office/drawing/2014/main" id="{FBE4A616-32A2-3B49-841E-F8BEB4E1C51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36227" y="3805991"/>
            <a:ext cx="447572" cy="466222"/>
          </a:xfrm>
          <a:prstGeom prst="rect">
            <a:avLst/>
          </a:prstGeom>
        </p:spPr>
      </p:pic>
      <p:pic>
        <p:nvPicPr>
          <p:cNvPr id="22" name="Picture 8" descr="green checkmark">
            <a:extLst>
              <a:ext uri="{FF2B5EF4-FFF2-40B4-BE49-F238E27FC236}">
                <a16:creationId xmlns:a16="http://schemas.microsoft.com/office/drawing/2014/main" id="{58C533A4-8C3A-344F-AE0D-80C7CA7BC2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33161" y="4449312"/>
            <a:ext cx="447572" cy="466222"/>
          </a:xfrm>
          <a:prstGeom prst="rect">
            <a:avLst/>
          </a:prstGeom>
        </p:spPr>
      </p:pic>
      <p:pic>
        <p:nvPicPr>
          <p:cNvPr id="23" name="Picture 8" descr="green checkmark">
            <a:extLst>
              <a:ext uri="{FF2B5EF4-FFF2-40B4-BE49-F238E27FC236}">
                <a16:creationId xmlns:a16="http://schemas.microsoft.com/office/drawing/2014/main" id="{36FD6C33-E3A6-2A45-BD29-4843A069CE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33161" y="5009183"/>
            <a:ext cx="447572" cy="466222"/>
          </a:xfrm>
          <a:prstGeom prst="rect">
            <a:avLst/>
          </a:prstGeom>
        </p:spPr>
      </p:pic>
      <p:pic>
        <p:nvPicPr>
          <p:cNvPr id="24" name="Picture 8" descr="green checkmark">
            <a:extLst>
              <a:ext uri="{FF2B5EF4-FFF2-40B4-BE49-F238E27FC236}">
                <a16:creationId xmlns:a16="http://schemas.microsoft.com/office/drawing/2014/main" id="{8D54B9A3-3C51-2C43-9F04-0AACB6D7BDF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36227" y="5630183"/>
            <a:ext cx="447572" cy="466222"/>
          </a:xfrm>
          <a:prstGeom prst="rect">
            <a:avLst/>
          </a:prstGeom>
        </p:spPr>
      </p:pic>
      <p:sp>
        <p:nvSpPr>
          <p:cNvPr id="26" name="CuadroTexto 25">
            <a:extLst>
              <a:ext uri="{FF2B5EF4-FFF2-40B4-BE49-F238E27FC236}">
                <a16:creationId xmlns:a16="http://schemas.microsoft.com/office/drawing/2014/main" id="{C9B2FE15-F53C-1240-A0A1-32A24005D350}"/>
              </a:ext>
            </a:extLst>
          </p:cNvPr>
          <p:cNvSpPr txBox="1"/>
          <p:nvPr/>
        </p:nvSpPr>
        <p:spPr>
          <a:xfrm>
            <a:off x="7511371" y="2564585"/>
            <a:ext cx="3008389" cy="461665"/>
          </a:xfrm>
          <a:prstGeom prst="rect">
            <a:avLst/>
          </a:prstGeom>
          <a:noFill/>
        </p:spPr>
        <p:txBody>
          <a:bodyPr wrap="square" rtlCol="0">
            <a:spAutoFit/>
          </a:bodyPr>
          <a:lstStyle/>
          <a:p>
            <a:pPr algn="l"/>
            <a:r>
              <a:rPr lang="es-GB" sz="2400" dirty="0">
                <a:solidFill>
                  <a:schemeClr val="accent5">
                    <a:lumMod val="50000"/>
                  </a:schemeClr>
                </a:solidFill>
              </a:rPr>
              <a:t>I </a:t>
            </a:r>
            <a:r>
              <a:rPr lang="es-GB" sz="2200" dirty="0">
                <a:solidFill>
                  <a:schemeClr val="accent5">
                    <a:lumMod val="50000"/>
                  </a:schemeClr>
                </a:solidFill>
              </a:rPr>
              <a:t>had</a:t>
            </a:r>
            <a:r>
              <a:rPr lang="en-GB" sz="2200" dirty="0">
                <a:solidFill>
                  <a:schemeClr val="accent5">
                    <a:lumMod val="50000"/>
                  </a:schemeClr>
                </a:solidFill>
              </a:rPr>
              <a:t> (the intention)</a:t>
            </a:r>
            <a:endParaRPr lang="es-GB" sz="2200" dirty="0">
              <a:solidFill>
                <a:schemeClr val="accent5">
                  <a:lumMod val="50000"/>
                </a:schemeClr>
              </a:solidFill>
            </a:endParaRPr>
          </a:p>
        </p:txBody>
      </p:sp>
      <p:sp>
        <p:nvSpPr>
          <p:cNvPr id="27" name="CuadroTexto 26">
            <a:extLst>
              <a:ext uri="{FF2B5EF4-FFF2-40B4-BE49-F238E27FC236}">
                <a16:creationId xmlns:a16="http://schemas.microsoft.com/office/drawing/2014/main" id="{0C24DA1C-4263-3B4C-8D1C-01C6ECDBC211}"/>
              </a:ext>
            </a:extLst>
          </p:cNvPr>
          <p:cNvSpPr txBox="1"/>
          <p:nvPr/>
        </p:nvSpPr>
        <p:spPr>
          <a:xfrm>
            <a:off x="7848746" y="3213556"/>
            <a:ext cx="1686680" cy="430887"/>
          </a:xfrm>
          <a:prstGeom prst="rect">
            <a:avLst/>
          </a:prstGeom>
          <a:noFill/>
        </p:spPr>
        <p:txBody>
          <a:bodyPr wrap="none" rtlCol="0">
            <a:spAutoFit/>
          </a:bodyPr>
          <a:lstStyle/>
          <a:p>
            <a:pPr algn="l"/>
            <a:r>
              <a:rPr lang="es-GB" sz="2200" dirty="0">
                <a:solidFill>
                  <a:schemeClr val="accent5">
                    <a:lumMod val="50000"/>
                  </a:schemeClr>
                </a:solidFill>
              </a:rPr>
              <a:t>you had to</a:t>
            </a:r>
          </a:p>
        </p:txBody>
      </p:sp>
      <p:sp>
        <p:nvSpPr>
          <p:cNvPr id="28" name="CuadroTexto 27">
            <a:extLst>
              <a:ext uri="{FF2B5EF4-FFF2-40B4-BE49-F238E27FC236}">
                <a16:creationId xmlns:a16="http://schemas.microsoft.com/office/drawing/2014/main" id="{52F9E606-09FF-8546-A4C3-92FCD016BFDC}"/>
              </a:ext>
            </a:extLst>
          </p:cNvPr>
          <p:cNvSpPr txBox="1"/>
          <p:nvPr/>
        </p:nvSpPr>
        <p:spPr>
          <a:xfrm>
            <a:off x="7244414" y="3835416"/>
            <a:ext cx="2895344" cy="430887"/>
          </a:xfrm>
          <a:prstGeom prst="rect">
            <a:avLst/>
          </a:prstGeom>
          <a:noFill/>
        </p:spPr>
        <p:txBody>
          <a:bodyPr wrap="none" rtlCol="0">
            <a:spAutoFit/>
          </a:bodyPr>
          <a:lstStyle/>
          <a:p>
            <a:pPr algn="l"/>
            <a:r>
              <a:rPr lang="es-GB" sz="2200" dirty="0">
                <a:solidFill>
                  <a:schemeClr val="accent5">
                    <a:lumMod val="50000"/>
                  </a:schemeClr>
                </a:solidFill>
              </a:rPr>
              <a:t>you were successful</a:t>
            </a:r>
          </a:p>
        </p:txBody>
      </p:sp>
      <p:sp>
        <p:nvSpPr>
          <p:cNvPr id="29" name="CuadroTexto 28">
            <a:extLst>
              <a:ext uri="{FF2B5EF4-FFF2-40B4-BE49-F238E27FC236}">
                <a16:creationId xmlns:a16="http://schemas.microsoft.com/office/drawing/2014/main" id="{E4401D56-B1FD-BB40-BAAC-E24CD849F248}"/>
              </a:ext>
            </a:extLst>
          </p:cNvPr>
          <p:cNvSpPr txBox="1"/>
          <p:nvPr/>
        </p:nvSpPr>
        <p:spPr>
          <a:xfrm>
            <a:off x="7870387" y="4465054"/>
            <a:ext cx="1643399" cy="430887"/>
          </a:xfrm>
          <a:prstGeom prst="rect">
            <a:avLst/>
          </a:prstGeom>
          <a:noFill/>
        </p:spPr>
        <p:txBody>
          <a:bodyPr wrap="none" rtlCol="0">
            <a:spAutoFit/>
          </a:bodyPr>
          <a:lstStyle/>
          <a:p>
            <a:pPr algn="l"/>
            <a:r>
              <a:rPr lang="es-GB" sz="2200" dirty="0">
                <a:solidFill>
                  <a:schemeClr val="accent5">
                    <a:lumMod val="50000"/>
                  </a:schemeClr>
                </a:solidFill>
              </a:rPr>
              <a:t>I was lucky</a:t>
            </a:r>
          </a:p>
        </p:txBody>
      </p:sp>
      <p:sp>
        <p:nvSpPr>
          <p:cNvPr id="30" name="CuadroTexto 29">
            <a:extLst>
              <a:ext uri="{FF2B5EF4-FFF2-40B4-BE49-F238E27FC236}">
                <a16:creationId xmlns:a16="http://schemas.microsoft.com/office/drawing/2014/main" id="{7B1022BF-F8D3-914D-97DB-DB94D909B585}"/>
              </a:ext>
            </a:extLst>
          </p:cNvPr>
          <p:cNvSpPr txBox="1"/>
          <p:nvPr/>
        </p:nvSpPr>
        <p:spPr>
          <a:xfrm>
            <a:off x="7748559" y="5074638"/>
            <a:ext cx="1887055" cy="430887"/>
          </a:xfrm>
          <a:prstGeom prst="rect">
            <a:avLst/>
          </a:prstGeom>
          <a:noFill/>
        </p:spPr>
        <p:txBody>
          <a:bodyPr wrap="none" rtlCol="0">
            <a:spAutoFit/>
          </a:bodyPr>
          <a:lstStyle/>
          <a:p>
            <a:pPr algn="l"/>
            <a:r>
              <a:rPr lang="es-GB" sz="2200" dirty="0">
                <a:solidFill>
                  <a:schemeClr val="accent5">
                    <a:lumMod val="50000"/>
                  </a:schemeClr>
                </a:solidFill>
              </a:rPr>
              <a:t>I was scared</a:t>
            </a:r>
          </a:p>
        </p:txBody>
      </p:sp>
      <p:sp>
        <p:nvSpPr>
          <p:cNvPr id="31" name="CuadroTexto 30">
            <a:extLst>
              <a:ext uri="{FF2B5EF4-FFF2-40B4-BE49-F238E27FC236}">
                <a16:creationId xmlns:a16="http://schemas.microsoft.com/office/drawing/2014/main" id="{2E75CA95-0F49-D748-9499-5E986E1EDA03}"/>
              </a:ext>
            </a:extLst>
          </p:cNvPr>
          <p:cNvSpPr txBox="1"/>
          <p:nvPr/>
        </p:nvSpPr>
        <p:spPr>
          <a:xfrm>
            <a:off x="7626731" y="5642267"/>
            <a:ext cx="2130711" cy="430887"/>
          </a:xfrm>
          <a:prstGeom prst="rect">
            <a:avLst/>
          </a:prstGeom>
          <a:noFill/>
        </p:spPr>
        <p:txBody>
          <a:bodyPr wrap="none" rtlCol="0">
            <a:spAutoFit/>
          </a:bodyPr>
          <a:lstStyle/>
          <a:p>
            <a:pPr algn="l"/>
            <a:r>
              <a:rPr lang="es-GB" sz="2200" dirty="0">
                <a:solidFill>
                  <a:schemeClr val="accent5">
                    <a:lumMod val="50000"/>
                  </a:schemeClr>
                </a:solidFill>
              </a:rPr>
              <a:t>you were right</a:t>
            </a:r>
          </a:p>
        </p:txBody>
      </p:sp>
      <p:pic>
        <p:nvPicPr>
          <p:cNvPr id="3074" name="Picture 2">
            <a:extLst>
              <a:ext uri="{FF2B5EF4-FFF2-40B4-BE49-F238E27FC236}">
                <a16:creationId xmlns:a16="http://schemas.microsoft.com/office/drawing/2014/main" id="{96DB7D57-8DDB-7A4B-BCD8-B10BB05D207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671155" y="1286360"/>
            <a:ext cx="1388323" cy="199010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ilm making - Clip Art Library">
            <a:extLst>
              <a:ext uri="{FF2B5EF4-FFF2-40B4-BE49-F238E27FC236}">
                <a16:creationId xmlns:a16="http://schemas.microsoft.com/office/drawing/2014/main" id="{B38D79F2-E05C-F542-9CFF-F72426442A23}"/>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18782" y="4376038"/>
            <a:ext cx="1887055" cy="1828085"/>
          </a:xfrm>
          <a:prstGeom prst="rect">
            <a:avLst/>
          </a:prstGeom>
          <a:noFill/>
          <a:extLst>
            <a:ext uri="{909E8E84-426E-40DD-AFC4-6F175D3DCCD1}">
              <a14:hiddenFill xmlns:a14="http://schemas.microsoft.com/office/drawing/2010/main">
                <a:solidFill>
                  <a:srgbClr val="FFFFFF"/>
                </a:solidFill>
              </a14:hiddenFill>
            </a:ext>
          </a:extLst>
        </p:spPr>
      </p:pic>
      <p:sp>
        <p:nvSpPr>
          <p:cNvPr id="32" name="Llamada rectangular redondeada 36">
            <a:extLst>
              <a:ext uri="{FF2B5EF4-FFF2-40B4-BE49-F238E27FC236}">
                <a16:creationId xmlns:a16="http://schemas.microsoft.com/office/drawing/2014/main" id="{3E76EF69-2CB3-4FDB-9DDC-B70E39A523C4}"/>
              </a:ext>
            </a:extLst>
          </p:cNvPr>
          <p:cNvSpPr/>
          <p:nvPr/>
        </p:nvSpPr>
        <p:spPr>
          <a:xfrm>
            <a:off x="3953386" y="926219"/>
            <a:ext cx="6600960" cy="1542879"/>
          </a:xfrm>
          <a:prstGeom prst="wedgeRoundRectCallout">
            <a:avLst>
              <a:gd name="adj1" fmla="val 29305"/>
              <a:gd name="adj2" fmla="val 6456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chemeClr val="accent5">
                    <a:lumMod val="50000"/>
                  </a:schemeClr>
                </a:solidFill>
              </a:rPr>
              <a:t>tener</a:t>
            </a:r>
            <a:r>
              <a:rPr lang="en-GB" sz="2200" b="1" dirty="0">
                <a:solidFill>
                  <a:schemeClr val="accent5">
                    <a:lumMod val="50000"/>
                  </a:schemeClr>
                </a:solidFill>
              </a:rPr>
              <a:t> la </a:t>
            </a:r>
            <a:r>
              <a:rPr lang="en-GB" sz="2200" b="1" dirty="0" err="1">
                <a:solidFill>
                  <a:schemeClr val="accent5">
                    <a:lumMod val="50000"/>
                  </a:schemeClr>
                </a:solidFill>
              </a:rPr>
              <a:t>intención</a:t>
            </a:r>
            <a:r>
              <a:rPr lang="en-GB" sz="2200" b="1" dirty="0">
                <a:solidFill>
                  <a:schemeClr val="accent5">
                    <a:lumMod val="50000"/>
                  </a:schemeClr>
                </a:solidFill>
              </a:rPr>
              <a:t> de </a:t>
            </a:r>
            <a:r>
              <a:rPr lang="en-GB" sz="2200" dirty="0">
                <a:solidFill>
                  <a:schemeClr val="accent5">
                    <a:lumMod val="50000"/>
                  </a:schemeClr>
                </a:solidFill>
              </a:rPr>
              <a:t>– </a:t>
            </a:r>
            <a:br>
              <a:rPr lang="en-GB" sz="2200" dirty="0">
                <a:solidFill>
                  <a:schemeClr val="accent5">
                    <a:lumMod val="50000"/>
                  </a:schemeClr>
                </a:solidFill>
              </a:rPr>
            </a:br>
            <a:r>
              <a:rPr lang="en-GB" sz="2200" dirty="0">
                <a:solidFill>
                  <a:schemeClr val="accent5">
                    <a:lumMod val="50000"/>
                  </a:schemeClr>
                </a:solidFill>
              </a:rPr>
              <a:t>to </a:t>
            </a:r>
            <a:r>
              <a:rPr lang="en-GB" sz="2200" dirty="0" err="1">
                <a:solidFill>
                  <a:schemeClr val="accent5">
                    <a:lumMod val="50000"/>
                  </a:schemeClr>
                </a:solidFill>
              </a:rPr>
              <a:t>have|having</a:t>
            </a:r>
            <a:r>
              <a:rPr lang="en-GB" sz="2200" dirty="0">
                <a:solidFill>
                  <a:schemeClr val="accent5">
                    <a:lumMod val="50000"/>
                  </a:schemeClr>
                </a:solidFill>
              </a:rPr>
              <a:t> the intention of </a:t>
            </a:r>
            <a:br>
              <a:rPr lang="en-GB" sz="2200" dirty="0">
                <a:solidFill>
                  <a:schemeClr val="accent5">
                    <a:lumMod val="50000"/>
                  </a:schemeClr>
                </a:solidFill>
              </a:rPr>
            </a:br>
            <a:r>
              <a:rPr lang="en-GB" sz="2200" dirty="0">
                <a:solidFill>
                  <a:schemeClr val="accent5">
                    <a:lumMod val="50000"/>
                  </a:schemeClr>
                </a:solidFill>
              </a:rPr>
              <a:t>e.g. </a:t>
            </a:r>
            <a:r>
              <a:rPr lang="en-GB" sz="2200" dirty="0" err="1">
                <a:solidFill>
                  <a:schemeClr val="accent5">
                    <a:lumMod val="50000"/>
                  </a:schemeClr>
                </a:solidFill>
              </a:rPr>
              <a:t>Tuve</a:t>
            </a:r>
            <a:r>
              <a:rPr lang="en-GB" sz="2200" dirty="0">
                <a:solidFill>
                  <a:schemeClr val="accent5">
                    <a:lumMod val="50000"/>
                  </a:schemeClr>
                </a:solidFill>
              </a:rPr>
              <a:t> la </a:t>
            </a:r>
            <a:r>
              <a:rPr lang="en-GB" sz="2200" dirty="0" err="1">
                <a:solidFill>
                  <a:schemeClr val="accent5">
                    <a:lumMod val="50000"/>
                  </a:schemeClr>
                </a:solidFill>
              </a:rPr>
              <a:t>intención</a:t>
            </a:r>
            <a:r>
              <a:rPr lang="en-GB" sz="2200" dirty="0">
                <a:solidFill>
                  <a:schemeClr val="accent5">
                    <a:lumMod val="50000"/>
                  </a:schemeClr>
                </a:solidFill>
              </a:rPr>
              <a:t> de </a:t>
            </a:r>
            <a:r>
              <a:rPr lang="en-GB" sz="2200" dirty="0" err="1">
                <a:solidFill>
                  <a:schemeClr val="accent5">
                    <a:lumMod val="50000"/>
                  </a:schemeClr>
                </a:solidFill>
              </a:rPr>
              <a:t>mostrar</a:t>
            </a:r>
            <a:r>
              <a:rPr lang="en-GB" sz="2200" dirty="0">
                <a:solidFill>
                  <a:schemeClr val="accent5">
                    <a:lumMod val="50000"/>
                  </a:schemeClr>
                </a:solidFill>
              </a:rPr>
              <a:t> </a:t>
            </a:r>
            <a:r>
              <a:rPr lang="en-GB" sz="2200" dirty="0" err="1">
                <a:solidFill>
                  <a:schemeClr val="accent5">
                    <a:lumMod val="50000"/>
                  </a:schemeClr>
                </a:solidFill>
              </a:rPr>
              <a:t>emociones</a:t>
            </a:r>
            <a:r>
              <a:rPr lang="en-GB" sz="2200" dirty="0">
                <a:solidFill>
                  <a:schemeClr val="accent5">
                    <a:lumMod val="50000"/>
                  </a:schemeClr>
                </a:solidFill>
              </a:rPr>
              <a:t>.</a:t>
            </a:r>
            <a:br>
              <a:rPr lang="en-GB" sz="2200" dirty="0">
                <a:solidFill>
                  <a:schemeClr val="accent5">
                    <a:lumMod val="50000"/>
                  </a:schemeClr>
                </a:solidFill>
              </a:rPr>
            </a:br>
            <a:r>
              <a:rPr lang="en-GB" sz="2200" i="1" dirty="0">
                <a:solidFill>
                  <a:schemeClr val="accent5">
                    <a:lumMod val="50000"/>
                  </a:schemeClr>
                </a:solidFill>
              </a:rPr>
              <a:t>I had the intention of showing emotions. </a:t>
            </a:r>
            <a:endParaRPr lang="es-GB" sz="2200" i="1" dirty="0">
              <a:solidFill>
                <a:schemeClr val="accent5">
                  <a:lumMod val="50000"/>
                </a:schemeClr>
              </a:solidFill>
            </a:endParaRPr>
          </a:p>
        </p:txBody>
      </p:sp>
    </p:spTree>
    <p:extLst>
      <p:ext uri="{BB962C8B-B14F-4D97-AF65-F5344CB8AC3E}">
        <p14:creationId xmlns:p14="http://schemas.microsoft.com/office/powerpoint/2010/main" val="108026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animBg="1"/>
      <p:bldP spid="3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C49529-965F-264B-A29C-EF1C49A50AC1}"/>
              </a:ext>
            </a:extLst>
          </p:cNvPr>
          <p:cNvSpPr>
            <a:spLocks noGrp="1"/>
          </p:cNvSpPr>
          <p:nvPr>
            <p:ph type="title"/>
          </p:nvPr>
        </p:nvSpPr>
        <p:spPr>
          <a:xfrm>
            <a:off x="325464" y="258166"/>
            <a:ext cx="11028336" cy="843286"/>
          </a:xfrm>
        </p:spPr>
        <p:txBody>
          <a:bodyPr>
            <a:normAutofit/>
          </a:bodyPr>
          <a:lstStyle/>
          <a:p>
            <a:r>
              <a:rPr lang="es-GB" sz="2200" b="1" dirty="0"/>
              <a:t>Vas a leer un texto sobre una película de Icíar Bollaín. La película trata una parte de la historia reciente* de España. Aquí tienes un poco de información.</a:t>
            </a:r>
          </a:p>
        </p:txBody>
      </p:sp>
      <p:sp>
        <p:nvSpPr>
          <p:cNvPr id="4" name="CuadroTexto 3">
            <a:extLst>
              <a:ext uri="{FF2B5EF4-FFF2-40B4-BE49-F238E27FC236}">
                <a16:creationId xmlns:a16="http://schemas.microsoft.com/office/drawing/2014/main" id="{BFD47CC8-6EA4-B04E-A40B-9B3437F2B98F}"/>
              </a:ext>
            </a:extLst>
          </p:cNvPr>
          <p:cNvSpPr txBox="1"/>
          <p:nvPr/>
        </p:nvSpPr>
        <p:spPr>
          <a:xfrm>
            <a:off x="3128962" y="6414926"/>
            <a:ext cx="2449710" cy="400110"/>
          </a:xfrm>
          <a:prstGeom prst="rect">
            <a:avLst/>
          </a:prstGeom>
          <a:noFill/>
        </p:spPr>
        <p:txBody>
          <a:bodyPr wrap="none" rtlCol="0">
            <a:spAutoFit/>
          </a:bodyPr>
          <a:lstStyle/>
          <a:p>
            <a:pPr algn="l"/>
            <a:r>
              <a:rPr lang="es-GB" sz="2000" dirty="0">
                <a:solidFill>
                  <a:schemeClr val="bg1"/>
                </a:solidFill>
              </a:rPr>
              <a:t>*reciente = recent</a:t>
            </a:r>
          </a:p>
        </p:txBody>
      </p:sp>
      <p:sp>
        <p:nvSpPr>
          <p:cNvPr id="5" name="CuadroTexto 4">
            <a:extLst>
              <a:ext uri="{FF2B5EF4-FFF2-40B4-BE49-F238E27FC236}">
                <a16:creationId xmlns:a16="http://schemas.microsoft.com/office/drawing/2014/main" id="{19BEE777-BF89-1649-A748-0BF01DF125CA}"/>
              </a:ext>
            </a:extLst>
          </p:cNvPr>
          <p:cNvSpPr txBox="1"/>
          <p:nvPr/>
        </p:nvSpPr>
        <p:spPr>
          <a:xfrm>
            <a:off x="325464" y="1286360"/>
            <a:ext cx="11537992" cy="830997"/>
          </a:xfrm>
          <a:prstGeom prst="rect">
            <a:avLst/>
          </a:prstGeom>
          <a:noFill/>
        </p:spPr>
        <p:txBody>
          <a:bodyPr wrap="square" rtlCol="0">
            <a:spAutoFit/>
          </a:bodyPr>
          <a:lstStyle/>
          <a:p>
            <a:pPr algn="l"/>
            <a:r>
              <a:rPr lang="es-GB" sz="2400" dirty="0">
                <a:solidFill>
                  <a:schemeClr val="accent5">
                    <a:lumMod val="50000"/>
                  </a:schemeClr>
                </a:solidFill>
              </a:rPr>
              <a:t>‘Maixabel’ is a film about loss and reconciliation. Maixabel’s husband was killed by ETA in 2000. The murderers are imprisoned for life.</a:t>
            </a:r>
          </a:p>
        </p:txBody>
      </p:sp>
      <p:sp>
        <p:nvSpPr>
          <p:cNvPr id="6" name="Rounded Rectangle 11">
            <a:extLst>
              <a:ext uri="{FF2B5EF4-FFF2-40B4-BE49-F238E27FC236}">
                <a16:creationId xmlns:a16="http://schemas.microsoft.com/office/drawing/2014/main" id="{DA2B2A7F-A429-AD4A-AE3D-EE353674CC81}"/>
              </a:ext>
            </a:extLst>
          </p:cNvPr>
          <p:cNvSpPr/>
          <p:nvPr/>
        </p:nvSpPr>
        <p:spPr>
          <a:xfrm>
            <a:off x="11158780" y="258166"/>
            <a:ext cx="76936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4098" name="Picture 2" descr="reconciliation clipart - Clip Art Library">
            <a:extLst>
              <a:ext uri="{FF2B5EF4-FFF2-40B4-BE49-F238E27FC236}">
                <a16:creationId xmlns:a16="http://schemas.microsoft.com/office/drawing/2014/main" id="{9062A3B6-029E-5A4B-A18B-BDD5C78F7B9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8672" y="3065928"/>
            <a:ext cx="1603935" cy="16039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8A6964C-6CAA-3A42-BFF5-E5776FBFC2F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86523" y="2321571"/>
            <a:ext cx="2776933" cy="1846729"/>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5E37FEB-684D-5F46-B7AF-4381F5B4A7A5}"/>
              </a:ext>
            </a:extLst>
          </p:cNvPr>
          <p:cNvSpPr txBox="1"/>
          <p:nvPr/>
        </p:nvSpPr>
        <p:spPr>
          <a:xfrm>
            <a:off x="325464" y="3850286"/>
            <a:ext cx="11139249" cy="2308324"/>
          </a:xfrm>
          <a:prstGeom prst="rect">
            <a:avLst/>
          </a:prstGeom>
          <a:noFill/>
        </p:spPr>
        <p:txBody>
          <a:bodyPr wrap="square" rtlCol="0">
            <a:spAutoFit/>
          </a:bodyPr>
          <a:lstStyle/>
          <a:p>
            <a:endParaRPr lang="es-GB" sz="2400" dirty="0">
              <a:solidFill>
                <a:schemeClr val="accent5">
                  <a:lumMod val="50000"/>
                </a:schemeClr>
              </a:solidFill>
            </a:endParaRPr>
          </a:p>
          <a:p>
            <a:r>
              <a:rPr lang="es-GB" sz="2400" b="1" dirty="0">
                <a:solidFill>
                  <a:schemeClr val="accent5">
                    <a:lumMod val="50000"/>
                  </a:schemeClr>
                </a:solidFill>
              </a:rPr>
              <a:t>What is ETA?</a:t>
            </a:r>
          </a:p>
          <a:p>
            <a:r>
              <a:rPr lang="es-GB" sz="2400" dirty="0">
                <a:solidFill>
                  <a:schemeClr val="accent5">
                    <a:lumMod val="50000"/>
                  </a:schemeClr>
                </a:solidFill>
              </a:rPr>
              <a:t>ETA was a terrorist group from the Basque Country, Spain. They used violence in order to achieve the indepedence of the Basque Country. The group decided to stop armed actions in 2018. Overall, they had killed over 800 people. </a:t>
            </a:r>
          </a:p>
        </p:txBody>
      </p:sp>
      <p:sp>
        <p:nvSpPr>
          <p:cNvPr id="8" name="CuadroTexto 7">
            <a:extLst>
              <a:ext uri="{FF2B5EF4-FFF2-40B4-BE49-F238E27FC236}">
                <a16:creationId xmlns:a16="http://schemas.microsoft.com/office/drawing/2014/main" id="{CE133831-E577-AA4F-9E52-4C9A7759F9B0}"/>
              </a:ext>
            </a:extLst>
          </p:cNvPr>
          <p:cNvSpPr txBox="1"/>
          <p:nvPr/>
        </p:nvSpPr>
        <p:spPr>
          <a:xfrm>
            <a:off x="325464" y="2465763"/>
            <a:ext cx="8585454" cy="1200329"/>
          </a:xfrm>
          <a:prstGeom prst="rect">
            <a:avLst/>
          </a:prstGeom>
          <a:noFill/>
        </p:spPr>
        <p:txBody>
          <a:bodyPr wrap="square" rtlCol="0">
            <a:spAutoFit/>
          </a:bodyPr>
          <a:lstStyle/>
          <a:p>
            <a:r>
              <a:rPr lang="es-GB" sz="2400" dirty="0">
                <a:solidFill>
                  <a:schemeClr val="accent5">
                    <a:lumMod val="50000"/>
                  </a:schemeClr>
                </a:solidFill>
              </a:rPr>
              <a:t>After 11 years, one of the murderers wants to meet with her. S</a:t>
            </a:r>
            <a:r>
              <a:rPr lang="es-ES" sz="2400" dirty="0">
                <a:solidFill>
                  <a:schemeClr val="accent5">
                    <a:lumMod val="50000"/>
                  </a:schemeClr>
                </a:solidFill>
              </a:rPr>
              <a:t>h</a:t>
            </a:r>
            <a:r>
              <a:rPr lang="es-GB" sz="2400" dirty="0">
                <a:solidFill>
                  <a:schemeClr val="accent5">
                    <a:lumMod val="50000"/>
                  </a:schemeClr>
                </a:solidFill>
              </a:rPr>
              <a:t>e accepts because she believes that everybody deserves a second chance.</a:t>
            </a:r>
          </a:p>
        </p:txBody>
      </p:sp>
    </p:spTree>
    <p:extLst>
      <p:ext uri="{BB962C8B-B14F-4D97-AF65-F5344CB8AC3E}">
        <p14:creationId xmlns:p14="http://schemas.microsoft.com/office/powerpoint/2010/main" val="207702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917927-BE57-BE40-A2C5-C8812C39E36E}"/>
              </a:ext>
            </a:extLst>
          </p:cNvPr>
          <p:cNvSpPr>
            <a:spLocks noGrp="1"/>
          </p:cNvSpPr>
          <p:nvPr>
            <p:ph type="title"/>
          </p:nvPr>
        </p:nvSpPr>
        <p:spPr>
          <a:xfrm>
            <a:off x="263857" y="311146"/>
            <a:ext cx="9963551" cy="858785"/>
          </a:xfrm>
        </p:spPr>
        <p:txBody>
          <a:bodyPr>
            <a:normAutofit/>
          </a:bodyPr>
          <a:lstStyle/>
          <a:p>
            <a:r>
              <a:rPr lang="es-GB" sz="2200" b="1" dirty="0"/>
              <a:t>La directora Icíar Bollaín está con Maixabel Lasa en una entrevista sobre su película “Maixabel”. Escucha y escribe las frases que no están.</a:t>
            </a:r>
          </a:p>
        </p:txBody>
      </p:sp>
      <p:sp>
        <p:nvSpPr>
          <p:cNvPr id="4" name="Rounded Rectangle 11">
            <a:extLst>
              <a:ext uri="{FF2B5EF4-FFF2-40B4-BE49-F238E27FC236}">
                <a16:creationId xmlns:a16="http://schemas.microsoft.com/office/drawing/2014/main" id="{2BBE0625-1D13-0149-A4FE-CD728C6FB465}"/>
              </a:ext>
            </a:extLst>
          </p:cNvPr>
          <p:cNvSpPr/>
          <p:nvPr/>
        </p:nvSpPr>
        <p:spPr>
          <a:xfrm>
            <a:off x="9712960" y="258166"/>
            <a:ext cx="2215183" cy="38498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uadroTexto 5">
            <a:extLst>
              <a:ext uri="{FF2B5EF4-FFF2-40B4-BE49-F238E27FC236}">
                <a16:creationId xmlns:a16="http://schemas.microsoft.com/office/drawing/2014/main" id="{E97F1164-FBDC-E14A-AF1C-01AF1709BB0F}"/>
              </a:ext>
            </a:extLst>
          </p:cNvPr>
          <p:cNvSpPr txBox="1"/>
          <p:nvPr/>
        </p:nvSpPr>
        <p:spPr>
          <a:xfrm>
            <a:off x="148604" y="1250616"/>
            <a:ext cx="10378202" cy="1631216"/>
          </a:xfrm>
          <a:prstGeom prst="rect">
            <a:avLst/>
          </a:prstGeom>
          <a:noFill/>
        </p:spPr>
        <p:txBody>
          <a:bodyPr wrap="square" rtlCol="0">
            <a:spAutoFit/>
          </a:bodyPr>
          <a:lstStyle/>
          <a:p>
            <a:pPr algn="just"/>
            <a:r>
              <a:rPr lang="es-GB" sz="2000" dirty="0">
                <a:solidFill>
                  <a:schemeClr val="accent5">
                    <a:lumMod val="50000"/>
                  </a:schemeClr>
                </a:solidFill>
              </a:rPr>
              <a:t>El productor* 1) ___________ de hacer una película sobre las reconciliaciones, pero al principio solo pensó en personajes de ficción y no consideró un protagonista real. Yo pensé en los beneficios de contar una historia verdadera y le hablé de esta opción. Entonces 2) ________________ información y, más tarde, 3) ___________ diferente: incluir la historia de Maixabel.</a:t>
            </a:r>
          </a:p>
        </p:txBody>
      </p:sp>
      <p:sp>
        <p:nvSpPr>
          <p:cNvPr id="8" name="CuadroTexto 7">
            <a:extLst>
              <a:ext uri="{FF2B5EF4-FFF2-40B4-BE49-F238E27FC236}">
                <a16:creationId xmlns:a16="http://schemas.microsoft.com/office/drawing/2014/main" id="{7C9D6B7D-2CE3-8F43-8621-8AAF8FCE849C}"/>
              </a:ext>
            </a:extLst>
          </p:cNvPr>
          <p:cNvSpPr txBox="1"/>
          <p:nvPr/>
        </p:nvSpPr>
        <p:spPr>
          <a:xfrm>
            <a:off x="3162184" y="6428253"/>
            <a:ext cx="5822428" cy="400110"/>
          </a:xfrm>
          <a:prstGeom prst="rect">
            <a:avLst/>
          </a:prstGeom>
          <a:noFill/>
        </p:spPr>
        <p:txBody>
          <a:bodyPr wrap="none" rtlCol="0">
            <a:spAutoFit/>
          </a:bodyPr>
          <a:lstStyle/>
          <a:p>
            <a:pPr algn="l"/>
            <a:r>
              <a:rPr lang="es-GB" sz="2000" dirty="0">
                <a:solidFill>
                  <a:schemeClr val="bg1"/>
                </a:solidFill>
              </a:rPr>
              <a:t>*productor = producer *encuentro = meeting</a:t>
            </a:r>
          </a:p>
        </p:txBody>
      </p:sp>
      <p:sp>
        <p:nvSpPr>
          <p:cNvPr id="9" name="CuadroTexto 8">
            <a:extLst>
              <a:ext uri="{FF2B5EF4-FFF2-40B4-BE49-F238E27FC236}">
                <a16:creationId xmlns:a16="http://schemas.microsoft.com/office/drawing/2014/main" id="{7F229464-6435-FF4B-918D-26C6AE00E4DC}"/>
              </a:ext>
            </a:extLst>
          </p:cNvPr>
          <p:cNvSpPr txBox="1"/>
          <p:nvPr/>
        </p:nvSpPr>
        <p:spPr>
          <a:xfrm>
            <a:off x="148603" y="3064737"/>
            <a:ext cx="10378203" cy="1938992"/>
          </a:xfrm>
          <a:prstGeom prst="rect">
            <a:avLst/>
          </a:prstGeom>
          <a:noFill/>
        </p:spPr>
        <p:txBody>
          <a:bodyPr wrap="square" rtlCol="0">
            <a:spAutoFit/>
          </a:bodyPr>
          <a:lstStyle/>
          <a:p>
            <a:pPr algn="just"/>
            <a:r>
              <a:rPr lang="es-GB" sz="2000" dirty="0">
                <a:solidFill>
                  <a:schemeClr val="accent5">
                    <a:lumMod val="50000"/>
                  </a:schemeClr>
                </a:solidFill>
              </a:rPr>
              <a:t>Al principio 4) _____________ de la reacción del público, ¿no? Porque es importante considerar el efecto de la película en la gente. Yo 5) _________________ muy fuerte cuando grabé la escena del encuentro*. Debe ser muy difícil hablar con una persona así, ¡te hizo mucho daño! Pero siempre 6) ______________________ cómo el tiempo cambia a las personas. Aunque, claro, 7) _______________ un momento muy duro. </a:t>
            </a:r>
          </a:p>
        </p:txBody>
      </p:sp>
      <p:sp>
        <p:nvSpPr>
          <p:cNvPr id="10" name="CuadroTexto 9">
            <a:extLst>
              <a:ext uri="{FF2B5EF4-FFF2-40B4-BE49-F238E27FC236}">
                <a16:creationId xmlns:a16="http://schemas.microsoft.com/office/drawing/2014/main" id="{D11C432E-96AD-2A4B-A2D5-1BD98F5445B6}"/>
              </a:ext>
            </a:extLst>
          </p:cNvPr>
          <p:cNvSpPr txBox="1"/>
          <p:nvPr/>
        </p:nvSpPr>
        <p:spPr>
          <a:xfrm>
            <a:off x="78805" y="5174600"/>
            <a:ext cx="10378201" cy="1015663"/>
          </a:xfrm>
          <a:prstGeom prst="rect">
            <a:avLst/>
          </a:prstGeom>
          <a:noFill/>
        </p:spPr>
        <p:txBody>
          <a:bodyPr wrap="square" rtlCol="0">
            <a:spAutoFit/>
          </a:bodyPr>
          <a:lstStyle/>
          <a:p>
            <a:pPr algn="just"/>
            <a:r>
              <a:rPr lang="es-GB" sz="2000" dirty="0">
                <a:solidFill>
                  <a:schemeClr val="accent5">
                    <a:lumMod val="50000"/>
                  </a:schemeClr>
                </a:solidFill>
              </a:rPr>
              <a:t>El productor* 8) ___________: no es fácil tratar este tema. Así que 9) _____________ de una autora para escribir la historia. Al final 10) ___________ porque                         11) _______________ genial y la película 12) __________ en los festivales.</a:t>
            </a:r>
          </a:p>
        </p:txBody>
      </p:sp>
      <p:sp>
        <p:nvSpPr>
          <p:cNvPr id="11" name="CuadroTexto 10">
            <a:extLst>
              <a:ext uri="{FF2B5EF4-FFF2-40B4-BE49-F238E27FC236}">
                <a16:creationId xmlns:a16="http://schemas.microsoft.com/office/drawing/2014/main" id="{50867392-3005-C74D-9AEE-FF95B6ED96C6}"/>
              </a:ext>
            </a:extLst>
          </p:cNvPr>
          <p:cNvSpPr txBox="1"/>
          <p:nvPr/>
        </p:nvSpPr>
        <p:spPr>
          <a:xfrm>
            <a:off x="2105304" y="1217800"/>
            <a:ext cx="1673856" cy="400110"/>
          </a:xfrm>
          <a:prstGeom prst="rect">
            <a:avLst/>
          </a:prstGeom>
          <a:noFill/>
        </p:spPr>
        <p:txBody>
          <a:bodyPr wrap="none" rtlCol="0">
            <a:spAutoFit/>
          </a:bodyPr>
          <a:lstStyle/>
          <a:p>
            <a:pPr algn="l"/>
            <a:r>
              <a:rPr lang="es-GB" sz="2000" b="1" dirty="0">
                <a:solidFill>
                  <a:schemeClr val="accent2"/>
                </a:solidFill>
              </a:rPr>
              <a:t>tuvo la idea</a:t>
            </a:r>
          </a:p>
        </p:txBody>
      </p:sp>
      <p:sp>
        <p:nvSpPr>
          <p:cNvPr id="12" name="CuadroTexto 11">
            <a:extLst>
              <a:ext uri="{FF2B5EF4-FFF2-40B4-BE49-F238E27FC236}">
                <a16:creationId xmlns:a16="http://schemas.microsoft.com/office/drawing/2014/main" id="{D22E3924-E167-F645-9743-CF972983578A}"/>
              </a:ext>
            </a:extLst>
          </p:cNvPr>
          <p:cNvSpPr txBox="1"/>
          <p:nvPr/>
        </p:nvSpPr>
        <p:spPr>
          <a:xfrm>
            <a:off x="3299410" y="2117027"/>
            <a:ext cx="2206053" cy="400110"/>
          </a:xfrm>
          <a:prstGeom prst="rect">
            <a:avLst/>
          </a:prstGeom>
          <a:noFill/>
        </p:spPr>
        <p:txBody>
          <a:bodyPr wrap="none" rtlCol="0">
            <a:spAutoFit/>
          </a:bodyPr>
          <a:lstStyle/>
          <a:p>
            <a:pPr algn="l"/>
            <a:r>
              <a:rPr lang="es-GB" sz="2000" b="1" dirty="0">
                <a:solidFill>
                  <a:schemeClr val="accent2"/>
                </a:solidFill>
              </a:rPr>
              <a:t>tuvo que buscar</a:t>
            </a:r>
          </a:p>
        </p:txBody>
      </p:sp>
      <p:sp>
        <p:nvSpPr>
          <p:cNvPr id="13" name="CuadroTexto 12">
            <a:extLst>
              <a:ext uri="{FF2B5EF4-FFF2-40B4-BE49-F238E27FC236}">
                <a16:creationId xmlns:a16="http://schemas.microsoft.com/office/drawing/2014/main" id="{F3CE0130-E535-FD48-BD5D-A9B021F555AE}"/>
              </a:ext>
            </a:extLst>
          </p:cNvPr>
          <p:cNvSpPr txBox="1"/>
          <p:nvPr/>
        </p:nvSpPr>
        <p:spPr>
          <a:xfrm>
            <a:off x="8940621" y="2117027"/>
            <a:ext cx="1909497" cy="400110"/>
          </a:xfrm>
          <a:prstGeom prst="rect">
            <a:avLst/>
          </a:prstGeom>
          <a:noFill/>
        </p:spPr>
        <p:txBody>
          <a:bodyPr wrap="none" rtlCol="0">
            <a:spAutoFit/>
          </a:bodyPr>
          <a:lstStyle/>
          <a:p>
            <a:pPr algn="l"/>
            <a:r>
              <a:rPr lang="es-GB" sz="2000" b="1" dirty="0">
                <a:solidFill>
                  <a:schemeClr val="accent2"/>
                </a:solidFill>
              </a:rPr>
              <a:t>tuvo una idea</a:t>
            </a:r>
          </a:p>
        </p:txBody>
      </p:sp>
      <p:sp>
        <p:nvSpPr>
          <p:cNvPr id="14" name="CuadroTexto 13">
            <a:extLst>
              <a:ext uri="{FF2B5EF4-FFF2-40B4-BE49-F238E27FC236}">
                <a16:creationId xmlns:a16="http://schemas.microsoft.com/office/drawing/2014/main" id="{61512356-39A7-514C-85F5-32CA8F1100AE}"/>
              </a:ext>
            </a:extLst>
          </p:cNvPr>
          <p:cNvSpPr txBox="1"/>
          <p:nvPr/>
        </p:nvSpPr>
        <p:spPr>
          <a:xfrm>
            <a:off x="2234581" y="3031921"/>
            <a:ext cx="1843774" cy="400110"/>
          </a:xfrm>
          <a:prstGeom prst="rect">
            <a:avLst/>
          </a:prstGeom>
          <a:noFill/>
        </p:spPr>
        <p:txBody>
          <a:bodyPr wrap="none" rtlCol="0">
            <a:spAutoFit/>
          </a:bodyPr>
          <a:lstStyle/>
          <a:p>
            <a:pPr algn="l"/>
            <a:r>
              <a:rPr lang="es-GB" sz="2000" b="1" dirty="0">
                <a:solidFill>
                  <a:schemeClr val="accent2"/>
                </a:solidFill>
              </a:rPr>
              <a:t>tuviste miedo</a:t>
            </a:r>
          </a:p>
        </p:txBody>
      </p:sp>
      <p:sp>
        <p:nvSpPr>
          <p:cNvPr id="15" name="CuadroTexto 14">
            <a:extLst>
              <a:ext uri="{FF2B5EF4-FFF2-40B4-BE49-F238E27FC236}">
                <a16:creationId xmlns:a16="http://schemas.microsoft.com/office/drawing/2014/main" id="{E9574A2D-41A6-3F48-B3D9-5B76FC6A2E7C}"/>
              </a:ext>
            </a:extLst>
          </p:cNvPr>
          <p:cNvSpPr txBox="1"/>
          <p:nvPr/>
        </p:nvSpPr>
        <p:spPr>
          <a:xfrm>
            <a:off x="8211888" y="3339429"/>
            <a:ext cx="2454518" cy="400110"/>
          </a:xfrm>
          <a:prstGeom prst="rect">
            <a:avLst/>
          </a:prstGeom>
          <a:noFill/>
        </p:spPr>
        <p:txBody>
          <a:bodyPr wrap="none" rtlCol="0">
            <a:spAutoFit/>
          </a:bodyPr>
          <a:lstStyle/>
          <a:p>
            <a:pPr algn="l"/>
            <a:r>
              <a:rPr lang="es-GB" sz="2000" b="1" dirty="0">
                <a:solidFill>
                  <a:schemeClr val="accent2"/>
                </a:solidFill>
              </a:rPr>
              <a:t>tuve una emoción</a:t>
            </a:r>
          </a:p>
        </p:txBody>
      </p:sp>
      <p:sp>
        <p:nvSpPr>
          <p:cNvPr id="16" name="CuadroTexto 15">
            <a:extLst>
              <a:ext uri="{FF2B5EF4-FFF2-40B4-BE49-F238E27FC236}">
                <a16:creationId xmlns:a16="http://schemas.microsoft.com/office/drawing/2014/main" id="{F6E3575B-CE59-F248-BE3C-25168CC9F6B4}"/>
              </a:ext>
            </a:extLst>
          </p:cNvPr>
          <p:cNvSpPr txBox="1"/>
          <p:nvPr/>
        </p:nvSpPr>
        <p:spPr>
          <a:xfrm>
            <a:off x="7515176" y="3940109"/>
            <a:ext cx="3215945" cy="400110"/>
          </a:xfrm>
          <a:prstGeom prst="rect">
            <a:avLst/>
          </a:prstGeom>
          <a:noFill/>
        </p:spPr>
        <p:txBody>
          <a:bodyPr wrap="none" rtlCol="0">
            <a:spAutoFit/>
          </a:bodyPr>
          <a:lstStyle/>
          <a:p>
            <a:pPr algn="l"/>
            <a:r>
              <a:rPr lang="es-GB" sz="2000" b="1" dirty="0">
                <a:solidFill>
                  <a:schemeClr val="accent2"/>
                </a:solidFill>
              </a:rPr>
              <a:t>tuviste en consideración</a:t>
            </a:r>
          </a:p>
        </p:txBody>
      </p:sp>
      <p:sp>
        <p:nvSpPr>
          <p:cNvPr id="17" name="CuadroTexto 16">
            <a:extLst>
              <a:ext uri="{FF2B5EF4-FFF2-40B4-BE49-F238E27FC236}">
                <a16:creationId xmlns:a16="http://schemas.microsoft.com/office/drawing/2014/main" id="{A0EB29F3-83C7-2A4C-8E55-17944A91618A}"/>
              </a:ext>
            </a:extLst>
          </p:cNvPr>
          <p:cNvSpPr txBox="1"/>
          <p:nvPr/>
        </p:nvSpPr>
        <p:spPr>
          <a:xfrm>
            <a:off x="8015105" y="4250473"/>
            <a:ext cx="2097049" cy="400110"/>
          </a:xfrm>
          <a:prstGeom prst="rect">
            <a:avLst/>
          </a:prstGeom>
          <a:noFill/>
        </p:spPr>
        <p:txBody>
          <a:bodyPr wrap="none" rtlCol="0">
            <a:spAutoFit/>
          </a:bodyPr>
          <a:lstStyle/>
          <a:p>
            <a:pPr algn="l"/>
            <a:r>
              <a:rPr lang="es-GB" sz="2000" b="1" dirty="0">
                <a:solidFill>
                  <a:schemeClr val="accent2"/>
                </a:solidFill>
              </a:rPr>
              <a:t>tuviste que vivir</a:t>
            </a:r>
          </a:p>
        </p:txBody>
      </p:sp>
      <p:sp>
        <p:nvSpPr>
          <p:cNvPr id="18" name="CuadroTexto 17">
            <a:extLst>
              <a:ext uri="{FF2B5EF4-FFF2-40B4-BE49-F238E27FC236}">
                <a16:creationId xmlns:a16="http://schemas.microsoft.com/office/drawing/2014/main" id="{1F803E58-A9CB-584A-BE94-6FD403FDDEAC}"/>
              </a:ext>
            </a:extLst>
          </p:cNvPr>
          <p:cNvSpPr txBox="1"/>
          <p:nvPr/>
        </p:nvSpPr>
        <p:spPr>
          <a:xfrm>
            <a:off x="2130886" y="5136127"/>
            <a:ext cx="1483098" cy="400110"/>
          </a:xfrm>
          <a:prstGeom prst="rect">
            <a:avLst/>
          </a:prstGeom>
          <a:noFill/>
        </p:spPr>
        <p:txBody>
          <a:bodyPr wrap="none" rtlCol="0">
            <a:spAutoFit/>
          </a:bodyPr>
          <a:lstStyle/>
          <a:p>
            <a:pPr algn="l"/>
            <a:r>
              <a:rPr lang="es-GB" sz="2000" b="1" dirty="0">
                <a:solidFill>
                  <a:schemeClr val="accent2"/>
                </a:solidFill>
              </a:rPr>
              <a:t>tuvo razón</a:t>
            </a:r>
          </a:p>
        </p:txBody>
      </p:sp>
      <p:sp>
        <p:nvSpPr>
          <p:cNvPr id="19" name="CuadroTexto 18">
            <a:extLst>
              <a:ext uri="{FF2B5EF4-FFF2-40B4-BE49-F238E27FC236}">
                <a16:creationId xmlns:a16="http://schemas.microsoft.com/office/drawing/2014/main" id="{2BC8A5B8-3855-864A-843D-9442C71FB705}"/>
              </a:ext>
            </a:extLst>
          </p:cNvPr>
          <p:cNvSpPr txBox="1"/>
          <p:nvPr/>
        </p:nvSpPr>
        <p:spPr>
          <a:xfrm>
            <a:off x="8615705" y="5151837"/>
            <a:ext cx="1911101" cy="400110"/>
          </a:xfrm>
          <a:prstGeom prst="rect">
            <a:avLst/>
          </a:prstGeom>
          <a:noFill/>
        </p:spPr>
        <p:txBody>
          <a:bodyPr wrap="none" rtlCol="0">
            <a:spAutoFit/>
          </a:bodyPr>
          <a:lstStyle/>
          <a:p>
            <a:pPr algn="l"/>
            <a:r>
              <a:rPr lang="es-GB" sz="2000" b="1" dirty="0">
                <a:solidFill>
                  <a:schemeClr val="accent2"/>
                </a:solidFill>
              </a:rPr>
              <a:t>tuve la ayuda</a:t>
            </a:r>
          </a:p>
        </p:txBody>
      </p:sp>
      <p:sp>
        <p:nvSpPr>
          <p:cNvPr id="20" name="CuadroTexto 19">
            <a:extLst>
              <a:ext uri="{FF2B5EF4-FFF2-40B4-BE49-F238E27FC236}">
                <a16:creationId xmlns:a16="http://schemas.microsoft.com/office/drawing/2014/main" id="{CEAAAA07-3692-CD40-979B-C67A98CBD6D7}"/>
              </a:ext>
            </a:extLst>
          </p:cNvPr>
          <p:cNvSpPr txBox="1"/>
          <p:nvPr/>
        </p:nvSpPr>
        <p:spPr>
          <a:xfrm>
            <a:off x="7822132" y="5438000"/>
            <a:ext cx="1547218" cy="400110"/>
          </a:xfrm>
          <a:prstGeom prst="rect">
            <a:avLst/>
          </a:prstGeom>
          <a:noFill/>
        </p:spPr>
        <p:txBody>
          <a:bodyPr wrap="none" rtlCol="0">
            <a:spAutoFit/>
          </a:bodyPr>
          <a:lstStyle/>
          <a:p>
            <a:pPr algn="l"/>
            <a:r>
              <a:rPr lang="es-GB" sz="2000" b="1" dirty="0">
                <a:solidFill>
                  <a:schemeClr val="accent2"/>
                </a:solidFill>
              </a:rPr>
              <a:t>tuve suerte</a:t>
            </a:r>
          </a:p>
        </p:txBody>
      </p:sp>
      <p:sp>
        <p:nvSpPr>
          <p:cNvPr id="21" name="CuadroTexto 20">
            <a:extLst>
              <a:ext uri="{FF2B5EF4-FFF2-40B4-BE49-F238E27FC236}">
                <a16:creationId xmlns:a16="http://schemas.microsoft.com/office/drawing/2014/main" id="{4B19970D-4509-744D-9C47-CD21DCA41BD2}"/>
              </a:ext>
            </a:extLst>
          </p:cNvPr>
          <p:cNvSpPr txBox="1"/>
          <p:nvPr/>
        </p:nvSpPr>
        <p:spPr>
          <a:xfrm>
            <a:off x="553587" y="5748492"/>
            <a:ext cx="2056973" cy="400110"/>
          </a:xfrm>
          <a:prstGeom prst="rect">
            <a:avLst/>
          </a:prstGeom>
          <a:noFill/>
        </p:spPr>
        <p:txBody>
          <a:bodyPr wrap="none" rtlCol="0">
            <a:spAutoFit/>
          </a:bodyPr>
          <a:lstStyle/>
          <a:p>
            <a:pPr algn="l"/>
            <a:r>
              <a:rPr lang="es-GB" sz="2000" b="1" dirty="0">
                <a:solidFill>
                  <a:schemeClr val="accent2"/>
                </a:solidFill>
              </a:rPr>
              <a:t>tuve un equipo</a:t>
            </a:r>
          </a:p>
        </p:txBody>
      </p:sp>
      <p:sp>
        <p:nvSpPr>
          <p:cNvPr id="22" name="CuadroTexto 21">
            <a:extLst>
              <a:ext uri="{FF2B5EF4-FFF2-40B4-BE49-F238E27FC236}">
                <a16:creationId xmlns:a16="http://schemas.microsoft.com/office/drawing/2014/main" id="{4BAA8043-3188-AF45-9AC4-C266035FDBD8}"/>
              </a:ext>
            </a:extLst>
          </p:cNvPr>
          <p:cNvSpPr txBox="1"/>
          <p:nvPr/>
        </p:nvSpPr>
        <p:spPr>
          <a:xfrm>
            <a:off x="5329924" y="5773572"/>
            <a:ext cx="1404552" cy="400110"/>
          </a:xfrm>
          <a:prstGeom prst="rect">
            <a:avLst/>
          </a:prstGeom>
          <a:noFill/>
        </p:spPr>
        <p:txBody>
          <a:bodyPr wrap="none" rtlCol="0">
            <a:spAutoFit/>
          </a:bodyPr>
          <a:lstStyle/>
          <a:p>
            <a:pPr algn="l"/>
            <a:r>
              <a:rPr lang="es-GB" sz="2000" b="1" dirty="0">
                <a:solidFill>
                  <a:schemeClr val="accent2"/>
                </a:solidFill>
              </a:rPr>
              <a:t>tuvo éxito</a:t>
            </a:r>
          </a:p>
        </p:txBody>
      </p:sp>
      <p:sp>
        <p:nvSpPr>
          <p:cNvPr id="23" name="AutoShape 2">
            <a:extLst>
              <a:ext uri="{FF2B5EF4-FFF2-40B4-BE49-F238E27FC236}">
                <a16:creationId xmlns:a16="http://schemas.microsoft.com/office/drawing/2014/main" id="{6452F772-3FD6-C542-8BCE-DA35BA5DBB50}"/>
              </a:ext>
            </a:extLst>
          </p:cNvPr>
          <p:cNvSpPr>
            <a:spLocks noChangeAspect="1" noChangeArrowheads="1"/>
          </p:cNvSpPr>
          <p:nvPr/>
        </p:nvSpPr>
        <p:spPr bwMode="auto">
          <a:xfrm>
            <a:off x="5828346" y="343873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B"/>
          </a:p>
        </p:txBody>
      </p:sp>
      <p:sp>
        <p:nvSpPr>
          <p:cNvPr id="25" name="AutoShape 6">
            <a:extLst>
              <a:ext uri="{FF2B5EF4-FFF2-40B4-BE49-F238E27FC236}">
                <a16:creationId xmlns:a16="http://schemas.microsoft.com/office/drawing/2014/main" id="{8C645593-CE9A-3D48-B461-7B8EF16F3C46}"/>
              </a:ext>
            </a:extLst>
          </p:cNvPr>
          <p:cNvSpPr>
            <a:spLocks noChangeAspect="1" noChangeArrowheads="1"/>
          </p:cNvSpPr>
          <p:nvPr/>
        </p:nvSpPr>
        <p:spPr bwMode="auto">
          <a:xfrm>
            <a:off x="5980746" y="359113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B"/>
          </a:p>
        </p:txBody>
      </p:sp>
      <p:pic>
        <p:nvPicPr>
          <p:cNvPr id="28" name="Imagen 27" descr="Una mujer sonriendo&#10;&#10;Descripción generada automáticamente">
            <a:extLst>
              <a:ext uri="{FF2B5EF4-FFF2-40B4-BE49-F238E27FC236}">
                <a16:creationId xmlns:a16="http://schemas.microsoft.com/office/drawing/2014/main" id="{63A31548-7E19-044E-B854-A89DBEA13E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06981" y="843723"/>
            <a:ext cx="1136415" cy="1706046"/>
          </a:xfrm>
          <a:prstGeom prst="rect">
            <a:avLst/>
          </a:prstGeom>
        </p:spPr>
      </p:pic>
      <p:pic>
        <p:nvPicPr>
          <p:cNvPr id="1034" name="Picture 10">
            <a:extLst>
              <a:ext uri="{FF2B5EF4-FFF2-40B4-BE49-F238E27FC236}">
                <a16:creationId xmlns:a16="http://schemas.microsoft.com/office/drawing/2014/main" id="{AACE7EB8-4167-1D4C-AEC4-F8B288C52A2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819935" y="4503003"/>
            <a:ext cx="1223461" cy="1731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crophone Interview Sound Journalist Voice-over - Microphone PNG ...">
            <a:extLst>
              <a:ext uri="{FF2B5EF4-FFF2-40B4-BE49-F238E27FC236}">
                <a16:creationId xmlns:a16="http://schemas.microsoft.com/office/drawing/2014/main" id="{78C469F4-0956-AF46-858C-3212B8046C4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892491" y="3206431"/>
            <a:ext cx="1211204" cy="689109"/>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8">
            <a:extLst>
              <a:ext uri="{FF2B5EF4-FFF2-40B4-BE49-F238E27FC236}">
                <a16:creationId xmlns:a16="http://schemas.microsoft.com/office/drawing/2014/main" id="{E6E585A3-820F-F04E-9842-822D65C78562}"/>
              </a:ext>
            </a:extLst>
          </p:cNvPr>
          <p:cNvSpPr txBox="1"/>
          <p:nvPr/>
        </p:nvSpPr>
        <p:spPr>
          <a:xfrm>
            <a:off x="10812535" y="2141002"/>
            <a:ext cx="1322035" cy="707886"/>
          </a:xfrm>
          <a:prstGeom prst="rect">
            <a:avLst/>
          </a:prstGeom>
          <a:noFill/>
        </p:spPr>
        <p:txBody>
          <a:bodyPr wrap="square" rtlCol="0">
            <a:spAutoFit/>
          </a:bodyPr>
          <a:lstStyle/>
          <a:p>
            <a:pPr algn="ctr"/>
            <a:r>
              <a:rPr lang="es-GB" sz="2000" b="1" dirty="0">
                <a:solidFill>
                  <a:schemeClr val="accent5">
                    <a:lumMod val="50000"/>
                  </a:schemeClr>
                </a:solidFill>
                <a:highlight>
                  <a:srgbClr val="C0C0C0"/>
                </a:highlight>
              </a:rPr>
              <a:t>Icíar Bollaín</a:t>
            </a:r>
          </a:p>
        </p:txBody>
      </p:sp>
      <p:pic>
        <p:nvPicPr>
          <p:cNvPr id="3" name="Texto completo Icíar Bollaín.wav" descr="Texto completo Icíar Bollaín.wav">
            <a:hlinkClick r:id="" action="ppaction://media"/>
            <a:extLst>
              <a:ext uri="{FF2B5EF4-FFF2-40B4-BE49-F238E27FC236}">
                <a16:creationId xmlns:a16="http://schemas.microsoft.com/office/drawing/2014/main" id="{1A658FAA-FE85-6041-9B26-2AF577F187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03911" y="747690"/>
            <a:ext cx="812800" cy="812800"/>
          </a:xfrm>
          <a:prstGeom prst="rect">
            <a:avLst/>
          </a:prstGeom>
        </p:spPr>
      </p:pic>
    </p:spTree>
    <p:extLst>
      <p:ext uri="{BB962C8B-B14F-4D97-AF65-F5344CB8AC3E}">
        <p14:creationId xmlns:p14="http://schemas.microsoft.com/office/powerpoint/2010/main" val="271952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
                </p:tgtEl>
              </p:cMediaNode>
            </p:audio>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2" name="Title 1"/>
          <p:cNvSpPr>
            <a:spLocks noGrp="1"/>
          </p:cNvSpPr>
          <p:nvPr>
            <p:ph type="title"/>
          </p:nvPr>
        </p:nvSpPr>
        <p:spPr>
          <a:xfrm>
            <a:off x="0" y="-107637"/>
            <a:ext cx="6484584" cy="1325563"/>
          </a:xfrm>
        </p:spPr>
        <p:txBody>
          <a:bodyPr>
            <a:normAutofit/>
          </a:bodyPr>
          <a:lstStyle/>
          <a:p>
            <a:r>
              <a:rPr lang="en-GB" sz="3600" b="1" dirty="0" err="1">
                <a:solidFill>
                  <a:schemeClr val="bg1"/>
                </a:solidFill>
                <a:latin typeface="Century Gothic" panose="020B0502020202020204" pitchFamily="34" charset="0"/>
              </a:rPr>
              <a:t>Vocabulario</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26225" y="258167"/>
            <a:ext cx="19019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a:solidFill>
                  <a:prstClr val="white"/>
                </a:solidFill>
                <a:latin typeface="Century Gothic" panose="020B0502020202020204" pitchFamily="34" charset="0"/>
              </a:rPr>
              <a:t>leer / hablar</a:t>
            </a:r>
            <a:endParaRPr lang="en-GB" sz="2000" b="1" dirty="0">
              <a:solidFill>
                <a:prstClr val="white"/>
              </a:solidFill>
              <a:latin typeface="Century Gothic" panose="020B0502020202020204" pitchFamily="34" charset="0"/>
            </a:endParaRPr>
          </a:p>
        </p:txBody>
      </p:sp>
      <p:sp>
        <p:nvSpPr>
          <p:cNvPr id="14" name="TextBox 13"/>
          <p:cNvSpPr txBox="1"/>
          <p:nvPr/>
        </p:nvSpPr>
        <p:spPr>
          <a:xfrm>
            <a:off x="660881" y="5886680"/>
            <a:ext cx="2165433"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map</a:t>
            </a:r>
            <a:r>
              <a:rPr lang="en-US" sz="2000" dirty="0">
                <a:solidFill>
                  <a:srgbClr val="002060"/>
                </a:solidFill>
                <a:latin typeface="Century Gothic" panose="020B0502020202020204" pitchFamily="34" charset="0"/>
              </a:rPr>
              <a:t>]</a:t>
            </a:r>
          </a:p>
        </p:txBody>
      </p:sp>
      <p:sp>
        <p:nvSpPr>
          <p:cNvPr id="16" name="TextBox 15"/>
          <p:cNvSpPr txBox="1"/>
          <p:nvPr/>
        </p:nvSpPr>
        <p:spPr>
          <a:xfrm>
            <a:off x="9226229" y="1987298"/>
            <a:ext cx="2439793" cy="584776"/>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tratar</a:t>
            </a:r>
            <a:endParaRPr lang="en-US" sz="3200" dirty="0">
              <a:solidFill>
                <a:srgbClr val="002060"/>
              </a:solidFill>
              <a:latin typeface="Century Gothic" panose="020B0502020202020204" pitchFamily="34" charset="0"/>
            </a:endParaRPr>
          </a:p>
        </p:txBody>
      </p:sp>
      <p:sp>
        <p:nvSpPr>
          <p:cNvPr id="17" name="TextBox 16"/>
          <p:cNvSpPr txBox="1"/>
          <p:nvPr/>
        </p:nvSpPr>
        <p:spPr>
          <a:xfrm>
            <a:off x="9226229" y="3204982"/>
            <a:ext cx="2283824" cy="584776"/>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realizar</a:t>
            </a:r>
            <a:endParaRPr lang="en-US" sz="3200" dirty="0">
              <a:solidFill>
                <a:srgbClr val="002060"/>
              </a:solidFill>
              <a:latin typeface="Century Gothic" panose="020B0502020202020204" pitchFamily="34" charset="0"/>
            </a:endParaRPr>
          </a:p>
        </p:txBody>
      </p:sp>
      <p:sp>
        <p:nvSpPr>
          <p:cNvPr id="18" name="TextBox 17"/>
          <p:cNvSpPr txBox="1"/>
          <p:nvPr/>
        </p:nvSpPr>
        <p:spPr>
          <a:xfrm>
            <a:off x="-254660" y="4314499"/>
            <a:ext cx="3996517"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main character</a:t>
            </a:r>
            <a:r>
              <a:rPr lang="en-US" sz="2000" dirty="0">
                <a:solidFill>
                  <a:srgbClr val="002060"/>
                </a:solidFill>
                <a:latin typeface="Century Gothic" panose="020B0502020202020204" pitchFamily="34" charset="0"/>
              </a:rPr>
              <a:t>]</a:t>
            </a:r>
          </a:p>
        </p:txBody>
      </p:sp>
      <p:sp>
        <p:nvSpPr>
          <p:cNvPr id="19" name="TextBox 18"/>
          <p:cNvSpPr txBox="1"/>
          <p:nvPr/>
        </p:nvSpPr>
        <p:spPr>
          <a:xfrm>
            <a:off x="9226229" y="4422666"/>
            <a:ext cx="2744746"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incluir</a:t>
            </a:r>
            <a:endParaRPr lang="en-US" sz="3200" dirty="0">
              <a:solidFill>
                <a:srgbClr val="002060"/>
              </a:solidFill>
              <a:latin typeface="Century Gothic" panose="020B0502020202020204" pitchFamily="34" charset="0"/>
            </a:endParaRPr>
          </a:p>
        </p:txBody>
      </p:sp>
      <p:sp>
        <p:nvSpPr>
          <p:cNvPr id="20" name="TextBox 19"/>
          <p:cNvSpPr txBox="1"/>
          <p:nvPr/>
        </p:nvSpPr>
        <p:spPr>
          <a:xfrm>
            <a:off x="9181462" y="769617"/>
            <a:ext cx="3407388" cy="584773"/>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la idea</a:t>
            </a:r>
          </a:p>
        </p:txBody>
      </p:sp>
      <p:sp>
        <p:nvSpPr>
          <p:cNvPr id="21" name="TextBox 20"/>
          <p:cNvSpPr txBox="1"/>
          <p:nvPr/>
        </p:nvSpPr>
        <p:spPr>
          <a:xfrm>
            <a:off x="2807144" y="1577558"/>
            <a:ext cx="2156885" cy="584773"/>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la </a:t>
            </a:r>
            <a:r>
              <a:rPr lang="en-US" sz="3200" dirty="0" err="1">
                <a:solidFill>
                  <a:srgbClr val="002060"/>
                </a:solidFill>
                <a:latin typeface="Century Gothic" panose="020B0502020202020204" pitchFamily="34" charset="0"/>
              </a:rPr>
              <a:t>acción</a:t>
            </a:r>
            <a:endParaRPr lang="en-US" sz="3200" dirty="0">
              <a:solidFill>
                <a:srgbClr val="002060"/>
              </a:solidFill>
              <a:latin typeface="Century Gothic" panose="020B0502020202020204" pitchFamily="34" charset="0"/>
            </a:endParaRPr>
          </a:p>
        </p:txBody>
      </p:sp>
      <p:sp>
        <p:nvSpPr>
          <p:cNvPr id="23" name="TextBox 22"/>
          <p:cNvSpPr txBox="1"/>
          <p:nvPr/>
        </p:nvSpPr>
        <p:spPr>
          <a:xfrm>
            <a:off x="5537725" y="1812467"/>
            <a:ext cx="3688504" cy="1200329"/>
          </a:xfrm>
          <a:prstGeom prst="rect">
            <a:avLst/>
          </a:prstGeom>
          <a:noFill/>
        </p:spPr>
        <p:txBody>
          <a:bodyPr wrap="square" rtlCol="0">
            <a:spAutoFit/>
          </a:bodyPr>
          <a:lstStyle/>
          <a:p>
            <a:pPr algn="ctr"/>
            <a:r>
              <a:rPr lang="en-US" sz="3600" dirty="0">
                <a:solidFill>
                  <a:schemeClr val="accent6"/>
                </a:solidFill>
                <a:latin typeface="Britannic Bold" panose="020B0903060703020204" pitchFamily="34" charset="77"/>
              </a:rPr>
              <a:t>to deal with, dealing with</a:t>
            </a:r>
          </a:p>
        </p:txBody>
      </p:sp>
      <p:sp>
        <p:nvSpPr>
          <p:cNvPr id="25" name="TextBox 24"/>
          <p:cNvSpPr txBox="1"/>
          <p:nvPr/>
        </p:nvSpPr>
        <p:spPr>
          <a:xfrm>
            <a:off x="2965771" y="3306590"/>
            <a:ext cx="3130229" cy="1077216"/>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el/la  </a:t>
            </a:r>
            <a:r>
              <a:rPr lang="en-US" sz="3200" dirty="0" err="1">
                <a:solidFill>
                  <a:srgbClr val="002060"/>
                </a:solidFill>
                <a:latin typeface="Century Gothic" panose="020B0502020202020204" pitchFamily="34" charset="0"/>
              </a:rPr>
              <a:t>protagonista</a:t>
            </a:r>
            <a:endParaRPr lang="en-US" sz="3200" dirty="0">
              <a:solidFill>
                <a:srgbClr val="002060"/>
              </a:solidFill>
              <a:latin typeface="Century Gothic" panose="020B0502020202020204" pitchFamily="34" charset="0"/>
            </a:endParaRPr>
          </a:p>
        </p:txBody>
      </p:sp>
      <p:sp>
        <p:nvSpPr>
          <p:cNvPr id="32" name="TextBox 20">
            <a:extLst>
              <a:ext uri="{FF2B5EF4-FFF2-40B4-BE49-F238E27FC236}">
                <a16:creationId xmlns:a16="http://schemas.microsoft.com/office/drawing/2014/main" id="{1820597E-0696-E142-A6BC-4BDDE3CBDB36}"/>
              </a:ext>
            </a:extLst>
          </p:cNvPr>
          <p:cNvSpPr txBox="1"/>
          <p:nvPr/>
        </p:nvSpPr>
        <p:spPr>
          <a:xfrm>
            <a:off x="2965771" y="5637180"/>
            <a:ext cx="2156885" cy="584773"/>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el </a:t>
            </a:r>
            <a:r>
              <a:rPr lang="en-US" sz="3200" dirty="0" err="1">
                <a:solidFill>
                  <a:srgbClr val="002060"/>
                </a:solidFill>
                <a:latin typeface="Century Gothic" panose="020B0502020202020204" pitchFamily="34" charset="0"/>
              </a:rPr>
              <a:t>plano</a:t>
            </a:r>
            <a:endParaRPr lang="en-US" sz="3200" dirty="0">
              <a:solidFill>
                <a:srgbClr val="002060"/>
              </a:solidFill>
              <a:latin typeface="Century Gothic" panose="020B0502020202020204" pitchFamily="34" charset="0"/>
            </a:endParaRPr>
          </a:p>
        </p:txBody>
      </p:sp>
      <p:sp>
        <p:nvSpPr>
          <p:cNvPr id="33" name="TextBox 18">
            <a:extLst>
              <a:ext uri="{FF2B5EF4-FFF2-40B4-BE49-F238E27FC236}">
                <a16:creationId xmlns:a16="http://schemas.microsoft.com/office/drawing/2014/main" id="{828165F4-D7D6-E943-80F3-D07B35F72512}"/>
              </a:ext>
            </a:extLst>
          </p:cNvPr>
          <p:cNvSpPr txBox="1"/>
          <p:nvPr/>
        </p:nvSpPr>
        <p:spPr>
          <a:xfrm>
            <a:off x="9226229" y="5640347"/>
            <a:ext cx="2744746"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conseguir</a:t>
            </a:r>
            <a:endParaRPr lang="en-US" sz="3200" dirty="0">
              <a:solidFill>
                <a:srgbClr val="002060"/>
              </a:solidFill>
              <a:latin typeface="Century Gothic" panose="020B0502020202020204" pitchFamily="34" charset="0"/>
            </a:endParaRPr>
          </a:p>
        </p:txBody>
      </p:sp>
      <p:pic>
        <p:nvPicPr>
          <p:cNvPr id="8" name="Imagen 7">
            <a:extLst>
              <a:ext uri="{FF2B5EF4-FFF2-40B4-BE49-F238E27FC236}">
                <a16:creationId xmlns:a16="http://schemas.microsoft.com/office/drawing/2014/main" id="{D3C3FC01-24F6-6741-92DD-C9F521EBD036}"/>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2290" y="1116015"/>
            <a:ext cx="1326393" cy="1694836"/>
          </a:xfrm>
          <a:prstGeom prst="rect">
            <a:avLst/>
          </a:prstGeom>
        </p:spPr>
      </p:pic>
      <p:pic>
        <p:nvPicPr>
          <p:cNvPr id="9" name="Imagen 8">
            <a:extLst>
              <a:ext uri="{FF2B5EF4-FFF2-40B4-BE49-F238E27FC236}">
                <a16:creationId xmlns:a16="http://schemas.microsoft.com/office/drawing/2014/main" id="{53BD9819-8CF1-4743-9934-642632D3EDF0}"/>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1830" y="3013159"/>
            <a:ext cx="1787315" cy="1370647"/>
          </a:xfrm>
          <a:prstGeom prst="rect">
            <a:avLst/>
          </a:prstGeom>
        </p:spPr>
      </p:pic>
      <p:pic>
        <p:nvPicPr>
          <p:cNvPr id="10" name="Imagen 9">
            <a:extLst>
              <a:ext uri="{FF2B5EF4-FFF2-40B4-BE49-F238E27FC236}">
                <a16:creationId xmlns:a16="http://schemas.microsoft.com/office/drawing/2014/main" id="{A4970DAE-715F-6942-8057-AB5965572208}"/>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5782" b="89966" l="7555" r="93407">
                        <a14:foregroundMark x1="48626" y1="39966" x2="37912" y2="19218"/>
                        <a14:foregroundMark x1="37912" y1="19218" x2="37500" y2="17007"/>
                        <a14:foregroundMark x1="72115" y1="22279" x2="49038" y2="7143"/>
                        <a14:foregroundMark x1="49038" y1="7143" x2="42033" y2="5952"/>
                        <a14:foregroundMark x1="42033" y1="5952" x2="35989" y2="9184"/>
                        <a14:foregroundMark x1="35989" y1="9184" x2="29121" y2="20918"/>
                        <a14:foregroundMark x1="29121" y1="20918" x2="28984" y2="22279"/>
                        <a14:foregroundMark x1="19278" y1="35040" x2="13324" y2="45578"/>
                        <a14:foregroundMark x1="21323" y1="31420" x2="21062" y2="31882"/>
                        <a14:foregroundMark x1="25650" y1="23761" x2="24527" y2="25749"/>
                        <a14:foregroundMark x1="29334" y1="17241" x2="29153" y2="17561"/>
                        <a14:foregroundMark x1="13324" y1="45578" x2="13087" y2="45818"/>
                        <a14:foregroundMark x1="9321" y1="52793" x2="9753" y2="54932"/>
                        <a14:foregroundMark x1="9064" y1="53268" x2="12637" y2="56463"/>
                        <a14:foregroundMark x1="12637" y1="56463" x2="32005" y2="61224"/>
                        <a14:foregroundMark x1="32005" y1="61224" x2="43269" y2="68537"/>
                        <a14:foregroundMark x1="42857" y1="70748" x2="57636" y2="80757"/>
                        <a14:foregroundMark x1="76511" y1="82483" x2="83379" y2="82823"/>
                        <a14:foregroundMark x1="69368" y1="20408" x2="54396" y2="6973"/>
                        <a14:foregroundMark x1="54396" y1="6973" x2="53489" y2="6652"/>
                        <a14:foregroundMark x1="44287" y1="5320" x2="37225" y2="5952"/>
                        <a14:foregroundMark x1="37225" y1="5952" x2="35027" y2="8673"/>
                        <a14:foregroundMark x1="72115" y1="23299" x2="93407" y2="24830"/>
                        <a14:foregroundMark x1="67857" y1="19558" x2="56044" y2="9694"/>
                        <a14:foregroundMark x1="67308" y1="17687" x2="58104" y2="9694"/>
                        <a14:foregroundMark x1="58104" y1="9694" x2="55907" y2="8673"/>
                        <a14:foregroundMark x1="59890" y1="12075" x2="56319" y2="9014"/>
                        <a14:foregroundMark x1="60577" y1="12075" x2="55907" y2="7993"/>
                        <a14:foregroundMark x1="55907" y1="7993" x2="55907" y2="7993"/>
                        <a14:foregroundMark x1="24038" y1="25680" x2="19505" y2="33844"/>
                        <a14:foregroundMark x1="46016" y1="19558" x2="39835" y2="19898"/>
                        <a14:foregroundMark x1="39835" y1="19898" x2="35577" y2="25170"/>
                        <a14:foregroundMark x1="35577" y1="25170" x2="38049" y2="35544"/>
                        <a14:foregroundMark x1="38049" y1="35544" x2="43132" y2="30782"/>
                        <a14:foregroundMark x1="43132" y1="30782" x2="43269" y2="23469"/>
                        <a14:foregroundMark x1="43269" y1="23469" x2="41621" y2="20408"/>
                        <a14:backgroundMark x1="53022" y1="5612" x2="42308" y2="2551"/>
                        <a14:backgroundMark x1="33242" y1="3401" x2="28022" y2="16497"/>
                        <a14:backgroundMark x1="28022" y1="16497" x2="22802" y2="23299"/>
                        <a14:backgroundMark x1="22802" y1="23299" x2="22422" y2="24475"/>
                        <a14:backgroundMark x1="17989" y1="32712" x2="16484" y2="33844"/>
                        <a14:backgroundMark x1="71566" y1="86054" x2="64835" y2="85204"/>
                        <a14:backgroundMark x1="20879" y1="26190" x2="3984" y2="57483"/>
                        <a14:backgroundMark x1="56868" y1="82143" x2="76511" y2="84864"/>
                        <a14:backgroundMark x1="33791" y1="5442" x2="34890" y2="6633"/>
                      </a14:backgroundRemoval>
                    </a14:imgEffect>
                  </a14:imgLayer>
                </a14:imgProps>
              </a:ext>
              <a:ext uri="{28A0092B-C50C-407E-A947-70E740481C1C}">
                <a14:useLocalDpi xmlns:a14="http://schemas.microsoft.com/office/drawing/2010/main"/>
              </a:ext>
            </a:extLst>
          </a:blip>
          <a:stretch>
            <a:fillRect/>
          </a:stretch>
        </p:blipFill>
        <p:spPr>
          <a:xfrm>
            <a:off x="932290" y="4776157"/>
            <a:ext cx="1622619" cy="1310577"/>
          </a:xfrm>
          <a:prstGeom prst="rect">
            <a:avLst/>
          </a:prstGeom>
        </p:spPr>
      </p:pic>
      <p:pic>
        <p:nvPicPr>
          <p:cNvPr id="11" name="Imagen 10">
            <a:extLst>
              <a:ext uri="{FF2B5EF4-FFF2-40B4-BE49-F238E27FC236}">
                <a16:creationId xmlns:a16="http://schemas.microsoft.com/office/drawing/2014/main" id="{25CFB290-5B53-D248-80E2-9688D93C565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11297" y="224886"/>
            <a:ext cx="1326394" cy="1430134"/>
          </a:xfrm>
          <a:prstGeom prst="rect">
            <a:avLst/>
          </a:prstGeom>
        </p:spPr>
      </p:pic>
      <p:sp>
        <p:nvSpPr>
          <p:cNvPr id="34" name="TextBox 22">
            <a:extLst>
              <a:ext uri="{FF2B5EF4-FFF2-40B4-BE49-F238E27FC236}">
                <a16:creationId xmlns:a16="http://schemas.microsoft.com/office/drawing/2014/main" id="{E7243E5C-A556-B84C-9CA1-F06D4C23405E}"/>
              </a:ext>
            </a:extLst>
          </p:cNvPr>
          <p:cNvSpPr txBox="1"/>
          <p:nvPr/>
        </p:nvSpPr>
        <p:spPr>
          <a:xfrm>
            <a:off x="5867262" y="3068416"/>
            <a:ext cx="3029430" cy="1077218"/>
          </a:xfrm>
          <a:prstGeom prst="rect">
            <a:avLst/>
          </a:prstGeom>
          <a:noFill/>
        </p:spPr>
        <p:txBody>
          <a:bodyPr wrap="square" rtlCol="0">
            <a:spAutoFit/>
          </a:bodyPr>
          <a:lstStyle/>
          <a:p>
            <a:pPr algn="ctr"/>
            <a:r>
              <a:rPr lang="en-US" sz="3200" dirty="0">
                <a:solidFill>
                  <a:srgbClr val="7030A0"/>
                </a:solidFill>
                <a:latin typeface="Book Antiqua" panose="02040602050305030304" pitchFamily="18" charset="0"/>
              </a:rPr>
              <a:t>to carry out, carrying out</a:t>
            </a:r>
          </a:p>
        </p:txBody>
      </p:sp>
      <p:sp>
        <p:nvSpPr>
          <p:cNvPr id="35" name="TextBox 22">
            <a:extLst>
              <a:ext uri="{FF2B5EF4-FFF2-40B4-BE49-F238E27FC236}">
                <a16:creationId xmlns:a16="http://schemas.microsoft.com/office/drawing/2014/main" id="{DEC22FFF-CDEA-B441-AA84-E3CAD3587725}"/>
              </a:ext>
            </a:extLst>
          </p:cNvPr>
          <p:cNvSpPr txBox="1"/>
          <p:nvPr/>
        </p:nvSpPr>
        <p:spPr>
          <a:xfrm>
            <a:off x="5652979" y="4237548"/>
            <a:ext cx="3457996" cy="1077218"/>
          </a:xfrm>
          <a:prstGeom prst="rect">
            <a:avLst/>
          </a:prstGeom>
          <a:noFill/>
        </p:spPr>
        <p:txBody>
          <a:bodyPr wrap="square" rtlCol="0">
            <a:spAutoFit/>
          </a:bodyPr>
          <a:lstStyle/>
          <a:p>
            <a:pPr algn="ctr"/>
            <a:r>
              <a:rPr lang="en-US" sz="3200" b="1" dirty="0">
                <a:solidFill>
                  <a:schemeClr val="accent2"/>
                </a:solidFill>
                <a:latin typeface="American Typewriter" panose="02090604020004020304" pitchFamily="18" charset="77"/>
              </a:rPr>
              <a:t>to include, including</a:t>
            </a:r>
          </a:p>
        </p:txBody>
      </p:sp>
      <p:sp>
        <p:nvSpPr>
          <p:cNvPr id="36" name="TextBox 22">
            <a:extLst>
              <a:ext uri="{FF2B5EF4-FFF2-40B4-BE49-F238E27FC236}">
                <a16:creationId xmlns:a16="http://schemas.microsoft.com/office/drawing/2014/main" id="{1D226D88-7E91-4043-8235-8FB5F5F69D40}"/>
              </a:ext>
            </a:extLst>
          </p:cNvPr>
          <p:cNvSpPr txBox="1"/>
          <p:nvPr/>
        </p:nvSpPr>
        <p:spPr>
          <a:xfrm>
            <a:off x="5770506" y="5637180"/>
            <a:ext cx="3554624" cy="584775"/>
          </a:xfrm>
          <a:prstGeom prst="rect">
            <a:avLst/>
          </a:prstGeom>
          <a:noFill/>
        </p:spPr>
        <p:txBody>
          <a:bodyPr wrap="square" rtlCol="0">
            <a:spAutoFit/>
          </a:bodyPr>
          <a:lstStyle/>
          <a:p>
            <a:pPr algn="ctr"/>
            <a:r>
              <a:rPr lang="en-US" sz="3200" b="1" dirty="0">
                <a:solidFill>
                  <a:srgbClr val="0070C0"/>
                </a:solidFill>
                <a:latin typeface="Chalkboard" panose="03050602040202020205" pitchFamily="66" charset="77"/>
              </a:rPr>
              <a:t>to get, to obtain</a:t>
            </a:r>
          </a:p>
        </p:txBody>
      </p:sp>
      <p:sp>
        <p:nvSpPr>
          <p:cNvPr id="24" name="Llamada rectangular redondeada 23">
            <a:extLst>
              <a:ext uri="{FF2B5EF4-FFF2-40B4-BE49-F238E27FC236}">
                <a16:creationId xmlns:a16="http://schemas.microsoft.com/office/drawing/2014/main" id="{E490BA18-3068-8C48-8FB9-F34E24A6358B}"/>
              </a:ext>
            </a:extLst>
          </p:cNvPr>
          <p:cNvSpPr/>
          <p:nvPr/>
        </p:nvSpPr>
        <p:spPr>
          <a:xfrm>
            <a:off x="246124" y="2166265"/>
            <a:ext cx="6320747" cy="1021238"/>
          </a:xfrm>
          <a:prstGeom prst="wedgeRoundRectCallout">
            <a:avLst>
              <a:gd name="adj1" fmla="val -4764"/>
              <a:gd name="adj2" fmla="val 7613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¡Atención! </a:t>
            </a:r>
            <a:endParaRPr lang="en-GB" sz="2000" dirty="0">
              <a:solidFill>
                <a:schemeClr val="accent5">
                  <a:lumMod val="50000"/>
                </a:schemeClr>
              </a:solidFill>
            </a:endParaRPr>
          </a:p>
          <a:p>
            <a:pPr algn="ctr"/>
            <a:r>
              <a:rPr lang="es-GB" sz="2000" b="1" dirty="0">
                <a:solidFill>
                  <a:schemeClr val="accent5">
                    <a:lumMod val="50000"/>
                  </a:schemeClr>
                </a:solidFill>
              </a:rPr>
              <a:t>el</a:t>
            </a:r>
            <a:r>
              <a:rPr lang="es-GB" sz="2000" dirty="0">
                <a:solidFill>
                  <a:schemeClr val="accent5">
                    <a:lumMod val="50000"/>
                  </a:schemeClr>
                </a:solidFill>
              </a:rPr>
              <a:t> protagonista</a:t>
            </a:r>
            <a:r>
              <a:rPr lang="en-GB" sz="2000" dirty="0">
                <a:solidFill>
                  <a:schemeClr val="accent5">
                    <a:lumMod val="50000"/>
                  </a:schemeClr>
                </a:solidFill>
              </a:rPr>
              <a:t> – the </a:t>
            </a:r>
            <a:r>
              <a:rPr lang="en-GB" sz="2000" b="1" dirty="0">
                <a:solidFill>
                  <a:schemeClr val="accent5">
                    <a:lumMod val="50000"/>
                  </a:schemeClr>
                </a:solidFill>
              </a:rPr>
              <a:t>male </a:t>
            </a:r>
            <a:r>
              <a:rPr lang="en-GB" sz="2000" dirty="0">
                <a:solidFill>
                  <a:schemeClr val="accent5">
                    <a:lumMod val="50000"/>
                  </a:schemeClr>
                </a:solidFill>
              </a:rPr>
              <a:t>main character</a:t>
            </a:r>
            <a:endParaRPr lang="es-GB" sz="2000" dirty="0">
              <a:solidFill>
                <a:schemeClr val="accent5">
                  <a:lumMod val="50000"/>
                </a:schemeClr>
              </a:solidFill>
            </a:endParaRPr>
          </a:p>
          <a:p>
            <a:pPr algn="ctr"/>
            <a:r>
              <a:rPr lang="es-GB" sz="2000" b="1" dirty="0">
                <a:solidFill>
                  <a:schemeClr val="accent5">
                    <a:lumMod val="50000"/>
                  </a:schemeClr>
                </a:solidFill>
              </a:rPr>
              <a:t>la</a:t>
            </a:r>
            <a:r>
              <a:rPr lang="es-GB" sz="2000" dirty="0">
                <a:solidFill>
                  <a:schemeClr val="accent5">
                    <a:lumMod val="50000"/>
                  </a:schemeClr>
                </a:solidFill>
              </a:rPr>
              <a:t> protagonista</a:t>
            </a:r>
            <a:r>
              <a:rPr lang="en-GB" sz="2000" dirty="0">
                <a:solidFill>
                  <a:schemeClr val="accent5">
                    <a:lumMod val="50000"/>
                  </a:schemeClr>
                </a:solidFill>
              </a:rPr>
              <a:t> – the </a:t>
            </a:r>
            <a:r>
              <a:rPr lang="en-GB" sz="2000" b="1" dirty="0">
                <a:solidFill>
                  <a:schemeClr val="accent5">
                    <a:lumMod val="50000"/>
                  </a:schemeClr>
                </a:solidFill>
              </a:rPr>
              <a:t>female </a:t>
            </a:r>
            <a:r>
              <a:rPr lang="en-GB" sz="2000" dirty="0">
                <a:solidFill>
                  <a:schemeClr val="accent5">
                    <a:lumMod val="50000"/>
                  </a:schemeClr>
                </a:solidFill>
              </a:rPr>
              <a:t>main character</a:t>
            </a:r>
            <a:endParaRPr lang="es-GB" sz="2000" dirty="0">
              <a:solidFill>
                <a:schemeClr val="accent5">
                  <a:lumMod val="50000"/>
                </a:schemeClr>
              </a:solidFill>
            </a:endParaRPr>
          </a:p>
        </p:txBody>
      </p:sp>
      <p:sp>
        <p:nvSpPr>
          <p:cNvPr id="26" name="Llamada rectangular redondeada 25">
            <a:extLst>
              <a:ext uri="{FF2B5EF4-FFF2-40B4-BE49-F238E27FC236}">
                <a16:creationId xmlns:a16="http://schemas.microsoft.com/office/drawing/2014/main" id="{0B7FC13A-F834-EA46-B19F-D26772F6042F}"/>
              </a:ext>
            </a:extLst>
          </p:cNvPr>
          <p:cNvSpPr/>
          <p:nvPr/>
        </p:nvSpPr>
        <p:spPr>
          <a:xfrm>
            <a:off x="6940300" y="3306590"/>
            <a:ext cx="4670887" cy="1433172"/>
          </a:xfrm>
          <a:prstGeom prst="wedgeRoundRectCallout">
            <a:avLst>
              <a:gd name="adj1" fmla="val -24188"/>
              <a:gd name="adj2" fmla="val -8123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¡Atención! The Spanish</a:t>
            </a:r>
            <a:r>
              <a:rPr lang="en-GB" sz="2000" dirty="0">
                <a:solidFill>
                  <a:schemeClr val="accent5">
                    <a:lumMod val="50000"/>
                  </a:schemeClr>
                </a:solidFill>
              </a:rPr>
              <a:t> verb</a:t>
            </a:r>
            <a:r>
              <a:rPr lang="es-GB" sz="2000" dirty="0">
                <a:solidFill>
                  <a:schemeClr val="accent5">
                    <a:lumMod val="50000"/>
                  </a:schemeClr>
                </a:solidFill>
              </a:rPr>
              <a:t> doesn’t need the preposition</a:t>
            </a:r>
            <a:r>
              <a:rPr lang="en-GB" sz="2000" dirty="0">
                <a:solidFill>
                  <a:schemeClr val="accent5">
                    <a:lumMod val="50000"/>
                  </a:schemeClr>
                </a:solidFill>
              </a:rPr>
              <a:t> </a:t>
            </a:r>
            <a:r>
              <a:rPr lang="en-GB" sz="2000" i="1" dirty="0">
                <a:solidFill>
                  <a:schemeClr val="accent5">
                    <a:lumMod val="50000"/>
                  </a:schemeClr>
                </a:solidFill>
              </a:rPr>
              <a:t>with</a:t>
            </a:r>
            <a:r>
              <a:rPr lang="es-GB" sz="2000" dirty="0">
                <a:solidFill>
                  <a:schemeClr val="accent5">
                    <a:lumMod val="50000"/>
                  </a:schemeClr>
                </a:solidFill>
              </a:rPr>
              <a:t>:</a:t>
            </a:r>
          </a:p>
          <a:p>
            <a:pPr algn="ctr"/>
            <a:r>
              <a:rPr lang="es-GB" sz="2000" dirty="0">
                <a:solidFill>
                  <a:schemeClr val="accent5">
                    <a:lumMod val="50000"/>
                  </a:schemeClr>
                </a:solidFill>
              </a:rPr>
              <a:t>The film </a:t>
            </a:r>
            <a:r>
              <a:rPr lang="es-GB" sz="2000" b="1" dirty="0">
                <a:solidFill>
                  <a:schemeClr val="accent5">
                    <a:lumMod val="50000"/>
                  </a:schemeClr>
                </a:solidFill>
              </a:rPr>
              <a:t>deals </a:t>
            </a:r>
            <a:r>
              <a:rPr lang="es-GB" sz="2000" b="1" i="1" dirty="0">
                <a:solidFill>
                  <a:schemeClr val="accent5">
                    <a:lumMod val="50000"/>
                  </a:schemeClr>
                </a:solidFill>
              </a:rPr>
              <a:t>with</a:t>
            </a:r>
            <a:r>
              <a:rPr lang="es-GB" sz="2000" b="1" dirty="0">
                <a:solidFill>
                  <a:schemeClr val="accent5">
                    <a:lumMod val="50000"/>
                  </a:schemeClr>
                </a:solidFill>
              </a:rPr>
              <a:t> </a:t>
            </a:r>
            <a:r>
              <a:rPr lang="es-GB" sz="2000" dirty="0">
                <a:solidFill>
                  <a:schemeClr val="accent5">
                    <a:lumMod val="50000"/>
                  </a:schemeClr>
                </a:solidFill>
              </a:rPr>
              <a:t>history = </a:t>
            </a:r>
            <a:br>
              <a:rPr lang="en-GB" sz="2000" dirty="0">
                <a:solidFill>
                  <a:schemeClr val="accent5">
                    <a:lumMod val="50000"/>
                  </a:schemeClr>
                </a:solidFill>
              </a:rPr>
            </a:br>
            <a:r>
              <a:rPr lang="es-GB" sz="2000" dirty="0">
                <a:solidFill>
                  <a:schemeClr val="accent5">
                    <a:lumMod val="50000"/>
                  </a:schemeClr>
                </a:solidFill>
              </a:rPr>
              <a:t>La película </a:t>
            </a:r>
            <a:r>
              <a:rPr lang="es-GB" sz="2000" b="1" dirty="0">
                <a:solidFill>
                  <a:schemeClr val="accent5">
                    <a:lumMod val="50000"/>
                  </a:schemeClr>
                </a:solidFill>
              </a:rPr>
              <a:t>trata la </a:t>
            </a:r>
            <a:r>
              <a:rPr lang="es-GB" sz="2000" dirty="0">
                <a:solidFill>
                  <a:schemeClr val="accent5">
                    <a:lumMod val="50000"/>
                  </a:schemeClr>
                </a:solidFill>
              </a:rPr>
              <a:t>historia.</a:t>
            </a:r>
          </a:p>
        </p:txBody>
      </p:sp>
    </p:spTree>
    <p:extLst>
      <p:ext uri="{BB962C8B-B14F-4D97-AF65-F5344CB8AC3E}">
        <p14:creationId xmlns:p14="http://schemas.microsoft.com/office/powerpoint/2010/main" val="139852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9"/>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2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2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2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17"/>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1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32"/>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3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3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3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19"/>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1" nodeType="clickEffect">
                                  <p:stCondLst>
                                    <p:cond delay="0"/>
                                  </p:stCondLst>
                                  <p:childTnLst>
                                    <p:set>
                                      <p:cBhvr>
                                        <p:cTn id="146" dur="1" fill="hold">
                                          <p:stCondLst>
                                            <p:cond delay="0"/>
                                          </p:stCondLst>
                                        </p:cTn>
                                        <p:tgtEl>
                                          <p:spTgt spid="19"/>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16"/>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6" grpId="0"/>
      <p:bldP spid="16" grpId="1"/>
      <p:bldP spid="17" grpId="0"/>
      <p:bldP spid="17" grpId="1"/>
      <p:bldP spid="18" grpId="0"/>
      <p:bldP spid="18" grpId="1"/>
      <p:bldP spid="19" grpId="0"/>
      <p:bldP spid="19" grpId="1"/>
      <p:bldP spid="20" grpId="0"/>
      <p:bldP spid="20" grpId="1"/>
      <p:bldP spid="21" grpId="0"/>
      <p:bldP spid="21" grpId="1"/>
      <p:bldP spid="23" grpId="0"/>
      <p:bldP spid="23" grpId="1"/>
      <p:bldP spid="25" grpId="0"/>
      <p:bldP spid="25" grpId="1"/>
      <p:bldP spid="32" grpId="0"/>
      <p:bldP spid="32" grpId="1"/>
      <p:bldP spid="33" grpId="0"/>
      <p:bldP spid="33" grpId="1"/>
      <p:bldP spid="34" grpId="0"/>
      <p:bldP spid="34" grpId="1"/>
      <p:bldP spid="35" grpId="0"/>
      <p:bldP spid="35" grpId="1"/>
      <p:bldP spid="36" grpId="0"/>
      <p:bldP spid="36" grpId="1"/>
      <p:bldP spid="24" grpId="0" animBg="1"/>
      <p:bldP spid="24" grpId="1" animBg="1"/>
      <p:bldP spid="26" grpId="0" animBg="1"/>
      <p:bldP spid="2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8C9BED-4B92-BD4E-934F-F1B8992B589B}"/>
              </a:ext>
            </a:extLst>
          </p:cNvPr>
          <p:cNvSpPr>
            <a:spLocks noGrp="1"/>
          </p:cNvSpPr>
          <p:nvPr>
            <p:ph type="title"/>
          </p:nvPr>
        </p:nvSpPr>
        <p:spPr>
          <a:xfrm>
            <a:off x="263857" y="258166"/>
            <a:ext cx="10522963" cy="967273"/>
          </a:xfrm>
        </p:spPr>
        <p:txBody>
          <a:bodyPr>
            <a:noAutofit/>
          </a:bodyPr>
          <a:lstStyle/>
          <a:p>
            <a:r>
              <a:rPr lang="es-GB" sz="2200" b="1" dirty="0"/>
              <a:t>Las películas de Icíar Bollaín son parte de un festival de cine en Inglaterra. Lee los comentarios del público y escribe la traducción en español para un periódico de España.</a:t>
            </a:r>
          </a:p>
        </p:txBody>
      </p:sp>
      <p:sp>
        <p:nvSpPr>
          <p:cNvPr id="4" name="Rounded Rectangle 11">
            <a:extLst>
              <a:ext uri="{FF2B5EF4-FFF2-40B4-BE49-F238E27FC236}">
                <a16:creationId xmlns:a16="http://schemas.microsoft.com/office/drawing/2014/main" id="{390B658E-576F-0D4B-834F-E7333B2662DB}"/>
              </a:ext>
            </a:extLst>
          </p:cNvPr>
          <p:cNvSpPr/>
          <p:nvPr/>
        </p:nvSpPr>
        <p:spPr>
          <a:xfrm>
            <a:off x="10786820" y="258166"/>
            <a:ext cx="11413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Llamada rectangular redondeada 11">
            <a:extLst>
              <a:ext uri="{FF2B5EF4-FFF2-40B4-BE49-F238E27FC236}">
                <a16:creationId xmlns:a16="http://schemas.microsoft.com/office/drawing/2014/main" id="{54259792-D252-2143-B659-28BB1A3FD362}"/>
              </a:ext>
            </a:extLst>
          </p:cNvPr>
          <p:cNvSpPr/>
          <p:nvPr/>
        </p:nvSpPr>
        <p:spPr>
          <a:xfrm>
            <a:off x="4630910" y="1533818"/>
            <a:ext cx="2930180" cy="1807412"/>
          </a:xfrm>
          <a:prstGeom prst="wedgeRound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chemeClr val="accent5">
                    <a:lumMod val="50000"/>
                  </a:schemeClr>
                </a:solidFill>
              </a:rPr>
              <a:t>The director (f) had to deal with a very hard story.</a:t>
            </a:r>
          </a:p>
        </p:txBody>
      </p:sp>
      <p:sp>
        <p:nvSpPr>
          <p:cNvPr id="13" name="Llamada rectangular redondeada 12">
            <a:extLst>
              <a:ext uri="{FF2B5EF4-FFF2-40B4-BE49-F238E27FC236}">
                <a16:creationId xmlns:a16="http://schemas.microsoft.com/office/drawing/2014/main" id="{027CB43F-C8AC-5F45-B69D-FF4306D380B9}"/>
              </a:ext>
            </a:extLst>
          </p:cNvPr>
          <p:cNvSpPr/>
          <p:nvPr/>
        </p:nvSpPr>
        <p:spPr>
          <a:xfrm>
            <a:off x="8405679" y="1533817"/>
            <a:ext cx="3428323" cy="1807411"/>
          </a:xfrm>
          <a:prstGeom prst="wedgeRoundRect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chemeClr val="accent5">
                    <a:lumMod val="50000"/>
                  </a:schemeClr>
                </a:solidFill>
              </a:rPr>
              <a:t>At the end the main character (m) had to understand people’s problems.</a:t>
            </a:r>
          </a:p>
        </p:txBody>
      </p:sp>
      <p:sp>
        <p:nvSpPr>
          <p:cNvPr id="14" name="Llamada rectangular redondeada 13">
            <a:extLst>
              <a:ext uri="{FF2B5EF4-FFF2-40B4-BE49-F238E27FC236}">
                <a16:creationId xmlns:a16="http://schemas.microsoft.com/office/drawing/2014/main" id="{3CAAB2C6-6388-134C-B915-EB6D639C73C7}"/>
              </a:ext>
            </a:extLst>
          </p:cNvPr>
          <p:cNvSpPr/>
          <p:nvPr/>
        </p:nvSpPr>
        <p:spPr>
          <a:xfrm>
            <a:off x="458922" y="1533817"/>
            <a:ext cx="3327400" cy="1807413"/>
          </a:xfrm>
          <a:prstGeom prst="wedgeRoundRect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chemeClr val="accent5">
                    <a:lumMod val="50000"/>
                  </a:schemeClr>
                </a:solidFill>
              </a:rPr>
              <a:t>Were you scared in the scene of the protest? I was sleepy at the end...</a:t>
            </a:r>
          </a:p>
        </p:txBody>
      </p:sp>
      <p:sp>
        <p:nvSpPr>
          <p:cNvPr id="15" name="Llamada rectangular redondeada 14">
            <a:extLst>
              <a:ext uri="{FF2B5EF4-FFF2-40B4-BE49-F238E27FC236}">
                <a16:creationId xmlns:a16="http://schemas.microsoft.com/office/drawing/2014/main" id="{A203F071-CEF0-E94B-A207-565D3BC9F751}"/>
              </a:ext>
            </a:extLst>
          </p:cNvPr>
          <p:cNvSpPr/>
          <p:nvPr/>
        </p:nvSpPr>
        <p:spPr>
          <a:xfrm>
            <a:off x="4548553" y="3907585"/>
            <a:ext cx="2930180" cy="1807412"/>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chemeClr val="accent5">
                    <a:lumMod val="50000"/>
                  </a:schemeClr>
                </a:solidFill>
              </a:rPr>
              <a:t>Her films are great, my teacher was right.</a:t>
            </a:r>
          </a:p>
        </p:txBody>
      </p:sp>
      <p:sp>
        <p:nvSpPr>
          <p:cNvPr id="16" name="Llamada rectangular redondeada 15">
            <a:extLst>
              <a:ext uri="{FF2B5EF4-FFF2-40B4-BE49-F238E27FC236}">
                <a16:creationId xmlns:a16="http://schemas.microsoft.com/office/drawing/2014/main" id="{00D48D79-FC68-0548-A1E3-94623BA5B866}"/>
              </a:ext>
            </a:extLst>
          </p:cNvPr>
          <p:cNvSpPr/>
          <p:nvPr/>
        </p:nvSpPr>
        <p:spPr>
          <a:xfrm>
            <a:off x="7877905" y="3907584"/>
            <a:ext cx="3883355" cy="1807411"/>
          </a:xfrm>
          <a:prstGeom prst="wedgeRoundRect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chemeClr val="accent5">
                    <a:lumMod val="50000"/>
                  </a:schemeClr>
                </a:solidFill>
              </a:rPr>
              <a:t>At the beginning the main character (m) had to respect the laws of the indigenous people.</a:t>
            </a:r>
          </a:p>
        </p:txBody>
      </p:sp>
      <p:pic>
        <p:nvPicPr>
          <p:cNvPr id="2050" name="Picture 2" descr="minions background birthday cake - Clip Art Library">
            <a:extLst>
              <a:ext uri="{FF2B5EF4-FFF2-40B4-BE49-F238E27FC236}">
                <a16:creationId xmlns:a16="http://schemas.microsoft.com/office/drawing/2014/main" id="{A7BBE2D1-3AA5-7F45-AFA3-A1D2E95378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600" y="4991100"/>
            <a:ext cx="21590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8" name="Llamada rectangular redondeada 17">
            <a:extLst>
              <a:ext uri="{FF2B5EF4-FFF2-40B4-BE49-F238E27FC236}">
                <a16:creationId xmlns:a16="http://schemas.microsoft.com/office/drawing/2014/main" id="{C71F7B6C-C938-5343-A47A-3B7D58B29152}"/>
              </a:ext>
            </a:extLst>
          </p:cNvPr>
          <p:cNvSpPr/>
          <p:nvPr/>
        </p:nvSpPr>
        <p:spPr>
          <a:xfrm>
            <a:off x="408460" y="3907585"/>
            <a:ext cx="3740920" cy="1083513"/>
          </a:xfrm>
          <a:prstGeom prst="wedgeRound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chemeClr val="accent5">
                    <a:lumMod val="50000"/>
                  </a:schemeClr>
                </a:solidFill>
              </a:rPr>
              <a:t>I was lucky to get tickets! A lot of people want to watch this film.</a:t>
            </a:r>
          </a:p>
        </p:txBody>
      </p:sp>
    </p:spTree>
    <p:extLst>
      <p:ext uri="{BB962C8B-B14F-4D97-AF65-F5344CB8AC3E}">
        <p14:creationId xmlns:p14="http://schemas.microsoft.com/office/powerpoint/2010/main" val="3367855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8C9BED-4B92-BD4E-934F-F1B8992B589B}"/>
              </a:ext>
            </a:extLst>
          </p:cNvPr>
          <p:cNvSpPr>
            <a:spLocks noGrp="1"/>
          </p:cNvSpPr>
          <p:nvPr>
            <p:ph type="title"/>
          </p:nvPr>
        </p:nvSpPr>
        <p:spPr>
          <a:xfrm>
            <a:off x="263857" y="258166"/>
            <a:ext cx="10522963" cy="400919"/>
          </a:xfrm>
        </p:spPr>
        <p:txBody>
          <a:bodyPr>
            <a:normAutofit/>
          </a:bodyPr>
          <a:lstStyle/>
          <a:p>
            <a:r>
              <a:rPr lang="es-GB" sz="2200" b="1" dirty="0"/>
              <a:t>Comprueba las respuestas.</a:t>
            </a:r>
          </a:p>
        </p:txBody>
      </p:sp>
      <p:sp>
        <p:nvSpPr>
          <p:cNvPr id="4" name="Rounded Rectangle 11">
            <a:extLst>
              <a:ext uri="{FF2B5EF4-FFF2-40B4-BE49-F238E27FC236}">
                <a16:creationId xmlns:a16="http://schemas.microsoft.com/office/drawing/2014/main" id="{390B658E-576F-0D4B-834F-E7333B2662DB}"/>
              </a:ext>
            </a:extLst>
          </p:cNvPr>
          <p:cNvSpPr/>
          <p:nvPr/>
        </p:nvSpPr>
        <p:spPr>
          <a:xfrm>
            <a:off x="10786820" y="258166"/>
            <a:ext cx="11413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Llamada rectangular redondeada 2">
            <a:extLst>
              <a:ext uri="{FF2B5EF4-FFF2-40B4-BE49-F238E27FC236}">
                <a16:creationId xmlns:a16="http://schemas.microsoft.com/office/drawing/2014/main" id="{4BA2A00C-A528-A843-A76E-D76F8BFCC3B4}"/>
              </a:ext>
            </a:extLst>
          </p:cNvPr>
          <p:cNvSpPr/>
          <p:nvPr/>
        </p:nvSpPr>
        <p:spPr>
          <a:xfrm>
            <a:off x="6169112" y="3257398"/>
            <a:ext cx="5753217" cy="652011"/>
          </a:xfrm>
          <a:prstGeom prst="wedgeRound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¡Tuve suerte de conseguir entradas! Mucha gente quiere ver esta película.</a:t>
            </a:r>
          </a:p>
        </p:txBody>
      </p:sp>
      <p:sp>
        <p:nvSpPr>
          <p:cNvPr id="6" name="Llamada rectangular redondeada 5">
            <a:extLst>
              <a:ext uri="{FF2B5EF4-FFF2-40B4-BE49-F238E27FC236}">
                <a16:creationId xmlns:a16="http://schemas.microsoft.com/office/drawing/2014/main" id="{7F5992C4-FF7B-A74E-8CEE-37E3F0E66E75}"/>
              </a:ext>
            </a:extLst>
          </p:cNvPr>
          <p:cNvSpPr/>
          <p:nvPr/>
        </p:nvSpPr>
        <p:spPr>
          <a:xfrm>
            <a:off x="6174925" y="1575753"/>
            <a:ext cx="5783325" cy="674999"/>
          </a:xfrm>
          <a:prstGeom prst="wedgeRound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La directora tuvo que tratar una historia muy dura.</a:t>
            </a:r>
          </a:p>
        </p:txBody>
      </p:sp>
      <p:sp>
        <p:nvSpPr>
          <p:cNvPr id="7" name="Llamada rectangular redondeada 6">
            <a:extLst>
              <a:ext uri="{FF2B5EF4-FFF2-40B4-BE49-F238E27FC236}">
                <a16:creationId xmlns:a16="http://schemas.microsoft.com/office/drawing/2014/main" id="{7D1FD406-2B91-4149-914C-6081CE54407D}"/>
              </a:ext>
            </a:extLst>
          </p:cNvPr>
          <p:cNvSpPr/>
          <p:nvPr/>
        </p:nvSpPr>
        <p:spPr>
          <a:xfrm>
            <a:off x="6174925" y="2451171"/>
            <a:ext cx="5753218" cy="605808"/>
          </a:xfrm>
          <a:prstGeom prst="wedgeRoundRect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Al final el protagonista tuvo que comprender  los problemas de la gente.</a:t>
            </a:r>
          </a:p>
        </p:txBody>
      </p:sp>
      <p:sp>
        <p:nvSpPr>
          <p:cNvPr id="8" name="Llamada rectangular redondeada 7">
            <a:extLst>
              <a:ext uri="{FF2B5EF4-FFF2-40B4-BE49-F238E27FC236}">
                <a16:creationId xmlns:a16="http://schemas.microsoft.com/office/drawing/2014/main" id="{EFF894CB-B4EB-914B-BC13-14C4CEA65C5D}"/>
              </a:ext>
            </a:extLst>
          </p:cNvPr>
          <p:cNvSpPr/>
          <p:nvPr/>
        </p:nvSpPr>
        <p:spPr>
          <a:xfrm>
            <a:off x="6117500" y="733208"/>
            <a:ext cx="5783325" cy="642126"/>
          </a:xfrm>
          <a:prstGeom prst="wedgeRoundRect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¿Tuviste miedo en la escena de la manifestación? Yo tuve sueño al final...</a:t>
            </a:r>
          </a:p>
        </p:txBody>
      </p:sp>
      <p:sp>
        <p:nvSpPr>
          <p:cNvPr id="9" name="Llamada rectangular redondeada 8">
            <a:extLst>
              <a:ext uri="{FF2B5EF4-FFF2-40B4-BE49-F238E27FC236}">
                <a16:creationId xmlns:a16="http://schemas.microsoft.com/office/drawing/2014/main" id="{A369C0AF-06C6-1A4F-8972-0DB09FF23405}"/>
              </a:ext>
            </a:extLst>
          </p:cNvPr>
          <p:cNvSpPr/>
          <p:nvPr/>
        </p:nvSpPr>
        <p:spPr>
          <a:xfrm>
            <a:off x="6095999" y="4109828"/>
            <a:ext cx="5826329" cy="838106"/>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Sus películas son geniales, mi profesora tuvo razón.</a:t>
            </a:r>
          </a:p>
        </p:txBody>
      </p:sp>
      <p:sp>
        <p:nvSpPr>
          <p:cNvPr id="10" name="Llamada rectangular redondeada 9">
            <a:extLst>
              <a:ext uri="{FF2B5EF4-FFF2-40B4-BE49-F238E27FC236}">
                <a16:creationId xmlns:a16="http://schemas.microsoft.com/office/drawing/2014/main" id="{86489E71-1B13-B346-A5E8-04CB0269EB11}"/>
              </a:ext>
            </a:extLst>
          </p:cNvPr>
          <p:cNvSpPr/>
          <p:nvPr/>
        </p:nvSpPr>
        <p:spPr>
          <a:xfrm>
            <a:off x="6074496" y="5148353"/>
            <a:ext cx="5826329" cy="976439"/>
          </a:xfrm>
          <a:prstGeom prst="wedgeRoundRect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Al principio el protagonista tuvo que respetar las leyes de los indígenas.</a:t>
            </a:r>
          </a:p>
        </p:txBody>
      </p:sp>
      <p:sp>
        <p:nvSpPr>
          <p:cNvPr id="11" name="Llamada rectangular redondeada 10">
            <a:extLst>
              <a:ext uri="{FF2B5EF4-FFF2-40B4-BE49-F238E27FC236}">
                <a16:creationId xmlns:a16="http://schemas.microsoft.com/office/drawing/2014/main" id="{B33A8E25-775A-F24C-8680-0256DA4672A8}"/>
              </a:ext>
            </a:extLst>
          </p:cNvPr>
          <p:cNvSpPr/>
          <p:nvPr/>
        </p:nvSpPr>
        <p:spPr>
          <a:xfrm>
            <a:off x="227937" y="3270638"/>
            <a:ext cx="5595552" cy="652011"/>
          </a:xfrm>
          <a:prstGeom prst="wedgeRound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I was lucky to get tickets! A lot of people want to watch this film.</a:t>
            </a:r>
          </a:p>
        </p:txBody>
      </p:sp>
      <p:sp>
        <p:nvSpPr>
          <p:cNvPr id="12" name="Llamada rectangular redondeada 11">
            <a:extLst>
              <a:ext uri="{FF2B5EF4-FFF2-40B4-BE49-F238E27FC236}">
                <a16:creationId xmlns:a16="http://schemas.microsoft.com/office/drawing/2014/main" id="{54259792-D252-2143-B659-28BB1A3FD362}"/>
              </a:ext>
            </a:extLst>
          </p:cNvPr>
          <p:cNvSpPr/>
          <p:nvPr/>
        </p:nvSpPr>
        <p:spPr>
          <a:xfrm>
            <a:off x="233749" y="1579018"/>
            <a:ext cx="5595552" cy="652011"/>
          </a:xfrm>
          <a:prstGeom prst="wedgeRound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The director (f) had to deal with a very hard story.</a:t>
            </a:r>
          </a:p>
        </p:txBody>
      </p:sp>
      <p:sp>
        <p:nvSpPr>
          <p:cNvPr id="13" name="Llamada rectangular redondeada 12">
            <a:extLst>
              <a:ext uri="{FF2B5EF4-FFF2-40B4-BE49-F238E27FC236}">
                <a16:creationId xmlns:a16="http://schemas.microsoft.com/office/drawing/2014/main" id="{027CB43F-C8AC-5F45-B69D-FF4306D380B9}"/>
              </a:ext>
            </a:extLst>
          </p:cNvPr>
          <p:cNvSpPr/>
          <p:nvPr/>
        </p:nvSpPr>
        <p:spPr>
          <a:xfrm>
            <a:off x="233748" y="2424828"/>
            <a:ext cx="5595551" cy="652011"/>
          </a:xfrm>
          <a:prstGeom prst="wedgeRoundRect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At the end the main character had to understand people’s problems.</a:t>
            </a:r>
          </a:p>
        </p:txBody>
      </p:sp>
      <p:sp>
        <p:nvSpPr>
          <p:cNvPr id="14" name="Llamada rectangular redondeada 13">
            <a:extLst>
              <a:ext uri="{FF2B5EF4-FFF2-40B4-BE49-F238E27FC236}">
                <a16:creationId xmlns:a16="http://schemas.microsoft.com/office/drawing/2014/main" id="{3CAAB2C6-6388-134C-B915-EB6D639C73C7}"/>
              </a:ext>
            </a:extLst>
          </p:cNvPr>
          <p:cNvSpPr/>
          <p:nvPr/>
        </p:nvSpPr>
        <p:spPr>
          <a:xfrm>
            <a:off x="227939" y="733208"/>
            <a:ext cx="5595550" cy="652011"/>
          </a:xfrm>
          <a:prstGeom prst="wedgeRoundRect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Were you scared in the scene of the protest? I was sleepy at the end...</a:t>
            </a:r>
          </a:p>
        </p:txBody>
      </p:sp>
      <p:sp>
        <p:nvSpPr>
          <p:cNvPr id="15" name="Llamada rectangular redondeada 14">
            <a:extLst>
              <a:ext uri="{FF2B5EF4-FFF2-40B4-BE49-F238E27FC236}">
                <a16:creationId xmlns:a16="http://schemas.microsoft.com/office/drawing/2014/main" id="{A203F071-CEF0-E94B-A207-565D3BC9F751}"/>
              </a:ext>
            </a:extLst>
          </p:cNvPr>
          <p:cNvSpPr/>
          <p:nvPr/>
        </p:nvSpPr>
        <p:spPr>
          <a:xfrm>
            <a:off x="227936" y="4116448"/>
            <a:ext cx="5595549" cy="838106"/>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Her films are great, my teacher was right.</a:t>
            </a:r>
          </a:p>
        </p:txBody>
      </p:sp>
      <p:sp>
        <p:nvSpPr>
          <p:cNvPr id="16" name="Llamada rectangular redondeada 15">
            <a:extLst>
              <a:ext uri="{FF2B5EF4-FFF2-40B4-BE49-F238E27FC236}">
                <a16:creationId xmlns:a16="http://schemas.microsoft.com/office/drawing/2014/main" id="{00D48D79-FC68-0548-A1E3-94623BA5B866}"/>
              </a:ext>
            </a:extLst>
          </p:cNvPr>
          <p:cNvSpPr/>
          <p:nvPr/>
        </p:nvSpPr>
        <p:spPr>
          <a:xfrm>
            <a:off x="227935" y="5148353"/>
            <a:ext cx="5595549" cy="976439"/>
          </a:xfrm>
          <a:prstGeom prst="wedgeRoundRect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At the beginning the main character (m) had to respect the laws of the indigenous people.</a:t>
            </a:r>
          </a:p>
        </p:txBody>
      </p:sp>
    </p:spTree>
    <p:extLst>
      <p:ext uri="{BB962C8B-B14F-4D97-AF65-F5344CB8AC3E}">
        <p14:creationId xmlns:p14="http://schemas.microsoft.com/office/powerpoint/2010/main" val="267960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Term 2.2, Week </a:t>
            </a:r>
            <a:r>
              <a:rPr lang="en-GB" sz="2800" b="1">
                <a:solidFill>
                  <a:schemeClr val="accent5">
                    <a:lumMod val="50000"/>
                  </a:schemeClr>
                </a:solidFill>
                <a:latin typeface="Century Gothic" panose="020B0502020202020204" pitchFamily="34" charset="0"/>
                <a:ea typeface="Calibri" panose="020F0502020204030204" pitchFamily="34" charset="0"/>
                <a:cs typeface="Calibri" panose="020F0502020204030204" pitchFamily="34" charset="0"/>
              </a:rPr>
              <a:t>2</a:t>
            </a:r>
            <a:r>
              <a:rPr kumimoji="0" lang="en-GB" sz="28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8" y="3907117"/>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666362"/>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
        <p:nvSpPr>
          <p:cNvPr id="14" name="Rectangle 1">
            <a:extLst>
              <a:ext uri="{FF2B5EF4-FFF2-40B4-BE49-F238E27FC236}">
                <a16:creationId xmlns:a16="http://schemas.microsoft.com/office/drawing/2014/main" id="{EC9B170F-DA4F-C744-BA89-E3E68982242B}"/>
              </a:ext>
            </a:extLst>
          </p:cNvPr>
          <p:cNvSpPr/>
          <p:nvPr/>
        </p:nvSpPr>
        <p:spPr>
          <a:xfrm>
            <a:off x="265514" y="5386404"/>
            <a:ext cx="11066804" cy="830997"/>
          </a:xfrm>
          <a:prstGeom prst="rect">
            <a:avLst/>
          </a:prstGeom>
        </p:spPr>
        <p:txBody>
          <a:bodyPr wrap="square">
            <a:spAutoFit/>
          </a:bodyPr>
          <a:lstStyle/>
          <a:p>
            <a:pPr lvl="0">
              <a:defRPr/>
            </a:pPr>
            <a:r>
              <a:rPr lang="en-GB" sz="2400" b="1" dirty="0">
                <a:solidFill>
                  <a:schemeClr val="accent5">
                    <a:lumMod val="50000"/>
                  </a:schemeClr>
                </a:solidFill>
                <a:latin typeface="Century Gothic" panose="020B0502020202020204" pitchFamily="34" charset="0"/>
              </a:rPr>
              <a:t>In addition, revisit:	</a:t>
            </a:r>
            <a:r>
              <a:rPr lang="en-GB" sz="2400" b="1"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Year 9 Term 2.1 Week 3</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10"/>
              </a:rPr>
              <a:t>Year 9 Term 1.2 Week 2</a:t>
            </a:r>
            <a:endParaRPr lang="en-GB" sz="2400" dirty="0"/>
          </a:p>
        </p:txBody>
      </p:sp>
      <p:pic>
        <p:nvPicPr>
          <p:cNvPr id="3" name="Picture 2" descr="Qr code&#10;&#10;Description automatically generated">
            <a:extLst>
              <a:ext uri="{FF2B5EF4-FFF2-40B4-BE49-F238E27FC236}">
                <a16:creationId xmlns:a16="http://schemas.microsoft.com/office/drawing/2014/main" id="{85750F1D-E313-704A-B509-D3D3FCF5F173}"/>
              </a:ext>
            </a:extLst>
          </p:cNvPr>
          <p:cNvPicPr>
            <a:picLocks noChangeAspect="1"/>
          </p:cNvPicPr>
          <p:nvPr/>
        </p:nvPicPr>
        <p:blipFill>
          <a:blip r:embed="rId11"/>
          <a:stretch>
            <a:fillRect/>
          </a:stretch>
        </p:blipFill>
        <p:spPr>
          <a:xfrm>
            <a:off x="3324578" y="2169499"/>
            <a:ext cx="2115671" cy="2115671"/>
          </a:xfrm>
          <a:prstGeom prst="rect">
            <a:avLst/>
          </a:prstGeom>
        </p:spPr>
      </p:pic>
    </p:spTree>
    <p:extLst>
      <p:ext uri="{BB962C8B-B14F-4D97-AF65-F5344CB8AC3E}">
        <p14:creationId xmlns:p14="http://schemas.microsoft.com/office/powerpoint/2010/main" val="21537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8" name="Rounded Rectangle 7">
            <a:extLst>
              <a:ext uri="{FF2B5EF4-FFF2-40B4-BE49-F238E27FC236}">
                <a16:creationId xmlns:a16="http://schemas.microsoft.com/office/drawing/2014/main" id="{4A9AC940-A0DF-4D15-A463-2AB1B8F3EDA8}"/>
              </a:ext>
            </a:extLst>
          </p:cNvPr>
          <p:cNvSpPr/>
          <p:nvPr/>
        </p:nvSpPr>
        <p:spPr>
          <a:xfrm>
            <a:off x="2337813" y="2354670"/>
            <a:ext cx="1596215" cy="81183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B0502020202020204" pitchFamily="34" charset="0"/>
              </a:rPr>
              <a:t>ac</a:t>
            </a:r>
            <a:r>
              <a:rPr lang="en-GB" sz="2400" b="1" dirty="0">
                <a:solidFill>
                  <a:srgbClr val="FF6600"/>
                </a:solidFill>
                <a:latin typeface="Century Gothic" panose="020B0502020202020204" pitchFamily="34" charset="0"/>
              </a:rPr>
              <a:t>tion</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9" name="Rounded Rectangle 8">
            <a:extLst>
              <a:ext uri="{FF2B5EF4-FFF2-40B4-BE49-F238E27FC236}">
                <a16:creationId xmlns:a16="http://schemas.microsoft.com/office/drawing/2014/main" id="{82F9D08B-004B-4049-9E6E-00672FFFC1F1}"/>
              </a:ext>
            </a:extLst>
          </p:cNvPr>
          <p:cNvSpPr/>
          <p:nvPr/>
        </p:nvSpPr>
        <p:spPr>
          <a:xfrm>
            <a:off x="2337813" y="3328504"/>
            <a:ext cx="1596215" cy="81183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B0502020202020204" pitchFamily="34" charset="0"/>
              </a:rPr>
              <a:t>direc</a:t>
            </a:r>
            <a:r>
              <a:rPr lang="en-GB" sz="2400" b="1" dirty="0">
                <a:solidFill>
                  <a:srgbClr val="FF6600"/>
                </a:solidFill>
                <a:latin typeface="Century Gothic" panose="020B0502020202020204" pitchFamily="34" charset="0"/>
              </a:rPr>
              <a:t>tion</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BAEED7D-995B-4BC5-88EA-FC6A8AF55EB5}"/>
              </a:ext>
            </a:extLst>
          </p:cNvPr>
          <p:cNvSpPr txBox="1"/>
          <p:nvPr/>
        </p:nvSpPr>
        <p:spPr>
          <a:xfrm>
            <a:off x="1073624" y="1172359"/>
            <a:ext cx="10044752"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¿Cómo se dice en español?</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0">
            <a:extLst>
              <a:ext uri="{FF2B5EF4-FFF2-40B4-BE49-F238E27FC236}">
                <a16:creationId xmlns:a16="http://schemas.microsoft.com/office/drawing/2014/main" id="{DA41DD3D-AD84-4F29-85CC-7A91B33316DF}"/>
              </a:ext>
            </a:extLst>
          </p:cNvPr>
          <p:cNvSpPr/>
          <p:nvPr/>
        </p:nvSpPr>
        <p:spPr>
          <a:xfrm>
            <a:off x="5052377" y="2363990"/>
            <a:ext cx="2087246" cy="7968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rgbClr val="4472C4">
                    <a:lumMod val="50000"/>
                  </a:srgbClr>
                </a:solidFill>
                <a:latin typeface="Century Gothic" panose="020B0502020202020204" pitchFamily="34" charset="0"/>
              </a:rPr>
              <a:t>ac</a:t>
            </a:r>
            <a:r>
              <a:rPr lang="en-GB" sz="3200" b="1" dirty="0" err="1">
                <a:solidFill>
                  <a:srgbClr val="EA5F00"/>
                </a:solidFill>
                <a:latin typeface="Century Gothic" panose="020B0502020202020204" pitchFamily="34" charset="0"/>
              </a:rPr>
              <a:t>ción</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2" name="Rounded Rectangle 11">
            <a:extLst>
              <a:ext uri="{FF2B5EF4-FFF2-40B4-BE49-F238E27FC236}">
                <a16:creationId xmlns:a16="http://schemas.microsoft.com/office/drawing/2014/main" id="{7C8D9DE7-17E6-45F9-8A20-8CEA0C476F59}"/>
              </a:ext>
            </a:extLst>
          </p:cNvPr>
          <p:cNvSpPr/>
          <p:nvPr/>
        </p:nvSpPr>
        <p:spPr>
          <a:xfrm>
            <a:off x="5070564" y="3335977"/>
            <a:ext cx="2050870" cy="7968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rgbClr val="4472C4">
                    <a:lumMod val="50000"/>
                  </a:srgbClr>
                </a:solidFill>
                <a:latin typeface="Century Gothic" panose="020B0502020202020204" pitchFamily="34" charset="0"/>
              </a:rPr>
              <a:t>direc</a:t>
            </a:r>
            <a:r>
              <a:rPr lang="en-GB" sz="3200" b="1" dirty="0" err="1">
                <a:solidFill>
                  <a:srgbClr val="EA5F00"/>
                </a:solidFill>
                <a:latin typeface="Century Gothic" panose="020B0502020202020204" pitchFamily="34" charset="0"/>
              </a:rPr>
              <a:t>ción</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3" name="CuadroTexto 2">
            <a:extLst>
              <a:ext uri="{FF2B5EF4-FFF2-40B4-BE49-F238E27FC236}">
                <a16:creationId xmlns:a16="http://schemas.microsoft.com/office/drawing/2014/main" id="{D8B3825B-5550-4943-9E71-E8C01ACA5B3C}"/>
              </a:ext>
            </a:extLst>
          </p:cNvPr>
          <p:cNvSpPr txBox="1"/>
          <p:nvPr/>
        </p:nvSpPr>
        <p:spPr>
          <a:xfrm>
            <a:off x="132398" y="1789940"/>
            <a:ext cx="11553389" cy="830997"/>
          </a:xfrm>
          <a:prstGeom prst="rect">
            <a:avLst/>
          </a:prstGeom>
          <a:noFill/>
        </p:spPr>
        <p:txBody>
          <a:bodyPr wrap="square" rtlCol="0">
            <a:spAutoFit/>
          </a:bodyPr>
          <a:lstStyle/>
          <a:p>
            <a:r>
              <a:rPr lang="es-GB" sz="2400" dirty="0">
                <a:solidFill>
                  <a:schemeClr val="accent5">
                    <a:lumMod val="50000"/>
                  </a:schemeClr>
                </a:solidFill>
              </a:rPr>
              <a:t>Remember: </a:t>
            </a:r>
            <a:r>
              <a:rPr lang="en-GB" sz="2400" dirty="0">
                <a:solidFill>
                  <a:schemeClr val="accent5">
                    <a:lumMod val="50000"/>
                  </a:schemeClr>
                </a:solidFill>
              </a:rPr>
              <a:t>-</a:t>
            </a:r>
            <a:r>
              <a:rPr lang="en-GB" sz="2400" b="1" dirty="0" err="1">
                <a:solidFill>
                  <a:schemeClr val="accent5">
                    <a:lumMod val="50000"/>
                  </a:schemeClr>
                </a:solidFill>
              </a:rPr>
              <a:t>tion</a:t>
            </a:r>
            <a:r>
              <a:rPr lang="en-GB" sz="2400" dirty="0">
                <a:solidFill>
                  <a:schemeClr val="accent5">
                    <a:lumMod val="50000"/>
                  </a:schemeClr>
                </a:solidFill>
              </a:rPr>
              <a:t> at the end of an English word often changes to –</a:t>
            </a:r>
            <a:r>
              <a:rPr lang="en-GB" sz="2400" b="1" dirty="0" err="1">
                <a:solidFill>
                  <a:schemeClr val="accent5">
                    <a:lumMod val="50000"/>
                  </a:schemeClr>
                </a:solidFill>
              </a:rPr>
              <a:t>ción</a:t>
            </a:r>
            <a:r>
              <a:rPr lang="en-GB" sz="2400" b="1" dirty="0">
                <a:solidFill>
                  <a:schemeClr val="accent5">
                    <a:lumMod val="50000"/>
                  </a:schemeClr>
                </a:solidFill>
              </a:rPr>
              <a:t> </a:t>
            </a:r>
            <a:r>
              <a:rPr lang="en-GB" sz="2400" dirty="0">
                <a:solidFill>
                  <a:schemeClr val="accent5">
                    <a:lumMod val="50000"/>
                  </a:schemeClr>
                </a:solidFill>
              </a:rPr>
              <a:t>in Spanish.</a:t>
            </a:r>
          </a:p>
        </p:txBody>
      </p:sp>
      <p:sp>
        <p:nvSpPr>
          <p:cNvPr id="7" name="Llamada rectangular redondeada 6">
            <a:extLst>
              <a:ext uri="{FF2B5EF4-FFF2-40B4-BE49-F238E27FC236}">
                <a16:creationId xmlns:a16="http://schemas.microsoft.com/office/drawing/2014/main" id="{6E3F8007-EEB6-9644-AB59-328E8E79C333}"/>
              </a:ext>
            </a:extLst>
          </p:cNvPr>
          <p:cNvSpPr/>
          <p:nvPr/>
        </p:nvSpPr>
        <p:spPr>
          <a:xfrm>
            <a:off x="8015710" y="2331499"/>
            <a:ext cx="3912433" cy="1658757"/>
          </a:xfrm>
          <a:prstGeom prst="wedgeRoundRectCallout">
            <a:avLst>
              <a:gd name="adj1" fmla="val -68726"/>
              <a:gd name="adj2" fmla="val 2062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latin typeface="Century Gothic" panose="020B0502020202020204" pitchFamily="34" charset="0"/>
              </a:rPr>
              <a:t>All –</a:t>
            </a:r>
            <a:r>
              <a:rPr lang="en-GB" sz="2400" b="1" dirty="0" err="1">
                <a:solidFill>
                  <a:schemeClr val="accent5">
                    <a:lumMod val="50000"/>
                  </a:schemeClr>
                </a:solidFill>
                <a:latin typeface="Century Gothic" panose="020B0502020202020204" pitchFamily="34" charset="0"/>
              </a:rPr>
              <a:t>ción</a:t>
            </a:r>
            <a:r>
              <a:rPr lang="en-GB" sz="2400" dirty="0">
                <a:solidFill>
                  <a:schemeClr val="accent5">
                    <a:lumMod val="50000"/>
                  </a:schemeClr>
                </a:solidFill>
                <a:latin typeface="Century Gothic" panose="020B0502020202020204" pitchFamily="34" charset="0"/>
              </a:rPr>
              <a:t> words in Spanish are feminine, so use ‘</a:t>
            </a:r>
            <a:r>
              <a:rPr lang="en-GB" sz="2400" b="1" dirty="0">
                <a:solidFill>
                  <a:schemeClr val="accent5">
                    <a:lumMod val="50000"/>
                  </a:schemeClr>
                </a:solidFill>
                <a:latin typeface="Century Gothic" panose="020B0502020202020204" pitchFamily="34" charset="0"/>
              </a:rPr>
              <a:t>la</a:t>
            </a:r>
            <a:r>
              <a:rPr lang="en-GB" sz="2400" dirty="0">
                <a:solidFill>
                  <a:schemeClr val="accent5">
                    <a:lumMod val="50000"/>
                  </a:schemeClr>
                </a:solidFill>
                <a:latin typeface="Century Gothic" panose="020B0502020202020204" pitchFamily="34" charset="0"/>
              </a:rPr>
              <a:t>’ for ‘the’ and ‘</a:t>
            </a:r>
            <a:r>
              <a:rPr lang="en-GB" sz="2400" b="1" dirty="0">
                <a:solidFill>
                  <a:schemeClr val="accent5">
                    <a:lumMod val="50000"/>
                  </a:schemeClr>
                </a:solidFill>
                <a:latin typeface="Century Gothic" panose="020B0502020202020204" pitchFamily="34" charset="0"/>
              </a:rPr>
              <a:t>una</a:t>
            </a:r>
            <a:r>
              <a:rPr lang="en-GB" sz="2400" dirty="0">
                <a:solidFill>
                  <a:schemeClr val="accent5">
                    <a:lumMod val="50000"/>
                  </a:schemeClr>
                </a:solidFill>
                <a:latin typeface="Century Gothic" panose="020B0502020202020204" pitchFamily="34" charset="0"/>
              </a:rPr>
              <a:t>’ for ‘a, an’.</a:t>
            </a:r>
            <a:endParaRPr lang="es-GB" sz="2400" dirty="0">
              <a:solidFill>
                <a:schemeClr val="accent5">
                  <a:lumMod val="50000"/>
                </a:schemeClr>
              </a:solidFill>
            </a:endParaRPr>
          </a:p>
        </p:txBody>
      </p:sp>
      <p:sp>
        <p:nvSpPr>
          <p:cNvPr id="15" name="CuadroTexto 14">
            <a:extLst>
              <a:ext uri="{FF2B5EF4-FFF2-40B4-BE49-F238E27FC236}">
                <a16:creationId xmlns:a16="http://schemas.microsoft.com/office/drawing/2014/main" id="{2B634C8B-10B5-ED42-86BE-521A217739B2}"/>
              </a:ext>
            </a:extLst>
          </p:cNvPr>
          <p:cNvSpPr txBox="1"/>
          <p:nvPr/>
        </p:nvSpPr>
        <p:spPr>
          <a:xfrm>
            <a:off x="187815" y="4875740"/>
            <a:ext cx="11497972" cy="830997"/>
          </a:xfrm>
          <a:prstGeom prst="rect">
            <a:avLst/>
          </a:prstGeom>
          <a:noFill/>
        </p:spPr>
        <p:txBody>
          <a:bodyPr wrap="square" rtlCol="0">
            <a:spAutoFit/>
          </a:bodyPr>
          <a:lstStyle/>
          <a:p>
            <a:r>
              <a:rPr lang="en-US" sz="2400" dirty="0">
                <a:solidFill>
                  <a:srgbClr val="4472C4">
                    <a:lumMod val="50000"/>
                  </a:srgbClr>
                </a:solidFill>
              </a:rPr>
              <a:t>However, when words with –</a:t>
            </a:r>
            <a:r>
              <a:rPr lang="en-US" sz="2400" dirty="0" err="1">
                <a:solidFill>
                  <a:srgbClr val="4472C4">
                    <a:lumMod val="50000"/>
                  </a:srgbClr>
                </a:solidFill>
              </a:rPr>
              <a:t>ción</a:t>
            </a:r>
            <a:r>
              <a:rPr lang="en-US" sz="2400" dirty="0">
                <a:solidFill>
                  <a:srgbClr val="4472C4">
                    <a:lumMod val="50000"/>
                  </a:srgbClr>
                </a:solidFill>
              </a:rPr>
              <a:t> become plural, the extra ‘</a:t>
            </a:r>
            <a:r>
              <a:rPr lang="en-GB" sz="2400" b="1" dirty="0">
                <a:solidFill>
                  <a:srgbClr val="115076"/>
                </a:solidFill>
              </a:rPr>
              <a:t>-</a:t>
            </a:r>
            <a:r>
              <a:rPr lang="en-US" sz="2400" dirty="0" err="1">
                <a:solidFill>
                  <a:srgbClr val="4472C4">
                    <a:lumMod val="50000"/>
                  </a:srgbClr>
                </a:solidFill>
              </a:rPr>
              <a:t>es’</a:t>
            </a:r>
            <a:r>
              <a:rPr lang="en-US" sz="2400" dirty="0">
                <a:solidFill>
                  <a:srgbClr val="4472C4">
                    <a:lumMod val="50000"/>
                  </a:srgbClr>
                </a:solidFill>
              </a:rPr>
              <a:t> means that the stress is now on the penultimate syllable. So, no accent is needed. </a:t>
            </a:r>
          </a:p>
        </p:txBody>
      </p:sp>
      <p:sp>
        <p:nvSpPr>
          <p:cNvPr id="19" name="CuadroTexto 18">
            <a:extLst>
              <a:ext uri="{FF2B5EF4-FFF2-40B4-BE49-F238E27FC236}">
                <a16:creationId xmlns:a16="http://schemas.microsoft.com/office/drawing/2014/main" id="{8DDFF4DF-0911-6E47-BA7F-C12527A88EFF}"/>
              </a:ext>
            </a:extLst>
          </p:cNvPr>
          <p:cNvSpPr txBox="1"/>
          <p:nvPr/>
        </p:nvSpPr>
        <p:spPr>
          <a:xfrm>
            <a:off x="187815" y="4284740"/>
            <a:ext cx="11497972" cy="461665"/>
          </a:xfrm>
          <a:prstGeom prst="rect">
            <a:avLst/>
          </a:prstGeom>
          <a:noFill/>
        </p:spPr>
        <p:txBody>
          <a:bodyPr wrap="square" rtlCol="0">
            <a:spAutoFit/>
          </a:bodyPr>
          <a:lstStyle/>
          <a:p>
            <a:r>
              <a:rPr lang="en-US" sz="2400" dirty="0">
                <a:solidFill>
                  <a:srgbClr val="4472C4">
                    <a:lumMod val="50000"/>
                  </a:srgbClr>
                </a:solidFill>
              </a:rPr>
              <a:t>All –</a:t>
            </a:r>
            <a:r>
              <a:rPr lang="en-US" sz="2400" b="1" dirty="0" err="1">
                <a:solidFill>
                  <a:srgbClr val="4472C4">
                    <a:lumMod val="50000"/>
                  </a:srgbClr>
                </a:solidFill>
              </a:rPr>
              <a:t>ción</a:t>
            </a:r>
            <a:r>
              <a:rPr lang="en-US" sz="2400" dirty="0">
                <a:solidFill>
                  <a:srgbClr val="4472C4">
                    <a:lumMod val="50000"/>
                  </a:srgbClr>
                </a:solidFill>
              </a:rPr>
              <a:t> words have final syllable stress and need a written accent.</a:t>
            </a:r>
          </a:p>
        </p:txBody>
      </p:sp>
      <p:sp>
        <p:nvSpPr>
          <p:cNvPr id="20" name="CuadroTexto 19">
            <a:extLst>
              <a:ext uri="{FF2B5EF4-FFF2-40B4-BE49-F238E27FC236}">
                <a16:creationId xmlns:a16="http://schemas.microsoft.com/office/drawing/2014/main" id="{6647E1C4-1CD4-CB4C-BE3F-7FC333877812}"/>
              </a:ext>
            </a:extLst>
          </p:cNvPr>
          <p:cNvSpPr txBox="1"/>
          <p:nvPr/>
        </p:nvSpPr>
        <p:spPr>
          <a:xfrm>
            <a:off x="1581397" y="5735151"/>
            <a:ext cx="1242648" cy="461665"/>
          </a:xfrm>
          <a:prstGeom prst="rect">
            <a:avLst/>
          </a:prstGeom>
          <a:noFill/>
        </p:spPr>
        <p:txBody>
          <a:bodyPr wrap="none" rtlCol="0">
            <a:spAutoFit/>
          </a:bodyPr>
          <a:lstStyle/>
          <a:p>
            <a:pPr algn="l"/>
            <a:r>
              <a:rPr lang="es-GB" sz="2400" dirty="0">
                <a:solidFill>
                  <a:schemeClr val="accent5">
                    <a:lumMod val="50000"/>
                  </a:schemeClr>
                </a:solidFill>
              </a:rPr>
              <a:t>ac</a:t>
            </a:r>
            <a:r>
              <a:rPr lang="es-GB" sz="2400" b="1" dirty="0">
                <a:solidFill>
                  <a:schemeClr val="accent5">
                    <a:lumMod val="50000"/>
                  </a:schemeClr>
                </a:solidFill>
              </a:rPr>
              <a:t>ción</a:t>
            </a:r>
          </a:p>
        </p:txBody>
      </p:sp>
      <p:sp>
        <p:nvSpPr>
          <p:cNvPr id="22" name="CuadroTexto 21">
            <a:extLst>
              <a:ext uri="{FF2B5EF4-FFF2-40B4-BE49-F238E27FC236}">
                <a16:creationId xmlns:a16="http://schemas.microsoft.com/office/drawing/2014/main" id="{0A911E46-B0EA-7048-819D-0EDADE5BEE00}"/>
              </a:ext>
            </a:extLst>
          </p:cNvPr>
          <p:cNvSpPr txBox="1"/>
          <p:nvPr/>
        </p:nvSpPr>
        <p:spPr>
          <a:xfrm>
            <a:off x="3533602" y="5722110"/>
            <a:ext cx="1563248" cy="461665"/>
          </a:xfrm>
          <a:prstGeom prst="rect">
            <a:avLst/>
          </a:prstGeom>
          <a:noFill/>
        </p:spPr>
        <p:txBody>
          <a:bodyPr wrap="none" rtlCol="0">
            <a:spAutoFit/>
          </a:bodyPr>
          <a:lstStyle/>
          <a:p>
            <a:pPr algn="l"/>
            <a:r>
              <a:rPr lang="es-GB" sz="2400" dirty="0">
                <a:solidFill>
                  <a:schemeClr val="accent5">
                    <a:lumMod val="50000"/>
                  </a:schemeClr>
                </a:solidFill>
              </a:rPr>
              <a:t>ac</a:t>
            </a:r>
            <a:r>
              <a:rPr lang="es-GB" sz="2400" b="1" dirty="0">
                <a:solidFill>
                  <a:schemeClr val="accent5">
                    <a:lumMod val="50000"/>
                  </a:schemeClr>
                </a:solidFill>
              </a:rPr>
              <a:t>cion</a:t>
            </a:r>
            <a:r>
              <a:rPr lang="es-GB" sz="2400" dirty="0">
                <a:solidFill>
                  <a:schemeClr val="accent5">
                    <a:lumMod val="50000"/>
                  </a:schemeClr>
                </a:solidFill>
              </a:rPr>
              <a:t>es</a:t>
            </a:r>
          </a:p>
        </p:txBody>
      </p:sp>
      <p:sp>
        <p:nvSpPr>
          <p:cNvPr id="23" name="CuadroTexto 22">
            <a:extLst>
              <a:ext uri="{FF2B5EF4-FFF2-40B4-BE49-F238E27FC236}">
                <a16:creationId xmlns:a16="http://schemas.microsoft.com/office/drawing/2014/main" id="{B383B9F4-36A5-9B4A-80D0-3952A09774C1}"/>
              </a:ext>
            </a:extLst>
          </p:cNvPr>
          <p:cNvSpPr txBox="1"/>
          <p:nvPr/>
        </p:nvSpPr>
        <p:spPr>
          <a:xfrm>
            <a:off x="6003913" y="5717212"/>
            <a:ext cx="1598515" cy="461665"/>
          </a:xfrm>
          <a:prstGeom prst="rect">
            <a:avLst/>
          </a:prstGeom>
          <a:noFill/>
        </p:spPr>
        <p:txBody>
          <a:bodyPr wrap="none" rtlCol="0">
            <a:spAutoFit/>
          </a:bodyPr>
          <a:lstStyle/>
          <a:p>
            <a:pPr algn="l"/>
            <a:r>
              <a:rPr lang="es-GB" sz="2400" dirty="0">
                <a:solidFill>
                  <a:schemeClr val="accent5">
                    <a:lumMod val="50000"/>
                  </a:schemeClr>
                </a:solidFill>
              </a:rPr>
              <a:t>direc</a:t>
            </a:r>
            <a:r>
              <a:rPr lang="es-GB" sz="2400" b="1" dirty="0">
                <a:solidFill>
                  <a:schemeClr val="accent5">
                    <a:lumMod val="50000"/>
                  </a:schemeClr>
                </a:solidFill>
              </a:rPr>
              <a:t>ción</a:t>
            </a:r>
          </a:p>
        </p:txBody>
      </p:sp>
      <p:sp>
        <p:nvSpPr>
          <p:cNvPr id="24" name="CuadroTexto 23">
            <a:extLst>
              <a:ext uri="{FF2B5EF4-FFF2-40B4-BE49-F238E27FC236}">
                <a16:creationId xmlns:a16="http://schemas.microsoft.com/office/drawing/2014/main" id="{E4B093DB-6106-A444-8A0C-4FF6584DE9E4}"/>
              </a:ext>
            </a:extLst>
          </p:cNvPr>
          <p:cNvSpPr txBox="1"/>
          <p:nvPr/>
        </p:nvSpPr>
        <p:spPr>
          <a:xfrm>
            <a:off x="8321965" y="5735150"/>
            <a:ext cx="1919115" cy="461665"/>
          </a:xfrm>
          <a:prstGeom prst="rect">
            <a:avLst/>
          </a:prstGeom>
          <a:noFill/>
        </p:spPr>
        <p:txBody>
          <a:bodyPr wrap="none" rtlCol="0">
            <a:spAutoFit/>
          </a:bodyPr>
          <a:lstStyle/>
          <a:p>
            <a:pPr algn="l"/>
            <a:r>
              <a:rPr lang="es-GB" sz="2400" dirty="0">
                <a:solidFill>
                  <a:schemeClr val="accent5">
                    <a:lumMod val="50000"/>
                  </a:schemeClr>
                </a:solidFill>
              </a:rPr>
              <a:t>direc</a:t>
            </a:r>
            <a:r>
              <a:rPr lang="es-GB" sz="2400" b="1" dirty="0">
                <a:solidFill>
                  <a:schemeClr val="accent5">
                    <a:lumMod val="50000"/>
                  </a:schemeClr>
                </a:solidFill>
              </a:rPr>
              <a:t>cio</a:t>
            </a:r>
            <a:r>
              <a:rPr lang="es-GB" sz="2400" dirty="0">
                <a:solidFill>
                  <a:schemeClr val="accent5">
                    <a:lumMod val="50000"/>
                  </a:schemeClr>
                </a:solidFill>
              </a:rPr>
              <a:t>nes</a:t>
            </a:r>
          </a:p>
        </p:txBody>
      </p:sp>
      <p:cxnSp>
        <p:nvCxnSpPr>
          <p:cNvPr id="26" name="Conector recto de flecha 25">
            <a:extLst>
              <a:ext uri="{FF2B5EF4-FFF2-40B4-BE49-F238E27FC236}">
                <a16:creationId xmlns:a16="http://schemas.microsoft.com/office/drawing/2014/main" id="{D547B2AC-7EC9-4740-9059-DA9DA8A90203}"/>
              </a:ext>
            </a:extLst>
          </p:cNvPr>
          <p:cNvCxnSpPr>
            <a:stCxn id="20" idx="3"/>
            <a:endCxn id="22" idx="1"/>
          </p:cNvCxnSpPr>
          <p:nvPr/>
        </p:nvCxnSpPr>
        <p:spPr>
          <a:xfrm flipV="1">
            <a:off x="2824045" y="5952943"/>
            <a:ext cx="709557" cy="1304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7" name="Conector recto de flecha 26">
            <a:extLst>
              <a:ext uri="{FF2B5EF4-FFF2-40B4-BE49-F238E27FC236}">
                <a16:creationId xmlns:a16="http://schemas.microsoft.com/office/drawing/2014/main" id="{E635DC34-A7DB-2743-9417-9ED63AC5DCAA}"/>
              </a:ext>
            </a:extLst>
          </p:cNvPr>
          <p:cNvCxnSpPr/>
          <p:nvPr/>
        </p:nvCxnSpPr>
        <p:spPr>
          <a:xfrm flipV="1">
            <a:off x="7585602" y="5941523"/>
            <a:ext cx="709557" cy="1304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1810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animBg="1"/>
      <p:bldP spid="3" grpId="0"/>
      <p:bldP spid="7" grpId="0" animBg="1"/>
      <p:bldP spid="15" grpId="0"/>
      <p:bldP spid="19" grpId="0"/>
      <p:bldP spid="20" grpId="0"/>
      <p:bldP spid="22"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Rounded Rectangle 28">
            <a:extLst>
              <a:ext uri="{FF2B5EF4-FFF2-40B4-BE49-F238E27FC236}">
                <a16:creationId xmlns:a16="http://schemas.microsoft.com/office/drawing/2014/main" id="{DA54ED3C-9972-4743-B9EB-47C0AF6D0DF0}"/>
              </a:ext>
            </a:extLst>
          </p:cNvPr>
          <p:cNvSpPr/>
          <p:nvPr/>
        </p:nvSpPr>
        <p:spPr>
          <a:xfrm>
            <a:off x="3076398"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generación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8" name="Rounded Rectangle 29">
            <a:extLst>
              <a:ext uri="{FF2B5EF4-FFF2-40B4-BE49-F238E27FC236}">
                <a16:creationId xmlns:a16="http://schemas.microsoft.com/office/drawing/2014/main" id="{9DFC5361-BC57-4488-B2E8-77966F6AFC15}"/>
              </a:ext>
            </a:extLst>
          </p:cNvPr>
          <p:cNvSpPr/>
          <p:nvPr/>
        </p:nvSpPr>
        <p:spPr>
          <a:xfrm>
            <a:off x="6116377"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creación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30">
            <a:extLst>
              <a:ext uri="{FF2B5EF4-FFF2-40B4-BE49-F238E27FC236}">
                <a16:creationId xmlns:a16="http://schemas.microsoft.com/office/drawing/2014/main" id="{C451ED4F-357F-4FA8-AAD2-243EE0D834A6}"/>
              </a:ext>
            </a:extLst>
          </p:cNvPr>
          <p:cNvSpPr/>
          <p:nvPr/>
        </p:nvSpPr>
        <p:spPr>
          <a:xfrm>
            <a:off x="9156356" y="417993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operación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31">
            <a:extLst>
              <a:ext uri="{FF2B5EF4-FFF2-40B4-BE49-F238E27FC236}">
                <a16:creationId xmlns:a16="http://schemas.microsoft.com/office/drawing/2014/main" id="{313C8925-9DFF-429C-97B9-006FC2B46113}"/>
              </a:ext>
            </a:extLst>
          </p:cNvPr>
          <p:cNvSpPr/>
          <p:nvPr/>
        </p:nvSpPr>
        <p:spPr>
          <a:xfrm>
            <a:off x="3138589"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posición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32">
            <a:extLst>
              <a:ext uri="{FF2B5EF4-FFF2-40B4-BE49-F238E27FC236}">
                <a16:creationId xmlns:a16="http://schemas.microsoft.com/office/drawing/2014/main" id="{C44C30F5-F9D4-4244-BF8F-9C448327AA50}"/>
              </a:ext>
            </a:extLst>
          </p:cNvPr>
          <p:cNvSpPr/>
          <p:nvPr/>
        </p:nvSpPr>
        <p:spPr>
          <a:xfrm>
            <a:off x="6175547"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elección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2" name="Rounded Rectangle 33">
            <a:extLst>
              <a:ext uri="{FF2B5EF4-FFF2-40B4-BE49-F238E27FC236}">
                <a16:creationId xmlns:a16="http://schemas.microsoft.com/office/drawing/2014/main" id="{65DDCFBE-2289-4215-8736-467497F04742}"/>
              </a:ext>
            </a:extLst>
          </p:cNvPr>
          <p:cNvSpPr/>
          <p:nvPr/>
        </p:nvSpPr>
        <p:spPr>
          <a:xfrm>
            <a:off x="9156356"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construcción</a:t>
            </a:r>
          </a:p>
        </p:txBody>
      </p:sp>
      <p:sp>
        <p:nvSpPr>
          <p:cNvPr id="13" name="Rounded Rectangle 34">
            <a:extLst>
              <a:ext uri="{FF2B5EF4-FFF2-40B4-BE49-F238E27FC236}">
                <a16:creationId xmlns:a16="http://schemas.microsoft.com/office/drawing/2014/main" id="{BBE30B9F-DA43-4732-B0B4-2AD35A641FD9}"/>
              </a:ext>
            </a:extLst>
          </p:cNvPr>
          <p:cNvSpPr/>
          <p:nvPr/>
        </p:nvSpPr>
        <p:spPr>
          <a:xfrm>
            <a:off x="157780" y="260396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condición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4" name="Rounded Rectangle 35">
            <a:extLst>
              <a:ext uri="{FF2B5EF4-FFF2-40B4-BE49-F238E27FC236}">
                <a16:creationId xmlns:a16="http://schemas.microsoft.com/office/drawing/2014/main" id="{8FEF6DFC-DD93-4216-B2D0-4A39B58CB459}"/>
              </a:ext>
            </a:extLst>
          </p:cNvPr>
          <p:cNvSpPr/>
          <p:nvPr/>
        </p:nvSpPr>
        <p:spPr>
          <a:xfrm>
            <a:off x="82286" y="413845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rPr>
              <a:t>solución</a:t>
            </a:r>
            <a:endParaRPr kumimoji="0" lang="es-ES" sz="2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5" name="Rounded Rectangle 2">
            <a:extLst>
              <a:ext uri="{FF2B5EF4-FFF2-40B4-BE49-F238E27FC236}">
                <a16:creationId xmlns:a16="http://schemas.microsoft.com/office/drawing/2014/main" id="{6C2FE606-4EC9-4DF8-BBEB-2EABD9CAF38E}"/>
              </a:ext>
            </a:extLst>
          </p:cNvPr>
          <p:cNvSpPr/>
          <p:nvPr/>
        </p:nvSpPr>
        <p:spPr>
          <a:xfrm>
            <a:off x="3206344" y="437130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generation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Rounded Rectangle 7">
            <a:extLst>
              <a:ext uri="{FF2B5EF4-FFF2-40B4-BE49-F238E27FC236}">
                <a16:creationId xmlns:a16="http://schemas.microsoft.com/office/drawing/2014/main" id="{512DE2BD-4C7C-4C90-88CA-59B48440D77B}"/>
              </a:ext>
            </a:extLst>
          </p:cNvPr>
          <p:cNvSpPr/>
          <p:nvPr/>
        </p:nvSpPr>
        <p:spPr>
          <a:xfrm>
            <a:off x="6246324" y="437130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creation</a:t>
            </a:r>
          </a:p>
        </p:txBody>
      </p:sp>
      <p:sp>
        <p:nvSpPr>
          <p:cNvPr id="17" name="Rounded Rectangle 8">
            <a:extLst>
              <a:ext uri="{FF2B5EF4-FFF2-40B4-BE49-F238E27FC236}">
                <a16:creationId xmlns:a16="http://schemas.microsoft.com/office/drawing/2014/main" id="{AEE5206B-1437-455A-9113-564BEE0C9651}"/>
              </a:ext>
            </a:extLst>
          </p:cNvPr>
          <p:cNvSpPr/>
          <p:nvPr/>
        </p:nvSpPr>
        <p:spPr>
          <a:xfrm>
            <a:off x="9242977" y="432982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operation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8" name="Rounded Rectangle 9">
            <a:extLst>
              <a:ext uri="{FF2B5EF4-FFF2-40B4-BE49-F238E27FC236}">
                <a16:creationId xmlns:a16="http://schemas.microsoft.com/office/drawing/2014/main" id="{92712090-2516-4762-8EE4-460D29623BDA}"/>
              </a:ext>
            </a:extLst>
          </p:cNvPr>
          <p:cNvSpPr/>
          <p:nvPr/>
        </p:nvSpPr>
        <p:spPr>
          <a:xfrm>
            <a:off x="3268536" y="279533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position</a:t>
            </a:r>
          </a:p>
        </p:txBody>
      </p:sp>
      <p:sp>
        <p:nvSpPr>
          <p:cNvPr id="19" name="Rounded Rectangle 10">
            <a:extLst>
              <a:ext uri="{FF2B5EF4-FFF2-40B4-BE49-F238E27FC236}">
                <a16:creationId xmlns:a16="http://schemas.microsoft.com/office/drawing/2014/main" id="{C1912DE9-BA3A-4FE3-A08A-3E20D13DE407}"/>
              </a:ext>
            </a:extLst>
          </p:cNvPr>
          <p:cNvSpPr/>
          <p:nvPr/>
        </p:nvSpPr>
        <p:spPr>
          <a:xfrm>
            <a:off x="6305494" y="279533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election</a:t>
            </a:r>
          </a:p>
        </p:txBody>
      </p:sp>
      <p:sp>
        <p:nvSpPr>
          <p:cNvPr id="20" name="Rounded Rectangle 11">
            <a:extLst>
              <a:ext uri="{FF2B5EF4-FFF2-40B4-BE49-F238E27FC236}">
                <a16:creationId xmlns:a16="http://schemas.microsoft.com/office/drawing/2014/main" id="{9D106075-3F45-4998-9FC6-3B28CC5E2AFA}"/>
              </a:ext>
            </a:extLst>
          </p:cNvPr>
          <p:cNvSpPr/>
          <p:nvPr/>
        </p:nvSpPr>
        <p:spPr>
          <a:xfrm>
            <a:off x="9301203" y="275828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construction</a:t>
            </a:r>
          </a:p>
        </p:txBody>
      </p:sp>
      <p:sp>
        <p:nvSpPr>
          <p:cNvPr id="21" name="Rounded Rectangle 12">
            <a:extLst>
              <a:ext uri="{FF2B5EF4-FFF2-40B4-BE49-F238E27FC236}">
                <a16:creationId xmlns:a16="http://schemas.microsoft.com/office/drawing/2014/main" id="{6B6AB8E9-5485-489E-84A0-6A0CB7BD653C}"/>
              </a:ext>
            </a:extLst>
          </p:cNvPr>
          <p:cNvSpPr/>
          <p:nvPr/>
        </p:nvSpPr>
        <p:spPr>
          <a:xfrm>
            <a:off x="287727" y="279533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condition</a:t>
            </a:r>
          </a:p>
        </p:txBody>
      </p:sp>
      <p:sp>
        <p:nvSpPr>
          <p:cNvPr id="22" name="Rounded Rectangle 13">
            <a:extLst>
              <a:ext uri="{FF2B5EF4-FFF2-40B4-BE49-F238E27FC236}">
                <a16:creationId xmlns:a16="http://schemas.microsoft.com/office/drawing/2014/main" id="{70C1C4B0-F9E0-4EC1-95C9-3C67E68DE886}"/>
              </a:ext>
            </a:extLst>
          </p:cNvPr>
          <p:cNvSpPr/>
          <p:nvPr/>
        </p:nvSpPr>
        <p:spPr>
          <a:xfrm>
            <a:off x="212233" y="4329826"/>
            <a:ext cx="2823411" cy="1308804"/>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solution</a:t>
            </a:r>
          </a:p>
        </p:txBody>
      </p:sp>
    </p:spTree>
    <p:extLst>
      <p:ext uri="{BB962C8B-B14F-4D97-AF65-F5344CB8AC3E}">
        <p14:creationId xmlns:p14="http://schemas.microsoft.com/office/powerpoint/2010/main" val="3727570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1" nodeType="clickEffect">
                                  <p:stCondLst>
                                    <p:cond delay="0"/>
                                  </p:stCondLst>
                                  <p:childTnLst>
                                    <p:set>
                                      <p:cBhvr>
                                        <p:cTn id="71"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1" nodeType="click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5">
            <a:extLst>
              <a:ext uri="{FF2B5EF4-FFF2-40B4-BE49-F238E27FC236}">
                <a16:creationId xmlns:a16="http://schemas.microsoft.com/office/drawing/2014/main" id="{C105E5F7-26CF-44B4-8C7F-0FFC9E0D0176}"/>
              </a:ext>
            </a:extLst>
          </p:cNvPr>
          <p:cNvSpPr txBox="1"/>
          <p:nvPr/>
        </p:nvSpPr>
        <p:spPr>
          <a:xfrm>
            <a:off x="237124" y="2244046"/>
            <a:ext cx="91925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accent5">
                    <a:lumMod val="50000"/>
                  </a:schemeClr>
                </a:solidFill>
                <a:latin typeface="Century Gothic" panose="020F0302020204030204"/>
              </a:rPr>
              <a:t>Daniel </a:t>
            </a:r>
            <a:r>
              <a:rPr lang="en-US" sz="2200" dirty="0" err="1">
                <a:solidFill>
                  <a:schemeClr val="accent5">
                    <a:lumMod val="50000"/>
                  </a:schemeClr>
                </a:solidFill>
                <a:latin typeface="Century Gothic" panose="020F0302020204030204"/>
              </a:rPr>
              <a:t>está</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viendo</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películas</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en</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español</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Escucha</a:t>
            </a:r>
            <a:r>
              <a:rPr lang="en-US" sz="2200" dirty="0">
                <a:solidFill>
                  <a:schemeClr val="accent5">
                    <a:lumMod val="50000"/>
                  </a:schemeClr>
                </a:solidFill>
                <a:latin typeface="Century Gothic" panose="020F0302020204030204"/>
              </a:rPr>
              <a:t>, ¿de </a:t>
            </a:r>
            <a:r>
              <a:rPr lang="en-US" sz="2200" dirty="0" err="1">
                <a:solidFill>
                  <a:schemeClr val="accent5">
                    <a:lumMod val="50000"/>
                  </a:schemeClr>
                </a:solidFill>
                <a:latin typeface="Century Gothic" panose="020F0302020204030204"/>
              </a:rPr>
              <a:t>dónde</a:t>
            </a:r>
            <a:r>
              <a:rPr lang="en-US" sz="2200" dirty="0">
                <a:solidFill>
                  <a:schemeClr val="accent5">
                    <a:lumMod val="50000"/>
                  </a:schemeClr>
                </a:solidFill>
                <a:latin typeface="Century Gothic" panose="020F0302020204030204"/>
              </a:rPr>
              <a:t> es </a:t>
            </a:r>
            <a:r>
              <a:rPr lang="en-US" sz="2200" dirty="0" err="1">
                <a:solidFill>
                  <a:schemeClr val="accent5">
                    <a:lumMod val="50000"/>
                  </a:schemeClr>
                </a:solidFill>
                <a:latin typeface="Century Gothic" panose="020F0302020204030204"/>
              </a:rPr>
              <a:t>cada</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película</a:t>
            </a:r>
            <a:r>
              <a:rPr lang="en-US" sz="2200" dirty="0">
                <a:solidFill>
                  <a:schemeClr val="accent5">
                    <a:lumMod val="50000"/>
                  </a:schemeClr>
                </a:solidFill>
                <a:latin typeface="Century Gothic" panose="020F0302020204030204"/>
              </a:rPr>
              <a:t>?</a:t>
            </a:r>
            <a:endPar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13" name="Action Button: Custom 20">
            <a:hlinkClick r:id="" action="ppaction://noaction" highlightClick="1">
              <a:snd r:embed="rId3" name="A realizar cincuenta entonces pronounced as s.wav"/>
            </a:hlinkClick>
            <a:extLst>
              <a:ext uri="{FF2B5EF4-FFF2-40B4-BE49-F238E27FC236}">
                <a16:creationId xmlns:a16="http://schemas.microsoft.com/office/drawing/2014/main" id="{BCC40923-D4DC-4F5D-8321-ABED9F58FEE7}"/>
              </a:ext>
            </a:extLst>
          </p:cNvPr>
          <p:cNvSpPr/>
          <p:nvPr/>
        </p:nvSpPr>
        <p:spPr>
          <a:xfrm>
            <a:off x="322456" y="1100285"/>
            <a:ext cx="491247" cy="436955"/>
          </a:xfrm>
          <a:prstGeom prst="actionButtonBlank">
            <a:avLst/>
          </a:prstGeom>
          <a:solidFill>
            <a:schemeClr val="accent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6">
            <a:extLst>
              <a:ext uri="{FF2B5EF4-FFF2-40B4-BE49-F238E27FC236}">
                <a16:creationId xmlns:a16="http://schemas.microsoft.com/office/drawing/2014/main" id="{A6425CF8-B227-8241-B533-BBF3E2A06180}"/>
              </a:ext>
            </a:extLst>
          </p:cNvPr>
          <p:cNvSpPr txBox="1"/>
          <p:nvPr/>
        </p:nvSpPr>
        <p:spPr>
          <a:xfrm>
            <a:off x="1016246" y="1149617"/>
            <a:ext cx="6349156" cy="430887"/>
          </a:xfrm>
          <a:prstGeom prst="rect">
            <a:avLst/>
          </a:prstGeom>
          <a:noFill/>
        </p:spPr>
        <p:txBody>
          <a:bodyPr wrap="square" rtlCol="0">
            <a:spAutoFit/>
          </a:bodyPr>
          <a:lstStyle/>
          <a:p>
            <a:pPr lvl="0">
              <a:defRPr/>
            </a:pP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Latinoamérica</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y las Islas Canarias.</a:t>
            </a:r>
          </a:p>
        </p:txBody>
      </p:sp>
      <p:sp>
        <p:nvSpPr>
          <p:cNvPr id="29" name="TextBox 6">
            <a:extLst>
              <a:ext uri="{FF2B5EF4-FFF2-40B4-BE49-F238E27FC236}">
                <a16:creationId xmlns:a16="http://schemas.microsoft.com/office/drawing/2014/main" id="{290EF871-4754-8543-AE82-66D6677F1A84}"/>
              </a:ext>
            </a:extLst>
          </p:cNvPr>
          <p:cNvSpPr txBox="1"/>
          <p:nvPr/>
        </p:nvSpPr>
        <p:spPr>
          <a:xfrm>
            <a:off x="1016246" y="1679166"/>
            <a:ext cx="11737162" cy="430887"/>
          </a:xfrm>
          <a:prstGeom prst="rect">
            <a:avLst/>
          </a:prstGeom>
          <a:noFill/>
        </p:spPr>
        <p:txBody>
          <a:bodyPr wrap="square" rtlCol="0">
            <a:spAutoFit/>
          </a:bodyPr>
          <a:lstStyle/>
          <a:p>
            <a:pPr lvl="0">
              <a:defRPr/>
            </a:pPr>
            <a:r>
              <a:rPr lang="en-US" sz="2200" dirty="0" err="1">
                <a:solidFill>
                  <a:schemeClr val="accent5">
                    <a:lumMod val="50000"/>
                  </a:schemeClr>
                </a:solidFill>
                <a:latin typeface="Century Gothic" panose="020F0302020204030204"/>
              </a:rPr>
              <a:t>España</a:t>
            </a:r>
            <a:r>
              <a:rPr lang="en-US" sz="2200" dirty="0">
                <a:solidFill>
                  <a:schemeClr val="accent5">
                    <a:lumMod val="50000"/>
                  </a:schemeClr>
                </a:solidFill>
                <a:latin typeface="Century Gothic" panose="020F0302020204030204"/>
              </a:rPr>
              <a:t> peninsular*, las Islas Baleares y Guinea </a:t>
            </a:r>
            <a:r>
              <a:rPr lang="en-US" sz="2200" dirty="0" err="1">
                <a:solidFill>
                  <a:schemeClr val="accent5">
                    <a:lumMod val="50000"/>
                  </a:schemeClr>
                </a:solidFill>
                <a:latin typeface="Century Gothic" panose="020F0302020204030204"/>
              </a:rPr>
              <a:t>Ecuatorial</a:t>
            </a:r>
            <a:r>
              <a:rPr lang="en-US" sz="2200" dirty="0">
                <a:solidFill>
                  <a:schemeClr val="accent5">
                    <a:lumMod val="50000"/>
                  </a:schemeClr>
                </a:solidFill>
                <a:latin typeface="Century Gothic" panose="020F0302020204030204"/>
              </a:rPr>
              <a:t>.</a:t>
            </a:r>
            <a:endPar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2" name="Action Button: Custom 20">
            <a:hlinkClick r:id="" action="ppaction://noaction" highlightClick="1">
              <a:snd r:embed="rId4" name="B realizar ciencuenta entonces pronounced as th.wav"/>
            </a:hlinkClick>
            <a:extLst>
              <a:ext uri="{FF2B5EF4-FFF2-40B4-BE49-F238E27FC236}">
                <a16:creationId xmlns:a16="http://schemas.microsoft.com/office/drawing/2014/main" id="{CCC82524-403E-5947-9F82-BFB9B829D5B7}"/>
              </a:ext>
            </a:extLst>
          </p:cNvPr>
          <p:cNvSpPr/>
          <p:nvPr/>
        </p:nvSpPr>
        <p:spPr>
          <a:xfrm>
            <a:off x="322456" y="1667695"/>
            <a:ext cx="491247" cy="436955"/>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prstClr val="white"/>
                </a:solidFill>
                <a:latin typeface="Century Gothic" panose="020B0502020202020204" pitchFamily="34" charset="0"/>
              </a:rPr>
              <a:t>B</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ounded Rectangle 11">
            <a:extLst>
              <a:ext uri="{FF2B5EF4-FFF2-40B4-BE49-F238E27FC236}">
                <a16:creationId xmlns:a16="http://schemas.microsoft.com/office/drawing/2014/main" id="{3B99DC00-1751-3E48-95D3-119A8763D216}"/>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8" name="Título 7">
            <a:extLst>
              <a:ext uri="{FF2B5EF4-FFF2-40B4-BE49-F238E27FC236}">
                <a16:creationId xmlns:a16="http://schemas.microsoft.com/office/drawing/2014/main" id="{3AEEC08A-B9BC-7442-9AAB-FB84453FE85C}"/>
              </a:ext>
            </a:extLst>
          </p:cNvPr>
          <p:cNvSpPr>
            <a:spLocks noGrp="1"/>
          </p:cNvSpPr>
          <p:nvPr>
            <p:ph type="title"/>
          </p:nvPr>
        </p:nvSpPr>
        <p:spPr>
          <a:xfrm>
            <a:off x="217714" y="191271"/>
            <a:ext cx="10158186" cy="837721"/>
          </a:xfrm>
        </p:spPr>
        <p:txBody>
          <a:bodyPr>
            <a:noAutofit/>
          </a:bodyPr>
          <a:lstStyle/>
          <a:p>
            <a:r>
              <a:rPr lang="es-ES" sz="2200" b="1" dirty="0"/>
              <a:t>Recuerda que la pronunciación de CE, CI y Z en español es diferente según la zona. Escucha y compara:</a:t>
            </a:r>
            <a:endParaRPr lang="es-GB" sz="2200" b="1" dirty="0"/>
          </a:p>
        </p:txBody>
      </p:sp>
      <p:graphicFrame>
        <p:nvGraphicFramePr>
          <p:cNvPr id="10" name="Tabla 18">
            <a:extLst>
              <a:ext uri="{FF2B5EF4-FFF2-40B4-BE49-F238E27FC236}">
                <a16:creationId xmlns:a16="http://schemas.microsoft.com/office/drawing/2014/main" id="{A5670B46-B622-4346-A69B-DD10166182E7}"/>
              </a:ext>
            </a:extLst>
          </p:cNvPr>
          <p:cNvGraphicFramePr>
            <a:graphicFrameLocks noGrp="1"/>
          </p:cNvGraphicFramePr>
          <p:nvPr>
            <p:extLst>
              <p:ext uri="{D42A27DB-BD31-4B8C-83A1-F6EECF244321}">
                <p14:modId xmlns:p14="http://schemas.microsoft.com/office/powerpoint/2010/main" val="3476029754"/>
              </p:ext>
            </p:extLst>
          </p:nvPr>
        </p:nvGraphicFramePr>
        <p:xfrm>
          <a:off x="3864243" y="2901935"/>
          <a:ext cx="8063900" cy="3403820"/>
        </p:xfrm>
        <a:graphic>
          <a:graphicData uri="http://schemas.openxmlformats.org/drawingml/2006/table">
            <a:tbl>
              <a:tblPr firstRow="1" bandRow="1">
                <a:tableStyleId>{5DA37D80-6434-44D0-A028-1B22A696006F}</a:tableStyleId>
              </a:tblPr>
              <a:tblGrid>
                <a:gridCol w="703768">
                  <a:extLst>
                    <a:ext uri="{9D8B030D-6E8A-4147-A177-3AD203B41FA5}">
                      <a16:colId xmlns:a16="http://schemas.microsoft.com/office/drawing/2014/main" val="3456991648"/>
                    </a:ext>
                  </a:extLst>
                </a:gridCol>
                <a:gridCol w="3389913">
                  <a:extLst>
                    <a:ext uri="{9D8B030D-6E8A-4147-A177-3AD203B41FA5}">
                      <a16:colId xmlns:a16="http://schemas.microsoft.com/office/drawing/2014/main" val="4078040946"/>
                    </a:ext>
                  </a:extLst>
                </a:gridCol>
                <a:gridCol w="3970219">
                  <a:extLst>
                    <a:ext uri="{9D8B030D-6E8A-4147-A177-3AD203B41FA5}">
                      <a16:colId xmlns:a16="http://schemas.microsoft.com/office/drawing/2014/main" val="3873466328"/>
                    </a:ext>
                  </a:extLst>
                </a:gridCol>
              </a:tblGrid>
              <a:tr h="678413">
                <a:tc>
                  <a:txBody>
                    <a:bodyPr/>
                    <a:lstStyle/>
                    <a:p>
                      <a:endParaRPr lang="es-GB" dirty="0"/>
                    </a:p>
                  </a:txBody>
                  <a:tcPr>
                    <a:noFill/>
                  </a:tcPr>
                </a:tc>
                <a:tc>
                  <a:txBody>
                    <a:bodyPr/>
                    <a:lstStyle/>
                    <a:p>
                      <a:r>
                        <a:rPr lang="es-GB" sz="2000" dirty="0">
                          <a:solidFill>
                            <a:schemeClr val="accent5">
                              <a:lumMod val="50000"/>
                            </a:schemeClr>
                          </a:solidFill>
                        </a:rPr>
                        <a:t>Latinoamérica / Canarias</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baseline="0" dirty="0" err="1">
                          <a:solidFill>
                            <a:schemeClr val="accent5">
                              <a:lumMod val="50000"/>
                            </a:schemeClr>
                          </a:solidFill>
                          <a:latin typeface="Century Gothic" panose="020B0502020202020204" pitchFamily="34" charset="0"/>
                        </a:rPr>
                        <a:t>España</a:t>
                      </a:r>
                      <a:r>
                        <a:rPr lang="en-GB" sz="2000" b="1" baseline="0" dirty="0">
                          <a:solidFill>
                            <a:schemeClr val="accent5">
                              <a:lumMod val="50000"/>
                            </a:schemeClr>
                          </a:solidFill>
                          <a:latin typeface="Century Gothic" panose="020B0502020202020204" pitchFamily="34" charset="0"/>
                        </a:rPr>
                        <a:t> peninsular, Baleares y Guinea</a:t>
                      </a:r>
                      <a:endParaRPr lang="en-GB" sz="2000" b="1"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1349118972"/>
                  </a:ext>
                </a:extLst>
              </a:tr>
              <a:tr h="540556">
                <a:tc>
                  <a:txBody>
                    <a:bodyPr/>
                    <a:lstStyle/>
                    <a:p>
                      <a:endParaRPr lang="es-GB"/>
                    </a:p>
                  </a:txBody>
                  <a:tcPr>
                    <a:noFill/>
                  </a:tcPr>
                </a:tc>
                <a:tc>
                  <a:txBody>
                    <a:bodyPr/>
                    <a:lstStyle/>
                    <a:p>
                      <a:endParaRPr lang="es-GB" dirty="0"/>
                    </a:p>
                  </a:txBody>
                  <a:tcPr>
                    <a:noFill/>
                  </a:tcPr>
                </a:tc>
                <a:tc>
                  <a:txBody>
                    <a:bodyPr/>
                    <a:lstStyle/>
                    <a:p>
                      <a:endParaRPr lang="es-GB"/>
                    </a:p>
                  </a:txBody>
                  <a:tcPr>
                    <a:noFill/>
                  </a:tcPr>
                </a:tc>
                <a:extLst>
                  <a:ext uri="{0D108BD9-81ED-4DB2-BD59-A6C34878D82A}">
                    <a16:rowId xmlns:a16="http://schemas.microsoft.com/office/drawing/2014/main" val="2863393821"/>
                  </a:ext>
                </a:extLst>
              </a:tr>
              <a:tr h="540556">
                <a:tc>
                  <a:txBody>
                    <a:bodyPr/>
                    <a:lstStyle/>
                    <a:p>
                      <a:endParaRPr lang="es-GB"/>
                    </a:p>
                  </a:txBody>
                  <a:tcPr>
                    <a:noFill/>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3179132163"/>
                  </a:ext>
                </a:extLst>
              </a:tr>
              <a:tr h="540556">
                <a:tc>
                  <a:txBody>
                    <a:bodyPr/>
                    <a:lstStyle/>
                    <a:p>
                      <a:endParaRPr lang="es-GB"/>
                    </a:p>
                  </a:txBody>
                  <a:tcPr>
                    <a:noFill/>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2186492013"/>
                  </a:ext>
                </a:extLst>
              </a:tr>
              <a:tr h="540556">
                <a:tc>
                  <a:txBody>
                    <a:bodyPr/>
                    <a:lstStyle/>
                    <a:p>
                      <a:endParaRPr lang="es-GB"/>
                    </a:p>
                  </a:txBody>
                  <a:tcPr>
                    <a:noFill/>
                  </a:tcPr>
                </a:tc>
                <a:tc>
                  <a:txBody>
                    <a:bodyPr/>
                    <a:lstStyle/>
                    <a:p>
                      <a:endParaRPr lang="es-GB"/>
                    </a:p>
                  </a:txBody>
                  <a:tcPr>
                    <a:noFill/>
                  </a:tcPr>
                </a:tc>
                <a:tc>
                  <a:txBody>
                    <a:bodyPr/>
                    <a:lstStyle/>
                    <a:p>
                      <a:endParaRPr lang="es-GB" dirty="0"/>
                    </a:p>
                  </a:txBody>
                  <a:tcPr>
                    <a:noFill/>
                  </a:tcPr>
                </a:tc>
                <a:extLst>
                  <a:ext uri="{0D108BD9-81ED-4DB2-BD59-A6C34878D82A}">
                    <a16:rowId xmlns:a16="http://schemas.microsoft.com/office/drawing/2014/main" val="778815790"/>
                  </a:ext>
                </a:extLst>
              </a:tr>
              <a:tr h="540556">
                <a:tc>
                  <a:txBody>
                    <a:bodyPr/>
                    <a:lstStyle/>
                    <a:p>
                      <a:endParaRPr lang="es-GB"/>
                    </a:p>
                  </a:txBody>
                  <a:tcPr>
                    <a:noFill/>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3837132352"/>
                  </a:ext>
                </a:extLst>
              </a:tr>
            </a:tbl>
          </a:graphicData>
        </a:graphic>
      </p:graphicFrame>
      <p:sp>
        <p:nvSpPr>
          <p:cNvPr id="43" name="Action Button: Custom 20">
            <a:hlinkClick r:id="" action="ppaction://noaction" highlightClick="1">
              <a:snd r:embed="rId5" name="1 entonces me rompio%CC%81 el corazo%CC%81n.wav"/>
            </a:hlinkClick>
            <a:extLst>
              <a:ext uri="{FF2B5EF4-FFF2-40B4-BE49-F238E27FC236}">
                <a16:creationId xmlns:a16="http://schemas.microsoft.com/office/drawing/2014/main" id="{2075E05F-896B-B044-929E-FB61AE13AC30}"/>
              </a:ext>
            </a:extLst>
          </p:cNvPr>
          <p:cNvSpPr/>
          <p:nvPr/>
        </p:nvSpPr>
        <p:spPr>
          <a:xfrm>
            <a:off x="3978170" y="3642194"/>
            <a:ext cx="390714" cy="43695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4" name="Action Button: Custom 20">
            <a:hlinkClick r:id="" action="ppaction://noaction" highlightClick="1">
              <a:snd r:embed="rId6" name="2 Hay 50 polici%CC%81as.wav"/>
            </a:hlinkClick>
            <a:extLst>
              <a:ext uri="{FF2B5EF4-FFF2-40B4-BE49-F238E27FC236}">
                <a16:creationId xmlns:a16="http://schemas.microsoft.com/office/drawing/2014/main" id="{CD69AD8A-D64C-4049-A448-E6560BA46B5C}"/>
              </a:ext>
            </a:extLst>
          </p:cNvPr>
          <p:cNvSpPr/>
          <p:nvPr/>
        </p:nvSpPr>
        <p:spPr>
          <a:xfrm>
            <a:off x="3978170" y="4201763"/>
            <a:ext cx="390714" cy="43695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Action Button: Custom 20">
            <a:hlinkClick r:id="" action="ppaction://noaction" highlightClick="1">
              <a:snd r:embed="rId7" name="3 Estar en la.wav"/>
            </a:hlinkClick>
            <a:extLst>
              <a:ext uri="{FF2B5EF4-FFF2-40B4-BE49-F238E27FC236}">
                <a16:creationId xmlns:a16="http://schemas.microsoft.com/office/drawing/2014/main" id="{C8620357-4D6B-B848-A459-58E7D10FAA14}"/>
              </a:ext>
            </a:extLst>
          </p:cNvPr>
          <p:cNvSpPr/>
          <p:nvPr/>
        </p:nvSpPr>
        <p:spPr>
          <a:xfrm>
            <a:off x="3980851" y="4729382"/>
            <a:ext cx="390714" cy="43695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prstClr val="white"/>
                </a:solidFill>
                <a:latin typeface="Century Gothic" panose="020B0502020202020204" pitchFamily="34" charset="0"/>
              </a:rPr>
              <a:t>3</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Action Button: Custom 20">
            <a:hlinkClick r:id="" action="ppaction://noaction" highlightClick="1">
              <a:snd r:embed="rId8" name="4 Va a amenazar al rey.wav"/>
            </a:hlinkClick>
            <a:extLst>
              <a:ext uri="{FF2B5EF4-FFF2-40B4-BE49-F238E27FC236}">
                <a16:creationId xmlns:a16="http://schemas.microsoft.com/office/drawing/2014/main" id="{03EBB26E-DA73-F84A-ACD9-A7E50776FDCF}"/>
              </a:ext>
            </a:extLst>
          </p:cNvPr>
          <p:cNvSpPr/>
          <p:nvPr/>
        </p:nvSpPr>
        <p:spPr>
          <a:xfrm>
            <a:off x="3978170" y="5260086"/>
            <a:ext cx="390714" cy="43695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Action Button: Custom 20">
            <a:hlinkClick r:id="" action="ppaction://noaction" highlightClick="1">
              <a:snd r:embed="rId9" name="5 Quiere realizar una accio%CC%81n.wav"/>
            </a:hlinkClick>
            <a:extLst>
              <a:ext uri="{FF2B5EF4-FFF2-40B4-BE49-F238E27FC236}">
                <a16:creationId xmlns:a16="http://schemas.microsoft.com/office/drawing/2014/main" id="{E2E2B465-AD66-AF4A-838C-F03E22183A95}"/>
              </a:ext>
            </a:extLst>
          </p:cNvPr>
          <p:cNvSpPr/>
          <p:nvPr/>
        </p:nvSpPr>
        <p:spPr>
          <a:xfrm>
            <a:off x="3982621" y="5816570"/>
            <a:ext cx="390714" cy="43695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prstClr val="white"/>
                </a:solidFill>
                <a:latin typeface="Century Gothic" panose="020B0502020202020204" pitchFamily="34" charset="0"/>
              </a:rPr>
              <a:t>5</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Title 1">
            <a:extLst>
              <a:ext uri="{FF2B5EF4-FFF2-40B4-BE49-F238E27FC236}">
                <a16:creationId xmlns:a16="http://schemas.microsoft.com/office/drawing/2014/main" id="{05F2AA87-C53A-ED4B-B8A9-35488F823184}"/>
              </a:ext>
            </a:extLst>
          </p:cNvPr>
          <p:cNvSpPr txBox="1">
            <a:spLocks/>
          </p:cNvSpPr>
          <p:nvPr/>
        </p:nvSpPr>
        <p:spPr>
          <a:xfrm>
            <a:off x="202058" y="2960653"/>
            <a:ext cx="3712454" cy="2031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err="1"/>
              <a:t>Escribre</a:t>
            </a:r>
            <a:r>
              <a:rPr lang="en-GB" sz="2200" b="1" dirty="0"/>
              <a:t> la palabra con [</a:t>
            </a:r>
            <a:r>
              <a:rPr lang="en-GB" sz="2200" b="1" dirty="0" err="1"/>
              <a:t>ce</a:t>
            </a:r>
            <a:r>
              <a:rPr lang="en-GB" sz="2200" b="1" dirty="0"/>
              <a:t>], [ci] o [z] </a:t>
            </a:r>
            <a:r>
              <a:rPr lang="en-GB" sz="2200" b="1" dirty="0" err="1"/>
              <a:t>en</a:t>
            </a:r>
            <a:r>
              <a:rPr lang="en-GB" sz="2200" b="1" dirty="0"/>
              <a:t> la </a:t>
            </a:r>
            <a:r>
              <a:rPr lang="en-GB" sz="2200" b="1" dirty="0" err="1"/>
              <a:t>columna</a:t>
            </a:r>
            <a:r>
              <a:rPr lang="en-GB" sz="2200" b="1" dirty="0"/>
              <a:t> </a:t>
            </a:r>
            <a:r>
              <a:rPr lang="en-GB" sz="2200" b="1" dirty="0" err="1"/>
              <a:t>correcta</a:t>
            </a:r>
            <a:r>
              <a:rPr lang="en-GB" sz="2200" dirty="0"/>
              <a:t>. ¡</a:t>
            </a:r>
            <a:r>
              <a:rPr lang="en-GB" sz="2200" dirty="0" err="1"/>
              <a:t>Atención</a:t>
            </a:r>
            <a:r>
              <a:rPr lang="en-GB" sz="2200" dirty="0"/>
              <a:t>! </a:t>
            </a:r>
            <a:r>
              <a:rPr lang="en-GB" sz="2200" dirty="0" err="1"/>
              <a:t>En</a:t>
            </a:r>
            <a:r>
              <a:rPr lang="en-GB" sz="2200" dirty="0"/>
              <a:t> </a:t>
            </a:r>
            <a:r>
              <a:rPr lang="en-GB" sz="2200" dirty="0" err="1"/>
              <a:t>ocasiones</a:t>
            </a:r>
            <a:r>
              <a:rPr lang="en-GB" sz="2200" dirty="0"/>
              <a:t> hay dos o </a:t>
            </a:r>
            <a:r>
              <a:rPr lang="en-GB" sz="2200" dirty="0" err="1"/>
              <a:t>tres</a:t>
            </a:r>
            <a:r>
              <a:rPr lang="en-GB" sz="2200" dirty="0"/>
              <a:t> palabras </a:t>
            </a:r>
            <a:r>
              <a:rPr lang="en-GB" sz="2200" dirty="0" err="1"/>
              <a:t>en</a:t>
            </a:r>
            <a:r>
              <a:rPr lang="en-GB" sz="2200" dirty="0"/>
              <a:t> una </a:t>
            </a:r>
            <a:r>
              <a:rPr lang="en-GB" sz="2200" dirty="0" err="1"/>
              <a:t>frase</a:t>
            </a:r>
            <a:r>
              <a:rPr lang="en-GB" sz="2200" dirty="0"/>
              <a:t>.</a:t>
            </a:r>
          </a:p>
        </p:txBody>
      </p:sp>
      <p:pic>
        <p:nvPicPr>
          <p:cNvPr id="53" name="Imagen 52" descr="Dibujo animado de un personaje animado&#10;&#10;Descripción generada automáticamente con confianza baja">
            <a:extLst>
              <a:ext uri="{FF2B5EF4-FFF2-40B4-BE49-F238E27FC236}">
                <a16:creationId xmlns:a16="http://schemas.microsoft.com/office/drawing/2014/main" id="{0635166B-32AF-9C41-8885-9145B9352D2C}"/>
              </a:ext>
            </a:extLst>
          </p:cNvPr>
          <p:cNvPicPr>
            <a:picLocks noChangeAspect="1"/>
          </p:cNvPicPr>
          <p:nvPr/>
        </p:nvPicPr>
        <p:blipFill rotWithShape="1">
          <a:blip r:embed="rId10"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a:off x="130147" y="4577689"/>
            <a:ext cx="3510386" cy="1675755"/>
          </a:xfrm>
          <a:prstGeom prst="rect">
            <a:avLst/>
          </a:prstGeom>
        </p:spPr>
      </p:pic>
      <p:pic>
        <p:nvPicPr>
          <p:cNvPr id="55" name="Picture 2" descr="http://www.clker.com/cliparts/j/p/l/D/8/K/green-tick-md.png">
            <a:extLst>
              <a:ext uri="{FF2B5EF4-FFF2-40B4-BE49-F238E27FC236}">
                <a16:creationId xmlns:a16="http://schemas.microsoft.com/office/drawing/2014/main" id="{8CEB1838-65A1-9C40-BFA3-F8FD9A06A41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744508" y="3639203"/>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35">
            <a:extLst>
              <a:ext uri="{FF2B5EF4-FFF2-40B4-BE49-F238E27FC236}">
                <a16:creationId xmlns:a16="http://schemas.microsoft.com/office/drawing/2014/main" id="{DB7D5769-0D24-9849-9BED-04E41659DD4B}"/>
              </a:ext>
            </a:extLst>
          </p:cNvPr>
          <p:cNvSpPr txBox="1"/>
          <p:nvPr/>
        </p:nvSpPr>
        <p:spPr>
          <a:xfrm>
            <a:off x="5166776" y="3662814"/>
            <a:ext cx="27766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entonces</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corazón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57" name="Picture 2" descr="http://www.clker.com/cliparts/j/p/l/D/8/K/green-tick-md.png">
            <a:extLst>
              <a:ext uri="{FF2B5EF4-FFF2-40B4-BE49-F238E27FC236}">
                <a16:creationId xmlns:a16="http://schemas.microsoft.com/office/drawing/2014/main" id="{87D33A40-1581-714A-808F-31D678A804D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129536" y="4170746"/>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35">
            <a:extLst>
              <a:ext uri="{FF2B5EF4-FFF2-40B4-BE49-F238E27FC236}">
                <a16:creationId xmlns:a16="http://schemas.microsoft.com/office/drawing/2014/main" id="{2D0AD861-EFA8-B347-9799-7A2AF8073BE2}"/>
              </a:ext>
            </a:extLst>
          </p:cNvPr>
          <p:cNvSpPr txBox="1"/>
          <p:nvPr/>
        </p:nvSpPr>
        <p:spPr>
          <a:xfrm>
            <a:off x="8378491" y="4184399"/>
            <a:ext cx="38300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cincuenta</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policías</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edificio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59" name="Picture 2" descr="http://www.clker.com/cliparts/j/p/l/D/8/K/green-tick-md.png">
            <a:extLst>
              <a:ext uri="{FF2B5EF4-FFF2-40B4-BE49-F238E27FC236}">
                <a16:creationId xmlns:a16="http://schemas.microsoft.com/office/drawing/2014/main" id="{C1E212D7-5C0C-664B-AA47-B84F8AE711A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743013" y="4738787"/>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35">
            <a:extLst>
              <a:ext uri="{FF2B5EF4-FFF2-40B4-BE49-F238E27FC236}">
                <a16:creationId xmlns:a16="http://schemas.microsoft.com/office/drawing/2014/main" id="{ABFD3973-E2AC-304C-8802-8EEFC6A1031E}"/>
              </a:ext>
            </a:extLst>
          </p:cNvPr>
          <p:cNvSpPr txBox="1"/>
          <p:nvPr/>
        </p:nvSpPr>
        <p:spPr>
          <a:xfrm>
            <a:off x="5247838" y="4597111"/>
            <a:ext cx="29622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organización</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beneficios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61" name="Picture 2" descr="http://www.clker.com/cliparts/j/p/l/D/8/K/green-tick-md.png">
            <a:extLst>
              <a:ext uri="{FF2B5EF4-FFF2-40B4-BE49-F238E27FC236}">
                <a16:creationId xmlns:a16="http://schemas.microsoft.com/office/drawing/2014/main" id="{57A41035-01A6-0C45-BC98-2A5A95F056E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132083" y="5270334"/>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35">
            <a:extLst>
              <a:ext uri="{FF2B5EF4-FFF2-40B4-BE49-F238E27FC236}">
                <a16:creationId xmlns:a16="http://schemas.microsoft.com/office/drawing/2014/main" id="{EEAC403D-D748-D34B-B511-007994C9C78C}"/>
              </a:ext>
            </a:extLst>
          </p:cNvPr>
          <p:cNvSpPr txBox="1"/>
          <p:nvPr/>
        </p:nvSpPr>
        <p:spPr>
          <a:xfrm>
            <a:off x="8554351" y="5287888"/>
            <a:ext cx="27766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amenazar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63" name="Picture 2" descr="http://www.clker.com/cliparts/j/p/l/D/8/K/green-tick-md.png">
            <a:extLst>
              <a:ext uri="{FF2B5EF4-FFF2-40B4-BE49-F238E27FC236}">
                <a16:creationId xmlns:a16="http://schemas.microsoft.com/office/drawing/2014/main" id="{296A8755-D9A2-9043-AEC6-701BC72FA68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742870" y="5788224"/>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35">
            <a:extLst>
              <a:ext uri="{FF2B5EF4-FFF2-40B4-BE49-F238E27FC236}">
                <a16:creationId xmlns:a16="http://schemas.microsoft.com/office/drawing/2014/main" id="{325651BA-72BD-614F-A8E2-4EA72A52F9AE}"/>
              </a:ext>
            </a:extLst>
          </p:cNvPr>
          <p:cNvSpPr txBox="1"/>
          <p:nvPr/>
        </p:nvSpPr>
        <p:spPr>
          <a:xfrm>
            <a:off x="5296807" y="5834992"/>
            <a:ext cx="27766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realizar</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acción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65" name="Imagen 64" descr="Mapa&#10;&#10;Descripción generada automáticamente">
            <a:extLst>
              <a:ext uri="{FF2B5EF4-FFF2-40B4-BE49-F238E27FC236}">
                <a16:creationId xmlns:a16="http://schemas.microsoft.com/office/drawing/2014/main" id="{7430F036-9183-C34E-962C-7D06045F3DE1}"/>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t="34705"/>
          <a:stretch/>
        </p:blipFill>
        <p:spPr>
          <a:xfrm>
            <a:off x="9231233" y="725980"/>
            <a:ext cx="2124541" cy="2106256"/>
          </a:xfrm>
          <a:prstGeom prst="rect">
            <a:avLst/>
          </a:prstGeom>
        </p:spPr>
      </p:pic>
      <p:sp>
        <p:nvSpPr>
          <p:cNvPr id="67" name="CuadroTexto 66">
            <a:extLst>
              <a:ext uri="{FF2B5EF4-FFF2-40B4-BE49-F238E27FC236}">
                <a16:creationId xmlns:a16="http://schemas.microsoft.com/office/drawing/2014/main" id="{A6A54352-C7FA-9643-9CE3-B9A3EC59C409}"/>
              </a:ext>
            </a:extLst>
          </p:cNvPr>
          <p:cNvSpPr txBox="1"/>
          <p:nvPr/>
        </p:nvSpPr>
        <p:spPr>
          <a:xfrm>
            <a:off x="10827272" y="1968258"/>
            <a:ext cx="1462090" cy="769441"/>
          </a:xfrm>
          <a:prstGeom prst="rect">
            <a:avLst/>
          </a:prstGeom>
          <a:noFill/>
        </p:spPr>
        <p:txBody>
          <a:bodyPr wrap="square" rtlCol="0">
            <a:spAutoFit/>
          </a:bodyPr>
          <a:lstStyle/>
          <a:p>
            <a:pPr algn="l"/>
            <a:r>
              <a:rPr lang="es-GB" sz="2200" dirty="0">
                <a:solidFill>
                  <a:schemeClr val="accent5">
                    <a:lumMod val="50000"/>
                  </a:schemeClr>
                </a:solidFill>
              </a:rPr>
              <a:t>‘</a:t>
            </a:r>
            <a:r>
              <a:rPr lang="es-GB" sz="2200" b="1" dirty="0">
                <a:solidFill>
                  <a:schemeClr val="accent5">
                    <a:lumMod val="50000"/>
                  </a:schemeClr>
                </a:solidFill>
              </a:rPr>
              <a:t>s</a:t>
            </a:r>
            <a:r>
              <a:rPr lang="es-GB" sz="2200" dirty="0">
                <a:solidFill>
                  <a:schemeClr val="accent5">
                    <a:lumMod val="50000"/>
                  </a:schemeClr>
                </a:solidFill>
              </a:rPr>
              <a:t>’ </a:t>
            </a:r>
          </a:p>
          <a:p>
            <a:pPr algn="l"/>
            <a:r>
              <a:rPr lang="es-GB" sz="2200" dirty="0">
                <a:solidFill>
                  <a:schemeClr val="accent5">
                    <a:lumMod val="50000"/>
                  </a:schemeClr>
                </a:solidFill>
              </a:rPr>
              <a:t>‘</a:t>
            </a:r>
            <a:r>
              <a:rPr lang="es-GB" sz="2200" b="1" dirty="0">
                <a:solidFill>
                  <a:schemeClr val="accent5">
                    <a:lumMod val="50000"/>
                  </a:schemeClr>
                </a:solidFill>
              </a:rPr>
              <a:t>th</a:t>
            </a:r>
            <a:r>
              <a:rPr lang="es-GB" sz="2200" dirty="0">
                <a:solidFill>
                  <a:schemeClr val="accent5">
                    <a:lumMod val="50000"/>
                  </a:schemeClr>
                </a:solidFill>
              </a:rPr>
              <a:t>’</a:t>
            </a:r>
          </a:p>
        </p:txBody>
      </p:sp>
      <p:sp>
        <p:nvSpPr>
          <p:cNvPr id="68" name="Rectángulo 67">
            <a:extLst>
              <a:ext uri="{FF2B5EF4-FFF2-40B4-BE49-F238E27FC236}">
                <a16:creationId xmlns:a16="http://schemas.microsoft.com/office/drawing/2014/main" id="{885397DB-11F9-4E4F-94EF-0F3294F1F48B}"/>
              </a:ext>
            </a:extLst>
          </p:cNvPr>
          <p:cNvSpPr/>
          <p:nvPr/>
        </p:nvSpPr>
        <p:spPr>
          <a:xfrm>
            <a:off x="11431768" y="1997163"/>
            <a:ext cx="286523" cy="297667"/>
          </a:xfrm>
          <a:prstGeom prst="rect">
            <a:avLst/>
          </a:prstGeom>
          <a:solidFill>
            <a:srgbClr val="6AA8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69" name="Rectángulo 68">
            <a:extLst>
              <a:ext uri="{FF2B5EF4-FFF2-40B4-BE49-F238E27FC236}">
                <a16:creationId xmlns:a16="http://schemas.microsoft.com/office/drawing/2014/main" id="{54E758A1-9B11-6647-8B5C-06AD9F769889}"/>
              </a:ext>
            </a:extLst>
          </p:cNvPr>
          <p:cNvSpPr/>
          <p:nvPr/>
        </p:nvSpPr>
        <p:spPr>
          <a:xfrm>
            <a:off x="11431768" y="2355654"/>
            <a:ext cx="286523" cy="297667"/>
          </a:xfrm>
          <a:prstGeom prst="rect">
            <a:avLst/>
          </a:prstGeom>
          <a:solidFill>
            <a:srgbClr val="4069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 name="CuadroTexto 1">
            <a:extLst>
              <a:ext uri="{FF2B5EF4-FFF2-40B4-BE49-F238E27FC236}">
                <a16:creationId xmlns:a16="http://schemas.microsoft.com/office/drawing/2014/main" id="{BB509FC8-0BF2-FC42-A427-E0E514534B63}"/>
              </a:ext>
            </a:extLst>
          </p:cNvPr>
          <p:cNvSpPr txBox="1"/>
          <p:nvPr/>
        </p:nvSpPr>
        <p:spPr>
          <a:xfrm flipH="1">
            <a:off x="3686252" y="6464379"/>
            <a:ext cx="10463701" cy="400110"/>
          </a:xfrm>
          <a:prstGeom prst="rect">
            <a:avLst/>
          </a:prstGeom>
          <a:noFill/>
        </p:spPr>
        <p:txBody>
          <a:bodyPr wrap="square" rtlCol="0">
            <a:spAutoFit/>
          </a:bodyPr>
          <a:lstStyle/>
          <a:p>
            <a:pPr algn="l"/>
            <a:r>
              <a:rPr lang="es-GB" sz="2000" dirty="0">
                <a:solidFill>
                  <a:schemeClr val="bg1"/>
                </a:solidFill>
              </a:rPr>
              <a:t>*España peninsular = mainland Spain</a:t>
            </a:r>
          </a:p>
        </p:txBody>
      </p:sp>
    </p:spTree>
    <p:extLst>
      <p:ext uri="{BB962C8B-B14F-4D97-AF65-F5344CB8AC3E}">
        <p14:creationId xmlns:p14="http://schemas.microsoft.com/office/powerpoint/2010/main" val="414642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25" grpId="0"/>
      <p:bldP spid="29" grpId="0"/>
      <p:bldP spid="32" grpId="0" animBg="1"/>
      <p:bldP spid="8" grpId="0"/>
      <p:bldP spid="43" grpId="0" animBg="1"/>
      <p:bldP spid="44" grpId="0" animBg="1"/>
      <p:bldP spid="45" grpId="0" animBg="1"/>
      <p:bldP spid="46" grpId="0" animBg="1"/>
      <p:bldP spid="47" grpId="0" animBg="1"/>
      <p:bldP spid="48" grpId="0"/>
      <p:bldP spid="56" grpId="0"/>
      <p:bldP spid="58" grpId="0"/>
      <p:bldP spid="60" grpId="0"/>
      <p:bldP spid="62" grpId="0"/>
      <p:bldP spid="64" grpId="0"/>
      <p:bldP spid="67" grpId="0"/>
      <p:bldP spid="68" grpId="0" animBg="1"/>
      <p:bldP spid="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Talking about possessions</a:t>
            </a:r>
            <a:br>
              <a:rPr lang="en-GB" sz="2400" b="1" dirty="0">
                <a:solidFill>
                  <a:schemeClr val="bg1"/>
                </a:solidFill>
              </a:rPr>
            </a:br>
            <a:r>
              <a:rPr lang="en-GB" sz="2400" b="1" dirty="0">
                <a:solidFill>
                  <a:schemeClr val="bg1"/>
                </a:solidFill>
              </a:rPr>
              <a:t>The verb TENER in present singular</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326201" y="1333179"/>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5">
                    <a:lumMod val="50000"/>
                  </a:schemeClr>
                </a:solidFill>
                <a:latin typeface="Century Gothic" panose="020B0502020202020204" pitchFamily="34" charset="0"/>
              </a:rPr>
              <a:t>In Spanish the verb </a:t>
            </a:r>
            <a:r>
              <a:rPr lang="en-GB" sz="2800" b="1" i="1" dirty="0">
                <a:solidFill>
                  <a:schemeClr val="accent2"/>
                </a:solidFill>
                <a:latin typeface="Century Gothic" panose="020B0502020202020204" pitchFamily="34" charset="0"/>
              </a:rPr>
              <a:t>tener</a:t>
            </a:r>
            <a:r>
              <a:rPr lang="en-GB" sz="2800" dirty="0">
                <a:solidFill>
                  <a:schemeClr val="accent5">
                    <a:lumMod val="50000"/>
                  </a:schemeClr>
                </a:solidFill>
                <a:latin typeface="Century Gothic" panose="020B0502020202020204" pitchFamily="34" charset="0"/>
              </a:rPr>
              <a:t> means</a:t>
            </a:r>
            <a:r>
              <a:rPr kumimoji="0" lang="en-GB" sz="28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____________________.</a:t>
            </a:r>
          </a:p>
        </p:txBody>
      </p:sp>
      <p:sp>
        <p:nvSpPr>
          <p:cNvPr id="8" name="TextBox 7"/>
          <p:cNvSpPr txBox="1"/>
          <p:nvPr/>
        </p:nvSpPr>
        <p:spPr>
          <a:xfrm>
            <a:off x="6566870" y="1247673"/>
            <a:ext cx="4131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5">
                    <a:lumMod val="50000"/>
                  </a:schemeClr>
                </a:solidFill>
                <a:latin typeface="Century Gothic" panose="020B0502020202020204" pitchFamily="34" charset="0"/>
              </a:rPr>
              <a:t>to have / having</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9" name="TextBox 8"/>
          <p:cNvSpPr txBox="1"/>
          <p:nvPr/>
        </p:nvSpPr>
        <p:spPr>
          <a:xfrm>
            <a:off x="326201" y="2214607"/>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I</a:t>
            </a:r>
            <a:r>
              <a:rPr kumimoji="0" lang="en-GB" sz="28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have </a:t>
            </a:r>
            <a:r>
              <a:rPr kumimoji="0" lang="en-GB" sz="28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_________________</a:t>
            </a:r>
          </a:p>
        </p:txBody>
      </p:sp>
      <p:sp>
        <p:nvSpPr>
          <p:cNvPr id="10" name="TextBox 9"/>
          <p:cNvSpPr txBox="1"/>
          <p:nvPr/>
        </p:nvSpPr>
        <p:spPr>
          <a:xfrm>
            <a:off x="3035430" y="2151956"/>
            <a:ext cx="18405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chemeClr val="accent2"/>
                </a:solidFill>
                <a:latin typeface="Century Gothic" panose="020B0502020202020204" pitchFamily="34" charset="0"/>
              </a:rPr>
              <a:t>tengo</a:t>
            </a:r>
            <a:endParaRPr kumimoji="0" lang="en-GB" sz="2800" b="1" i="0" u="none" strike="noStrike" kern="1200" cap="none" spc="0" normalizeH="0" baseline="0" noProof="0" dirty="0">
              <a:ln>
                <a:noFill/>
              </a:ln>
              <a:solidFill>
                <a:schemeClr val="accent2"/>
              </a:solidFill>
              <a:effectLst/>
              <a:uLnTx/>
              <a:uFillTx/>
              <a:latin typeface="Century Gothic" panose="020B0502020202020204" pitchFamily="34" charset="0"/>
            </a:endParaRPr>
          </a:p>
        </p:txBody>
      </p:sp>
      <p:sp>
        <p:nvSpPr>
          <p:cNvPr id="11" name="TextBox 10"/>
          <p:cNvSpPr txBox="1"/>
          <p:nvPr/>
        </p:nvSpPr>
        <p:spPr>
          <a:xfrm>
            <a:off x="343342" y="2977872"/>
            <a:ext cx="1124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5">
                    <a:lumMod val="50000"/>
                  </a:schemeClr>
                </a:solidFill>
                <a:latin typeface="Century Gothic" panose="020B0502020202020204" pitchFamily="34" charset="0"/>
              </a:rPr>
              <a:t>you</a:t>
            </a:r>
            <a:r>
              <a:rPr kumimoji="0" lang="en-GB" sz="2800" b="1" i="0" u="none" strike="noStrike" kern="1200" cap="none" spc="0" normalizeH="0" noProof="0" dirty="0">
                <a:ln>
                  <a:noFill/>
                </a:ln>
                <a:solidFill>
                  <a:schemeClr val="accent5">
                    <a:lumMod val="50000"/>
                  </a:schemeClr>
                </a:solidFill>
                <a:effectLst/>
                <a:uLnTx/>
                <a:uFillTx/>
                <a:latin typeface="Century Gothic" panose="020B0502020202020204" pitchFamily="34" charset="0"/>
              </a:rPr>
              <a:t> have </a:t>
            </a:r>
            <a:r>
              <a:rPr kumimoji="0" lang="en-GB" sz="28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a:t>
            </a:r>
          </a:p>
        </p:txBody>
      </p:sp>
      <p:sp>
        <p:nvSpPr>
          <p:cNvPr id="12" name="TextBox 11"/>
          <p:cNvSpPr txBox="1"/>
          <p:nvPr/>
        </p:nvSpPr>
        <p:spPr>
          <a:xfrm>
            <a:off x="3035430" y="2917000"/>
            <a:ext cx="14190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chemeClr val="accent2"/>
                </a:solidFill>
                <a:latin typeface="Century Gothic" panose="020B0502020202020204" pitchFamily="34" charset="0"/>
              </a:rPr>
              <a:t>tienes</a:t>
            </a:r>
            <a:endParaRPr kumimoji="0" lang="en-GB" sz="2800" b="1" i="0" u="none" strike="noStrike" kern="1200" cap="none" spc="0" normalizeH="0" baseline="0" noProof="0" dirty="0">
              <a:ln>
                <a:noFill/>
              </a:ln>
              <a:solidFill>
                <a:schemeClr val="accent2"/>
              </a:solidFill>
              <a:effectLst/>
              <a:uLnTx/>
              <a:uFillTx/>
              <a:latin typeface="Century Gothic" panose="020B0502020202020204" pitchFamily="34" charset="0"/>
            </a:endParaRPr>
          </a:p>
        </p:txBody>
      </p:sp>
      <p:sp>
        <p:nvSpPr>
          <p:cNvPr id="13" name="TextBox 12"/>
          <p:cNvSpPr txBox="1"/>
          <p:nvPr/>
        </p:nvSpPr>
        <p:spPr>
          <a:xfrm>
            <a:off x="3008543" y="3797787"/>
            <a:ext cx="13063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chemeClr val="accent2"/>
                </a:solidFill>
                <a:latin typeface="Century Gothic" panose="020B0502020202020204" pitchFamily="34" charset="0"/>
              </a:rPr>
              <a:t>tiene</a:t>
            </a:r>
            <a:endParaRPr kumimoji="0" lang="en-GB" sz="2800" b="1" i="0" u="none" strike="noStrike" kern="1200" cap="none" spc="0" normalizeH="0" baseline="0" noProof="0" dirty="0">
              <a:ln>
                <a:noFill/>
              </a:ln>
              <a:solidFill>
                <a:schemeClr val="accent2"/>
              </a:solidFill>
              <a:effectLst/>
              <a:uLnTx/>
              <a:uFillTx/>
              <a:latin typeface="Century Gothic" panose="020B0502020202020204" pitchFamily="34" charset="0"/>
            </a:endParaRPr>
          </a:p>
        </p:txBody>
      </p:sp>
      <p:sp>
        <p:nvSpPr>
          <p:cNvPr id="14" name="TextBox 13"/>
          <p:cNvSpPr txBox="1"/>
          <p:nvPr/>
        </p:nvSpPr>
        <p:spPr>
          <a:xfrm>
            <a:off x="343342" y="3858607"/>
            <a:ext cx="60494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chemeClr val="accent5">
                    <a:lumMod val="50000"/>
                  </a:schemeClr>
                </a:solidFill>
                <a:latin typeface="Century Gothic" panose="020B0502020202020204" pitchFamily="34" charset="0"/>
              </a:rPr>
              <a:t>he </a:t>
            </a:r>
            <a:r>
              <a:rPr kumimoji="0" lang="en-GB" sz="2800" b="1" i="0" u="none" strike="noStrike" kern="1200" cap="none" spc="0" normalizeH="0" noProof="0" dirty="0">
                <a:ln>
                  <a:noFill/>
                </a:ln>
                <a:solidFill>
                  <a:schemeClr val="accent5">
                    <a:lumMod val="50000"/>
                  </a:schemeClr>
                </a:solidFill>
                <a:effectLst/>
                <a:uLnTx/>
                <a:uFillTx/>
                <a:latin typeface="Century Gothic" panose="020B0502020202020204" pitchFamily="34" charset="0"/>
              </a:rPr>
              <a:t>has </a:t>
            </a:r>
            <a:r>
              <a:rPr kumimoji="0" lang="en-GB" sz="28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_________________</a:t>
            </a:r>
          </a:p>
        </p:txBody>
      </p:sp>
      <p:sp>
        <p:nvSpPr>
          <p:cNvPr id="15" name="TextBox 14"/>
          <p:cNvSpPr txBox="1"/>
          <p:nvPr/>
        </p:nvSpPr>
        <p:spPr>
          <a:xfrm>
            <a:off x="326201" y="4696648"/>
            <a:ext cx="60494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chemeClr val="accent5">
                    <a:lumMod val="50000"/>
                  </a:schemeClr>
                </a:solidFill>
                <a:latin typeface="Century Gothic" panose="020B0502020202020204" pitchFamily="34" charset="0"/>
              </a:rPr>
              <a:t>she </a:t>
            </a:r>
            <a:r>
              <a:rPr kumimoji="0" lang="en-GB" sz="2800" b="1" i="0" u="none" strike="noStrike" kern="1200" cap="none" spc="0" normalizeH="0" noProof="0" dirty="0">
                <a:ln>
                  <a:noFill/>
                </a:ln>
                <a:solidFill>
                  <a:schemeClr val="accent5">
                    <a:lumMod val="50000"/>
                  </a:schemeClr>
                </a:solidFill>
                <a:effectLst/>
                <a:uLnTx/>
                <a:uFillTx/>
                <a:latin typeface="Century Gothic" panose="020B0502020202020204" pitchFamily="34" charset="0"/>
              </a:rPr>
              <a:t>has </a:t>
            </a:r>
            <a:r>
              <a:rPr kumimoji="0" lang="en-GB" sz="28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________________</a:t>
            </a:r>
          </a:p>
        </p:txBody>
      </p:sp>
      <p:sp>
        <p:nvSpPr>
          <p:cNvPr id="16" name="TextBox 15"/>
          <p:cNvSpPr txBox="1"/>
          <p:nvPr/>
        </p:nvSpPr>
        <p:spPr>
          <a:xfrm>
            <a:off x="3008543" y="4617702"/>
            <a:ext cx="13063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chemeClr val="accent2"/>
                </a:solidFill>
                <a:latin typeface="Century Gothic" panose="020B0502020202020204" pitchFamily="34" charset="0"/>
              </a:rPr>
              <a:t>tiene</a:t>
            </a:r>
            <a:endParaRPr kumimoji="0" lang="en-GB" sz="2800" b="1" i="0" u="none" strike="noStrike" kern="1200" cap="none" spc="0" normalizeH="0" baseline="0" noProof="0" dirty="0">
              <a:ln>
                <a:noFill/>
              </a:ln>
              <a:solidFill>
                <a:schemeClr val="accent2"/>
              </a:solidFill>
              <a:effectLst/>
              <a:uLnTx/>
              <a:uFillTx/>
              <a:latin typeface="Century Gothic" panose="020B0502020202020204" pitchFamily="34" charset="0"/>
            </a:endParaRPr>
          </a:p>
        </p:txBody>
      </p:sp>
      <p:sp>
        <p:nvSpPr>
          <p:cNvPr id="3" name="Rounded Rectangular Callout 2"/>
          <p:cNvSpPr/>
          <p:nvPr/>
        </p:nvSpPr>
        <p:spPr>
          <a:xfrm>
            <a:off x="6649156" y="2955087"/>
            <a:ext cx="4731951" cy="1922581"/>
          </a:xfrm>
          <a:prstGeom prst="wedgeRoundRectCallout">
            <a:avLst>
              <a:gd name="adj1" fmla="val -74457"/>
              <a:gd name="adj2" fmla="val 13738"/>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Remember, when comparing different people, use </a:t>
            </a:r>
            <a:r>
              <a:rPr lang="en-GB" sz="2400" b="1" dirty="0">
                <a:solidFill>
                  <a:schemeClr val="accent5">
                    <a:lumMod val="50000"/>
                  </a:schemeClr>
                </a:solidFill>
              </a:rPr>
              <a:t>subject pronouns </a:t>
            </a:r>
            <a:r>
              <a:rPr lang="en-GB" sz="2400" dirty="0">
                <a:solidFill>
                  <a:schemeClr val="accent5">
                    <a:lumMod val="50000"/>
                  </a:schemeClr>
                </a:solidFill>
              </a:rPr>
              <a:t>(I, you, etc.) in Spanish to clarify who the verb refers to.</a:t>
            </a:r>
          </a:p>
        </p:txBody>
      </p:sp>
      <p:sp>
        <p:nvSpPr>
          <p:cNvPr id="21" name="TextBox 20"/>
          <p:cNvSpPr txBox="1"/>
          <p:nvPr/>
        </p:nvSpPr>
        <p:spPr>
          <a:xfrm>
            <a:off x="2476750" y="2149445"/>
            <a:ext cx="7026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chemeClr val="accent2"/>
                </a:solidFill>
                <a:latin typeface="Century Gothic" panose="020B0502020202020204" pitchFamily="34" charset="0"/>
              </a:rPr>
              <a:t>yo</a:t>
            </a:r>
            <a:endParaRPr kumimoji="0" lang="en-GB" sz="2800" b="1" i="0" u="none" strike="noStrike" kern="1200" cap="none" spc="0" normalizeH="0" baseline="0" noProof="0" dirty="0">
              <a:ln>
                <a:noFill/>
              </a:ln>
              <a:solidFill>
                <a:schemeClr val="accent2"/>
              </a:solidFill>
              <a:effectLst/>
              <a:uLnTx/>
              <a:uFillTx/>
              <a:latin typeface="Century Gothic" panose="020B0502020202020204" pitchFamily="34" charset="0"/>
            </a:endParaRPr>
          </a:p>
        </p:txBody>
      </p:sp>
      <p:sp>
        <p:nvSpPr>
          <p:cNvPr id="22" name="TextBox 21"/>
          <p:cNvSpPr txBox="1"/>
          <p:nvPr/>
        </p:nvSpPr>
        <p:spPr>
          <a:xfrm>
            <a:off x="2616700" y="2919974"/>
            <a:ext cx="653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chemeClr val="accent2"/>
                </a:solidFill>
                <a:latin typeface="Century Gothic" panose="020B0502020202020204" pitchFamily="34" charset="0"/>
              </a:rPr>
              <a:t>tú</a:t>
            </a:r>
            <a:endParaRPr kumimoji="0" lang="en-GB" sz="2800" b="1" i="0" u="none" strike="noStrike" kern="1200" cap="none" spc="0" normalizeH="0" baseline="0" noProof="0" dirty="0">
              <a:ln>
                <a:noFill/>
              </a:ln>
              <a:solidFill>
                <a:schemeClr val="accent2"/>
              </a:solidFill>
              <a:effectLst/>
              <a:uLnTx/>
              <a:uFillTx/>
              <a:latin typeface="Century Gothic" panose="020B0502020202020204" pitchFamily="34" charset="0"/>
            </a:endParaRPr>
          </a:p>
        </p:txBody>
      </p:sp>
      <p:sp>
        <p:nvSpPr>
          <p:cNvPr id="23" name="TextBox 22"/>
          <p:cNvSpPr txBox="1"/>
          <p:nvPr/>
        </p:nvSpPr>
        <p:spPr>
          <a:xfrm>
            <a:off x="2587090" y="3807012"/>
            <a:ext cx="7124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chemeClr val="accent2"/>
                </a:solidFill>
                <a:latin typeface="Century Gothic" panose="020B0502020202020204" pitchFamily="34" charset="0"/>
              </a:rPr>
              <a:t>él</a:t>
            </a:r>
            <a:endParaRPr kumimoji="0" lang="en-GB" sz="2800" b="1" i="0" u="none" strike="noStrike" kern="1200" cap="none" spc="0" normalizeH="0" baseline="0" noProof="0" dirty="0">
              <a:ln>
                <a:noFill/>
              </a:ln>
              <a:solidFill>
                <a:schemeClr val="accent2"/>
              </a:solidFill>
              <a:effectLst/>
              <a:uLnTx/>
              <a:uFillTx/>
              <a:latin typeface="Century Gothic" panose="020B0502020202020204" pitchFamily="34" charset="0"/>
            </a:endParaRPr>
          </a:p>
        </p:txBody>
      </p:sp>
      <p:sp>
        <p:nvSpPr>
          <p:cNvPr id="24" name="TextBox 23"/>
          <p:cNvSpPr txBox="1"/>
          <p:nvPr/>
        </p:nvSpPr>
        <p:spPr>
          <a:xfrm>
            <a:off x="2276897" y="4616058"/>
            <a:ext cx="10226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chemeClr val="accent2"/>
                </a:solidFill>
                <a:latin typeface="Century Gothic" panose="020B0502020202020204" pitchFamily="34" charset="0"/>
              </a:rPr>
              <a:t>ella</a:t>
            </a:r>
            <a:endParaRPr kumimoji="0" lang="en-GB" sz="2800" b="1" i="0" u="none" strike="noStrike" kern="1200" cap="none" spc="0" normalizeH="0" baseline="0" noProof="0" dirty="0">
              <a:ln>
                <a:noFill/>
              </a:ln>
              <a:solidFill>
                <a:schemeClr val="accent2"/>
              </a:solidFill>
              <a:effectLst/>
              <a:uLnTx/>
              <a:uFillTx/>
              <a:latin typeface="Century Gothic" panose="020B0502020202020204" pitchFamily="34" charset="0"/>
            </a:endParaRPr>
          </a:p>
        </p:txBody>
      </p:sp>
      <p:sp>
        <p:nvSpPr>
          <p:cNvPr id="7" name="TextBox 6"/>
          <p:cNvSpPr txBox="1"/>
          <p:nvPr/>
        </p:nvSpPr>
        <p:spPr>
          <a:xfrm>
            <a:off x="71638" y="5590601"/>
            <a:ext cx="6240669" cy="430887"/>
          </a:xfrm>
          <a:prstGeom prst="rect">
            <a:avLst/>
          </a:prstGeom>
          <a:noFill/>
        </p:spPr>
        <p:txBody>
          <a:bodyPr wrap="square" rtlCol="0">
            <a:spAutoFit/>
          </a:bodyPr>
          <a:lstStyle/>
          <a:p>
            <a:pPr algn="l"/>
            <a:r>
              <a:rPr lang="en-GB" sz="2200" dirty="0">
                <a:solidFill>
                  <a:schemeClr val="accent5">
                    <a:lumMod val="50000"/>
                  </a:schemeClr>
                </a:solidFill>
              </a:rPr>
              <a:t>You have forty euros, but she has sixty. =</a:t>
            </a:r>
          </a:p>
        </p:txBody>
      </p:sp>
      <p:sp>
        <p:nvSpPr>
          <p:cNvPr id="25" name="TextBox 24"/>
          <p:cNvSpPr txBox="1"/>
          <p:nvPr/>
        </p:nvSpPr>
        <p:spPr>
          <a:xfrm>
            <a:off x="5756971" y="5514094"/>
            <a:ext cx="6435029" cy="769441"/>
          </a:xfrm>
          <a:prstGeom prst="rect">
            <a:avLst/>
          </a:prstGeom>
          <a:noFill/>
        </p:spPr>
        <p:txBody>
          <a:bodyPr wrap="square" rtlCol="0">
            <a:spAutoFit/>
          </a:bodyPr>
          <a:lstStyle/>
          <a:p>
            <a:pPr algn="l"/>
            <a:r>
              <a:rPr lang="en-GB" sz="2200" dirty="0">
                <a:solidFill>
                  <a:schemeClr val="accent5">
                    <a:lumMod val="50000"/>
                  </a:schemeClr>
                </a:solidFill>
              </a:rPr>
              <a:t>Tú </a:t>
            </a:r>
            <a:r>
              <a:rPr lang="en-GB" sz="2200" dirty="0" err="1">
                <a:solidFill>
                  <a:schemeClr val="accent5">
                    <a:lumMod val="50000"/>
                  </a:schemeClr>
                </a:solidFill>
              </a:rPr>
              <a:t>tienes</a:t>
            </a:r>
            <a:r>
              <a:rPr lang="en-GB" sz="2200" dirty="0">
                <a:solidFill>
                  <a:schemeClr val="accent5">
                    <a:lumMod val="50000"/>
                  </a:schemeClr>
                </a:solidFill>
              </a:rPr>
              <a:t> </a:t>
            </a:r>
            <a:r>
              <a:rPr lang="en-GB" sz="2200" dirty="0" err="1">
                <a:solidFill>
                  <a:schemeClr val="accent5">
                    <a:lumMod val="50000"/>
                  </a:schemeClr>
                </a:solidFill>
              </a:rPr>
              <a:t>cuarenta</a:t>
            </a:r>
            <a:r>
              <a:rPr lang="en-GB" sz="2200" dirty="0">
                <a:solidFill>
                  <a:schemeClr val="accent5">
                    <a:lumMod val="50000"/>
                  </a:schemeClr>
                </a:solidFill>
              </a:rPr>
              <a:t> euros, </a:t>
            </a:r>
            <a:r>
              <a:rPr lang="en-GB" sz="2200" dirty="0" err="1">
                <a:solidFill>
                  <a:schemeClr val="accent5">
                    <a:lumMod val="50000"/>
                  </a:schemeClr>
                </a:solidFill>
              </a:rPr>
              <a:t>pero</a:t>
            </a:r>
            <a:r>
              <a:rPr lang="en-GB" sz="2200" dirty="0">
                <a:solidFill>
                  <a:schemeClr val="accent5">
                    <a:lumMod val="50000"/>
                  </a:schemeClr>
                </a:solidFill>
              </a:rPr>
              <a:t> </a:t>
            </a:r>
            <a:r>
              <a:rPr lang="en-GB" sz="2200" dirty="0" err="1">
                <a:solidFill>
                  <a:schemeClr val="accent5">
                    <a:lumMod val="50000"/>
                  </a:schemeClr>
                </a:solidFill>
              </a:rPr>
              <a:t>ella</a:t>
            </a:r>
            <a:r>
              <a:rPr lang="en-GB" sz="2200" dirty="0">
                <a:solidFill>
                  <a:schemeClr val="accent5">
                    <a:lumMod val="50000"/>
                  </a:schemeClr>
                </a:solidFill>
              </a:rPr>
              <a:t> </a:t>
            </a:r>
            <a:r>
              <a:rPr lang="en-GB" sz="2200" dirty="0" err="1">
                <a:solidFill>
                  <a:schemeClr val="accent5">
                    <a:lumMod val="50000"/>
                  </a:schemeClr>
                </a:solidFill>
              </a:rPr>
              <a:t>tiene</a:t>
            </a:r>
            <a:r>
              <a:rPr lang="en-GB" sz="2200" dirty="0">
                <a:solidFill>
                  <a:schemeClr val="accent5">
                    <a:lumMod val="50000"/>
                  </a:schemeClr>
                </a:solidFill>
              </a:rPr>
              <a:t> </a:t>
            </a:r>
            <a:r>
              <a:rPr lang="en-GB" sz="2200" dirty="0" err="1">
                <a:solidFill>
                  <a:schemeClr val="accent5">
                    <a:lumMod val="50000"/>
                  </a:schemeClr>
                </a:solidFill>
              </a:rPr>
              <a:t>sesenta</a:t>
            </a:r>
            <a:r>
              <a:rPr lang="en-GB" sz="2200" dirty="0">
                <a:solidFill>
                  <a:schemeClr val="accent5">
                    <a:lumMod val="50000"/>
                  </a:schemeClr>
                </a:solidFill>
              </a:rPr>
              <a:t>.</a:t>
            </a:r>
          </a:p>
        </p:txBody>
      </p:sp>
      <p:sp>
        <p:nvSpPr>
          <p:cNvPr id="26" name="Oval 17">
            <a:extLst>
              <a:ext uri="{FF2B5EF4-FFF2-40B4-BE49-F238E27FC236}">
                <a16:creationId xmlns:a16="http://schemas.microsoft.com/office/drawing/2014/main" id="{3271252D-8471-564A-9003-3CA809B76208}"/>
              </a:ext>
            </a:extLst>
          </p:cNvPr>
          <p:cNvSpPr/>
          <p:nvPr/>
        </p:nvSpPr>
        <p:spPr>
          <a:xfrm>
            <a:off x="5712027" y="5459913"/>
            <a:ext cx="507746" cy="523220"/>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18">
            <a:extLst>
              <a:ext uri="{FF2B5EF4-FFF2-40B4-BE49-F238E27FC236}">
                <a16:creationId xmlns:a16="http://schemas.microsoft.com/office/drawing/2014/main" id="{29ADB15C-BFC1-454B-82DA-71FA38F3BB9B}"/>
              </a:ext>
            </a:extLst>
          </p:cNvPr>
          <p:cNvSpPr/>
          <p:nvPr/>
        </p:nvSpPr>
        <p:spPr>
          <a:xfrm>
            <a:off x="9955700" y="5459105"/>
            <a:ext cx="601579" cy="523220"/>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580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6" grpId="0"/>
      <p:bldP spid="3" grpId="0" animBg="1"/>
      <p:bldP spid="21" grpId="0"/>
      <p:bldP spid="22" grpId="0"/>
      <p:bldP spid="23" grpId="0"/>
      <p:bldP spid="24" grpId="0"/>
      <p:bldP spid="7" grpId="0"/>
      <p:bldP spid="25" grpId="0"/>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230B26-27B8-1040-8D4B-42673BC9CDE5}"/>
              </a:ext>
            </a:extLst>
          </p:cNvPr>
          <p:cNvSpPr>
            <a:spLocks noGrp="1"/>
          </p:cNvSpPr>
          <p:nvPr>
            <p:ph type="title"/>
          </p:nvPr>
        </p:nvSpPr>
        <p:spPr>
          <a:xfrm>
            <a:off x="263854" y="165701"/>
            <a:ext cx="10285610" cy="743294"/>
          </a:xfrm>
        </p:spPr>
        <p:txBody>
          <a:bodyPr>
            <a:noAutofit/>
          </a:bodyPr>
          <a:lstStyle/>
          <a:p>
            <a:r>
              <a:rPr lang="es-GB" sz="2200" b="1" dirty="0"/>
              <a:t>Lucía habla con Daniel sobre la preparación de unos deberes especiales: hacer una película. Lee y marca la opción correcta.</a:t>
            </a:r>
          </a:p>
        </p:txBody>
      </p:sp>
      <p:sp>
        <p:nvSpPr>
          <p:cNvPr id="6" name="Rounded Rectangle 11">
            <a:extLst>
              <a:ext uri="{FF2B5EF4-FFF2-40B4-BE49-F238E27FC236}">
                <a16:creationId xmlns:a16="http://schemas.microsoft.com/office/drawing/2014/main" id="{BD2AB8F5-913F-CB40-90F8-A518E253A997}"/>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8" name="Imagen 7" descr="Dibujo animado de un personaje animado&#10;&#10;Descripción generada automáticamente con confianza baja">
            <a:extLst>
              <a:ext uri="{FF2B5EF4-FFF2-40B4-BE49-F238E27FC236}">
                <a16:creationId xmlns:a16="http://schemas.microsoft.com/office/drawing/2014/main" id="{1F058012-D2DC-EC49-9BA6-0D1DDC572D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99075" y="4116495"/>
            <a:ext cx="1234968" cy="2233486"/>
          </a:xfrm>
          <a:prstGeom prst="rect">
            <a:avLst/>
          </a:prstGeom>
        </p:spPr>
      </p:pic>
      <p:pic>
        <p:nvPicPr>
          <p:cNvPr id="12" name="Imagen 11" descr="Dibujo animado de un personaje de caricatura&#10;&#10;Descripción generada automáticamente con confianza media">
            <a:extLst>
              <a:ext uri="{FF2B5EF4-FFF2-40B4-BE49-F238E27FC236}">
                <a16:creationId xmlns:a16="http://schemas.microsoft.com/office/drawing/2014/main" id="{A686A28F-F662-A048-B791-D200DA8521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116495"/>
            <a:ext cx="1498823" cy="2233486"/>
          </a:xfrm>
          <a:prstGeom prst="rect">
            <a:avLst/>
          </a:prstGeom>
        </p:spPr>
      </p:pic>
      <p:sp>
        <p:nvSpPr>
          <p:cNvPr id="13" name="Llamada rectangular redondeada 12">
            <a:extLst>
              <a:ext uri="{FF2B5EF4-FFF2-40B4-BE49-F238E27FC236}">
                <a16:creationId xmlns:a16="http://schemas.microsoft.com/office/drawing/2014/main" id="{92F386AC-BB7D-A642-B866-B6F4631BDD47}"/>
              </a:ext>
            </a:extLst>
          </p:cNvPr>
          <p:cNvSpPr/>
          <p:nvPr/>
        </p:nvSpPr>
        <p:spPr>
          <a:xfrm>
            <a:off x="377843" y="1125695"/>
            <a:ext cx="5548824" cy="1224879"/>
          </a:xfrm>
          <a:prstGeom prst="wedgeRound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Necesito ayuda con estos deberes, así que Nadia también participa. ____ tiene una idea genial para el argumento* de la película y _____ tengo una amiga actriz.</a:t>
            </a:r>
          </a:p>
        </p:txBody>
      </p:sp>
      <p:graphicFrame>
        <p:nvGraphicFramePr>
          <p:cNvPr id="14" name="Tabla 14">
            <a:extLst>
              <a:ext uri="{FF2B5EF4-FFF2-40B4-BE49-F238E27FC236}">
                <a16:creationId xmlns:a16="http://schemas.microsoft.com/office/drawing/2014/main" id="{42B377A1-5940-E44A-8398-FE54555A9EE3}"/>
              </a:ext>
            </a:extLst>
          </p:cNvPr>
          <p:cNvGraphicFramePr>
            <a:graphicFrameLocks noGrp="1"/>
          </p:cNvGraphicFramePr>
          <p:nvPr>
            <p:extLst>
              <p:ext uri="{D42A27DB-BD31-4B8C-83A1-F6EECF244321}">
                <p14:modId xmlns:p14="http://schemas.microsoft.com/office/powerpoint/2010/main" val="3852706813"/>
              </p:ext>
            </p:extLst>
          </p:nvPr>
        </p:nvGraphicFramePr>
        <p:xfrm>
          <a:off x="6096000" y="1186368"/>
          <a:ext cx="5832146" cy="5076264"/>
        </p:xfrm>
        <a:graphic>
          <a:graphicData uri="http://schemas.openxmlformats.org/drawingml/2006/table">
            <a:tbl>
              <a:tblPr firstRow="1" bandRow="1">
                <a:tableStyleId>{5DA37D80-6434-44D0-A028-1B22A696006F}</a:tableStyleId>
              </a:tblPr>
              <a:tblGrid>
                <a:gridCol w="2353733">
                  <a:extLst>
                    <a:ext uri="{9D8B030D-6E8A-4147-A177-3AD203B41FA5}">
                      <a16:colId xmlns:a16="http://schemas.microsoft.com/office/drawing/2014/main" val="1503629965"/>
                    </a:ext>
                  </a:extLst>
                </a:gridCol>
                <a:gridCol w="1159471">
                  <a:extLst>
                    <a:ext uri="{9D8B030D-6E8A-4147-A177-3AD203B41FA5}">
                      <a16:colId xmlns:a16="http://schemas.microsoft.com/office/drawing/2014/main" val="3108914790"/>
                    </a:ext>
                  </a:extLst>
                </a:gridCol>
                <a:gridCol w="1159471">
                  <a:extLst>
                    <a:ext uri="{9D8B030D-6E8A-4147-A177-3AD203B41FA5}">
                      <a16:colId xmlns:a16="http://schemas.microsoft.com/office/drawing/2014/main" val="2452843173"/>
                    </a:ext>
                  </a:extLst>
                </a:gridCol>
                <a:gridCol w="1159471">
                  <a:extLst>
                    <a:ext uri="{9D8B030D-6E8A-4147-A177-3AD203B41FA5}">
                      <a16:colId xmlns:a16="http://schemas.microsoft.com/office/drawing/2014/main" val="2267897816"/>
                    </a:ext>
                  </a:extLst>
                </a:gridCol>
              </a:tblGrid>
              <a:tr h="671100">
                <a:tc>
                  <a:txBody>
                    <a:bodyPr/>
                    <a:lstStyle/>
                    <a:p>
                      <a:pPr algn="ctr"/>
                      <a:r>
                        <a:rPr lang="es-GB" sz="2000" dirty="0">
                          <a:solidFill>
                            <a:schemeClr val="accent5">
                              <a:lumMod val="50000"/>
                            </a:schemeClr>
                          </a:solidFill>
                        </a:rPr>
                        <a:t>Who...?</a:t>
                      </a:r>
                    </a:p>
                  </a:txBody>
                  <a:tcPr anchor="ctr">
                    <a:noFill/>
                  </a:tcPr>
                </a:tc>
                <a:tc>
                  <a:txBody>
                    <a:bodyPr/>
                    <a:lstStyle/>
                    <a:p>
                      <a:pPr algn="ctr"/>
                      <a:r>
                        <a:rPr lang="es-GB" sz="2000" dirty="0">
                          <a:solidFill>
                            <a:schemeClr val="accent5">
                              <a:lumMod val="50000"/>
                            </a:schemeClr>
                          </a:solidFill>
                        </a:rPr>
                        <a:t>I</a:t>
                      </a:r>
                    </a:p>
                    <a:p>
                      <a:pPr algn="ctr"/>
                      <a:r>
                        <a:rPr lang="es-GB" sz="2000" dirty="0">
                          <a:solidFill>
                            <a:schemeClr val="accent5">
                              <a:lumMod val="50000"/>
                            </a:schemeClr>
                          </a:solidFill>
                        </a:rPr>
                        <a:t>(Lucía)</a:t>
                      </a:r>
                    </a:p>
                  </a:txBody>
                  <a:tcPr anchor="ctr">
                    <a:noFill/>
                  </a:tcPr>
                </a:tc>
                <a:tc>
                  <a:txBody>
                    <a:bodyPr/>
                    <a:lstStyle/>
                    <a:p>
                      <a:pPr algn="ctr"/>
                      <a:r>
                        <a:rPr lang="es-GB" sz="2000" dirty="0">
                          <a:solidFill>
                            <a:schemeClr val="accent5">
                              <a:lumMod val="50000"/>
                            </a:schemeClr>
                          </a:solidFill>
                        </a:rPr>
                        <a:t>You</a:t>
                      </a:r>
                    </a:p>
                    <a:p>
                      <a:pPr algn="ctr"/>
                      <a:r>
                        <a:rPr lang="es-GB" sz="2000" dirty="0">
                          <a:solidFill>
                            <a:schemeClr val="accent5">
                              <a:lumMod val="50000"/>
                            </a:schemeClr>
                          </a:solidFill>
                        </a:rPr>
                        <a:t>(Daniel)</a:t>
                      </a:r>
                    </a:p>
                  </a:txBody>
                  <a:tcPr anchor="ctr">
                    <a:noFill/>
                  </a:tcPr>
                </a:tc>
                <a:tc>
                  <a:txBody>
                    <a:bodyPr/>
                    <a:lstStyle/>
                    <a:p>
                      <a:pPr algn="ctr"/>
                      <a:r>
                        <a:rPr lang="es-GB" sz="2000" dirty="0">
                          <a:solidFill>
                            <a:schemeClr val="accent5">
                              <a:lumMod val="50000"/>
                            </a:schemeClr>
                          </a:solidFill>
                        </a:rPr>
                        <a:t>She</a:t>
                      </a:r>
                    </a:p>
                    <a:p>
                      <a:pPr algn="ctr"/>
                      <a:r>
                        <a:rPr lang="es-GB" sz="2000" dirty="0">
                          <a:solidFill>
                            <a:schemeClr val="accent5">
                              <a:lumMod val="50000"/>
                            </a:schemeClr>
                          </a:solidFill>
                        </a:rPr>
                        <a:t>(Nadia)</a:t>
                      </a:r>
                    </a:p>
                  </a:txBody>
                  <a:tcPr anchor="ctr">
                    <a:noFill/>
                  </a:tcPr>
                </a:tc>
                <a:extLst>
                  <a:ext uri="{0D108BD9-81ED-4DB2-BD59-A6C34878D82A}">
                    <a16:rowId xmlns:a16="http://schemas.microsoft.com/office/drawing/2014/main" val="2835111513"/>
                  </a:ext>
                </a:extLst>
              </a:tr>
              <a:tr h="523688">
                <a:tc>
                  <a:txBody>
                    <a:bodyPr/>
                    <a:lstStyle/>
                    <a:p>
                      <a:pPr algn="l"/>
                      <a:r>
                        <a:rPr lang="es-GB" sz="2000" b="0" dirty="0">
                          <a:solidFill>
                            <a:schemeClr val="accent5">
                              <a:lumMod val="50000"/>
                            </a:schemeClr>
                          </a:solidFill>
                        </a:rPr>
                        <a:t>1. has a camera?</a:t>
                      </a: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2132206932"/>
                  </a:ext>
                </a:extLst>
              </a:tr>
              <a:tr h="671100">
                <a:tc>
                  <a:txBody>
                    <a:bodyPr/>
                    <a:lstStyle/>
                    <a:p>
                      <a:pPr algn="l"/>
                      <a:r>
                        <a:rPr lang="es-GB" sz="2000" b="0" dirty="0">
                          <a:solidFill>
                            <a:schemeClr val="accent5">
                              <a:lumMod val="50000"/>
                            </a:schemeClr>
                          </a:solidFill>
                        </a:rPr>
                        <a:t>2. has a great idea?</a:t>
                      </a:r>
                    </a:p>
                  </a:txBody>
                  <a:tcPr anchor="ctr">
                    <a:noFill/>
                  </a:tcPr>
                </a:tc>
                <a:tc>
                  <a:txBody>
                    <a:bodyPr/>
                    <a:lstStyle/>
                    <a:p>
                      <a:endParaRPr lang="es-GB" sz="2000" dirty="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2264001886"/>
                  </a:ext>
                </a:extLst>
              </a:tr>
              <a:tr h="671100">
                <a:tc>
                  <a:txBody>
                    <a:bodyPr/>
                    <a:lstStyle/>
                    <a:p>
                      <a:pPr algn="l"/>
                      <a:r>
                        <a:rPr lang="es-GB" sz="2000" b="0" dirty="0">
                          <a:solidFill>
                            <a:schemeClr val="accent5">
                              <a:lumMod val="50000"/>
                            </a:schemeClr>
                          </a:solidFill>
                        </a:rPr>
                        <a:t>3. has experience?</a:t>
                      </a: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1659266099"/>
                  </a:ext>
                </a:extLst>
              </a:tr>
              <a:tr h="671100">
                <a:tc>
                  <a:txBody>
                    <a:bodyPr/>
                    <a:lstStyle/>
                    <a:p>
                      <a:pPr algn="l"/>
                      <a:r>
                        <a:rPr lang="es-GB" sz="2000" b="0" dirty="0">
                          <a:solidFill>
                            <a:schemeClr val="accent5">
                              <a:lumMod val="50000"/>
                            </a:schemeClr>
                          </a:solidFill>
                        </a:rPr>
                        <a:t>4. a friend who’s an actress?</a:t>
                      </a: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219335162"/>
                  </a:ext>
                </a:extLst>
              </a:tr>
              <a:tr h="523688">
                <a:tc>
                  <a:txBody>
                    <a:bodyPr/>
                    <a:lstStyle/>
                    <a:p>
                      <a:pPr algn="l"/>
                      <a:r>
                        <a:rPr lang="es-GB" sz="2000" b="0" dirty="0">
                          <a:solidFill>
                            <a:schemeClr val="accent5">
                              <a:lumMod val="50000"/>
                            </a:schemeClr>
                          </a:solidFill>
                        </a:rPr>
                        <a:t>5. has a plan?</a:t>
                      </a:r>
                    </a:p>
                  </a:txBody>
                  <a:tcPr anchor="ct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3438428709"/>
                  </a:ext>
                </a:extLst>
              </a:tr>
              <a:tr h="671100">
                <a:tc>
                  <a:txBody>
                    <a:bodyPr/>
                    <a:lstStyle/>
                    <a:p>
                      <a:pPr algn="l"/>
                      <a:r>
                        <a:rPr lang="es-GB" sz="2000" b="0" dirty="0">
                          <a:solidFill>
                            <a:schemeClr val="accent5">
                              <a:lumMod val="50000"/>
                            </a:schemeClr>
                          </a:solidFill>
                        </a:rPr>
                        <a:t>6. has a mobile phone?</a:t>
                      </a: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165800756"/>
                  </a:ext>
                </a:extLst>
              </a:tr>
              <a:tr h="523688">
                <a:tc>
                  <a:txBody>
                    <a:bodyPr/>
                    <a:lstStyle/>
                    <a:p>
                      <a:pPr algn="l"/>
                      <a:r>
                        <a:rPr lang="es-GB" sz="2000" b="0" dirty="0">
                          <a:solidFill>
                            <a:schemeClr val="accent5">
                              <a:lumMod val="50000"/>
                            </a:schemeClr>
                          </a:solidFill>
                        </a:rPr>
                        <a:t>7. has a map?</a:t>
                      </a: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1693380938"/>
                  </a:ext>
                </a:extLst>
              </a:tr>
            </a:tbl>
          </a:graphicData>
        </a:graphic>
      </p:graphicFrame>
      <p:sp>
        <p:nvSpPr>
          <p:cNvPr id="16" name="CuadroTexto 15">
            <a:extLst>
              <a:ext uri="{FF2B5EF4-FFF2-40B4-BE49-F238E27FC236}">
                <a16:creationId xmlns:a16="http://schemas.microsoft.com/office/drawing/2014/main" id="{36ABD673-267C-8B42-B68B-61F295DFCA17}"/>
              </a:ext>
            </a:extLst>
          </p:cNvPr>
          <p:cNvSpPr txBox="1"/>
          <p:nvPr/>
        </p:nvSpPr>
        <p:spPr>
          <a:xfrm>
            <a:off x="3129805" y="6399779"/>
            <a:ext cx="2470548" cy="400110"/>
          </a:xfrm>
          <a:prstGeom prst="rect">
            <a:avLst/>
          </a:prstGeom>
          <a:noFill/>
        </p:spPr>
        <p:txBody>
          <a:bodyPr wrap="none" rtlCol="0">
            <a:spAutoFit/>
          </a:bodyPr>
          <a:lstStyle/>
          <a:p>
            <a:pPr algn="l"/>
            <a:r>
              <a:rPr lang="es-GB" sz="2000" dirty="0">
                <a:solidFill>
                  <a:schemeClr val="bg1"/>
                </a:solidFill>
              </a:rPr>
              <a:t>*argumento = plot</a:t>
            </a:r>
          </a:p>
        </p:txBody>
      </p:sp>
      <p:sp>
        <p:nvSpPr>
          <p:cNvPr id="17" name="Llamada rectangular redondeada 16">
            <a:extLst>
              <a:ext uri="{FF2B5EF4-FFF2-40B4-BE49-F238E27FC236}">
                <a16:creationId xmlns:a16="http://schemas.microsoft.com/office/drawing/2014/main" id="{336390D9-28AC-1D43-87D5-70CE7948BC4A}"/>
              </a:ext>
            </a:extLst>
          </p:cNvPr>
          <p:cNvSpPr/>
          <p:nvPr/>
        </p:nvSpPr>
        <p:spPr>
          <a:xfrm>
            <a:off x="377842" y="2556483"/>
            <a:ext cx="4973091" cy="1224879"/>
          </a:xfrm>
          <a:prstGeom prst="wedgeRound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____ tienes una cámara, ¿no? ¿La puedo usar? _____ tengo un móvil, pero es un poco viejo. </a:t>
            </a:r>
          </a:p>
        </p:txBody>
      </p:sp>
      <p:sp>
        <p:nvSpPr>
          <p:cNvPr id="18" name="Llamada rectangular redondeada 17">
            <a:extLst>
              <a:ext uri="{FF2B5EF4-FFF2-40B4-BE49-F238E27FC236}">
                <a16:creationId xmlns:a16="http://schemas.microsoft.com/office/drawing/2014/main" id="{A9C16A70-3F7C-B34C-A0C4-F21C04453902}"/>
              </a:ext>
            </a:extLst>
          </p:cNvPr>
          <p:cNvSpPr/>
          <p:nvPr/>
        </p:nvSpPr>
        <p:spPr>
          <a:xfrm>
            <a:off x="2285999" y="3987271"/>
            <a:ext cx="3640667" cy="2233486"/>
          </a:xfrm>
          <a:prstGeom prst="wedgeRoundRectCallout">
            <a:avLst>
              <a:gd name="adj1" fmla="val -55043"/>
              <a:gd name="adj2" fmla="val 1097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____ tiene un plan: grabar parte del camino de Santiago. ____ tengo un plano y ____ tienes experiencia, así que podemos conseguir unas escenas muy buenas. </a:t>
            </a:r>
          </a:p>
        </p:txBody>
      </p:sp>
      <p:sp>
        <p:nvSpPr>
          <p:cNvPr id="20" name="Título 1">
            <a:extLst>
              <a:ext uri="{FF2B5EF4-FFF2-40B4-BE49-F238E27FC236}">
                <a16:creationId xmlns:a16="http://schemas.microsoft.com/office/drawing/2014/main" id="{5F6CF4E6-783F-5542-BB0A-1E79D5747986}"/>
              </a:ext>
            </a:extLst>
          </p:cNvPr>
          <p:cNvSpPr txBox="1">
            <a:spLocks/>
          </p:cNvSpPr>
          <p:nvPr/>
        </p:nvSpPr>
        <p:spPr>
          <a:xfrm>
            <a:off x="263854" y="591949"/>
            <a:ext cx="10285610" cy="7432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200" b="1" dirty="0"/>
              <a:t>Ahora, escribe los pronombres para cada verbo. </a:t>
            </a:r>
          </a:p>
        </p:txBody>
      </p:sp>
      <p:sp>
        <p:nvSpPr>
          <p:cNvPr id="21" name="CuadroTexto 20">
            <a:extLst>
              <a:ext uri="{FF2B5EF4-FFF2-40B4-BE49-F238E27FC236}">
                <a16:creationId xmlns:a16="http://schemas.microsoft.com/office/drawing/2014/main" id="{0A2E500E-8C0D-674B-B08C-3DD7964B6A0E}"/>
              </a:ext>
            </a:extLst>
          </p:cNvPr>
          <p:cNvSpPr txBox="1"/>
          <p:nvPr/>
        </p:nvSpPr>
        <p:spPr>
          <a:xfrm>
            <a:off x="4233333" y="1378861"/>
            <a:ext cx="652743" cy="430887"/>
          </a:xfrm>
          <a:prstGeom prst="rect">
            <a:avLst/>
          </a:prstGeom>
          <a:noFill/>
        </p:spPr>
        <p:txBody>
          <a:bodyPr wrap="none" rtlCol="0">
            <a:spAutoFit/>
          </a:bodyPr>
          <a:lstStyle/>
          <a:p>
            <a:pPr algn="l"/>
            <a:r>
              <a:rPr lang="es-GB" sz="2200" b="1" dirty="0">
                <a:solidFill>
                  <a:schemeClr val="accent2"/>
                </a:solidFill>
              </a:rPr>
              <a:t>Ella</a:t>
            </a:r>
          </a:p>
        </p:txBody>
      </p:sp>
      <p:sp>
        <p:nvSpPr>
          <p:cNvPr id="22" name="CuadroTexto 21">
            <a:extLst>
              <a:ext uri="{FF2B5EF4-FFF2-40B4-BE49-F238E27FC236}">
                <a16:creationId xmlns:a16="http://schemas.microsoft.com/office/drawing/2014/main" id="{33BC3389-2A3C-4946-A107-CBEFB9DC1AAE}"/>
              </a:ext>
            </a:extLst>
          </p:cNvPr>
          <p:cNvSpPr txBox="1"/>
          <p:nvPr/>
        </p:nvSpPr>
        <p:spPr>
          <a:xfrm>
            <a:off x="1788747" y="1958812"/>
            <a:ext cx="529312" cy="430887"/>
          </a:xfrm>
          <a:prstGeom prst="rect">
            <a:avLst/>
          </a:prstGeom>
          <a:noFill/>
        </p:spPr>
        <p:txBody>
          <a:bodyPr wrap="none" rtlCol="0">
            <a:spAutoFit/>
          </a:bodyPr>
          <a:lstStyle/>
          <a:p>
            <a:pPr algn="l"/>
            <a:r>
              <a:rPr lang="es-GB" sz="2200" b="1" dirty="0">
                <a:solidFill>
                  <a:schemeClr val="accent2"/>
                </a:solidFill>
              </a:rPr>
              <a:t>yo</a:t>
            </a:r>
          </a:p>
        </p:txBody>
      </p:sp>
      <p:sp>
        <p:nvSpPr>
          <p:cNvPr id="23" name="CuadroTexto 22">
            <a:extLst>
              <a:ext uri="{FF2B5EF4-FFF2-40B4-BE49-F238E27FC236}">
                <a16:creationId xmlns:a16="http://schemas.microsoft.com/office/drawing/2014/main" id="{149850C4-C0D3-A74B-B844-C98666FDB325}"/>
              </a:ext>
            </a:extLst>
          </p:cNvPr>
          <p:cNvSpPr txBox="1"/>
          <p:nvPr/>
        </p:nvSpPr>
        <p:spPr>
          <a:xfrm>
            <a:off x="512808" y="2625990"/>
            <a:ext cx="473206" cy="430887"/>
          </a:xfrm>
          <a:prstGeom prst="rect">
            <a:avLst/>
          </a:prstGeom>
          <a:noFill/>
        </p:spPr>
        <p:txBody>
          <a:bodyPr wrap="none" rtlCol="0">
            <a:spAutoFit/>
          </a:bodyPr>
          <a:lstStyle/>
          <a:p>
            <a:pPr algn="l"/>
            <a:r>
              <a:rPr lang="es-GB" sz="2200" b="1" dirty="0">
                <a:solidFill>
                  <a:schemeClr val="accent2"/>
                </a:solidFill>
              </a:rPr>
              <a:t>Tú</a:t>
            </a:r>
          </a:p>
        </p:txBody>
      </p:sp>
      <p:sp>
        <p:nvSpPr>
          <p:cNvPr id="24" name="CuadroTexto 23">
            <a:extLst>
              <a:ext uri="{FF2B5EF4-FFF2-40B4-BE49-F238E27FC236}">
                <a16:creationId xmlns:a16="http://schemas.microsoft.com/office/drawing/2014/main" id="{97B04AF8-F7D9-984B-BDF4-6448303A106D}"/>
              </a:ext>
            </a:extLst>
          </p:cNvPr>
          <p:cNvSpPr txBox="1"/>
          <p:nvPr/>
        </p:nvSpPr>
        <p:spPr>
          <a:xfrm>
            <a:off x="2263776" y="2953478"/>
            <a:ext cx="540533" cy="430887"/>
          </a:xfrm>
          <a:prstGeom prst="rect">
            <a:avLst/>
          </a:prstGeom>
          <a:noFill/>
        </p:spPr>
        <p:txBody>
          <a:bodyPr wrap="none" rtlCol="0">
            <a:spAutoFit/>
          </a:bodyPr>
          <a:lstStyle/>
          <a:p>
            <a:pPr algn="l"/>
            <a:r>
              <a:rPr lang="es-GB" sz="2200" b="1" dirty="0">
                <a:solidFill>
                  <a:schemeClr val="accent2"/>
                </a:solidFill>
              </a:rPr>
              <a:t>Yo</a:t>
            </a:r>
          </a:p>
        </p:txBody>
      </p:sp>
      <p:sp>
        <p:nvSpPr>
          <p:cNvPr id="25" name="CuadroTexto 24">
            <a:extLst>
              <a:ext uri="{FF2B5EF4-FFF2-40B4-BE49-F238E27FC236}">
                <a16:creationId xmlns:a16="http://schemas.microsoft.com/office/drawing/2014/main" id="{DB8C91C6-7CB2-224E-8673-30E803E5773C}"/>
              </a:ext>
            </a:extLst>
          </p:cNvPr>
          <p:cNvSpPr txBox="1"/>
          <p:nvPr/>
        </p:nvSpPr>
        <p:spPr>
          <a:xfrm>
            <a:off x="2377004" y="3962913"/>
            <a:ext cx="652743" cy="430887"/>
          </a:xfrm>
          <a:prstGeom prst="rect">
            <a:avLst/>
          </a:prstGeom>
          <a:noFill/>
        </p:spPr>
        <p:txBody>
          <a:bodyPr wrap="none" rtlCol="0">
            <a:spAutoFit/>
          </a:bodyPr>
          <a:lstStyle/>
          <a:p>
            <a:pPr algn="l"/>
            <a:r>
              <a:rPr lang="es-GB" sz="2200" b="1" dirty="0">
                <a:solidFill>
                  <a:schemeClr val="accent2"/>
                </a:solidFill>
              </a:rPr>
              <a:t>Ella</a:t>
            </a:r>
          </a:p>
        </p:txBody>
      </p:sp>
      <p:sp>
        <p:nvSpPr>
          <p:cNvPr id="26" name="CuadroTexto 25">
            <a:extLst>
              <a:ext uri="{FF2B5EF4-FFF2-40B4-BE49-F238E27FC236}">
                <a16:creationId xmlns:a16="http://schemas.microsoft.com/office/drawing/2014/main" id="{04BE925B-5D91-9F46-BCBA-8717DB400D3F}"/>
              </a:ext>
            </a:extLst>
          </p:cNvPr>
          <p:cNvSpPr txBox="1"/>
          <p:nvPr/>
        </p:nvSpPr>
        <p:spPr>
          <a:xfrm>
            <a:off x="3692800" y="4542018"/>
            <a:ext cx="540533" cy="430887"/>
          </a:xfrm>
          <a:prstGeom prst="rect">
            <a:avLst/>
          </a:prstGeom>
          <a:noFill/>
        </p:spPr>
        <p:txBody>
          <a:bodyPr wrap="none" rtlCol="0">
            <a:spAutoFit/>
          </a:bodyPr>
          <a:lstStyle/>
          <a:p>
            <a:pPr algn="l"/>
            <a:r>
              <a:rPr lang="es-GB" sz="2200" b="1" dirty="0">
                <a:solidFill>
                  <a:schemeClr val="accent2"/>
                </a:solidFill>
              </a:rPr>
              <a:t>Yo</a:t>
            </a:r>
          </a:p>
        </p:txBody>
      </p:sp>
      <p:sp>
        <p:nvSpPr>
          <p:cNvPr id="27" name="CuadroTexto 26">
            <a:extLst>
              <a:ext uri="{FF2B5EF4-FFF2-40B4-BE49-F238E27FC236}">
                <a16:creationId xmlns:a16="http://schemas.microsoft.com/office/drawing/2014/main" id="{1AB4637F-B1AC-B042-A153-93E8BA1B5506}"/>
              </a:ext>
            </a:extLst>
          </p:cNvPr>
          <p:cNvSpPr txBox="1"/>
          <p:nvPr/>
        </p:nvSpPr>
        <p:spPr>
          <a:xfrm>
            <a:off x="3473028" y="4888570"/>
            <a:ext cx="439544" cy="430887"/>
          </a:xfrm>
          <a:prstGeom prst="rect">
            <a:avLst/>
          </a:prstGeom>
          <a:noFill/>
        </p:spPr>
        <p:txBody>
          <a:bodyPr wrap="none" rtlCol="0">
            <a:spAutoFit/>
          </a:bodyPr>
          <a:lstStyle/>
          <a:p>
            <a:pPr algn="l"/>
            <a:r>
              <a:rPr lang="es-GB" sz="2200" b="1" dirty="0">
                <a:solidFill>
                  <a:schemeClr val="accent2"/>
                </a:solidFill>
              </a:rPr>
              <a:t>tú</a:t>
            </a:r>
          </a:p>
        </p:txBody>
      </p:sp>
      <p:pic>
        <p:nvPicPr>
          <p:cNvPr id="28" name="Picture 2" descr="http://www.clker.com/cliparts/j/p/l/D/8/K/green-tick-md.png">
            <a:extLst>
              <a:ext uri="{FF2B5EF4-FFF2-40B4-BE49-F238E27FC236}">
                <a16:creationId xmlns:a16="http://schemas.microsoft.com/office/drawing/2014/main" id="{53474DA9-3394-7C4A-86AA-E0E81374047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176862" y="258293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lker.com/cliparts/j/p/l/D/8/K/green-tick-md.png">
            <a:extLst>
              <a:ext uri="{FF2B5EF4-FFF2-40B4-BE49-F238E27FC236}">
                <a16:creationId xmlns:a16="http://schemas.microsoft.com/office/drawing/2014/main" id="{9C9EFCE9-8702-8642-9A4A-9092EBD7026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00939" y="399904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clker.com/cliparts/j/p/l/D/8/K/green-tick-md.png">
            <a:extLst>
              <a:ext uri="{FF2B5EF4-FFF2-40B4-BE49-F238E27FC236}">
                <a16:creationId xmlns:a16="http://schemas.microsoft.com/office/drawing/2014/main" id="{127919EC-32A4-8745-88AC-3164393734D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28661" y="196063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clker.com/cliparts/j/p/l/D/8/K/green-tick-md.png">
            <a:extLst>
              <a:ext uri="{FF2B5EF4-FFF2-40B4-BE49-F238E27FC236}">
                <a16:creationId xmlns:a16="http://schemas.microsoft.com/office/drawing/2014/main" id="{E7CF20A2-09F7-554E-A314-1E4611CE12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00939" y="523158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ker.com/cliparts/j/p/l/D/8/K/green-tick-md.png">
            <a:extLst>
              <a:ext uri="{FF2B5EF4-FFF2-40B4-BE49-F238E27FC236}">
                <a16:creationId xmlns:a16="http://schemas.microsoft.com/office/drawing/2014/main" id="{B784CA46-493F-C541-B6FD-5F85F7A2DBF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176862" y="452919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clker.com/cliparts/j/p/l/D/8/K/green-tick-md.png">
            <a:extLst>
              <a:ext uri="{FF2B5EF4-FFF2-40B4-BE49-F238E27FC236}">
                <a16:creationId xmlns:a16="http://schemas.microsoft.com/office/drawing/2014/main" id="{15B11C2F-C736-834A-9828-969B0B2FFB8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00939" y="575886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ker.com/cliparts/j/p/l/D/8/K/green-tick-md.png">
            <a:extLst>
              <a:ext uri="{FF2B5EF4-FFF2-40B4-BE49-F238E27FC236}">
                <a16:creationId xmlns:a16="http://schemas.microsoft.com/office/drawing/2014/main" id="{2BE27D0A-49D3-0C4A-B0F0-2FCAD2E505D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28661" y="3275485"/>
            <a:ext cx="422268" cy="44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39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P spid="22" grpId="0"/>
      <p:bldP spid="23" grpId="0"/>
      <p:bldP spid="24" grpId="0"/>
      <p:bldP spid="25"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5200"/>
            <a:ext cx="6649156" cy="867128"/>
          </a:xfrm>
          <a:prstGeom prst="rect">
            <a:avLst/>
          </a:prstGeom>
        </p:spPr>
      </p:pic>
      <p:sp>
        <p:nvSpPr>
          <p:cNvPr id="5" name="Title 1"/>
          <p:cNvSpPr>
            <a:spLocks noGrp="1"/>
          </p:cNvSpPr>
          <p:nvPr>
            <p:ph type="title"/>
          </p:nvPr>
        </p:nvSpPr>
        <p:spPr>
          <a:xfrm>
            <a:off x="0" y="-126124"/>
            <a:ext cx="7205776" cy="1629750"/>
          </a:xfrm>
        </p:spPr>
        <p:txBody>
          <a:bodyPr>
            <a:normAutofit/>
          </a:bodyPr>
          <a:lstStyle/>
          <a:p>
            <a:r>
              <a:rPr lang="en-GB" sz="2600" b="1" dirty="0">
                <a:solidFill>
                  <a:schemeClr val="bg1"/>
                </a:solidFill>
                <a:latin typeface="Century Gothic" panose="020B0502020202020204" pitchFamily="34" charset="0"/>
              </a:rPr>
              <a:t>Talking about what you have to do</a:t>
            </a:r>
            <a:br>
              <a:rPr lang="en-GB" sz="2600" b="1" dirty="0">
                <a:solidFill>
                  <a:schemeClr val="bg1"/>
                </a:solidFill>
                <a:latin typeface="Century Gothic" panose="020B0502020202020204" pitchFamily="34" charset="0"/>
              </a:rPr>
            </a:br>
            <a:r>
              <a:rPr lang="en-GB" sz="2600" b="1" dirty="0">
                <a:solidFill>
                  <a:schemeClr val="bg1"/>
                </a:solidFill>
                <a:latin typeface="Century Gothic" panose="020B0502020202020204" pitchFamily="34" charset="0"/>
              </a:rPr>
              <a:t>‘Tener que’ in present singular</a:t>
            </a:r>
          </a:p>
        </p:txBody>
      </p:sp>
      <p:sp>
        <p:nvSpPr>
          <p:cNvPr id="15" name="TextBox 12">
            <a:extLst>
              <a:ext uri="{FF2B5EF4-FFF2-40B4-BE49-F238E27FC236}">
                <a16:creationId xmlns:a16="http://schemas.microsoft.com/office/drawing/2014/main" id="{76D777F6-9906-C140-AB73-3B52B26679C0}"/>
              </a:ext>
            </a:extLst>
          </p:cNvPr>
          <p:cNvSpPr txBox="1"/>
          <p:nvPr/>
        </p:nvSpPr>
        <p:spPr>
          <a:xfrm>
            <a:off x="332858" y="4788925"/>
            <a:ext cx="6160162" cy="523220"/>
          </a:xfrm>
          <a:prstGeom prst="rect">
            <a:avLst/>
          </a:prstGeom>
          <a:noFill/>
        </p:spPr>
        <p:txBody>
          <a:bodyPr wrap="square" rtlCol="0">
            <a:spAutoFit/>
          </a:bodyPr>
          <a:lstStyle/>
          <a:p>
            <a:r>
              <a:rPr lang="en-GB" sz="2800" b="1" dirty="0" err="1">
                <a:solidFill>
                  <a:schemeClr val="accent2"/>
                </a:solidFill>
                <a:latin typeface="Century Gothic" panose="020B0502020202020204" pitchFamily="34" charset="0"/>
              </a:rPr>
              <a:t>Tienes</a:t>
            </a:r>
            <a:r>
              <a:rPr lang="en-GB" sz="2800" b="1" dirty="0">
                <a:solidFill>
                  <a:schemeClr val="accent2"/>
                </a:solidFill>
                <a:latin typeface="Century Gothic" panose="020B0502020202020204" pitchFamily="34" charset="0"/>
              </a:rPr>
              <a:t> que </a:t>
            </a:r>
            <a:r>
              <a:rPr lang="en-GB" sz="2800" dirty="0" err="1">
                <a:solidFill>
                  <a:schemeClr val="accent5">
                    <a:lumMod val="50000"/>
                  </a:schemeClr>
                </a:solidFill>
                <a:latin typeface="Century Gothic" panose="020B0502020202020204" pitchFamily="34" charset="0"/>
              </a:rPr>
              <a:t>incluir</a:t>
            </a:r>
            <a:r>
              <a:rPr lang="en-GB" sz="2800" dirty="0">
                <a:solidFill>
                  <a:schemeClr val="accent5">
                    <a:lumMod val="50000"/>
                  </a:schemeClr>
                </a:solidFill>
                <a:latin typeface="Century Gothic" panose="020B0502020202020204" pitchFamily="34" charset="0"/>
              </a:rPr>
              <a:t> </a:t>
            </a:r>
            <a:r>
              <a:rPr lang="en-GB" sz="2800" dirty="0" err="1">
                <a:solidFill>
                  <a:schemeClr val="accent5">
                    <a:lumMod val="50000"/>
                  </a:schemeClr>
                </a:solidFill>
                <a:latin typeface="Century Gothic" panose="020B0502020202020204" pitchFamily="34" charset="0"/>
              </a:rPr>
              <a:t>más</a:t>
            </a:r>
            <a:r>
              <a:rPr lang="en-GB" sz="2800" dirty="0">
                <a:solidFill>
                  <a:schemeClr val="accent5">
                    <a:lumMod val="50000"/>
                  </a:schemeClr>
                </a:solidFill>
                <a:latin typeface="Century Gothic" panose="020B0502020202020204" pitchFamily="34" charset="0"/>
              </a:rPr>
              <a:t> ideas.</a:t>
            </a:r>
          </a:p>
        </p:txBody>
      </p:sp>
      <p:sp>
        <p:nvSpPr>
          <p:cNvPr id="16" name="TextBox 21">
            <a:extLst>
              <a:ext uri="{FF2B5EF4-FFF2-40B4-BE49-F238E27FC236}">
                <a16:creationId xmlns:a16="http://schemas.microsoft.com/office/drawing/2014/main" id="{23DF80B6-65B8-BA45-AE33-22F25F1E5C19}"/>
              </a:ext>
            </a:extLst>
          </p:cNvPr>
          <p:cNvSpPr txBox="1"/>
          <p:nvPr/>
        </p:nvSpPr>
        <p:spPr>
          <a:xfrm>
            <a:off x="6205827" y="4788923"/>
            <a:ext cx="7808482" cy="523220"/>
          </a:xfrm>
          <a:prstGeom prst="rect">
            <a:avLst/>
          </a:prstGeom>
          <a:noFill/>
        </p:spPr>
        <p:txBody>
          <a:bodyPr wrap="square" rtlCol="0">
            <a:spAutoFit/>
          </a:bodyPr>
          <a:lstStyle/>
          <a:p>
            <a:r>
              <a:rPr lang="en-GB" sz="2800" b="1" dirty="0">
                <a:solidFill>
                  <a:schemeClr val="accent2"/>
                </a:solidFill>
                <a:latin typeface="Century Gothic" panose="020B0502020202020204" pitchFamily="34" charset="0"/>
              </a:rPr>
              <a:t>You have to </a:t>
            </a:r>
            <a:r>
              <a:rPr lang="en-GB" sz="2800" dirty="0">
                <a:solidFill>
                  <a:schemeClr val="accent5">
                    <a:lumMod val="50000"/>
                  </a:schemeClr>
                </a:solidFill>
                <a:latin typeface="Century Gothic" panose="020B0502020202020204" pitchFamily="34" charset="0"/>
              </a:rPr>
              <a:t>include more ideas.</a:t>
            </a:r>
          </a:p>
        </p:txBody>
      </p:sp>
      <p:sp>
        <p:nvSpPr>
          <p:cNvPr id="18" name="TextBox 23">
            <a:extLst>
              <a:ext uri="{FF2B5EF4-FFF2-40B4-BE49-F238E27FC236}">
                <a16:creationId xmlns:a16="http://schemas.microsoft.com/office/drawing/2014/main" id="{71D3EA4B-CBBA-4646-8652-B4B49BB011DE}"/>
              </a:ext>
            </a:extLst>
          </p:cNvPr>
          <p:cNvSpPr txBox="1"/>
          <p:nvPr/>
        </p:nvSpPr>
        <p:spPr>
          <a:xfrm>
            <a:off x="332858" y="3040605"/>
            <a:ext cx="11656054"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Be careful: the ‘que’ here translates as ‘to’ not ‘what’.</a:t>
            </a:r>
          </a:p>
        </p:txBody>
      </p:sp>
      <p:sp>
        <p:nvSpPr>
          <p:cNvPr id="19" name="TextBox 2">
            <a:extLst>
              <a:ext uri="{FF2B5EF4-FFF2-40B4-BE49-F238E27FC236}">
                <a16:creationId xmlns:a16="http://schemas.microsoft.com/office/drawing/2014/main" id="{20CC3160-725F-ED4F-A2C2-A6FAD6B5F4E7}"/>
              </a:ext>
            </a:extLst>
          </p:cNvPr>
          <p:cNvSpPr txBox="1"/>
          <p:nvPr/>
        </p:nvSpPr>
        <p:spPr>
          <a:xfrm>
            <a:off x="332858" y="2166445"/>
            <a:ext cx="12283647"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It can be used as an alternative to ‘</a:t>
            </a:r>
            <a:r>
              <a:rPr lang="en-GB" sz="2800" dirty="0" err="1">
                <a:solidFill>
                  <a:schemeClr val="accent5">
                    <a:lumMod val="50000"/>
                  </a:schemeClr>
                </a:solidFill>
                <a:latin typeface="Century Gothic" panose="020B0502020202020204" pitchFamily="34" charset="0"/>
              </a:rPr>
              <a:t>deber</a:t>
            </a:r>
            <a:r>
              <a:rPr lang="en-GB" sz="2800" dirty="0">
                <a:solidFill>
                  <a:schemeClr val="accent5">
                    <a:lumMod val="50000"/>
                  </a:schemeClr>
                </a:solidFill>
                <a:latin typeface="Century Gothic" panose="020B0502020202020204" pitchFamily="34" charset="0"/>
              </a:rPr>
              <a:t>’.</a:t>
            </a:r>
          </a:p>
        </p:txBody>
      </p:sp>
      <p:sp>
        <p:nvSpPr>
          <p:cNvPr id="20" name="TextBox 5">
            <a:extLst>
              <a:ext uri="{FF2B5EF4-FFF2-40B4-BE49-F238E27FC236}">
                <a16:creationId xmlns:a16="http://schemas.microsoft.com/office/drawing/2014/main" id="{089CB309-86FD-294F-A6D9-60DC05378A24}"/>
              </a:ext>
            </a:extLst>
          </p:cNvPr>
          <p:cNvSpPr txBox="1"/>
          <p:nvPr/>
        </p:nvSpPr>
        <p:spPr>
          <a:xfrm>
            <a:off x="332858" y="1292285"/>
            <a:ext cx="11324669"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Remember that ‘</a:t>
            </a:r>
            <a:r>
              <a:rPr lang="en-GB" sz="2800" b="1" dirty="0" err="1">
                <a:solidFill>
                  <a:schemeClr val="accent5">
                    <a:lumMod val="50000"/>
                  </a:schemeClr>
                </a:solidFill>
                <a:latin typeface="Century Gothic" panose="020B0502020202020204" pitchFamily="34" charset="0"/>
              </a:rPr>
              <a:t>tener</a:t>
            </a:r>
            <a:r>
              <a:rPr lang="en-GB" sz="2800" b="1" dirty="0">
                <a:solidFill>
                  <a:schemeClr val="accent5">
                    <a:lumMod val="50000"/>
                  </a:schemeClr>
                </a:solidFill>
                <a:latin typeface="Century Gothic" panose="020B0502020202020204" pitchFamily="34" charset="0"/>
              </a:rPr>
              <a:t> que</a:t>
            </a:r>
            <a:r>
              <a:rPr lang="en-GB" sz="2800" dirty="0">
                <a:solidFill>
                  <a:schemeClr val="accent5">
                    <a:lumMod val="50000"/>
                  </a:schemeClr>
                </a:solidFill>
                <a:latin typeface="Century Gothic" panose="020B0502020202020204" pitchFamily="34" charset="0"/>
              </a:rPr>
              <a:t>’ is used to express obligation. </a:t>
            </a:r>
          </a:p>
        </p:txBody>
      </p:sp>
      <p:sp>
        <p:nvSpPr>
          <p:cNvPr id="21" name="TextBox 15">
            <a:extLst>
              <a:ext uri="{FF2B5EF4-FFF2-40B4-BE49-F238E27FC236}">
                <a16:creationId xmlns:a16="http://schemas.microsoft.com/office/drawing/2014/main" id="{DB1A7E30-19B9-2248-81E4-9FA340307ADC}"/>
              </a:ext>
            </a:extLst>
          </p:cNvPr>
          <p:cNvSpPr txBox="1"/>
          <p:nvPr/>
        </p:nvSpPr>
        <p:spPr>
          <a:xfrm>
            <a:off x="332858" y="3914765"/>
            <a:ext cx="6410678" cy="523220"/>
          </a:xfrm>
          <a:prstGeom prst="rect">
            <a:avLst/>
          </a:prstGeom>
          <a:noFill/>
        </p:spPr>
        <p:txBody>
          <a:bodyPr wrap="square" rtlCol="0">
            <a:spAutoFit/>
          </a:bodyPr>
          <a:lstStyle/>
          <a:p>
            <a:r>
              <a:rPr lang="en-GB" sz="2800" b="1" dirty="0">
                <a:solidFill>
                  <a:schemeClr val="accent2"/>
                </a:solidFill>
                <a:latin typeface="Century Gothic" panose="020B0502020202020204" pitchFamily="34" charset="0"/>
              </a:rPr>
              <a:t>Tengo que </a:t>
            </a:r>
            <a:r>
              <a:rPr lang="en-GB" sz="2800" dirty="0" err="1">
                <a:solidFill>
                  <a:schemeClr val="accent5">
                    <a:lumMod val="50000"/>
                  </a:schemeClr>
                </a:solidFill>
                <a:latin typeface="Century Gothic" panose="020B0502020202020204" pitchFamily="34" charset="0"/>
              </a:rPr>
              <a:t>realizar</a:t>
            </a:r>
            <a:r>
              <a:rPr lang="en-GB" sz="2800" dirty="0">
                <a:solidFill>
                  <a:schemeClr val="accent5">
                    <a:lumMod val="50000"/>
                  </a:schemeClr>
                </a:solidFill>
                <a:latin typeface="Century Gothic" panose="020B0502020202020204" pitchFamily="34" charset="0"/>
              </a:rPr>
              <a:t> un </a:t>
            </a:r>
            <a:r>
              <a:rPr lang="en-GB" sz="2800" dirty="0" err="1">
                <a:solidFill>
                  <a:schemeClr val="accent5">
                    <a:lumMod val="50000"/>
                  </a:schemeClr>
                </a:solidFill>
                <a:latin typeface="Century Gothic" panose="020B0502020202020204" pitchFamily="34" charset="0"/>
              </a:rPr>
              <a:t>trabajo</a:t>
            </a:r>
            <a:r>
              <a:rPr lang="en-GB" sz="2800" dirty="0">
                <a:solidFill>
                  <a:schemeClr val="accent5">
                    <a:lumMod val="50000"/>
                  </a:schemeClr>
                </a:solidFill>
                <a:latin typeface="Century Gothic" panose="020B0502020202020204" pitchFamily="34" charset="0"/>
              </a:rPr>
              <a:t>.</a:t>
            </a:r>
          </a:p>
        </p:txBody>
      </p:sp>
      <p:sp>
        <p:nvSpPr>
          <p:cNvPr id="26" name="TextBox 16">
            <a:extLst>
              <a:ext uri="{FF2B5EF4-FFF2-40B4-BE49-F238E27FC236}">
                <a16:creationId xmlns:a16="http://schemas.microsoft.com/office/drawing/2014/main" id="{D503FE9B-4472-FB43-AC88-F6FA58C1E120}"/>
              </a:ext>
            </a:extLst>
          </p:cNvPr>
          <p:cNvSpPr txBox="1"/>
          <p:nvPr/>
        </p:nvSpPr>
        <p:spPr>
          <a:xfrm>
            <a:off x="6205827" y="3914765"/>
            <a:ext cx="6410678" cy="523220"/>
          </a:xfrm>
          <a:prstGeom prst="rect">
            <a:avLst/>
          </a:prstGeom>
          <a:noFill/>
        </p:spPr>
        <p:txBody>
          <a:bodyPr wrap="square" rtlCol="0">
            <a:spAutoFit/>
          </a:bodyPr>
          <a:lstStyle/>
          <a:p>
            <a:r>
              <a:rPr lang="en-GB" sz="2800" b="1" dirty="0">
                <a:solidFill>
                  <a:schemeClr val="accent2"/>
                </a:solidFill>
                <a:latin typeface="Century Gothic" panose="020B0502020202020204" pitchFamily="34" charset="0"/>
              </a:rPr>
              <a:t>I have to </a:t>
            </a:r>
            <a:r>
              <a:rPr lang="en-GB" sz="2800" dirty="0">
                <a:solidFill>
                  <a:schemeClr val="accent5">
                    <a:lumMod val="50000"/>
                  </a:schemeClr>
                </a:solidFill>
                <a:latin typeface="Century Gothic" panose="020B0502020202020204" pitchFamily="34" charset="0"/>
              </a:rPr>
              <a:t>carry out a job.</a:t>
            </a:r>
          </a:p>
        </p:txBody>
      </p:sp>
      <p:sp>
        <p:nvSpPr>
          <p:cNvPr id="27" name="TextBox 26">
            <a:extLst>
              <a:ext uri="{FF2B5EF4-FFF2-40B4-BE49-F238E27FC236}">
                <a16:creationId xmlns:a16="http://schemas.microsoft.com/office/drawing/2014/main" id="{C5EF1A48-6BF6-E442-80DD-97F996D44918}"/>
              </a:ext>
            </a:extLst>
          </p:cNvPr>
          <p:cNvSpPr txBox="1"/>
          <p:nvPr/>
        </p:nvSpPr>
        <p:spPr>
          <a:xfrm>
            <a:off x="356675" y="5663083"/>
            <a:ext cx="10982018" cy="523220"/>
          </a:xfrm>
          <a:prstGeom prst="rect">
            <a:avLst/>
          </a:prstGeom>
          <a:noFill/>
        </p:spPr>
        <p:txBody>
          <a:bodyPr wrap="square" rtlCol="0">
            <a:spAutoFit/>
          </a:bodyPr>
          <a:lstStyle/>
          <a:p>
            <a:r>
              <a:rPr lang="en-GB" sz="2800" b="1" dirty="0">
                <a:solidFill>
                  <a:schemeClr val="accent2"/>
                </a:solidFill>
                <a:latin typeface="Century Gothic" panose="020B0502020202020204" pitchFamily="34" charset="0"/>
              </a:rPr>
              <a:t>Tiene que </a:t>
            </a:r>
            <a:r>
              <a:rPr lang="en-GB" sz="2800" dirty="0" err="1">
                <a:solidFill>
                  <a:schemeClr val="accent5">
                    <a:lumMod val="50000"/>
                  </a:schemeClr>
                </a:solidFill>
                <a:latin typeface="Century Gothic" panose="020B0502020202020204" pitchFamily="34" charset="0"/>
              </a:rPr>
              <a:t>conseguir</a:t>
            </a:r>
            <a:r>
              <a:rPr lang="en-GB" sz="2800" dirty="0">
                <a:solidFill>
                  <a:schemeClr val="accent5">
                    <a:lumMod val="50000"/>
                  </a:schemeClr>
                </a:solidFill>
                <a:latin typeface="Century Gothic" panose="020B0502020202020204" pitchFamily="34" charset="0"/>
              </a:rPr>
              <a:t> un </a:t>
            </a:r>
            <a:r>
              <a:rPr lang="en-GB" sz="2800" dirty="0" err="1">
                <a:solidFill>
                  <a:schemeClr val="accent5">
                    <a:lumMod val="50000"/>
                  </a:schemeClr>
                </a:solidFill>
                <a:latin typeface="Century Gothic" panose="020B0502020202020204" pitchFamily="34" charset="0"/>
              </a:rPr>
              <a:t>plano</a:t>
            </a:r>
            <a:r>
              <a:rPr lang="en-GB" sz="2800" dirty="0">
                <a:solidFill>
                  <a:schemeClr val="accent5">
                    <a:lumMod val="50000"/>
                  </a:schemeClr>
                </a:solidFill>
                <a:latin typeface="Century Gothic" panose="020B0502020202020204" pitchFamily="34" charset="0"/>
              </a:rPr>
              <a:t>.</a:t>
            </a:r>
            <a:endParaRPr lang="en-GB" sz="2800" dirty="0">
              <a:solidFill>
                <a:schemeClr val="accent1">
                  <a:lumMod val="50000"/>
                </a:schemeClr>
              </a:solidFill>
              <a:latin typeface="Century Gothic" panose="020B0502020202020204" pitchFamily="34" charset="0"/>
            </a:endParaRPr>
          </a:p>
        </p:txBody>
      </p:sp>
      <p:sp>
        <p:nvSpPr>
          <p:cNvPr id="2" name="CuadroTexto 1">
            <a:extLst>
              <a:ext uri="{FF2B5EF4-FFF2-40B4-BE49-F238E27FC236}">
                <a16:creationId xmlns:a16="http://schemas.microsoft.com/office/drawing/2014/main" id="{EE418800-3920-3C4B-855D-7A5C4A67CFF7}"/>
              </a:ext>
            </a:extLst>
          </p:cNvPr>
          <p:cNvSpPr txBox="1"/>
          <p:nvPr/>
        </p:nvSpPr>
        <p:spPr>
          <a:xfrm>
            <a:off x="6205827" y="5693901"/>
            <a:ext cx="4203395" cy="523220"/>
          </a:xfrm>
          <a:prstGeom prst="rect">
            <a:avLst/>
          </a:prstGeom>
          <a:noFill/>
        </p:spPr>
        <p:txBody>
          <a:bodyPr wrap="none" rtlCol="0">
            <a:spAutoFit/>
          </a:bodyPr>
          <a:lstStyle/>
          <a:p>
            <a:r>
              <a:rPr lang="en-GB" sz="2800" b="1" dirty="0">
                <a:solidFill>
                  <a:schemeClr val="accent2"/>
                </a:solidFill>
                <a:latin typeface="Century Gothic" panose="020B0502020202020204" pitchFamily="34" charset="0"/>
              </a:rPr>
              <a:t>S/he has to </a:t>
            </a:r>
            <a:r>
              <a:rPr lang="en-GB" sz="2800" dirty="0">
                <a:solidFill>
                  <a:schemeClr val="accent5">
                    <a:lumMod val="50000"/>
                  </a:schemeClr>
                </a:solidFill>
                <a:latin typeface="Century Gothic" panose="020B0502020202020204" pitchFamily="34" charset="0"/>
              </a:rPr>
              <a:t>get a map.</a:t>
            </a:r>
          </a:p>
        </p:txBody>
      </p:sp>
      <p:sp>
        <p:nvSpPr>
          <p:cNvPr id="13" name="Rounded Rectangle 11">
            <a:extLst>
              <a:ext uri="{FF2B5EF4-FFF2-40B4-BE49-F238E27FC236}">
                <a16:creationId xmlns:a16="http://schemas.microsoft.com/office/drawing/2014/main" id="{BF84F84C-8AFE-8C49-A6B7-9CA63034709E}"/>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2048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0" grpId="0"/>
      <p:bldP spid="21" grpId="0"/>
      <p:bldP spid="26" grpId="0"/>
      <p:bldP spid="27" grpId="0"/>
      <p:bldP spid="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5096</TotalTime>
  <Words>8690</Words>
  <Application>Microsoft Office PowerPoint</Application>
  <PresentationFormat>Widescreen</PresentationFormat>
  <Paragraphs>1262</Paragraphs>
  <Slides>32</Slides>
  <Notes>32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American Typewriter</vt:lpstr>
      <vt:lpstr>Arial</vt:lpstr>
      <vt:lpstr>Book Antiqua</vt:lpstr>
      <vt:lpstr>Bradley Hand</vt:lpstr>
      <vt:lpstr>Britannic Bold</vt:lpstr>
      <vt:lpstr>Calibri</vt:lpstr>
      <vt:lpstr>Century Gothic</vt:lpstr>
      <vt:lpstr>Chalkboard</vt:lpstr>
      <vt:lpstr>Cooper Black</vt:lpstr>
      <vt:lpstr>Lucida Console</vt:lpstr>
      <vt:lpstr>Times New Roman</vt:lpstr>
      <vt:lpstr>Wingdings</vt:lpstr>
      <vt:lpstr>1_Office Theme</vt:lpstr>
      <vt:lpstr>Talking about what you have to do</vt:lpstr>
      <vt:lpstr>Vocabulario</vt:lpstr>
      <vt:lpstr>Vocabulario</vt:lpstr>
      <vt:lpstr>Vocabulario</vt:lpstr>
      <vt:lpstr>Vocabulario</vt:lpstr>
      <vt:lpstr>Recuerda que la pronunciación de CE, CI y Z en español es diferente según la zona. Escucha y compara:</vt:lpstr>
      <vt:lpstr>Talking about possessions The verb TENER in present singular</vt:lpstr>
      <vt:lpstr>Lucía habla con Daniel sobre la preparación de unos deberes especiales: hacer una película. Lee y marca la opción correcta.</vt:lpstr>
      <vt:lpstr>Talking about what you have to do ‘Tener que’ in present singular</vt:lpstr>
      <vt:lpstr>Distinguishing one thing from another Demonstratives ‘este’ and ‘esta’</vt:lpstr>
      <vt:lpstr>Lucía escribe instrucciones para su película.  ¿Cuál es la opción correcta? </vt:lpstr>
      <vt:lpstr>Ahora, ¿qué significa cada  frase?</vt:lpstr>
      <vt:lpstr>Daniel está ayudando a Lucía con su película y hace preguntas sobre sus instrucciones. Elige la opción correcta.</vt:lpstr>
      <vt:lpstr>hablar / escuchar</vt:lpstr>
      <vt:lpstr>Persona A</vt:lpstr>
      <vt:lpstr>Persona A</vt:lpstr>
      <vt:lpstr>Persona A</vt:lpstr>
      <vt:lpstr>Persona A</vt:lpstr>
      <vt:lpstr>Making a film</vt:lpstr>
      <vt:lpstr>escuchar</vt:lpstr>
      <vt:lpstr>Vocabulario</vt:lpstr>
      <vt:lpstr>Recuerda que la pronunciación de CE, CI y Z en español es diferente según la zona. Escucha y compara:</vt:lpstr>
      <vt:lpstr>Talking about possessions The verb TENER in past singular</vt:lpstr>
      <vt:lpstr>Icíar Bollaín es una directora de cine. En una entrevista, habla sobre cómo realizó su película sobre la conquista* de América: “También la lluvia”.</vt:lpstr>
      <vt:lpstr>Icíar Bollaín es una directora de cine. En una entrevista, habla sobre cómo realizó su película sobre la conquista* de América: “También la lluvia”.</vt:lpstr>
      <vt:lpstr>Using ‘tener’ for idiomatic expressions</vt:lpstr>
      <vt:lpstr>Ahora escucha unas frases de la entrevista: Icíar Bollaín habla con el autor del guion* sobre los desafíos de la película “También la lluvia”. ¿Quién es la persona? ¿Cómo traduces el verbo?</vt:lpstr>
      <vt:lpstr>Vas a leer un texto sobre una película de Icíar Bollaín. La película trata una parte de la historia reciente* de España. Aquí tienes un poco de información.</vt:lpstr>
      <vt:lpstr>La directora Icíar Bollaín está con Maixabel Lasa en una entrevista sobre su película “Maixabel”. Escucha y escribe las frases que no están.</vt:lpstr>
      <vt:lpstr>Las películas de Icíar Bollaín son parte de un festival de cine en Inglaterra. Lee los comentarios del público y escribe la traducción en español para un periódico de España.</vt:lpstr>
      <vt:lpstr>Comprueba las respuestas.</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migration and the lives of native Spanish speakers in USA</dc:title>
  <dc:creator>Louise Caruso</dc:creator>
  <cp:lastModifiedBy>Mollie Bentley-Smith</cp:lastModifiedBy>
  <cp:revision>101</cp:revision>
  <dcterms:created xsi:type="dcterms:W3CDTF">2021-06-23T17:04:36Z</dcterms:created>
  <dcterms:modified xsi:type="dcterms:W3CDTF">2022-07-15T16:26:35Z</dcterms:modified>
</cp:coreProperties>
</file>