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 id="2147483722" r:id="rId5"/>
  </p:sldMasterIdLst>
  <p:notesMasterIdLst>
    <p:notesMasterId r:id="rId16"/>
  </p:notesMasterIdLst>
  <p:sldIdLst>
    <p:sldId id="272" r:id="rId6"/>
    <p:sldId id="561" r:id="rId7"/>
    <p:sldId id="302" r:id="rId8"/>
    <p:sldId id="303" r:id="rId9"/>
    <p:sldId id="304" r:id="rId10"/>
    <p:sldId id="282" r:id="rId11"/>
    <p:sldId id="306" r:id="rId12"/>
    <p:sldId id="307" r:id="rId13"/>
    <p:sldId id="548"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09" autoAdjust="0"/>
  </p:normalViewPr>
  <p:slideViewPr>
    <p:cSldViewPr snapToGrid="0">
      <p:cViewPr varScale="1">
        <p:scale>
          <a:sx n="63" d="100"/>
          <a:sy n="63" d="100"/>
        </p:scale>
        <p:origin x="102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b="1" dirty="0"/>
              <a:t>Learning outcomes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b="0" dirty="0"/>
              <a:t>Revisiting SSC [</a:t>
            </a:r>
            <a:r>
              <a:rPr lang="en-GB" b="0" dirty="0" err="1"/>
              <a:t>ch</a:t>
            </a:r>
            <a:r>
              <a:rPr lang="en-GB" b="0" dirty="0"/>
              <a:t>]</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439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now practise saying the words</a:t>
            </a:r>
            <a:r>
              <a:rPr lang="en-US" dirty="0"/>
              <a:t> in pairs, each choosing a word from a different side, then swapping sides. Students check each others’ pronunciation, trying to get the longest ‘rally’ of correct pronunciations. The teacher circulates to check that students are drawing on their existing knowledge of French SSCs to pronounce the words accurately and avoid L1 interference.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beginning the task, teacher to remind students: </a:t>
            </a:r>
            <a:r>
              <a:rPr lang="en-US" b="1" dirty="0"/>
              <a:t>two</a:t>
            </a:r>
            <a:r>
              <a:rPr lang="en-US" b="0" dirty="0"/>
              <a:t> pronunciations in English, </a:t>
            </a:r>
            <a:r>
              <a:rPr lang="en-US" b="1" dirty="0"/>
              <a:t>one</a:t>
            </a:r>
            <a:r>
              <a:rPr lang="en-US" b="0" dirty="0"/>
              <a:t> pronunciation in French.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74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work in pairs to work out the sound we are revisiting – first pair to</a:t>
            </a:r>
            <a:r>
              <a:rPr lang="en-GB" baseline="0" dirty="0"/>
              <a:t> put hands up have a go – must say all words correctly and work out the sound</a:t>
            </a:r>
            <a:r>
              <a:rPr lang="en-US" baseline="0" dirty="0"/>
              <a:t>. Click the image to play the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err="1"/>
              <a:t>ch</a:t>
            </a:r>
            <a:r>
              <a:rPr lang="en-US" b="0" baseline="0" dirty="0" err="1"/>
              <a:t>ien</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err="1"/>
              <a:t>co</a:t>
            </a:r>
            <a:r>
              <a:rPr lang="en-US" b="1" baseline="0" dirty="0" err="1"/>
              <a:t>ch</a:t>
            </a:r>
            <a:r>
              <a:rPr lang="en-US" b="0" baseline="0" dirty="0" err="1"/>
              <a:t>er</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ch</a:t>
            </a:r>
            <a:r>
              <a:rPr lang="en-US" b="0" baseline="0" dirty="0"/>
              <a:t>emise</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72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a:t>
            </a:r>
            <a:r>
              <a:rPr lang="en-GB" b="1" dirty="0" err="1"/>
              <a:t>chercher</a:t>
            </a:r>
            <a:r>
              <a:rPr lang="en-GB" b="1" dirty="0"/>
              <a:t> [336]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1. Present the letter and say the </a:t>
            </a:r>
            <a:r>
              <a:rPr lang="en-GB" b="1" dirty="0"/>
              <a:t>[</a:t>
            </a:r>
            <a:r>
              <a:rPr lang="en-GB" b="1" dirty="0" err="1"/>
              <a:t>ch</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chercher</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a:t>
            </a:r>
            <a:r>
              <a:rPr lang="en-GB" dirty="0"/>
              <a:t>mime looking for something everywhere.</a:t>
            </a:r>
            <a:br>
              <a:rPr lang="en-GB" baseline="0" dirty="0"/>
            </a:br>
            <a:r>
              <a:rPr lang="en-GB" baseline="0" dirty="0"/>
              <a:t>4. Roll back the animations and work through 1-3 again, but this time, dropping your voice completely to listen carefully to the students saying the </a:t>
            </a:r>
            <a:r>
              <a:rPr lang="en-GB" b="1" dirty="0"/>
              <a:t>[e] </a:t>
            </a:r>
            <a:r>
              <a:rPr lang="en-GB" baseline="0" dirty="0"/>
              <a:t>sound, pronouncing </a:t>
            </a:r>
            <a:r>
              <a:rPr lang="en-GB" b="0" baseline="0" dirty="0"/>
              <a:t>”</a:t>
            </a:r>
            <a:r>
              <a:rPr lang="en-GB" b="1" baseline="0" dirty="0" err="1"/>
              <a:t>chercher</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5232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806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122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ch</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dimanche</a:t>
            </a:r>
            <a:r>
              <a:rPr lang="en-GB" baseline="0" dirty="0"/>
              <a:t> [1235]; </a:t>
            </a:r>
            <a:r>
              <a:rPr lang="en-GB" b="1" baseline="0" dirty="0"/>
              <a:t>chanter </a:t>
            </a:r>
            <a:r>
              <a:rPr lang="en-GB" b="0" baseline="0" dirty="0"/>
              <a:t>[1820]</a:t>
            </a:r>
            <a:r>
              <a:rPr lang="en-GB" baseline="0" dirty="0"/>
              <a:t> </a:t>
            </a:r>
            <a:r>
              <a:rPr lang="en-GB" b="1" baseline="0" dirty="0"/>
              <a:t>bouche</a:t>
            </a:r>
            <a:r>
              <a:rPr lang="en-GB" baseline="0" dirty="0"/>
              <a:t> [1838]; </a:t>
            </a:r>
            <a:r>
              <a:rPr lang="en-GB" b="1" baseline="0" dirty="0"/>
              <a:t>champ</a:t>
            </a:r>
            <a:r>
              <a:rPr lang="en-GB" baseline="0" dirty="0"/>
              <a:t> [847]; </a:t>
            </a:r>
            <a:r>
              <a:rPr lang="en-GB" b="1" baseline="0" dirty="0"/>
              <a:t>chat</a:t>
            </a:r>
            <a:r>
              <a:rPr lang="en-GB" baseline="0" dirty="0"/>
              <a:t> [3138]; </a:t>
            </a:r>
            <a:r>
              <a:rPr lang="en-GB" b="1" baseline="0" dirty="0" err="1"/>
              <a:t>chercher</a:t>
            </a:r>
            <a:r>
              <a:rPr lang="en-GB" b="1" baseline="0" dirty="0"/>
              <a:t> </a:t>
            </a:r>
            <a:r>
              <a:rPr lang="en-GB" baseline="0" dirty="0"/>
              <a:t>[336].</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1717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3508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6709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activity highlights similarities and differences in the English and French pronunciation of the SSC [</a:t>
            </a:r>
            <a:r>
              <a:rPr lang="en-GB" dirty="0" err="1"/>
              <a:t>ch</a:t>
            </a:r>
            <a:r>
              <a:rPr lang="en-GB" dirty="0"/>
              <a:t>], using near-cognates which have not been previously taught. Images are provided to aid recognition. The activity aims to show that while the pronunciation of this SSC changes in English, it is consistent in French. Teachers to highlight that, where the sound is ‘</a:t>
            </a:r>
            <a:r>
              <a:rPr lang="en-GB" dirty="0" err="1"/>
              <a:t>sh</a:t>
            </a:r>
            <a:r>
              <a:rPr lang="en-GB" dirty="0"/>
              <a:t>’ in English, these words are “borrowed” from French (chef, brochure, champagne, moustache).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write 1-10 in their exercise books and decide if the [</a:t>
            </a:r>
            <a:r>
              <a:rPr lang="en-GB" dirty="0" err="1"/>
              <a:t>ch</a:t>
            </a:r>
            <a:r>
              <a:rPr lang="en-GB" dirty="0"/>
              <a:t>] in the French word sounds the same as in English, or different to the English. They then listen to the words and check their answers.</a:t>
            </a:r>
          </a:p>
          <a:p>
            <a:endParaRPr lang="en-GB" dirty="0"/>
          </a:p>
          <a:p>
            <a:r>
              <a:rPr lang="en-GB" b="0" dirty="0"/>
              <a:t>TRANSCRIPT:</a:t>
            </a:r>
          </a:p>
          <a:p>
            <a:pPr marL="228600" indent="-228600">
              <a:buAutoNum type="arabicPeriod"/>
            </a:pPr>
            <a:r>
              <a:rPr lang="en-GB" dirty="0"/>
              <a:t>chef</a:t>
            </a:r>
          </a:p>
          <a:p>
            <a:pPr marL="228600" indent="-228600">
              <a:buAutoNum type="arabicPeriod"/>
            </a:pPr>
            <a:r>
              <a:rPr lang="en-GB" dirty="0"/>
              <a:t>avalanche</a:t>
            </a:r>
          </a:p>
          <a:p>
            <a:pPr marL="228600" indent="-228600">
              <a:buAutoNum type="arabicPeriod"/>
            </a:pPr>
            <a:r>
              <a:rPr lang="en-GB" dirty="0" err="1"/>
              <a:t>touche</a:t>
            </a:r>
            <a:endParaRPr lang="en-GB" dirty="0"/>
          </a:p>
          <a:p>
            <a:pPr marL="228600" indent="-228600">
              <a:buAutoNum type="arabicPeriod"/>
            </a:pPr>
            <a:r>
              <a:rPr lang="en-GB" dirty="0"/>
              <a:t>brochure</a:t>
            </a:r>
          </a:p>
          <a:p>
            <a:pPr marL="228600" indent="-228600">
              <a:buAutoNum type="arabicPeriod"/>
            </a:pPr>
            <a:r>
              <a:rPr lang="en-GB" dirty="0"/>
              <a:t>charge</a:t>
            </a:r>
          </a:p>
          <a:p>
            <a:pPr marL="228600" indent="-228600">
              <a:buAutoNum type="arabicPeriod"/>
            </a:pPr>
            <a:r>
              <a:rPr lang="en-GB" dirty="0"/>
              <a:t>champagne</a:t>
            </a:r>
          </a:p>
          <a:p>
            <a:pPr marL="228600" indent="-228600">
              <a:buAutoNum type="arabicPeriod"/>
            </a:pPr>
            <a:r>
              <a:rPr lang="en-GB" dirty="0" err="1"/>
              <a:t>chocolat</a:t>
            </a:r>
            <a:endParaRPr lang="en-GB" dirty="0"/>
          </a:p>
          <a:p>
            <a:pPr marL="228600" indent="-228600">
              <a:buAutoNum type="arabicPeriod"/>
            </a:pPr>
            <a:r>
              <a:rPr lang="en-GB" dirty="0"/>
              <a:t>champion</a:t>
            </a:r>
          </a:p>
          <a:p>
            <a:pPr marL="228600" indent="-228600">
              <a:buAutoNum type="arabicPeriod"/>
            </a:pPr>
            <a:r>
              <a:rPr lang="en-GB" dirty="0"/>
              <a:t>moustache</a:t>
            </a:r>
          </a:p>
          <a:p>
            <a:pPr marL="228600" indent="-228600">
              <a:buAutoNum type="arabicPeriod"/>
            </a:pPr>
            <a:r>
              <a:rPr lang="en-GB" dirty="0"/>
              <a:t>riche</a:t>
            </a:r>
          </a:p>
          <a:p>
            <a:endParaRPr lang="en-GB" dirty="0"/>
          </a:p>
          <a:p>
            <a:r>
              <a:rPr lang="en-GB" sz="1200" b="1" kern="1200" dirty="0">
                <a:solidFill>
                  <a:schemeClr val="tx1"/>
                </a:solidFill>
                <a:effectLst/>
                <a:latin typeface="+mn-lt"/>
                <a:ea typeface="+mn-ea"/>
                <a:cs typeface="+mn-cs"/>
              </a:rPr>
              <a:t>Frequency rankings of </a:t>
            </a:r>
            <a:r>
              <a:rPr lang="en-GB" sz="1200" b="1" u="none" kern="1200" dirty="0">
                <a:solidFill>
                  <a:schemeClr val="tx1"/>
                </a:solidFill>
                <a:effectLst/>
                <a:latin typeface="+mn-lt"/>
                <a:ea typeface="+mn-ea"/>
                <a:cs typeface="+mn-cs"/>
              </a:rPr>
              <a:t>non-SOW (near-)cognates</a:t>
            </a:r>
            <a:r>
              <a:rPr lang="en-GB" sz="1200" b="1" kern="1200" dirty="0">
                <a:solidFill>
                  <a:schemeClr val="tx1"/>
                </a:solidFill>
                <a:effectLst/>
                <a:latin typeface="+mn-lt"/>
                <a:ea typeface="+mn-ea"/>
                <a:cs typeface="+mn-cs"/>
              </a:rPr>
              <a:t> (1 is the most common word in French): </a:t>
            </a:r>
            <a:endParaRPr lang="en-GB"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avalanche [4426], brochure [&gt;5000], champagne [&gt;5000], champion [2443], charge [849], chef [386], chocolat [4556], moustache [&gt;5000], riche [599], touche [3775]</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Source: </a:t>
            </a:r>
            <a:r>
              <a:rPr lang="fr-FR" sz="1200" kern="1200" dirty="0" err="1">
                <a:solidFill>
                  <a:schemeClr val="tx1"/>
                </a:solidFill>
                <a:effectLst/>
                <a:latin typeface="+mn-lt"/>
                <a:ea typeface="+mn-ea"/>
                <a:cs typeface="+mn-cs"/>
              </a:rPr>
              <a:t>Londsale</a:t>
            </a:r>
            <a:r>
              <a:rPr lang="fr-FR" sz="1200" kern="1200" dirty="0">
                <a:solidFill>
                  <a:schemeClr val="tx1"/>
                </a:solidFill>
                <a:effectLst/>
                <a:latin typeface="+mn-lt"/>
                <a:ea typeface="+mn-ea"/>
                <a:cs typeface="+mn-cs"/>
              </a:rPr>
              <a:t>, D., &amp; Le Bras, Y.  </a:t>
            </a:r>
            <a:r>
              <a:rPr lang="en-GB" sz="1200" kern="1200" dirty="0">
                <a:solidFill>
                  <a:schemeClr val="tx1"/>
                </a:solidFill>
                <a:effectLst/>
                <a:latin typeface="+mn-lt"/>
                <a:ea typeface="+mn-ea"/>
                <a:cs typeface="+mn-cs"/>
              </a:rPr>
              <a:t>(2009).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41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4481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629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44591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94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215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211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17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974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0329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5887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7659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88805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8006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35528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778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1393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707684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17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66378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759796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876647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7791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82562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3255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71267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0575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5402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72858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392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71117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27219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60225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07/05/2020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55544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3743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6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6537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6516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45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36277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75272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0009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2557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42828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3267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55391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7056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1096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6403408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audio" Target="../media/audio5.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8" Type="http://schemas.openxmlformats.org/officeDocument/2006/relationships/audio" Target="../media/audio9.wav"/><Relationship Id="rId13" Type="http://schemas.openxmlformats.org/officeDocument/2006/relationships/image" Target="../media/image13.png"/><Relationship Id="rId3" Type="http://schemas.openxmlformats.org/officeDocument/2006/relationships/audio" Target="../media/audio4.wav"/><Relationship Id="rId7" Type="http://schemas.openxmlformats.org/officeDocument/2006/relationships/audio" Target="../media/audio8.wav"/><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audio" Target="../media/audio7.wav"/><Relationship Id="rId11" Type="http://schemas.openxmlformats.org/officeDocument/2006/relationships/image" Target="../media/image11.png"/><Relationship Id="rId5" Type="http://schemas.openxmlformats.org/officeDocument/2006/relationships/audio" Target="../media/audio6.wav"/><Relationship Id="rId10" Type="http://schemas.openxmlformats.org/officeDocument/2006/relationships/image" Target="../media/image10.png"/><Relationship Id="rId4" Type="http://schemas.openxmlformats.org/officeDocument/2006/relationships/audio" Target="../media/audio5.wav"/><Relationship Id="rId9" Type="http://schemas.openxmlformats.org/officeDocument/2006/relationships/audio" Target="../media/audio10.wav"/><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4.wav"/><Relationship Id="rId7"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audio" Target="../media/audio10.wav"/></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audio" Target="../media/audio11.wav"/><Relationship Id="rId21" Type="http://schemas.openxmlformats.org/officeDocument/2006/relationships/image" Target="../media/image23.png"/><Relationship Id="rId7" Type="http://schemas.openxmlformats.org/officeDocument/2006/relationships/audio" Target="../media/audio15.wav"/><Relationship Id="rId12" Type="http://schemas.openxmlformats.org/officeDocument/2006/relationships/audio" Target="../media/audio20.wav"/><Relationship Id="rId17" Type="http://schemas.openxmlformats.org/officeDocument/2006/relationships/image" Target="../media/image19.jpeg"/><Relationship Id="rId2" Type="http://schemas.openxmlformats.org/officeDocument/2006/relationships/notesSlide" Target="../notesSlides/notesSlide9.xml"/><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audio" Target="../media/audio14.wav"/><Relationship Id="rId11" Type="http://schemas.openxmlformats.org/officeDocument/2006/relationships/audio" Target="../media/audio19.wav"/><Relationship Id="rId24" Type="http://schemas.openxmlformats.org/officeDocument/2006/relationships/image" Target="../media/image25.png"/><Relationship Id="rId5" Type="http://schemas.openxmlformats.org/officeDocument/2006/relationships/audio" Target="../media/audio13.wav"/><Relationship Id="rId15" Type="http://schemas.openxmlformats.org/officeDocument/2006/relationships/image" Target="../media/image17.jpeg"/><Relationship Id="rId23" Type="http://schemas.openxmlformats.org/officeDocument/2006/relationships/image" Target="../media/image5.png"/><Relationship Id="rId10" Type="http://schemas.openxmlformats.org/officeDocument/2006/relationships/audio" Target="../media/audio18.wav"/><Relationship Id="rId19" Type="http://schemas.openxmlformats.org/officeDocument/2006/relationships/image" Target="../media/image21.jpeg"/><Relationship Id="rId4" Type="http://schemas.openxmlformats.org/officeDocument/2006/relationships/audio" Target="../media/audio12.wav"/><Relationship Id="rId9" Type="http://schemas.openxmlformats.org/officeDocument/2006/relationships/audio" Target="../media/audio17.wav"/><Relationship Id="rId14" Type="http://schemas.openxmlformats.org/officeDocument/2006/relationships/image" Target="../media/image16.jpe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0" y="2974876"/>
            <a:ext cx="5029617" cy="908250"/>
          </a:xfrm>
        </p:spPr>
        <p:txBody>
          <a:bodyPr>
            <a:normAutofit/>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ch</a:t>
            </a:r>
            <a:r>
              <a:rPr lang="en-GB" sz="3200" dirty="0">
                <a:solidFill>
                  <a:prstClr val="white"/>
                </a:solidFill>
                <a:latin typeface="Century Gothic" panose="020B0502020202020204" pitchFamily="34" charset="0"/>
              </a:rPr>
              <a:t>] [revisited]</a:t>
            </a:r>
            <a:endParaRPr lang="en-GB" dirty="0">
              <a:solidFill>
                <a:prstClr val="white"/>
              </a:solidFill>
              <a:latin typeface="Century Gothic" panose="020B0502020202020204" pitchFamily="34" charset="0"/>
            </a:endParaRP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5</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Kirsten Somerville / St James’ Hub / Natalie Finlayson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07/05/20</a:t>
            </a:r>
            <a:endParaRPr lang="en-GB" sz="14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04">
            <a:extLst>
              <a:ext uri="{FF2B5EF4-FFF2-40B4-BE49-F238E27FC236}">
                <a16:creationId xmlns:a16="http://schemas.microsoft.com/office/drawing/2014/main" id="{99F4C59A-BF1F-49A1-8107-05F2B2862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0" y="504392"/>
            <a:ext cx="10800000" cy="608936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6">
            <a:extLst>
              <a:ext uri="{FF2B5EF4-FFF2-40B4-BE49-F238E27FC236}">
                <a16:creationId xmlns:a16="http://schemas.microsoft.com/office/drawing/2014/main" id="{2E9269F7-4DBD-4D66-9033-F8D7A9604A95}"/>
              </a:ext>
            </a:extLst>
          </p:cNvPr>
          <p:cNvSpPr/>
          <p:nvPr/>
        </p:nvSpPr>
        <p:spPr>
          <a:xfrm>
            <a:off x="10845790" y="211770"/>
            <a:ext cx="1064129" cy="38551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CFC147F4-6F95-4758-81F2-B47F56B92B57}"/>
              </a:ext>
            </a:extLst>
          </p:cNvPr>
          <p:cNvSpPr txBox="1"/>
          <p:nvPr/>
        </p:nvSpPr>
        <p:spPr>
          <a:xfrm>
            <a:off x="1844124" y="1810572"/>
            <a:ext cx="8499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ef</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46" name="TextBox 45">
            <a:extLst>
              <a:ext uri="{FF2B5EF4-FFF2-40B4-BE49-F238E27FC236}">
                <a16:creationId xmlns:a16="http://schemas.microsoft.com/office/drawing/2014/main" id="{33A9AF67-EFF2-4400-A461-4D324706A4C3}"/>
              </a:ext>
            </a:extLst>
          </p:cNvPr>
          <p:cNvSpPr txBox="1"/>
          <p:nvPr/>
        </p:nvSpPr>
        <p:spPr>
          <a:xfrm>
            <a:off x="1366429" y="2574121"/>
            <a:ext cx="18053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avalan</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a:t>
            </a:r>
          </a:p>
        </p:txBody>
      </p:sp>
      <p:sp>
        <p:nvSpPr>
          <p:cNvPr id="47" name="TextBox 46">
            <a:extLst>
              <a:ext uri="{FF2B5EF4-FFF2-40B4-BE49-F238E27FC236}">
                <a16:creationId xmlns:a16="http://schemas.microsoft.com/office/drawing/2014/main" id="{4147F5AC-E733-4A93-84E6-40324AE3224D}"/>
              </a:ext>
            </a:extLst>
          </p:cNvPr>
          <p:cNvSpPr txBox="1"/>
          <p:nvPr/>
        </p:nvSpPr>
        <p:spPr>
          <a:xfrm>
            <a:off x="1650160" y="3317450"/>
            <a:ext cx="12378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tou</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D5E511EB-2AE0-41A9-A924-3F90F0A5C56A}"/>
              </a:ext>
            </a:extLst>
          </p:cNvPr>
          <p:cNvSpPr txBox="1"/>
          <p:nvPr/>
        </p:nvSpPr>
        <p:spPr>
          <a:xfrm>
            <a:off x="1497073" y="4060779"/>
            <a:ext cx="15440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bro</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ure</a:t>
            </a:r>
          </a:p>
        </p:txBody>
      </p:sp>
      <p:sp>
        <p:nvSpPr>
          <p:cNvPr id="49" name="TextBox 48">
            <a:extLst>
              <a:ext uri="{FF2B5EF4-FFF2-40B4-BE49-F238E27FC236}">
                <a16:creationId xmlns:a16="http://schemas.microsoft.com/office/drawing/2014/main" id="{8298D33F-7153-4008-BDE6-DFFFC188AF4C}"/>
              </a:ext>
            </a:extLst>
          </p:cNvPr>
          <p:cNvSpPr txBox="1"/>
          <p:nvPr/>
        </p:nvSpPr>
        <p:spPr>
          <a:xfrm>
            <a:off x="1634931" y="4724644"/>
            <a:ext cx="12682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arge</a:t>
            </a:r>
          </a:p>
        </p:txBody>
      </p:sp>
      <p:sp>
        <p:nvSpPr>
          <p:cNvPr id="50" name="TextBox 49">
            <a:extLst>
              <a:ext uri="{FF2B5EF4-FFF2-40B4-BE49-F238E27FC236}">
                <a16:creationId xmlns:a16="http://schemas.microsoft.com/office/drawing/2014/main" id="{863FE014-E448-427E-8C72-51C3661DEC11}"/>
              </a:ext>
            </a:extLst>
          </p:cNvPr>
          <p:cNvSpPr txBox="1"/>
          <p:nvPr/>
        </p:nvSpPr>
        <p:spPr>
          <a:xfrm>
            <a:off x="8878947" y="1786570"/>
            <a:ext cx="21242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ampagne</a:t>
            </a:r>
          </a:p>
        </p:txBody>
      </p:sp>
      <p:sp>
        <p:nvSpPr>
          <p:cNvPr id="51" name="TextBox 50">
            <a:extLst>
              <a:ext uri="{FF2B5EF4-FFF2-40B4-BE49-F238E27FC236}">
                <a16:creationId xmlns:a16="http://schemas.microsoft.com/office/drawing/2014/main" id="{77A7A472-089A-4C46-9F85-6E68E180FB2D}"/>
              </a:ext>
            </a:extLst>
          </p:cNvPr>
          <p:cNvSpPr txBox="1"/>
          <p:nvPr/>
        </p:nvSpPr>
        <p:spPr>
          <a:xfrm>
            <a:off x="9177106" y="2565342"/>
            <a:ext cx="15279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ocolat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2" name="TextBox 51">
            <a:extLst>
              <a:ext uri="{FF2B5EF4-FFF2-40B4-BE49-F238E27FC236}">
                <a16:creationId xmlns:a16="http://schemas.microsoft.com/office/drawing/2014/main" id="{E0A8EBA9-649F-4A70-B702-5CAD39A1EC9B}"/>
              </a:ext>
            </a:extLst>
          </p:cNvPr>
          <p:cNvSpPr txBox="1"/>
          <p:nvPr/>
        </p:nvSpPr>
        <p:spPr>
          <a:xfrm>
            <a:off x="9082527" y="3317450"/>
            <a:ext cx="17171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ampion</a:t>
            </a:r>
          </a:p>
        </p:txBody>
      </p:sp>
      <p:sp>
        <p:nvSpPr>
          <p:cNvPr id="53" name="TextBox 52">
            <a:extLst>
              <a:ext uri="{FF2B5EF4-FFF2-40B4-BE49-F238E27FC236}">
                <a16:creationId xmlns:a16="http://schemas.microsoft.com/office/drawing/2014/main" id="{9A8F3ECD-73BB-447E-A661-F1F3A70FC9F3}"/>
              </a:ext>
            </a:extLst>
          </p:cNvPr>
          <p:cNvSpPr txBox="1"/>
          <p:nvPr/>
        </p:nvSpPr>
        <p:spPr>
          <a:xfrm>
            <a:off x="8971923" y="4033634"/>
            <a:ext cx="19383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mousta</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a:t>
            </a:r>
          </a:p>
        </p:txBody>
      </p:sp>
      <p:sp>
        <p:nvSpPr>
          <p:cNvPr id="54" name="TextBox 53">
            <a:extLst>
              <a:ext uri="{FF2B5EF4-FFF2-40B4-BE49-F238E27FC236}">
                <a16:creationId xmlns:a16="http://schemas.microsoft.com/office/drawing/2014/main" id="{B8FB205E-FFCF-4B3C-9962-CACB431D435F}"/>
              </a:ext>
            </a:extLst>
          </p:cNvPr>
          <p:cNvSpPr txBox="1"/>
          <p:nvPr/>
        </p:nvSpPr>
        <p:spPr>
          <a:xfrm>
            <a:off x="9473664" y="4724645"/>
            <a:ext cx="9348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ri</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a:t>
            </a:r>
          </a:p>
        </p:txBody>
      </p:sp>
      <p:pic>
        <p:nvPicPr>
          <p:cNvPr id="65" name="Picture 7">
            <a:extLst>
              <a:ext uri="{FF2B5EF4-FFF2-40B4-BE49-F238E27FC236}">
                <a16:creationId xmlns:a16="http://schemas.microsoft.com/office/drawing/2014/main" id="{66973838-F55A-487A-BEDC-C12C4A9D90E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9250" y="32071"/>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a:extLst>
              <a:ext uri="{FF2B5EF4-FFF2-40B4-BE49-F238E27FC236}">
                <a16:creationId xmlns:a16="http://schemas.microsoft.com/office/drawing/2014/main" id="{1EFC7A86-E284-490A-8988-C6D3ED948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54" y="100558"/>
            <a:ext cx="551646" cy="535097"/>
          </a:xfrm>
          <a:prstGeom prst="rect">
            <a:avLst/>
          </a:prstGeom>
        </p:spPr>
      </p:pic>
      <p:sp>
        <p:nvSpPr>
          <p:cNvPr id="2" name="TextBox 1">
            <a:extLst>
              <a:ext uri="{FF2B5EF4-FFF2-40B4-BE49-F238E27FC236}">
                <a16:creationId xmlns:a16="http://schemas.microsoft.com/office/drawing/2014/main" id="{CF85D06E-2288-42D8-92DF-4450BE7383DC}"/>
              </a:ext>
            </a:extLst>
          </p:cNvPr>
          <p:cNvSpPr txBox="1"/>
          <p:nvPr/>
        </p:nvSpPr>
        <p:spPr>
          <a:xfrm>
            <a:off x="1685839" y="176061"/>
            <a:ext cx="9070112" cy="442674"/>
          </a:xfrm>
          <a:prstGeom prst="wedgeRoundRectCallout">
            <a:avLst>
              <a:gd name="adj1" fmla="val -51170"/>
              <a:gd name="adj2" fmla="val 50546"/>
              <a:gd name="adj3" fmla="val 16667"/>
            </a:avLst>
          </a:prstGeom>
          <a:solidFill>
            <a:srgbClr val="115076"/>
          </a:solidFill>
          <a:ln>
            <a:solidFill>
              <a:srgbClr val="EE6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Remember !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Two</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pronunciations in English, </a:t>
            </a: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one</a:t>
            </a: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 pronunciation in French!</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8386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2" name="TextBox 1">
            <a:extLst>
              <a:ext uri="{FF2B5EF4-FFF2-40B4-BE49-F238E27FC236}">
                <a16:creationId xmlns:a16="http://schemas.microsoft.com/office/drawing/2014/main" id="{3991CC14-7C90-4379-BAF5-CAA7C5C1BABE}"/>
              </a:ext>
            </a:extLst>
          </p:cNvPr>
          <p:cNvSpPr txBox="1"/>
          <p:nvPr/>
        </p:nvSpPr>
        <p:spPr>
          <a:xfrm>
            <a:off x="260909" y="1637521"/>
            <a:ext cx="1167018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Dis les mots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français</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Quelle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la SSC de la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semaine</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pic>
        <p:nvPicPr>
          <p:cNvPr id="1026" name="Picture 2" descr="Clipart Dogs | Clipart library - Free Clipart Images">
            <a:hlinkClick r:id="" action="ppaction://noaction">
              <a:snd r:embed="rId4" name="chien.wav"/>
            </a:hlinkClick>
            <a:extLst>
              <a:ext uri="{FF2B5EF4-FFF2-40B4-BE49-F238E27FC236}">
                <a16:creationId xmlns:a16="http://schemas.microsoft.com/office/drawing/2014/main" id="{AB247F5E-5EF2-4D51-BFB5-583D345C5D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42" y="2695826"/>
            <a:ext cx="3354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 action="ppaction://noaction">
              <a:snd r:embed="rId6" name="concher.wav"/>
            </a:hlinkClick>
            <a:extLst>
              <a:ext uri="{FF2B5EF4-FFF2-40B4-BE49-F238E27FC236}">
                <a16:creationId xmlns:a16="http://schemas.microsoft.com/office/drawing/2014/main" id="{94726854-C112-46FB-AF76-529A020D79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3599" y="2695826"/>
            <a:ext cx="2764802" cy="2880000"/>
          </a:xfrm>
          <a:prstGeom prst="rect">
            <a:avLst/>
          </a:prstGeom>
        </p:spPr>
      </p:pic>
      <p:pic>
        <p:nvPicPr>
          <p:cNvPr id="1030" name="Picture 6" descr="Imgs For  Dress Shirt Clip Art">
            <a:hlinkClick r:id="" action="ppaction://noaction">
              <a:snd r:embed="rId8" name="chemise.wav"/>
            </a:hlinkClick>
            <a:extLst>
              <a:ext uri="{FF2B5EF4-FFF2-40B4-BE49-F238E27FC236}">
                <a16:creationId xmlns:a16="http://schemas.microsoft.com/office/drawing/2014/main" id="{32D31A27-9E93-4272-AD17-245BAFA3E3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9058" y="2695826"/>
            <a:ext cx="26496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9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C30714-DCCF-3D43-B0F7-2610004A83B8}"/>
              </a:ext>
            </a:extLst>
          </p:cNvPr>
          <p:cNvSpPr>
            <a:spLocks noGrp="1"/>
          </p:cNvSpPr>
          <p:nvPr>
            <p:ph type="title"/>
          </p:nvPr>
        </p:nvSpPr>
        <p:spPr>
          <a:xfrm>
            <a:off x="100289" y="-587117"/>
            <a:ext cx="10515600" cy="1325563"/>
          </a:xfrm>
        </p:spPr>
        <p:txBody>
          <a:bodyPr/>
          <a:lstStyle/>
          <a:p>
            <a:pPr lvl="0">
              <a:lnSpc>
                <a:spcPct val="100000"/>
              </a:lnSpc>
              <a:spcBef>
                <a:spcPts val="0"/>
              </a:spcBef>
            </a:pPr>
            <a:r>
              <a:rPr lang="en-GB" sz="24000" b="1" dirty="0" err="1">
                <a:solidFill>
                  <a:srgbClr val="1F4E79"/>
                </a:solidFill>
                <a:latin typeface="Century Gothic" panose="020B0502020202020204" pitchFamily="34" charset="0"/>
                <a:ea typeface="+mn-ea"/>
                <a:cs typeface="Calibri" panose="020F0502020204030204" pitchFamily="34" charset="0"/>
              </a:rPr>
              <a:t>ch</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2541859" y="4282829"/>
            <a:ext cx="7108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ch</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er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ch</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er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pic>
        <p:nvPicPr>
          <p:cNvPr id="4" name="Picture 3" descr="a search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231" y="419700"/>
            <a:ext cx="4259906" cy="4372641"/>
          </a:xfrm>
          <a:prstGeom prst="rect">
            <a:avLst/>
          </a:prstGeom>
        </p:spPr>
      </p:pic>
    </p:spTree>
    <p:extLst>
      <p:ext uri="{BB962C8B-B14F-4D97-AF65-F5344CB8AC3E}">
        <p14:creationId xmlns:p14="http://schemas.microsoft.com/office/powerpoint/2010/main" val="1003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herch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cherch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28BC75-82D1-4140-9A8D-0C411E81704E}"/>
              </a:ext>
            </a:extLst>
          </p:cNvPr>
          <p:cNvSpPr>
            <a:spLocks noGrp="1"/>
          </p:cNvSpPr>
          <p:nvPr>
            <p:ph type="title"/>
          </p:nvPr>
        </p:nvSpPr>
        <p:spPr>
          <a:xfrm>
            <a:off x="100289" y="-602780"/>
            <a:ext cx="10515600" cy="1325563"/>
          </a:xfrm>
        </p:spPr>
        <p:txBody>
          <a:bodyPr/>
          <a:lstStyle/>
          <a:p>
            <a:pPr lvl="0">
              <a:lnSpc>
                <a:spcPct val="100000"/>
              </a:lnSpc>
              <a:spcBef>
                <a:spcPts val="0"/>
              </a:spcBef>
            </a:pPr>
            <a:r>
              <a:rPr lang="en-GB" sz="24000" b="1" dirty="0" err="1">
                <a:solidFill>
                  <a:srgbClr val="1F4E79"/>
                </a:solidFill>
                <a:latin typeface="Century Gothic" panose="020B0502020202020204" pitchFamily="34" charset="0"/>
                <a:ea typeface="+mn-ea"/>
                <a:cs typeface="Calibri" panose="020F0502020204030204" pitchFamily="34" charset="0"/>
              </a:rPr>
              <a:t>ch</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2541859" y="2213376"/>
            <a:ext cx="7108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ch</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er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ch</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er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5609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cherch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800D41-B8AD-E24B-9AE5-C65EFBB2A0F7}"/>
              </a:ext>
            </a:extLst>
          </p:cNvPr>
          <p:cNvSpPr>
            <a:spLocks noGrp="1"/>
          </p:cNvSpPr>
          <p:nvPr>
            <p:ph type="title"/>
          </p:nvPr>
        </p:nvSpPr>
        <p:spPr>
          <a:xfrm>
            <a:off x="130173" y="-602780"/>
            <a:ext cx="10515600" cy="1325563"/>
          </a:xfrm>
        </p:spPr>
        <p:txBody>
          <a:bodyPr/>
          <a:lstStyle/>
          <a:p>
            <a:pPr lvl="0">
              <a:lnSpc>
                <a:spcPct val="100000"/>
              </a:lnSpc>
              <a:spcBef>
                <a:spcPts val="0"/>
              </a:spcBef>
            </a:pPr>
            <a:r>
              <a:rPr lang="en-GB" sz="24000" b="1" dirty="0" err="1">
                <a:solidFill>
                  <a:srgbClr val="1F4E79"/>
                </a:solidFill>
                <a:latin typeface="Century Gothic" panose="020B0502020202020204" pitchFamily="34" charset="0"/>
                <a:ea typeface="+mn-ea"/>
                <a:cs typeface="Calibri" panose="020F0502020204030204" pitchFamily="34" charset="0"/>
              </a:rPr>
              <a:t>ch</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4" name="Picture 3" descr="a search sig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231" y="419700"/>
            <a:ext cx="4259906" cy="4372641"/>
          </a:xfrm>
          <a:prstGeom prst="rect">
            <a:avLst/>
          </a:prstGeom>
        </p:spPr>
      </p:pic>
      <p:sp>
        <p:nvSpPr>
          <p:cNvPr id="3" name="TextBox 2"/>
          <p:cNvSpPr txBox="1"/>
          <p:nvPr/>
        </p:nvSpPr>
        <p:spPr>
          <a:xfrm>
            <a:off x="2541859" y="4282829"/>
            <a:ext cx="7108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ch</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er</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ch</a:t>
            </a:r>
            <a:r>
              <a:rPr kumimoji="0" lang="en-GB" sz="12000" b="0"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Calibri" panose="020F0502020204030204" pitchFamily="34" charset="0"/>
              </a:rPr>
              <a:t>er</a:t>
            </a:r>
            <a:endPar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5479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pPr algn="ctr"/>
            <a:r>
              <a:rPr lang="en-GB" sz="13300" b="1" dirty="0" err="1">
                <a:solidFill>
                  <a:srgbClr val="115076"/>
                </a:solidFill>
                <a:cs typeface="Calibri" panose="020F0502020204030204" pitchFamily="34" charset="0"/>
              </a:rPr>
              <a:t>ch</a:t>
            </a:r>
            <a:br>
              <a:rPr lang="en-GB" sz="9600" b="1" dirty="0">
                <a:solidFill>
                  <a:srgbClr val="115076"/>
                </a:solidFill>
                <a:cs typeface="Calibri" panose="020F0502020204030204" pitchFamily="34" charset="0"/>
              </a:rPr>
            </a:br>
            <a:endParaRPr lang="en-GB" dirty="0"/>
          </a:p>
        </p:txBody>
      </p:sp>
      <p:sp>
        <p:nvSpPr>
          <p:cNvPr id="3" name="Rounded Rectangle 2" descr="rectangle"/>
          <p:cNvSpPr/>
          <p:nvPr/>
        </p:nvSpPr>
        <p:spPr>
          <a:xfrm>
            <a:off x="4190520" y="1813891"/>
            <a:ext cx="3806447" cy="280060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descr="magnifying glass with a questionmark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68521" y="2009654"/>
            <a:ext cx="1513563" cy="1553618"/>
          </a:xfrm>
          <a:prstGeom prst="rect">
            <a:avLst/>
          </a:prstGeom>
        </p:spPr>
      </p:pic>
      <p:sp>
        <p:nvSpPr>
          <p:cNvPr id="15" name="TextBox 14"/>
          <p:cNvSpPr txBox="1"/>
          <p:nvPr/>
        </p:nvSpPr>
        <p:spPr>
          <a:xfrm>
            <a:off x="4190520" y="3385018"/>
            <a:ext cx="38064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359243" y="439705"/>
            <a:ext cx="45383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diman</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grpSp>
        <p:nvGrpSpPr>
          <p:cNvPr id="22" name="Group 21" descr="calendar with an arrow pointing to a sunday"/>
          <p:cNvGrpSpPr/>
          <p:nvPr/>
        </p:nvGrpSpPr>
        <p:grpSpPr>
          <a:xfrm>
            <a:off x="1237429" y="1423687"/>
            <a:ext cx="2275340" cy="1459436"/>
            <a:chOff x="975783" y="1716250"/>
            <a:chExt cx="2275340" cy="1459436"/>
          </a:xfrm>
        </p:grpSpPr>
        <p:pic>
          <p:nvPicPr>
            <p:cNvPr id="9" name="Picture 2" descr="calendar with an arrow pointing to a sund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783" y="1716250"/>
              <a:ext cx="1711260" cy="145943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2494378" y="2480332"/>
              <a:ext cx="756745" cy="2827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92859" y="3563272"/>
            <a:ext cx="3200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bou</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12" name="Picture 4" descr="Mout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2982" y="4614494"/>
            <a:ext cx="850859" cy="11817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71598" y="4614494"/>
            <a:ext cx="344880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amp</a:t>
            </a:r>
          </a:p>
        </p:txBody>
      </p:sp>
      <p:sp>
        <p:nvSpPr>
          <p:cNvPr id="23" name="Rectangle 22"/>
          <p:cNvSpPr/>
          <p:nvPr/>
        </p:nvSpPr>
        <p:spPr>
          <a:xfrm>
            <a:off x="5398180" y="5413588"/>
            <a:ext cx="145424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[field]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8139497" y="483505"/>
            <a:ext cx="388712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anter</a:t>
            </a:r>
          </a:p>
        </p:txBody>
      </p:sp>
      <p:pic>
        <p:nvPicPr>
          <p:cNvPr id="20" name="Picture 19" descr="woman sing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63561" y="1405020"/>
            <a:ext cx="1038996" cy="2077991"/>
          </a:xfrm>
          <a:prstGeom prst="rect">
            <a:avLst/>
          </a:prstGeom>
        </p:spPr>
      </p:pic>
      <p:sp>
        <p:nvSpPr>
          <p:cNvPr id="7" name="TextBox 6"/>
          <p:cNvSpPr txBox="1"/>
          <p:nvPr/>
        </p:nvSpPr>
        <p:spPr>
          <a:xfrm>
            <a:off x="8674718" y="3531810"/>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a:t>
            </a:r>
          </a:p>
        </p:txBody>
      </p:sp>
      <p:pic>
        <p:nvPicPr>
          <p:cNvPr id="2" name="Picture 1" descr="c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22072" y="4368301"/>
            <a:ext cx="2125303" cy="1593978"/>
          </a:xfrm>
          <a:prstGeom prst="rect">
            <a:avLst/>
          </a:prstGeom>
        </p:spPr>
      </p:pic>
    </p:spTree>
    <p:extLst>
      <p:ext uri="{BB962C8B-B14F-4D97-AF65-F5344CB8AC3E}">
        <p14:creationId xmlns:p14="http://schemas.microsoft.com/office/powerpoint/2010/main" val="25746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chercher.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dimancg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chant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subTnLst>
                                    <p:audio>
                                      <p:cMediaNode>
                                        <p:cTn display="0" masterRel="sameClick">
                                          <p:stCondLst>
                                            <p:cond evt="begin" delay="0">
                                              <p:tn val="41"/>
                                            </p:cond>
                                          </p:stCondLst>
                                          <p:endCondLst>
                                            <p:cond evt="onStopAudio" delay="0">
                                              <p:tgtEl>
                                                <p:sldTgt/>
                                              </p:tgtEl>
                                            </p:cond>
                                          </p:endCondLst>
                                        </p:cTn>
                                        <p:tgtEl>
                                          <p:sndTgt r:embed="rId7" name="bouch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subTnLst>
                                    <p:audio>
                                      <p:cMediaNode>
                                        <p:cTn display="0" masterRel="sameClick">
                                          <p:stCondLst>
                                            <p:cond evt="begin" delay="0">
                                              <p:tn val="51"/>
                                            </p:cond>
                                          </p:stCondLst>
                                          <p:endCondLst>
                                            <p:cond evt="onStopAudio" delay="0">
                                              <p:tgtEl>
                                                <p:sldTgt/>
                                              </p:tgtEl>
                                            </p:cond>
                                          </p:endCondLst>
                                        </p:cTn>
                                        <p:tgtEl>
                                          <p:sndTgt r:embed="rId8" name="champ.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chat.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5" grpId="0"/>
      <p:bldP spid="4" grpId="0"/>
      <p:bldP spid="5" grpId="0"/>
      <p:bldP spid="8" grpId="0"/>
      <p:bldP spid="23"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GB" sz="13300" b="1" dirty="0" err="1">
                <a:solidFill>
                  <a:srgbClr val="115076"/>
                </a:solidFill>
                <a:cs typeface="Calibri" panose="020F0502020204030204" pitchFamily="34" charset="0"/>
              </a:rPr>
              <a:t>ch</a:t>
            </a:r>
            <a:br>
              <a:rPr lang="en-GB" sz="9600" b="1" dirty="0">
                <a:solidFill>
                  <a:srgbClr val="115076"/>
                </a:solidFill>
                <a:cs typeface="Calibri" panose="020F0502020204030204" pitchFamily="34" charset="0"/>
              </a:rPr>
            </a:br>
            <a:endParaRPr lang="en-GB" dirty="0"/>
          </a:p>
        </p:txBody>
      </p:sp>
      <p:sp>
        <p:nvSpPr>
          <p:cNvPr id="3" name="Rounded Rectangle 2" descr="rectangle"/>
          <p:cNvSpPr/>
          <p:nvPr/>
        </p:nvSpPr>
        <p:spPr>
          <a:xfrm>
            <a:off x="4190520" y="1813891"/>
            <a:ext cx="3806447" cy="280060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TextBox 14"/>
          <p:cNvSpPr txBox="1"/>
          <p:nvPr/>
        </p:nvSpPr>
        <p:spPr>
          <a:xfrm>
            <a:off x="4190520" y="3385018"/>
            <a:ext cx="38064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359243" y="439705"/>
            <a:ext cx="45383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diman</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5" name="TextBox 4"/>
          <p:cNvSpPr txBox="1"/>
          <p:nvPr/>
        </p:nvSpPr>
        <p:spPr>
          <a:xfrm>
            <a:off x="492859" y="3563272"/>
            <a:ext cx="3200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bou</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8" name="TextBox 7"/>
          <p:cNvSpPr txBox="1"/>
          <p:nvPr/>
        </p:nvSpPr>
        <p:spPr>
          <a:xfrm>
            <a:off x="4371598" y="4614494"/>
            <a:ext cx="344880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amp</a:t>
            </a:r>
          </a:p>
        </p:txBody>
      </p:sp>
      <p:sp>
        <p:nvSpPr>
          <p:cNvPr id="6" name="TextBox 5"/>
          <p:cNvSpPr txBox="1"/>
          <p:nvPr/>
        </p:nvSpPr>
        <p:spPr>
          <a:xfrm>
            <a:off x="8139497" y="483505"/>
            <a:ext cx="388712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anter</a:t>
            </a:r>
          </a:p>
        </p:txBody>
      </p:sp>
      <p:sp>
        <p:nvSpPr>
          <p:cNvPr id="7" name="TextBox 6"/>
          <p:cNvSpPr txBox="1"/>
          <p:nvPr/>
        </p:nvSpPr>
        <p:spPr>
          <a:xfrm>
            <a:off x="8674718" y="3531810"/>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a:t>
            </a:r>
          </a:p>
        </p:txBody>
      </p:sp>
    </p:spTree>
    <p:extLst>
      <p:ext uri="{BB962C8B-B14F-4D97-AF65-F5344CB8AC3E}">
        <p14:creationId xmlns:p14="http://schemas.microsoft.com/office/powerpoint/2010/main" val="512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cherche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5" name="dimancg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chant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bouch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champ.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ch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5" grpId="0"/>
      <p:bldP spid="4" grpId="0"/>
      <p:bldP spid="5" grpId="0"/>
      <p:bldP spid="8"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2944E8C-1BCA-1F4A-BD67-4969859AFC29}"/>
              </a:ext>
            </a:extLst>
          </p:cNvPr>
          <p:cNvSpPr>
            <a:spLocks noGrp="1"/>
          </p:cNvSpPr>
          <p:nvPr>
            <p:ph type="title"/>
          </p:nvPr>
        </p:nvSpPr>
        <p:spPr/>
        <p:txBody>
          <a:bodyPr>
            <a:normAutofit fontScale="90000"/>
          </a:bodyPr>
          <a:lstStyle/>
          <a:p>
            <a:pPr algn="ctr"/>
            <a:r>
              <a:rPr lang="en-GB" sz="13300" b="1" dirty="0" err="1">
                <a:solidFill>
                  <a:srgbClr val="115076"/>
                </a:solidFill>
                <a:cs typeface="Calibri" panose="020F0502020204030204" pitchFamily="34" charset="0"/>
              </a:rPr>
              <a:t>ch</a:t>
            </a:r>
            <a:br>
              <a:rPr lang="en-GB" sz="9600" b="1" dirty="0">
                <a:solidFill>
                  <a:srgbClr val="115076"/>
                </a:solidFill>
                <a:cs typeface="Calibri" panose="020F0502020204030204" pitchFamily="34" charset="0"/>
              </a:rPr>
            </a:br>
            <a:endParaRPr lang="en-US" dirty="0"/>
          </a:p>
        </p:txBody>
      </p:sp>
      <p:sp>
        <p:nvSpPr>
          <p:cNvPr id="3" name="Rounded Rectangle 2" descr="rectangle">
            <a:extLst>
              <a:ext uri="{C183D7F6-B498-43B3-948B-1728B52AA6E4}">
                <adec:decorative xmlns:adec="http://schemas.microsoft.com/office/drawing/2017/decorative" val="1"/>
              </a:ext>
            </a:extLst>
          </p:cNvPr>
          <p:cNvSpPr/>
          <p:nvPr/>
        </p:nvSpPr>
        <p:spPr>
          <a:xfrm>
            <a:off x="4190520" y="1813891"/>
            <a:ext cx="3806447" cy="2800603"/>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descr="magnifying glass with a questionmark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8521" y="2009654"/>
            <a:ext cx="1513563" cy="1553618"/>
          </a:xfrm>
          <a:prstGeom prst="rect">
            <a:avLst/>
          </a:prstGeom>
        </p:spPr>
      </p:pic>
      <p:sp>
        <p:nvSpPr>
          <p:cNvPr id="15" name="TextBox 14"/>
          <p:cNvSpPr txBox="1"/>
          <p:nvPr/>
        </p:nvSpPr>
        <p:spPr>
          <a:xfrm>
            <a:off x="4190520" y="3385018"/>
            <a:ext cx="38064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TextBox 3"/>
          <p:cNvSpPr txBox="1"/>
          <p:nvPr/>
        </p:nvSpPr>
        <p:spPr>
          <a:xfrm>
            <a:off x="359243" y="439705"/>
            <a:ext cx="45383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diman</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grpSp>
        <p:nvGrpSpPr>
          <p:cNvPr id="22" name="Group 21" descr="calendar with an arrow pointing to a sunday"/>
          <p:cNvGrpSpPr/>
          <p:nvPr/>
        </p:nvGrpSpPr>
        <p:grpSpPr>
          <a:xfrm>
            <a:off x="1237429" y="1423687"/>
            <a:ext cx="2275340" cy="1459436"/>
            <a:chOff x="975783" y="1716250"/>
            <a:chExt cx="2275340" cy="1459436"/>
          </a:xfrm>
        </p:grpSpPr>
        <p:pic>
          <p:nvPicPr>
            <p:cNvPr id="9" name="Picture 2" descr="Calendar with an arrow pointing to sun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83" y="1716250"/>
              <a:ext cx="1711260" cy="145943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2494378" y="2480332"/>
              <a:ext cx="756745" cy="2827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92859" y="3563272"/>
            <a:ext cx="32004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bou</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12" name="Picture 4" descr="open mou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2982" y="4614494"/>
            <a:ext cx="850859" cy="11817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71598" y="4614494"/>
            <a:ext cx="344880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amp</a:t>
            </a:r>
          </a:p>
        </p:txBody>
      </p:sp>
      <p:sp>
        <p:nvSpPr>
          <p:cNvPr id="23" name="Rectangle 22"/>
          <p:cNvSpPr/>
          <p:nvPr/>
        </p:nvSpPr>
        <p:spPr>
          <a:xfrm>
            <a:off x="5398180" y="5413588"/>
            <a:ext cx="145424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[field]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extBox 5"/>
          <p:cNvSpPr txBox="1"/>
          <p:nvPr/>
        </p:nvSpPr>
        <p:spPr>
          <a:xfrm>
            <a:off x="8139497" y="483505"/>
            <a:ext cx="388712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anter</a:t>
            </a:r>
          </a:p>
        </p:txBody>
      </p:sp>
      <p:pic>
        <p:nvPicPr>
          <p:cNvPr id="20" name="Picture 19" descr="woman sing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3561" y="1405020"/>
            <a:ext cx="1038996" cy="2077991"/>
          </a:xfrm>
          <a:prstGeom prst="rect">
            <a:avLst/>
          </a:prstGeom>
        </p:spPr>
      </p:pic>
      <p:sp>
        <p:nvSpPr>
          <p:cNvPr id="7" name="TextBox 6"/>
          <p:cNvSpPr txBox="1"/>
          <p:nvPr/>
        </p:nvSpPr>
        <p:spPr>
          <a:xfrm>
            <a:off x="8674718" y="3531810"/>
            <a:ext cx="2837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ch</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a:t>
            </a:r>
          </a:p>
        </p:txBody>
      </p:sp>
      <p:pic>
        <p:nvPicPr>
          <p:cNvPr id="2" name="Picture 1" descr="ca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2072" y="4408379"/>
            <a:ext cx="2125303" cy="1593978"/>
          </a:xfrm>
          <a:prstGeom prst="rect">
            <a:avLst/>
          </a:prstGeom>
        </p:spPr>
      </p:pic>
      <p:sp>
        <p:nvSpPr>
          <p:cNvPr id="13" name="Rectangle 12">
            <a:extLst>
              <a:ext uri="{FF2B5EF4-FFF2-40B4-BE49-F238E27FC236}">
                <a16:creationId xmlns:a16="http://schemas.microsoft.com/office/drawing/2014/main" id="{E47B2E7C-664C-48FD-9B4E-A8ABF9BD49AC}"/>
              </a:ext>
            </a:extLst>
          </p:cNvPr>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p:txBody>
      </p:sp>
      <p:sp>
        <p:nvSpPr>
          <p:cNvPr id="14" name="Rectangle 13">
            <a:extLst>
              <a:ext uri="{FF2B5EF4-FFF2-40B4-BE49-F238E27FC236}">
                <a16:creationId xmlns:a16="http://schemas.microsoft.com/office/drawing/2014/main" id="{7D9C6914-9C26-445B-976E-99E005FFA5C9}"/>
              </a:ext>
            </a:extLst>
          </p:cNvPr>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p:txBody>
      </p:sp>
    </p:spTree>
    <p:extLst>
      <p:ext uri="{BB962C8B-B14F-4D97-AF65-F5344CB8AC3E}">
        <p14:creationId xmlns:p14="http://schemas.microsoft.com/office/powerpoint/2010/main" val="312233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5" grpId="0"/>
      <p:bldP spid="4" grpId="0"/>
      <p:bldP spid="5" grpId="0"/>
      <p:bldP spid="8" grpId="0"/>
      <p:bldP spid="2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5" name="Table 54">
            <a:extLst>
              <a:ext uri="{FF2B5EF4-FFF2-40B4-BE49-F238E27FC236}">
                <a16:creationId xmlns:a16="http://schemas.microsoft.com/office/drawing/2014/main" id="{D48A76EA-74EF-4028-927E-AED497442433}"/>
              </a:ext>
            </a:extLst>
          </p:cNvPr>
          <p:cNvGraphicFramePr>
            <a:graphicFrameLocks noGrp="1"/>
          </p:cNvGraphicFramePr>
          <p:nvPr/>
        </p:nvGraphicFramePr>
        <p:xfrm>
          <a:off x="6512004" y="1782263"/>
          <a:ext cx="5400000" cy="45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049961456"/>
                    </a:ext>
                  </a:extLst>
                </a:gridCol>
                <a:gridCol w="900000">
                  <a:extLst>
                    <a:ext uri="{9D8B030D-6E8A-4147-A177-3AD203B41FA5}">
                      <a16:colId xmlns:a16="http://schemas.microsoft.com/office/drawing/2014/main" val="733390860"/>
                    </a:ext>
                  </a:extLst>
                </a:gridCol>
                <a:gridCol w="1800000">
                  <a:extLst>
                    <a:ext uri="{9D8B030D-6E8A-4147-A177-3AD203B41FA5}">
                      <a16:colId xmlns:a16="http://schemas.microsoft.com/office/drawing/2014/main" val="2049971738"/>
                    </a:ext>
                  </a:extLst>
                </a:gridCol>
                <a:gridCol w="900000">
                  <a:extLst>
                    <a:ext uri="{9D8B030D-6E8A-4147-A177-3AD203B41FA5}">
                      <a16:colId xmlns:a16="http://schemas.microsoft.com/office/drawing/2014/main" val="250923416"/>
                    </a:ext>
                  </a:extLst>
                </a:gridCol>
                <a:gridCol w="900000">
                  <a:extLst>
                    <a:ext uri="{9D8B030D-6E8A-4147-A177-3AD203B41FA5}">
                      <a16:colId xmlns:a16="http://schemas.microsoft.com/office/drawing/2014/main" val="3429027629"/>
                    </a:ext>
                  </a:extLst>
                </a:gridCol>
              </a:tblGrid>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708949"/>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1140433"/>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85291"/>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0531825"/>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518758"/>
                  </a:ext>
                </a:extLst>
              </a:tr>
            </a:tbl>
          </a:graphicData>
        </a:graphic>
      </p:graphicFrame>
      <p:graphicFrame>
        <p:nvGraphicFramePr>
          <p:cNvPr id="2" name="Table 1">
            <a:extLst>
              <a:ext uri="{FF2B5EF4-FFF2-40B4-BE49-F238E27FC236}">
                <a16:creationId xmlns:a16="http://schemas.microsoft.com/office/drawing/2014/main" id="{3F3BD631-F988-4995-891D-A2FA0C9F0AF9}"/>
              </a:ext>
            </a:extLst>
          </p:cNvPr>
          <p:cNvGraphicFramePr>
            <a:graphicFrameLocks noGrp="1"/>
          </p:cNvGraphicFramePr>
          <p:nvPr/>
        </p:nvGraphicFramePr>
        <p:xfrm>
          <a:off x="279997" y="1782263"/>
          <a:ext cx="5400000" cy="45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3049961456"/>
                    </a:ext>
                  </a:extLst>
                </a:gridCol>
                <a:gridCol w="900000">
                  <a:extLst>
                    <a:ext uri="{9D8B030D-6E8A-4147-A177-3AD203B41FA5}">
                      <a16:colId xmlns:a16="http://schemas.microsoft.com/office/drawing/2014/main" val="733390860"/>
                    </a:ext>
                  </a:extLst>
                </a:gridCol>
                <a:gridCol w="1800000">
                  <a:extLst>
                    <a:ext uri="{9D8B030D-6E8A-4147-A177-3AD203B41FA5}">
                      <a16:colId xmlns:a16="http://schemas.microsoft.com/office/drawing/2014/main" val="2049971738"/>
                    </a:ext>
                  </a:extLst>
                </a:gridCol>
                <a:gridCol w="900000">
                  <a:extLst>
                    <a:ext uri="{9D8B030D-6E8A-4147-A177-3AD203B41FA5}">
                      <a16:colId xmlns:a16="http://schemas.microsoft.com/office/drawing/2014/main" val="250923416"/>
                    </a:ext>
                  </a:extLst>
                </a:gridCol>
                <a:gridCol w="900000">
                  <a:extLst>
                    <a:ext uri="{9D8B030D-6E8A-4147-A177-3AD203B41FA5}">
                      <a16:colId xmlns:a16="http://schemas.microsoft.com/office/drawing/2014/main" val="3429027629"/>
                    </a:ext>
                  </a:extLst>
                </a:gridCol>
              </a:tblGrid>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708949"/>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1140433"/>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85291"/>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0531825"/>
                  </a:ext>
                </a:extLst>
              </a:tr>
              <a:tr h="900000">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518758"/>
                  </a:ext>
                </a:extLst>
              </a:tr>
            </a:tbl>
          </a:graphicData>
        </a:graphic>
      </p:graphicFrame>
      <p:sp>
        <p:nvSpPr>
          <p:cNvPr id="5" name="Rounded Rectangle 46">
            <a:extLst>
              <a:ext uri="{FF2B5EF4-FFF2-40B4-BE49-F238E27FC236}">
                <a16:creationId xmlns:a16="http://schemas.microsoft.com/office/drawing/2014/main" id="{2E9269F7-4DBD-4D66-9033-F8D7A9604A95}"/>
              </a:ext>
            </a:extLst>
          </p:cNvPr>
          <p:cNvSpPr/>
          <p:nvPr/>
        </p:nvSpPr>
        <p:spPr>
          <a:xfrm>
            <a:off x="9753600" y="211769"/>
            <a:ext cx="2156320" cy="359731"/>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Action Button: Custom 66" descr="number 1">
            <a:hlinkClick r:id="" action="ppaction://noaction" highlightClick="1">
              <a:snd r:embed="rId3" name="1-chef.wav"/>
            </a:hlinkClick>
            <a:extLst>
              <a:ext uri="{FF2B5EF4-FFF2-40B4-BE49-F238E27FC236}">
                <a16:creationId xmlns:a16="http://schemas.microsoft.com/office/drawing/2014/main" id="{B4B22334-B9A7-4F1E-B940-9C0DA7CB6B72}"/>
              </a:ext>
            </a:extLst>
          </p:cNvPr>
          <p:cNvSpPr/>
          <p:nvPr/>
        </p:nvSpPr>
        <p:spPr>
          <a:xfrm>
            <a:off x="465445" y="1973181"/>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9" name="Action Button: Custom 69" descr="number 2">
            <a:hlinkClick r:id="" action="ppaction://noaction" highlightClick="1">
              <a:snd r:embed="rId4" name="2 avalanche.wav"/>
            </a:hlinkClick>
            <a:extLst>
              <a:ext uri="{FF2B5EF4-FFF2-40B4-BE49-F238E27FC236}">
                <a16:creationId xmlns:a16="http://schemas.microsoft.com/office/drawing/2014/main" id="{8A1E0069-9749-49A4-87EE-4A2C10BF43BB}"/>
              </a:ext>
            </a:extLst>
          </p:cNvPr>
          <p:cNvSpPr/>
          <p:nvPr/>
        </p:nvSpPr>
        <p:spPr>
          <a:xfrm>
            <a:off x="465445" y="2877830"/>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10" name="Action Button: Custom 72" descr="number 3">
            <a:hlinkClick r:id="" action="ppaction://noaction" highlightClick="1">
              <a:snd r:embed="rId5" name="3 touche.wav"/>
            </a:hlinkClick>
            <a:extLst>
              <a:ext uri="{FF2B5EF4-FFF2-40B4-BE49-F238E27FC236}">
                <a16:creationId xmlns:a16="http://schemas.microsoft.com/office/drawing/2014/main" id="{799379FC-B7D7-4CE5-8F77-E9A6AA06284F}"/>
              </a:ext>
            </a:extLst>
          </p:cNvPr>
          <p:cNvSpPr/>
          <p:nvPr/>
        </p:nvSpPr>
        <p:spPr>
          <a:xfrm>
            <a:off x="465445" y="3782067"/>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11" name="Action Button: Custom 75" descr="number 4">
            <a:hlinkClick r:id="" action="ppaction://noaction" highlightClick="1">
              <a:snd r:embed="rId6" name="4 brochure.wav"/>
            </a:hlinkClick>
            <a:extLst>
              <a:ext uri="{FF2B5EF4-FFF2-40B4-BE49-F238E27FC236}">
                <a16:creationId xmlns:a16="http://schemas.microsoft.com/office/drawing/2014/main" id="{7A063671-FD9F-4429-B54C-784F03D688DE}"/>
              </a:ext>
            </a:extLst>
          </p:cNvPr>
          <p:cNvSpPr/>
          <p:nvPr/>
        </p:nvSpPr>
        <p:spPr>
          <a:xfrm>
            <a:off x="465445" y="4677735"/>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12" name="Action Button: Custom 78" descr="number 5">
            <a:hlinkClick r:id="" action="ppaction://noaction" highlightClick="1">
              <a:snd r:embed="rId7" name="5 charge.wav"/>
            </a:hlinkClick>
            <a:extLst>
              <a:ext uri="{FF2B5EF4-FFF2-40B4-BE49-F238E27FC236}">
                <a16:creationId xmlns:a16="http://schemas.microsoft.com/office/drawing/2014/main" id="{3853283F-04D4-4EC4-B256-2F4A352972D0}"/>
              </a:ext>
            </a:extLst>
          </p:cNvPr>
          <p:cNvSpPr/>
          <p:nvPr/>
        </p:nvSpPr>
        <p:spPr>
          <a:xfrm>
            <a:off x="465445" y="5552667"/>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13" name="Action Button: Custom 81" descr="number 6">
            <a:hlinkClick r:id="" action="ppaction://noaction" highlightClick="1">
              <a:snd r:embed="rId8" name="6 champagne.wav"/>
            </a:hlinkClick>
            <a:extLst>
              <a:ext uri="{FF2B5EF4-FFF2-40B4-BE49-F238E27FC236}">
                <a16:creationId xmlns:a16="http://schemas.microsoft.com/office/drawing/2014/main" id="{1D61EF3A-2B81-4E8B-9A7C-269706316FEA}"/>
              </a:ext>
            </a:extLst>
          </p:cNvPr>
          <p:cNvSpPr/>
          <p:nvPr/>
        </p:nvSpPr>
        <p:spPr>
          <a:xfrm>
            <a:off x="6682541" y="1968605"/>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14" name="Action Button: Custom 84" descr="number 7">
            <a:hlinkClick r:id="" action="ppaction://noaction" highlightClick="1">
              <a:snd r:embed="rId9" name="7 chocolat.wav"/>
            </a:hlinkClick>
            <a:extLst>
              <a:ext uri="{FF2B5EF4-FFF2-40B4-BE49-F238E27FC236}">
                <a16:creationId xmlns:a16="http://schemas.microsoft.com/office/drawing/2014/main" id="{EE60D675-6720-4F14-A2E6-F4F4312D8E71}"/>
              </a:ext>
            </a:extLst>
          </p:cNvPr>
          <p:cNvSpPr/>
          <p:nvPr/>
        </p:nvSpPr>
        <p:spPr>
          <a:xfrm>
            <a:off x="6682541" y="2881797"/>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15" name="Action Button: Custom 87" descr="number 8">
            <a:hlinkClick r:id="" action="ppaction://noaction" highlightClick="1">
              <a:snd r:embed="rId10" name="8 champion.wav"/>
            </a:hlinkClick>
            <a:extLst>
              <a:ext uri="{FF2B5EF4-FFF2-40B4-BE49-F238E27FC236}">
                <a16:creationId xmlns:a16="http://schemas.microsoft.com/office/drawing/2014/main" id="{2671ECFD-D5D9-4B8A-A92F-6A15D688B2D1}"/>
              </a:ext>
            </a:extLst>
          </p:cNvPr>
          <p:cNvSpPr/>
          <p:nvPr/>
        </p:nvSpPr>
        <p:spPr>
          <a:xfrm>
            <a:off x="6682541" y="3782067"/>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16" name="Action Button: Custom 90" descr="number 9">
            <a:hlinkClick r:id="" action="ppaction://noaction" highlightClick="1">
              <a:snd r:embed="rId11" name="9 moustache.wav"/>
            </a:hlinkClick>
            <a:extLst>
              <a:ext uri="{FF2B5EF4-FFF2-40B4-BE49-F238E27FC236}">
                <a16:creationId xmlns:a16="http://schemas.microsoft.com/office/drawing/2014/main" id="{0322B134-F0B7-4C42-BFBB-F1A961145732}"/>
              </a:ext>
            </a:extLst>
          </p:cNvPr>
          <p:cNvSpPr/>
          <p:nvPr/>
        </p:nvSpPr>
        <p:spPr>
          <a:xfrm>
            <a:off x="6684620" y="4662197"/>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9</a:t>
            </a:r>
          </a:p>
        </p:txBody>
      </p:sp>
      <p:sp>
        <p:nvSpPr>
          <p:cNvPr id="17" name="Action Button: Custom 93" descr="number 10">
            <a:hlinkClick r:id="" action="ppaction://noaction" highlightClick="1">
              <a:snd r:embed="rId12" name="10 riche.wav"/>
            </a:hlinkClick>
            <a:extLst>
              <a:ext uri="{FF2B5EF4-FFF2-40B4-BE49-F238E27FC236}">
                <a16:creationId xmlns:a16="http://schemas.microsoft.com/office/drawing/2014/main" id="{82CAF0CF-B25B-4425-9DBC-9A124442F8A3}"/>
              </a:ext>
            </a:extLst>
          </p:cNvPr>
          <p:cNvSpPr/>
          <p:nvPr/>
        </p:nvSpPr>
        <p:spPr>
          <a:xfrm>
            <a:off x="6682541" y="5552667"/>
            <a:ext cx="540000" cy="540000"/>
          </a:xfrm>
          <a:prstGeom prst="actionButtonBlank">
            <a:avLst/>
          </a:prstGeom>
          <a:solidFill>
            <a:srgbClr val="115076"/>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10</a:t>
            </a:r>
          </a:p>
        </p:txBody>
      </p:sp>
      <p:pic>
        <p:nvPicPr>
          <p:cNvPr id="2054" name="Picture 6" descr="New leaflet">
            <a:extLst>
              <a:ext uri="{FF2B5EF4-FFF2-40B4-BE49-F238E27FC236}">
                <a16:creationId xmlns:a16="http://schemas.microsoft.com/office/drawing/2014/main" id="{13871DBF-CB14-4DEA-A139-76DB1983F0D8}"/>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7179" y="4497735"/>
            <a:ext cx="849845"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ack Moustache Clipart Free Stock Photo">
            <a:extLst>
              <a:ext uri="{FF2B5EF4-FFF2-40B4-BE49-F238E27FC236}">
                <a16:creationId xmlns:a16="http://schemas.microsoft.com/office/drawing/2014/main" id="{7E330DF9-CD0D-45C7-982A-C5E3EDD39C4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3694" y="4658981"/>
            <a:ext cx="900000" cy="5409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taurant Chef Clipart">
            <a:extLst>
              <a:ext uri="{FF2B5EF4-FFF2-40B4-BE49-F238E27FC236}">
                <a16:creationId xmlns:a16="http://schemas.microsoft.com/office/drawing/2014/main" id="{F72F8E59-7F01-4298-944D-A42C09C0F4B7}"/>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3627" y="1794370"/>
            <a:ext cx="502084"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lipart Champion">
            <a:extLst>
              <a:ext uri="{FF2B5EF4-FFF2-40B4-BE49-F238E27FC236}">
                <a16:creationId xmlns:a16="http://schemas.microsoft.com/office/drawing/2014/main" id="{8B848E80-8B72-400B-877E-FE8F30F2A642}"/>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5009" y="3582263"/>
            <a:ext cx="854375"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vg Library Stock Free Clipart Champagne Glasses Cheers">
            <a:extLst>
              <a:ext uri="{FF2B5EF4-FFF2-40B4-BE49-F238E27FC236}">
                <a16:creationId xmlns:a16="http://schemas.microsoft.com/office/drawing/2014/main" id="{D9F670F2-805E-450A-9472-6C8A2999EEA9}"/>
              </a:ext>
            </a:extLst>
          </p:cNvPr>
          <p:cNvPicPr>
            <a:picLocks noChangeAspect="1" noChangeArrowheads="1"/>
          </p:cNvPicPr>
          <p:nvPr/>
        </p:nvPicPr>
        <p:blipFill>
          <a:blip r:embed="rId1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97491" y="1822572"/>
            <a:ext cx="6625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ocolate clipart candy food free clipart images">
            <a:extLst>
              <a:ext uri="{FF2B5EF4-FFF2-40B4-BE49-F238E27FC236}">
                <a16:creationId xmlns:a16="http://schemas.microsoft.com/office/drawing/2014/main" id="{7035BC79-5BA8-46A1-B8CB-EB6CE1AE1ED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12738" y="2850937"/>
            <a:ext cx="900000" cy="6187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oney Clip Art | Clipart library - Free Clipart Images">
            <a:extLst>
              <a:ext uri="{FF2B5EF4-FFF2-40B4-BE49-F238E27FC236}">
                <a16:creationId xmlns:a16="http://schemas.microsoft.com/office/drawing/2014/main" id="{76A4E1F1-C28E-4038-B635-B2302777D33A}"/>
              </a:ext>
            </a:extLst>
          </p:cNvPr>
          <p:cNvPicPr>
            <a:picLocks noChangeAspect="1" noChangeArrowheads="1"/>
          </p:cNvPicPr>
          <p:nvPr/>
        </p:nvPicPr>
        <p:blipFill>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04944" y="5407092"/>
            <a:ext cx="702985"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ointer Finger Clip Art">
            <a:extLst>
              <a:ext uri="{FF2B5EF4-FFF2-40B4-BE49-F238E27FC236}">
                <a16:creationId xmlns:a16="http://schemas.microsoft.com/office/drawing/2014/main" id="{224D2737-B403-4163-83B3-F351F2137CAA}"/>
              </a:ext>
            </a:extLst>
          </p:cNvPr>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7963" y="3607320"/>
            <a:ext cx="69958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Snowflake Clip art - Snowflakes PNG File png download - 1115*1275 - Free Transparent Snowflake png Download.">
            <a:extLst>
              <a:ext uri="{FF2B5EF4-FFF2-40B4-BE49-F238E27FC236}">
                <a16:creationId xmlns:a16="http://schemas.microsoft.com/office/drawing/2014/main" id="{A0BA8CA6-345A-485E-BEAD-5232391C85C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45991" y="2706928"/>
            <a:ext cx="787083"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Battery Charging">
            <a:extLst>
              <a:ext uri="{FF2B5EF4-FFF2-40B4-BE49-F238E27FC236}">
                <a16:creationId xmlns:a16="http://schemas.microsoft.com/office/drawing/2014/main" id="{376017C0-679F-4E54-A226-9AED13D2191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07573" y="5422852"/>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FC147F4-6F95-4758-81F2-B47F56B92B57}"/>
              </a:ext>
            </a:extLst>
          </p:cNvPr>
          <p:cNvSpPr txBox="1"/>
          <p:nvPr/>
        </p:nvSpPr>
        <p:spPr>
          <a:xfrm>
            <a:off x="2146126" y="2090385"/>
            <a:ext cx="8499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ef</a:t>
            </a:r>
            <a:endPar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46" name="TextBox 45">
            <a:extLst>
              <a:ext uri="{FF2B5EF4-FFF2-40B4-BE49-F238E27FC236}">
                <a16:creationId xmlns:a16="http://schemas.microsoft.com/office/drawing/2014/main" id="{33A9AF67-EFF2-4400-A461-4D324706A4C3}"/>
              </a:ext>
            </a:extLst>
          </p:cNvPr>
          <p:cNvSpPr txBox="1"/>
          <p:nvPr/>
        </p:nvSpPr>
        <p:spPr>
          <a:xfrm>
            <a:off x="2110313" y="2950367"/>
            <a:ext cx="18053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avalan</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a:t>
            </a:r>
          </a:p>
        </p:txBody>
      </p:sp>
      <p:sp>
        <p:nvSpPr>
          <p:cNvPr id="47" name="TextBox 46">
            <a:extLst>
              <a:ext uri="{FF2B5EF4-FFF2-40B4-BE49-F238E27FC236}">
                <a16:creationId xmlns:a16="http://schemas.microsoft.com/office/drawing/2014/main" id="{4147F5AC-E733-4A93-84E6-40324AE3224D}"/>
              </a:ext>
            </a:extLst>
          </p:cNvPr>
          <p:cNvSpPr txBox="1"/>
          <p:nvPr/>
        </p:nvSpPr>
        <p:spPr>
          <a:xfrm>
            <a:off x="2146126" y="3810349"/>
            <a:ext cx="12378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tou</a:t>
            </a: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D5E511EB-2AE0-41A9-A924-3F90F0A5C56A}"/>
              </a:ext>
            </a:extLst>
          </p:cNvPr>
          <p:cNvSpPr txBox="1"/>
          <p:nvPr/>
        </p:nvSpPr>
        <p:spPr>
          <a:xfrm>
            <a:off x="2107573" y="4709755"/>
            <a:ext cx="15440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bro</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ure</a:t>
            </a:r>
          </a:p>
        </p:txBody>
      </p:sp>
      <p:sp>
        <p:nvSpPr>
          <p:cNvPr id="49" name="TextBox 48">
            <a:extLst>
              <a:ext uri="{FF2B5EF4-FFF2-40B4-BE49-F238E27FC236}">
                <a16:creationId xmlns:a16="http://schemas.microsoft.com/office/drawing/2014/main" id="{8298D33F-7153-4008-BDE6-DFFFC188AF4C}"/>
              </a:ext>
            </a:extLst>
          </p:cNvPr>
          <p:cNvSpPr txBox="1"/>
          <p:nvPr/>
        </p:nvSpPr>
        <p:spPr>
          <a:xfrm>
            <a:off x="2146126" y="5609161"/>
            <a:ext cx="12682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arge</a:t>
            </a:r>
          </a:p>
        </p:txBody>
      </p:sp>
      <p:sp>
        <p:nvSpPr>
          <p:cNvPr id="50" name="TextBox 49">
            <a:extLst>
              <a:ext uri="{FF2B5EF4-FFF2-40B4-BE49-F238E27FC236}">
                <a16:creationId xmlns:a16="http://schemas.microsoft.com/office/drawing/2014/main" id="{863FE014-E448-427E-8C72-51C3661DEC11}"/>
              </a:ext>
            </a:extLst>
          </p:cNvPr>
          <p:cNvSpPr txBox="1"/>
          <p:nvPr/>
        </p:nvSpPr>
        <p:spPr>
          <a:xfrm>
            <a:off x="8159991" y="2019274"/>
            <a:ext cx="20505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ampagne</a:t>
            </a:r>
          </a:p>
        </p:txBody>
      </p:sp>
      <p:sp>
        <p:nvSpPr>
          <p:cNvPr id="51" name="TextBox 50">
            <a:extLst>
              <a:ext uri="{FF2B5EF4-FFF2-40B4-BE49-F238E27FC236}">
                <a16:creationId xmlns:a16="http://schemas.microsoft.com/office/drawing/2014/main" id="{77A7A472-089A-4C46-9F85-6E68E180FB2D}"/>
              </a:ext>
            </a:extLst>
          </p:cNvPr>
          <p:cNvSpPr txBox="1"/>
          <p:nvPr/>
        </p:nvSpPr>
        <p:spPr>
          <a:xfrm>
            <a:off x="8278741" y="2906714"/>
            <a:ext cx="152798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ocolat</a:t>
            </a:r>
            <a:endPar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2" name="TextBox 51">
            <a:extLst>
              <a:ext uri="{FF2B5EF4-FFF2-40B4-BE49-F238E27FC236}">
                <a16:creationId xmlns:a16="http://schemas.microsoft.com/office/drawing/2014/main" id="{E0A8EBA9-649F-4A70-B702-5CAD39A1EC9B}"/>
              </a:ext>
            </a:extLst>
          </p:cNvPr>
          <p:cNvSpPr txBox="1"/>
          <p:nvPr/>
        </p:nvSpPr>
        <p:spPr>
          <a:xfrm>
            <a:off x="8279697" y="3810349"/>
            <a:ext cx="17171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ampion</a:t>
            </a:r>
          </a:p>
        </p:txBody>
      </p:sp>
      <p:sp>
        <p:nvSpPr>
          <p:cNvPr id="53" name="TextBox 52">
            <a:extLst>
              <a:ext uri="{FF2B5EF4-FFF2-40B4-BE49-F238E27FC236}">
                <a16:creationId xmlns:a16="http://schemas.microsoft.com/office/drawing/2014/main" id="{9A8F3ECD-73BB-447E-A661-F1F3A70FC9F3}"/>
              </a:ext>
            </a:extLst>
          </p:cNvPr>
          <p:cNvSpPr txBox="1"/>
          <p:nvPr/>
        </p:nvSpPr>
        <p:spPr>
          <a:xfrm>
            <a:off x="8279697" y="4709754"/>
            <a:ext cx="18646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mousta</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a:t>
            </a:r>
          </a:p>
        </p:txBody>
      </p:sp>
      <p:sp>
        <p:nvSpPr>
          <p:cNvPr id="54" name="TextBox 53">
            <a:extLst>
              <a:ext uri="{FF2B5EF4-FFF2-40B4-BE49-F238E27FC236}">
                <a16:creationId xmlns:a16="http://schemas.microsoft.com/office/drawing/2014/main" id="{B8FB205E-FFCF-4B3C-9962-CACB431D435F}"/>
              </a:ext>
            </a:extLst>
          </p:cNvPr>
          <p:cNvSpPr txBox="1"/>
          <p:nvPr/>
        </p:nvSpPr>
        <p:spPr>
          <a:xfrm>
            <a:off x="8292840" y="5613389"/>
            <a:ext cx="9348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ri</a:t>
            </a:r>
            <a:r>
              <a:rPr kumimoji="0" lang="en-GB" sz="2400" b="1" i="0" u="none" strike="noStrike" kern="1200" cap="none" spc="0" normalizeH="0" baseline="0" noProof="0" dirty="0">
                <a:ln>
                  <a:noFill/>
                </a:ln>
                <a:solidFill>
                  <a:srgbClr val="EE6000"/>
                </a:solidFill>
                <a:effectLst/>
                <a:uLnTx/>
                <a:uFillTx/>
                <a:latin typeface="Century Gothic" panose="020F0302020204030204"/>
                <a:ea typeface="+mn-ea"/>
                <a:cs typeface="+mn-cs"/>
              </a:rPr>
              <a:t>ch</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e</a:t>
            </a:r>
          </a:p>
        </p:txBody>
      </p:sp>
      <p:pic>
        <p:nvPicPr>
          <p:cNvPr id="56" name="Picture 55" descr="background rectangle">
            <a:extLst>
              <a:ext uri="{FF2B5EF4-FFF2-40B4-BE49-F238E27FC236}">
                <a16:creationId xmlns:a16="http://schemas.microsoft.com/office/drawing/2014/main" id="{6D1AF5AB-4258-421C-A156-DBDE55F83EA5}"/>
              </a:ext>
              <a:ext uri="{C183D7F6-B498-43B3-948B-1728B52AA6E4}">
                <adec:decorative xmlns:adec="http://schemas.microsoft.com/office/drawing/2017/decorative" val="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57" name="Title 3">
            <a:extLst>
              <a:ext uri="{FF2B5EF4-FFF2-40B4-BE49-F238E27FC236}">
                <a16:creationId xmlns:a16="http://schemas.microsoft.com/office/drawing/2014/main" id="{DE2262FC-4F4F-425E-BF90-21735C43813C}"/>
              </a:ext>
            </a:extLst>
          </p:cNvPr>
          <p:cNvSpPr>
            <a:spLocks noGrp="1"/>
          </p:cNvSpPr>
          <p:nvPr>
            <p:ph type="title"/>
          </p:nvPr>
        </p:nvSpPr>
        <p:spPr>
          <a:xfrm>
            <a:off x="188942" y="296864"/>
            <a:ext cx="5265384" cy="707849"/>
          </a:xfrm>
        </p:spPr>
        <p:txBody>
          <a:bodyPr>
            <a:normAutofit fontScale="90000"/>
          </a:bodyPr>
          <a:lstStyle/>
          <a:p>
            <a:r>
              <a:rPr lang="en-GB" sz="3600" b="1" dirty="0" err="1">
                <a:solidFill>
                  <a:schemeClr val="bg1"/>
                </a:solidFill>
              </a:rPr>
              <a:t>En</a:t>
            </a:r>
            <a:r>
              <a:rPr lang="en-GB" sz="3600" b="1" dirty="0">
                <a:solidFill>
                  <a:schemeClr val="bg1"/>
                </a:solidFill>
              </a:rPr>
              <a:t> </a:t>
            </a:r>
            <a:r>
              <a:rPr lang="en-GB" sz="3600" b="1" dirty="0" err="1">
                <a:solidFill>
                  <a:schemeClr val="bg1"/>
                </a:solidFill>
              </a:rPr>
              <a:t>anglais</a:t>
            </a:r>
            <a:r>
              <a:rPr lang="en-GB" sz="3600" b="1" dirty="0">
                <a:solidFill>
                  <a:schemeClr val="bg1"/>
                </a:solidFill>
              </a:rPr>
              <a:t> et </a:t>
            </a:r>
            <a:r>
              <a:rPr lang="en-GB" sz="3600" b="1" dirty="0" err="1">
                <a:solidFill>
                  <a:schemeClr val="bg1"/>
                </a:solidFill>
              </a:rPr>
              <a:t>en</a:t>
            </a:r>
            <a:r>
              <a:rPr lang="en-GB" sz="3600" b="1" dirty="0">
                <a:solidFill>
                  <a:schemeClr val="bg1"/>
                </a:solidFill>
              </a:rPr>
              <a:t> </a:t>
            </a:r>
            <a:r>
              <a:rPr lang="en-GB" sz="3600" b="1" dirty="0" err="1">
                <a:solidFill>
                  <a:schemeClr val="bg1"/>
                </a:solidFill>
              </a:rPr>
              <a:t>français</a:t>
            </a:r>
            <a:endParaRPr lang="en-GB" sz="3600" b="1" dirty="0">
              <a:solidFill>
                <a:schemeClr val="bg1"/>
              </a:solidFill>
            </a:endParaRPr>
          </a:p>
        </p:txBody>
      </p:sp>
      <p:sp>
        <p:nvSpPr>
          <p:cNvPr id="20" name="TextBox 19">
            <a:extLst>
              <a:ext uri="{FF2B5EF4-FFF2-40B4-BE49-F238E27FC236}">
                <a16:creationId xmlns:a16="http://schemas.microsoft.com/office/drawing/2014/main" id="{937E5FB9-FFAE-4033-BBB4-E4DC5EB6BE74}"/>
              </a:ext>
            </a:extLst>
          </p:cNvPr>
          <p:cNvSpPr txBox="1"/>
          <p:nvPr/>
        </p:nvSpPr>
        <p:spPr>
          <a:xfrm>
            <a:off x="3840505" y="1086484"/>
            <a:ext cx="980801"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same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58" name="TextBox 57">
            <a:extLst>
              <a:ext uri="{FF2B5EF4-FFF2-40B4-BE49-F238E27FC236}">
                <a16:creationId xmlns:a16="http://schemas.microsoft.com/office/drawing/2014/main" id="{6625A08F-53F0-4B5F-AFCB-F8A44B6493EF}"/>
              </a:ext>
            </a:extLst>
          </p:cNvPr>
          <p:cNvSpPr txBox="1"/>
          <p:nvPr/>
        </p:nvSpPr>
        <p:spPr>
          <a:xfrm>
            <a:off x="4636404" y="1078640"/>
            <a:ext cx="1225902"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different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59" name="TextBox 58">
            <a:extLst>
              <a:ext uri="{FF2B5EF4-FFF2-40B4-BE49-F238E27FC236}">
                <a16:creationId xmlns:a16="http://schemas.microsoft.com/office/drawing/2014/main" id="{BEF92ABD-D210-4CD8-BB1B-625E16C82CDF}"/>
              </a:ext>
            </a:extLst>
          </p:cNvPr>
          <p:cNvSpPr txBox="1"/>
          <p:nvPr/>
        </p:nvSpPr>
        <p:spPr>
          <a:xfrm>
            <a:off x="10087288" y="1086484"/>
            <a:ext cx="980801"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same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60" name="TextBox 59">
            <a:extLst>
              <a:ext uri="{FF2B5EF4-FFF2-40B4-BE49-F238E27FC236}">
                <a16:creationId xmlns:a16="http://schemas.microsoft.com/office/drawing/2014/main" id="{B237B5C1-3996-4373-9E06-B4E1237772E3}"/>
              </a:ext>
            </a:extLst>
          </p:cNvPr>
          <p:cNvSpPr txBox="1"/>
          <p:nvPr/>
        </p:nvSpPr>
        <p:spPr>
          <a:xfrm>
            <a:off x="10883187" y="1078640"/>
            <a:ext cx="1225902"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different [</a:t>
            </a:r>
            <a:r>
              <a:rPr kumimoji="0" lang="en-GB" sz="2000" b="1" i="0" u="none" strike="noStrike" kern="1200" cap="none" spc="0" normalizeH="0" baseline="0" noProof="0" dirty="0" err="1">
                <a:ln>
                  <a:noFill/>
                </a:ln>
                <a:solidFill>
                  <a:srgbClr val="115076"/>
                </a:solidFill>
                <a:effectLst/>
                <a:uLnTx/>
                <a:uFillTx/>
                <a:latin typeface="Century Gothic" panose="020F0302020204030204"/>
                <a:ea typeface="+mn-ea"/>
                <a:cs typeface="+mn-cs"/>
              </a:rPr>
              <a:t>ch</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pic>
        <p:nvPicPr>
          <p:cNvPr id="41" name="Picture 40">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156276" y="2019274"/>
            <a:ext cx="457866" cy="476944"/>
          </a:xfrm>
          <a:prstGeom prst="rect">
            <a:avLst/>
          </a:prstGeom>
        </p:spPr>
      </p:pic>
      <p:pic>
        <p:nvPicPr>
          <p:cNvPr id="42" name="Picture 41">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28449" y="2877830"/>
            <a:ext cx="457866" cy="476944"/>
          </a:xfrm>
          <a:prstGeom prst="rect">
            <a:avLst/>
          </a:prstGeom>
        </p:spPr>
      </p:pic>
      <p:pic>
        <p:nvPicPr>
          <p:cNvPr id="43" name="Picture 42">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23390" y="3782067"/>
            <a:ext cx="457866" cy="476944"/>
          </a:xfrm>
          <a:prstGeom prst="rect">
            <a:avLst/>
          </a:prstGeom>
        </p:spPr>
      </p:pic>
      <p:pic>
        <p:nvPicPr>
          <p:cNvPr id="44" name="Picture 43">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109027" y="4690960"/>
            <a:ext cx="457866" cy="476944"/>
          </a:xfrm>
          <a:prstGeom prst="rect">
            <a:avLst/>
          </a:prstGeom>
        </p:spPr>
      </p:pic>
      <p:pic>
        <p:nvPicPr>
          <p:cNvPr id="45" name="Picture 44">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012475" y="5618620"/>
            <a:ext cx="457866" cy="476944"/>
          </a:xfrm>
          <a:prstGeom prst="rect">
            <a:avLst/>
          </a:prstGeom>
        </p:spPr>
      </p:pic>
      <p:pic>
        <p:nvPicPr>
          <p:cNvPr id="61" name="Picture 60">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85222" y="2011581"/>
            <a:ext cx="457866" cy="476944"/>
          </a:xfrm>
          <a:prstGeom prst="rect">
            <a:avLst/>
          </a:prstGeom>
        </p:spPr>
      </p:pic>
      <p:pic>
        <p:nvPicPr>
          <p:cNvPr id="62" name="Picture 61">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267205" y="2875977"/>
            <a:ext cx="457866" cy="476944"/>
          </a:xfrm>
          <a:prstGeom prst="rect">
            <a:avLst/>
          </a:prstGeom>
        </p:spPr>
      </p:pic>
      <p:pic>
        <p:nvPicPr>
          <p:cNvPr id="63" name="Picture 62">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267205" y="3793791"/>
            <a:ext cx="457866" cy="476944"/>
          </a:xfrm>
          <a:prstGeom prst="rect">
            <a:avLst/>
          </a:prstGeom>
        </p:spPr>
      </p:pic>
      <p:pic>
        <p:nvPicPr>
          <p:cNvPr id="64" name="Picture 63">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348755" y="4704634"/>
            <a:ext cx="457866" cy="476944"/>
          </a:xfrm>
          <a:prstGeom prst="rect">
            <a:avLst/>
          </a:prstGeom>
        </p:spPr>
      </p:pic>
      <p:pic>
        <p:nvPicPr>
          <p:cNvPr id="65" name="Picture 64">
            <a:extLst>
              <a:ext uri="{FF2B5EF4-FFF2-40B4-BE49-F238E27FC236}">
                <a16:creationId xmlns:a16="http://schemas.microsoft.com/office/drawing/2014/main" id="{A1A7381C-CCDA-4D46-83BD-85442159928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239463" y="5618620"/>
            <a:ext cx="457866" cy="476944"/>
          </a:xfrm>
          <a:prstGeom prst="rect">
            <a:avLst/>
          </a:prstGeom>
        </p:spPr>
      </p:pic>
    </p:spTree>
    <p:extLst>
      <p:ext uri="{BB962C8B-B14F-4D97-AF65-F5344CB8AC3E}">
        <p14:creationId xmlns:p14="http://schemas.microsoft.com/office/powerpoint/2010/main" val="34762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366</TotalTime>
  <Words>944</Words>
  <Application>Microsoft Office PowerPoint</Application>
  <PresentationFormat>Widescreen</PresentationFormat>
  <Paragraphs>133</Paragraphs>
  <Slides>10</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Calibri</vt:lpstr>
      <vt:lpstr>Calibri Light</vt:lpstr>
      <vt:lpstr>Century Gothic</vt:lpstr>
      <vt:lpstr>Tw Cen MT</vt:lpstr>
      <vt:lpstr>Office Theme</vt:lpstr>
      <vt:lpstr>1_Office Theme</vt:lpstr>
      <vt:lpstr>NCELP Theme</vt:lpstr>
      <vt:lpstr>2_Office Theme</vt:lpstr>
      <vt:lpstr>3_Office Theme</vt:lpstr>
      <vt:lpstr>Phonics</vt:lpstr>
      <vt:lpstr>Phonétique</vt:lpstr>
      <vt:lpstr>ch </vt:lpstr>
      <vt:lpstr>ch </vt:lpstr>
      <vt:lpstr>ch </vt:lpstr>
      <vt:lpstr>ch </vt:lpstr>
      <vt:lpstr>ch </vt:lpstr>
      <vt:lpstr>ch </vt:lpstr>
      <vt:lpstr>En anglais et en français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Kirsten Somerville</dc:creator>
  <cp:lastModifiedBy>Kirsten Somerville</cp:lastModifiedBy>
  <cp:revision>4</cp:revision>
  <dcterms:created xsi:type="dcterms:W3CDTF">2020-05-05T11:59:29Z</dcterms:created>
  <dcterms:modified xsi:type="dcterms:W3CDTF">2020-05-07T10:41:17Z</dcterms:modified>
</cp:coreProperties>
</file>