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7" r:id="rId4"/>
  </p:sldMasterIdLst>
  <p:notesMasterIdLst>
    <p:notesMasterId r:id="rId60"/>
  </p:notesMasterIdLst>
  <p:sldIdLst>
    <p:sldId id="257" r:id="rId5"/>
    <p:sldId id="314" r:id="rId6"/>
    <p:sldId id="316" r:id="rId7"/>
    <p:sldId id="317" r:id="rId8"/>
    <p:sldId id="318" r:id="rId9"/>
    <p:sldId id="260" r:id="rId10"/>
    <p:sldId id="319" r:id="rId11"/>
    <p:sldId id="320" r:id="rId12"/>
    <p:sldId id="288" r:id="rId13"/>
    <p:sldId id="370" r:id="rId14"/>
    <p:sldId id="371" r:id="rId15"/>
    <p:sldId id="322"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28" r:id="rId37"/>
    <p:sldId id="349" r:id="rId38"/>
    <p:sldId id="350" r:id="rId39"/>
    <p:sldId id="369" r:id="rId40"/>
    <p:sldId id="351" r:id="rId41"/>
    <p:sldId id="261" r:id="rId42"/>
    <p:sldId id="372" r:id="rId43"/>
    <p:sldId id="291" r:id="rId44"/>
    <p:sldId id="355" r:id="rId45"/>
    <p:sldId id="324" r:id="rId46"/>
    <p:sldId id="315" r:id="rId47"/>
    <p:sldId id="356" r:id="rId48"/>
    <p:sldId id="357" r:id="rId49"/>
    <p:sldId id="327" r:id="rId50"/>
    <p:sldId id="359" r:id="rId51"/>
    <p:sldId id="360" r:id="rId52"/>
    <p:sldId id="361" r:id="rId53"/>
    <p:sldId id="362" r:id="rId54"/>
    <p:sldId id="363" r:id="rId55"/>
    <p:sldId id="364" r:id="rId56"/>
    <p:sldId id="365" r:id="rId57"/>
    <p:sldId id="358" r:id="rId58"/>
    <p:sldId id="267"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38" autoAdjust="0"/>
    <p:restoredTop sz="65653" autoAdjust="0"/>
  </p:normalViewPr>
  <p:slideViewPr>
    <p:cSldViewPr snapToGrid="0">
      <p:cViewPr varScale="1">
        <p:scale>
          <a:sx n="68" d="100"/>
          <a:sy n="68" d="100"/>
        </p:scale>
        <p:origin x="480"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34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9F54FA-59ED-40F8-9545-703C7399BBBC}" type="datetimeFigureOut">
              <a:rPr lang="en-GB" smtClean="0"/>
              <a:t>09/08/2021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83ADD6-5A9E-4A57-BAD5-2023CA6C850A}" type="slidenum">
              <a:rPr lang="en-GB" smtClean="0"/>
              <a:t>‹#›</a:t>
            </a:fld>
            <a:endParaRPr lang="en-GB"/>
          </a:p>
        </p:txBody>
      </p:sp>
    </p:spTree>
    <p:extLst>
      <p:ext uri="{BB962C8B-B14F-4D97-AF65-F5344CB8AC3E}">
        <p14:creationId xmlns:p14="http://schemas.microsoft.com/office/powerpoint/2010/main" val="26424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estar</a:t>
            </a:r>
            <a:r>
              <a:rPr lang="en-GB" b="0" baseline="0" dirty="0"/>
              <a:t>, estoy and está (for location)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prstClr val="white"/>
                </a:solidFill>
                <a:latin typeface="Calibri" panose="020F0502020204030204" pitchFamily="34" charset="0"/>
                <a:cs typeface="Calibri" panose="020F0502020204030204" pitchFamily="34" charset="0"/>
              </a:rPr>
              <a:t>Note: ‘estás’ will be introduced in the second lesson</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1.1.1 (introduce) </a:t>
            </a:r>
            <a:r>
              <a:rPr lang="es-ES" dirty="0"/>
              <a:t>estar [21]; estoy; estás; está; norte [624]; sur [661]; Inglaterra [N/A]; España [N/A]; ¿dónde? [161] en [5]; hola [1245]; hasta luego [luego-150]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Source:</a:t>
            </a:r>
            <a:r>
              <a:rPr lang="en-GB" baseline="0" noProof="0" dirty="0"/>
              <a:t> Davies, M. &amp; Davies, K. (2018</a:t>
            </a:r>
            <a:r>
              <a:rPr lang="en-GB" i="0" baseline="0" noProof="0" dirty="0"/>
              <a:t>)</a:t>
            </a:r>
            <a:r>
              <a:rPr lang="en-GB" i="1" baseline="0" noProof="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488867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292460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Phonics</a:t>
            </a:r>
            <a:r>
              <a:rPr lang="en-US" b="1" baseline="0" dirty="0"/>
              <a:t> practice activity: alphabetical read aloud</a:t>
            </a:r>
            <a:endParaRPr lang="en-US" b="1" dirty="0"/>
          </a:p>
          <a:p>
            <a:endParaRPr lang="en-US" b="1" dirty="0"/>
          </a:p>
          <a:p>
            <a:r>
              <a:rPr lang="en-US" b="1" dirty="0"/>
              <a:t>Timing: 1 min</a:t>
            </a:r>
          </a:p>
          <a:p>
            <a:endParaRPr lang="en-US" b="1" dirty="0"/>
          </a:p>
          <a:p>
            <a:r>
              <a:rPr lang="en-US" b="1" dirty="0"/>
              <a:t>Aim: </a:t>
            </a:r>
            <a:r>
              <a:rPr lang="en-US" b="0" dirty="0"/>
              <a:t>To elicit the production of the SSC </a:t>
            </a:r>
            <a:r>
              <a:rPr lang="en-US" b="1" dirty="0"/>
              <a:t>[a]</a:t>
            </a:r>
            <a:r>
              <a:rPr lang="en-US" b="0" dirty="0"/>
              <a:t>.</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1. Click on ‘</a:t>
            </a:r>
            <a:r>
              <a:rPr lang="en-GB" sz="1200" b="0" kern="1200" baseline="0" dirty="0" err="1">
                <a:solidFill>
                  <a:schemeClr val="tx1"/>
                </a:solidFill>
                <a:effectLst/>
                <a:latin typeface="+mn-lt"/>
                <a:ea typeface="+mn-ea"/>
                <a:cs typeface="+mn-cs"/>
              </a:rPr>
              <a:t>inicio</a:t>
            </a:r>
            <a:r>
              <a:rPr lang="en-GB" sz="1200" b="0" kern="1200" baseline="0" dirty="0">
                <a:solidFill>
                  <a:schemeClr val="tx1"/>
                </a:solidFill>
                <a:effectLst/>
                <a:latin typeface="+mn-lt"/>
                <a:ea typeface="+mn-ea"/>
                <a:cs typeface="+mn-cs"/>
              </a:rPr>
              <a:t>’ to start the timer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2. Individually (but all at once) pupils read out the words but in </a:t>
            </a:r>
            <a:r>
              <a:rPr lang="en-GB" sz="1200" b="1" kern="1200" baseline="0" dirty="0">
                <a:solidFill>
                  <a:schemeClr val="tx1"/>
                </a:solidFill>
                <a:effectLst/>
                <a:latin typeface="+mn-lt"/>
                <a:ea typeface="+mn-ea"/>
                <a:cs typeface="+mn-cs"/>
              </a:rPr>
              <a:t>alphabetical order</a:t>
            </a:r>
            <a:r>
              <a:rPr lang="en-GB" sz="1200" b="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sz="1200" b="0" kern="1200" baseline="0" dirty="0">
                <a:solidFill>
                  <a:schemeClr val="tx1"/>
                </a:solidFill>
                <a:effectLst/>
                <a:latin typeface="+mn-lt"/>
                <a:ea typeface="+mn-ea"/>
                <a:cs typeface="+mn-cs"/>
              </a:rPr>
              <a:t>Students keep going for one minute.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sz="1200" kern="1200" dirty="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 </a:t>
            </a:r>
            <a:r>
              <a:rPr lang="en-GB" sz="1200" b="0" kern="1200" dirty="0">
                <a:solidFill>
                  <a:schemeClr val="tx1"/>
                </a:solidFill>
                <a:effectLst/>
                <a:latin typeface="+mn-lt"/>
                <a:ea typeface="+mn-ea"/>
                <a:cs typeface="+mn-cs"/>
              </a:rPr>
              <a:t>the new vocabulary item </a:t>
            </a:r>
            <a:r>
              <a:rPr lang="en-GB" sz="1200" b="0" kern="1200" baseline="0" dirty="0">
                <a:solidFill>
                  <a:schemeClr val="tx1"/>
                </a:solidFill>
                <a:effectLst/>
                <a:latin typeface="+mn-lt"/>
                <a:ea typeface="+mn-ea"/>
                <a:cs typeface="+mn-cs"/>
              </a:rPr>
              <a:t>‘estar’ [21] is also included.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1" baseline="0" dirty="0"/>
              <a:t>alto </a:t>
            </a:r>
            <a:r>
              <a:rPr lang="en-GB" baseline="0" dirty="0"/>
              <a:t>[231]; </a:t>
            </a:r>
            <a:r>
              <a:rPr lang="en-GB" b="1" baseline="0" dirty="0"/>
              <a:t>nada </a:t>
            </a:r>
            <a:r>
              <a:rPr lang="en-GB" baseline="0" dirty="0"/>
              <a:t>[87]; </a:t>
            </a:r>
            <a:r>
              <a:rPr lang="en-GB" b="1" baseline="0" dirty="0"/>
              <a:t>casa </a:t>
            </a:r>
            <a:r>
              <a:rPr lang="en-GB" b="0" baseline="0" dirty="0"/>
              <a:t>[106]</a:t>
            </a:r>
            <a:r>
              <a:rPr lang="en-GB" baseline="0" dirty="0"/>
              <a:t> </a:t>
            </a:r>
            <a:r>
              <a:rPr lang="en-GB" b="1" baseline="0" dirty="0" err="1"/>
              <a:t>cama</a:t>
            </a:r>
            <a:r>
              <a:rPr lang="en-GB" b="1" baseline="0" dirty="0"/>
              <a:t> </a:t>
            </a:r>
            <a:r>
              <a:rPr lang="en-GB" baseline="0" dirty="0"/>
              <a:t>[609]; </a:t>
            </a:r>
            <a:r>
              <a:rPr lang="en-GB" b="1" baseline="0" dirty="0" err="1"/>
              <a:t>amar</a:t>
            </a:r>
            <a:r>
              <a:rPr lang="en-GB" b="1" baseline="0" dirty="0"/>
              <a:t> </a:t>
            </a:r>
            <a:r>
              <a:rPr lang="en-GB" baseline="0" dirty="0"/>
              <a:t>[700]; </a:t>
            </a:r>
            <a:r>
              <a:rPr lang="en-GB" b="1" baseline="0" dirty="0"/>
              <a:t>agosto </a:t>
            </a:r>
            <a:r>
              <a:rPr lang="en-GB" baseline="0" dirty="0"/>
              <a:t>[931]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362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a:t>
            </a:r>
            <a:r>
              <a:rPr lang="en-US" b="1" baseline="0" dirty="0"/>
              <a:t> </a:t>
            </a:r>
            <a:r>
              <a:rPr lang="en-US" b="0" baseline="0" dirty="0"/>
              <a:t>1) To extend practice of SSC [a] to names of cities; 2) to introduce the meaning of ‘</a:t>
            </a:r>
            <a:r>
              <a:rPr lang="en-US" b="0" baseline="0" dirty="0" err="1"/>
              <a:t>está</a:t>
            </a:r>
            <a:r>
              <a:rPr lang="en-US" b="0" baseline="0" dirty="0"/>
              <a:t>’ as used for ‘it is’ (see note below); 3) to introduce the two new vocabulary items ‘</a:t>
            </a:r>
            <a:r>
              <a:rPr lang="en-US" b="0" baseline="0" dirty="0" err="1"/>
              <a:t>Inglaterra</a:t>
            </a:r>
            <a:r>
              <a:rPr lang="en-US" b="0" baseline="0" dirty="0"/>
              <a:t>’ and ‘</a:t>
            </a:r>
            <a:r>
              <a:rPr lang="en-US" b="0" baseline="0" dirty="0" err="1"/>
              <a:t>España</a:t>
            </a:r>
            <a:r>
              <a:rPr lang="en-US" b="0" baseline="0" dirty="0"/>
              <a:t>’</a:t>
            </a:r>
            <a:endParaRPr lang="en-US" b="1" dirty="0"/>
          </a:p>
          <a:p>
            <a:endParaRPr lang="en-US" b="1" dirty="0"/>
          </a:p>
          <a:p>
            <a:r>
              <a:rPr lang="en-US" b="1" dirty="0"/>
              <a:t>Procedure:</a:t>
            </a:r>
          </a:p>
          <a:p>
            <a:pPr marL="228600" indent="-228600">
              <a:buAutoNum type="arabicPeriod"/>
            </a:pPr>
            <a:r>
              <a:rPr lang="en-US" b="0" dirty="0"/>
              <a:t>This is a teacher-fronted activity. Teachers can respond chorally.</a:t>
            </a:r>
          </a:p>
          <a:p>
            <a:pPr marL="228600" indent="-228600">
              <a:buAutoNum type="arabicPeriod"/>
            </a:pPr>
            <a:r>
              <a:rPr lang="en-US" b="0" dirty="0"/>
              <a:t> Ask the group</a:t>
            </a:r>
            <a:r>
              <a:rPr lang="en-US" b="0" baseline="0" dirty="0"/>
              <a:t> ‘</a:t>
            </a:r>
            <a:r>
              <a:rPr kumimoji="0" lang="en-GB" sz="1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¿Dónde está…?’, with the name of the city. Answer will either be </a:t>
            </a:r>
            <a:r>
              <a:rPr kumimoji="0" lang="en-GB" sz="12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Inglaterra</a:t>
            </a:r>
            <a:r>
              <a:rPr kumimoji="0" lang="en-GB" sz="1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or </a:t>
            </a:r>
            <a:r>
              <a:rPr lang="en-GB" dirty="0" err="1"/>
              <a:t>España</a:t>
            </a:r>
            <a:r>
              <a:rPr lang="en-GB" dirty="0"/>
              <a:t>.</a:t>
            </a:r>
            <a:endParaRPr lang="en-US" b="0" dirty="0"/>
          </a:p>
          <a:p>
            <a:endParaRPr lang="en-US" b="0" dirty="0"/>
          </a:p>
          <a:p>
            <a:r>
              <a:rPr lang="en-US" b="1" dirty="0"/>
              <a:t>Note:</a:t>
            </a:r>
            <a:r>
              <a:rPr lang="en-US" b="1"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You could ask </a:t>
            </a:r>
            <a:r>
              <a:rPr lang="en-GB" b="0" dirty="0"/>
              <a:t>students to pronounce </a:t>
            </a:r>
            <a:r>
              <a:rPr lang="en-GB" dirty="0"/>
              <a:t>the English towns in a Spanish way - see what they come up with (a good way to assess some prior knowledge of phonics/Spanish).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 couple of the places aren't obvious, so there is genuinely new/surprising info added in here.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We need to deal explicitly with the fact that 'está' stands for </a:t>
            </a:r>
            <a:r>
              <a:rPr lang="en-GB" b="1" dirty="0"/>
              <a:t>two</a:t>
            </a:r>
            <a:r>
              <a:rPr lang="en-GB" b="0" dirty="0"/>
              <a:t> words in English, here - it and is. In the verb slides, we translate 'está' as 'is' and then show it with subjects Madrid and Pablo.  Here we see it for the first time meaning 'it is‘.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Note that ‘</a:t>
            </a:r>
            <a:r>
              <a:rPr lang="en-GB" dirty="0" err="1"/>
              <a:t>rr</a:t>
            </a:r>
            <a:r>
              <a:rPr lang="en-GB" dirty="0"/>
              <a:t>’ and ‘ñ’ are new SSC. Some brief attention will need to be given to RR in </a:t>
            </a:r>
            <a:r>
              <a:rPr lang="en-GB" dirty="0" err="1"/>
              <a:t>Inglaterra</a:t>
            </a:r>
            <a:r>
              <a:rPr lang="en-GB" dirty="0"/>
              <a:t> and Ñ in </a:t>
            </a:r>
            <a:r>
              <a:rPr lang="en-GB" dirty="0" err="1"/>
              <a:t>España</a:t>
            </a:r>
            <a:r>
              <a:rPr lang="en-GB" dirty="0"/>
              <a:t>, before they are more formally introduced and practised. It can be quite fun for students to practise rolling the RR! And if</a:t>
            </a:r>
            <a:r>
              <a:rPr lang="en-GB" baseline="0" dirty="0"/>
              <a:t> students can say ‘lasagne’ they can say ‘</a:t>
            </a:r>
            <a:r>
              <a:rPr lang="en-GB" baseline="0" dirty="0" err="1"/>
              <a:t>España</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0537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After</a:t>
            </a:r>
            <a:r>
              <a:rPr lang="en-GB" baseline="0" dirty="0"/>
              <a:t> revealing the answer, a</a:t>
            </a:r>
            <a:r>
              <a:rPr lang="en-GB" dirty="0"/>
              <a:t>sk students to pronounce Camborne</a:t>
            </a:r>
            <a:r>
              <a:rPr lang="en-GB" baseline="0" dirty="0"/>
              <a:t> </a:t>
            </a:r>
            <a:r>
              <a:rPr lang="en-GB" dirty="0"/>
              <a:t>in a Spanish way - see what they come up with (a good way to assess some prior knowledge of phonics/Spanish).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56142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714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80208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26742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73327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dirty="0"/>
              <a:t>2 minutes</a:t>
            </a:r>
          </a:p>
          <a:p>
            <a:endParaRPr lang="en-GB" dirty="0"/>
          </a:p>
          <a:p>
            <a:r>
              <a:rPr lang="en-GB" b="1" dirty="0"/>
              <a:t>Aim: </a:t>
            </a:r>
            <a:r>
              <a:rPr lang="en-GB" dirty="0"/>
              <a:t>To</a:t>
            </a:r>
            <a:r>
              <a:rPr lang="en-GB" baseline="0" dirty="0"/>
              <a:t> introduce three new vocabulary items (</a:t>
            </a:r>
            <a:r>
              <a:rPr lang="en-GB" baseline="0" dirty="0" err="1"/>
              <a:t>dónde</a:t>
            </a:r>
            <a:r>
              <a:rPr lang="en-GB" baseline="0" dirty="0"/>
              <a:t>, está and hola) and identify new students/classmates</a:t>
            </a:r>
            <a:endParaRPr lang="en-GB" dirty="0"/>
          </a:p>
          <a:p>
            <a:endParaRPr lang="en-GB" dirty="0"/>
          </a:p>
          <a:p>
            <a:r>
              <a:rPr lang="en-GB" b="1" dirty="0"/>
              <a:t>Procedure: </a:t>
            </a:r>
          </a:p>
          <a:p>
            <a:pPr marL="228600" indent="-228600">
              <a:buAutoNum type="arabicPeriod"/>
            </a:pPr>
            <a:r>
              <a:rPr lang="en-GB" dirty="0"/>
              <a:t>Model ‘</a:t>
            </a:r>
            <a:r>
              <a:rPr lang="en-GB" dirty="0" err="1"/>
              <a:t>dónde</a:t>
            </a:r>
            <a:r>
              <a:rPr lang="en-GB" dirty="0"/>
              <a:t>‘ (with gesture/supported by picture, as preferred) and ‘está’ and the response of raising a hand.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Use “¿Dónde está + name of student?” to identify the new students in the Y7</a:t>
            </a:r>
            <a:r>
              <a:rPr lang="en-GB" baseline="0" dirty="0"/>
              <a:t> group.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Say ‘hola’ and wave.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Then, having</a:t>
            </a:r>
            <a:r>
              <a:rPr lang="en-GB" baseline="0" dirty="0"/>
              <a:t> </a:t>
            </a:r>
            <a:r>
              <a:rPr lang="en-GB" dirty="0"/>
              <a:t>done the register,</a:t>
            </a:r>
            <a:r>
              <a:rPr lang="en-GB" baseline="0" dirty="0"/>
              <a:t> the teacher can continue </a:t>
            </a:r>
            <a:r>
              <a:rPr lang="en-GB" dirty="0"/>
              <a:t>with the next slide, having primed them thoroughly with 'está‘.</a:t>
            </a:r>
          </a:p>
          <a:p>
            <a:endParaRPr lang="en-GB" dirty="0"/>
          </a:p>
          <a:p>
            <a:r>
              <a:rPr lang="en-GB" b="1" dirty="0"/>
              <a:t>Notes:</a:t>
            </a:r>
          </a:p>
          <a:p>
            <a:pPr marL="228600" indent="-228600">
              <a:buAutoNum type="arabicPeriod"/>
            </a:pPr>
            <a:r>
              <a:rPr lang="en-GB" dirty="0"/>
              <a:t>We</a:t>
            </a:r>
            <a:r>
              <a:rPr lang="en-GB" baseline="0" dirty="0"/>
              <a:t> envisage that this is the first lesson with a new Y7 class, and that the teacher doesn’t know the students, and the students will likely not all know each other, either.</a:t>
            </a:r>
          </a:p>
          <a:p>
            <a:pPr marL="228600" indent="-228600">
              <a:buAutoNum type="arabicPeriod"/>
            </a:pPr>
            <a:r>
              <a:rPr lang="en-GB" dirty="0"/>
              <a:t>Teachers may choose to do this after they have got underway with the lesson material OR alternatively they may use this situation to introduce it.  </a:t>
            </a:r>
          </a:p>
          <a:p>
            <a:pPr marL="228600" indent="-228600">
              <a:buAutoNum type="arabicPeriod"/>
            </a:pPr>
            <a:r>
              <a:rPr lang="en-GB" dirty="0"/>
              <a:t>This</a:t>
            </a:r>
            <a:r>
              <a:rPr lang="en-GB" baseline="0" dirty="0"/>
              <a:t> is an </a:t>
            </a:r>
            <a:r>
              <a:rPr lang="en-GB" dirty="0"/>
              <a:t>opportunity to use the L2 clearly and successfully for a communicative</a:t>
            </a:r>
            <a:r>
              <a:rPr lang="en-GB" baseline="0" dirty="0"/>
              <a:t> </a:t>
            </a:r>
            <a:r>
              <a:rPr lang="en-GB" dirty="0"/>
              <a:t>purpose. </a:t>
            </a:r>
            <a:r>
              <a:rPr lang="en-GB" baseline="0" dirty="0"/>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0537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6628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08743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40749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 (slides</a:t>
            </a:r>
            <a:r>
              <a:rPr lang="en-US" b="0" baseline="0" dirty="0"/>
              <a:t> 23-30)</a:t>
            </a:r>
            <a:endParaRPr lang="en-US" b="0" dirty="0"/>
          </a:p>
          <a:p>
            <a:endParaRPr lang="en-US" b="1" dirty="0"/>
          </a:p>
          <a:p>
            <a:r>
              <a:rPr lang="en-US" b="1" dirty="0"/>
              <a:t>Aim: </a:t>
            </a:r>
            <a:r>
              <a:rPr lang="en-US" b="0" dirty="0"/>
              <a:t>for</a:t>
            </a:r>
            <a:r>
              <a:rPr lang="en-US" b="0" baseline="0" dirty="0"/>
              <a:t> students to produce sentences with ‘está’ (with the meaning ‘it is’) and to develop further confidence and accuracy in producing [a]</a:t>
            </a:r>
            <a:endParaRPr lang="en-US" b="1" dirty="0"/>
          </a:p>
          <a:p>
            <a:endParaRPr lang="en-US" b="1" dirty="0"/>
          </a:p>
          <a:p>
            <a:r>
              <a:rPr lang="en-US" b="1" dirty="0"/>
              <a:t>Procedure:</a:t>
            </a:r>
          </a:p>
          <a:p>
            <a:r>
              <a:rPr lang="en-US" b="0" dirty="0"/>
              <a:t>1. Teacher</a:t>
            </a:r>
            <a:r>
              <a:rPr lang="en-US" b="0" baseline="0" dirty="0"/>
              <a:t> reads aloud the question (which appears on click)</a:t>
            </a:r>
            <a:endParaRPr lang="en-US" b="0" dirty="0"/>
          </a:p>
          <a:p>
            <a:r>
              <a:rPr lang="en-US" b="0" dirty="0"/>
              <a:t>2.</a:t>
            </a:r>
            <a:r>
              <a:rPr lang="en-GB" baseline="0" dirty="0"/>
              <a:t> Students then have to identify the city and try to pronounce it, focusing on the ‘a’ sound. </a:t>
            </a:r>
            <a:br>
              <a:rPr lang="en-GB" baseline="0" dirty="0"/>
            </a:br>
            <a:r>
              <a:rPr lang="en-US" b="0" dirty="0"/>
              <a:t>3. </a:t>
            </a:r>
            <a:r>
              <a:rPr lang="en-GB" baseline="0" dirty="0"/>
              <a:t>Elicit choral responses (all students speaking at the same time) to give them more confidence</a:t>
            </a:r>
            <a:endParaRPr lang="en-US" b="0" dirty="0"/>
          </a:p>
          <a:p>
            <a:r>
              <a:rPr lang="en-US" b="0" dirty="0"/>
              <a:t>4.</a:t>
            </a:r>
            <a:r>
              <a:rPr lang="en-GB" baseline="0" dirty="0"/>
              <a:t> Reinforce the phonic awareness by re-stating the answer yourself when it appears.</a:t>
            </a:r>
            <a:endParaRPr lang="en-US" b="0" dirty="0"/>
          </a:p>
          <a:p>
            <a:endParaRPr lang="en-US" b="0" dirty="0"/>
          </a:p>
          <a:p>
            <a:r>
              <a:rPr lang="en-US" b="1" dirty="0"/>
              <a:t>Notes:</a:t>
            </a:r>
          </a:p>
          <a:p>
            <a:r>
              <a:rPr lang="en-US" b="0" dirty="0"/>
              <a:t>1. </a:t>
            </a:r>
            <a:r>
              <a:rPr lang="en-GB" baseline="0" dirty="0"/>
              <a:t>This activity also familiarises students with the landmarks which are referred to in the later listening and reading activities which follow.</a:t>
            </a:r>
          </a:p>
          <a:p>
            <a:r>
              <a:rPr lang="en-GB" baseline="0" dirty="0"/>
              <a:t>2. Students may also want to tell you if they have visited these places and this task offers an independent learning opportunity for students to find out more about these (and other) famous places in Spain after the lesson.</a:t>
            </a:r>
            <a:endParaRPr lang="en-GB"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10094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60956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48189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02124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613837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51385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0812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a:t>
            </a:r>
            <a:r>
              <a:rPr lang="en-GB" b="0" baseline="0" dirty="0"/>
              <a:t>3 minutes for slides 3-8</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estar’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Estar’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Spanish.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[estar]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lang="en-GB" sz="9600" b="1" dirty="0">
                <a:solidFill>
                  <a:srgbClr val="5B9BD5">
                    <a:lumMod val="50000"/>
                  </a:srgbClr>
                </a:solidFill>
                <a:latin typeface="Century Gothic" panose="020B0502020202020204" pitchFamily="34" charset="0"/>
              </a:rPr>
              <a:t>está</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71228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Grammar</a:t>
            </a:r>
            <a:r>
              <a:rPr lang="en-GB" b="1" baseline="0" dirty="0"/>
              <a:t> explanation</a:t>
            </a:r>
          </a:p>
          <a:p>
            <a:endParaRPr lang="en-GB" b="1" baseline="0" dirty="0"/>
          </a:p>
          <a:p>
            <a:r>
              <a:rPr lang="en-GB" b="1" baseline="0" dirty="0"/>
              <a:t>Timing: </a:t>
            </a:r>
            <a:r>
              <a:rPr lang="en-GB" b="0" baseline="0" dirty="0"/>
              <a:t>2 minutes</a:t>
            </a:r>
          </a:p>
          <a:p>
            <a:endParaRPr lang="en-GB" b="1" baseline="0" dirty="0"/>
          </a:p>
          <a:p>
            <a:r>
              <a:rPr lang="en-GB" b="1" baseline="0" dirty="0"/>
              <a:t>Aim: </a:t>
            </a:r>
            <a:r>
              <a:rPr lang="en-GB" b="0" baseline="0" dirty="0"/>
              <a:t>to highlight the difference in meaning between ‘estoy’ and ‘está’ by juxtaposing the verb forms</a:t>
            </a:r>
            <a:endParaRPr lang="en-GB" b="0" dirty="0"/>
          </a:p>
          <a:p>
            <a:endParaRPr lang="en-GB" dirty="0"/>
          </a:p>
          <a:p>
            <a:r>
              <a:rPr lang="en-GB" b="1" baseline="0" dirty="0"/>
              <a:t>Note</a:t>
            </a:r>
            <a:r>
              <a:rPr lang="en-GB" baseline="0" dirty="0"/>
              <a:t>: </a:t>
            </a:r>
          </a:p>
          <a:p>
            <a:r>
              <a:rPr lang="en-GB" baseline="0" dirty="0"/>
              <a:t>1. </a:t>
            </a:r>
            <a:r>
              <a:rPr lang="en-GB" dirty="0"/>
              <a:t>Make reference to that fact that</a:t>
            </a:r>
            <a:r>
              <a:rPr lang="en-GB" baseline="0" dirty="0"/>
              <a:t> </a:t>
            </a:r>
            <a:r>
              <a:rPr lang="en-GB" b="1" baseline="0" dirty="0"/>
              <a:t>está</a:t>
            </a:r>
            <a:r>
              <a:rPr lang="en-GB" baseline="0" dirty="0"/>
              <a:t> has just been practised to mean ‘</a:t>
            </a:r>
            <a:r>
              <a:rPr lang="en-GB" b="1" baseline="0" dirty="0"/>
              <a:t>is</a:t>
            </a:r>
            <a:r>
              <a:rPr lang="en-GB" baseline="0" dirty="0"/>
              <a:t>’ and ‘</a:t>
            </a:r>
            <a:r>
              <a:rPr lang="en-GB" b="1" baseline="0" dirty="0"/>
              <a:t>it is</a:t>
            </a:r>
            <a:r>
              <a:rPr lang="en-GB" baseline="0" dirty="0"/>
              <a:t>’.  Now draw students’ attention to its translation as </a:t>
            </a:r>
            <a:r>
              <a:rPr lang="en-GB" b="1" baseline="0" dirty="0"/>
              <a:t>he/she is</a:t>
            </a:r>
            <a:r>
              <a:rPr lang="en-GB" baseline="0" dirty="0"/>
              <a:t>. </a:t>
            </a:r>
          </a:p>
          <a:p>
            <a:r>
              <a:rPr lang="en-GB" baseline="0" dirty="0"/>
              <a:t>2. This is the first time in this lesson that students need to write.  It is probably the best time to hand out exercise books. This may mean that one or two activities move from this lesson into the next.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838903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Instruction slide for subsequent grammar (reading) activity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54595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 practise</a:t>
            </a:r>
            <a:r>
              <a:rPr lang="en-US" b="0" baseline="0" dirty="0"/>
              <a:t> attending to the meanings of the verbs ‘estoy’ and ‘está’ in reading comprehension</a:t>
            </a:r>
            <a:endParaRPr lang="en-US" b="0" dirty="0"/>
          </a:p>
          <a:p>
            <a:endParaRPr lang="en-US" b="1" dirty="0"/>
          </a:p>
          <a:p>
            <a:r>
              <a:rPr lang="en-US" b="1" dirty="0"/>
              <a:t>Procedure:</a:t>
            </a:r>
          </a:p>
          <a:p>
            <a:r>
              <a:rPr lang="en-US" b="0" dirty="0"/>
              <a:t>1. Ask students to write 1-6 in exercise books.</a:t>
            </a:r>
          </a:p>
          <a:p>
            <a:r>
              <a:rPr lang="en-US" b="0" dirty="0"/>
              <a:t>2. Ask</a:t>
            </a:r>
            <a:r>
              <a:rPr lang="en-US" b="0" baseline="0" dirty="0"/>
              <a:t> them to read the sentence on each postcard and decide which person it must refer to. In their books they should write ‘I am’ or ‘s/he is’</a:t>
            </a:r>
            <a:endParaRPr lang="en-US" b="0" dirty="0"/>
          </a:p>
          <a:p>
            <a:r>
              <a:rPr lang="en-US" b="0" dirty="0"/>
              <a:t>3. </a:t>
            </a:r>
            <a:r>
              <a:rPr lang="en-US" b="0" baseline="0" dirty="0"/>
              <a:t>Check answers item by item.</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practise</a:t>
            </a:r>
            <a:r>
              <a:rPr lang="en-US" b="0" baseline="0" dirty="0"/>
              <a:t> attending to the meanings of the verbs ‘estoy’ and ‘está’ in listening comprehension and to practise transcribing city/place names with SSC [a]</a:t>
            </a:r>
            <a:endParaRPr lang="en-US" b="1" dirty="0"/>
          </a:p>
          <a:p>
            <a:endParaRPr lang="en-US" b="1" dirty="0"/>
          </a:p>
          <a:p>
            <a:r>
              <a:rPr lang="en-US" b="1" dirty="0"/>
              <a:t>Procedure:</a:t>
            </a:r>
          </a:p>
          <a:p>
            <a:r>
              <a:rPr lang="en-US" b="0" dirty="0"/>
              <a:t>1. Ask</a:t>
            </a:r>
            <a:r>
              <a:rPr lang="en-US" b="0" baseline="0" dirty="0"/>
              <a:t> students to write 1-8 in their books.</a:t>
            </a:r>
            <a:endParaRPr lang="en-US" b="0" dirty="0"/>
          </a:p>
          <a:p>
            <a:r>
              <a:rPr lang="en-US" b="0" dirty="0"/>
              <a:t>2. Tell them that</a:t>
            </a:r>
            <a:r>
              <a:rPr lang="en-US" b="0" baseline="0" dirty="0"/>
              <a:t> they will sentences using the verbs ‘estoy’ and ‘está’.</a:t>
            </a:r>
            <a:endParaRPr lang="en-US" b="0" dirty="0"/>
          </a:p>
          <a:p>
            <a:r>
              <a:rPr lang="en-US" b="0" dirty="0"/>
              <a:t>3. The first time they listen, they should write ‘I</a:t>
            </a:r>
            <a:r>
              <a:rPr lang="en-US" b="0" baseline="0" dirty="0"/>
              <a:t> am’ or ‘he is’, depending on the verb.</a:t>
            </a:r>
            <a:endParaRPr lang="en-US" b="0" dirty="0"/>
          </a:p>
          <a:p>
            <a:r>
              <a:rPr lang="en-US" b="0" dirty="0"/>
              <a:t>4.  The second time they listen, they should write the city</a:t>
            </a:r>
            <a:r>
              <a:rPr lang="en-US" b="0" baseline="0" dirty="0"/>
              <a:t>.</a:t>
            </a:r>
            <a:endParaRPr lang="en-US" b="0" dirty="0"/>
          </a:p>
          <a:p>
            <a:endParaRPr lang="en-US" b="0" dirty="0"/>
          </a:p>
          <a:p>
            <a:r>
              <a:rPr lang="en-US" b="1" dirty="0"/>
              <a:t>Transcript:</a:t>
            </a:r>
          </a:p>
          <a:p>
            <a:pPr marL="228600" indent="-228600">
              <a:buAutoNum type="arabicParenR"/>
            </a:pPr>
            <a:r>
              <a:rPr lang="en-GB" dirty="0"/>
              <a:t>Está en la Alhambra</a:t>
            </a:r>
          </a:p>
          <a:p>
            <a:pPr marL="228600" indent="-228600">
              <a:buAutoNum type="arabicParenR"/>
            </a:pPr>
            <a:r>
              <a:rPr lang="en-GB" dirty="0"/>
              <a:t>Estoy en el </a:t>
            </a:r>
            <a:r>
              <a:rPr lang="en-GB" dirty="0" err="1"/>
              <a:t>museo</a:t>
            </a:r>
            <a:r>
              <a:rPr lang="en-GB" dirty="0"/>
              <a:t> del Prado</a:t>
            </a:r>
          </a:p>
          <a:p>
            <a:pPr marL="228600" indent="-228600">
              <a:buAutoNum type="arabicParenR"/>
            </a:pPr>
            <a:r>
              <a:rPr lang="en-GB" dirty="0"/>
              <a:t>Estoy en el campo </a:t>
            </a:r>
            <a:r>
              <a:rPr lang="en-GB" dirty="0" err="1"/>
              <a:t>Nou</a:t>
            </a:r>
            <a:endParaRPr lang="en-GB" dirty="0"/>
          </a:p>
          <a:p>
            <a:pPr marL="228600" indent="-228600">
              <a:buAutoNum type="arabicParenR"/>
            </a:pPr>
            <a:r>
              <a:rPr lang="en-GB" dirty="0"/>
              <a:t>Está</a:t>
            </a:r>
            <a:r>
              <a:rPr lang="en-GB" baseline="0" dirty="0"/>
              <a:t> en el </a:t>
            </a:r>
            <a:r>
              <a:rPr lang="en-GB" baseline="0" dirty="0" err="1"/>
              <a:t>palacio</a:t>
            </a:r>
            <a:r>
              <a:rPr lang="en-GB" baseline="0" dirty="0"/>
              <a:t> Miramar</a:t>
            </a:r>
          </a:p>
          <a:p>
            <a:pPr marL="228600" indent="-228600">
              <a:buAutoNum type="arabicParenR"/>
            </a:pPr>
            <a:r>
              <a:rPr lang="en-GB" baseline="0" dirty="0"/>
              <a:t>Estoy en el </a:t>
            </a:r>
            <a:r>
              <a:rPr lang="en-GB" baseline="0" dirty="0" err="1"/>
              <a:t>museo</a:t>
            </a:r>
            <a:r>
              <a:rPr lang="en-GB" baseline="0" dirty="0"/>
              <a:t> Guggenheim</a:t>
            </a:r>
          </a:p>
          <a:p>
            <a:pPr marL="228600" indent="-228600">
              <a:buAutoNum type="arabicParenR"/>
            </a:pPr>
            <a:r>
              <a:rPr lang="en-GB" baseline="0" dirty="0"/>
              <a:t>Está en la </a:t>
            </a:r>
            <a:r>
              <a:rPr lang="en-GB" baseline="0" dirty="0" err="1"/>
              <a:t>Mesquita-Catedral</a:t>
            </a:r>
            <a:endParaRPr lang="en-GB" baseline="0" dirty="0"/>
          </a:p>
          <a:p>
            <a:pPr marL="228600" indent="-228600">
              <a:buAutoNum type="arabicParenR"/>
            </a:pPr>
            <a:r>
              <a:rPr lang="en-GB" baseline="0" dirty="0"/>
              <a:t>Está en el </a:t>
            </a:r>
            <a:r>
              <a:rPr lang="en-GB" baseline="0" dirty="0" err="1"/>
              <a:t>Bernabeu</a:t>
            </a:r>
            <a:endParaRPr lang="en-GB" baseline="0" dirty="0"/>
          </a:p>
          <a:p>
            <a:pPr marL="228600" indent="-228600">
              <a:buAutoNum type="arabicParenR"/>
            </a:pPr>
            <a:r>
              <a:rPr lang="en-GB" baseline="0" dirty="0"/>
              <a:t>Estoy en la </a:t>
            </a:r>
            <a:r>
              <a:rPr lang="en-GB" baseline="0" dirty="0" err="1"/>
              <a:t>Sagrada</a:t>
            </a:r>
            <a:r>
              <a:rPr lang="en-GB" baseline="0" dirty="0"/>
              <a:t> </a:t>
            </a:r>
            <a:r>
              <a:rPr lang="en-GB" baseline="0" dirty="0" err="1"/>
              <a:t>Familia</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Speaking activity</a:t>
            </a:r>
          </a:p>
          <a:p>
            <a:endParaRPr lang="en-US" b="1" dirty="0"/>
          </a:p>
          <a:p>
            <a:r>
              <a:rPr lang="en-US" b="1" dirty="0"/>
              <a:t>Timing: </a:t>
            </a:r>
            <a:r>
              <a:rPr lang="en-US" b="0" dirty="0"/>
              <a:t>10 minutes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0" baseline="0" dirty="0"/>
              <a:t> use sentences with ‘estoy’ and ‘está’ in oral production</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See separate set of cards (word doc)</a:t>
            </a:r>
            <a:br>
              <a:rPr lang="en-GB" baseline="0" dirty="0"/>
            </a:br>
            <a:br>
              <a:rPr lang="en-GB" baseline="0" dirty="0"/>
            </a:br>
            <a:r>
              <a:rPr lang="en-GB" baseline="0" dirty="0"/>
              <a:t>Students play the game as described below:</a:t>
            </a:r>
          </a:p>
          <a:p>
            <a:pPr marL="0" indent="0">
              <a:buNone/>
            </a:pPr>
            <a:r>
              <a:rPr lang="en-GB" baseline="0" dirty="0"/>
              <a:t>1 Separate the cards into two piles – verbs and cities.</a:t>
            </a:r>
          </a:p>
          <a:p>
            <a:pPr marL="0" indent="0">
              <a:buNone/>
            </a:pPr>
            <a:r>
              <a:rPr lang="en-GB" baseline="0" dirty="0"/>
              <a:t>2 Partner A picks a verb and then a city, says the Spanish sentence.</a:t>
            </a:r>
            <a:br>
              <a:rPr lang="en-GB" baseline="0" dirty="0"/>
            </a:br>
            <a:r>
              <a:rPr lang="en-GB" baseline="0" dirty="0"/>
              <a:t>3 Partner B translates into English.  </a:t>
            </a:r>
            <a:br>
              <a:rPr lang="en-GB" baseline="0" dirty="0"/>
            </a:br>
            <a:r>
              <a:rPr lang="en-GB" baseline="0" dirty="0"/>
              <a:t>4 Players then swap roles.  </a:t>
            </a:r>
            <a:br>
              <a:rPr lang="en-GB" baseline="0" dirty="0"/>
            </a:br>
            <a:r>
              <a:rPr lang="en-GB" baseline="0" dirty="0"/>
              <a:t>If pairs time themselves, they can then repeat the activity to see how quickly they can complete all the sentences and translations.  With each new game, different sentences will be generated.</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Students could make these cards themselves i.e. fold A4 paper so it makes 12 rectangles - write 'I' x 3, he/she x 3, </a:t>
            </a:r>
            <a:r>
              <a:rPr lang="en-GB" sz="1200" kern="1200" dirty="0">
                <a:solidFill>
                  <a:schemeClr val="tx1"/>
                </a:solidFill>
                <a:effectLst/>
                <a:latin typeface="+mn-lt"/>
                <a:ea typeface="+mn-ea"/>
                <a:cs typeface="+mn-cs"/>
              </a:rPr>
              <a:t>(this will be a cue/prompt to recall the correct verb in Spanish), </a:t>
            </a:r>
            <a:r>
              <a:rPr lang="en-GB" baseline="0" dirty="0"/>
              <a:t>then 6 cities that they remember.  </a:t>
            </a:r>
            <a:br>
              <a:rPr lang="en-GB" baseline="0" dirty="0"/>
            </a:br>
            <a:r>
              <a:rPr lang="en-GB" baseline="0" dirty="0"/>
              <a:t>They could all do this so that they have 24 playing cards in total, when put together. This is good practice for spelling / memory / sounding out city names as they write them.</a:t>
            </a:r>
            <a:br>
              <a:rPr lang="en-GB" baseline="0" dirty="0"/>
            </a:br>
            <a:endParaRPr lang="en-GB" baseline="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OPTIONAL - alternative speaking</a:t>
            </a:r>
            <a:r>
              <a:rPr lang="en-US" b="1" baseline="0" dirty="0"/>
              <a:t> activity</a:t>
            </a:r>
            <a:endParaRPr lang="en-US" b="1" dirty="0"/>
          </a:p>
          <a:p>
            <a:endParaRPr lang="en-US" b="1" dirty="0"/>
          </a:p>
          <a:p>
            <a:r>
              <a:rPr lang="en-US" b="1" dirty="0"/>
              <a:t>Timing: </a:t>
            </a:r>
            <a:r>
              <a:rPr lang="en-US" b="0" dirty="0"/>
              <a:t>5</a:t>
            </a:r>
            <a:r>
              <a:rPr lang="en-US" b="0" baseline="0" dirty="0"/>
              <a:t> minutes</a:t>
            </a:r>
            <a:endParaRPr lang="en-US" b="0" dirty="0"/>
          </a:p>
          <a:p>
            <a:endParaRPr lang="en-US" b="1" dirty="0"/>
          </a:p>
          <a:p>
            <a:r>
              <a:rPr lang="en-US" b="1" dirty="0"/>
              <a:t>Aim: </a:t>
            </a:r>
            <a:r>
              <a:rPr lang="en-US" b="0" dirty="0"/>
              <a:t>to</a:t>
            </a:r>
            <a:r>
              <a:rPr lang="en-US" b="0" baseline="0" dirty="0"/>
              <a:t> correctly use the verbs ‘estoy’ and ‘está’ in oral production and further practise SSC [a]</a:t>
            </a:r>
            <a:endParaRPr lang="en-US" b="1" dirty="0"/>
          </a:p>
          <a:p>
            <a:endParaRPr lang="en-US" b="1" dirty="0"/>
          </a:p>
          <a:p>
            <a:r>
              <a:rPr lang="en-US" b="1" dirty="0"/>
              <a:t>Procedure:</a:t>
            </a:r>
          </a:p>
          <a:p>
            <a:pPr marL="228600" indent="-228600">
              <a:buAutoNum type="arabicPeriod"/>
            </a:pPr>
            <a:r>
              <a:rPr lang="en-US" b="0" dirty="0"/>
              <a:t>Each click brings up a combination of prompts (one for the verb, one for the city)</a:t>
            </a:r>
          </a:p>
          <a:p>
            <a:pPr marL="228600" indent="-228600">
              <a:buAutoNum type="arabicPeriod"/>
            </a:pPr>
            <a:r>
              <a:rPr lang="en-US" b="0" dirty="0"/>
              <a:t>Elicit</a:t>
            </a:r>
            <a:r>
              <a:rPr lang="en-US" b="0" baseline="0" dirty="0"/>
              <a:t> the correct sentence from students.</a:t>
            </a:r>
          </a:p>
          <a:p>
            <a:pPr marL="228600" indent="-228600">
              <a:buAutoNum type="arabicPeriod"/>
            </a:pPr>
            <a:r>
              <a:rPr lang="en-US" b="0" baseline="0" dirty="0"/>
              <a:t>In total, there are six sentences to produce.</a:t>
            </a:r>
          </a:p>
          <a:p>
            <a:pPr marL="228600" indent="-228600">
              <a:buAutoNum type="arabicPeriod"/>
            </a:pPr>
            <a:endParaRPr lang="en-US" b="0" baseline="0" dirty="0"/>
          </a:p>
          <a:p>
            <a:pPr marL="0" indent="0">
              <a:buNone/>
            </a:pPr>
            <a:r>
              <a:rPr lang="en-US" b="1" baseline="0" dirty="0"/>
              <a:t>Notes: </a:t>
            </a:r>
          </a:p>
          <a:p>
            <a:pPr marL="0" indent="0">
              <a:buNone/>
            </a:pPr>
            <a:r>
              <a:rPr lang="en-US" b="0" baseline="0" dirty="0"/>
              <a:t>1. This may be more suitable for more remote learning than the previous activity as it does not require printing or a partner.</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428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[o]</a:t>
            </a:r>
            <a:br>
              <a:rPr lang="en-GB" b="1" dirty="0"/>
            </a:br>
            <a:r>
              <a:rPr lang="en-GB" b="0" dirty="0"/>
              <a:t>Consolidation</a:t>
            </a:r>
            <a:r>
              <a:rPr lang="en-GB" b="0" baseline="0" dirty="0"/>
              <a:t> of</a:t>
            </a:r>
            <a:r>
              <a:rPr lang="en-GB" b="0" dirty="0"/>
              <a:t> ‘estoy’ and ‘está’</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‘estás’ for location</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1.1.1 (introduce) </a:t>
            </a:r>
            <a:r>
              <a:rPr lang="es-ES" dirty="0"/>
              <a:t>estar [21]; estoy; estás; está; norte [624]; sur [661]; Inglaterra [N/A]; España [N/A]; ¿dónde? [161] en [5]; hola [1245]; hasta luego [luego-150]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9637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‘o’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38</a:t>
            </a:fld>
            <a:endParaRPr lang="en-GB" dirty="0"/>
          </a:p>
        </p:txBody>
      </p:sp>
    </p:spTree>
    <p:extLst>
      <p:ext uri="{BB962C8B-B14F-4D97-AF65-F5344CB8AC3E}">
        <p14:creationId xmlns:p14="http://schemas.microsoft.com/office/powerpoint/2010/main" val="2539987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39</a:t>
            </a:fld>
            <a:endParaRPr lang="en-GB" dirty="0"/>
          </a:p>
        </p:txBody>
      </p:sp>
    </p:spTree>
    <p:extLst>
      <p:ext uri="{BB962C8B-B14F-4D97-AF65-F5344CB8AC3E}">
        <p14:creationId xmlns:p14="http://schemas.microsoft.com/office/powerpoint/2010/main" val="1903417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40</a:t>
            </a:fld>
            <a:endParaRPr lang="en-GB" dirty="0"/>
          </a:p>
        </p:txBody>
      </p:sp>
    </p:spTree>
    <p:extLst>
      <p:ext uri="{BB962C8B-B14F-4D97-AF65-F5344CB8AC3E}">
        <p14:creationId xmlns:p14="http://schemas.microsoft.com/office/powerpoint/2010/main" val="1166338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practise</a:t>
            </a:r>
            <a:r>
              <a:rPr lang="en-US" b="0" baseline="0" dirty="0"/>
              <a:t> pronouncing words with SSCs [a] and [o]</a:t>
            </a:r>
            <a:endParaRPr lang="en-US" b="0" dirty="0"/>
          </a:p>
          <a:p>
            <a:endParaRPr lang="en-US" b="1" dirty="0"/>
          </a:p>
          <a:p>
            <a:r>
              <a:rPr lang="en-US" b="1" dirty="0"/>
              <a:t>Procedure:</a:t>
            </a:r>
          </a:p>
          <a:p>
            <a:r>
              <a:rPr lang="en-US" b="0" dirty="0"/>
              <a:t>1.</a:t>
            </a:r>
            <a:r>
              <a:rPr lang="en-GB" sz="1200" kern="1200" dirty="0">
                <a:solidFill>
                  <a:schemeClr val="tx1"/>
                </a:solidFill>
                <a:effectLst/>
                <a:latin typeface="+mn-lt"/>
                <a:ea typeface="+mn-ea"/>
                <a:cs typeface="+mn-cs"/>
              </a:rPr>
              <a:t> Pupils say words with [a] and [o] alternately out loud with a partner, building up speed, over 1 minute’s intensive practice.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a:t>
            </a:r>
            <a:r>
              <a:rPr lang="en-GB" sz="1200" kern="1200" dirty="0">
                <a:solidFill>
                  <a:schemeClr val="tx1"/>
                </a:solidFill>
                <a:effectLst/>
                <a:latin typeface="+mn-lt"/>
                <a:ea typeface="+mn-ea"/>
                <a:cs typeface="+mn-cs"/>
              </a:rPr>
              <a:t> They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are not allowed to repeat the one they said in their last turn.</a:t>
            </a:r>
            <a:br>
              <a:rPr lang="en-GB" sz="120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Note:</a:t>
            </a:r>
            <a:r>
              <a:rPr lang="en-US" b="1" baseline="0" dirty="0"/>
              <a:t> </a:t>
            </a:r>
            <a:r>
              <a:rPr lang="en-GB" sz="1200" kern="1200" dirty="0">
                <a:solidFill>
                  <a:schemeClr val="tx1"/>
                </a:solidFill>
                <a:effectLst/>
                <a:latin typeface="+mn-lt"/>
                <a:ea typeface="+mn-ea"/>
                <a:cs typeface="+mn-cs"/>
              </a:rPr>
              <a:t>If students can, they should do this without seeing the words.  If not, the teacher could elicit the words</a:t>
            </a:r>
            <a:r>
              <a:rPr lang="en-GB" sz="1200" kern="1200" baseline="0" dirty="0">
                <a:solidFill>
                  <a:schemeClr val="tx1"/>
                </a:solidFill>
                <a:effectLst/>
                <a:latin typeface="+mn-lt"/>
                <a:ea typeface="+mn-ea"/>
                <a:cs typeface="+mn-cs"/>
              </a:rPr>
              <a:t> before beginning the pairwork practice.</a:t>
            </a:r>
            <a:endParaRPr lang="en-GB"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1" baseline="0" dirty="0"/>
              <a:t>alto </a:t>
            </a:r>
            <a:r>
              <a:rPr lang="en-GB" baseline="0" dirty="0"/>
              <a:t>[231]; </a:t>
            </a:r>
            <a:r>
              <a:rPr lang="en-GB" b="1" baseline="0" dirty="0"/>
              <a:t>nada </a:t>
            </a:r>
            <a:r>
              <a:rPr lang="en-GB" baseline="0" dirty="0"/>
              <a:t>[87]; </a:t>
            </a:r>
            <a:r>
              <a:rPr lang="en-GB" b="1" baseline="0" dirty="0"/>
              <a:t>casa </a:t>
            </a:r>
            <a:r>
              <a:rPr lang="en-GB" b="0" baseline="0" dirty="0"/>
              <a:t>[106]</a:t>
            </a:r>
            <a:r>
              <a:rPr lang="en-GB" baseline="0" dirty="0"/>
              <a:t> </a:t>
            </a:r>
            <a:r>
              <a:rPr lang="en-GB" b="1" baseline="0" dirty="0" err="1"/>
              <a:t>cama</a:t>
            </a:r>
            <a:r>
              <a:rPr lang="en-GB" b="1" baseline="0" dirty="0"/>
              <a:t> </a:t>
            </a:r>
            <a:r>
              <a:rPr lang="en-GB" baseline="0" dirty="0"/>
              <a:t>[609]; </a:t>
            </a:r>
            <a:r>
              <a:rPr lang="en-GB" b="1" baseline="0" dirty="0" err="1"/>
              <a:t>amar</a:t>
            </a:r>
            <a:r>
              <a:rPr lang="en-GB" b="1" baseline="0" dirty="0"/>
              <a:t> </a:t>
            </a:r>
            <a:r>
              <a:rPr lang="en-GB" baseline="0" dirty="0"/>
              <a:t>[700]; </a:t>
            </a:r>
            <a:r>
              <a:rPr lang="en-GB" b="1" baseline="0" dirty="0"/>
              <a:t>agosto </a:t>
            </a:r>
            <a:r>
              <a:rPr lang="en-GB" baseline="0" dirty="0"/>
              <a:t>[931]; </a:t>
            </a:r>
            <a:r>
              <a:rPr lang="en-GB" b="1" baseline="0" dirty="0" err="1"/>
              <a:t>yo</a:t>
            </a:r>
            <a:r>
              <a:rPr lang="en-GB" baseline="0" dirty="0"/>
              <a:t> [28]; </a:t>
            </a:r>
            <a:r>
              <a:rPr lang="en-GB" b="1" baseline="0" dirty="0" err="1"/>
              <a:t>olvidar</a:t>
            </a:r>
            <a:r>
              <a:rPr lang="en-GB" b="1" baseline="0" dirty="0"/>
              <a:t> </a:t>
            </a:r>
            <a:r>
              <a:rPr lang="en-GB" baseline="0" dirty="0"/>
              <a:t>[416]; </a:t>
            </a:r>
            <a:r>
              <a:rPr lang="en-GB" b="1" baseline="0" dirty="0"/>
              <a:t>dos</a:t>
            </a:r>
            <a:r>
              <a:rPr lang="en-GB" baseline="0" dirty="0"/>
              <a:t> [64]; </a:t>
            </a:r>
            <a:r>
              <a:rPr lang="en-GB" b="1" baseline="0" dirty="0"/>
              <a:t>solo </a:t>
            </a:r>
            <a:r>
              <a:rPr lang="en-GB" b="0" baseline="0" dirty="0"/>
              <a:t>[182]</a:t>
            </a:r>
            <a:r>
              <a:rPr lang="en-GB" baseline="0" dirty="0"/>
              <a:t> </a:t>
            </a:r>
            <a:r>
              <a:rPr lang="en-GB" b="1" baseline="0" dirty="0"/>
              <a:t>poco </a:t>
            </a:r>
            <a:r>
              <a:rPr lang="en-GB" baseline="0" dirty="0"/>
              <a:t>[76]; </a:t>
            </a:r>
            <a:r>
              <a:rPr lang="en-GB" b="1" baseline="0" dirty="0"/>
              <a:t>con </a:t>
            </a:r>
            <a:r>
              <a:rPr lang="en-GB" baseline="0" dirty="0"/>
              <a:t>[14]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362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Vocabulary</a:t>
            </a:r>
            <a:r>
              <a:rPr lang="en-GB" b="1" baseline="0" dirty="0"/>
              <a:t> learning and revision activity</a:t>
            </a:r>
          </a:p>
          <a:p>
            <a:endParaRPr lang="en-GB" b="1" dirty="0"/>
          </a:p>
          <a:p>
            <a:r>
              <a:rPr lang="en-GB" b="1" dirty="0"/>
              <a:t>Timing: </a:t>
            </a:r>
            <a:r>
              <a:rPr lang="en-GB" b="0" dirty="0"/>
              <a:t>1-4 minutes</a:t>
            </a:r>
            <a:br>
              <a:rPr lang="en-GB" b="1" dirty="0"/>
            </a:br>
            <a:br>
              <a:rPr lang="en-GB" b="1" dirty="0"/>
            </a:br>
            <a:r>
              <a:rPr lang="en-GB" b="1" dirty="0"/>
              <a:t>Aim: </a:t>
            </a:r>
            <a:r>
              <a:rPr lang="en-GB" b="0" dirty="0"/>
              <a:t>To reactivate and strengthen vocabulary knowledge.  </a:t>
            </a:r>
            <a:br>
              <a:rPr lang="en-GB" b="0" dirty="0"/>
            </a:br>
            <a:br>
              <a:rPr lang="en-GB" b="0" dirty="0"/>
            </a:br>
            <a:r>
              <a:rPr lang="en-GB" b="1" dirty="0"/>
              <a:t>Procedure:</a:t>
            </a:r>
            <a:br>
              <a:rPr lang="en-GB" b="1" dirty="0"/>
            </a:br>
            <a:r>
              <a:rPr lang="en-GB" b="1" dirty="0"/>
              <a:t>Round 1: </a:t>
            </a:r>
            <a:r>
              <a:rPr lang="en-GB" b="0" dirty="0"/>
              <a:t>Look at the Spanish, recall the English meanings, saying them aloud. [1 minute]</a:t>
            </a:r>
            <a:br>
              <a:rPr lang="en-GB" b="0" dirty="0"/>
            </a:br>
            <a:r>
              <a:rPr lang="en-GB" b="1" dirty="0"/>
              <a:t>Round 2: </a:t>
            </a:r>
            <a:r>
              <a:rPr lang="en-GB" b="0" dirty="0"/>
              <a:t>Look at the English, recall the Spanish meanings, saying them aloud. [1 minute]</a:t>
            </a:r>
            <a:br>
              <a:rPr lang="en-GB" b="0" dirty="0"/>
            </a:br>
            <a:r>
              <a:rPr lang="en-GB" b="0" dirty="0"/>
              <a:t>Repeat for two further minutes, to speed up recall.</a:t>
            </a:r>
            <a:br>
              <a:rPr lang="en-GB" b="0" dirty="0"/>
            </a:br>
            <a:br>
              <a:rPr lang="en-GB" dirty="0"/>
            </a:br>
            <a:r>
              <a:rPr lang="en-GB" b="1" dirty="0"/>
              <a:t>Word frequencies:</a:t>
            </a:r>
          </a:p>
          <a:p>
            <a:r>
              <a:rPr lang="es-ES" dirty="0"/>
              <a:t>dónde [161]; estar [21]; estoy; estás; está; en [5]; Inglaterra [</a:t>
            </a:r>
            <a:r>
              <a:rPr lang="es-ES" dirty="0" err="1"/>
              <a:t>proper</a:t>
            </a:r>
            <a:r>
              <a:rPr lang="es-ES" dirty="0"/>
              <a:t> </a:t>
            </a:r>
            <a:r>
              <a:rPr lang="es-ES" dirty="0" err="1"/>
              <a:t>noun</a:t>
            </a:r>
            <a:r>
              <a:rPr lang="es-ES" dirty="0"/>
              <a:t> - N/A]; España [</a:t>
            </a:r>
            <a:r>
              <a:rPr lang="es-ES" dirty="0" err="1"/>
              <a:t>proper</a:t>
            </a:r>
            <a:r>
              <a:rPr lang="es-ES" dirty="0"/>
              <a:t> </a:t>
            </a:r>
            <a:r>
              <a:rPr lang="es-ES" dirty="0" err="1"/>
              <a:t>noun</a:t>
            </a:r>
            <a:r>
              <a:rPr lang="es-ES" dirty="0"/>
              <a:t> - N/A]; el [1]; norte [624]; sur [661]</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 recap</a:t>
            </a:r>
            <a:r>
              <a:rPr lang="en-GB" b="1" baseline="0" dirty="0"/>
              <a:t> and presentation slide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 animations here enable teachers to elicit answers from students that revisit</a:t>
            </a:r>
            <a:r>
              <a:rPr lang="en-GB" baseline="0" dirty="0"/>
              <a:t> last lesson’s learning of ESTAR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the new verb form ‘estás’.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Elicit the translations of the examples from students.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a:t>
            </a:r>
            <a:r>
              <a:rPr lang="en-GB" baseline="0" dirty="0"/>
              <a:t>udents will not yet know ‘</a:t>
            </a:r>
            <a:r>
              <a:rPr lang="en-GB" baseline="0" dirty="0" err="1"/>
              <a:t>norte</a:t>
            </a:r>
            <a:r>
              <a:rPr lang="en-GB" baseline="0" dirty="0"/>
              <a:t>’ but it is a near-cognate and part of this week’s learning.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In this lesson, although '</a:t>
            </a:r>
            <a:r>
              <a:rPr lang="en-GB" sz="1200" kern="1200" dirty="0" err="1">
                <a:solidFill>
                  <a:schemeClr val="tx1"/>
                </a:solidFill>
                <a:effectLst/>
                <a:latin typeface="+mn-lt"/>
                <a:ea typeface="+mn-ea"/>
                <a:cs typeface="+mn-cs"/>
              </a:rPr>
              <a:t>norte</a:t>
            </a:r>
            <a:r>
              <a:rPr lang="en-GB" sz="1200" kern="1200" dirty="0">
                <a:solidFill>
                  <a:schemeClr val="tx1"/>
                </a:solidFill>
                <a:effectLst/>
                <a:latin typeface="+mn-lt"/>
                <a:ea typeface="+mn-ea"/>
                <a:cs typeface="+mn-cs"/>
              </a:rPr>
              <a:t>' and sur' require 'el‘ here, try to avoid explaining the use of the definite article. This will be introduced in and practised frequently from term 1.2, week 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Grammar practice</a:t>
            </a:r>
            <a:r>
              <a:rPr lang="en-US" b="1" baseline="0" dirty="0"/>
              <a:t> slide (reading comprehension)</a:t>
            </a:r>
            <a:endParaRPr lang="en-US" b="1" dirty="0"/>
          </a:p>
          <a:p>
            <a:endParaRPr lang="en-US" b="1" dirty="0"/>
          </a:p>
          <a:p>
            <a:r>
              <a:rPr lang="en-US" b="1" dirty="0"/>
              <a:t>Timing: </a:t>
            </a:r>
            <a:r>
              <a:rPr lang="en-US" b="0" dirty="0"/>
              <a:t>7 minutes</a:t>
            </a:r>
          </a:p>
          <a:p>
            <a:endParaRPr lang="en-US" b="1" dirty="0"/>
          </a:p>
          <a:p>
            <a:r>
              <a:rPr lang="en-US" b="1" dirty="0"/>
              <a:t>Aim: </a:t>
            </a:r>
            <a:r>
              <a:rPr lang="en-US" b="0" dirty="0"/>
              <a:t>to</a:t>
            </a:r>
            <a:r>
              <a:rPr lang="en-US" b="0" baseline="0" dirty="0"/>
              <a:t> practise distinguishing between ‘estoy’ and ‘</a:t>
            </a:r>
            <a:r>
              <a:rPr lang="en-US" b="0" baseline="0" dirty="0" err="1"/>
              <a:t>estás</a:t>
            </a:r>
            <a:r>
              <a:rPr lang="en-US" b="0" baseline="0" dirty="0"/>
              <a:t>’ </a:t>
            </a:r>
            <a:r>
              <a:rPr lang="en-US" b="0" i="0" baseline="0" dirty="0"/>
              <a:t>and their meanings in reading</a:t>
            </a:r>
            <a:endParaRPr lang="en-US" b="1" i="0" dirty="0"/>
          </a:p>
          <a:p>
            <a:endParaRPr lang="en-US" b="1" dirty="0"/>
          </a:p>
          <a:p>
            <a:r>
              <a:rPr lang="en-US" b="1" dirty="0"/>
              <a:t>Procedure:</a:t>
            </a:r>
          </a:p>
          <a:p>
            <a:r>
              <a:rPr lang="en-US" b="0" dirty="0"/>
              <a:t>1. Students copy the table on the right-hand</a:t>
            </a:r>
            <a:r>
              <a:rPr lang="en-US" b="0" baseline="0" dirty="0"/>
              <a:t> side into their books</a:t>
            </a:r>
            <a:endParaRPr lang="en-US" b="0" dirty="0"/>
          </a:p>
          <a:p>
            <a:r>
              <a:rPr lang="en-US" b="0" dirty="0"/>
              <a:t>2. They complete</a:t>
            </a:r>
            <a:r>
              <a:rPr lang="en-US" b="0" baseline="0" dirty="0"/>
              <a:t> the table with the information that corresponds to each form of the verb.</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i="1" dirty="0"/>
              <a:t>casa </a:t>
            </a:r>
            <a:r>
              <a:rPr lang="en-GB" dirty="0"/>
              <a:t>and </a:t>
            </a:r>
            <a:r>
              <a:rPr lang="en-GB" i="1" dirty="0" err="1"/>
              <a:t>cama</a:t>
            </a:r>
            <a:r>
              <a:rPr lang="en-GB" i="1" dirty="0"/>
              <a:t> </a:t>
            </a:r>
            <a:r>
              <a:rPr lang="en-GB" dirty="0"/>
              <a:t>are cluster</a:t>
            </a:r>
            <a:r>
              <a:rPr lang="en-GB" baseline="0" dirty="0"/>
              <a:t> words for SSC [a] and will be known to students from their phonics learning for Week 1.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a:t>
            </a:r>
            <a:r>
              <a:rPr lang="en-GB" baseline="0" dirty="0"/>
              <a:t> </a:t>
            </a:r>
            <a:r>
              <a:rPr lang="en-GB" i="1" baseline="0" dirty="0" err="1"/>
              <a:t>norte</a:t>
            </a:r>
            <a:r>
              <a:rPr lang="en-GB" baseline="0" dirty="0"/>
              <a:t> has been met on the previous slide. It is likely that students will work out the meaning of ‘sur’ as a result, but as they will need to write the English in this task, it will be apparent if they don’t know it.</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b="1" dirty="0"/>
              <a:t>Grammar practice (listening comprehension)</a:t>
            </a:r>
          </a:p>
          <a:p>
            <a:pPr marL="0" indent="0">
              <a:buNone/>
            </a:pPr>
            <a:endParaRPr lang="en-GB" b="1" dirty="0"/>
          </a:p>
          <a:p>
            <a:pPr marL="0" indent="0">
              <a:buNone/>
            </a:pPr>
            <a:r>
              <a:rPr lang="en-GB" b="1" dirty="0"/>
              <a:t>Timing: </a:t>
            </a:r>
            <a:r>
              <a:rPr lang="en-GB" b="0" dirty="0"/>
              <a:t>8 minutes</a:t>
            </a:r>
          </a:p>
          <a:p>
            <a:pPr marL="0" indent="0">
              <a:buNone/>
            </a:pPr>
            <a:endParaRPr lang="en-GB" dirty="0"/>
          </a:p>
          <a:p>
            <a:pPr marL="0" indent="0">
              <a:buNone/>
            </a:pPr>
            <a:r>
              <a:rPr lang="en-GB" b="1" dirty="0"/>
              <a:t>Aim: </a:t>
            </a:r>
            <a:r>
              <a:rPr lang="en-GB" dirty="0"/>
              <a:t>to practise distinguishing</a:t>
            </a:r>
            <a:r>
              <a:rPr lang="en-GB" baseline="0" dirty="0"/>
              <a:t> between ‘</a:t>
            </a:r>
            <a:r>
              <a:rPr lang="en-GB" baseline="0" dirty="0" err="1"/>
              <a:t>estoy</a:t>
            </a:r>
            <a:r>
              <a:rPr lang="en-GB" baseline="0" dirty="0"/>
              <a:t>’ and ‘estás’ and their meanings in listening</a:t>
            </a:r>
            <a:endParaRPr lang="en-GB" dirty="0"/>
          </a:p>
          <a:p>
            <a:pPr marL="0" indent="0">
              <a:buNone/>
            </a:pPr>
            <a:endParaRPr lang="en-GB" dirty="0"/>
          </a:p>
          <a:p>
            <a:pPr marL="0" indent="0">
              <a:buNone/>
            </a:pPr>
            <a:r>
              <a:rPr lang="en-GB" b="1" dirty="0"/>
              <a:t>Procedure: </a:t>
            </a:r>
          </a:p>
          <a:p>
            <a:pPr marL="228600" indent="-228600">
              <a:buAutoNum type="arabicPeriod"/>
            </a:pPr>
            <a:r>
              <a:rPr lang="en-GB" baseline="0" dirty="0"/>
              <a:t>Ask students to copy the blank table down, with 1-8.</a:t>
            </a:r>
          </a:p>
          <a:p>
            <a:pPr marL="228600" indent="-228600">
              <a:buAutoNum type="arabicPeriod"/>
            </a:pPr>
            <a:r>
              <a:rPr lang="en-GB" baseline="0" dirty="0"/>
              <a:t>Go through the context, drawing attention to who the verbs are going to refer to (‘I’ and ‘you’)</a:t>
            </a:r>
          </a:p>
          <a:p>
            <a:pPr marL="228600" indent="-228600">
              <a:buAutoNum type="arabicPeriod"/>
            </a:pPr>
            <a:r>
              <a:rPr lang="en-GB" baseline="0" dirty="0"/>
              <a:t>Ask them to listen and tick the right person. </a:t>
            </a:r>
          </a:p>
          <a:p>
            <a:pPr marL="228600" indent="-228600">
              <a:buAutoNum type="arabicPeriod"/>
            </a:pPr>
            <a:r>
              <a:rPr lang="en-GB" baseline="0" dirty="0"/>
              <a:t>Listen again and write the place. Tell students that the Spanish cities will be spelt as they hear them (there is no ‘English’ word for them).</a:t>
            </a:r>
            <a:endParaRPr lang="en-GB" dirty="0"/>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Accept answers written in Spanish for north/south/England/Spain.</a:t>
            </a:r>
            <a:endParaRPr lang="en-GB" dirty="0"/>
          </a:p>
          <a:p>
            <a:pPr marL="0" indent="0">
              <a:buNone/>
            </a:pPr>
            <a:endParaRPr lang="en-GB" dirty="0"/>
          </a:p>
          <a:p>
            <a:pPr marL="0" indent="0">
              <a:buNone/>
            </a:pPr>
            <a:r>
              <a:rPr lang="en-GB" b="1" dirty="0"/>
              <a:t>TRANSCRIPT</a:t>
            </a:r>
          </a:p>
          <a:p>
            <a:pPr marL="228600" indent="-228600">
              <a:buAutoNum type="arabicParenR"/>
            </a:pPr>
            <a:r>
              <a:rPr lang="en-GB" dirty="0"/>
              <a:t>Estoy en Valencia </a:t>
            </a:r>
          </a:p>
          <a:p>
            <a:pPr marL="228600" indent="-228600">
              <a:buAutoNum type="arabicParenR"/>
            </a:pPr>
            <a:r>
              <a:rPr lang="en-GB" baseline="0" dirty="0"/>
              <a:t>Estás en el </a:t>
            </a:r>
            <a:r>
              <a:rPr lang="en-GB" baseline="0" dirty="0" err="1"/>
              <a:t>norte</a:t>
            </a:r>
            <a:r>
              <a:rPr lang="en-GB" baseline="0" dirty="0"/>
              <a:t>.</a:t>
            </a:r>
          </a:p>
          <a:p>
            <a:pPr marL="228600" indent="-228600">
              <a:buAutoNum type="arabicParenR"/>
            </a:pPr>
            <a:r>
              <a:rPr lang="en-GB" baseline="0" dirty="0"/>
              <a:t>Estoy en Granada.</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Estoy en el sur.</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Estás en </a:t>
            </a:r>
            <a:r>
              <a:rPr lang="en-GB" baseline="0" dirty="0" err="1"/>
              <a:t>Inglaterra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Estoy en </a:t>
            </a:r>
            <a:r>
              <a:rPr lang="en-GB" baseline="0" dirty="0" err="1"/>
              <a:t>España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Estás en Madrid.</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Estás en </a:t>
            </a:r>
            <a:r>
              <a:rPr lang="en-GB" baseline="0" dirty="0" err="1"/>
              <a:t>Barclona</a:t>
            </a:r>
            <a:r>
              <a:rPr lang="en-GB"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 activity</a:t>
            </a:r>
            <a:r>
              <a:rPr lang="en-GB" b="1" baseline="0" dirty="0"/>
              <a:t> (writing)</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b="1" dirty="0"/>
              <a:t>Timing: </a:t>
            </a:r>
            <a:r>
              <a:rPr lang="en-US" b="0" dirty="0"/>
              <a:t>5 minutes (slides 46-52)</a:t>
            </a:r>
          </a:p>
          <a:p>
            <a:endParaRPr lang="en-US" b="1" dirty="0"/>
          </a:p>
          <a:p>
            <a:r>
              <a:rPr lang="en-US" b="1" dirty="0"/>
              <a:t>Aim: </a:t>
            </a:r>
            <a:r>
              <a:rPr lang="en-US" b="0" dirty="0"/>
              <a:t>to</a:t>
            </a:r>
            <a:r>
              <a:rPr lang="en-US" b="0" baseline="0" dirty="0"/>
              <a:t> use pictures to elicit production of the verbs and vocabulary taught this week</a:t>
            </a:r>
            <a:endParaRPr lang="en-US" b="0" dirty="0"/>
          </a:p>
          <a:p>
            <a:endParaRPr lang="en-US" b="1" dirty="0"/>
          </a:p>
          <a:p>
            <a:r>
              <a:rPr lang="en-US" b="1" dirty="0"/>
              <a:t>Procedure:</a:t>
            </a:r>
          </a:p>
          <a:p>
            <a:pPr marL="228600" indent="-228600">
              <a:buAutoNum type="arabicPeriod"/>
            </a:pPr>
            <a:r>
              <a:rPr lang="en-US" b="0" dirty="0"/>
              <a:t>Explain to students that they’ll be using the personal</a:t>
            </a:r>
            <a:r>
              <a:rPr lang="en-US" b="0" baseline="0" dirty="0"/>
              <a:t> pronoun picture to decide if it’s ‘estoy’, ‘</a:t>
            </a:r>
            <a:r>
              <a:rPr lang="en-US" b="0" baseline="0" dirty="0" err="1"/>
              <a:t>estás</a:t>
            </a:r>
            <a:r>
              <a:rPr lang="en-US" b="0" baseline="0" dirty="0"/>
              <a:t>’ or ‘está’ and that the picture on the right will show where.</a:t>
            </a:r>
          </a:p>
          <a:p>
            <a:pPr marL="228600" indent="-228600">
              <a:buAutoNum type="arabicPeriod"/>
            </a:pPr>
            <a:r>
              <a:rPr lang="en-US" b="0" baseline="0" dirty="0"/>
              <a:t>Students write the sentence (in books or on mini-whiteboards) in Spanish.</a:t>
            </a:r>
          </a:p>
          <a:p>
            <a:pPr marL="228600" indent="-228600">
              <a:buAutoNum type="arabicPeriod"/>
            </a:pPr>
            <a:endParaRPr lang="en-US" b="0" baseline="0" dirty="0"/>
          </a:p>
          <a:p>
            <a:pPr marL="0" indent="0">
              <a:buNone/>
            </a:pPr>
            <a:r>
              <a:rPr lang="en-US" b="1" baseline="0" dirty="0"/>
              <a:t>Note: </a:t>
            </a:r>
          </a:p>
          <a:p>
            <a:pPr marL="0" indent="0">
              <a:buNone/>
            </a:pPr>
            <a:r>
              <a:rPr lang="en-US" b="1" baseline="0" dirty="0"/>
              <a:t>1. </a:t>
            </a:r>
            <a:r>
              <a:rPr lang="en-US" b="0" baseline="0" dirty="0"/>
              <a:t>Because students have now had plenty of receptive (input-based) practice with the three verb forms across the two lessons, we can now bring them together in a final activity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short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Note: this is unlikely to cause students any difficulty and is like to be confidence-building for them to translate the meaning so easily. Of course, should learners</a:t>
            </a:r>
            <a:r>
              <a:rPr lang="en-GB" baseline="0" dirty="0"/>
              <a:t> find it difficult, simply provide the English.  The aim here is to provide concrete examples of ESTAR forms in use.</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Speaking activity</a:t>
            </a:r>
          </a:p>
          <a:p>
            <a:endParaRPr lang="en-US" b="1" dirty="0"/>
          </a:p>
          <a:p>
            <a:r>
              <a:rPr lang="en-US" b="1" dirty="0"/>
              <a:t>Timing: 10 minutes</a:t>
            </a:r>
          </a:p>
          <a:p>
            <a:endParaRPr lang="en-US" b="1" dirty="0"/>
          </a:p>
          <a:p>
            <a:r>
              <a:rPr lang="en-US" b="1" dirty="0"/>
              <a:t>Aim: </a:t>
            </a:r>
            <a:r>
              <a:rPr lang="en-US" b="0" dirty="0"/>
              <a:t>to practise using ‘estoy’ and ‘estás’ and the vocabulary items taught this week in speaking. </a:t>
            </a:r>
          </a:p>
          <a:p>
            <a:r>
              <a:rPr lang="en-US" b="0" dirty="0"/>
              <a:t>This works in a similar way to the speaking activity in </a:t>
            </a:r>
            <a:r>
              <a:rPr lang="en-US" b="0" baseline="0" dirty="0"/>
              <a:t>lesson 1, but now with ‘estás’ and other vocabulary.</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See separate set of cards (word doc)</a:t>
            </a:r>
            <a:br>
              <a:rPr lang="en-GB" baseline="0" dirty="0"/>
            </a:br>
            <a:br>
              <a:rPr lang="en-GB" baseline="0" dirty="0"/>
            </a:br>
            <a:r>
              <a:rPr lang="en-GB" baseline="0" dirty="0"/>
              <a:t>Students play the game as described below:</a:t>
            </a:r>
          </a:p>
          <a:p>
            <a:pPr marL="0" indent="0">
              <a:buNone/>
            </a:pPr>
            <a:r>
              <a:rPr lang="en-GB" baseline="0" dirty="0"/>
              <a:t>1 Separate the cards into two piles – verbs and cities.</a:t>
            </a:r>
          </a:p>
          <a:p>
            <a:pPr marL="0" indent="0">
              <a:buNone/>
            </a:pPr>
            <a:r>
              <a:rPr lang="en-GB" baseline="0" dirty="0"/>
              <a:t>2 Partner A picks a verb and then a city, says the Spanish sentence.</a:t>
            </a:r>
            <a:br>
              <a:rPr lang="en-GB" baseline="0" dirty="0"/>
            </a:br>
            <a:r>
              <a:rPr lang="en-GB" baseline="0" dirty="0"/>
              <a:t>3 Partner B translates into English.  </a:t>
            </a:r>
            <a:br>
              <a:rPr lang="en-GB" baseline="0" dirty="0"/>
            </a:br>
            <a:r>
              <a:rPr lang="en-GB" baseline="0" dirty="0"/>
              <a:t>4 Players then swap roles.  </a:t>
            </a:r>
            <a:br>
              <a:rPr lang="en-GB" baseline="0" dirty="0"/>
            </a:br>
            <a:r>
              <a:rPr lang="en-GB" baseline="0" dirty="0"/>
              <a:t>If pairs time themselves, they can then repeat the activity to see how quickly they can complete all the sentences and translations.  With each new game, different sentences will be generated.</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Students could make these cards themselves i.e. fold A4 paper so it makes 12 rectangles - write 'I' x 3, ‘you’ x 3, </a:t>
            </a:r>
            <a:r>
              <a:rPr lang="en-GB" sz="1200" kern="1200" dirty="0">
                <a:solidFill>
                  <a:schemeClr val="tx1"/>
                </a:solidFill>
                <a:effectLst/>
                <a:latin typeface="+mn-lt"/>
                <a:ea typeface="+mn-ea"/>
                <a:cs typeface="+mn-cs"/>
              </a:rPr>
              <a:t>(this will be a cue/prompt to recall the correct verb in Spanish), </a:t>
            </a:r>
            <a:r>
              <a:rPr lang="en-GB" baseline="0" dirty="0"/>
              <a:t>then 6 cities that they remember.  </a:t>
            </a:r>
            <a:br>
              <a:rPr lang="en-GB" baseline="0" dirty="0"/>
            </a:br>
            <a:r>
              <a:rPr lang="en-GB" baseline="0" dirty="0"/>
              <a:t>They could all do this so that they have 24 playing cards in total, when put together. This is good practice for spelling / memory / sounding out city names as they write them.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mn-lt"/>
                <a:ea typeface="Calibri"/>
                <a:cs typeface="Calibri"/>
                <a:sym typeface="Calibri"/>
              </a:rPr>
              <a:t>Take the opportunity to </a:t>
            </a:r>
            <a:r>
              <a:rPr lang="en-GB" sz="1200" i="0" baseline="0" dirty="0">
                <a:latin typeface="+mn-lt"/>
                <a:ea typeface="Calibri"/>
                <a:cs typeface="Calibri"/>
                <a:sym typeface="Calibri"/>
              </a:rPr>
              <a:t>use ‘hasta luego’ at the end of the first class!</a:t>
            </a: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long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Note:</a:t>
            </a:r>
            <a:r>
              <a:rPr lang="en-GB" baseline="0" dirty="0"/>
              <a:t> ‘</a:t>
            </a:r>
            <a:r>
              <a:rPr lang="en-GB" dirty="0"/>
              <a:t>Quiere’ will be introduced in Term 1.2, Week 7</a:t>
            </a:r>
            <a:r>
              <a:rPr lang="en-GB" baseline="0" dirty="0"/>
              <a:t>.  We don’t expect students necessarily to be able to guess its meaning here (though they may well), so continue to provide the English translation, swiftly.</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short form in context again.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Note:</a:t>
            </a:r>
            <a:r>
              <a:rPr lang="en-GB" baseline="0" dirty="0"/>
              <a:t> Some students may be able to translate the whole English sentence.  However, in case not, a staggered version is provided, whereby the sentence minus the verb is given (a sound effect is heard in place of the verb). </a:t>
            </a:r>
            <a:endParaRPr dirty="0"/>
          </a:p>
          <a:p>
            <a:pPr marL="457200" marR="0" lvl="0" indent="-228600" algn="l" rtl="0">
              <a:lnSpc>
                <a:spcPct val="100000"/>
              </a:lnSpc>
              <a:spcBef>
                <a:spcPts val="0"/>
              </a:spcBef>
              <a:spcAft>
                <a:spcPts val="0"/>
              </a:spcAft>
              <a:buSzPts val="1400"/>
              <a:buNone/>
            </a:pPr>
            <a:endParaRPr dirty="0"/>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Recap </a:t>
            </a:r>
            <a:r>
              <a:rPr lang="en-GB" b="1" baseline="0" dirty="0"/>
              <a:t>individual SSC ‘A’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br>
              <a:rPr lang="en-GB" baseline="0" dirty="0"/>
            </a:br>
            <a:br>
              <a:rPr lang="en-GB" baseline="0" dirty="0"/>
            </a:br>
            <a:r>
              <a:rPr lang="en-GB" baseline="0" dirty="0"/>
              <a:t>Word frequency rankings: </a:t>
            </a:r>
            <a:br>
              <a:rPr lang="en-GB" baseline="0" dirty="0"/>
            </a:br>
            <a:r>
              <a:rPr lang="en-GB" b="1" baseline="0" dirty="0"/>
              <a:t>alto </a:t>
            </a:r>
            <a:r>
              <a:rPr lang="en-GB" baseline="0" dirty="0"/>
              <a:t>[231]; </a:t>
            </a:r>
            <a:r>
              <a:rPr lang="en-GB" b="1" baseline="0" dirty="0"/>
              <a:t>nada </a:t>
            </a:r>
            <a:r>
              <a:rPr lang="en-GB" baseline="0" dirty="0"/>
              <a:t>[87]; </a:t>
            </a:r>
            <a:r>
              <a:rPr lang="en-GB" b="1" baseline="0" dirty="0"/>
              <a:t>casa </a:t>
            </a:r>
            <a:r>
              <a:rPr lang="en-GB" b="0" baseline="0" dirty="0"/>
              <a:t>[106]</a:t>
            </a:r>
            <a:r>
              <a:rPr lang="en-GB" baseline="0" dirty="0"/>
              <a:t> </a:t>
            </a:r>
            <a:r>
              <a:rPr lang="en-GB" b="1" baseline="0" dirty="0" err="1"/>
              <a:t>cama</a:t>
            </a:r>
            <a:r>
              <a:rPr lang="en-GB" b="1" baseline="0" dirty="0"/>
              <a:t> </a:t>
            </a:r>
            <a:r>
              <a:rPr lang="en-GB" baseline="0" dirty="0"/>
              <a:t>[609]; </a:t>
            </a:r>
            <a:r>
              <a:rPr lang="en-GB" b="1" baseline="0" dirty="0" err="1"/>
              <a:t>amar</a:t>
            </a:r>
            <a:r>
              <a:rPr lang="en-GB" b="1" baseline="0" dirty="0"/>
              <a:t> </a:t>
            </a:r>
            <a:r>
              <a:rPr lang="en-GB" baseline="0" dirty="0"/>
              <a:t>[700]; </a:t>
            </a:r>
            <a:r>
              <a:rPr lang="en-GB" b="1" baseline="0" dirty="0" err="1"/>
              <a:t>agosto</a:t>
            </a:r>
            <a:r>
              <a:rPr lang="en-GB" b="1" baseline="0" dirty="0"/>
              <a:t> </a:t>
            </a:r>
            <a:r>
              <a:rPr lang="en-GB" baseline="0" dirty="0"/>
              <a:t>[931]</a:t>
            </a:r>
            <a:br>
              <a:rPr lang="en-GB" sz="1200" kern="1200" dirty="0">
                <a:solidFill>
                  <a:schemeClr val="tx1"/>
                </a:solidFill>
                <a:effectLst/>
                <a:ea typeface="+mn-ea"/>
                <a:cs typeface="+mn-cs"/>
              </a:rPr>
            </a:br>
            <a:r>
              <a:rPr lang="de-DE" sz="1200" b="0" i="0" kern="1200" dirty="0">
                <a:solidFill>
                  <a:schemeClr val="tx1"/>
                </a:solidFill>
                <a:effectLst/>
                <a:ea typeface="+mn-ea"/>
                <a:cs typeface="+mn-cs"/>
              </a:rPr>
              <a:t>Source: </a:t>
            </a:r>
            <a:r>
              <a:rPr lang="en-GB" sz="1200" kern="1200" dirty="0">
                <a:solidFill>
                  <a:schemeClr val="tx1"/>
                </a:solidFill>
                <a:effectLst/>
                <a:ea typeface="+mn-ea"/>
                <a:cs typeface="+mn-cs"/>
              </a:rPr>
              <a:t>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ea typeface="+mn-ea"/>
                <a:cs typeface="+mn-cs"/>
              </a:rPr>
              <a:t>A note on L1:L2 word translations: these are supported in the research literature on vocabulary learning, and should only be avoided where meanings are transparent.  If at any point in teaching, pupils are not clear about a meaning, teachers should not hesitate in giving the English meaning.</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2535890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09145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8508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5103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4982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7838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16251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878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2266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23716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09/08/2021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007320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55116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8022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9283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927656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221559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Tree>
    <p:extLst>
      <p:ext uri="{BB962C8B-B14F-4D97-AF65-F5344CB8AC3E}">
        <p14:creationId xmlns:p14="http://schemas.microsoft.com/office/powerpoint/2010/main" val="3986903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326206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29986977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2" name="Google Shape;22;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 name="Google Shape;23;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136906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6" name="Google Shape;26;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7" name="Google Shape;27;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8" name="Google Shape;28;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9" name="Google Shape;29;p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641270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2769980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4" name="Google Shape;34;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1869471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669973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8" name="Google Shape;38;p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2458143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1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086388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4" name="Google Shape;44;p1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926685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6150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64112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4911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10727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25095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8590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33559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17315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09/08/2021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6046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44879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583761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06317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587269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3188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627144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228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97392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60191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24019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14875360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038209306"/>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19"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78396751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7.wav"/><Relationship Id="rId7" Type="http://schemas.openxmlformats.org/officeDocument/2006/relationships/audio" Target="../media/audio11.wav"/><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 Id="rId9" Type="http://schemas.openxmlformats.org/officeDocument/2006/relationships/audio" Target="../media/audio13.wav"/></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3.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5.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5.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5.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5.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5.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5.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5.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5.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23.xml"/><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audio" Target="../media/audio15.wav"/></Relationships>
</file>

<file path=ppt/slides/_rels/slide24.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24.xml"/><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audio" Target="../media/audio17.wav"/></Relationships>
</file>

<file path=ppt/slides/_rels/slide25.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25.xml"/><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audio" Target="../media/audio19.wav"/></Relationships>
</file>

<file path=ppt/slides/_rels/slide26.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26.xml"/><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audio" Target="../media/audio21.wav"/></Relationships>
</file>

<file path=ppt/slides/_rels/slide27.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27.xml"/><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audio" Target="../media/audio23.wav"/></Relationships>
</file>

<file path=ppt/slides/_rels/slide28.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28.xml"/><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audio" Target="../media/audio25.wav"/></Relationships>
</file>

<file path=ppt/slides/_rels/slide29.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29.xml"/><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audio" Target="../media/audio27.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30.xml"/><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audio" Target="../media/audio25.wav"/></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35.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audio" Target="../media/audio33.wav"/><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audio" Target="../media/audio32.wav"/><Relationship Id="rId5" Type="http://schemas.openxmlformats.org/officeDocument/2006/relationships/image" Target="../media/image27.png"/><Relationship Id="rId15" Type="http://schemas.openxmlformats.org/officeDocument/2006/relationships/audio" Target="../media/audio36.wav"/><Relationship Id="rId10" Type="http://schemas.openxmlformats.org/officeDocument/2006/relationships/audio" Target="../media/audio31.wav"/><Relationship Id="rId4" Type="http://schemas.openxmlformats.org/officeDocument/2006/relationships/image" Target="../media/image16.png"/><Relationship Id="rId9" Type="http://schemas.openxmlformats.org/officeDocument/2006/relationships/audio" Target="../media/audio30.wav"/><Relationship Id="rId14" Type="http://schemas.openxmlformats.org/officeDocument/2006/relationships/audio" Target="../media/audio35.wav"/></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37.png"/><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38.xml"/><Relationship Id="rId16" Type="http://schemas.openxmlformats.org/officeDocument/2006/relationships/image" Target="../media/image40.png"/><Relationship Id="rId1" Type="http://schemas.openxmlformats.org/officeDocument/2006/relationships/slideLayout" Target="../slideLayouts/slideLayout17.xml"/><Relationship Id="rId6" Type="http://schemas.openxmlformats.org/officeDocument/2006/relationships/audio" Target="../media/audio40.wav"/><Relationship Id="rId11" Type="http://schemas.openxmlformats.org/officeDocument/2006/relationships/image" Target="../media/image35.png"/><Relationship Id="rId5" Type="http://schemas.openxmlformats.org/officeDocument/2006/relationships/audio" Target="../media/audio39.wav"/><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image" Target="../media/image38.png"/></Relationships>
</file>

<file path=ppt/slides/_rels/slide39.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audio" Target="../media/audio37.wav"/><Relationship Id="rId7" Type="http://schemas.openxmlformats.org/officeDocument/2006/relationships/audio" Target="../media/audio41.wav"/><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audio" Target="../media/audio40.wav"/><Relationship Id="rId5" Type="http://schemas.openxmlformats.org/officeDocument/2006/relationships/audio" Target="../media/audio39.wav"/><Relationship Id="rId4" Type="http://schemas.openxmlformats.org/officeDocument/2006/relationships/audio" Target="../media/audio38.wav"/><Relationship Id="rId9" Type="http://schemas.openxmlformats.org/officeDocument/2006/relationships/audio" Target="../media/audio43.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3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audio" Target="../media/audio44.wav"/><Relationship Id="rId7" Type="http://schemas.openxmlformats.org/officeDocument/2006/relationships/audio" Target="../media/audio48.wav"/><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audio" Target="../media/audio47.wav"/><Relationship Id="rId11" Type="http://schemas.openxmlformats.org/officeDocument/2006/relationships/image" Target="../media/image27.png"/><Relationship Id="rId5" Type="http://schemas.openxmlformats.org/officeDocument/2006/relationships/audio" Target="../media/audio46.wav"/><Relationship Id="rId10" Type="http://schemas.openxmlformats.org/officeDocument/2006/relationships/audio" Target="../media/audio51.wav"/><Relationship Id="rId4" Type="http://schemas.openxmlformats.org/officeDocument/2006/relationships/audio" Target="../media/audio45.wav"/><Relationship Id="rId9" Type="http://schemas.openxmlformats.org/officeDocument/2006/relationships/audio" Target="../media/audio50.wav"/></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audio" Target="../media/audio3.wav"/></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8" Type="http://schemas.openxmlformats.org/officeDocument/2006/relationships/hyperlink" Target="https://quizlet.com/gb/422586499/year-7-spanish-term-11-week-2-flash-cards/" TargetMode="External"/><Relationship Id="rId3" Type="http://schemas.openxmlformats.org/officeDocument/2006/relationships/image" Target="../media/image16.png"/><Relationship Id="rId7" Type="http://schemas.openxmlformats.org/officeDocument/2006/relationships/hyperlink" Target="https://resources.ncelp.org/concern/parent/w66344146/file_sets/5q47rp29w"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drive.google.com/file/d/1_Y9E7S8g3vs8Lylgd1Dvzq0FgNaQZyC-/view?usp=sharing" TargetMode="External"/><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audio" Target="../media/audio4.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audio" Target="../media/audio3.wav"/><Relationship Id="rId4" Type="http://schemas.openxmlformats.org/officeDocument/2006/relationships/audio" Target="../media/audio5.wav"/></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audio" Target="../media/audio4.wav"/><Relationship Id="rId4" Type="http://schemas.openxmlformats.org/officeDocument/2006/relationships/audio" Target="../media/audio6.wav"/></Relationships>
</file>

<file path=ppt/slides/_rels/slide9.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2.pn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11.png"/><Relationship Id="rId2" Type="http://schemas.openxmlformats.org/officeDocument/2006/relationships/notesSlide" Target="../notesSlides/notesSlide9.xml"/><Relationship Id="rId16" Type="http://schemas.openxmlformats.org/officeDocument/2006/relationships/image" Target="../media/image15.png"/><Relationship Id="rId1" Type="http://schemas.openxmlformats.org/officeDocument/2006/relationships/slideLayout" Target="../slideLayouts/slideLayout24.xml"/><Relationship Id="rId6" Type="http://schemas.openxmlformats.org/officeDocument/2006/relationships/audio" Target="../media/audio10.wav"/><Relationship Id="rId11" Type="http://schemas.openxmlformats.org/officeDocument/2006/relationships/image" Target="../media/image10.png"/><Relationship Id="rId5" Type="http://schemas.openxmlformats.org/officeDocument/2006/relationships/audio" Target="../media/audio9.wav"/><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7441477" cy="879475"/>
          </a:xfrm>
        </p:spPr>
        <p:txBody>
          <a:bodyPr>
            <a:normAutofit fontScale="90000"/>
          </a:bodyPr>
          <a:lstStyle/>
          <a:p>
            <a:pPr algn="l"/>
            <a:r>
              <a:rPr lang="en-GB" sz="4000" b="1" dirty="0">
                <a:solidFill>
                  <a:prstClr val="white"/>
                </a:solidFill>
              </a:rPr>
              <a:t>Describing places and locations</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8" y="3145187"/>
            <a:ext cx="7730661" cy="567626"/>
          </a:xfrm>
        </p:spPr>
        <p:txBody>
          <a:bodyPr>
            <a:noAutofit/>
          </a:bodyPr>
          <a:lstStyle/>
          <a:p>
            <a:pPr algn="l"/>
            <a:r>
              <a:rPr lang="en-GB" sz="3000" dirty="0">
                <a:solidFill>
                  <a:prstClr val="white"/>
                </a:solidFill>
              </a:rPr>
              <a:t>ESTAR - estoy, está for location</a:t>
            </a:r>
            <a:endParaRPr lang="en-US" sz="3000"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90328" y="3712813"/>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[a]</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32216" y="509353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1 - Lesson 1</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981934"/>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 Hobson / Nick Avery</a:t>
            </a:r>
            <a:endParaRPr lang="en-GB" sz="1400" dirty="0">
              <a:solidFill>
                <a:prstClr val="white"/>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27/09/20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FB81DF8-D282-814C-ABE4-7244E5C93763}"/>
              </a:ext>
            </a:extLst>
          </p:cNvPr>
          <p:cNvSpPr>
            <a:spLocks noGrp="1"/>
          </p:cNvSpPr>
          <p:nvPr>
            <p:ph type="title"/>
          </p:nvPr>
        </p:nvSpPr>
        <p:spPr>
          <a:xfrm>
            <a:off x="819172" y="418490"/>
            <a:ext cx="10515600" cy="1325563"/>
          </a:xfrm>
        </p:spPr>
        <p:txBody>
          <a:bodyPr>
            <a:normAutofit fontScale="90000"/>
          </a:bodyPr>
          <a:lstStyle/>
          <a:p>
            <a:pPr lvl="0" algn="ctr">
              <a:lnSpc>
                <a:spcPct val="100000"/>
              </a:lnSpc>
              <a:spcBef>
                <a:spcPts val="0"/>
              </a:spcBef>
            </a:pPr>
            <a:r>
              <a:rPr lang="en-GB" sz="13300" b="1" dirty="0">
                <a:solidFill>
                  <a:srgbClr val="115076"/>
                </a:solidFill>
                <a:latin typeface="Century Gothic" panose="020B0502020202020204" pitchFamily="34" charset="0"/>
                <a:ea typeface="+mn-ea"/>
                <a:cs typeface="Calibri" panose="020F0502020204030204" pitchFamily="34" charset="0"/>
              </a:rPr>
              <a:t>a</a:t>
            </a:r>
            <a:br>
              <a:rPr lang="en-GB" sz="12000" b="1" dirty="0">
                <a:solidFill>
                  <a:srgbClr val="115076"/>
                </a:solidFill>
                <a:latin typeface="Century Gothic" panose="020B0502020202020204" pitchFamily="34" charset="0"/>
                <a:ea typeface="+mn-ea"/>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89375" y="1713638"/>
            <a:ext cx="2975194" cy="283597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059440" y="3386834"/>
            <a:ext cx="2073120" cy="1200329"/>
          </a:xfrm>
          <a:prstGeom prst="rect">
            <a:avLst/>
          </a:prstGeom>
          <a:noFill/>
        </p:spPr>
        <p:txBody>
          <a:bodyPr wrap="square" rtlCol="0">
            <a:spAutoFit/>
          </a:bodyPr>
          <a:lstStyle/>
          <a:p>
            <a:r>
              <a:rPr lang="en-GB" sz="7200" dirty="0">
                <a:solidFill>
                  <a:srgbClr val="E87D1E"/>
                </a:solidFill>
                <a:latin typeface="Century Gothic" panose="020B0502020202020204" pitchFamily="34" charset="0"/>
                <a:cs typeface="Calibri" panose="020F0502020204030204" pitchFamily="34" charset="0"/>
              </a:rPr>
              <a:t>a</a:t>
            </a:r>
            <a:r>
              <a:rPr lang="en-GB" sz="7200" dirty="0">
                <a:solidFill>
                  <a:srgbClr val="115076"/>
                </a:solidFill>
                <a:latin typeface="Century Gothic" panose="020B0502020202020204" pitchFamily="34" charset="0"/>
                <a:cs typeface="Calibri" panose="020F0502020204030204" pitchFamily="34" charset="0"/>
              </a:rPr>
              <a:t>lto</a:t>
            </a:r>
          </a:p>
        </p:txBody>
      </p:sp>
      <p:sp>
        <p:nvSpPr>
          <p:cNvPr id="6" name="TextBox 5"/>
          <p:cNvSpPr txBox="1"/>
          <p:nvPr/>
        </p:nvSpPr>
        <p:spPr>
          <a:xfrm>
            <a:off x="1228674" y="846332"/>
            <a:ext cx="238825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a</a:t>
            </a:r>
          </a:p>
        </p:txBody>
      </p:sp>
      <p:sp>
        <p:nvSpPr>
          <p:cNvPr id="7" name="TextBox 6"/>
          <p:cNvSpPr txBox="1"/>
          <p:nvPr/>
        </p:nvSpPr>
        <p:spPr>
          <a:xfrm>
            <a:off x="1295003" y="3373783"/>
            <a:ext cx="209246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a</a:t>
            </a:r>
          </a:p>
        </p:txBody>
      </p:sp>
      <p:sp>
        <p:nvSpPr>
          <p:cNvPr id="9" name="TextBox 8"/>
          <p:cNvSpPr txBox="1"/>
          <p:nvPr/>
        </p:nvSpPr>
        <p:spPr>
          <a:xfrm>
            <a:off x="4771037" y="4562742"/>
            <a:ext cx="261187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a:t>
            </a:r>
          </a:p>
        </p:txBody>
      </p:sp>
      <p:sp>
        <p:nvSpPr>
          <p:cNvPr id="8" name="TextBox 7"/>
          <p:cNvSpPr txBox="1"/>
          <p:nvPr/>
        </p:nvSpPr>
        <p:spPr>
          <a:xfrm>
            <a:off x="8863983" y="818620"/>
            <a:ext cx="2485547"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mar</a:t>
            </a:r>
          </a:p>
        </p:txBody>
      </p:sp>
      <p:sp>
        <p:nvSpPr>
          <p:cNvPr id="11" name="TextBox 10"/>
          <p:cNvSpPr txBox="1"/>
          <p:nvPr/>
        </p:nvSpPr>
        <p:spPr>
          <a:xfrm>
            <a:off x="8635382" y="3373782"/>
            <a:ext cx="2942748" cy="1015663"/>
          </a:xfrm>
          <a:prstGeom prst="rect">
            <a:avLst/>
          </a:prstGeom>
          <a:noFill/>
        </p:spPr>
        <p:txBody>
          <a:bodyPr wrap="square" rtlCol="0">
            <a:spAutoFit/>
          </a:bodyPr>
          <a:lstStyle/>
          <a:p>
            <a:r>
              <a:rPr lang="en-GB" sz="6000" dirty="0" err="1">
                <a:solidFill>
                  <a:srgbClr val="E87D1E"/>
                </a:solidFill>
                <a:latin typeface="Century Gothic" panose="020B0502020202020204" pitchFamily="34" charset="0"/>
                <a:cs typeface="Calibri" panose="020F0502020204030204" pitchFamily="34" charset="0"/>
              </a:rPr>
              <a:t>a</a:t>
            </a:r>
            <a:r>
              <a:rPr lang="en-GB" sz="6000" dirty="0" err="1">
                <a:solidFill>
                  <a:srgbClr val="115076"/>
                </a:solidFill>
                <a:latin typeface="Century Gothic" panose="020B0502020202020204" pitchFamily="34" charset="0"/>
                <a:cs typeface="Calibri" panose="020F0502020204030204" pitchFamily="34" charset="0"/>
              </a:rPr>
              <a:t>gosto</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20" name="TextBox 19"/>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92660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_alt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a_alt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5" name="a_nad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a_ama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7" name="a_cas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a_cama.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9" name="a_agos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10" grpId="0"/>
      <p:bldP spid="6" grpId="0"/>
      <p:bldP spid="7" grpId="0"/>
      <p:bldP spid="9" grpId="0"/>
      <p:bldP spid="8"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AEA6-6ABF-CA46-8DEB-5CACD51C89EB}"/>
              </a:ext>
            </a:extLst>
          </p:cNvPr>
          <p:cNvSpPr>
            <a:spLocks noGrp="1"/>
          </p:cNvSpPr>
          <p:nvPr>
            <p:ph type="title"/>
          </p:nvPr>
        </p:nvSpPr>
        <p:spPr/>
        <p:txBody>
          <a:bodyPr>
            <a:normAutofit fontScale="90000"/>
          </a:bodyPr>
          <a:lstStyle/>
          <a:p>
            <a:pPr lvl="0" algn="ctr">
              <a:lnSpc>
                <a:spcPct val="100000"/>
              </a:lnSpc>
              <a:spcBef>
                <a:spcPts val="0"/>
              </a:spcBef>
            </a:pPr>
            <a:r>
              <a:rPr lang="en-GB" sz="13300" b="1" dirty="0">
                <a:solidFill>
                  <a:srgbClr val="115076"/>
                </a:solidFill>
                <a:latin typeface="Century Gothic" panose="020B0502020202020204" pitchFamily="34" charset="0"/>
                <a:ea typeface="+mn-ea"/>
                <a:cs typeface="Calibri" panose="020F0502020204030204" pitchFamily="34" charset="0"/>
              </a:rPr>
              <a:t>a</a:t>
            </a:r>
            <a:br>
              <a:rPr lang="en-GB" sz="12000" b="1" dirty="0">
                <a:solidFill>
                  <a:srgbClr val="115076"/>
                </a:solidFill>
                <a:latin typeface="Century Gothic" panose="020B0502020202020204" pitchFamily="34" charset="0"/>
                <a:ea typeface="+mn-ea"/>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89375" y="1713638"/>
            <a:ext cx="2975194" cy="283597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059440" y="3386834"/>
            <a:ext cx="2073120" cy="1200329"/>
          </a:xfrm>
          <a:prstGeom prst="rect">
            <a:avLst/>
          </a:prstGeom>
          <a:noFill/>
        </p:spPr>
        <p:txBody>
          <a:bodyPr wrap="square" rtlCol="0">
            <a:spAutoFit/>
          </a:bodyPr>
          <a:lstStyle/>
          <a:p>
            <a:r>
              <a:rPr lang="en-GB" sz="7200" dirty="0">
                <a:solidFill>
                  <a:srgbClr val="E87D1E"/>
                </a:solidFill>
                <a:latin typeface="Century Gothic" panose="020B0502020202020204" pitchFamily="34" charset="0"/>
                <a:cs typeface="Calibri" panose="020F0502020204030204" pitchFamily="34" charset="0"/>
              </a:rPr>
              <a:t>a</a:t>
            </a:r>
            <a:r>
              <a:rPr lang="en-GB" sz="7200" dirty="0">
                <a:solidFill>
                  <a:srgbClr val="115076"/>
                </a:solidFill>
                <a:latin typeface="Century Gothic" panose="020B0502020202020204" pitchFamily="34" charset="0"/>
                <a:cs typeface="Calibri" panose="020F0502020204030204" pitchFamily="34" charset="0"/>
              </a:rPr>
              <a:t>lto</a:t>
            </a:r>
          </a:p>
        </p:txBody>
      </p:sp>
      <p:sp>
        <p:nvSpPr>
          <p:cNvPr id="6" name="TextBox 5"/>
          <p:cNvSpPr txBox="1"/>
          <p:nvPr/>
        </p:nvSpPr>
        <p:spPr>
          <a:xfrm>
            <a:off x="1228674" y="846332"/>
            <a:ext cx="238825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a</a:t>
            </a:r>
          </a:p>
        </p:txBody>
      </p:sp>
      <p:sp>
        <p:nvSpPr>
          <p:cNvPr id="7" name="TextBox 6"/>
          <p:cNvSpPr txBox="1"/>
          <p:nvPr/>
        </p:nvSpPr>
        <p:spPr>
          <a:xfrm>
            <a:off x="1295003" y="3373783"/>
            <a:ext cx="209246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a</a:t>
            </a:r>
          </a:p>
        </p:txBody>
      </p:sp>
      <p:sp>
        <p:nvSpPr>
          <p:cNvPr id="9" name="TextBox 8"/>
          <p:cNvSpPr txBox="1"/>
          <p:nvPr/>
        </p:nvSpPr>
        <p:spPr>
          <a:xfrm>
            <a:off x="4771037" y="4562742"/>
            <a:ext cx="261187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a:t>
            </a:r>
          </a:p>
        </p:txBody>
      </p:sp>
      <p:sp>
        <p:nvSpPr>
          <p:cNvPr id="8" name="TextBox 7"/>
          <p:cNvSpPr txBox="1"/>
          <p:nvPr/>
        </p:nvSpPr>
        <p:spPr>
          <a:xfrm>
            <a:off x="8863983" y="818620"/>
            <a:ext cx="2485547"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mar</a:t>
            </a:r>
          </a:p>
        </p:txBody>
      </p:sp>
      <p:sp>
        <p:nvSpPr>
          <p:cNvPr id="11" name="TextBox 10"/>
          <p:cNvSpPr txBox="1"/>
          <p:nvPr/>
        </p:nvSpPr>
        <p:spPr>
          <a:xfrm>
            <a:off x="8635382" y="3373782"/>
            <a:ext cx="2942748" cy="1015663"/>
          </a:xfrm>
          <a:prstGeom prst="rect">
            <a:avLst/>
          </a:prstGeom>
          <a:noFill/>
        </p:spPr>
        <p:txBody>
          <a:bodyPr wrap="square" rtlCol="0">
            <a:spAutoFit/>
          </a:bodyPr>
          <a:lstStyle/>
          <a:p>
            <a:r>
              <a:rPr lang="en-GB" sz="6000" dirty="0" err="1">
                <a:solidFill>
                  <a:srgbClr val="E87D1E"/>
                </a:solidFill>
                <a:latin typeface="Century Gothic" panose="020B0502020202020204" pitchFamily="34" charset="0"/>
                <a:cs typeface="Calibri" panose="020F0502020204030204" pitchFamily="34" charset="0"/>
              </a:rPr>
              <a:t>a</a:t>
            </a:r>
            <a:r>
              <a:rPr lang="en-GB" sz="6000" dirty="0" err="1">
                <a:solidFill>
                  <a:srgbClr val="115076"/>
                </a:solidFill>
                <a:latin typeface="Century Gothic" panose="020B0502020202020204" pitchFamily="34" charset="0"/>
                <a:cs typeface="Calibri" panose="020F0502020204030204" pitchFamily="34" charset="0"/>
              </a:rPr>
              <a:t>gosto</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20" name="TextBox 19"/>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96975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0" grpId="0"/>
      <p:bldP spid="6" grpId="0"/>
      <p:bldP spid="7" grpId="0"/>
      <p:bldP spid="9" grpId="0"/>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hablar</a:t>
            </a:r>
          </a:p>
        </p:txBody>
      </p:sp>
      <p:sp>
        <p:nvSpPr>
          <p:cNvPr id="6" name="Rectangle 2" descr="rectangle for the timer">
            <a:extLst>
              <a:ext uri="{FF2B5EF4-FFF2-40B4-BE49-F238E27FC236}">
                <a16:creationId xmlns:a16="http://schemas.microsoft.com/office/drawing/2014/main" id="{A2656836-D2CC-4EA1-8010-9396B14EBBE6}"/>
              </a:ext>
            </a:extLst>
          </p:cNvPr>
          <p:cNvSpPr>
            <a:spLocks noChangeArrowheads="1"/>
          </p:cNvSpPr>
          <p:nvPr/>
        </p:nvSpPr>
        <p:spPr bwMode="auto">
          <a:xfrm>
            <a:off x="10068765" y="1163993"/>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066399" y="116399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Line 7" descr="top line for the timer to mark 60 seconds">
            <a:extLst>
              <a:ext uri="{FF2B5EF4-FFF2-40B4-BE49-F238E27FC236}">
                <a16:creationId xmlns:a16="http://schemas.microsoft.com/office/drawing/2014/main" id="{28FFF6A1-59F8-4C39-9E0A-7B23933123FD}"/>
              </a:ext>
            </a:extLst>
          </p:cNvPr>
          <p:cNvSpPr>
            <a:spLocks noChangeShapeType="1"/>
          </p:cNvSpPr>
          <p:nvPr/>
        </p:nvSpPr>
        <p:spPr bwMode="auto">
          <a:xfrm>
            <a:off x="10776826" y="115256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 Box 12">
            <a:extLst>
              <a:ext uri="{FF2B5EF4-FFF2-40B4-BE49-F238E27FC236}">
                <a16:creationId xmlns:a16="http://schemas.microsoft.com/office/drawing/2014/main" id="{CB51685C-D5EB-4432-8705-6D7BDD0FF7BE}"/>
              </a:ext>
            </a:extLst>
          </p:cNvPr>
          <p:cNvSpPr txBox="1">
            <a:spLocks noChangeArrowheads="1"/>
          </p:cNvSpPr>
          <p:nvPr/>
        </p:nvSpPr>
        <p:spPr bwMode="auto">
          <a:xfrm>
            <a:off x="10993617" y="994714"/>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for the 60 second timer">
            <a:extLst>
              <a:ext uri="{FF2B5EF4-FFF2-40B4-BE49-F238E27FC236}">
                <a16:creationId xmlns:a16="http://schemas.microsoft.com/office/drawing/2014/main" id="{10D814ED-75BC-4FD0-B510-4889E3874922}"/>
              </a:ext>
            </a:extLst>
          </p:cNvPr>
          <p:cNvSpPr>
            <a:spLocks noChangeShapeType="1"/>
          </p:cNvSpPr>
          <p:nvPr/>
        </p:nvSpPr>
        <p:spPr bwMode="auto">
          <a:xfrm>
            <a:off x="10752138" y="1152565"/>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 Box 10">
            <a:extLst>
              <a:ext uri="{FF2B5EF4-FFF2-40B4-BE49-F238E27FC236}">
                <a16:creationId xmlns:a16="http://schemas.microsoft.com/office/drawing/2014/main" id="{1D08F0B0-5C28-4964-AD36-CFA2F96452DD}"/>
              </a:ext>
            </a:extLst>
          </p:cNvPr>
          <p:cNvSpPr txBox="1">
            <a:spLocks noChangeArrowheads="1"/>
          </p:cNvSpPr>
          <p:nvPr/>
        </p:nvSpPr>
        <p:spPr bwMode="auto">
          <a:xfrm>
            <a:off x="10752138" y="3136467"/>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he timer to mark 0 seconds">
            <a:extLst>
              <a:ext uri="{FF2B5EF4-FFF2-40B4-BE49-F238E27FC236}">
                <a16:creationId xmlns:a16="http://schemas.microsoft.com/office/drawing/2014/main" id="{B8CCA8EC-25EA-49A4-90DF-5A8B723FBCB4}"/>
              </a:ext>
            </a:extLst>
          </p:cNvPr>
          <p:cNvSpPr>
            <a:spLocks noChangeShapeType="1"/>
          </p:cNvSpPr>
          <p:nvPr/>
        </p:nvSpPr>
        <p:spPr bwMode="auto">
          <a:xfrm>
            <a:off x="10752138" y="53088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4">
            <a:extLst>
              <a:ext uri="{FF2B5EF4-FFF2-40B4-BE49-F238E27FC236}">
                <a16:creationId xmlns:a16="http://schemas.microsoft.com/office/drawing/2014/main" id="{036C791A-1209-4D50-8F39-C4C1D681605E}"/>
              </a:ext>
            </a:extLst>
          </p:cNvPr>
          <p:cNvSpPr txBox="1">
            <a:spLocks noChangeArrowheads="1"/>
          </p:cNvSpPr>
          <p:nvPr/>
        </p:nvSpPr>
        <p:spPr bwMode="auto">
          <a:xfrm>
            <a:off x="10968929" y="5128296"/>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805501" y="553924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16" name="TextBox 5">
            <a:extLst>
              <a:ext uri="{FF2B5EF4-FFF2-40B4-BE49-F238E27FC236}">
                <a16:creationId xmlns:a16="http://schemas.microsoft.com/office/drawing/2014/main" id="{59DAA811-FE83-4F2A-9D70-D69291058CFA}"/>
              </a:ext>
            </a:extLst>
          </p:cNvPr>
          <p:cNvSpPr txBox="1"/>
          <p:nvPr/>
        </p:nvSpPr>
        <p:spPr>
          <a:xfrm>
            <a:off x="653816" y="2484713"/>
            <a:ext cx="2388250" cy="1015663"/>
          </a:xfrm>
          <a:prstGeom prst="rect">
            <a:avLst/>
          </a:prstGeom>
          <a:noFill/>
        </p:spPr>
        <p:txBody>
          <a:bodyPr wrap="square" rtlCol="0">
            <a:spAutoFit/>
          </a:bodyPr>
          <a:lstStyle/>
          <a:p>
            <a:r>
              <a:rPr lang="en-GB" sz="6000" dirty="0">
                <a:solidFill>
                  <a:srgbClr val="115076"/>
                </a:solidFill>
                <a:cs typeface="Calibri" panose="020F0502020204030204" pitchFamily="34" charset="0"/>
              </a:rPr>
              <a:t>n</a:t>
            </a:r>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d</a:t>
            </a:r>
            <a:r>
              <a:rPr lang="en-GB" sz="6000" dirty="0">
                <a:solidFill>
                  <a:srgbClr val="E87D1E"/>
                </a:solidFill>
                <a:cs typeface="Calibri" panose="020F0502020204030204" pitchFamily="34" charset="0"/>
              </a:rPr>
              <a:t>a</a:t>
            </a:r>
          </a:p>
        </p:txBody>
      </p:sp>
      <p:sp>
        <p:nvSpPr>
          <p:cNvPr id="18" name="TextBox 6">
            <a:extLst>
              <a:ext uri="{FF2B5EF4-FFF2-40B4-BE49-F238E27FC236}">
                <a16:creationId xmlns:a16="http://schemas.microsoft.com/office/drawing/2014/main" id="{4E9B9477-A0FF-40E4-9FBF-AF009466414E}"/>
              </a:ext>
            </a:extLst>
          </p:cNvPr>
          <p:cNvSpPr txBox="1"/>
          <p:nvPr/>
        </p:nvSpPr>
        <p:spPr>
          <a:xfrm>
            <a:off x="4263042" y="3768655"/>
            <a:ext cx="2092469" cy="1015663"/>
          </a:xfrm>
          <a:prstGeom prst="rect">
            <a:avLst/>
          </a:prstGeom>
          <a:noFill/>
        </p:spPr>
        <p:txBody>
          <a:bodyPr wrap="square" rtlCol="0">
            <a:spAutoFit/>
          </a:bodyPr>
          <a:lstStyle/>
          <a:p>
            <a:r>
              <a:rPr lang="en-GB" sz="6000" dirty="0">
                <a:solidFill>
                  <a:srgbClr val="115076"/>
                </a:solidFill>
                <a:cs typeface="Calibri" panose="020F0502020204030204" pitchFamily="34" charset="0"/>
              </a:rPr>
              <a:t>c</a:t>
            </a:r>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s</a:t>
            </a:r>
            <a:r>
              <a:rPr lang="en-GB" sz="6000" dirty="0">
                <a:solidFill>
                  <a:srgbClr val="E87D1E"/>
                </a:solidFill>
                <a:cs typeface="Calibri" panose="020F0502020204030204" pitchFamily="34" charset="0"/>
              </a:rPr>
              <a:t>a</a:t>
            </a:r>
          </a:p>
        </p:txBody>
      </p:sp>
      <p:sp>
        <p:nvSpPr>
          <p:cNvPr id="19" name="TextBox 7">
            <a:extLst>
              <a:ext uri="{FF2B5EF4-FFF2-40B4-BE49-F238E27FC236}">
                <a16:creationId xmlns:a16="http://schemas.microsoft.com/office/drawing/2014/main" id="{58246DA8-CB1E-4872-B213-AF72EA3DB201}"/>
              </a:ext>
            </a:extLst>
          </p:cNvPr>
          <p:cNvSpPr txBox="1"/>
          <p:nvPr/>
        </p:nvSpPr>
        <p:spPr>
          <a:xfrm>
            <a:off x="5943084" y="2672524"/>
            <a:ext cx="2485547" cy="1015663"/>
          </a:xfrm>
          <a:prstGeom prst="rect">
            <a:avLst/>
          </a:prstGeom>
          <a:noFill/>
        </p:spPr>
        <p:txBody>
          <a:bodyPr wrap="square" rtlCol="0">
            <a:spAutoFit/>
          </a:bodyPr>
          <a:lstStyle/>
          <a:p>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mar</a:t>
            </a:r>
          </a:p>
        </p:txBody>
      </p:sp>
      <p:sp>
        <p:nvSpPr>
          <p:cNvPr id="20" name="TextBox 8">
            <a:extLst>
              <a:ext uri="{FF2B5EF4-FFF2-40B4-BE49-F238E27FC236}">
                <a16:creationId xmlns:a16="http://schemas.microsoft.com/office/drawing/2014/main" id="{5A646995-3167-4EF7-AD7A-A4A8F7F139C6}"/>
              </a:ext>
            </a:extLst>
          </p:cNvPr>
          <p:cNvSpPr txBox="1"/>
          <p:nvPr/>
        </p:nvSpPr>
        <p:spPr>
          <a:xfrm>
            <a:off x="599906" y="4276487"/>
            <a:ext cx="2611870" cy="1015663"/>
          </a:xfrm>
          <a:prstGeom prst="rect">
            <a:avLst/>
          </a:prstGeom>
          <a:noFill/>
        </p:spPr>
        <p:txBody>
          <a:bodyPr wrap="square" rtlCol="0">
            <a:spAutoFit/>
          </a:bodyPr>
          <a:lstStyle/>
          <a:p>
            <a:r>
              <a:rPr lang="en-GB" sz="6000" dirty="0">
                <a:solidFill>
                  <a:srgbClr val="115076"/>
                </a:solidFill>
                <a:cs typeface="Calibri" panose="020F0502020204030204" pitchFamily="34" charset="0"/>
              </a:rPr>
              <a:t>c</a:t>
            </a:r>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ma</a:t>
            </a:r>
          </a:p>
        </p:txBody>
      </p:sp>
      <p:sp>
        <p:nvSpPr>
          <p:cNvPr id="21" name="TextBox 9">
            <a:extLst>
              <a:ext uri="{FF2B5EF4-FFF2-40B4-BE49-F238E27FC236}">
                <a16:creationId xmlns:a16="http://schemas.microsoft.com/office/drawing/2014/main" id="{2EF5D057-1463-443C-B894-D002DE6708FC}"/>
              </a:ext>
            </a:extLst>
          </p:cNvPr>
          <p:cNvSpPr txBox="1"/>
          <p:nvPr/>
        </p:nvSpPr>
        <p:spPr>
          <a:xfrm>
            <a:off x="6355511" y="809411"/>
            <a:ext cx="2073120" cy="1200329"/>
          </a:xfrm>
          <a:prstGeom prst="rect">
            <a:avLst/>
          </a:prstGeom>
          <a:noFill/>
        </p:spPr>
        <p:txBody>
          <a:bodyPr wrap="square" rtlCol="0">
            <a:spAutoFit/>
          </a:bodyPr>
          <a:lstStyle/>
          <a:p>
            <a:r>
              <a:rPr lang="en-GB" sz="7200" dirty="0">
                <a:solidFill>
                  <a:srgbClr val="E87D1E"/>
                </a:solidFill>
                <a:cs typeface="Calibri" panose="020F0502020204030204" pitchFamily="34" charset="0"/>
              </a:rPr>
              <a:t>a</a:t>
            </a:r>
            <a:r>
              <a:rPr lang="en-GB" sz="7200" dirty="0">
                <a:solidFill>
                  <a:srgbClr val="115076"/>
                </a:solidFill>
                <a:cs typeface="Calibri" panose="020F0502020204030204" pitchFamily="34" charset="0"/>
              </a:rPr>
              <a:t>lto</a:t>
            </a:r>
          </a:p>
        </p:txBody>
      </p:sp>
      <p:sp>
        <p:nvSpPr>
          <p:cNvPr id="22" name="TextBox 10">
            <a:extLst>
              <a:ext uri="{FF2B5EF4-FFF2-40B4-BE49-F238E27FC236}">
                <a16:creationId xmlns:a16="http://schemas.microsoft.com/office/drawing/2014/main" id="{F9983547-0370-41D3-88DF-3A6B03FB21C5}"/>
              </a:ext>
            </a:extLst>
          </p:cNvPr>
          <p:cNvSpPr txBox="1"/>
          <p:nvPr/>
        </p:nvSpPr>
        <p:spPr>
          <a:xfrm>
            <a:off x="2724459" y="1074545"/>
            <a:ext cx="2942748" cy="1015663"/>
          </a:xfrm>
          <a:prstGeom prst="rect">
            <a:avLst/>
          </a:prstGeom>
          <a:noFill/>
        </p:spPr>
        <p:txBody>
          <a:bodyPr wrap="square" rtlCol="0">
            <a:spAutoFit/>
          </a:bodyPr>
          <a:lstStyle/>
          <a:p>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gosto</a:t>
            </a:r>
          </a:p>
        </p:txBody>
      </p:sp>
      <p:sp>
        <p:nvSpPr>
          <p:cNvPr id="23" name="TextBox 6">
            <a:extLst>
              <a:ext uri="{FF2B5EF4-FFF2-40B4-BE49-F238E27FC236}">
                <a16:creationId xmlns:a16="http://schemas.microsoft.com/office/drawing/2014/main" id="{4E9B9477-A0FF-40E4-9FBF-AF009466414E}"/>
              </a:ext>
            </a:extLst>
          </p:cNvPr>
          <p:cNvSpPr txBox="1"/>
          <p:nvPr/>
        </p:nvSpPr>
        <p:spPr>
          <a:xfrm>
            <a:off x="5603889" y="5128296"/>
            <a:ext cx="2762655" cy="1015663"/>
          </a:xfrm>
          <a:prstGeom prst="rect">
            <a:avLst/>
          </a:prstGeom>
          <a:noFill/>
        </p:spPr>
        <p:txBody>
          <a:bodyPr wrap="square" rtlCol="0">
            <a:spAutoFit/>
          </a:bodyPr>
          <a:lstStyle/>
          <a:p>
            <a:r>
              <a:rPr lang="en-GB" sz="6000" dirty="0">
                <a:solidFill>
                  <a:srgbClr val="115076"/>
                </a:solidFill>
                <a:cs typeface="Calibri" panose="020F0502020204030204" pitchFamily="34" charset="0"/>
              </a:rPr>
              <a:t>est</a:t>
            </a:r>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r</a:t>
            </a:r>
            <a:endParaRPr lang="en-GB" sz="6000" dirty="0">
              <a:solidFill>
                <a:srgbClr val="E87D1E"/>
              </a:solidFill>
              <a:cs typeface="Calibri" panose="020F0502020204030204" pitchFamily="34" charset="0"/>
            </a:endParaRPr>
          </a:p>
        </p:txBody>
      </p:sp>
      <p:pic>
        <p:nvPicPr>
          <p:cNvPr id="1026" name="Picture 2" descr="Sport Clipart Free Download "/>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1348" y="1192956"/>
            <a:ext cx="747146" cy="747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83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2" presetClass="exit" presetSubtype="4" fill="hold" nodeType="afterEffect">
                                  <p:stCondLst>
                                    <p:cond delay="0"/>
                                  </p:stCondLst>
                                  <p:childTnLst>
                                    <p:animEffect transition="out" filter="slide(fromBottom)">
                                      <p:cBhvr>
                                        <p:cTn id="42" dur="59000"/>
                                        <p:tgtEl>
                                          <p:spTgt spid="7"/>
                                        </p:tgtEl>
                                      </p:cBhvr>
                                    </p:animEffect>
                                    <p:set>
                                      <p:cBhvr>
                                        <p:cTn id="43"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6" grpId="0"/>
      <p:bldP spid="18" grpId="0"/>
      <p:bldP spid="19" grpId="0"/>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a:extLst>
              <a:ext uri="{FF2B5EF4-FFF2-40B4-BE49-F238E27FC236}">
                <a16:creationId xmlns:a16="http://schemas.microsoft.com/office/drawing/2014/main" id="{DC3897DB-1335-4118-8FA5-E328B1E19DE0}"/>
              </a:ext>
            </a:extLst>
          </p:cNvPr>
          <p:cNvSpPr/>
          <p:nvPr/>
        </p:nvSpPr>
        <p:spPr>
          <a:xfrm>
            <a:off x="400443" y="2411142"/>
            <a:ext cx="4078705" cy="1756611"/>
          </a:xfrm>
          <a:prstGeom prst="wedgeRoundRectCallout">
            <a:avLst>
              <a:gd name="adj1" fmla="val -25181"/>
              <a:gd name="adj2" fmla="val 90643"/>
              <a:gd name="adj3" fmla="val 16667"/>
            </a:avLst>
          </a:prstGeom>
          <a:solidFill>
            <a:srgbClr val="115076"/>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¿Dónde está Granada?</a:t>
            </a:r>
          </a:p>
        </p:txBody>
      </p:sp>
      <p:sp>
        <p:nvSpPr>
          <p:cNvPr id="8" name="TextBox 7">
            <a:extLst>
              <a:ext uri="{FF2B5EF4-FFF2-40B4-BE49-F238E27FC236}">
                <a16:creationId xmlns:a16="http://schemas.microsoft.com/office/drawing/2014/main" id="{52BF8474-FBA4-48FE-AA0A-FE2FA018E529}"/>
              </a:ext>
            </a:extLst>
          </p:cNvPr>
          <p:cNvSpPr txBox="1"/>
          <p:nvPr/>
        </p:nvSpPr>
        <p:spPr>
          <a:xfrm>
            <a:off x="4995436" y="3783033"/>
            <a:ext cx="5213087" cy="769441"/>
          </a:xfrm>
          <a:prstGeom prst="rect">
            <a:avLst/>
          </a:prstGeom>
          <a:no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Está en </a:t>
            </a:r>
            <a:r>
              <a:rPr kumimoji="0" lang="en-GB" sz="4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España</a:t>
            </a:r>
            <a:r>
              <a:rPr kumimoji="0" lang="en-GB" sz="4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9" name="TextBox 8">
            <a:extLst>
              <a:ext uri="{FF2B5EF4-FFF2-40B4-BE49-F238E27FC236}">
                <a16:creationId xmlns:a16="http://schemas.microsoft.com/office/drawing/2014/main" id="{6881664B-AE5D-4182-A351-D6DDDC2319CC}"/>
              </a:ext>
            </a:extLst>
          </p:cNvPr>
          <p:cNvSpPr txBox="1"/>
          <p:nvPr/>
        </p:nvSpPr>
        <p:spPr>
          <a:xfrm>
            <a:off x="4995436" y="1848631"/>
            <a:ext cx="5213087" cy="769441"/>
          </a:xfrm>
          <a:prstGeom prst="rect">
            <a:avLst/>
          </a:prstGeom>
          <a:no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Está en </a:t>
            </a:r>
            <a:r>
              <a:rPr kumimoji="0" lang="en-GB" sz="4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Inglaterra</a:t>
            </a:r>
            <a:r>
              <a:rPr kumimoji="0" lang="en-GB" sz="4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pic>
        <p:nvPicPr>
          <p:cNvPr id="10" name="Picture 9">
            <a:extLst>
              <a:ext uri="{FF2B5EF4-FFF2-40B4-BE49-F238E27FC236}">
                <a16:creationId xmlns:a16="http://schemas.microsoft.com/office/drawing/2014/main" id="{ED3FA0E7-82B6-4EFC-B7F8-5210B1AE3B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8763" y="3474159"/>
            <a:ext cx="1277369" cy="1387188"/>
          </a:xfrm>
          <a:prstGeom prst="rect">
            <a:avLst/>
          </a:prstGeom>
        </p:spPr>
      </p:pic>
      <p:grpSp>
        <p:nvGrpSpPr>
          <p:cNvPr id="11" name="Group 10">
            <a:extLst>
              <a:ext uri="{FF2B5EF4-FFF2-40B4-BE49-F238E27FC236}">
                <a16:creationId xmlns:a16="http://schemas.microsoft.com/office/drawing/2014/main" id="{25626927-DD23-444C-826B-255B8BA03173}"/>
              </a:ext>
            </a:extLst>
          </p:cNvPr>
          <p:cNvGrpSpPr/>
          <p:nvPr/>
        </p:nvGrpSpPr>
        <p:grpSpPr>
          <a:xfrm>
            <a:off x="10430594" y="1054100"/>
            <a:ext cx="1360245" cy="2182698"/>
            <a:chOff x="-3257549" y="351247"/>
            <a:chExt cx="2891629" cy="4640012"/>
          </a:xfrm>
        </p:grpSpPr>
        <p:pic>
          <p:nvPicPr>
            <p:cNvPr id="12" name="Picture 11">
              <a:extLst>
                <a:ext uri="{FF2B5EF4-FFF2-40B4-BE49-F238E27FC236}">
                  <a16:creationId xmlns:a16="http://schemas.microsoft.com/office/drawing/2014/main" id="{A95D6A6B-F57D-4114-8723-51EE5A8012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13" name="Picture 12">
              <a:extLst>
                <a:ext uri="{FF2B5EF4-FFF2-40B4-BE49-F238E27FC236}">
                  <a16:creationId xmlns:a16="http://schemas.microsoft.com/office/drawing/2014/main" id="{7EA83F25-2724-4CBC-B6F0-11DFB54289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3" name="Title 2">
            <a:extLst>
              <a:ext uri="{FF2B5EF4-FFF2-40B4-BE49-F238E27FC236}">
                <a16:creationId xmlns:a16="http://schemas.microsoft.com/office/drawing/2014/main" id="{66985487-F56C-4455-AE52-7FC91E525558}"/>
              </a:ext>
            </a:extLst>
          </p:cNvPr>
          <p:cNvSpPr>
            <a:spLocks noGrp="1"/>
          </p:cNvSpPr>
          <p:nvPr>
            <p:ph type="title"/>
          </p:nvPr>
        </p:nvSpPr>
        <p:spPr>
          <a:xfrm>
            <a:off x="10883900" y="258166"/>
            <a:ext cx="1220787" cy="479348"/>
          </a:xfrm>
        </p:spPr>
        <p:txBody>
          <a:bodyPr/>
          <a:lstStyle/>
          <a:p>
            <a:r>
              <a:rPr lang="en-GB" sz="2000" b="1" dirty="0">
                <a:solidFill>
                  <a:schemeClr val="bg1"/>
                </a:solidFill>
              </a:rPr>
              <a:t>hablar</a:t>
            </a:r>
          </a:p>
        </p:txBody>
      </p:sp>
    </p:spTree>
    <p:extLst>
      <p:ext uri="{BB962C8B-B14F-4D97-AF65-F5344CB8AC3E}">
        <p14:creationId xmlns:p14="http://schemas.microsoft.com/office/powerpoint/2010/main" val="36150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8"/>
                                        </p:tgtEl>
                                        <p:attrNameLst>
                                          <p:attrName>fillcolor</p:attrName>
                                        </p:attrNameLst>
                                      </p:cBhvr>
                                      <p:to>
                                        <a:srgbClr val="F4B183"/>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ounded Rectangular Callout 5">
            <a:extLst>
              <a:ext uri="{FF2B5EF4-FFF2-40B4-BE49-F238E27FC236}">
                <a16:creationId xmlns:a16="http://schemas.microsoft.com/office/drawing/2014/main" id="{26D3055F-23C8-434D-BF87-616DB008D6ED}"/>
              </a:ext>
            </a:extLst>
          </p:cNvPr>
          <p:cNvSpPr/>
          <p:nvPr/>
        </p:nvSpPr>
        <p:spPr>
          <a:xfrm>
            <a:off x="461911" y="1926335"/>
            <a:ext cx="4078705" cy="1756611"/>
          </a:xfrm>
          <a:prstGeom prst="wedgeRoundRectCallout">
            <a:avLst>
              <a:gd name="adj1" fmla="val -23923"/>
              <a:gd name="adj2" fmla="val 89602"/>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¿Dónde está Córdoba?</a:t>
            </a:r>
          </a:p>
        </p:txBody>
      </p:sp>
      <p:sp>
        <p:nvSpPr>
          <p:cNvPr id="15" name="TextBox 14">
            <a:extLst>
              <a:ext uri="{FF2B5EF4-FFF2-40B4-BE49-F238E27FC236}">
                <a16:creationId xmlns:a16="http://schemas.microsoft.com/office/drawing/2014/main" id="{1972C568-B6F7-4CB7-B520-D78C4AF2E965}"/>
              </a:ext>
            </a:extLst>
          </p:cNvPr>
          <p:cNvSpPr txBox="1"/>
          <p:nvPr/>
        </p:nvSpPr>
        <p:spPr>
          <a:xfrm>
            <a:off x="5145559" y="3805138"/>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España</a:t>
            </a:r>
            <a:r>
              <a:rPr lang="en-GB" sz="4400" dirty="0">
                <a:solidFill>
                  <a:schemeClr val="accent5">
                    <a:lumMod val="50000"/>
                  </a:schemeClr>
                </a:solidFill>
                <a:latin typeface="Century Gothic" panose="020B0502020202020204" pitchFamily="34" charset="0"/>
              </a:rPr>
              <a:t>.</a:t>
            </a:r>
          </a:p>
        </p:txBody>
      </p:sp>
      <p:sp>
        <p:nvSpPr>
          <p:cNvPr id="16" name="TextBox 15">
            <a:extLst>
              <a:ext uri="{FF2B5EF4-FFF2-40B4-BE49-F238E27FC236}">
                <a16:creationId xmlns:a16="http://schemas.microsoft.com/office/drawing/2014/main" id="{21B8DD8B-5ED1-4B2E-99C6-74F53AED8733}"/>
              </a:ext>
            </a:extLst>
          </p:cNvPr>
          <p:cNvSpPr txBox="1"/>
          <p:nvPr/>
        </p:nvSpPr>
        <p:spPr>
          <a:xfrm>
            <a:off x="5145560" y="1791905"/>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Inglaterra</a:t>
            </a:r>
            <a:r>
              <a:rPr lang="en-GB" sz="4400" dirty="0">
                <a:solidFill>
                  <a:schemeClr val="accent5">
                    <a:lumMod val="50000"/>
                  </a:schemeClr>
                </a:solidFill>
                <a:latin typeface="Century Gothic" panose="020B0502020202020204" pitchFamily="34" charset="0"/>
              </a:rPr>
              <a:t>.</a:t>
            </a:r>
          </a:p>
        </p:txBody>
      </p:sp>
      <p:pic>
        <p:nvPicPr>
          <p:cNvPr id="17" name="Picture 16">
            <a:extLst>
              <a:ext uri="{FF2B5EF4-FFF2-40B4-BE49-F238E27FC236}">
                <a16:creationId xmlns:a16="http://schemas.microsoft.com/office/drawing/2014/main" id="{5A1133B1-FBB2-4804-A6D1-CCDEC80417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18" name="Group 17">
            <a:extLst>
              <a:ext uri="{FF2B5EF4-FFF2-40B4-BE49-F238E27FC236}">
                <a16:creationId xmlns:a16="http://schemas.microsoft.com/office/drawing/2014/main" id="{547890A4-071E-498C-A271-02036001A663}"/>
              </a:ext>
            </a:extLst>
          </p:cNvPr>
          <p:cNvGrpSpPr/>
          <p:nvPr/>
        </p:nvGrpSpPr>
        <p:grpSpPr>
          <a:xfrm>
            <a:off x="10430594" y="1054100"/>
            <a:ext cx="1360245" cy="2182698"/>
            <a:chOff x="-3257549" y="351247"/>
            <a:chExt cx="2891629" cy="4640012"/>
          </a:xfrm>
        </p:grpSpPr>
        <p:pic>
          <p:nvPicPr>
            <p:cNvPr id="19" name="Picture 18">
              <a:extLst>
                <a:ext uri="{FF2B5EF4-FFF2-40B4-BE49-F238E27FC236}">
                  <a16:creationId xmlns:a16="http://schemas.microsoft.com/office/drawing/2014/main" id="{26C3D1CE-A56F-4CF6-BE25-4403F31021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20" name="Picture 19">
              <a:extLst>
                <a:ext uri="{FF2B5EF4-FFF2-40B4-BE49-F238E27FC236}">
                  <a16:creationId xmlns:a16="http://schemas.microsoft.com/office/drawing/2014/main" id="{B39A742C-BA65-481D-B2C9-36283E27D0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26"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2" name="Title 1">
            <a:extLst>
              <a:ext uri="{FF2B5EF4-FFF2-40B4-BE49-F238E27FC236}">
                <a16:creationId xmlns:a16="http://schemas.microsoft.com/office/drawing/2014/main" id="{B5EA434C-5B60-46DA-B2AC-47D5DC479E44}"/>
              </a:ext>
            </a:extLst>
          </p:cNvPr>
          <p:cNvSpPr>
            <a:spLocks noGrp="1"/>
          </p:cNvSpPr>
          <p:nvPr>
            <p:ph type="title"/>
          </p:nvPr>
        </p:nvSpPr>
        <p:spPr>
          <a:xfrm>
            <a:off x="10883900" y="195389"/>
            <a:ext cx="1238250" cy="526471"/>
          </a:xfrm>
        </p:spPr>
        <p:txBody>
          <a:bodyPr>
            <a:normAutofit/>
          </a:bodyPr>
          <a:lstStyle/>
          <a:p>
            <a:r>
              <a:rPr lang="en-GB" sz="2000" b="1" dirty="0">
                <a:solidFill>
                  <a:schemeClr val="bg1"/>
                </a:solidFill>
                <a:latin typeface="Century Gothic" panose="020B0502020202020204" pitchFamily="34" charset="0"/>
              </a:rPr>
              <a:t>hablar</a:t>
            </a:r>
          </a:p>
        </p:txBody>
      </p:sp>
    </p:spTree>
    <p:extLst>
      <p:ext uri="{BB962C8B-B14F-4D97-AF65-F5344CB8AC3E}">
        <p14:creationId xmlns:p14="http://schemas.microsoft.com/office/powerpoint/2010/main" val="201853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15"/>
                                        </p:tgtEl>
                                        <p:attrNameLst>
                                          <p:attrName>fillcolor</p:attrName>
                                        </p:attrNameLst>
                                      </p:cBhvr>
                                      <p:to>
                                        <a:srgbClr val="F4B183"/>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2C64EE34-D6F0-42A2-9054-9D5EDF0D510A}"/>
              </a:ext>
            </a:extLst>
          </p:cNvPr>
          <p:cNvSpPr/>
          <p:nvPr/>
        </p:nvSpPr>
        <p:spPr>
          <a:xfrm>
            <a:off x="717943" y="2280431"/>
            <a:ext cx="4078705" cy="1756611"/>
          </a:xfrm>
          <a:prstGeom prst="wedgeRoundRectCallout">
            <a:avLst>
              <a:gd name="adj1" fmla="val -23923"/>
              <a:gd name="adj2" fmla="val 8856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¿Dónde está Camborne?</a:t>
            </a:r>
          </a:p>
        </p:txBody>
      </p:sp>
      <p:sp>
        <p:nvSpPr>
          <p:cNvPr id="3" name="TextBox 2">
            <a:extLst>
              <a:ext uri="{FF2B5EF4-FFF2-40B4-BE49-F238E27FC236}">
                <a16:creationId xmlns:a16="http://schemas.microsoft.com/office/drawing/2014/main" id="{4F35EA63-BF10-4299-9AA7-6292C313A373}"/>
              </a:ext>
            </a:extLst>
          </p:cNvPr>
          <p:cNvSpPr txBox="1"/>
          <p:nvPr/>
        </p:nvSpPr>
        <p:spPr>
          <a:xfrm>
            <a:off x="5145562" y="3713874"/>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España</a:t>
            </a:r>
            <a:r>
              <a:rPr lang="en-GB" sz="4400" dirty="0">
                <a:solidFill>
                  <a:schemeClr val="accent5">
                    <a:lumMod val="50000"/>
                  </a:schemeClr>
                </a:solidFill>
                <a:latin typeface="Century Gothic" panose="020B0502020202020204" pitchFamily="34" charset="0"/>
              </a:rPr>
              <a:t>.</a:t>
            </a:r>
          </a:p>
        </p:txBody>
      </p:sp>
      <p:sp>
        <p:nvSpPr>
          <p:cNvPr id="4" name="TextBox 3">
            <a:extLst>
              <a:ext uri="{FF2B5EF4-FFF2-40B4-BE49-F238E27FC236}">
                <a16:creationId xmlns:a16="http://schemas.microsoft.com/office/drawing/2014/main" id="{29819BDE-870C-4026-96DA-0C5A0569353D}"/>
              </a:ext>
            </a:extLst>
          </p:cNvPr>
          <p:cNvSpPr txBox="1"/>
          <p:nvPr/>
        </p:nvSpPr>
        <p:spPr>
          <a:xfrm>
            <a:off x="5145562" y="1892185"/>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Inglaterra</a:t>
            </a:r>
            <a:r>
              <a:rPr lang="en-GB" sz="4400" dirty="0">
                <a:solidFill>
                  <a:schemeClr val="accent5">
                    <a:lumMod val="50000"/>
                  </a:schemeClr>
                </a:solidFill>
                <a:latin typeface="Century Gothic" panose="020B0502020202020204" pitchFamily="34" charset="0"/>
              </a:rPr>
              <a:t>.</a:t>
            </a:r>
          </a:p>
        </p:txBody>
      </p:sp>
      <p:pic>
        <p:nvPicPr>
          <p:cNvPr id="5" name="Picture 4">
            <a:extLst>
              <a:ext uri="{FF2B5EF4-FFF2-40B4-BE49-F238E27FC236}">
                <a16:creationId xmlns:a16="http://schemas.microsoft.com/office/drawing/2014/main" id="{B9DE3F62-1E1C-46BC-B9BB-96C330EF4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29867EB5-9B5A-443C-88C5-80414787AA08}"/>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C4929AB2-9B7F-42B9-BC47-328026CAF7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466524E1-9586-4B2A-AA0D-045425285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8"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9" name="Title 8">
            <a:extLst>
              <a:ext uri="{FF2B5EF4-FFF2-40B4-BE49-F238E27FC236}">
                <a16:creationId xmlns:a16="http://schemas.microsoft.com/office/drawing/2014/main" id="{6AA5BB5F-D50F-4955-97B6-1367A1855627}"/>
              </a:ext>
            </a:extLst>
          </p:cNvPr>
          <p:cNvSpPr>
            <a:spLocks noGrp="1"/>
          </p:cNvSpPr>
          <p:nvPr>
            <p:ph type="title"/>
          </p:nvPr>
        </p:nvSpPr>
        <p:spPr>
          <a:xfrm>
            <a:off x="10883900" y="227179"/>
            <a:ext cx="1044243" cy="462892"/>
          </a:xfrm>
        </p:spPr>
        <p:txBody>
          <a:bodyPr>
            <a:normAutofit/>
          </a:bodyPr>
          <a:lstStyle/>
          <a:p>
            <a:r>
              <a:rPr lang="en-GB" sz="2000" b="1" dirty="0">
                <a:solidFill>
                  <a:schemeClr val="bg1"/>
                </a:solidFill>
                <a:latin typeface="Century Gothic" panose="020B0502020202020204" pitchFamily="34" charset="0"/>
              </a:rPr>
              <a:t>hablar</a:t>
            </a:r>
          </a:p>
        </p:txBody>
      </p:sp>
    </p:spTree>
    <p:extLst>
      <p:ext uri="{BB962C8B-B14F-4D97-AF65-F5344CB8AC3E}">
        <p14:creationId xmlns:p14="http://schemas.microsoft.com/office/powerpoint/2010/main" val="212023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F4B183"/>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AA954BBC-040D-46D7-90B9-BABE570EB95E}"/>
              </a:ext>
            </a:extLst>
          </p:cNvPr>
          <p:cNvSpPr/>
          <p:nvPr/>
        </p:nvSpPr>
        <p:spPr>
          <a:xfrm>
            <a:off x="461911" y="1926335"/>
            <a:ext cx="4078705" cy="1756611"/>
          </a:xfrm>
          <a:prstGeom prst="wedgeRoundRectCallout">
            <a:avLst>
              <a:gd name="adj1" fmla="val -23923"/>
              <a:gd name="adj2" fmla="val 89602"/>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¿Dónde está Córdoba?</a:t>
            </a:r>
          </a:p>
        </p:txBody>
      </p:sp>
      <p:sp>
        <p:nvSpPr>
          <p:cNvPr id="3" name="TextBox 2">
            <a:extLst>
              <a:ext uri="{FF2B5EF4-FFF2-40B4-BE49-F238E27FC236}">
                <a16:creationId xmlns:a16="http://schemas.microsoft.com/office/drawing/2014/main" id="{612BA7E9-1137-4E7B-93AF-747A316473E9}"/>
              </a:ext>
            </a:extLst>
          </p:cNvPr>
          <p:cNvSpPr txBox="1"/>
          <p:nvPr/>
        </p:nvSpPr>
        <p:spPr>
          <a:xfrm>
            <a:off x="5145559" y="3805138"/>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España</a:t>
            </a:r>
            <a:r>
              <a:rPr lang="en-GB" sz="4400" dirty="0">
                <a:solidFill>
                  <a:schemeClr val="accent5">
                    <a:lumMod val="50000"/>
                  </a:schemeClr>
                </a:solidFill>
                <a:latin typeface="Century Gothic" panose="020B0502020202020204" pitchFamily="34" charset="0"/>
              </a:rPr>
              <a:t>.</a:t>
            </a:r>
          </a:p>
        </p:txBody>
      </p:sp>
      <p:sp>
        <p:nvSpPr>
          <p:cNvPr id="4" name="TextBox 3">
            <a:extLst>
              <a:ext uri="{FF2B5EF4-FFF2-40B4-BE49-F238E27FC236}">
                <a16:creationId xmlns:a16="http://schemas.microsoft.com/office/drawing/2014/main" id="{E063026E-01D7-4929-A318-7FE4569C03C6}"/>
              </a:ext>
            </a:extLst>
          </p:cNvPr>
          <p:cNvSpPr txBox="1"/>
          <p:nvPr/>
        </p:nvSpPr>
        <p:spPr>
          <a:xfrm>
            <a:off x="5145560" y="1791905"/>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Inglaterra</a:t>
            </a:r>
            <a:r>
              <a:rPr lang="en-GB" sz="4400" dirty="0">
                <a:solidFill>
                  <a:schemeClr val="accent5">
                    <a:lumMod val="50000"/>
                  </a:schemeClr>
                </a:solidFill>
                <a:latin typeface="Century Gothic" panose="020B0502020202020204" pitchFamily="34" charset="0"/>
              </a:rPr>
              <a:t>.</a:t>
            </a:r>
          </a:p>
        </p:txBody>
      </p:sp>
      <p:pic>
        <p:nvPicPr>
          <p:cNvPr id="5" name="Picture 4">
            <a:extLst>
              <a:ext uri="{FF2B5EF4-FFF2-40B4-BE49-F238E27FC236}">
                <a16:creationId xmlns:a16="http://schemas.microsoft.com/office/drawing/2014/main" id="{CC555FDA-ADC5-4023-BA2B-FC4CA53F53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C053DC62-7633-43D2-9C42-A09CB57EB46B}"/>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62F3083A-FD3B-4AC9-9C13-F1C7FE7422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656A7291-BE07-4BBF-8C6C-1E4D08303F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9" name="Title 8">
            <a:extLst>
              <a:ext uri="{FF2B5EF4-FFF2-40B4-BE49-F238E27FC236}">
                <a16:creationId xmlns:a16="http://schemas.microsoft.com/office/drawing/2014/main" id="{812ECB6C-CBDF-4DB5-856A-CA53472DF195}"/>
              </a:ext>
            </a:extLst>
          </p:cNvPr>
          <p:cNvSpPr>
            <a:spLocks noGrp="1"/>
          </p:cNvSpPr>
          <p:nvPr>
            <p:ph type="title"/>
          </p:nvPr>
        </p:nvSpPr>
        <p:spPr>
          <a:xfrm>
            <a:off x="10909300" y="241725"/>
            <a:ext cx="1282700" cy="433799"/>
          </a:xfrm>
        </p:spPr>
        <p:txBody>
          <a:bodyPr>
            <a:normAutofit/>
          </a:bodyPr>
          <a:lstStyle/>
          <a:p>
            <a:r>
              <a:rPr lang="en-GB" sz="2000" b="1" dirty="0">
                <a:solidFill>
                  <a:schemeClr val="bg1"/>
                </a:solidFill>
                <a:latin typeface="Century Gothic" panose="020B0502020202020204" pitchFamily="34" charset="0"/>
              </a:rPr>
              <a:t>hablar</a:t>
            </a:r>
          </a:p>
        </p:txBody>
      </p:sp>
    </p:spTree>
    <p:extLst>
      <p:ext uri="{BB962C8B-B14F-4D97-AF65-F5344CB8AC3E}">
        <p14:creationId xmlns:p14="http://schemas.microsoft.com/office/powerpoint/2010/main" val="17666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rgbClr val="F4B183"/>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F3DB6936-AE9F-47D7-B7DF-8D6AD06CDAEB}"/>
              </a:ext>
            </a:extLst>
          </p:cNvPr>
          <p:cNvSpPr/>
          <p:nvPr/>
        </p:nvSpPr>
        <p:spPr>
          <a:xfrm>
            <a:off x="717943" y="2280431"/>
            <a:ext cx="4078705" cy="1756611"/>
          </a:xfrm>
          <a:prstGeom prst="wedgeRoundRectCallout">
            <a:avLst>
              <a:gd name="adj1" fmla="val -23923"/>
              <a:gd name="adj2" fmla="val 86479"/>
              <a:gd name="adj3" fmla="val 16667"/>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¿Dónde está Kendal?</a:t>
            </a:r>
          </a:p>
        </p:txBody>
      </p:sp>
      <p:sp>
        <p:nvSpPr>
          <p:cNvPr id="3" name="TextBox 2">
            <a:extLst>
              <a:ext uri="{FF2B5EF4-FFF2-40B4-BE49-F238E27FC236}">
                <a16:creationId xmlns:a16="http://schemas.microsoft.com/office/drawing/2014/main" id="{E948B46F-144F-4230-B7A2-A03D13D83201}"/>
              </a:ext>
            </a:extLst>
          </p:cNvPr>
          <p:cNvSpPr txBox="1"/>
          <p:nvPr/>
        </p:nvSpPr>
        <p:spPr>
          <a:xfrm>
            <a:off x="5145563" y="3790063"/>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España</a:t>
            </a:r>
            <a:r>
              <a:rPr lang="en-GB" sz="4400" dirty="0">
                <a:solidFill>
                  <a:schemeClr val="accent5">
                    <a:lumMod val="50000"/>
                  </a:schemeClr>
                </a:solidFill>
                <a:latin typeface="Century Gothic" panose="020B0502020202020204" pitchFamily="34" charset="0"/>
              </a:rPr>
              <a:t>.</a:t>
            </a:r>
          </a:p>
        </p:txBody>
      </p:sp>
      <p:sp>
        <p:nvSpPr>
          <p:cNvPr id="4" name="TextBox 3">
            <a:extLst>
              <a:ext uri="{FF2B5EF4-FFF2-40B4-BE49-F238E27FC236}">
                <a16:creationId xmlns:a16="http://schemas.microsoft.com/office/drawing/2014/main" id="{98BE4721-899A-43D8-B6ED-9D9D0E762093}"/>
              </a:ext>
            </a:extLst>
          </p:cNvPr>
          <p:cNvSpPr txBox="1"/>
          <p:nvPr/>
        </p:nvSpPr>
        <p:spPr>
          <a:xfrm>
            <a:off x="5145563" y="1761755"/>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Inglaterra</a:t>
            </a:r>
            <a:r>
              <a:rPr lang="en-GB" sz="4400" dirty="0">
                <a:solidFill>
                  <a:schemeClr val="accent5">
                    <a:lumMod val="50000"/>
                  </a:schemeClr>
                </a:solidFill>
                <a:latin typeface="Century Gothic" panose="020B0502020202020204" pitchFamily="34" charset="0"/>
              </a:rPr>
              <a:t>.</a:t>
            </a:r>
          </a:p>
        </p:txBody>
      </p:sp>
      <p:pic>
        <p:nvPicPr>
          <p:cNvPr id="5" name="Picture 4">
            <a:extLst>
              <a:ext uri="{FF2B5EF4-FFF2-40B4-BE49-F238E27FC236}">
                <a16:creationId xmlns:a16="http://schemas.microsoft.com/office/drawing/2014/main" id="{D6112F22-9933-4646-BE6A-A505B1EAD7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AEB4FD65-5997-4F92-8C73-44F83CC5B6B0}"/>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D32CFBD6-9AAC-4E87-AC41-7C957A0572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C969FA65-880D-407F-8B4C-BD1D27C085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9" name="Title 8">
            <a:extLst>
              <a:ext uri="{FF2B5EF4-FFF2-40B4-BE49-F238E27FC236}">
                <a16:creationId xmlns:a16="http://schemas.microsoft.com/office/drawing/2014/main" id="{09FBD170-6AD7-466A-AC38-9B0AF1FDBE4A}"/>
              </a:ext>
            </a:extLst>
          </p:cNvPr>
          <p:cNvSpPr>
            <a:spLocks noGrp="1"/>
          </p:cNvSpPr>
          <p:nvPr>
            <p:ph type="title"/>
          </p:nvPr>
        </p:nvSpPr>
        <p:spPr>
          <a:xfrm>
            <a:off x="10883900" y="282451"/>
            <a:ext cx="1073833" cy="352348"/>
          </a:xfrm>
        </p:spPr>
        <p:txBody>
          <a:bodyPr>
            <a:noAutofit/>
          </a:bodyPr>
          <a:lstStyle/>
          <a:p>
            <a:r>
              <a:rPr lang="en-GB" sz="2000" b="1" dirty="0">
                <a:solidFill>
                  <a:schemeClr val="bg1"/>
                </a:solidFill>
                <a:latin typeface="Century Gothic" panose="020B0502020202020204" pitchFamily="34" charset="0"/>
              </a:rPr>
              <a:t>hablar</a:t>
            </a:r>
          </a:p>
        </p:txBody>
      </p:sp>
    </p:spTree>
    <p:extLst>
      <p:ext uri="{BB962C8B-B14F-4D97-AF65-F5344CB8AC3E}">
        <p14:creationId xmlns:p14="http://schemas.microsoft.com/office/powerpoint/2010/main" val="288702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F4B183"/>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5431BEA9-1E02-46C8-A7F3-72893A4624D0}"/>
              </a:ext>
            </a:extLst>
          </p:cNvPr>
          <p:cNvSpPr/>
          <p:nvPr/>
        </p:nvSpPr>
        <p:spPr>
          <a:xfrm>
            <a:off x="717943" y="2280431"/>
            <a:ext cx="4078705" cy="1756611"/>
          </a:xfrm>
          <a:prstGeom prst="wedgeRoundRectCallout">
            <a:avLst>
              <a:gd name="adj1" fmla="val -20336"/>
              <a:gd name="adj2" fmla="val 8856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¿Dónde está Salamanca?</a:t>
            </a:r>
          </a:p>
        </p:txBody>
      </p:sp>
      <p:sp>
        <p:nvSpPr>
          <p:cNvPr id="3" name="TextBox 2">
            <a:extLst>
              <a:ext uri="{FF2B5EF4-FFF2-40B4-BE49-F238E27FC236}">
                <a16:creationId xmlns:a16="http://schemas.microsoft.com/office/drawing/2014/main" id="{83CDD304-91BD-43FC-9434-D1828EA8A393}"/>
              </a:ext>
            </a:extLst>
          </p:cNvPr>
          <p:cNvSpPr txBox="1"/>
          <p:nvPr/>
        </p:nvSpPr>
        <p:spPr>
          <a:xfrm>
            <a:off x="5145558" y="3707185"/>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España</a:t>
            </a:r>
            <a:r>
              <a:rPr lang="en-GB" sz="4400" dirty="0">
                <a:solidFill>
                  <a:schemeClr val="accent5">
                    <a:lumMod val="50000"/>
                  </a:schemeClr>
                </a:solidFill>
                <a:latin typeface="Century Gothic" panose="020B0502020202020204" pitchFamily="34" charset="0"/>
              </a:rPr>
              <a:t>.</a:t>
            </a:r>
          </a:p>
        </p:txBody>
      </p:sp>
      <p:sp>
        <p:nvSpPr>
          <p:cNvPr id="4" name="TextBox 3">
            <a:extLst>
              <a:ext uri="{FF2B5EF4-FFF2-40B4-BE49-F238E27FC236}">
                <a16:creationId xmlns:a16="http://schemas.microsoft.com/office/drawing/2014/main" id="{0D9DD3EA-5DE8-43D4-B168-E5ECA75A3235}"/>
              </a:ext>
            </a:extLst>
          </p:cNvPr>
          <p:cNvSpPr txBox="1"/>
          <p:nvPr/>
        </p:nvSpPr>
        <p:spPr>
          <a:xfrm>
            <a:off x="5145559" y="1895710"/>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Inglaterra</a:t>
            </a:r>
            <a:r>
              <a:rPr lang="en-GB" sz="4400" dirty="0">
                <a:solidFill>
                  <a:schemeClr val="accent5">
                    <a:lumMod val="50000"/>
                  </a:schemeClr>
                </a:solidFill>
                <a:latin typeface="Century Gothic" panose="020B0502020202020204" pitchFamily="34" charset="0"/>
              </a:rPr>
              <a:t>.</a:t>
            </a:r>
          </a:p>
        </p:txBody>
      </p:sp>
      <p:pic>
        <p:nvPicPr>
          <p:cNvPr id="5" name="Picture 4">
            <a:extLst>
              <a:ext uri="{FF2B5EF4-FFF2-40B4-BE49-F238E27FC236}">
                <a16:creationId xmlns:a16="http://schemas.microsoft.com/office/drawing/2014/main" id="{CC5D3B2A-8A6E-4B02-A4B1-97E8A824AC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6855CED6-C893-449B-8FB0-CD76569D4210}"/>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0C69FE7A-28A1-413B-B897-B9888666F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8DDDD496-364B-448F-8DEB-1B824CF121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1"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10" name="Title 9">
            <a:extLst>
              <a:ext uri="{FF2B5EF4-FFF2-40B4-BE49-F238E27FC236}">
                <a16:creationId xmlns:a16="http://schemas.microsoft.com/office/drawing/2014/main" id="{6FE410C6-6A0D-4475-A023-67729FF5CFA1}"/>
              </a:ext>
            </a:extLst>
          </p:cNvPr>
          <p:cNvSpPr>
            <a:spLocks noGrp="1"/>
          </p:cNvSpPr>
          <p:nvPr>
            <p:ph type="title"/>
          </p:nvPr>
        </p:nvSpPr>
        <p:spPr>
          <a:xfrm>
            <a:off x="10883901" y="274597"/>
            <a:ext cx="1149604" cy="368056"/>
          </a:xfrm>
        </p:spPr>
        <p:txBody>
          <a:bodyPr>
            <a:normAutofit/>
          </a:bodyPr>
          <a:lstStyle/>
          <a:p>
            <a:r>
              <a:rPr lang="en-GB" sz="2000" b="1" dirty="0">
                <a:solidFill>
                  <a:schemeClr val="bg1"/>
                </a:solidFill>
                <a:latin typeface="Century Gothic" panose="020B0502020202020204" pitchFamily="34" charset="0"/>
              </a:rPr>
              <a:t>hablar</a:t>
            </a:r>
          </a:p>
        </p:txBody>
      </p:sp>
    </p:spTree>
    <p:extLst>
      <p:ext uri="{BB962C8B-B14F-4D97-AF65-F5344CB8AC3E}">
        <p14:creationId xmlns:p14="http://schemas.microsoft.com/office/powerpoint/2010/main" val="304907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rgbClr val="F4B183"/>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40DFBAEC-2356-41B0-9F37-74E333680548}"/>
              </a:ext>
            </a:extLst>
          </p:cNvPr>
          <p:cNvSpPr/>
          <p:nvPr/>
        </p:nvSpPr>
        <p:spPr>
          <a:xfrm>
            <a:off x="717943" y="2280431"/>
            <a:ext cx="4078705" cy="1756611"/>
          </a:xfrm>
          <a:prstGeom prst="wedgeRoundRectCallout">
            <a:avLst>
              <a:gd name="adj1" fmla="val -21233"/>
              <a:gd name="adj2" fmla="val 979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¿Dónde está </a:t>
            </a:r>
            <a:r>
              <a:rPr lang="en-GB" sz="4400" b="1" dirty="0" err="1">
                <a:latin typeface="Century Gothic" panose="020B0502020202020204" pitchFamily="34" charset="0"/>
              </a:rPr>
              <a:t>Aspatria</a:t>
            </a:r>
            <a:r>
              <a:rPr lang="en-GB" sz="4400" b="1" dirty="0">
                <a:latin typeface="Century Gothic" panose="020B0502020202020204" pitchFamily="34" charset="0"/>
              </a:rPr>
              <a:t>?</a:t>
            </a:r>
          </a:p>
        </p:txBody>
      </p:sp>
      <p:sp>
        <p:nvSpPr>
          <p:cNvPr id="3" name="TextBox 2">
            <a:extLst>
              <a:ext uri="{FF2B5EF4-FFF2-40B4-BE49-F238E27FC236}">
                <a16:creationId xmlns:a16="http://schemas.microsoft.com/office/drawing/2014/main" id="{0D383EB8-8B6E-48D7-8D6E-622BAA1327FE}"/>
              </a:ext>
            </a:extLst>
          </p:cNvPr>
          <p:cNvSpPr txBox="1"/>
          <p:nvPr/>
        </p:nvSpPr>
        <p:spPr>
          <a:xfrm>
            <a:off x="5116627" y="3780919"/>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España</a:t>
            </a:r>
            <a:r>
              <a:rPr lang="en-GB" sz="4400" dirty="0">
                <a:solidFill>
                  <a:schemeClr val="accent5">
                    <a:lumMod val="50000"/>
                  </a:schemeClr>
                </a:solidFill>
                <a:latin typeface="Century Gothic" panose="020B0502020202020204" pitchFamily="34" charset="0"/>
              </a:rPr>
              <a:t>.</a:t>
            </a:r>
          </a:p>
        </p:txBody>
      </p:sp>
      <p:sp>
        <p:nvSpPr>
          <p:cNvPr id="4" name="TextBox 3">
            <a:extLst>
              <a:ext uri="{FF2B5EF4-FFF2-40B4-BE49-F238E27FC236}">
                <a16:creationId xmlns:a16="http://schemas.microsoft.com/office/drawing/2014/main" id="{1137510A-B191-4AA3-B5D5-776F3948659F}"/>
              </a:ext>
            </a:extLst>
          </p:cNvPr>
          <p:cNvSpPr txBox="1"/>
          <p:nvPr/>
        </p:nvSpPr>
        <p:spPr>
          <a:xfrm>
            <a:off x="5116628" y="1743467"/>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Inglaterra</a:t>
            </a:r>
            <a:r>
              <a:rPr lang="en-GB" sz="4400" dirty="0">
                <a:solidFill>
                  <a:schemeClr val="accent5">
                    <a:lumMod val="50000"/>
                  </a:schemeClr>
                </a:solidFill>
                <a:latin typeface="Century Gothic" panose="020B0502020202020204" pitchFamily="34" charset="0"/>
              </a:rPr>
              <a:t>.</a:t>
            </a:r>
          </a:p>
        </p:txBody>
      </p:sp>
      <p:pic>
        <p:nvPicPr>
          <p:cNvPr id="5" name="Picture 4">
            <a:extLst>
              <a:ext uri="{FF2B5EF4-FFF2-40B4-BE49-F238E27FC236}">
                <a16:creationId xmlns:a16="http://schemas.microsoft.com/office/drawing/2014/main" id="{07E8649F-00C9-40D3-8AE3-90103469F2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B8563CDD-7634-439B-A3B1-A59D71E49229}"/>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FDFCE9A2-85C0-472B-9B67-B9775EF34E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45F4EC04-DDA3-4AB5-83A1-DEBA66D1CD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9" name="Title 8">
            <a:extLst>
              <a:ext uri="{FF2B5EF4-FFF2-40B4-BE49-F238E27FC236}">
                <a16:creationId xmlns:a16="http://schemas.microsoft.com/office/drawing/2014/main" id="{CA3C8895-DC9E-4109-8724-808F77A78799}"/>
              </a:ext>
            </a:extLst>
          </p:cNvPr>
          <p:cNvSpPr>
            <a:spLocks noGrp="1"/>
          </p:cNvSpPr>
          <p:nvPr>
            <p:ph type="title"/>
          </p:nvPr>
        </p:nvSpPr>
        <p:spPr>
          <a:xfrm>
            <a:off x="10883900" y="249670"/>
            <a:ext cx="1363191" cy="404615"/>
          </a:xfrm>
        </p:spPr>
        <p:txBody>
          <a:bodyPr>
            <a:normAutofit/>
          </a:bodyPr>
          <a:lstStyle/>
          <a:p>
            <a:r>
              <a:rPr lang="en-GB" sz="2000" b="1" dirty="0">
                <a:solidFill>
                  <a:schemeClr val="bg1"/>
                </a:solidFill>
                <a:latin typeface="Century Gothic" panose="020B0502020202020204" pitchFamily="34" charset="0"/>
              </a:rPr>
              <a:t>hablar</a:t>
            </a:r>
          </a:p>
        </p:txBody>
      </p:sp>
    </p:spTree>
    <p:extLst>
      <p:ext uri="{BB962C8B-B14F-4D97-AF65-F5344CB8AC3E}">
        <p14:creationId xmlns:p14="http://schemas.microsoft.com/office/powerpoint/2010/main" val="392466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F4B183"/>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73DD40-232F-47C5-99C3-9947D3E9D7C4}"/>
              </a:ext>
            </a:extLst>
          </p:cNvPr>
          <p:cNvSpPr>
            <a:spLocks noGrp="1"/>
          </p:cNvSpPr>
          <p:nvPr>
            <p:ph type="title"/>
          </p:nvPr>
        </p:nvSpPr>
        <p:spPr>
          <a:xfrm>
            <a:off x="2019300" y="279542"/>
            <a:ext cx="9982200" cy="1325563"/>
          </a:xfrm>
        </p:spPr>
        <p:txBody>
          <a:bodyPr>
            <a:normAutofit/>
          </a:bodyPr>
          <a:lstStyle/>
          <a:p>
            <a:r>
              <a:rPr lang="en-GB" sz="4000" b="1" dirty="0"/>
              <a:t>¿Dónde está…?</a:t>
            </a:r>
          </a:p>
        </p:txBody>
      </p:sp>
      <p:pic>
        <p:nvPicPr>
          <p:cNvPr id="7" name="Picture 6">
            <a:extLst>
              <a:ext uri="{FF2B5EF4-FFF2-40B4-BE49-F238E27FC236}">
                <a16:creationId xmlns:a16="http://schemas.microsoft.com/office/drawing/2014/main" id="{82785DEF-CA84-49BF-9C57-240E865AE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630"/>
            <a:ext cx="2164268" cy="2267909"/>
          </a:xfrm>
          <a:prstGeom prst="rect">
            <a:avLst/>
          </a:prstGeom>
        </p:spPr>
      </p:pic>
      <p:sp>
        <p:nvSpPr>
          <p:cNvPr id="8" name="TextBox 7">
            <a:extLst>
              <a:ext uri="{FF2B5EF4-FFF2-40B4-BE49-F238E27FC236}">
                <a16:creationId xmlns:a16="http://schemas.microsoft.com/office/drawing/2014/main" id="{F2875094-CC4C-4B95-8F17-5DF7495DDF86}"/>
              </a:ext>
            </a:extLst>
          </p:cNvPr>
          <p:cNvSpPr txBox="1"/>
          <p:nvPr/>
        </p:nvSpPr>
        <p:spPr>
          <a:xfrm>
            <a:off x="2354768" y="1193800"/>
            <a:ext cx="3657600" cy="523220"/>
          </a:xfrm>
          <a:prstGeom prst="rect">
            <a:avLst/>
          </a:prstGeom>
          <a:noFill/>
        </p:spPr>
        <p:txBody>
          <a:bodyPr wrap="square" rtlCol="0">
            <a:spAutoFit/>
          </a:bodyPr>
          <a:lstStyle/>
          <a:p>
            <a:r>
              <a:rPr lang="en-GB" sz="2800" dirty="0">
                <a:solidFill>
                  <a:srgbClr val="115076"/>
                </a:solidFill>
                <a:latin typeface="Century Gothic" panose="020B0502020202020204" pitchFamily="34" charset="0"/>
              </a:rPr>
              <a:t>Where         is…?</a:t>
            </a:r>
          </a:p>
        </p:txBody>
      </p:sp>
      <p:pic>
        <p:nvPicPr>
          <p:cNvPr id="9" name="Picture 8">
            <a:extLst>
              <a:ext uri="{FF2B5EF4-FFF2-40B4-BE49-F238E27FC236}">
                <a16:creationId xmlns:a16="http://schemas.microsoft.com/office/drawing/2014/main" id="{1C35D02D-C381-43AE-97FC-AF4602DBD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6337" y="2852383"/>
            <a:ext cx="5432563" cy="3368189"/>
          </a:xfrm>
          <a:prstGeom prst="rect">
            <a:avLst/>
          </a:prstGeom>
        </p:spPr>
      </p:pic>
    </p:spTree>
    <p:extLst>
      <p:ext uri="{BB962C8B-B14F-4D97-AF65-F5344CB8AC3E}">
        <p14:creationId xmlns:p14="http://schemas.microsoft.com/office/powerpoint/2010/main" val="34163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0279CD78-3835-4307-B5BF-46CE68367C4C}"/>
              </a:ext>
            </a:extLst>
          </p:cNvPr>
          <p:cNvSpPr/>
          <p:nvPr/>
        </p:nvSpPr>
        <p:spPr>
          <a:xfrm>
            <a:off x="717943" y="2280431"/>
            <a:ext cx="4078705" cy="1756611"/>
          </a:xfrm>
          <a:prstGeom prst="wedgeRoundRectCallout">
            <a:avLst>
              <a:gd name="adj1" fmla="val -24371"/>
              <a:gd name="adj2" fmla="val 89602"/>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¿Dónde está Maldon?</a:t>
            </a:r>
          </a:p>
        </p:txBody>
      </p:sp>
      <p:sp>
        <p:nvSpPr>
          <p:cNvPr id="3" name="TextBox 2">
            <a:extLst>
              <a:ext uri="{FF2B5EF4-FFF2-40B4-BE49-F238E27FC236}">
                <a16:creationId xmlns:a16="http://schemas.microsoft.com/office/drawing/2014/main" id="{0108625A-731E-4EF5-8F3B-AFB66E1D6D75}"/>
              </a:ext>
            </a:extLst>
          </p:cNvPr>
          <p:cNvSpPr txBox="1"/>
          <p:nvPr/>
        </p:nvSpPr>
        <p:spPr>
          <a:xfrm>
            <a:off x="5145561" y="3857040"/>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España</a:t>
            </a:r>
            <a:r>
              <a:rPr lang="en-GB" sz="4400" dirty="0">
                <a:solidFill>
                  <a:schemeClr val="accent5">
                    <a:lumMod val="50000"/>
                  </a:schemeClr>
                </a:solidFill>
                <a:latin typeface="Century Gothic" panose="020B0502020202020204" pitchFamily="34" charset="0"/>
              </a:rPr>
              <a:t>.</a:t>
            </a:r>
          </a:p>
        </p:txBody>
      </p:sp>
      <p:sp>
        <p:nvSpPr>
          <p:cNvPr id="4" name="TextBox 3">
            <a:extLst>
              <a:ext uri="{FF2B5EF4-FFF2-40B4-BE49-F238E27FC236}">
                <a16:creationId xmlns:a16="http://schemas.microsoft.com/office/drawing/2014/main" id="{8937C98C-548A-4CE5-AF6E-A86BB78A8F73}"/>
              </a:ext>
            </a:extLst>
          </p:cNvPr>
          <p:cNvSpPr txBox="1"/>
          <p:nvPr/>
        </p:nvSpPr>
        <p:spPr>
          <a:xfrm>
            <a:off x="5145562" y="1895710"/>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Inglaterra</a:t>
            </a:r>
            <a:r>
              <a:rPr lang="en-GB" sz="4400" dirty="0">
                <a:solidFill>
                  <a:schemeClr val="accent5">
                    <a:lumMod val="50000"/>
                  </a:schemeClr>
                </a:solidFill>
                <a:latin typeface="Century Gothic" panose="020B0502020202020204" pitchFamily="34" charset="0"/>
              </a:rPr>
              <a:t>.</a:t>
            </a:r>
          </a:p>
        </p:txBody>
      </p:sp>
      <p:pic>
        <p:nvPicPr>
          <p:cNvPr id="5" name="Picture 4">
            <a:extLst>
              <a:ext uri="{FF2B5EF4-FFF2-40B4-BE49-F238E27FC236}">
                <a16:creationId xmlns:a16="http://schemas.microsoft.com/office/drawing/2014/main" id="{F4F7D6E5-4CC6-4D48-9092-B2D31B120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BB92639F-A3F9-4E04-871A-C2D2BC06D719}"/>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6807CF23-DC0B-410C-9464-496EC80636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EDB9A278-F96D-416C-A28A-2C1EE3E0C4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9" name="Title 8">
            <a:extLst>
              <a:ext uri="{FF2B5EF4-FFF2-40B4-BE49-F238E27FC236}">
                <a16:creationId xmlns:a16="http://schemas.microsoft.com/office/drawing/2014/main" id="{536D7031-07E0-4EED-AB35-4FB018A3C98A}"/>
              </a:ext>
            </a:extLst>
          </p:cNvPr>
          <p:cNvSpPr>
            <a:spLocks noGrp="1"/>
          </p:cNvSpPr>
          <p:nvPr>
            <p:ph type="title"/>
          </p:nvPr>
        </p:nvSpPr>
        <p:spPr>
          <a:xfrm>
            <a:off x="10883900" y="295151"/>
            <a:ext cx="1078079" cy="326948"/>
          </a:xfrm>
        </p:spPr>
        <p:txBody>
          <a:bodyPr>
            <a:noAutofit/>
          </a:bodyPr>
          <a:lstStyle/>
          <a:p>
            <a:r>
              <a:rPr lang="en-GB" sz="2000" b="1" dirty="0">
                <a:solidFill>
                  <a:schemeClr val="bg1"/>
                </a:solidFill>
                <a:latin typeface="Century Gothic" panose="020B0502020202020204" pitchFamily="34" charset="0"/>
              </a:rPr>
              <a:t>hablar</a:t>
            </a:r>
          </a:p>
        </p:txBody>
      </p:sp>
    </p:spTree>
    <p:extLst>
      <p:ext uri="{BB962C8B-B14F-4D97-AF65-F5344CB8AC3E}">
        <p14:creationId xmlns:p14="http://schemas.microsoft.com/office/powerpoint/2010/main" val="381731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F4B183"/>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5495727B-4194-4D97-9863-72E50361A444}"/>
              </a:ext>
            </a:extLst>
          </p:cNvPr>
          <p:cNvSpPr/>
          <p:nvPr/>
        </p:nvSpPr>
        <p:spPr>
          <a:xfrm>
            <a:off x="717943" y="2280431"/>
            <a:ext cx="4078705" cy="1756611"/>
          </a:xfrm>
          <a:prstGeom prst="wedgeRoundRectCallout">
            <a:avLst>
              <a:gd name="adj1" fmla="val -20784"/>
              <a:gd name="adj2" fmla="val 87520"/>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¿Dónde está Soria?</a:t>
            </a:r>
          </a:p>
        </p:txBody>
      </p:sp>
      <p:sp>
        <p:nvSpPr>
          <p:cNvPr id="3" name="TextBox 2">
            <a:extLst>
              <a:ext uri="{FF2B5EF4-FFF2-40B4-BE49-F238E27FC236}">
                <a16:creationId xmlns:a16="http://schemas.microsoft.com/office/drawing/2014/main" id="{07ABED87-D405-4861-BB9E-D007D0C42C83}"/>
              </a:ext>
            </a:extLst>
          </p:cNvPr>
          <p:cNvSpPr txBox="1"/>
          <p:nvPr/>
        </p:nvSpPr>
        <p:spPr>
          <a:xfrm>
            <a:off x="5145559" y="3780157"/>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España</a:t>
            </a:r>
            <a:r>
              <a:rPr lang="en-GB" sz="4400" dirty="0">
                <a:solidFill>
                  <a:schemeClr val="accent5">
                    <a:lumMod val="50000"/>
                  </a:schemeClr>
                </a:solidFill>
                <a:latin typeface="Century Gothic" panose="020B0502020202020204" pitchFamily="34" charset="0"/>
              </a:rPr>
              <a:t>.</a:t>
            </a:r>
          </a:p>
        </p:txBody>
      </p:sp>
      <p:sp>
        <p:nvSpPr>
          <p:cNvPr id="4" name="TextBox 3">
            <a:extLst>
              <a:ext uri="{FF2B5EF4-FFF2-40B4-BE49-F238E27FC236}">
                <a16:creationId xmlns:a16="http://schemas.microsoft.com/office/drawing/2014/main" id="{84F489F4-97D3-4D92-865D-9346E9D51D38}"/>
              </a:ext>
            </a:extLst>
          </p:cNvPr>
          <p:cNvSpPr txBox="1"/>
          <p:nvPr/>
        </p:nvSpPr>
        <p:spPr>
          <a:xfrm>
            <a:off x="5145560" y="1741944"/>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Inglaterra</a:t>
            </a:r>
            <a:r>
              <a:rPr lang="en-GB" sz="4400" dirty="0">
                <a:solidFill>
                  <a:schemeClr val="accent5">
                    <a:lumMod val="50000"/>
                  </a:schemeClr>
                </a:solidFill>
                <a:latin typeface="Century Gothic" panose="020B0502020202020204" pitchFamily="34" charset="0"/>
              </a:rPr>
              <a:t>.</a:t>
            </a:r>
          </a:p>
        </p:txBody>
      </p:sp>
      <p:pic>
        <p:nvPicPr>
          <p:cNvPr id="5" name="Picture 4">
            <a:extLst>
              <a:ext uri="{FF2B5EF4-FFF2-40B4-BE49-F238E27FC236}">
                <a16:creationId xmlns:a16="http://schemas.microsoft.com/office/drawing/2014/main" id="{F9D100CC-CDD7-4A53-B1CE-432F7B18C3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063D5CA4-4ED1-4821-952C-8C0CB5748BD0}"/>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EA50A8B1-5EF8-43A7-9392-17C3ABA0DD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31785E43-CB87-428D-96E9-AC879367DC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9" name="Title 8">
            <a:extLst>
              <a:ext uri="{FF2B5EF4-FFF2-40B4-BE49-F238E27FC236}">
                <a16:creationId xmlns:a16="http://schemas.microsoft.com/office/drawing/2014/main" id="{880554B9-0C06-4EFC-B3F1-170E97B815E2}"/>
              </a:ext>
            </a:extLst>
          </p:cNvPr>
          <p:cNvSpPr>
            <a:spLocks noGrp="1"/>
          </p:cNvSpPr>
          <p:nvPr>
            <p:ph type="title"/>
          </p:nvPr>
        </p:nvSpPr>
        <p:spPr>
          <a:xfrm>
            <a:off x="10896561" y="258166"/>
            <a:ext cx="1738021" cy="405057"/>
          </a:xfrm>
        </p:spPr>
        <p:txBody>
          <a:bodyPr>
            <a:normAutofit/>
          </a:bodyPr>
          <a:lstStyle/>
          <a:p>
            <a:r>
              <a:rPr lang="en-GB" sz="2000" b="1" dirty="0">
                <a:solidFill>
                  <a:schemeClr val="bg1"/>
                </a:solidFill>
                <a:latin typeface="Century Gothic" panose="020B0502020202020204" pitchFamily="34" charset="0"/>
              </a:rPr>
              <a:t>hablar</a:t>
            </a:r>
          </a:p>
        </p:txBody>
      </p:sp>
    </p:spTree>
    <p:extLst>
      <p:ext uri="{BB962C8B-B14F-4D97-AF65-F5344CB8AC3E}">
        <p14:creationId xmlns:p14="http://schemas.microsoft.com/office/powerpoint/2010/main" val="218996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rgbClr val="F4B183"/>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8952022C-4EB3-4D8D-B55F-786FFD94B72F}"/>
              </a:ext>
            </a:extLst>
          </p:cNvPr>
          <p:cNvSpPr/>
          <p:nvPr/>
        </p:nvSpPr>
        <p:spPr>
          <a:xfrm>
            <a:off x="717943" y="2280431"/>
            <a:ext cx="4078705" cy="1756611"/>
          </a:xfrm>
          <a:prstGeom prst="wedgeRoundRectCallout">
            <a:avLst>
              <a:gd name="adj1" fmla="val -23026"/>
              <a:gd name="adj2" fmla="val 84397"/>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¿Dónde está Cantabria?</a:t>
            </a:r>
          </a:p>
        </p:txBody>
      </p:sp>
      <p:sp>
        <p:nvSpPr>
          <p:cNvPr id="3" name="TextBox 2">
            <a:extLst>
              <a:ext uri="{FF2B5EF4-FFF2-40B4-BE49-F238E27FC236}">
                <a16:creationId xmlns:a16="http://schemas.microsoft.com/office/drawing/2014/main" id="{FD112A57-AF19-4CD2-A32A-E3E9CC72DDEE}"/>
              </a:ext>
            </a:extLst>
          </p:cNvPr>
          <p:cNvSpPr txBox="1"/>
          <p:nvPr/>
        </p:nvSpPr>
        <p:spPr>
          <a:xfrm>
            <a:off x="5145560" y="3818191"/>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España</a:t>
            </a:r>
            <a:r>
              <a:rPr lang="en-GB" sz="4400" dirty="0">
                <a:solidFill>
                  <a:schemeClr val="accent5">
                    <a:lumMod val="50000"/>
                  </a:schemeClr>
                </a:solidFill>
                <a:latin typeface="Century Gothic" panose="020B0502020202020204" pitchFamily="34" charset="0"/>
              </a:rPr>
              <a:t>.</a:t>
            </a:r>
          </a:p>
        </p:txBody>
      </p:sp>
      <p:sp>
        <p:nvSpPr>
          <p:cNvPr id="4" name="TextBox 3">
            <a:extLst>
              <a:ext uri="{FF2B5EF4-FFF2-40B4-BE49-F238E27FC236}">
                <a16:creationId xmlns:a16="http://schemas.microsoft.com/office/drawing/2014/main" id="{60043CB3-75AD-40A9-910B-F18F75D34AC9}"/>
              </a:ext>
            </a:extLst>
          </p:cNvPr>
          <p:cNvSpPr txBox="1"/>
          <p:nvPr/>
        </p:nvSpPr>
        <p:spPr>
          <a:xfrm>
            <a:off x="5145560" y="1818012"/>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Inglaterra</a:t>
            </a:r>
            <a:r>
              <a:rPr lang="en-GB" sz="4400" dirty="0">
                <a:solidFill>
                  <a:schemeClr val="accent5">
                    <a:lumMod val="50000"/>
                  </a:schemeClr>
                </a:solidFill>
                <a:latin typeface="Century Gothic" panose="020B0502020202020204" pitchFamily="34" charset="0"/>
              </a:rPr>
              <a:t>.</a:t>
            </a:r>
          </a:p>
        </p:txBody>
      </p:sp>
      <p:pic>
        <p:nvPicPr>
          <p:cNvPr id="5" name="Picture 4">
            <a:extLst>
              <a:ext uri="{FF2B5EF4-FFF2-40B4-BE49-F238E27FC236}">
                <a16:creationId xmlns:a16="http://schemas.microsoft.com/office/drawing/2014/main" id="{60AF4E78-310A-41D6-AAD2-C3F0396F8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79CB2A7C-BDFB-4120-B530-EF5CAB1758B6}"/>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9C781145-8C23-456C-9E90-02F57C54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A071938C-A579-432C-B846-5636D5D0F1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9" name="Title 8">
            <a:extLst>
              <a:ext uri="{FF2B5EF4-FFF2-40B4-BE49-F238E27FC236}">
                <a16:creationId xmlns:a16="http://schemas.microsoft.com/office/drawing/2014/main" id="{D94B6262-5988-44A6-836F-4F3AE4374240}"/>
              </a:ext>
            </a:extLst>
          </p:cNvPr>
          <p:cNvSpPr>
            <a:spLocks noGrp="1"/>
          </p:cNvSpPr>
          <p:nvPr>
            <p:ph type="title"/>
          </p:nvPr>
        </p:nvSpPr>
        <p:spPr>
          <a:xfrm>
            <a:off x="10883900" y="170538"/>
            <a:ext cx="1414253" cy="576173"/>
          </a:xfrm>
        </p:spPr>
        <p:txBody>
          <a:bodyPr>
            <a:normAutofit/>
          </a:bodyPr>
          <a:lstStyle/>
          <a:p>
            <a:r>
              <a:rPr lang="en-GB" sz="2000" b="1" dirty="0">
                <a:solidFill>
                  <a:schemeClr val="bg1"/>
                </a:solidFill>
                <a:latin typeface="Century Gothic" panose="020B0502020202020204" pitchFamily="34" charset="0"/>
              </a:rPr>
              <a:t>hablar</a:t>
            </a:r>
          </a:p>
        </p:txBody>
      </p:sp>
    </p:spTree>
    <p:extLst>
      <p:ext uri="{BB962C8B-B14F-4D97-AF65-F5344CB8AC3E}">
        <p14:creationId xmlns:p14="http://schemas.microsoft.com/office/powerpoint/2010/main" val="375633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rgbClr val="F4B183"/>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09C8C7A-D618-4DF3-A41C-8EF7D40618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10" name="Rectangle 9">
            <a:extLst>
              <a:ext uri="{FF2B5EF4-FFF2-40B4-BE49-F238E27FC236}">
                <a16:creationId xmlns:a16="http://schemas.microsoft.com/office/drawing/2014/main" id="{50DCF5F3-4084-454D-9E4A-430C6DC9CB75}"/>
              </a:ext>
            </a:extLst>
          </p:cNvPr>
          <p:cNvSpPr/>
          <p:nvPr/>
        </p:nvSpPr>
        <p:spPr>
          <a:xfrm>
            <a:off x="2299677" y="2104510"/>
            <a:ext cx="1947969" cy="707886"/>
          </a:xfrm>
          <a:prstGeom prst="rect">
            <a:avLst/>
          </a:prstGeom>
          <a:noFill/>
        </p:spPr>
        <p:txBody>
          <a:bodyPr wrap="non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Madrid</a:t>
            </a:r>
          </a:p>
        </p:txBody>
      </p:sp>
      <p:sp>
        <p:nvSpPr>
          <p:cNvPr id="11" name="Rectangle 10">
            <a:extLst>
              <a:ext uri="{FF2B5EF4-FFF2-40B4-BE49-F238E27FC236}">
                <a16:creationId xmlns:a16="http://schemas.microsoft.com/office/drawing/2014/main" id="{B1B9A960-5E53-4E15-A893-F0BA0997E9F5}"/>
              </a:ext>
            </a:extLst>
          </p:cNvPr>
          <p:cNvSpPr/>
          <p:nvPr/>
        </p:nvSpPr>
        <p:spPr>
          <a:xfrm>
            <a:off x="4196402" y="374786"/>
            <a:ext cx="366158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San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Sebastián</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2" name="Rectangle 11">
            <a:extLst>
              <a:ext uri="{FF2B5EF4-FFF2-40B4-BE49-F238E27FC236}">
                <a16:creationId xmlns:a16="http://schemas.microsoft.com/office/drawing/2014/main" id="{1E1A84FB-D4EE-453D-9693-5426C8127926}"/>
              </a:ext>
            </a:extLst>
          </p:cNvPr>
          <p:cNvSpPr/>
          <p:nvPr/>
        </p:nvSpPr>
        <p:spPr>
          <a:xfrm>
            <a:off x="2013446" y="4558471"/>
            <a:ext cx="2440092"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Granada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3" name="Rectangle 12">
            <a:extLst>
              <a:ext uri="{FF2B5EF4-FFF2-40B4-BE49-F238E27FC236}">
                <a16:creationId xmlns:a16="http://schemas.microsoft.com/office/drawing/2014/main" id="{F32BD2B0-227D-4C16-8DBB-8D19993AADE6}"/>
              </a:ext>
            </a:extLst>
          </p:cNvPr>
          <p:cNvSpPr/>
          <p:nvPr/>
        </p:nvSpPr>
        <p:spPr>
          <a:xfrm>
            <a:off x="5058509" y="1527464"/>
            <a:ext cx="2837815" cy="707886"/>
          </a:xfrm>
          <a:prstGeom prst="rect">
            <a:avLst/>
          </a:prstGeom>
          <a:noFill/>
        </p:spPr>
        <p:txBody>
          <a:bodyPr wrap="squar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Barcelona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4" name="Rectangle 13">
            <a:extLst>
              <a:ext uri="{FF2B5EF4-FFF2-40B4-BE49-F238E27FC236}">
                <a16:creationId xmlns:a16="http://schemas.microsoft.com/office/drawing/2014/main" id="{9B2866F7-A8BE-4016-B576-41A5F87F4AB5}"/>
              </a:ext>
            </a:extLst>
          </p:cNvPr>
          <p:cNvSpPr/>
          <p:nvPr/>
        </p:nvSpPr>
        <p:spPr>
          <a:xfrm>
            <a:off x="2210155" y="325070"/>
            <a:ext cx="173477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Bilbao</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5" name="TextBox 14">
            <a:extLst>
              <a:ext uri="{FF2B5EF4-FFF2-40B4-BE49-F238E27FC236}">
                <a16:creationId xmlns:a16="http://schemas.microsoft.com/office/drawing/2014/main" id="{76F5EC48-1987-43D5-8C50-649AFCCC6E82}"/>
              </a:ext>
            </a:extLst>
          </p:cNvPr>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Guggenheim</a:t>
            </a:r>
          </a:p>
        </p:txBody>
      </p:sp>
      <p:sp>
        <p:nvSpPr>
          <p:cNvPr id="16" name="TextBox 15">
            <a:extLst>
              <a:ext uri="{FF2B5EF4-FFF2-40B4-BE49-F238E27FC236}">
                <a16:creationId xmlns:a16="http://schemas.microsoft.com/office/drawing/2014/main" id="{7ED5644D-AA68-419E-8F02-FED4E62A1B8D}"/>
              </a:ext>
            </a:extLst>
          </p:cNvPr>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palacio</a:t>
            </a:r>
            <a:r>
              <a:rPr lang="en-GB" sz="2400" dirty="0">
                <a:solidFill>
                  <a:schemeClr val="accent5">
                    <a:lumMod val="50000"/>
                  </a:schemeClr>
                </a:solidFill>
                <a:latin typeface="Century Gothic" panose="020B0502020202020204" pitchFamily="34" charset="0"/>
              </a:rPr>
              <a:t> Miramar</a:t>
            </a:r>
          </a:p>
        </p:txBody>
      </p:sp>
      <p:sp>
        <p:nvSpPr>
          <p:cNvPr id="17" name="TextBox 16">
            <a:extLst>
              <a:ext uri="{FF2B5EF4-FFF2-40B4-BE49-F238E27FC236}">
                <a16:creationId xmlns:a16="http://schemas.microsoft.com/office/drawing/2014/main" id="{4F1D43AA-9A6F-4686-8C82-09F688F9DFE6}"/>
              </a:ext>
            </a:extLst>
          </p:cNvPr>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rgbClr val="115076"/>
                </a:solidFill>
                <a:latin typeface="Century Gothic" panose="020B0502020202020204" pitchFamily="34" charset="0"/>
              </a:rPr>
              <a:t>el camp </a:t>
            </a:r>
            <a:r>
              <a:rPr lang="en-GB" sz="2400" dirty="0" err="1">
                <a:solidFill>
                  <a:srgbClr val="115076"/>
                </a:solidFill>
                <a:latin typeface="Century Gothic" panose="020B0502020202020204" pitchFamily="34" charset="0"/>
              </a:rPr>
              <a:t>Nou</a:t>
            </a:r>
            <a:endParaRPr lang="en-GB" sz="2400" dirty="0">
              <a:solidFill>
                <a:srgbClr val="115076"/>
              </a:solidFill>
              <a:latin typeface="Century Gothic" panose="020B0502020202020204" pitchFamily="34" charset="0"/>
            </a:endParaRPr>
          </a:p>
        </p:txBody>
      </p:sp>
      <p:sp>
        <p:nvSpPr>
          <p:cNvPr id="18" name="TextBox 17">
            <a:extLst>
              <a:ext uri="{FF2B5EF4-FFF2-40B4-BE49-F238E27FC236}">
                <a16:creationId xmlns:a16="http://schemas.microsoft.com/office/drawing/2014/main" id="{70199789-F605-4099-9959-8D7D26277033}"/>
              </a:ext>
            </a:extLst>
          </p:cNvPr>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del Prado</a:t>
            </a:r>
          </a:p>
        </p:txBody>
      </p:sp>
      <p:sp>
        <p:nvSpPr>
          <p:cNvPr id="19" name="TextBox 18">
            <a:extLst>
              <a:ext uri="{FF2B5EF4-FFF2-40B4-BE49-F238E27FC236}">
                <a16:creationId xmlns:a16="http://schemas.microsoft.com/office/drawing/2014/main" id="{564AC0D0-04F1-436A-8587-40FF72EBDAF0}"/>
              </a:ext>
            </a:extLst>
          </p:cNvPr>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Alhambra</a:t>
            </a:r>
          </a:p>
        </p:txBody>
      </p:sp>
      <p:sp>
        <p:nvSpPr>
          <p:cNvPr id="20" name="TextBox 19">
            <a:extLst>
              <a:ext uri="{FF2B5EF4-FFF2-40B4-BE49-F238E27FC236}">
                <a16:creationId xmlns:a16="http://schemas.microsoft.com/office/drawing/2014/main" id="{2BAE5D04-479A-4287-A7D6-9ED58CDF1544}"/>
              </a:ext>
            </a:extLst>
          </p:cNvPr>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Sagrada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Familia</a:t>
            </a:r>
            <a:endParaRPr lang="en-GB" sz="2400" dirty="0">
              <a:solidFill>
                <a:schemeClr val="accent5">
                  <a:lumMod val="50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32F9BE09-83EF-441B-A184-B68167D4F68A}"/>
              </a:ext>
            </a:extLst>
          </p:cNvPr>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Bernabeu</a:t>
            </a:r>
            <a:endParaRPr lang="en-GB" sz="2400" dirty="0">
              <a:solidFill>
                <a:schemeClr val="accent5">
                  <a:lumMod val="50000"/>
                </a:schemeClr>
              </a:solidFill>
              <a:latin typeface="Century Gothic" panose="020B0502020202020204" pitchFamily="34" charset="0"/>
            </a:endParaRPr>
          </a:p>
        </p:txBody>
      </p:sp>
      <p:sp>
        <p:nvSpPr>
          <p:cNvPr id="22" name="Rectangle 21">
            <a:extLst>
              <a:ext uri="{FF2B5EF4-FFF2-40B4-BE49-F238E27FC236}">
                <a16:creationId xmlns:a16="http://schemas.microsoft.com/office/drawing/2014/main" id="{AC87B6D4-26A0-472A-944B-4EEB8F667146}"/>
              </a:ext>
            </a:extLst>
          </p:cNvPr>
          <p:cNvSpPr/>
          <p:nvPr/>
        </p:nvSpPr>
        <p:spPr>
          <a:xfrm>
            <a:off x="100712" y="3673618"/>
            <a:ext cx="242085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Córdoba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23" name="TextBox 22">
            <a:extLst>
              <a:ext uri="{FF2B5EF4-FFF2-40B4-BE49-F238E27FC236}">
                <a16:creationId xmlns:a16="http://schemas.microsoft.com/office/drawing/2014/main" id="{88571141-212E-4575-9D7D-6BB9BC1C811F}"/>
              </a:ext>
            </a:extLst>
          </p:cNvPr>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Mezquita-Catedral</a:t>
            </a:r>
            <a:endParaRPr lang="en-GB" sz="2400" dirty="0">
              <a:solidFill>
                <a:schemeClr val="accent5">
                  <a:lumMod val="50000"/>
                </a:schemeClr>
              </a:solidFill>
              <a:latin typeface="Century Gothic" panose="020B0502020202020204" pitchFamily="34" charset="0"/>
            </a:endParaRPr>
          </a:p>
        </p:txBody>
      </p:sp>
      <p:sp>
        <p:nvSpPr>
          <p:cNvPr id="24" name="Rounded Rectangular Callout 21">
            <a:extLst>
              <a:ext uri="{FF2B5EF4-FFF2-40B4-BE49-F238E27FC236}">
                <a16:creationId xmlns:a16="http://schemas.microsoft.com/office/drawing/2014/main" id="{EC74F38E-CB4C-4F99-833D-B5B5E8DAD513}"/>
              </a:ext>
            </a:extLst>
          </p:cNvPr>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latin typeface="Century Gothic" panose="020B0502020202020204" pitchFamily="34" charset="0"/>
            </a:endParaRPr>
          </a:p>
        </p:txBody>
      </p:sp>
      <p:sp>
        <p:nvSpPr>
          <p:cNvPr id="25" name="TextBox 24">
            <a:extLst>
              <a:ext uri="{FF2B5EF4-FFF2-40B4-BE49-F238E27FC236}">
                <a16:creationId xmlns:a16="http://schemas.microsoft.com/office/drawing/2014/main" id="{EE04C7BB-3B0A-4F08-8581-B4A7E0A2CEED}"/>
              </a:ext>
            </a:extLst>
          </p:cNvPr>
          <p:cNvSpPr txBox="1"/>
          <p:nvPr/>
        </p:nvSpPr>
        <p:spPr>
          <a:xfrm>
            <a:off x="5650992" y="4217197"/>
            <a:ext cx="6328006"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algn="ctr"/>
            <a:r>
              <a:rPr lang="en-GB" sz="4400" dirty="0">
                <a:solidFill>
                  <a:schemeClr val="accent5">
                    <a:lumMod val="50000"/>
                  </a:schemeClr>
                </a:solidFill>
                <a:latin typeface="Century Gothic" panose="020B0502020202020204" pitchFamily="34" charset="0"/>
              </a:rPr>
              <a:t>Está en San Sebastián.</a:t>
            </a:r>
          </a:p>
        </p:txBody>
      </p:sp>
      <p:sp>
        <p:nvSpPr>
          <p:cNvPr id="2" name="Title 1">
            <a:extLst>
              <a:ext uri="{FF2B5EF4-FFF2-40B4-BE49-F238E27FC236}">
                <a16:creationId xmlns:a16="http://schemas.microsoft.com/office/drawing/2014/main" id="{4A43A880-944F-4366-A339-DBA7AF84AD99}"/>
              </a:ext>
            </a:extLst>
          </p:cNvPr>
          <p:cNvSpPr>
            <a:spLocks noGrp="1"/>
          </p:cNvSpPr>
          <p:nvPr>
            <p:ph type="title"/>
          </p:nvPr>
        </p:nvSpPr>
        <p:spPr>
          <a:xfrm>
            <a:off x="8414201" y="780599"/>
            <a:ext cx="3397745" cy="701085"/>
          </a:xfrm>
        </p:spPr>
        <p:txBody>
          <a:bodyPr>
            <a:noAutofit/>
          </a:bodyPr>
          <a:lstStyle/>
          <a:p>
            <a:pPr algn="ctr"/>
            <a:r>
              <a:rPr lang="es-ES" sz="3200" b="1" dirty="0">
                <a:solidFill>
                  <a:schemeClr val="bg1"/>
                </a:solidFill>
                <a:latin typeface="Century Gothic" panose="020B0502020202020204" pitchFamily="34" charset="0"/>
              </a:rPr>
              <a:t>¿Dónde está el palacio Miramar?</a:t>
            </a:r>
          </a:p>
        </p:txBody>
      </p:sp>
    </p:spTree>
    <p:extLst>
      <p:ext uri="{BB962C8B-B14F-4D97-AF65-F5344CB8AC3E}">
        <p14:creationId xmlns:p14="http://schemas.microsoft.com/office/powerpoint/2010/main" val="298490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22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69E940-9545-4CD1-BE9D-67734B71F2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3" name="Rectangle 2">
            <a:extLst>
              <a:ext uri="{FF2B5EF4-FFF2-40B4-BE49-F238E27FC236}">
                <a16:creationId xmlns:a16="http://schemas.microsoft.com/office/drawing/2014/main" id="{FD97090E-8AD0-4ACC-A3AB-518B41D581E9}"/>
              </a:ext>
            </a:extLst>
          </p:cNvPr>
          <p:cNvSpPr/>
          <p:nvPr/>
        </p:nvSpPr>
        <p:spPr>
          <a:xfrm>
            <a:off x="2299677" y="2104510"/>
            <a:ext cx="1947969" cy="707886"/>
          </a:xfrm>
          <a:prstGeom prst="rect">
            <a:avLst/>
          </a:prstGeom>
          <a:noFill/>
        </p:spPr>
        <p:txBody>
          <a:bodyPr wrap="non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Madrid</a:t>
            </a:r>
          </a:p>
        </p:txBody>
      </p:sp>
      <p:sp>
        <p:nvSpPr>
          <p:cNvPr id="4" name="Rectangle 3">
            <a:extLst>
              <a:ext uri="{FF2B5EF4-FFF2-40B4-BE49-F238E27FC236}">
                <a16:creationId xmlns:a16="http://schemas.microsoft.com/office/drawing/2014/main" id="{7DB812D2-4C49-4DE4-A056-C0AF3A944F62}"/>
              </a:ext>
            </a:extLst>
          </p:cNvPr>
          <p:cNvSpPr/>
          <p:nvPr/>
        </p:nvSpPr>
        <p:spPr>
          <a:xfrm>
            <a:off x="4196402" y="374786"/>
            <a:ext cx="366158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San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Sebastián</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5" name="Rectangle 4">
            <a:extLst>
              <a:ext uri="{FF2B5EF4-FFF2-40B4-BE49-F238E27FC236}">
                <a16:creationId xmlns:a16="http://schemas.microsoft.com/office/drawing/2014/main" id="{FF331D90-D92B-4243-96EF-3E3B914851C9}"/>
              </a:ext>
            </a:extLst>
          </p:cNvPr>
          <p:cNvSpPr/>
          <p:nvPr/>
        </p:nvSpPr>
        <p:spPr>
          <a:xfrm>
            <a:off x="2013446" y="4558471"/>
            <a:ext cx="2440092"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Granada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6" name="Rectangle 5">
            <a:extLst>
              <a:ext uri="{FF2B5EF4-FFF2-40B4-BE49-F238E27FC236}">
                <a16:creationId xmlns:a16="http://schemas.microsoft.com/office/drawing/2014/main" id="{A149C118-A1D7-4B4D-B7D8-1A2F2F71B309}"/>
              </a:ext>
            </a:extLst>
          </p:cNvPr>
          <p:cNvSpPr/>
          <p:nvPr/>
        </p:nvSpPr>
        <p:spPr>
          <a:xfrm>
            <a:off x="5058509" y="1527464"/>
            <a:ext cx="2837815" cy="707886"/>
          </a:xfrm>
          <a:prstGeom prst="rect">
            <a:avLst/>
          </a:prstGeom>
          <a:noFill/>
        </p:spPr>
        <p:txBody>
          <a:bodyPr wrap="squar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Barcelona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7" name="Rectangle 6">
            <a:extLst>
              <a:ext uri="{FF2B5EF4-FFF2-40B4-BE49-F238E27FC236}">
                <a16:creationId xmlns:a16="http://schemas.microsoft.com/office/drawing/2014/main" id="{287DF460-6573-4A1B-BD72-4B97F8396C58}"/>
              </a:ext>
            </a:extLst>
          </p:cNvPr>
          <p:cNvSpPr/>
          <p:nvPr/>
        </p:nvSpPr>
        <p:spPr>
          <a:xfrm>
            <a:off x="2210155" y="325070"/>
            <a:ext cx="173477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Bilbao</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8" name="TextBox 7">
            <a:extLst>
              <a:ext uri="{FF2B5EF4-FFF2-40B4-BE49-F238E27FC236}">
                <a16:creationId xmlns:a16="http://schemas.microsoft.com/office/drawing/2014/main" id="{EFDB27C8-652C-4689-9C54-C7181BCEF316}"/>
              </a:ext>
            </a:extLst>
          </p:cNvPr>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Guggenheim</a:t>
            </a:r>
          </a:p>
        </p:txBody>
      </p:sp>
      <p:sp>
        <p:nvSpPr>
          <p:cNvPr id="9" name="TextBox 8">
            <a:extLst>
              <a:ext uri="{FF2B5EF4-FFF2-40B4-BE49-F238E27FC236}">
                <a16:creationId xmlns:a16="http://schemas.microsoft.com/office/drawing/2014/main" id="{8CEFD171-6E43-49D6-8A28-C257DC19076F}"/>
              </a:ext>
            </a:extLst>
          </p:cNvPr>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palacio</a:t>
            </a:r>
            <a:r>
              <a:rPr lang="en-GB" sz="2400" dirty="0">
                <a:solidFill>
                  <a:schemeClr val="accent5">
                    <a:lumMod val="50000"/>
                  </a:schemeClr>
                </a:solidFill>
                <a:latin typeface="Century Gothic" panose="020B0502020202020204" pitchFamily="34" charset="0"/>
              </a:rPr>
              <a:t> Miramar</a:t>
            </a:r>
          </a:p>
        </p:txBody>
      </p:sp>
      <p:sp>
        <p:nvSpPr>
          <p:cNvPr id="10" name="TextBox 9">
            <a:extLst>
              <a:ext uri="{FF2B5EF4-FFF2-40B4-BE49-F238E27FC236}">
                <a16:creationId xmlns:a16="http://schemas.microsoft.com/office/drawing/2014/main" id="{486312FF-53EE-44CF-B775-E2BDA682FFD1}"/>
              </a:ext>
            </a:extLst>
          </p:cNvPr>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rgbClr val="115076"/>
                </a:solidFill>
                <a:latin typeface="Century Gothic" panose="020B0502020202020204" pitchFamily="34" charset="0"/>
              </a:rPr>
              <a:t>el camp </a:t>
            </a:r>
            <a:r>
              <a:rPr lang="en-GB" sz="2400" dirty="0" err="1">
                <a:solidFill>
                  <a:srgbClr val="115076"/>
                </a:solidFill>
                <a:latin typeface="Century Gothic" panose="020B0502020202020204" pitchFamily="34" charset="0"/>
              </a:rPr>
              <a:t>Nou</a:t>
            </a:r>
            <a:endParaRPr lang="en-GB" sz="2400" dirty="0">
              <a:solidFill>
                <a:srgbClr val="115076"/>
              </a:solidFill>
              <a:latin typeface="Century Gothic" panose="020B0502020202020204" pitchFamily="34" charset="0"/>
            </a:endParaRPr>
          </a:p>
        </p:txBody>
      </p:sp>
      <p:sp>
        <p:nvSpPr>
          <p:cNvPr id="11" name="TextBox 10">
            <a:extLst>
              <a:ext uri="{FF2B5EF4-FFF2-40B4-BE49-F238E27FC236}">
                <a16:creationId xmlns:a16="http://schemas.microsoft.com/office/drawing/2014/main" id="{34F70F8F-CC1A-444F-BE15-51E36DA12C9B}"/>
              </a:ext>
            </a:extLst>
          </p:cNvPr>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del Prado</a:t>
            </a:r>
          </a:p>
        </p:txBody>
      </p:sp>
      <p:sp>
        <p:nvSpPr>
          <p:cNvPr id="12" name="TextBox 11">
            <a:extLst>
              <a:ext uri="{FF2B5EF4-FFF2-40B4-BE49-F238E27FC236}">
                <a16:creationId xmlns:a16="http://schemas.microsoft.com/office/drawing/2014/main" id="{A07EABD1-EB45-4111-9843-CE29C5326834}"/>
              </a:ext>
            </a:extLst>
          </p:cNvPr>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Alhambra</a:t>
            </a:r>
          </a:p>
        </p:txBody>
      </p:sp>
      <p:sp>
        <p:nvSpPr>
          <p:cNvPr id="13" name="TextBox 12">
            <a:extLst>
              <a:ext uri="{FF2B5EF4-FFF2-40B4-BE49-F238E27FC236}">
                <a16:creationId xmlns:a16="http://schemas.microsoft.com/office/drawing/2014/main" id="{5F3A4457-0300-406E-922E-B8B53AA1A3D0}"/>
              </a:ext>
            </a:extLst>
          </p:cNvPr>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Sagrada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Familia</a:t>
            </a:r>
            <a:endParaRPr lang="en-GB" sz="2400" dirty="0">
              <a:solidFill>
                <a:schemeClr val="accent5">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2D984ADA-CAEC-4BC9-8C57-8E83B55874B8}"/>
              </a:ext>
            </a:extLst>
          </p:cNvPr>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Bernabeu</a:t>
            </a:r>
            <a:endParaRPr lang="en-GB" sz="2400" dirty="0">
              <a:solidFill>
                <a:schemeClr val="accent5">
                  <a:lumMod val="50000"/>
                </a:schemeClr>
              </a:solidFill>
              <a:latin typeface="Century Gothic" panose="020B0502020202020204" pitchFamily="34" charset="0"/>
            </a:endParaRPr>
          </a:p>
        </p:txBody>
      </p:sp>
      <p:sp>
        <p:nvSpPr>
          <p:cNvPr id="15" name="Rectangle 14">
            <a:extLst>
              <a:ext uri="{FF2B5EF4-FFF2-40B4-BE49-F238E27FC236}">
                <a16:creationId xmlns:a16="http://schemas.microsoft.com/office/drawing/2014/main" id="{17D672A3-9EDD-4D94-8D53-DD9825FD9A0C}"/>
              </a:ext>
            </a:extLst>
          </p:cNvPr>
          <p:cNvSpPr/>
          <p:nvPr/>
        </p:nvSpPr>
        <p:spPr>
          <a:xfrm>
            <a:off x="100712" y="3673618"/>
            <a:ext cx="242085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Córdoba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6" name="TextBox 15">
            <a:extLst>
              <a:ext uri="{FF2B5EF4-FFF2-40B4-BE49-F238E27FC236}">
                <a16:creationId xmlns:a16="http://schemas.microsoft.com/office/drawing/2014/main" id="{8094BCE9-F291-4263-9E50-18709791FA0C}"/>
              </a:ext>
            </a:extLst>
          </p:cNvPr>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Mezquita-Catedral</a:t>
            </a:r>
            <a:endParaRPr lang="en-GB" sz="2400" dirty="0">
              <a:solidFill>
                <a:schemeClr val="accent5">
                  <a:lumMod val="50000"/>
                </a:schemeClr>
              </a:solidFill>
              <a:latin typeface="Century Gothic" panose="020B0502020202020204" pitchFamily="34" charset="0"/>
            </a:endParaRPr>
          </a:p>
        </p:txBody>
      </p:sp>
      <p:sp>
        <p:nvSpPr>
          <p:cNvPr id="17" name="Rounded Rectangular Callout 21">
            <a:extLst>
              <a:ext uri="{FF2B5EF4-FFF2-40B4-BE49-F238E27FC236}">
                <a16:creationId xmlns:a16="http://schemas.microsoft.com/office/drawing/2014/main" id="{D0815FD4-CF6E-4FAD-9ABE-B58F6AE3822E}"/>
              </a:ext>
            </a:extLst>
          </p:cNvPr>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latin typeface="Century Gothic" panose="020B0502020202020204" pitchFamily="34" charset="0"/>
            </a:endParaRPr>
          </a:p>
        </p:txBody>
      </p:sp>
      <p:sp>
        <p:nvSpPr>
          <p:cNvPr id="18" name="TextBox 17">
            <a:extLst>
              <a:ext uri="{FF2B5EF4-FFF2-40B4-BE49-F238E27FC236}">
                <a16:creationId xmlns:a16="http://schemas.microsoft.com/office/drawing/2014/main" id="{68BE17DC-4D53-4F51-9EDD-D3A6242A53AF}"/>
              </a:ext>
            </a:extLst>
          </p:cNvPr>
          <p:cNvSpPr txBox="1"/>
          <p:nvPr/>
        </p:nvSpPr>
        <p:spPr>
          <a:xfrm>
            <a:off x="6837188" y="4217197"/>
            <a:ext cx="5141810"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algn="ctr"/>
            <a:r>
              <a:rPr lang="en-GB" sz="4400" dirty="0">
                <a:solidFill>
                  <a:schemeClr val="accent5">
                    <a:lumMod val="50000"/>
                  </a:schemeClr>
                </a:solidFill>
                <a:latin typeface="Century Gothic" panose="020B0502020202020204" pitchFamily="34" charset="0"/>
              </a:rPr>
              <a:t>Está en Granada.</a:t>
            </a:r>
          </a:p>
        </p:txBody>
      </p:sp>
      <p:sp>
        <p:nvSpPr>
          <p:cNvPr id="19" name="Title 18">
            <a:extLst>
              <a:ext uri="{FF2B5EF4-FFF2-40B4-BE49-F238E27FC236}">
                <a16:creationId xmlns:a16="http://schemas.microsoft.com/office/drawing/2014/main" id="{DC7A451B-9342-40A1-974C-2D0EFA9C2721}"/>
              </a:ext>
            </a:extLst>
          </p:cNvPr>
          <p:cNvSpPr>
            <a:spLocks noGrp="1"/>
          </p:cNvSpPr>
          <p:nvPr>
            <p:ph type="title"/>
          </p:nvPr>
        </p:nvSpPr>
        <p:spPr>
          <a:xfrm>
            <a:off x="8597344" y="836272"/>
            <a:ext cx="3732480" cy="589740"/>
          </a:xfrm>
        </p:spPr>
        <p:txBody>
          <a:bodyPr>
            <a:noAutofit/>
          </a:bodyPr>
          <a:lstStyle/>
          <a:p>
            <a:r>
              <a:rPr lang="en-GB" sz="3200" b="1" dirty="0">
                <a:solidFill>
                  <a:schemeClr val="bg1"/>
                </a:solidFill>
                <a:latin typeface="Century Gothic" panose="020B0502020202020204" pitchFamily="34" charset="0"/>
              </a:rPr>
              <a:t>¿Dónde está la Alhambra?</a:t>
            </a:r>
          </a:p>
        </p:txBody>
      </p:sp>
    </p:spTree>
    <p:extLst>
      <p:ext uri="{BB962C8B-B14F-4D97-AF65-F5344CB8AC3E}">
        <p14:creationId xmlns:p14="http://schemas.microsoft.com/office/powerpoint/2010/main" val="203083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23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D1F809-9E11-4BE4-83CB-DD4F438E3D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3" name="Rectangle 2">
            <a:extLst>
              <a:ext uri="{FF2B5EF4-FFF2-40B4-BE49-F238E27FC236}">
                <a16:creationId xmlns:a16="http://schemas.microsoft.com/office/drawing/2014/main" id="{1759A60D-4FC9-4C33-B815-2D0800278D45}"/>
              </a:ext>
            </a:extLst>
          </p:cNvPr>
          <p:cNvSpPr/>
          <p:nvPr/>
        </p:nvSpPr>
        <p:spPr>
          <a:xfrm>
            <a:off x="2299677" y="2104510"/>
            <a:ext cx="1947969" cy="707886"/>
          </a:xfrm>
          <a:prstGeom prst="rect">
            <a:avLst/>
          </a:prstGeom>
          <a:noFill/>
        </p:spPr>
        <p:txBody>
          <a:bodyPr wrap="non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Madrid</a:t>
            </a:r>
          </a:p>
        </p:txBody>
      </p:sp>
      <p:sp>
        <p:nvSpPr>
          <p:cNvPr id="4" name="Rectangle 3">
            <a:extLst>
              <a:ext uri="{FF2B5EF4-FFF2-40B4-BE49-F238E27FC236}">
                <a16:creationId xmlns:a16="http://schemas.microsoft.com/office/drawing/2014/main" id="{880C88C1-F058-405D-864B-C6054B5C710B}"/>
              </a:ext>
            </a:extLst>
          </p:cNvPr>
          <p:cNvSpPr/>
          <p:nvPr/>
        </p:nvSpPr>
        <p:spPr>
          <a:xfrm>
            <a:off x="4196402" y="374786"/>
            <a:ext cx="366158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San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Sebastián</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5" name="Rectangle 4">
            <a:extLst>
              <a:ext uri="{FF2B5EF4-FFF2-40B4-BE49-F238E27FC236}">
                <a16:creationId xmlns:a16="http://schemas.microsoft.com/office/drawing/2014/main" id="{A352720E-467D-4126-AD75-6C44D16472AA}"/>
              </a:ext>
            </a:extLst>
          </p:cNvPr>
          <p:cNvSpPr/>
          <p:nvPr/>
        </p:nvSpPr>
        <p:spPr>
          <a:xfrm>
            <a:off x="2013446" y="4558471"/>
            <a:ext cx="2440092"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Granada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6" name="Rectangle 5">
            <a:extLst>
              <a:ext uri="{FF2B5EF4-FFF2-40B4-BE49-F238E27FC236}">
                <a16:creationId xmlns:a16="http://schemas.microsoft.com/office/drawing/2014/main" id="{3CE0029F-A13F-460C-8A32-BB6A8A917EAE}"/>
              </a:ext>
            </a:extLst>
          </p:cNvPr>
          <p:cNvSpPr/>
          <p:nvPr/>
        </p:nvSpPr>
        <p:spPr>
          <a:xfrm>
            <a:off x="5058509" y="1527464"/>
            <a:ext cx="2837815" cy="707886"/>
          </a:xfrm>
          <a:prstGeom prst="rect">
            <a:avLst/>
          </a:prstGeom>
          <a:noFill/>
        </p:spPr>
        <p:txBody>
          <a:bodyPr wrap="squar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Barcelona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7" name="Rectangle 6">
            <a:extLst>
              <a:ext uri="{FF2B5EF4-FFF2-40B4-BE49-F238E27FC236}">
                <a16:creationId xmlns:a16="http://schemas.microsoft.com/office/drawing/2014/main" id="{9101F8DF-06B9-4391-90B9-210DFF03BFFE}"/>
              </a:ext>
            </a:extLst>
          </p:cNvPr>
          <p:cNvSpPr/>
          <p:nvPr/>
        </p:nvSpPr>
        <p:spPr>
          <a:xfrm>
            <a:off x="2210155" y="325070"/>
            <a:ext cx="173477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Bilbao</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8" name="TextBox 7">
            <a:extLst>
              <a:ext uri="{FF2B5EF4-FFF2-40B4-BE49-F238E27FC236}">
                <a16:creationId xmlns:a16="http://schemas.microsoft.com/office/drawing/2014/main" id="{FC0FECF7-B6E9-4ADB-A9A7-FECF92850F5E}"/>
              </a:ext>
            </a:extLst>
          </p:cNvPr>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Guggenheim</a:t>
            </a:r>
          </a:p>
        </p:txBody>
      </p:sp>
      <p:sp>
        <p:nvSpPr>
          <p:cNvPr id="9" name="TextBox 8">
            <a:extLst>
              <a:ext uri="{FF2B5EF4-FFF2-40B4-BE49-F238E27FC236}">
                <a16:creationId xmlns:a16="http://schemas.microsoft.com/office/drawing/2014/main" id="{F1707370-976A-4E79-B992-EC7528942AFD}"/>
              </a:ext>
            </a:extLst>
          </p:cNvPr>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palacio</a:t>
            </a:r>
            <a:r>
              <a:rPr lang="en-GB" sz="2400" dirty="0">
                <a:solidFill>
                  <a:schemeClr val="accent5">
                    <a:lumMod val="50000"/>
                  </a:schemeClr>
                </a:solidFill>
                <a:latin typeface="Century Gothic" panose="020B0502020202020204" pitchFamily="34" charset="0"/>
              </a:rPr>
              <a:t> Miramar</a:t>
            </a:r>
          </a:p>
        </p:txBody>
      </p:sp>
      <p:sp>
        <p:nvSpPr>
          <p:cNvPr id="10" name="TextBox 9">
            <a:extLst>
              <a:ext uri="{FF2B5EF4-FFF2-40B4-BE49-F238E27FC236}">
                <a16:creationId xmlns:a16="http://schemas.microsoft.com/office/drawing/2014/main" id="{A7D89ACC-4D8C-480C-86EC-51AB56A8E96A}"/>
              </a:ext>
            </a:extLst>
          </p:cNvPr>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rgbClr val="115076"/>
                </a:solidFill>
                <a:latin typeface="Century Gothic" panose="020B0502020202020204" pitchFamily="34" charset="0"/>
              </a:rPr>
              <a:t>el camp </a:t>
            </a:r>
            <a:r>
              <a:rPr lang="en-GB" sz="2400" dirty="0" err="1">
                <a:solidFill>
                  <a:srgbClr val="115076"/>
                </a:solidFill>
                <a:latin typeface="Century Gothic" panose="020B0502020202020204" pitchFamily="34" charset="0"/>
              </a:rPr>
              <a:t>Nou</a:t>
            </a:r>
            <a:endParaRPr lang="en-GB" sz="2400" dirty="0">
              <a:solidFill>
                <a:srgbClr val="115076"/>
              </a:solidFill>
              <a:latin typeface="Century Gothic" panose="020B0502020202020204" pitchFamily="34" charset="0"/>
            </a:endParaRPr>
          </a:p>
        </p:txBody>
      </p:sp>
      <p:sp>
        <p:nvSpPr>
          <p:cNvPr id="11" name="TextBox 10">
            <a:extLst>
              <a:ext uri="{FF2B5EF4-FFF2-40B4-BE49-F238E27FC236}">
                <a16:creationId xmlns:a16="http://schemas.microsoft.com/office/drawing/2014/main" id="{148D23A7-3A24-45B5-9F27-FDE0A0E48A38}"/>
              </a:ext>
            </a:extLst>
          </p:cNvPr>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del Prado</a:t>
            </a:r>
          </a:p>
        </p:txBody>
      </p:sp>
      <p:sp>
        <p:nvSpPr>
          <p:cNvPr id="12" name="TextBox 11">
            <a:extLst>
              <a:ext uri="{FF2B5EF4-FFF2-40B4-BE49-F238E27FC236}">
                <a16:creationId xmlns:a16="http://schemas.microsoft.com/office/drawing/2014/main" id="{5E9EB2E9-8E64-46D7-AAF4-617D4BE3842B}"/>
              </a:ext>
            </a:extLst>
          </p:cNvPr>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Alhambra</a:t>
            </a:r>
          </a:p>
        </p:txBody>
      </p:sp>
      <p:sp>
        <p:nvSpPr>
          <p:cNvPr id="13" name="TextBox 12">
            <a:extLst>
              <a:ext uri="{FF2B5EF4-FFF2-40B4-BE49-F238E27FC236}">
                <a16:creationId xmlns:a16="http://schemas.microsoft.com/office/drawing/2014/main" id="{16D7962B-31D1-4D51-B45A-19DC4BDC23A7}"/>
              </a:ext>
            </a:extLst>
          </p:cNvPr>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Sagrada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Familia</a:t>
            </a:r>
            <a:endParaRPr lang="en-GB" sz="2400" dirty="0">
              <a:solidFill>
                <a:schemeClr val="accent5">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0D09FD88-CF97-4428-90E2-9F2B4105982D}"/>
              </a:ext>
            </a:extLst>
          </p:cNvPr>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Bernabeu</a:t>
            </a:r>
            <a:endParaRPr lang="en-GB" sz="2400" dirty="0">
              <a:solidFill>
                <a:schemeClr val="accent5">
                  <a:lumMod val="50000"/>
                </a:schemeClr>
              </a:solidFill>
              <a:latin typeface="Century Gothic" panose="020B0502020202020204" pitchFamily="34" charset="0"/>
            </a:endParaRPr>
          </a:p>
        </p:txBody>
      </p:sp>
      <p:sp>
        <p:nvSpPr>
          <p:cNvPr id="15" name="Rectangle 14">
            <a:extLst>
              <a:ext uri="{FF2B5EF4-FFF2-40B4-BE49-F238E27FC236}">
                <a16:creationId xmlns:a16="http://schemas.microsoft.com/office/drawing/2014/main" id="{1137D21B-D977-46CD-9AAB-751715BE74B3}"/>
              </a:ext>
            </a:extLst>
          </p:cNvPr>
          <p:cNvSpPr/>
          <p:nvPr/>
        </p:nvSpPr>
        <p:spPr>
          <a:xfrm>
            <a:off x="100712" y="3673618"/>
            <a:ext cx="242085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Córdoba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6" name="TextBox 15">
            <a:extLst>
              <a:ext uri="{FF2B5EF4-FFF2-40B4-BE49-F238E27FC236}">
                <a16:creationId xmlns:a16="http://schemas.microsoft.com/office/drawing/2014/main" id="{9E998314-D372-4F7C-A544-5F7D73BBF262}"/>
              </a:ext>
            </a:extLst>
          </p:cNvPr>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Mezquita-Catedral</a:t>
            </a:r>
            <a:endParaRPr lang="en-GB" sz="2400" dirty="0">
              <a:solidFill>
                <a:schemeClr val="accent5">
                  <a:lumMod val="50000"/>
                </a:schemeClr>
              </a:solidFill>
              <a:latin typeface="Century Gothic" panose="020B0502020202020204" pitchFamily="34" charset="0"/>
            </a:endParaRPr>
          </a:p>
        </p:txBody>
      </p:sp>
      <p:sp>
        <p:nvSpPr>
          <p:cNvPr id="17" name="Rounded Rectangular Callout 21">
            <a:extLst>
              <a:ext uri="{FF2B5EF4-FFF2-40B4-BE49-F238E27FC236}">
                <a16:creationId xmlns:a16="http://schemas.microsoft.com/office/drawing/2014/main" id="{425DB448-E91B-4B6E-8D77-EACBB8A7B665}"/>
              </a:ext>
            </a:extLst>
          </p:cNvPr>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latin typeface="Century Gothic" panose="020B0502020202020204" pitchFamily="34" charset="0"/>
            </a:endParaRPr>
          </a:p>
        </p:txBody>
      </p:sp>
      <p:sp>
        <p:nvSpPr>
          <p:cNvPr id="18" name="TextBox 17">
            <a:extLst>
              <a:ext uri="{FF2B5EF4-FFF2-40B4-BE49-F238E27FC236}">
                <a16:creationId xmlns:a16="http://schemas.microsoft.com/office/drawing/2014/main" id="{E10E3620-1516-4902-B589-9B5373B8D56D}"/>
              </a:ext>
            </a:extLst>
          </p:cNvPr>
          <p:cNvSpPr txBox="1"/>
          <p:nvPr/>
        </p:nvSpPr>
        <p:spPr>
          <a:xfrm>
            <a:off x="6837188" y="4217197"/>
            <a:ext cx="5141810"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algn="ctr"/>
            <a:r>
              <a:rPr lang="en-GB" sz="4400" dirty="0">
                <a:solidFill>
                  <a:schemeClr val="accent5">
                    <a:lumMod val="50000"/>
                  </a:schemeClr>
                </a:solidFill>
                <a:latin typeface="Century Gothic" panose="020B0502020202020204" pitchFamily="34" charset="0"/>
              </a:rPr>
              <a:t>Está en Madrid.</a:t>
            </a:r>
          </a:p>
        </p:txBody>
      </p:sp>
      <p:sp>
        <p:nvSpPr>
          <p:cNvPr id="19" name="Title 18">
            <a:extLst>
              <a:ext uri="{FF2B5EF4-FFF2-40B4-BE49-F238E27FC236}">
                <a16:creationId xmlns:a16="http://schemas.microsoft.com/office/drawing/2014/main" id="{3B093ECA-2C12-4F03-AD9D-F4B98D22182D}"/>
              </a:ext>
            </a:extLst>
          </p:cNvPr>
          <p:cNvSpPr>
            <a:spLocks noGrp="1"/>
          </p:cNvSpPr>
          <p:nvPr>
            <p:ph type="title"/>
          </p:nvPr>
        </p:nvSpPr>
        <p:spPr>
          <a:xfrm>
            <a:off x="8542066" y="842392"/>
            <a:ext cx="3664735" cy="577500"/>
          </a:xfrm>
        </p:spPr>
        <p:txBody>
          <a:bodyPr>
            <a:noAutofit/>
          </a:bodyPr>
          <a:lstStyle/>
          <a:p>
            <a:r>
              <a:rPr lang="en-GB" sz="3200" b="1" dirty="0">
                <a:solidFill>
                  <a:schemeClr val="bg1"/>
                </a:solidFill>
                <a:latin typeface="Century Gothic" panose="020B0502020202020204" pitchFamily="34" charset="0"/>
              </a:rPr>
              <a:t>¿Dónde está el </a:t>
            </a:r>
            <a:r>
              <a:rPr lang="en-GB" sz="3200" b="1" dirty="0" err="1">
                <a:solidFill>
                  <a:schemeClr val="bg1"/>
                </a:solidFill>
                <a:latin typeface="Century Gothic" panose="020B0502020202020204" pitchFamily="34" charset="0"/>
              </a:rPr>
              <a:t>Bernabeu</a:t>
            </a:r>
            <a:r>
              <a:rPr lang="en-GB" sz="3200" b="1"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115630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2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S24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04CCD1-0914-4251-98AE-7EA689552A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3" name="Rectangle 2">
            <a:extLst>
              <a:ext uri="{FF2B5EF4-FFF2-40B4-BE49-F238E27FC236}">
                <a16:creationId xmlns:a16="http://schemas.microsoft.com/office/drawing/2014/main" id="{E8F36DAC-68C0-4DAE-A670-3749363DC96F}"/>
              </a:ext>
            </a:extLst>
          </p:cNvPr>
          <p:cNvSpPr/>
          <p:nvPr/>
        </p:nvSpPr>
        <p:spPr>
          <a:xfrm>
            <a:off x="2299677" y="2104510"/>
            <a:ext cx="1947969" cy="707886"/>
          </a:xfrm>
          <a:prstGeom prst="rect">
            <a:avLst/>
          </a:prstGeom>
          <a:noFill/>
        </p:spPr>
        <p:txBody>
          <a:bodyPr wrap="non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Madrid</a:t>
            </a:r>
          </a:p>
        </p:txBody>
      </p:sp>
      <p:sp>
        <p:nvSpPr>
          <p:cNvPr id="4" name="Rectangle 3">
            <a:extLst>
              <a:ext uri="{FF2B5EF4-FFF2-40B4-BE49-F238E27FC236}">
                <a16:creationId xmlns:a16="http://schemas.microsoft.com/office/drawing/2014/main" id="{FF59262F-4304-4A0D-A142-0624CAA7D095}"/>
              </a:ext>
            </a:extLst>
          </p:cNvPr>
          <p:cNvSpPr/>
          <p:nvPr/>
        </p:nvSpPr>
        <p:spPr>
          <a:xfrm>
            <a:off x="4196402" y="374786"/>
            <a:ext cx="366158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San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Sebastián</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5" name="Rectangle 4">
            <a:extLst>
              <a:ext uri="{FF2B5EF4-FFF2-40B4-BE49-F238E27FC236}">
                <a16:creationId xmlns:a16="http://schemas.microsoft.com/office/drawing/2014/main" id="{7427A75F-399D-48AC-8846-28ED4ADDB0EE}"/>
              </a:ext>
            </a:extLst>
          </p:cNvPr>
          <p:cNvSpPr/>
          <p:nvPr/>
        </p:nvSpPr>
        <p:spPr>
          <a:xfrm>
            <a:off x="2013446" y="4558471"/>
            <a:ext cx="2440092"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Granada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6" name="Rectangle 5">
            <a:extLst>
              <a:ext uri="{FF2B5EF4-FFF2-40B4-BE49-F238E27FC236}">
                <a16:creationId xmlns:a16="http://schemas.microsoft.com/office/drawing/2014/main" id="{904EC4F1-20E1-4516-9CB3-87993C570559}"/>
              </a:ext>
            </a:extLst>
          </p:cNvPr>
          <p:cNvSpPr/>
          <p:nvPr/>
        </p:nvSpPr>
        <p:spPr>
          <a:xfrm>
            <a:off x="5058509" y="1527464"/>
            <a:ext cx="2837815" cy="707886"/>
          </a:xfrm>
          <a:prstGeom prst="rect">
            <a:avLst/>
          </a:prstGeom>
          <a:noFill/>
        </p:spPr>
        <p:txBody>
          <a:bodyPr wrap="squar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Barcelona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7" name="Rectangle 6">
            <a:extLst>
              <a:ext uri="{FF2B5EF4-FFF2-40B4-BE49-F238E27FC236}">
                <a16:creationId xmlns:a16="http://schemas.microsoft.com/office/drawing/2014/main" id="{D0EE5287-5BBD-45CF-B2C6-93C4FA84898D}"/>
              </a:ext>
            </a:extLst>
          </p:cNvPr>
          <p:cNvSpPr/>
          <p:nvPr/>
        </p:nvSpPr>
        <p:spPr>
          <a:xfrm>
            <a:off x="2210155" y="325070"/>
            <a:ext cx="173477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Bilbao</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8" name="TextBox 7">
            <a:extLst>
              <a:ext uri="{FF2B5EF4-FFF2-40B4-BE49-F238E27FC236}">
                <a16:creationId xmlns:a16="http://schemas.microsoft.com/office/drawing/2014/main" id="{0F643ABD-6E5E-4788-B2CB-F17CA2240267}"/>
              </a:ext>
            </a:extLst>
          </p:cNvPr>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Guggenheim</a:t>
            </a:r>
          </a:p>
        </p:txBody>
      </p:sp>
      <p:sp>
        <p:nvSpPr>
          <p:cNvPr id="9" name="TextBox 8">
            <a:extLst>
              <a:ext uri="{FF2B5EF4-FFF2-40B4-BE49-F238E27FC236}">
                <a16:creationId xmlns:a16="http://schemas.microsoft.com/office/drawing/2014/main" id="{878D6DF9-BB81-48AF-A7C2-A9DA7E536E1D}"/>
              </a:ext>
            </a:extLst>
          </p:cNvPr>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palacio</a:t>
            </a:r>
            <a:r>
              <a:rPr lang="en-GB" sz="2400" dirty="0">
                <a:solidFill>
                  <a:schemeClr val="accent5">
                    <a:lumMod val="50000"/>
                  </a:schemeClr>
                </a:solidFill>
                <a:latin typeface="Century Gothic" panose="020B0502020202020204" pitchFamily="34" charset="0"/>
              </a:rPr>
              <a:t> Miramar</a:t>
            </a:r>
          </a:p>
        </p:txBody>
      </p:sp>
      <p:sp>
        <p:nvSpPr>
          <p:cNvPr id="10" name="TextBox 9">
            <a:extLst>
              <a:ext uri="{FF2B5EF4-FFF2-40B4-BE49-F238E27FC236}">
                <a16:creationId xmlns:a16="http://schemas.microsoft.com/office/drawing/2014/main" id="{F70DD16D-6C50-427C-A75D-71A4AC48177F}"/>
              </a:ext>
            </a:extLst>
          </p:cNvPr>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rgbClr val="115076"/>
                </a:solidFill>
                <a:latin typeface="Century Gothic" panose="020B0502020202020204" pitchFamily="34" charset="0"/>
              </a:rPr>
              <a:t>el camp </a:t>
            </a:r>
            <a:r>
              <a:rPr lang="en-GB" sz="2400" dirty="0" err="1">
                <a:solidFill>
                  <a:srgbClr val="115076"/>
                </a:solidFill>
                <a:latin typeface="Century Gothic" panose="020B0502020202020204" pitchFamily="34" charset="0"/>
              </a:rPr>
              <a:t>Nou</a:t>
            </a:r>
            <a:endParaRPr lang="en-GB" sz="2400" dirty="0">
              <a:solidFill>
                <a:srgbClr val="115076"/>
              </a:solidFill>
              <a:latin typeface="Century Gothic" panose="020B0502020202020204" pitchFamily="34" charset="0"/>
            </a:endParaRPr>
          </a:p>
        </p:txBody>
      </p:sp>
      <p:sp>
        <p:nvSpPr>
          <p:cNvPr id="11" name="TextBox 10">
            <a:extLst>
              <a:ext uri="{FF2B5EF4-FFF2-40B4-BE49-F238E27FC236}">
                <a16:creationId xmlns:a16="http://schemas.microsoft.com/office/drawing/2014/main" id="{79285C17-4689-426F-A8F2-136D425E249E}"/>
              </a:ext>
            </a:extLst>
          </p:cNvPr>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del Prado</a:t>
            </a:r>
          </a:p>
        </p:txBody>
      </p:sp>
      <p:sp>
        <p:nvSpPr>
          <p:cNvPr id="12" name="TextBox 11">
            <a:extLst>
              <a:ext uri="{FF2B5EF4-FFF2-40B4-BE49-F238E27FC236}">
                <a16:creationId xmlns:a16="http://schemas.microsoft.com/office/drawing/2014/main" id="{3DD1226F-D0E2-4FCB-8532-C4912B69C41C}"/>
              </a:ext>
            </a:extLst>
          </p:cNvPr>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Alhambra</a:t>
            </a:r>
          </a:p>
        </p:txBody>
      </p:sp>
      <p:sp>
        <p:nvSpPr>
          <p:cNvPr id="13" name="TextBox 12">
            <a:extLst>
              <a:ext uri="{FF2B5EF4-FFF2-40B4-BE49-F238E27FC236}">
                <a16:creationId xmlns:a16="http://schemas.microsoft.com/office/drawing/2014/main" id="{6E3EAC5E-01C9-4236-ACAF-C3112F5F3836}"/>
              </a:ext>
            </a:extLst>
          </p:cNvPr>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Sagrada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Familia</a:t>
            </a:r>
            <a:endParaRPr lang="en-GB" sz="2400" dirty="0">
              <a:solidFill>
                <a:schemeClr val="accent5">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081D8FD1-6198-4125-A6C3-1E5464501D60}"/>
              </a:ext>
            </a:extLst>
          </p:cNvPr>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Bernabeu</a:t>
            </a:r>
            <a:endParaRPr lang="en-GB" sz="2400" dirty="0">
              <a:solidFill>
                <a:schemeClr val="accent5">
                  <a:lumMod val="50000"/>
                </a:schemeClr>
              </a:solidFill>
              <a:latin typeface="Century Gothic" panose="020B0502020202020204" pitchFamily="34" charset="0"/>
            </a:endParaRPr>
          </a:p>
        </p:txBody>
      </p:sp>
      <p:sp>
        <p:nvSpPr>
          <p:cNvPr id="15" name="Rectangle 14">
            <a:extLst>
              <a:ext uri="{FF2B5EF4-FFF2-40B4-BE49-F238E27FC236}">
                <a16:creationId xmlns:a16="http://schemas.microsoft.com/office/drawing/2014/main" id="{DD0205E6-9A83-4135-A1D2-5BD5B1B713A3}"/>
              </a:ext>
            </a:extLst>
          </p:cNvPr>
          <p:cNvSpPr/>
          <p:nvPr/>
        </p:nvSpPr>
        <p:spPr>
          <a:xfrm>
            <a:off x="100712" y="3673618"/>
            <a:ext cx="242085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Córdoba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6" name="TextBox 15">
            <a:extLst>
              <a:ext uri="{FF2B5EF4-FFF2-40B4-BE49-F238E27FC236}">
                <a16:creationId xmlns:a16="http://schemas.microsoft.com/office/drawing/2014/main" id="{6BE2EAAF-6369-4B27-80D9-6D3DE5D69D09}"/>
              </a:ext>
            </a:extLst>
          </p:cNvPr>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Mezquita-Catedral</a:t>
            </a:r>
            <a:endParaRPr lang="en-GB" sz="2400" dirty="0">
              <a:solidFill>
                <a:schemeClr val="accent5">
                  <a:lumMod val="50000"/>
                </a:schemeClr>
              </a:solidFill>
              <a:latin typeface="Century Gothic" panose="020B0502020202020204" pitchFamily="34" charset="0"/>
            </a:endParaRPr>
          </a:p>
        </p:txBody>
      </p:sp>
      <p:sp>
        <p:nvSpPr>
          <p:cNvPr id="17" name="Rounded Rectangular Callout 21">
            <a:extLst>
              <a:ext uri="{FF2B5EF4-FFF2-40B4-BE49-F238E27FC236}">
                <a16:creationId xmlns:a16="http://schemas.microsoft.com/office/drawing/2014/main" id="{6D5C4A90-CDFB-4BEC-8046-3B3683BE42F9}"/>
              </a:ext>
            </a:extLst>
          </p:cNvPr>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latin typeface="Century Gothic" panose="020B0502020202020204" pitchFamily="34" charset="0"/>
            </a:endParaRPr>
          </a:p>
        </p:txBody>
      </p:sp>
      <p:sp>
        <p:nvSpPr>
          <p:cNvPr id="18" name="TextBox 17">
            <a:extLst>
              <a:ext uri="{FF2B5EF4-FFF2-40B4-BE49-F238E27FC236}">
                <a16:creationId xmlns:a16="http://schemas.microsoft.com/office/drawing/2014/main" id="{6A34A68E-BEC3-4B5A-8C3F-F7AA9B3FEA25}"/>
              </a:ext>
            </a:extLst>
          </p:cNvPr>
          <p:cNvSpPr txBox="1"/>
          <p:nvPr/>
        </p:nvSpPr>
        <p:spPr>
          <a:xfrm>
            <a:off x="6837188" y="4217197"/>
            <a:ext cx="5141810"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algn="ctr"/>
            <a:r>
              <a:rPr lang="en-GB" sz="4400" dirty="0">
                <a:solidFill>
                  <a:schemeClr val="accent5">
                    <a:lumMod val="50000"/>
                  </a:schemeClr>
                </a:solidFill>
                <a:latin typeface="Century Gothic" panose="020B0502020202020204" pitchFamily="34" charset="0"/>
              </a:rPr>
              <a:t>Está en Bilbao.</a:t>
            </a:r>
          </a:p>
        </p:txBody>
      </p:sp>
      <p:sp>
        <p:nvSpPr>
          <p:cNvPr id="19" name="Title 18">
            <a:extLst>
              <a:ext uri="{FF2B5EF4-FFF2-40B4-BE49-F238E27FC236}">
                <a16:creationId xmlns:a16="http://schemas.microsoft.com/office/drawing/2014/main" id="{EE4D3A3C-C428-486E-9F8D-BE78B034FA34}"/>
              </a:ext>
            </a:extLst>
          </p:cNvPr>
          <p:cNvSpPr>
            <a:spLocks noGrp="1"/>
          </p:cNvSpPr>
          <p:nvPr>
            <p:ph type="title"/>
          </p:nvPr>
        </p:nvSpPr>
        <p:spPr>
          <a:xfrm>
            <a:off x="8109459" y="787240"/>
            <a:ext cx="4188450" cy="687804"/>
          </a:xfrm>
        </p:spPr>
        <p:txBody>
          <a:bodyPr>
            <a:noAutofit/>
          </a:bodyPr>
          <a:lstStyle/>
          <a:p>
            <a:pPr algn="ctr"/>
            <a:r>
              <a:rPr lang="es-ES" sz="3200" b="1" dirty="0">
                <a:solidFill>
                  <a:schemeClr val="bg1"/>
                </a:solidFill>
                <a:latin typeface="Century Gothic" panose="020B0502020202020204" pitchFamily="34" charset="0"/>
              </a:rPr>
              <a:t>¿Dónde está el museo Guggenheim?</a:t>
            </a:r>
          </a:p>
        </p:txBody>
      </p:sp>
    </p:spTree>
    <p:extLst>
      <p:ext uri="{BB962C8B-B14F-4D97-AF65-F5344CB8AC3E}">
        <p14:creationId xmlns:p14="http://schemas.microsoft.com/office/powerpoint/2010/main" val="251853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5.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S25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ABF1D9-8E84-435D-9132-B3CD18B584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3" name="Rectangle 2">
            <a:extLst>
              <a:ext uri="{FF2B5EF4-FFF2-40B4-BE49-F238E27FC236}">
                <a16:creationId xmlns:a16="http://schemas.microsoft.com/office/drawing/2014/main" id="{7A6D728B-6D09-4D6F-B2D9-4A43379BDB5A}"/>
              </a:ext>
            </a:extLst>
          </p:cNvPr>
          <p:cNvSpPr/>
          <p:nvPr/>
        </p:nvSpPr>
        <p:spPr>
          <a:xfrm>
            <a:off x="2299677" y="2104510"/>
            <a:ext cx="1947969" cy="707886"/>
          </a:xfrm>
          <a:prstGeom prst="rect">
            <a:avLst/>
          </a:prstGeom>
          <a:noFill/>
        </p:spPr>
        <p:txBody>
          <a:bodyPr wrap="non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Madrid</a:t>
            </a:r>
          </a:p>
        </p:txBody>
      </p:sp>
      <p:sp>
        <p:nvSpPr>
          <p:cNvPr id="4" name="Rectangle 3">
            <a:extLst>
              <a:ext uri="{FF2B5EF4-FFF2-40B4-BE49-F238E27FC236}">
                <a16:creationId xmlns:a16="http://schemas.microsoft.com/office/drawing/2014/main" id="{EC05A71B-CAD6-481A-AC29-B188292390AA}"/>
              </a:ext>
            </a:extLst>
          </p:cNvPr>
          <p:cNvSpPr/>
          <p:nvPr/>
        </p:nvSpPr>
        <p:spPr>
          <a:xfrm>
            <a:off x="4196402" y="374786"/>
            <a:ext cx="366158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San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Sebastián</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5" name="Rectangle 4">
            <a:extLst>
              <a:ext uri="{FF2B5EF4-FFF2-40B4-BE49-F238E27FC236}">
                <a16:creationId xmlns:a16="http://schemas.microsoft.com/office/drawing/2014/main" id="{239EE947-D06D-4263-96EB-600C3E2B7C1D}"/>
              </a:ext>
            </a:extLst>
          </p:cNvPr>
          <p:cNvSpPr/>
          <p:nvPr/>
        </p:nvSpPr>
        <p:spPr>
          <a:xfrm>
            <a:off x="2013446" y="4558471"/>
            <a:ext cx="2440092"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Granada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6" name="Rectangle 5">
            <a:extLst>
              <a:ext uri="{FF2B5EF4-FFF2-40B4-BE49-F238E27FC236}">
                <a16:creationId xmlns:a16="http://schemas.microsoft.com/office/drawing/2014/main" id="{E9612762-3CA6-4BF1-BF2A-D5D422BA39AD}"/>
              </a:ext>
            </a:extLst>
          </p:cNvPr>
          <p:cNvSpPr/>
          <p:nvPr/>
        </p:nvSpPr>
        <p:spPr>
          <a:xfrm>
            <a:off x="5058509" y="1527464"/>
            <a:ext cx="2837815" cy="707886"/>
          </a:xfrm>
          <a:prstGeom prst="rect">
            <a:avLst/>
          </a:prstGeom>
          <a:noFill/>
        </p:spPr>
        <p:txBody>
          <a:bodyPr wrap="squar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Barcelona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7" name="Rectangle 6">
            <a:extLst>
              <a:ext uri="{FF2B5EF4-FFF2-40B4-BE49-F238E27FC236}">
                <a16:creationId xmlns:a16="http://schemas.microsoft.com/office/drawing/2014/main" id="{2D307327-9277-4807-A81B-5E09B5C73B7C}"/>
              </a:ext>
            </a:extLst>
          </p:cNvPr>
          <p:cNvSpPr/>
          <p:nvPr/>
        </p:nvSpPr>
        <p:spPr>
          <a:xfrm>
            <a:off x="2210155" y="325070"/>
            <a:ext cx="173477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Bilbao</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8" name="TextBox 7">
            <a:extLst>
              <a:ext uri="{FF2B5EF4-FFF2-40B4-BE49-F238E27FC236}">
                <a16:creationId xmlns:a16="http://schemas.microsoft.com/office/drawing/2014/main" id="{2ED1057A-BD33-4064-B3FC-498861985A9B}"/>
              </a:ext>
            </a:extLst>
          </p:cNvPr>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Guggenheim</a:t>
            </a:r>
          </a:p>
        </p:txBody>
      </p:sp>
      <p:sp>
        <p:nvSpPr>
          <p:cNvPr id="9" name="TextBox 8">
            <a:extLst>
              <a:ext uri="{FF2B5EF4-FFF2-40B4-BE49-F238E27FC236}">
                <a16:creationId xmlns:a16="http://schemas.microsoft.com/office/drawing/2014/main" id="{119596DA-7033-4188-BE50-D43290BA4E01}"/>
              </a:ext>
            </a:extLst>
          </p:cNvPr>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palacio</a:t>
            </a:r>
            <a:r>
              <a:rPr lang="en-GB" sz="2400" dirty="0">
                <a:solidFill>
                  <a:schemeClr val="accent5">
                    <a:lumMod val="50000"/>
                  </a:schemeClr>
                </a:solidFill>
                <a:latin typeface="Century Gothic" panose="020B0502020202020204" pitchFamily="34" charset="0"/>
              </a:rPr>
              <a:t> Miramar</a:t>
            </a:r>
          </a:p>
        </p:txBody>
      </p:sp>
      <p:sp>
        <p:nvSpPr>
          <p:cNvPr id="10" name="TextBox 9">
            <a:extLst>
              <a:ext uri="{FF2B5EF4-FFF2-40B4-BE49-F238E27FC236}">
                <a16:creationId xmlns:a16="http://schemas.microsoft.com/office/drawing/2014/main" id="{FDDD3D62-BE9D-42B7-90C0-9604E09AC794}"/>
              </a:ext>
            </a:extLst>
          </p:cNvPr>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rgbClr val="115076"/>
                </a:solidFill>
                <a:latin typeface="Century Gothic" panose="020B0502020202020204" pitchFamily="34" charset="0"/>
              </a:rPr>
              <a:t>el camp </a:t>
            </a:r>
            <a:r>
              <a:rPr lang="en-GB" sz="2400" dirty="0" err="1">
                <a:solidFill>
                  <a:srgbClr val="115076"/>
                </a:solidFill>
                <a:latin typeface="Century Gothic" panose="020B0502020202020204" pitchFamily="34" charset="0"/>
              </a:rPr>
              <a:t>Nou</a:t>
            </a:r>
            <a:endParaRPr lang="en-GB" sz="2400" dirty="0">
              <a:solidFill>
                <a:srgbClr val="115076"/>
              </a:solidFill>
              <a:latin typeface="Century Gothic" panose="020B0502020202020204" pitchFamily="34" charset="0"/>
            </a:endParaRPr>
          </a:p>
        </p:txBody>
      </p:sp>
      <p:sp>
        <p:nvSpPr>
          <p:cNvPr id="11" name="TextBox 10">
            <a:extLst>
              <a:ext uri="{FF2B5EF4-FFF2-40B4-BE49-F238E27FC236}">
                <a16:creationId xmlns:a16="http://schemas.microsoft.com/office/drawing/2014/main" id="{B535CB80-D1CA-49CA-BD45-1B7E9F6469AF}"/>
              </a:ext>
            </a:extLst>
          </p:cNvPr>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del Prado</a:t>
            </a:r>
          </a:p>
        </p:txBody>
      </p:sp>
      <p:sp>
        <p:nvSpPr>
          <p:cNvPr id="12" name="TextBox 11">
            <a:extLst>
              <a:ext uri="{FF2B5EF4-FFF2-40B4-BE49-F238E27FC236}">
                <a16:creationId xmlns:a16="http://schemas.microsoft.com/office/drawing/2014/main" id="{4ED17679-E0BF-4761-87CF-91EE469DD5CC}"/>
              </a:ext>
            </a:extLst>
          </p:cNvPr>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Alhambra</a:t>
            </a:r>
          </a:p>
        </p:txBody>
      </p:sp>
      <p:sp>
        <p:nvSpPr>
          <p:cNvPr id="13" name="TextBox 12">
            <a:extLst>
              <a:ext uri="{FF2B5EF4-FFF2-40B4-BE49-F238E27FC236}">
                <a16:creationId xmlns:a16="http://schemas.microsoft.com/office/drawing/2014/main" id="{214DE154-CB86-4051-A398-65D72B805873}"/>
              </a:ext>
            </a:extLst>
          </p:cNvPr>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Sagrada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Familia</a:t>
            </a:r>
            <a:endParaRPr lang="en-GB" sz="2400" dirty="0">
              <a:solidFill>
                <a:schemeClr val="accent5">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AAC5BE51-A4FB-4DB9-8FEB-8F7EA21CA81C}"/>
              </a:ext>
            </a:extLst>
          </p:cNvPr>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Bernabeu</a:t>
            </a:r>
            <a:endParaRPr lang="en-GB" sz="2400" dirty="0">
              <a:solidFill>
                <a:schemeClr val="accent5">
                  <a:lumMod val="50000"/>
                </a:schemeClr>
              </a:solidFill>
              <a:latin typeface="Century Gothic" panose="020B0502020202020204" pitchFamily="34" charset="0"/>
            </a:endParaRPr>
          </a:p>
        </p:txBody>
      </p:sp>
      <p:sp>
        <p:nvSpPr>
          <p:cNvPr id="15" name="Rectangle 14">
            <a:extLst>
              <a:ext uri="{FF2B5EF4-FFF2-40B4-BE49-F238E27FC236}">
                <a16:creationId xmlns:a16="http://schemas.microsoft.com/office/drawing/2014/main" id="{B80FB182-B375-4DBC-A74D-C20BA41A2D36}"/>
              </a:ext>
            </a:extLst>
          </p:cNvPr>
          <p:cNvSpPr/>
          <p:nvPr/>
        </p:nvSpPr>
        <p:spPr>
          <a:xfrm>
            <a:off x="100712" y="3673618"/>
            <a:ext cx="242085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Córdoba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6" name="TextBox 15">
            <a:extLst>
              <a:ext uri="{FF2B5EF4-FFF2-40B4-BE49-F238E27FC236}">
                <a16:creationId xmlns:a16="http://schemas.microsoft.com/office/drawing/2014/main" id="{21525511-608A-48D0-8728-44FF1A4AB796}"/>
              </a:ext>
            </a:extLst>
          </p:cNvPr>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Mezquita-Catedral</a:t>
            </a:r>
            <a:endParaRPr lang="en-GB" sz="2400" dirty="0">
              <a:solidFill>
                <a:schemeClr val="accent5">
                  <a:lumMod val="50000"/>
                </a:schemeClr>
              </a:solidFill>
              <a:latin typeface="Century Gothic" panose="020B0502020202020204" pitchFamily="34" charset="0"/>
            </a:endParaRPr>
          </a:p>
        </p:txBody>
      </p:sp>
      <p:sp>
        <p:nvSpPr>
          <p:cNvPr id="17" name="Rounded Rectangular Callout 21">
            <a:extLst>
              <a:ext uri="{FF2B5EF4-FFF2-40B4-BE49-F238E27FC236}">
                <a16:creationId xmlns:a16="http://schemas.microsoft.com/office/drawing/2014/main" id="{36D296FC-B243-41F7-B1B2-50663FF8D12F}"/>
              </a:ext>
            </a:extLst>
          </p:cNvPr>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latin typeface="Century Gothic" panose="020B0502020202020204" pitchFamily="34" charset="0"/>
            </a:endParaRPr>
          </a:p>
        </p:txBody>
      </p:sp>
      <p:sp>
        <p:nvSpPr>
          <p:cNvPr id="18" name="TextBox 17">
            <a:extLst>
              <a:ext uri="{FF2B5EF4-FFF2-40B4-BE49-F238E27FC236}">
                <a16:creationId xmlns:a16="http://schemas.microsoft.com/office/drawing/2014/main" id="{5BF07561-B8B3-4165-AEDD-6DDE1EEDEC87}"/>
              </a:ext>
            </a:extLst>
          </p:cNvPr>
          <p:cNvSpPr txBox="1"/>
          <p:nvPr/>
        </p:nvSpPr>
        <p:spPr>
          <a:xfrm>
            <a:off x="6837188" y="4217197"/>
            <a:ext cx="5141810"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algn="ctr"/>
            <a:r>
              <a:rPr lang="en-GB" sz="4400" dirty="0">
                <a:solidFill>
                  <a:schemeClr val="accent5">
                    <a:lumMod val="50000"/>
                  </a:schemeClr>
                </a:solidFill>
                <a:latin typeface="Century Gothic" panose="020B0502020202020204" pitchFamily="34" charset="0"/>
              </a:rPr>
              <a:t>Está en Madrid.</a:t>
            </a:r>
          </a:p>
        </p:txBody>
      </p:sp>
      <p:sp>
        <p:nvSpPr>
          <p:cNvPr id="19" name="Title 18">
            <a:extLst>
              <a:ext uri="{FF2B5EF4-FFF2-40B4-BE49-F238E27FC236}">
                <a16:creationId xmlns:a16="http://schemas.microsoft.com/office/drawing/2014/main" id="{C01CF0B9-26ED-477B-8CB0-B343C8E1F54F}"/>
              </a:ext>
            </a:extLst>
          </p:cNvPr>
          <p:cNvSpPr>
            <a:spLocks noGrp="1"/>
          </p:cNvSpPr>
          <p:nvPr>
            <p:ph type="title"/>
          </p:nvPr>
        </p:nvSpPr>
        <p:spPr>
          <a:xfrm>
            <a:off x="8151561" y="441462"/>
            <a:ext cx="4019183" cy="1325563"/>
          </a:xfrm>
        </p:spPr>
        <p:txBody>
          <a:bodyPr>
            <a:normAutofit/>
          </a:bodyPr>
          <a:lstStyle/>
          <a:p>
            <a:pPr algn="ctr"/>
            <a:r>
              <a:rPr lang="es-ES" sz="3200" b="1" dirty="0">
                <a:solidFill>
                  <a:schemeClr val="bg1"/>
                </a:solidFill>
                <a:latin typeface="Century Gothic" panose="020B0502020202020204" pitchFamily="34" charset="0"/>
              </a:rPr>
              <a:t>¿Dónde está el museo del Prado?</a:t>
            </a:r>
          </a:p>
        </p:txBody>
      </p:sp>
    </p:spTree>
    <p:extLst>
      <p:ext uri="{BB962C8B-B14F-4D97-AF65-F5344CB8AC3E}">
        <p14:creationId xmlns:p14="http://schemas.microsoft.com/office/powerpoint/2010/main" val="150131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6.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S27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DB79D9-3B63-4B8D-84E5-C8FA74FA0C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3" name="Rectangle 2">
            <a:extLst>
              <a:ext uri="{FF2B5EF4-FFF2-40B4-BE49-F238E27FC236}">
                <a16:creationId xmlns:a16="http://schemas.microsoft.com/office/drawing/2014/main" id="{D989F003-B2A4-4432-8C2E-EA20CDA7C719}"/>
              </a:ext>
            </a:extLst>
          </p:cNvPr>
          <p:cNvSpPr/>
          <p:nvPr/>
        </p:nvSpPr>
        <p:spPr>
          <a:xfrm>
            <a:off x="2299677" y="2104510"/>
            <a:ext cx="1947969" cy="707886"/>
          </a:xfrm>
          <a:prstGeom prst="rect">
            <a:avLst/>
          </a:prstGeom>
          <a:noFill/>
        </p:spPr>
        <p:txBody>
          <a:bodyPr wrap="non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Madrid</a:t>
            </a:r>
          </a:p>
        </p:txBody>
      </p:sp>
      <p:sp>
        <p:nvSpPr>
          <p:cNvPr id="4" name="Rectangle 3">
            <a:extLst>
              <a:ext uri="{FF2B5EF4-FFF2-40B4-BE49-F238E27FC236}">
                <a16:creationId xmlns:a16="http://schemas.microsoft.com/office/drawing/2014/main" id="{E4DC37D8-B78E-4189-9162-98B1A346C462}"/>
              </a:ext>
            </a:extLst>
          </p:cNvPr>
          <p:cNvSpPr/>
          <p:nvPr/>
        </p:nvSpPr>
        <p:spPr>
          <a:xfrm>
            <a:off x="4196402" y="374786"/>
            <a:ext cx="366158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San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Sebastián</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5" name="Rectangle 4">
            <a:extLst>
              <a:ext uri="{FF2B5EF4-FFF2-40B4-BE49-F238E27FC236}">
                <a16:creationId xmlns:a16="http://schemas.microsoft.com/office/drawing/2014/main" id="{5BB2E7CB-DB67-440F-8713-7F5FA4CACA1F}"/>
              </a:ext>
            </a:extLst>
          </p:cNvPr>
          <p:cNvSpPr/>
          <p:nvPr/>
        </p:nvSpPr>
        <p:spPr>
          <a:xfrm>
            <a:off x="2013446" y="4558471"/>
            <a:ext cx="2440092"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Granada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6" name="Rectangle 5">
            <a:extLst>
              <a:ext uri="{FF2B5EF4-FFF2-40B4-BE49-F238E27FC236}">
                <a16:creationId xmlns:a16="http://schemas.microsoft.com/office/drawing/2014/main" id="{7962B8B5-3B78-4775-B4B4-0243C9B0540A}"/>
              </a:ext>
            </a:extLst>
          </p:cNvPr>
          <p:cNvSpPr/>
          <p:nvPr/>
        </p:nvSpPr>
        <p:spPr>
          <a:xfrm>
            <a:off x="5058509" y="1527464"/>
            <a:ext cx="2837815" cy="707886"/>
          </a:xfrm>
          <a:prstGeom prst="rect">
            <a:avLst/>
          </a:prstGeom>
          <a:noFill/>
        </p:spPr>
        <p:txBody>
          <a:bodyPr wrap="squar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Barcelona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7" name="Rectangle 6">
            <a:extLst>
              <a:ext uri="{FF2B5EF4-FFF2-40B4-BE49-F238E27FC236}">
                <a16:creationId xmlns:a16="http://schemas.microsoft.com/office/drawing/2014/main" id="{91F79F63-1FAC-4CFF-A972-BA9983F6793F}"/>
              </a:ext>
            </a:extLst>
          </p:cNvPr>
          <p:cNvSpPr/>
          <p:nvPr/>
        </p:nvSpPr>
        <p:spPr>
          <a:xfrm>
            <a:off x="2210155" y="325070"/>
            <a:ext cx="173477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Bilbao</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8" name="TextBox 7">
            <a:extLst>
              <a:ext uri="{FF2B5EF4-FFF2-40B4-BE49-F238E27FC236}">
                <a16:creationId xmlns:a16="http://schemas.microsoft.com/office/drawing/2014/main" id="{798FC25E-7846-4E48-B654-6FB2ABEECE60}"/>
              </a:ext>
            </a:extLst>
          </p:cNvPr>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Guggenheim</a:t>
            </a:r>
          </a:p>
        </p:txBody>
      </p:sp>
      <p:sp>
        <p:nvSpPr>
          <p:cNvPr id="9" name="TextBox 8">
            <a:extLst>
              <a:ext uri="{FF2B5EF4-FFF2-40B4-BE49-F238E27FC236}">
                <a16:creationId xmlns:a16="http://schemas.microsoft.com/office/drawing/2014/main" id="{75EF5268-402B-431A-B2B3-86D08F453A0A}"/>
              </a:ext>
            </a:extLst>
          </p:cNvPr>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palacio</a:t>
            </a:r>
            <a:r>
              <a:rPr lang="en-GB" sz="2400" dirty="0">
                <a:solidFill>
                  <a:schemeClr val="accent5">
                    <a:lumMod val="50000"/>
                  </a:schemeClr>
                </a:solidFill>
                <a:latin typeface="Century Gothic" panose="020B0502020202020204" pitchFamily="34" charset="0"/>
              </a:rPr>
              <a:t> Miramar</a:t>
            </a:r>
          </a:p>
        </p:txBody>
      </p:sp>
      <p:sp>
        <p:nvSpPr>
          <p:cNvPr id="10" name="TextBox 9">
            <a:extLst>
              <a:ext uri="{FF2B5EF4-FFF2-40B4-BE49-F238E27FC236}">
                <a16:creationId xmlns:a16="http://schemas.microsoft.com/office/drawing/2014/main" id="{D3FC3DC2-C26D-4FAA-AAF5-A837B8162191}"/>
              </a:ext>
            </a:extLst>
          </p:cNvPr>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rgbClr val="115076"/>
                </a:solidFill>
                <a:latin typeface="Century Gothic" panose="020B0502020202020204" pitchFamily="34" charset="0"/>
              </a:rPr>
              <a:t>el camp </a:t>
            </a:r>
            <a:r>
              <a:rPr lang="en-GB" sz="2400" dirty="0" err="1">
                <a:solidFill>
                  <a:srgbClr val="115076"/>
                </a:solidFill>
                <a:latin typeface="Century Gothic" panose="020B0502020202020204" pitchFamily="34" charset="0"/>
              </a:rPr>
              <a:t>Nou</a:t>
            </a:r>
            <a:endParaRPr lang="en-GB" sz="2400" dirty="0">
              <a:solidFill>
                <a:srgbClr val="115076"/>
              </a:solidFill>
              <a:latin typeface="Century Gothic" panose="020B0502020202020204" pitchFamily="34" charset="0"/>
            </a:endParaRPr>
          </a:p>
        </p:txBody>
      </p:sp>
      <p:sp>
        <p:nvSpPr>
          <p:cNvPr id="11" name="TextBox 10">
            <a:extLst>
              <a:ext uri="{FF2B5EF4-FFF2-40B4-BE49-F238E27FC236}">
                <a16:creationId xmlns:a16="http://schemas.microsoft.com/office/drawing/2014/main" id="{47E9084F-8702-48D7-813F-3277C269EB31}"/>
              </a:ext>
            </a:extLst>
          </p:cNvPr>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del Prado</a:t>
            </a:r>
          </a:p>
        </p:txBody>
      </p:sp>
      <p:sp>
        <p:nvSpPr>
          <p:cNvPr id="12" name="TextBox 11">
            <a:extLst>
              <a:ext uri="{FF2B5EF4-FFF2-40B4-BE49-F238E27FC236}">
                <a16:creationId xmlns:a16="http://schemas.microsoft.com/office/drawing/2014/main" id="{3F606CA4-AA72-4C79-8C51-A43A17D6F811}"/>
              </a:ext>
            </a:extLst>
          </p:cNvPr>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Alhambra</a:t>
            </a:r>
          </a:p>
        </p:txBody>
      </p:sp>
      <p:sp>
        <p:nvSpPr>
          <p:cNvPr id="13" name="TextBox 12">
            <a:extLst>
              <a:ext uri="{FF2B5EF4-FFF2-40B4-BE49-F238E27FC236}">
                <a16:creationId xmlns:a16="http://schemas.microsoft.com/office/drawing/2014/main" id="{5F71F59C-B96E-4C42-8D5E-0566D0C53CAC}"/>
              </a:ext>
            </a:extLst>
          </p:cNvPr>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Sagrada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Familia</a:t>
            </a:r>
            <a:endParaRPr lang="en-GB" sz="2400" dirty="0">
              <a:solidFill>
                <a:schemeClr val="accent5">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3067DEC4-C390-49CC-A8C3-C4DA3F7E1D19}"/>
              </a:ext>
            </a:extLst>
          </p:cNvPr>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Bernabeu</a:t>
            </a:r>
            <a:endParaRPr lang="en-GB" sz="2400" dirty="0">
              <a:solidFill>
                <a:schemeClr val="accent5">
                  <a:lumMod val="50000"/>
                </a:schemeClr>
              </a:solidFill>
              <a:latin typeface="Century Gothic" panose="020B0502020202020204" pitchFamily="34" charset="0"/>
            </a:endParaRPr>
          </a:p>
        </p:txBody>
      </p:sp>
      <p:sp>
        <p:nvSpPr>
          <p:cNvPr id="15" name="Rectangle 14">
            <a:extLst>
              <a:ext uri="{FF2B5EF4-FFF2-40B4-BE49-F238E27FC236}">
                <a16:creationId xmlns:a16="http://schemas.microsoft.com/office/drawing/2014/main" id="{31B81909-BA9A-41D2-9F7D-12E590DF33DC}"/>
              </a:ext>
            </a:extLst>
          </p:cNvPr>
          <p:cNvSpPr/>
          <p:nvPr/>
        </p:nvSpPr>
        <p:spPr>
          <a:xfrm>
            <a:off x="100712" y="3673618"/>
            <a:ext cx="242085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Córdoba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6" name="TextBox 15">
            <a:extLst>
              <a:ext uri="{FF2B5EF4-FFF2-40B4-BE49-F238E27FC236}">
                <a16:creationId xmlns:a16="http://schemas.microsoft.com/office/drawing/2014/main" id="{D5975D56-C42B-4989-8347-0890B8B24C71}"/>
              </a:ext>
            </a:extLst>
          </p:cNvPr>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Mezquita-Catedral</a:t>
            </a:r>
            <a:endParaRPr lang="en-GB" sz="2400" dirty="0">
              <a:solidFill>
                <a:schemeClr val="accent5">
                  <a:lumMod val="50000"/>
                </a:schemeClr>
              </a:solidFill>
              <a:latin typeface="Century Gothic" panose="020B0502020202020204" pitchFamily="34" charset="0"/>
            </a:endParaRPr>
          </a:p>
        </p:txBody>
      </p:sp>
      <p:sp>
        <p:nvSpPr>
          <p:cNvPr id="17" name="Rounded Rectangular Callout 21">
            <a:extLst>
              <a:ext uri="{FF2B5EF4-FFF2-40B4-BE49-F238E27FC236}">
                <a16:creationId xmlns:a16="http://schemas.microsoft.com/office/drawing/2014/main" id="{969D0485-C228-45ED-9A60-293E944CCD96}"/>
              </a:ext>
            </a:extLst>
          </p:cNvPr>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latin typeface="Century Gothic" panose="020B0502020202020204" pitchFamily="34" charset="0"/>
            </a:endParaRPr>
          </a:p>
        </p:txBody>
      </p:sp>
      <p:sp>
        <p:nvSpPr>
          <p:cNvPr id="18" name="TextBox 17">
            <a:extLst>
              <a:ext uri="{FF2B5EF4-FFF2-40B4-BE49-F238E27FC236}">
                <a16:creationId xmlns:a16="http://schemas.microsoft.com/office/drawing/2014/main" id="{D5BBB4AA-F2FC-4A25-8539-AEC83ECD521A}"/>
              </a:ext>
            </a:extLst>
          </p:cNvPr>
          <p:cNvSpPr txBox="1"/>
          <p:nvPr/>
        </p:nvSpPr>
        <p:spPr>
          <a:xfrm>
            <a:off x="6537273" y="4217197"/>
            <a:ext cx="5441725"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algn="ctr"/>
            <a:r>
              <a:rPr lang="en-GB" sz="4400" dirty="0">
                <a:solidFill>
                  <a:schemeClr val="accent5">
                    <a:lumMod val="50000"/>
                  </a:schemeClr>
                </a:solidFill>
                <a:latin typeface="Century Gothic" panose="020B0502020202020204" pitchFamily="34" charset="0"/>
              </a:rPr>
              <a:t>Está en Barcelona.</a:t>
            </a:r>
          </a:p>
        </p:txBody>
      </p:sp>
      <p:sp>
        <p:nvSpPr>
          <p:cNvPr id="19" name="Title 18">
            <a:extLst>
              <a:ext uri="{FF2B5EF4-FFF2-40B4-BE49-F238E27FC236}">
                <a16:creationId xmlns:a16="http://schemas.microsoft.com/office/drawing/2014/main" id="{724ABF46-50B7-457F-BAD6-696A6356652D}"/>
              </a:ext>
            </a:extLst>
          </p:cNvPr>
          <p:cNvSpPr>
            <a:spLocks noGrp="1"/>
          </p:cNvSpPr>
          <p:nvPr>
            <p:ph type="title"/>
          </p:nvPr>
        </p:nvSpPr>
        <p:spPr>
          <a:xfrm>
            <a:off x="8533954" y="468360"/>
            <a:ext cx="3795870" cy="1325563"/>
          </a:xfrm>
        </p:spPr>
        <p:txBody>
          <a:bodyPr>
            <a:normAutofit/>
          </a:bodyPr>
          <a:lstStyle/>
          <a:p>
            <a:r>
              <a:rPr lang="es-ES" sz="3200" b="1" dirty="0">
                <a:solidFill>
                  <a:schemeClr val="bg1"/>
                </a:solidFill>
                <a:latin typeface="Century Gothic" panose="020B0502020202020204" pitchFamily="34" charset="0"/>
              </a:rPr>
              <a:t>¿Dónde está el camp Nou?</a:t>
            </a:r>
          </a:p>
        </p:txBody>
      </p:sp>
    </p:spTree>
    <p:extLst>
      <p:ext uri="{BB962C8B-B14F-4D97-AF65-F5344CB8AC3E}">
        <p14:creationId xmlns:p14="http://schemas.microsoft.com/office/powerpoint/2010/main" val="140580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7.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26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878749-D774-43D0-BAEB-678B94520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3" name="Rectangle 2">
            <a:extLst>
              <a:ext uri="{FF2B5EF4-FFF2-40B4-BE49-F238E27FC236}">
                <a16:creationId xmlns:a16="http://schemas.microsoft.com/office/drawing/2014/main" id="{0D3266A7-ECB3-4F39-A2C4-02BA1614A741}"/>
              </a:ext>
            </a:extLst>
          </p:cNvPr>
          <p:cNvSpPr/>
          <p:nvPr/>
        </p:nvSpPr>
        <p:spPr>
          <a:xfrm>
            <a:off x="2299677" y="2104510"/>
            <a:ext cx="1947969" cy="707886"/>
          </a:xfrm>
          <a:prstGeom prst="rect">
            <a:avLst/>
          </a:prstGeom>
          <a:noFill/>
        </p:spPr>
        <p:txBody>
          <a:bodyPr wrap="non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Madrid</a:t>
            </a:r>
          </a:p>
        </p:txBody>
      </p:sp>
      <p:sp>
        <p:nvSpPr>
          <p:cNvPr id="4" name="Rectangle 3">
            <a:extLst>
              <a:ext uri="{FF2B5EF4-FFF2-40B4-BE49-F238E27FC236}">
                <a16:creationId xmlns:a16="http://schemas.microsoft.com/office/drawing/2014/main" id="{21A280A5-DB49-434E-BCB6-A6CB3DB2FDC3}"/>
              </a:ext>
            </a:extLst>
          </p:cNvPr>
          <p:cNvSpPr/>
          <p:nvPr/>
        </p:nvSpPr>
        <p:spPr>
          <a:xfrm>
            <a:off x="4196402" y="374786"/>
            <a:ext cx="366158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San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Sebastián</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5" name="Rectangle 4">
            <a:extLst>
              <a:ext uri="{FF2B5EF4-FFF2-40B4-BE49-F238E27FC236}">
                <a16:creationId xmlns:a16="http://schemas.microsoft.com/office/drawing/2014/main" id="{BA67AEC3-5534-4C09-A47A-2F276B688E31}"/>
              </a:ext>
            </a:extLst>
          </p:cNvPr>
          <p:cNvSpPr/>
          <p:nvPr/>
        </p:nvSpPr>
        <p:spPr>
          <a:xfrm>
            <a:off x="2013446" y="4558471"/>
            <a:ext cx="2440092"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Granada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6" name="Rectangle 5">
            <a:extLst>
              <a:ext uri="{FF2B5EF4-FFF2-40B4-BE49-F238E27FC236}">
                <a16:creationId xmlns:a16="http://schemas.microsoft.com/office/drawing/2014/main" id="{DF71E587-4806-4E8B-B3E4-7962A9D5BE48}"/>
              </a:ext>
            </a:extLst>
          </p:cNvPr>
          <p:cNvSpPr/>
          <p:nvPr/>
        </p:nvSpPr>
        <p:spPr>
          <a:xfrm>
            <a:off x="5058509" y="1527464"/>
            <a:ext cx="2837815" cy="707886"/>
          </a:xfrm>
          <a:prstGeom prst="rect">
            <a:avLst/>
          </a:prstGeom>
          <a:noFill/>
        </p:spPr>
        <p:txBody>
          <a:bodyPr wrap="squar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Barcelona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7" name="Rectangle 6">
            <a:extLst>
              <a:ext uri="{FF2B5EF4-FFF2-40B4-BE49-F238E27FC236}">
                <a16:creationId xmlns:a16="http://schemas.microsoft.com/office/drawing/2014/main" id="{71C07FCC-33F7-48B1-87D7-42F817A7D8DD}"/>
              </a:ext>
            </a:extLst>
          </p:cNvPr>
          <p:cNvSpPr/>
          <p:nvPr/>
        </p:nvSpPr>
        <p:spPr>
          <a:xfrm>
            <a:off x="2210155" y="325070"/>
            <a:ext cx="173477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Bilbao</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8" name="TextBox 7">
            <a:extLst>
              <a:ext uri="{FF2B5EF4-FFF2-40B4-BE49-F238E27FC236}">
                <a16:creationId xmlns:a16="http://schemas.microsoft.com/office/drawing/2014/main" id="{628335C8-ADA8-4B4C-8A56-9ECBC203A7C6}"/>
              </a:ext>
            </a:extLst>
          </p:cNvPr>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Guggenheim</a:t>
            </a:r>
          </a:p>
        </p:txBody>
      </p:sp>
      <p:sp>
        <p:nvSpPr>
          <p:cNvPr id="9" name="TextBox 8">
            <a:extLst>
              <a:ext uri="{FF2B5EF4-FFF2-40B4-BE49-F238E27FC236}">
                <a16:creationId xmlns:a16="http://schemas.microsoft.com/office/drawing/2014/main" id="{A29CDA88-CCEE-441B-A92F-B7E72EDB27B9}"/>
              </a:ext>
            </a:extLst>
          </p:cNvPr>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palacio</a:t>
            </a:r>
            <a:r>
              <a:rPr lang="en-GB" sz="2400" dirty="0">
                <a:solidFill>
                  <a:schemeClr val="accent5">
                    <a:lumMod val="50000"/>
                  </a:schemeClr>
                </a:solidFill>
                <a:latin typeface="Century Gothic" panose="020B0502020202020204" pitchFamily="34" charset="0"/>
              </a:rPr>
              <a:t> Miramar</a:t>
            </a:r>
          </a:p>
        </p:txBody>
      </p:sp>
      <p:sp>
        <p:nvSpPr>
          <p:cNvPr id="10" name="TextBox 9">
            <a:extLst>
              <a:ext uri="{FF2B5EF4-FFF2-40B4-BE49-F238E27FC236}">
                <a16:creationId xmlns:a16="http://schemas.microsoft.com/office/drawing/2014/main" id="{0DB3F9DE-90CD-497C-BA88-66B317EBF076}"/>
              </a:ext>
            </a:extLst>
          </p:cNvPr>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rgbClr val="115076"/>
                </a:solidFill>
                <a:latin typeface="Century Gothic" panose="020B0502020202020204" pitchFamily="34" charset="0"/>
              </a:rPr>
              <a:t>el camp </a:t>
            </a:r>
            <a:r>
              <a:rPr lang="en-GB" sz="2400" dirty="0" err="1">
                <a:solidFill>
                  <a:srgbClr val="115076"/>
                </a:solidFill>
                <a:latin typeface="Century Gothic" panose="020B0502020202020204" pitchFamily="34" charset="0"/>
              </a:rPr>
              <a:t>Nou</a:t>
            </a:r>
            <a:endParaRPr lang="en-GB" sz="2400" dirty="0">
              <a:solidFill>
                <a:srgbClr val="115076"/>
              </a:solidFill>
              <a:latin typeface="Century Gothic" panose="020B0502020202020204" pitchFamily="34" charset="0"/>
            </a:endParaRPr>
          </a:p>
        </p:txBody>
      </p:sp>
      <p:sp>
        <p:nvSpPr>
          <p:cNvPr id="11" name="TextBox 10">
            <a:extLst>
              <a:ext uri="{FF2B5EF4-FFF2-40B4-BE49-F238E27FC236}">
                <a16:creationId xmlns:a16="http://schemas.microsoft.com/office/drawing/2014/main" id="{42C1B6DD-1240-490A-92DC-4B11363733DD}"/>
              </a:ext>
            </a:extLst>
          </p:cNvPr>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del Prado</a:t>
            </a:r>
          </a:p>
        </p:txBody>
      </p:sp>
      <p:sp>
        <p:nvSpPr>
          <p:cNvPr id="12" name="TextBox 11">
            <a:extLst>
              <a:ext uri="{FF2B5EF4-FFF2-40B4-BE49-F238E27FC236}">
                <a16:creationId xmlns:a16="http://schemas.microsoft.com/office/drawing/2014/main" id="{1D8CE555-303F-437C-8AE8-CC64A1872AD5}"/>
              </a:ext>
            </a:extLst>
          </p:cNvPr>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Alhambra</a:t>
            </a:r>
          </a:p>
        </p:txBody>
      </p:sp>
      <p:sp>
        <p:nvSpPr>
          <p:cNvPr id="13" name="TextBox 12">
            <a:extLst>
              <a:ext uri="{FF2B5EF4-FFF2-40B4-BE49-F238E27FC236}">
                <a16:creationId xmlns:a16="http://schemas.microsoft.com/office/drawing/2014/main" id="{F8F575CE-9EBE-43A4-AFDE-57D4DC446D54}"/>
              </a:ext>
            </a:extLst>
          </p:cNvPr>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Sagrada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Familia</a:t>
            </a:r>
            <a:endParaRPr lang="en-GB" sz="2400" dirty="0">
              <a:solidFill>
                <a:schemeClr val="accent5">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7A0C686F-3CBC-4DA2-944F-6F977B5FFEB6}"/>
              </a:ext>
            </a:extLst>
          </p:cNvPr>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Bernabeu</a:t>
            </a:r>
            <a:endParaRPr lang="en-GB" sz="2400" dirty="0">
              <a:solidFill>
                <a:schemeClr val="accent5">
                  <a:lumMod val="50000"/>
                </a:schemeClr>
              </a:solidFill>
              <a:latin typeface="Century Gothic" panose="020B0502020202020204" pitchFamily="34" charset="0"/>
            </a:endParaRPr>
          </a:p>
        </p:txBody>
      </p:sp>
      <p:sp>
        <p:nvSpPr>
          <p:cNvPr id="15" name="Rectangle 14">
            <a:extLst>
              <a:ext uri="{FF2B5EF4-FFF2-40B4-BE49-F238E27FC236}">
                <a16:creationId xmlns:a16="http://schemas.microsoft.com/office/drawing/2014/main" id="{6B812EAE-225A-4954-A48F-CB0F8887BB15}"/>
              </a:ext>
            </a:extLst>
          </p:cNvPr>
          <p:cNvSpPr/>
          <p:nvPr/>
        </p:nvSpPr>
        <p:spPr>
          <a:xfrm>
            <a:off x="100712" y="3673618"/>
            <a:ext cx="242085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Córdoba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6" name="TextBox 15">
            <a:extLst>
              <a:ext uri="{FF2B5EF4-FFF2-40B4-BE49-F238E27FC236}">
                <a16:creationId xmlns:a16="http://schemas.microsoft.com/office/drawing/2014/main" id="{6AF58C6B-CC05-4430-BEFB-FDA09A86CB9F}"/>
              </a:ext>
            </a:extLst>
          </p:cNvPr>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Mezquita-Catedral</a:t>
            </a:r>
            <a:endParaRPr lang="en-GB" sz="2400" dirty="0">
              <a:solidFill>
                <a:schemeClr val="accent5">
                  <a:lumMod val="50000"/>
                </a:schemeClr>
              </a:solidFill>
              <a:latin typeface="Century Gothic" panose="020B0502020202020204" pitchFamily="34" charset="0"/>
            </a:endParaRPr>
          </a:p>
        </p:txBody>
      </p:sp>
      <p:sp>
        <p:nvSpPr>
          <p:cNvPr id="17" name="Rounded Rectangular Callout 21">
            <a:extLst>
              <a:ext uri="{FF2B5EF4-FFF2-40B4-BE49-F238E27FC236}">
                <a16:creationId xmlns:a16="http://schemas.microsoft.com/office/drawing/2014/main" id="{599079DB-E685-4DDF-9897-3960A422D31A}"/>
              </a:ext>
            </a:extLst>
          </p:cNvPr>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latin typeface="Century Gothic" panose="020B0502020202020204" pitchFamily="34" charset="0"/>
            </a:endParaRPr>
          </a:p>
        </p:txBody>
      </p:sp>
      <p:sp>
        <p:nvSpPr>
          <p:cNvPr id="18" name="TextBox 17">
            <a:extLst>
              <a:ext uri="{FF2B5EF4-FFF2-40B4-BE49-F238E27FC236}">
                <a16:creationId xmlns:a16="http://schemas.microsoft.com/office/drawing/2014/main" id="{110A5C39-A45C-4C6D-B976-F18E05CFD4DB}"/>
              </a:ext>
            </a:extLst>
          </p:cNvPr>
          <p:cNvSpPr txBox="1"/>
          <p:nvPr/>
        </p:nvSpPr>
        <p:spPr>
          <a:xfrm>
            <a:off x="6537273" y="4217197"/>
            <a:ext cx="5441725"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algn="ctr"/>
            <a:r>
              <a:rPr lang="en-GB" sz="4400" dirty="0">
                <a:solidFill>
                  <a:schemeClr val="accent5">
                    <a:lumMod val="50000"/>
                  </a:schemeClr>
                </a:solidFill>
                <a:latin typeface="Century Gothic" panose="020B0502020202020204" pitchFamily="34" charset="0"/>
              </a:rPr>
              <a:t>Está en Córdoba.</a:t>
            </a:r>
          </a:p>
        </p:txBody>
      </p:sp>
      <p:sp>
        <p:nvSpPr>
          <p:cNvPr id="19" name="Title 18">
            <a:extLst>
              <a:ext uri="{FF2B5EF4-FFF2-40B4-BE49-F238E27FC236}">
                <a16:creationId xmlns:a16="http://schemas.microsoft.com/office/drawing/2014/main" id="{4B626052-185C-4F73-A58A-CA4DA1BA1F16}"/>
              </a:ext>
            </a:extLst>
          </p:cNvPr>
          <p:cNvSpPr>
            <a:spLocks noGrp="1"/>
          </p:cNvSpPr>
          <p:nvPr>
            <p:ph type="title"/>
          </p:nvPr>
        </p:nvSpPr>
        <p:spPr>
          <a:xfrm>
            <a:off x="8293744" y="468360"/>
            <a:ext cx="3809204" cy="1325563"/>
          </a:xfrm>
        </p:spPr>
        <p:txBody>
          <a:bodyPr>
            <a:normAutofit fontScale="90000"/>
          </a:bodyPr>
          <a:lstStyle/>
          <a:p>
            <a:r>
              <a:rPr lang="en-GB" sz="3200" b="1" dirty="0">
                <a:solidFill>
                  <a:schemeClr val="bg1"/>
                </a:solidFill>
                <a:latin typeface="Century Gothic" panose="020B0502020202020204" pitchFamily="34" charset="0"/>
              </a:rPr>
              <a:t>¿Dónde está la </a:t>
            </a:r>
            <a:r>
              <a:rPr lang="en-GB" sz="3200" b="1" dirty="0" err="1">
                <a:solidFill>
                  <a:schemeClr val="bg1"/>
                </a:solidFill>
                <a:latin typeface="Century Gothic" panose="020B0502020202020204" pitchFamily="34" charset="0"/>
              </a:rPr>
              <a:t>Mesquita-Catedral</a:t>
            </a:r>
            <a:r>
              <a:rPr lang="en-GB" sz="3200" b="1"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59981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S28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9" name="TextBox 8">
            <a:extLst>
              <a:ext uri="{FF2B5EF4-FFF2-40B4-BE49-F238E27FC236}">
                <a16:creationId xmlns:a16="http://schemas.microsoft.com/office/drawing/2014/main" id="{16AA8A4F-BEE1-4316-9409-956314A7F15F}"/>
              </a:ext>
            </a:extLst>
          </p:cNvPr>
          <p:cNvSpPr txBox="1"/>
          <p:nvPr/>
        </p:nvSpPr>
        <p:spPr>
          <a:xfrm>
            <a:off x="3038170" y="486077"/>
            <a:ext cx="5414904" cy="1862048"/>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1500" b="1"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estar</a:t>
            </a:r>
          </a:p>
        </p:txBody>
      </p:sp>
      <p:sp>
        <p:nvSpPr>
          <p:cNvPr id="10" name="TextBox 9">
            <a:extLst>
              <a:ext uri="{FF2B5EF4-FFF2-40B4-BE49-F238E27FC236}">
                <a16:creationId xmlns:a16="http://schemas.microsoft.com/office/drawing/2014/main" id="{87975A03-6912-44E4-8CD6-48F64F187E89}"/>
              </a:ext>
            </a:extLst>
          </p:cNvPr>
          <p:cNvSpPr txBox="1"/>
          <p:nvPr/>
        </p:nvSpPr>
        <p:spPr>
          <a:xfrm>
            <a:off x="3038170" y="2173543"/>
            <a:ext cx="6434076"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be </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being] (with location)</a:t>
            </a:r>
            <a:endPar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87106996-2C95-433B-B4CC-1A785DC1E84C}"/>
              </a:ext>
            </a:extLst>
          </p:cNvPr>
          <p:cNvSpPr txBox="1"/>
          <p:nvPr/>
        </p:nvSpPr>
        <p:spPr>
          <a:xfrm>
            <a:off x="3038170" y="3310874"/>
            <a:ext cx="5414904" cy="1862048"/>
          </a:xfrm>
          <a:prstGeom prst="rect">
            <a:avLst/>
          </a:prstGeom>
          <a:noFill/>
        </p:spPr>
        <p:txBody>
          <a:bodyPr wrap="square" rtlCol="0">
            <a:spAutoFit/>
          </a:bodyPr>
          <a:lstStyle/>
          <a:p>
            <a:pPr algn="ctr" eaLnBrk="0" fontAlgn="base" hangingPunct="0">
              <a:spcBef>
                <a:spcPct val="0"/>
              </a:spcBef>
              <a:spcAft>
                <a:spcPct val="0"/>
              </a:spcAft>
              <a:defRPr/>
            </a:pPr>
            <a:r>
              <a:rPr lang="en-GB" sz="11500" b="1" dirty="0">
                <a:solidFill>
                  <a:srgbClr val="5B9BD5">
                    <a:lumMod val="50000"/>
                  </a:srgbClr>
                </a:solidFill>
                <a:latin typeface="Century Gothic" panose="020B0502020202020204" pitchFamily="34" charset="0"/>
              </a:rPr>
              <a:t>está</a:t>
            </a:r>
          </a:p>
        </p:txBody>
      </p:sp>
      <p:sp>
        <p:nvSpPr>
          <p:cNvPr id="12" name="TextBox 11">
            <a:extLst>
              <a:ext uri="{FF2B5EF4-FFF2-40B4-BE49-F238E27FC236}">
                <a16:creationId xmlns:a16="http://schemas.microsoft.com/office/drawing/2014/main" id="{C1E15535-1265-4C76-BC39-57A62BBDD872}"/>
              </a:ext>
            </a:extLst>
          </p:cNvPr>
          <p:cNvSpPr txBox="1"/>
          <p:nvPr/>
        </p:nvSpPr>
        <p:spPr>
          <a:xfrm>
            <a:off x="3184412" y="5000762"/>
            <a:ext cx="5414904"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[is] (with location)</a:t>
            </a:r>
          </a:p>
        </p:txBody>
      </p:sp>
      <p:sp>
        <p:nvSpPr>
          <p:cNvPr id="4" name="Title 3">
            <a:extLst>
              <a:ext uri="{FF2B5EF4-FFF2-40B4-BE49-F238E27FC236}">
                <a16:creationId xmlns:a16="http://schemas.microsoft.com/office/drawing/2014/main" id="{D26620E5-35C6-4B40-ABDC-504CC284D06C}"/>
              </a:ext>
            </a:extLst>
          </p:cNvPr>
          <p:cNvSpPr>
            <a:spLocks noGrp="1"/>
          </p:cNvSpPr>
          <p:nvPr>
            <p:ph type="title"/>
          </p:nvPr>
        </p:nvSpPr>
        <p:spPr>
          <a:xfrm>
            <a:off x="253801" y="6980993"/>
            <a:ext cx="369051" cy="188433"/>
          </a:xfrm>
        </p:spPr>
        <p:txBody>
          <a:bodyPr/>
          <a:lstStyle/>
          <a:p>
            <a:r>
              <a:rPr lang="en-GB" sz="200" dirty="0">
                <a:solidFill>
                  <a:schemeClr val="bg1"/>
                </a:solidFill>
              </a:rPr>
              <a:t>estar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ESTA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4" name="esta.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A01E4-BD07-4274-9E11-1DC683C8C0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3" name="Rectangle 2">
            <a:extLst>
              <a:ext uri="{FF2B5EF4-FFF2-40B4-BE49-F238E27FC236}">
                <a16:creationId xmlns:a16="http://schemas.microsoft.com/office/drawing/2014/main" id="{4824F013-5592-4283-9A95-AD52C1AAFB96}"/>
              </a:ext>
            </a:extLst>
          </p:cNvPr>
          <p:cNvSpPr/>
          <p:nvPr/>
        </p:nvSpPr>
        <p:spPr>
          <a:xfrm>
            <a:off x="2299677" y="2104510"/>
            <a:ext cx="1947969" cy="707886"/>
          </a:xfrm>
          <a:prstGeom prst="rect">
            <a:avLst/>
          </a:prstGeom>
          <a:noFill/>
        </p:spPr>
        <p:txBody>
          <a:bodyPr wrap="non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Madrid</a:t>
            </a:r>
          </a:p>
        </p:txBody>
      </p:sp>
      <p:sp>
        <p:nvSpPr>
          <p:cNvPr id="4" name="Rectangle 3">
            <a:extLst>
              <a:ext uri="{FF2B5EF4-FFF2-40B4-BE49-F238E27FC236}">
                <a16:creationId xmlns:a16="http://schemas.microsoft.com/office/drawing/2014/main" id="{40203555-3701-4DEB-999A-7A6C055483EB}"/>
              </a:ext>
            </a:extLst>
          </p:cNvPr>
          <p:cNvSpPr/>
          <p:nvPr/>
        </p:nvSpPr>
        <p:spPr>
          <a:xfrm>
            <a:off x="4196402" y="374786"/>
            <a:ext cx="366158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San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Sebastián</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5" name="Rectangle 4">
            <a:extLst>
              <a:ext uri="{FF2B5EF4-FFF2-40B4-BE49-F238E27FC236}">
                <a16:creationId xmlns:a16="http://schemas.microsoft.com/office/drawing/2014/main" id="{C4FCD53A-E408-4601-B6FE-980B66CB2553}"/>
              </a:ext>
            </a:extLst>
          </p:cNvPr>
          <p:cNvSpPr/>
          <p:nvPr/>
        </p:nvSpPr>
        <p:spPr>
          <a:xfrm>
            <a:off x="2013446" y="4558471"/>
            <a:ext cx="2440092"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Granada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6" name="Rectangle 5">
            <a:extLst>
              <a:ext uri="{FF2B5EF4-FFF2-40B4-BE49-F238E27FC236}">
                <a16:creationId xmlns:a16="http://schemas.microsoft.com/office/drawing/2014/main" id="{C903C216-BFEB-465F-9A6D-568F1C665DF2}"/>
              </a:ext>
            </a:extLst>
          </p:cNvPr>
          <p:cNvSpPr/>
          <p:nvPr/>
        </p:nvSpPr>
        <p:spPr>
          <a:xfrm>
            <a:off x="5058509" y="1527464"/>
            <a:ext cx="2837815" cy="707886"/>
          </a:xfrm>
          <a:prstGeom prst="rect">
            <a:avLst/>
          </a:prstGeom>
          <a:noFill/>
        </p:spPr>
        <p:txBody>
          <a:bodyPr wrap="squar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Barcelona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7" name="Rectangle 6">
            <a:extLst>
              <a:ext uri="{FF2B5EF4-FFF2-40B4-BE49-F238E27FC236}">
                <a16:creationId xmlns:a16="http://schemas.microsoft.com/office/drawing/2014/main" id="{F4D056BB-C7D7-463F-B690-A28BAE10691B}"/>
              </a:ext>
            </a:extLst>
          </p:cNvPr>
          <p:cNvSpPr/>
          <p:nvPr/>
        </p:nvSpPr>
        <p:spPr>
          <a:xfrm>
            <a:off x="2210155" y="325070"/>
            <a:ext cx="173477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Bilbao</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8" name="TextBox 7">
            <a:extLst>
              <a:ext uri="{FF2B5EF4-FFF2-40B4-BE49-F238E27FC236}">
                <a16:creationId xmlns:a16="http://schemas.microsoft.com/office/drawing/2014/main" id="{3811F651-0221-4994-9496-6C6765FC5EC3}"/>
              </a:ext>
            </a:extLst>
          </p:cNvPr>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Guggenheim</a:t>
            </a:r>
          </a:p>
        </p:txBody>
      </p:sp>
      <p:sp>
        <p:nvSpPr>
          <p:cNvPr id="9" name="TextBox 8">
            <a:extLst>
              <a:ext uri="{FF2B5EF4-FFF2-40B4-BE49-F238E27FC236}">
                <a16:creationId xmlns:a16="http://schemas.microsoft.com/office/drawing/2014/main" id="{DF68F9A5-8260-438C-9C90-46B2C20BE725}"/>
              </a:ext>
            </a:extLst>
          </p:cNvPr>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palacio</a:t>
            </a:r>
            <a:r>
              <a:rPr lang="en-GB" sz="2400" dirty="0">
                <a:solidFill>
                  <a:schemeClr val="accent5">
                    <a:lumMod val="50000"/>
                  </a:schemeClr>
                </a:solidFill>
                <a:latin typeface="Century Gothic" panose="020B0502020202020204" pitchFamily="34" charset="0"/>
              </a:rPr>
              <a:t> Miramar</a:t>
            </a:r>
          </a:p>
        </p:txBody>
      </p:sp>
      <p:sp>
        <p:nvSpPr>
          <p:cNvPr id="10" name="TextBox 9">
            <a:extLst>
              <a:ext uri="{FF2B5EF4-FFF2-40B4-BE49-F238E27FC236}">
                <a16:creationId xmlns:a16="http://schemas.microsoft.com/office/drawing/2014/main" id="{F05428EA-81DC-4B72-BB7A-974D8F15BCBC}"/>
              </a:ext>
            </a:extLst>
          </p:cNvPr>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rgbClr val="115076"/>
                </a:solidFill>
                <a:latin typeface="Century Gothic" panose="020B0502020202020204" pitchFamily="34" charset="0"/>
              </a:rPr>
              <a:t>el camp </a:t>
            </a:r>
            <a:r>
              <a:rPr lang="en-GB" sz="2400" dirty="0" err="1">
                <a:solidFill>
                  <a:srgbClr val="115076"/>
                </a:solidFill>
                <a:latin typeface="Century Gothic" panose="020B0502020202020204" pitchFamily="34" charset="0"/>
              </a:rPr>
              <a:t>Nou</a:t>
            </a:r>
            <a:endParaRPr lang="en-GB" sz="2400" dirty="0">
              <a:solidFill>
                <a:srgbClr val="115076"/>
              </a:solidFill>
              <a:latin typeface="Century Gothic" panose="020B0502020202020204" pitchFamily="34" charset="0"/>
            </a:endParaRPr>
          </a:p>
        </p:txBody>
      </p:sp>
      <p:sp>
        <p:nvSpPr>
          <p:cNvPr id="11" name="TextBox 10">
            <a:extLst>
              <a:ext uri="{FF2B5EF4-FFF2-40B4-BE49-F238E27FC236}">
                <a16:creationId xmlns:a16="http://schemas.microsoft.com/office/drawing/2014/main" id="{E7355523-D373-4A2A-AC6D-5A3156C5763E}"/>
              </a:ext>
            </a:extLst>
          </p:cNvPr>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del Prado</a:t>
            </a:r>
          </a:p>
        </p:txBody>
      </p:sp>
      <p:sp>
        <p:nvSpPr>
          <p:cNvPr id="12" name="TextBox 11">
            <a:extLst>
              <a:ext uri="{FF2B5EF4-FFF2-40B4-BE49-F238E27FC236}">
                <a16:creationId xmlns:a16="http://schemas.microsoft.com/office/drawing/2014/main" id="{B68688F6-D567-4B91-BD7D-7A61A4CF5B93}"/>
              </a:ext>
            </a:extLst>
          </p:cNvPr>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Alhambra</a:t>
            </a:r>
          </a:p>
        </p:txBody>
      </p:sp>
      <p:sp>
        <p:nvSpPr>
          <p:cNvPr id="13" name="TextBox 12">
            <a:extLst>
              <a:ext uri="{FF2B5EF4-FFF2-40B4-BE49-F238E27FC236}">
                <a16:creationId xmlns:a16="http://schemas.microsoft.com/office/drawing/2014/main" id="{45F25056-28D6-4C50-9003-9CC202AAEB92}"/>
              </a:ext>
            </a:extLst>
          </p:cNvPr>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Sagrada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Familia</a:t>
            </a:r>
            <a:endParaRPr lang="en-GB" sz="2400" dirty="0">
              <a:solidFill>
                <a:schemeClr val="accent5">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3D9843AB-DE3D-402A-B429-85191834F53D}"/>
              </a:ext>
            </a:extLst>
          </p:cNvPr>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Bernabeu</a:t>
            </a:r>
            <a:endParaRPr lang="en-GB" sz="2400" dirty="0">
              <a:solidFill>
                <a:schemeClr val="accent5">
                  <a:lumMod val="50000"/>
                </a:schemeClr>
              </a:solidFill>
              <a:latin typeface="Century Gothic" panose="020B0502020202020204" pitchFamily="34" charset="0"/>
            </a:endParaRPr>
          </a:p>
        </p:txBody>
      </p:sp>
      <p:sp>
        <p:nvSpPr>
          <p:cNvPr id="15" name="Rectangle 14">
            <a:extLst>
              <a:ext uri="{FF2B5EF4-FFF2-40B4-BE49-F238E27FC236}">
                <a16:creationId xmlns:a16="http://schemas.microsoft.com/office/drawing/2014/main" id="{D988E93C-5B91-413E-89E1-E851FC2760E3}"/>
              </a:ext>
            </a:extLst>
          </p:cNvPr>
          <p:cNvSpPr/>
          <p:nvPr/>
        </p:nvSpPr>
        <p:spPr>
          <a:xfrm>
            <a:off x="100712" y="3673618"/>
            <a:ext cx="242085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Córdoba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6" name="TextBox 15">
            <a:extLst>
              <a:ext uri="{FF2B5EF4-FFF2-40B4-BE49-F238E27FC236}">
                <a16:creationId xmlns:a16="http://schemas.microsoft.com/office/drawing/2014/main" id="{F51532B0-D9C5-4630-8B85-5577A3C7DCF6}"/>
              </a:ext>
            </a:extLst>
          </p:cNvPr>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Mezquita-Catedral</a:t>
            </a:r>
            <a:endParaRPr lang="en-GB" sz="2400" dirty="0">
              <a:solidFill>
                <a:schemeClr val="accent5">
                  <a:lumMod val="50000"/>
                </a:schemeClr>
              </a:solidFill>
              <a:latin typeface="Century Gothic" panose="020B0502020202020204" pitchFamily="34" charset="0"/>
            </a:endParaRPr>
          </a:p>
        </p:txBody>
      </p:sp>
      <p:sp>
        <p:nvSpPr>
          <p:cNvPr id="17" name="Rounded Rectangular Callout 21">
            <a:extLst>
              <a:ext uri="{FF2B5EF4-FFF2-40B4-BE49-F238E27FC236}">
                <a16:creationId xmlns:a16="http://schemas.microsoft.com/office/drawing/2014/main" id="{B606450A-BEDB-4E77-A294-DAC5DD3F6E79}"/>
              </a:ext>
            </a:extLst>
          </p:cNvPr>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latin typeface="Century Gothic" panose="020B0502020202020204" pitchFamily="34" charset="0"/>
            </a:endParaRPr>
          </a:p>
        </p:txBody>
      </p:sp>
      <p:sp>
        <p:nvSpPr>
          <p:cNvPr id="18" name="TextBox 17">
            <a:extLst>
              <a:ext uri="{FF2B5EF4-FFF2-40B4-BE49-F238E27FC236}">
                <a16:creationId xmlns:a16="http://schemas.microsoft.com/office/drawing/2014/main" id="{5132A34C-8640-4E14-81DB-4FC9CB78EBDF}"/>
              </a:ext>
            </a:extLst>
          </p:cNvPr>
          <p:cNvSpPr txBox="1"/>
          <p:nvPr/>
        </p:nvSpPr>
        <p:spPr>
          <a:xfrm>
            <a:off x="6537273" y="4217197"/>
            <a:ext cx="5441725"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algn="ctr"/>
            <a:r>
              <a:rPr lang="en-GB" sz="4400" dirty="0">
                <a:solidFill>
                  <a:schemeClr val="accent5">
                    <a:lumMod val="50000"/>
                  </a:schemeClr>
                </a:solidFill>
                <a:latin typeface="Century Gothic" panose="020B0502020202020204" pitchFamily="34" charset="0"/>
              </a:rPr>
              <a:t>Está en Barcelona.</a:t>
            </a:r>
          </a:p>
        </p:txBody>
      </p:sp>
      <p:sp>
        <p:nvSpPr>
          <p:cNvPr id="19" name="Title 18">
            <a:extLst>
              <a:ext uri="{FF2B5EF4-FFF2-40B4-BE49-F238E27FC236}">
                <a16:creationId xmlns:a16="http://schemas.microsoft.com/office/drawing/2014/main" id="{0680B103-C336-4845-948B-7D71A9387C08}"/>
              </a:ext>
            </a:extLst>
          </p:cNvPr>
          <p:cNvSpPr>
            <a:spLocks noGrp="1"/>
          </p:cNvSpPr>
          <p:nvPr>
            <p:ph type="title"/>
          </p:nvPr>
        </p:nvSpPr>
        <p:spPr>
          <a:xfrm>
            <a:off x="8448069" y="472721"/>
            <a:ext cx="3505200" cy="1325563"/>
          </a:xfrm>
        </p:spPr>
        <p:txBody>
          <a:bodyPr>
            <a:noAutofit/>
          </a:bodyPr>
          <a:lstStyle/>
          <a:p>
            <a:pPr algn="ctr"/>
            <a:r>
              <a:rPr lang="es-ES" sz="3200" b="1" dirty="0">
                <a:solidFill>
                  <a:schemeClr val="bg1"/>
                </a:solidFill>
                <a:latin typeface="Century Gothic" panose="020B0502020202020204" pitchFamily="34" charset="0"/>
              </a:rPr>
              <a:t>¿Dónde está la Sagrada Familia?</a:t>
            </a:r>
          </a:p>
        </p:txBody>
      </p:sp>
    </p:spTree>
    <p:extLst>
      <p:ext uri="{BB962C8B-B14F-4D97-AF65-F5344CB8AC3E}">
        <p14:creationId xmlns:p14="http://schemas.microsoft.com/office/powerpoint/2010/main" val="310652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9.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26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B4CCD06C-BF5A-4329-B39F-29A82EC70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37" name="Title 1">
            <a:extLst>
              <a:ext uri="{FF2B5EF4-FFF2-40B4-BE49-F238E27FC236}">
                <a16:creationId xmlns:a16="http://schemas.microsoft.com/office/drawing/2014/main" id="{1E8073E5-A928-474C-AB4F-CB1E04F64A67}"/>
              </a:ext>
            </a:extLst>
          </p:cNvPr>
          <p:cNvSpPr>
            <a:spLocks noGrp="1"/>
          </p:cNvSpPr>
          <p:nvPr>
            <p:ph type="title"/>
          </p:nvPr>
        </p:nvSpPr>
        <p:spPr>
          <a:xfrm>
            <a:off x="23422" y="-36063"/>
            <a:ext cx="6484584" cy="1325563"/>
          </a:xfrm>
        </p:spPr>
        <p:txBody>
          <a:bodyPr>
            <a:normAutofit/>
          </a:bodyPr>
          <a:lstStyle/>
          <a:p>
            <a:r>
              <a:rPr lang="en-GB" sz="3600" b="1" dirty="0">
                <a:solidFill>
                  <a:schemeClr val="bg1"/>
                </a:solidFill>
                <a:latin typeface="Century Gothic" panose="020B0502020202020204" pitchFamily="34" charset="0"/>
              </a:rPr>
              <a:t>Estar: I am &amp; he/she is</a:t>
            </a:r>
          </a:p>
        </p:txBody>
      </p:sp>
      <p:sp>
        <p:nvSpPr>
          <p:cNvPr id="38" name="TextBox 37">
            <a:extLst>
              <a:ext uri="{FF2B5EF4-FFF2-40B4-BE49-F238E27FC236}">
                <a16:creationId xmlns:a16="http://schemas.microsoft.com/office/drawing/2014/main" id="{E8B34810-42F9-4698-BACF-08E321A63A8B}"/>
              </a:ext>
            </a:extLst>
          </p:cNvPr>
          <p:cNvSpPr txBox="1"/>
          <p:nvPr/>
        </p:nvSpPr>
        <p:spPr>
          <a:xfrm>
            <a:off x="-52943" y="1467605"/>
            <a:ext cx="11806106" cy="1077218"/>
          </a:xfrm>
          <a:prstGeom prst="rect">
            <a:avLst/>
          </a:prstGeom>
          <a:noFill/>
        </p:spPr>
        <p:txBody>
          <a:bodyPr wrap="square" rtlCol="0">
            <a:spAutoFit/>
          </a:bodyPr>
          <a:lstStyle/>
          <a:p>
            <a:pPr algn="ctr"/>
            <a:r>
              <a:rPr lang="en-GB" sz="3200" dirty="0">
                <a:solidFill>
                  <a:schemeClr val="accent5">
                    <a:lumMod val="50000"/>
                  </a:schemeClr>
                </a:solidFill>
                <a:latin typeface="Century Gothic" panose="020B0502020202020204" pitchFamily="34" charset="0"/>
              </a:rPr>
              <a:t>In Spanish, the verb </a:t>
            </a:r>
            <a:r>
              <a:rPr lang="en-GB" sz="3200" b="1" dirty="0">
                <a:solidFill>
                  <a:schemeClr val="accent5">
                    <a:lumMod val="50000"/>
                  </a:schemeClr>
                </a:solidFill>
                <a:latin typeface="Century Gothic" panose="020B0502020202020204" pitchFamily="34" charset="0"/>
              </a:rPr>
              <a:t>estar</a:t>
            </a:r>
            <a:r>
              <a:rPr lang="en-GB" sz="3200" dirty="0">
                <a:solidFill>
                  <a:schemeClr val="accent5">
                    <a:lumMod val="50000"/>
                  </a:schemeClr>
                </a:solidFill>
                <a:latin typeface="Century Gothic" panose="020B0502020202020204" pitchFamily="34" charset="0"/>
              </a:rPr>
              <a:t> means </a:t>
            </a:r>
            <a:r>
              <a:rPr lang="en-GB" sz="3200" b="1" i="1" dirty="0">
                <a:solidFill>
                  <a:schemeClr val="accent5">
                    <a:lumMod val="50000"/>
                  </a:schemeClr>
                </a:solidFill>
                <a:latin typeface="Century Gothic" panose="020B0502020202020204" pitchFamily="34" charset="0"/>
              </a:rPr>
              <a:t>to be </a:t>
            </a:r>
            <a:br>
              <a:rPr lang="en-GB" sz="3200" i="1" dirty="0">
                <a:solidFill>
                  <a:schemeClr val="accent5">
                    <a:lumMod val="50000"/>
                  </a:schemeClr>
                </a:solidFill>
                <a:latin typeface="Century Gothic" panose="020B0502020202020204" pitchFamily="34" charset="0"/>
              </a:rPr>
            </a:br>
            <a:r>
              <a:rPr lang="en-GB" sz="3200" dirty="0">
                <a:solidFill>
                  <a:schemeClr val="accent5">
                    <a:lumMod val="50000"/>
                  </a:schemeClr>
                </a:solidFill>
                <a:latin typeface="Century Gothic" panose="020B0502020202020204" pitchFamily="34" charset="0"/>
              </a:rPr>
              <a:t>when describing </a:t>
            </a:r>
            <a:r>
              <a:rPr lang="en-GB" sz="3200" u="sng" dirty="0">
                <a:solidFill>
                  <a:schemeClr val="accent5">
                    <a:lumMod val="50000"/>
                  </a:schemeClr>
                </a:solidFill>
                <a:latin typeface="Century Gothic" panose="020B0502020202020204" pitchFamily="34" charset="0"/>
              </a:rPr>
              <a:t>location</a:t>
            </a:r>
            <a:r>
              <a:rPr lang="en-GB" sz="3200" dirty="0">
                <a:solidFill>
                  <a:schemeClr val="accent5">
                    <a:lumMod val="50000"/>
                  </a:schemeClr>
                </a:solidFill>
                <a:latin typeface="Century Gothic" panose="020B0502020202020204" pitchFamily="34" charset="0"/>
              </a:rPr>
              <a:t>.</a:t>
            </a:r>
          </a:p>
        </p:txBody>
      </p:sp>
      <p:sp>
        <p:nvSpPr>
          <p:cNvPr id="39" name="TextBox 38">
            <a:extLst>
              <a:ext uri="{FF2B5EF4-FFF2-40B4-BE49-F238E27FC236}">
                <a16:creationId xmlns:a16="http://schemas.microsoft.com/office/drawing/2014/main" id="{A6972868-6E9A-4C86-A569-D1D6C4ED07B5}"/>
              </a:ext>
            </a:extLst>
          </p:cNvPr>
          <p:cNvSpPr txBox="1"/>
          <p:nvPr/>
        </p:nvSpPr>
        <p:spPr>
          <a:xfrm>
            <a:off x="1045029" y="2817223"/>
            <a:ext cx="2220685" cy="584775"/>
          </a:xfrm>
          <a:prstGeom prst="rect">
            <a:avLst/>
          </a:prstGeom>
          <a:noFill/>
        </p:spPr>
        <p:txBody>
          <a:bodyPr wrap="square" rtlCol="0">
            <a:spAutoFit/>
          </a:bodyPr>
          <a:lstStyle/>
          <a:p>
            <a:r>
              <a:rPr lang="en-GB" sz="3200" b="1" dirty="0">
                <a:solidFill>
                  <a:schemeClr val="accent5">
                    <a:lumMod val="50000"/>
                  </a:schemeClr>
                </a:solidFill>
                <a:latin typeface="Century Gothic" panose="020B0502020202020204" pitchFamily="34" charset="0"/>
              </a:rPr>
              <a:t>Estoy</a:t>
            </a:r>
          </a:p>
        </p:txBody>
      </p:sp>
      <p:sp>
        <p:nvSpPr>
          <p:cNvPr id="40" name="TextBox 39">
            <a:extLst>
              <a:ext uri="{FF2B5EF4-FFF2-40B4-BE49-F238E27FC236}">
                <a16:creationId xmlns:a16="http://schemas.microsoft.com/office/drawing/2014/main" id="{2E149543-5F39-4D11-B0CD-4F0D3295997E}"/>
              </a:ext>
            </a:extLst>
          </p:cNvPr>
          <p:cNvSpPr txBox="1"/>
          <p:nvPr/>
        </p:nvSpPr>
        <p:spPr>
          <a:xfrm>
            <a:off x="2817223" y="2817223"/>
            <a:ext cx="2220685" cy="584775"/>
          </a:xfrm>
          <a:prstGeom prst="rect">
            <a:avLst/>
          </a:prstGeom>
          <a:noFill/>
        </p:spPr>
        <p:txBody>
          <a:bodyPr wrap="square" rtlCol="0">
            <a:spAutoFit/>
          </a:bodyPr>
          <a:lstStyle/>
          <a:p>
            <a:r>
              <a:rPr lang="en-GB" sz="3200" b="1" dirty="0">
                <a:solidFill>
                  <a:schemeClr val="accent5">
                    <a:lumMod val="50000"/>
                  </a:schemeClr>
                </a:solidFill>
                <a:latin typeface="Century Gothic" panose="020B0502020202020204" pitchFamily="34" charset="0"/>
              </a:rPr>
              <a:t>I am</a:t>
            </a:r>
          </a:p>
        </p:txBody>
      </p:sp>
      <p:sp>
        <p:nvSpPr>
          <p:cNvPr id="41" name="TextBox 40">
            <a:extLst>
              <a:ext uri="{FF2B5EF4-FFF2-40B4-BE49-F238E27FC236}">
                <a16:creationId xmlns:a16="http://schemas.microsoft.com/office/drawing/2014/main" id="{AD87AF63-5ACB-44EE-8BBB-A004DBF9AE15}"/>
              </a:ext>
            </a:extLst>
          </p:cNvPr>
          <p:cNvSpPr txBox="1"/>
          <p:nvPr/>
        </p:nvSpPr>
        <p:spPr>
          <a:xfrm>
            <a:off x="1052791" y="3701195"/>
            <a:ext cx="2220685" cy="584775"/>
          </a:xfrm>
          <a:prstGeom prst="rect">
            <a:avLst/>
          </a:prstGeom>
          <a:noFill/>
        </p:spPr>
        <p:txBody>
          <a:bodyPr wrap="square" rtlCol="0">
            <a:spAutoFit/>
          </a:bodyPr>
          <a:lstStyle/>
          <a:p>
            <a:r>
              <a:rPr lang="en-GB" sz="3200" b="1" dirty="0">
                <a:solidFill>
                  <a:schemeClr val="accent5">
                    <a:lumMod val="50000"/>
                  </a:schemeClr>
                </a:solidFill>
                <a:latin typeface="Century Gothic" panose="020B0502020202020204" pitchFamily="34" charset="0"/>
              </a:rPr>
              <a:t>Está</a:t>
            </a:r>
          </a:p>
        </p:txBody>
      </p:sp>
      <p:sp>
        <p:nvSpPr>
          <p:cNvPr id="42" name="TextBox 41">
            <a:extLst>
              <a:ext uri="{FF2B5EF4-FFF2-40B4-BE49-F238E27FC236}">
                <a16:creationId xmlns:a16="http://schemas.microsoft.com/office/drawing/2014/main" id="{416C6B98-EE41-477D-84A0-9F527DF77D53}"/>
              </a:ext>
            </a:extLst>
          </p:cNvPr>
          <p:cNvSpPr txBox="1"/>
          <p:nvPr/>
        </p:nvSpPr>
        <p:spPr>
          <a:xfrm>
            <a:off x="2817223" y="3701195"/>
            <a:ext cx="2220685" cy="584775"/>
          </a:xfrm>
          <a:prstGeom prst="rect">
            <a:avLst/>
          </a:prstGeom>
          <a:noFill/>
        </p:spPr>
        <p:txBody>
          <a:bodyPr wrap="square" rtlCol="0">
            <a:spAutoFit/>
          </a:bodyPr>
          <a:lstStyle/>
          <a:p>
            <a:r>
              <a:rPr lang="en-GB" sz="3200" b="1" dirty="0">
                <a:solidFill>
                  <a:schemeClr val="accent5">
                    <a:lumMod val="50000"/>
                  </a:schemeClr>
                </a:solidFill>
                <a:latin typeface="Century Gothic" panose="020B0502020202020204" pitchFamily="34" charset="0"/>
              </a:rPr>
              <a:t>he / she is</a:t>
            </a:r>
          </a:p>
        </p:txBody>
      </p:sp>
      <p:sp>
        <p:nvSpPr>
          <p:cNvPr id="43" name="TextBox 42">
            <a:extLst>
              <a:ext uri="{FF2B5EF4-FFF2-40B4-BE49-F238E27FC236}">
                <a16:creationId xmlns:a16="http://schemas.microsoft.com/office/drawing/2014/main" id="{5928B711-52C3-43D0-A5D0-A1EDC816254D}"/>
              </a:ext>
            </a:extLst>
          </p:cNvPr>
          <p:cNvSpPr txBox="1"/>
          <p:nvPr/>
        </p:nvSpPr>
        <p:spPr>
          <a:xfrm>
            <a:off x="1045028" y="4585167"/>
            <a:ext cx="3992880"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Estoy en </a:t>
            </a:r>
            <a:r>
              <a:rPr lang="en-GB" sz="3200" dirty="0" err="1">
                <a:solidFill>
                  <a:schemeClr val="accent5">
                    <a:lumMod val="50000"/>
                  </a:schemeClr>
                </a:solidFill>
                <a:latin typeface="Century Gothic" panose="020B0502020202020204" pitchFamily="34" charset="0"/>
              </a:rPr>
              <a:t>España</a:t>
            </a:r>
            <a:r>
              <a:rPr lang="en-GB" sz="3200" dirty="0">
                <a:solidFill>
                  <a:schemeClr val="accent5">
                    <a:lumMod val="50000"/>
                  </a:schemeClr>
                </a:solidFill>
                <a:latin typeface="Century Gothic" panose="020B0502020202020204" pitchFamily="34" charset="0"/>
              </a:rPr>
              <a:t>.</a:t>
            </a:r>
          </a:p>
        </p:txBody>
      </p:sp>
      <p:sp>
        <p:nvSpPr>
          <p:cNvPr id="44" name="Action Button: Help 43">
            <a:hlinkClick r:id="" action="ppaction://noaction" highlightClick="1"/>
            <a:extLst>
              <a:ext uri="{FF2B5EF4-FFF2-40B4-BE49-F238E27FC236}">
                <a16:creationId xmlns:a16="http://schemas.microsoft.com/office/drawing/2014/main" id="{14720757-41F8-432F-8F87-B6633FA36D37}"/>
              </a:ext>
            </a:extLst>
          </p:cNvPr>
          <p:cNvSpPr/>
          <p:nvPr/>
        </p:nvSpPr>
        <p:spPr>
          <a:xfrm>
            <a:off x="239590" y="4638543"/>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5" name="TextBox 44">
            <a:extLst>
              <a:ext uri="{FF2B5EF4-FFF2-40B4-BE49-F238E27FC236}">
                <a16:creationId xmlns:a16="http://schemas.microsoft.com/office/drawing/2014/main" id="{B45291C8-9CE9-4965-BCCB-FFED127C2F49}"/>
              </a:ext>
            </a:extLst>
          </p:cNvPr>
          <p:cNvSpPr txBox="1"/>
          <p:nvPr/>
        </p:nvSpPr>
        <p:spPr>
          <a:xfrm>
            <a:off x="4575866" y="4616877"/>
            <a:ext cx="3992880"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I am in Spain.</a:t>
            </a:r>
          </a:p>
        </p:txBody>
      </p:sp>
      <p:sp>
        <p:nvSpPr>
          <p:cNvPr id="46" name="TextBox 45">
            <a:extLst>
              <a:ext uri="{FF2B5EF4-FFF2-40B4-BE49-F238E27FC236}">
                <a16:creationId xmlns:a16="http://schemas.microsoft.com/office/drawing/2014/main" id="{972745B8-E1DD-47A8-8DAB-D6924164C1ED}"/>
              </a:ext>
            </a:extLst>
          </p:cNvPr>
          <p:cNvSpPr txBox="1"/>
          <p:nvPr/>
        </p:nvSpPr>
        <p:spPr>
          <a:xfrm>
            <a:off x="1045028" y="5471252"/>
            <a:ext cx="3992880"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Está en </a:t>
            </a:r>
            <a:r>
              <a:rPr lang="en-GB" sz="3200" dirty="0" err="1">
                <a:solidFill>
                  <a:schemeClr val="accent5">
                    <a:lumMod val="50000"/>
                  </a:schemeClr>
                </a:solidFill>
                <a:latin typeface="Century Gothic" panose="020B0502020202020204" pitchFamily="34" charset="0"/>
              </a:rPr>
              <a:t>España</a:t>
            </a:r>
            <a:r>
              <a:rPr lang="en-GB" sz="3200" dirty="0">
                <a:solidFill>
                  <a:schemeClr val="accent5">
                    <a:lumMod val="50000"/>
                  </a:schemeClr>
                </a:solidFill>
                <a:latin typeface="Century Gothic" panose="020B0502020202020204" pitchFamily="34" charset="0"/>
              </a:rPr>
              <a:t>.</a:t>
            </a:r>
          </a:p>
        </p:txBody>
      </p:sp>
      <p:sp>
        <p:nvSpPr>
          <p:cNvPr id="47" name="Action Button: Help 46">
            <a:hlinkClick r:id="" action="ppaction://noaction" highlightClick="1"/>
            <a:extLst>
              <a:ext uri="{FF2B5EF4-FFF2-40B4-BE49-F238E27FC236}">
                <a16:creationId xmlns:a16="http://schemas.microsoft.com/office/drawing/2014/main" id="{65FCECF7-0436-40D0-8865-CF1ECDB9F516}"/>
              </a:ext>
            </a:extLst>
          </p:cNvPr>
          <p:cNvSpPr/>
          <p:nvPr/>
        </p:nvSpPr>
        <p:spPr>
          <a:xfrm>
            <a:off x="246111" y="5471252"/>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TextBox 47">
            <a:extLst>
              <a:ext uri="{FF2B5EF4-FFF2-40B4-BE49-F238E27FC236}">
                <a16:creationId xmlns:a16="http://schemas.microsoft.com/office/drawing/2014/main" id="{4F94F0D2-6AF6-4F3F-A86B-220FB482F5E4}"/>
              </a:ext>
            </a:extLst>
          </p:cNvPr>
          <p:cNvSpPr txBox="1"/>
          <p:nvPr/>
        </p:nvSpPr>
        <p:spPr>
          <a:xfrm>
            <a:off x="4575866" y="5469139"/>
            <a:ext cx="3992880"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He / she is in Spain.</a:t>
            </a:r>
          </a:p>
        </p:txBody>
      </p:sp>
      <p:pic>
        <p:nvPicPr>
          <p:cNvPr id="49" name="Picture 2" descr="C:\Users\wdj\Google Drive\Primary\Y5 SoW\From Tracy\Pronouns\i.png">
            <a:extLst>
              <a:ext uri="{FF2B5EF4-FFF2-40B4-BE49-F238E27FC236}">
                <a16:creationId xmlns:a16="http://schemas.microsoft.com/office/drawing/2014/main" id="{C7F9B847-FE91-4F10-80F6-B15CE08881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1395" y="2628047"/>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 descr="C:\Users\wdj\Google Drive\Primary\Y5 SoW\From Tracy\Pronouns\he.png">
            <a:extLst>
              <a:ext uri="{FF2B5EF4-FFF2-40B4-BE49-F238E27FC236}">
                <a16:creationId xmlns:a16="http://schemas.microsoft.com/office/drawing/2014/main" id="{2ACBA7B9-02E8-40F3-B51C-F98DA61856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0234" y="3499051"/>
            <a:ext cx="1467789" cy="10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 descr="C:\Users\wdj\Google Drive\Primary\Y5 SoW\From Tracy\Pronouns\she.png">
            <a:extLst>
              <a:ext uri="{FF2B5EF4-FFF2-40B4-BE49-F238E27FC236}">
                <a16:creationId xmlns:a16="http://schemas.microsoft.com/office/drawing/2014/main" id="{BB423FF7-AB58-4724-B893-8F001E07B4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9949" y="3485184"/>
            <a:ext cx="1441114" cy="109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26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P spid="44" grpId="0" animBg="1"/>
      <p:bldP spid="45" grpId="0"/>
      <p:bldP spid="46" grpId="0"/>
      <p:bldP spid="47" grpId="0" animBg="1"/>
      <p:bldP spid="48"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3DAB6207-A56F-4426-BE79-F35740EC4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41" name="Title 1">
            <a:extLst>
              <a:ext uri="{FF2B5EF4-FFF2-40B4-BE49-F238E27FC236}">
                <a16:creationId xmlns:a16="http://schemas.microsoft.com/office/drawing/2014/main" id="{D016CE18-7DFD-4E54-B6C1-A3743CF3C40D}"/>
              </a:ext>
            </a:extLst>
          </p:cNvPr>
          <p:cNvSpPr>
            <a:spLocks noGrp="1"/>
          </p:cNvSpPr>
          <p:nvPr>
            <p:ph type="title"/>
          </p:nvPr>
        </p:nvSpPr>
        <p:spPr>
          <a:xfrm>
            <a:off x="300038" y="21925"/>
            <a:ext cx="6484584" cy="1325563"/>
          </a:xfrm>
        </p:spPr>
        <p:txBody>
          <a:bodyPr>
            <a:normAutofit/>
          </a:bodyPr>
          <a:lstStyle/>
          <a:p>
            <a:r>
              <a:rPr lang="en-GB" sz="3600" b="1" dirty="0">
                <a:solidFill>
                  <a:schemeClr val="bg1"/>
                </a:solidFill>
                <a:latin typeface="Century Gothic" panose="020B0502020202020204" pitchFamily="34" charset="0"/>
              </a:rPr>
              <a:t>Cartas postales</a:t>
            </a:r>
          </a:p>
        </p:txBody>
      </p:sp>
      <p:pic>
        <p:nvPicPr>
          <p:cNvPr id="42" name="Picture 41">
            <a:extLst>
              <a:ext uri="{FF2B5EF4-FFF2-40B4-BE49-F238E27FC236}">
                <a16:creationId xmlns:a16="http://schemas.microsoft.com/office/drawing/2014/main" id="{CE0B0F4D-23CA-4CDF-B0DF-32D1B6D45A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5506" y="331193"/>
            <a:ext cx="7765382" cy="5532835"/>
          </a:xfrm>
          <a:prstGeom prst="rect">
            <a:avLst/>
          </a:prstGeom>
        </p:spPr>
      </p:pic>
      <p:sp>
        <p:nvSpPr>
          <p:cNvPr id="43" name="TextBox 42">
            <a:extLst>
              <a:ext uri="{FF2B5EF4-FFF2-40B4-BE49-F238E27FC236}">
                <a16:creationId xmlns:a16="http://schemas.microsoft.com/office/drawing/2014/main" id="{11203A86-320D-479B-B3CD-E2F7ABD2EC33}"/>
              </a:ext>
            </a:extLst>
          </p:cNvPr>
          <p:cNvSpPr txBox="1"/>
          <p:nvPr/>
        </p:nvSpPr>
        <p:spPr>
          <a:xfrm>
            <a:off x="300038" y="1706375"/>
            <a:ext cx="4109684" cy="4401205"/>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Read the postcards. </a:t>
            </a:r>
            <a:br>
              <a:rPr lang="en-GB" sz="2800" b="1" dirty="0">
                <a:solidFill>
                  <a:schemeClr val="accent5">
                    <a:lumMod val="50000"/>
                  </a:schemeClr>
                </a:solidFill>
                <a:latin typeface="Century Gothic" panose="020B0502020202020204" pitchFamily="34" charset="0"/>
              </a:rPr>
            </a:br>
            <a:br>
              <a:rPr lang="en-GB" sz="2800" b="1" dirty="0">
                <a:solidFill>
                  <a:schemeClr val="accent5">
                    <a:lumMod val="50000"/>
                  </a:schemeClr>
                </a:solidFill>
                <a:latin typeface="Century Gothic" panose="020B0502020202020204" pitchFamily="34" charset="0"/>
              </a:rPr>
            </a:br>
            <a:r>
              <a:rPr lang="en-GB" sz="2800" b="1" dirty="0">
                <a:solidFill>
                  <a:schemeClr val="accent5">
                    <a:lumMod val="50000"/>
                  </a:schemeClr>
                </a:solidFill>
                <a:latin typeface="Century Gothic" panose="020B0502020202020204" pitchFamily="34" charset="0"/>
              </a:rPr>
              <a:t>Who is where? </a:t>
            </a:r>
            <a:br>
              <a:rPr lang="en-GB" sz="2800" b="1" dirty="0">
                <a:solidFill>
                  <a:schemeClr val="accent5">
                    <a:lumMod val="50000"/>
                  </a:schemeClr>
                </a:solidFill>
                <a:latin typeface="Century Gothic" panose="020B0502020202020204" pitchFamily="34" charset="0"/>
              </a:rPr>
            </a:br>
            <a:br>
              <a:rPr lang="en-GB" sz="2800" b="1" dirty="0">
                <a:solidFill>
                  <a:schemeClr val="accent5">
                    <a:lumMod val="50000"/>
                  </a:schemeClr>
                </a:solidFill>
                <a:latin typeface="Century Gothic" panose="020B0502020202020204" pitchFamily="34" charset="0"/>
              </a:rPr>
            </a:br>
            <a:r>
              <a:rPr lang="en-GB" sz="2800" b="1" i="1" dirty="0">
                <a:solidFill>
                  <a:schemeClr val="accent5">
                    <a:lumMod val="50000"/>
                  </a:schemeClr>
                </a:solidFill>
                <a:latin typeface="Century Gothic" panose="020B0502020202020204" pitchFamily="34" charset="0"/>
              </a:rPr>
              <a:t>estoy</a:t>
            </a:r>
            <a:r>
              <a:rPr lang="en-GB" sz="2800" b="1" dirty="0">
                <a:solidFill>
                  <a:schemeClr val="accent5">
                    <a:lumMod val="50000"/>
                  </a:schemeClr>
                </a:solidFill>
                <a:latin typeface="Century Gothic" panose="020B0502020202020204" pitchFamily="34" charset="0"/>
              </a:rPr>
              <a:t>  (I am) </a:t>
            </a:r>
            <a:br>
              <a:rPr lang="en-GB" sz="2800" b="1" dirty="0">
                <a:solidFill>
                  <a:schemeClr val="accent5">
                    <a:lumMod val="50000"/>
                  </a:schemeClr>
                </a:solidFill>
                <a:latin typeface="Century Gothic" panose="020B0502020202020204" pitchFamily="34" charset="0"/>
              </a:rPr>
            </a:br>
            <a:r>
              <a:rPr lang="en-GB" sz="2800" b="1" dirty="0">
                <a:solidFill>
                  <a:schemeClr val="accent5">
                    <a:lumMod val="50000"/>
                  </a:schemeClr>
                </a:solidFill>
                <a:latin typeface="Century Gothic" panose="020B0502020202020204" pitchFamily="34" charset="0"/>
              </a:rPr>
              <a:t>or </a:t>
            </a:r>
            <a:br>
              <a:rPr lang="en-GB" sz="2800" b="1" dirty="0">
                <a:solidFill>
                  <a:schemeClr val="accent5">
                    <a:lumMod val="50000"/>
                  </a:schemeClr>
                </a:solidFill>
                <a:latin typeface="Century Gothic" panose="020B0502020202020204" pitchFamily="34" charset="0"/>
              </a:rPr>
            </a:br>
            <a:r>
              <a:rPr lang="en-GB" sz="2800" b="1" i="1" dirty="0">
                <a:solidFill>
                  <a:schemeClr val="accent5">
                    <a:lumMod val="50000"/>
                  </a:schemeClr>
                </a:solidFill>
                <a:latin typeface="Century Gothic" panose="020B0502020202020204" pitchFamily="34" charset="0"/>
              </a:rPr>
              <a:t>está </a:t>
            </a:r>
            <a:r>
              <a:rPr lang="en-GB" sz="2800" b="1" dirty="0">
                <a:solidFill>
                  <a:schemeClr val="accent5">
                    <a:lumMod val="50000"/>
                  </a:schemeClr>
                </a:solidFill>
                <a:latin typeface="Century Gothic" panose="020B0502020202020204" pitchFamily="34" charset="0"/>
              </a:rPr>
              <a:t>(he/she is). </a:t>
            </a:r>
          </a:p>
          <a:p>
            <a:endParaRPr lang="en-GB" sz="2800" b="1" dirty="0">
              <a:solidFill>
                <a:schemeClr val="accent5">
                  <a:lumMod val="50000"/>
                </a:schemeClr>
              </a:solidFill>
              <a:latin typeface="Century Gothic" panose="020B0502020202020204" pitchFamily="34" charset="0"/>
            </a:endParaRPr>
          </a:p>
          <a:p>
            <a:r>
              <a:rPr lang="en-GB" sz="2800" b="1" dirty="0">
                <a:solidFill>
                  <a:schemeClr val="accent5">
                    <a:lumMod val="50000"/>
                  </a:schemeClr>
                </a:solidFill>
                <a:latin typeface="Century Gothic" panose="020B0502020202020204" pitchFamily="34" charset="0"/>
              </a:rPr>
              <a:t>Write: </a:t>
            </a:r>
            <a:br>
              <a:rPr lang="en-GB" sz="2800" b="1" dirty="0">
                <a:solidFill>
                  <a:schemeClr val="accent5">
                    <a:lumMod val="50000"/>
                  </a:schemeClr>
                </a:solidFill>
                <a:latin typeface="Century Gothic" panose="020B0502020202020204" pitchFamily="34" charset="0"/>
              </a:rPr>
            </a:br>
            <a:r>
              <a:rPr lang="en-GB" sz="2800" b="1" dirty="0">
                <a:solidFill>
                  <a:schemeClr val="accent5">
                    <a:lumMod val="50000"/>
                  </a:schemeClr>
                </a:solidFill>
                <a:latin typeface="Century Gothic" panose="020B0502020202020204" pitchFamily="34" charset="0"/>
              </a:rPr>
              <a:t>1. I am OR he/she is.</a:t>
            </a:r>
          </a:p>
        </p:txBody>
      </p:sp>
    </p:spTree>
    <p:extLst>
      <p:ext uri="{BB962C8B-B14F-4D97-AF65-F5344CB8AC3E}">
        <p14:creationId xmlns:p14="http://schemas.microsoft.com/office/powerpoint/2010/main" val="3502298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pSp>
        <p:nvGrpSpPr>
          <p:cNvPr id="3" name="Group 2">
            <a:extLst>
              <a:ext uri="{FF2B5EF4-FFF2-40B4-BE49-F238E27FC236}">
                <a16:creationId xmlns:a16="http://schemas.microsoft.com/office/drawing/2014/main" id="{C8BE91A2-F49C-404D-8648-1151BEF84EAE}"/>
              </a:ext>
            </a:extLst>
          </p:cNvPr>
          <p:cNvGrpSpPr/>
          <p:nvPr/>
        </p:nvGrpSpPr>
        <p:grpSpPr>
          <a:xfrm>
            <a:off x="354483" y="955948"/>
            <a:ext cx="9743208" cy="5181922"/>
            <a:chOff x="-8888" y="-23123"/>
            <a:chExt cx="10561963" cy="6160993"/>
          </a:xfrm>
        </p:grpSpPr>
        <p:pic>
          <p:nvPicPr>
            <p:cNvPr id="6" name="Picture 5">
              <a:extLst>
                <a:ext uri="{FF2B5EF4-FFF2-40B4-BE49-F238E27FC236}">
                  <a16:creationId xmlns:a16="http://schemas.microsoft.com/office/drawing/2014/main" id="{83E1FBAD-B349-41B4-A022-4B42AED129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509"/>
            <a:stretch/>
          </p:blipFill>
          <p:spPr>
            <a:xfrm rot="335473">
              <a:off x="-6790" y="4369080"/>
              <a:ext cx="3521721" cy="1768790"/>
            </a:xfrm>
            <a:prstGeom prst="rect">
              <a:avLst/>
            </a:prstGeom>
          </p:spPr>
        </p:pic>
        <p:pic>
          <p:nvPicPr>
            <p:cNvPr id="8" name="Picture 7">
              <a:extLst>
                <a:ext uri="{FF2B5EF4-FFF2-40B4-BE49-F238E27FC236}">
                  <a16:creationId xmlns:a16="http://schemas.microsoft.com/office/drawing/2014/main" id="{3BDA0B74-EF57-4DA0-9D1C-A0D1381422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509"/>
            <a:stretch/>
          </p:blipFill>
          <p:spPr>
            <a:xfrm rot="335473">
              <a:off x="-7661" y="2305787"/>
              <a:ext cx="3521721" cy="1768790"/>
            </a:xfrm>
            <a:prstGeom prst="rect">
              <a:avLst/>
            </a:prstGeom>
          </p:spPr>
        </p:pic>
        <p:pic>
          <p:nvPicPr>
            <p:cNvPr id="9" name="Picture 8">
              <a:extLst>
                <a:ext uri="{FF2B5EF4-FFF2-40B4-BE49-F238E27FC236}">
                  <a16:creationId xmlns:a16="http://schemas.microsoft.com/office/drawing/2014/main" id="{33AECBAD-71BF-4CBA-A70A-58F8AAC84B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509"/>
            <a:stretch/>
          </p:blipFill>
          <p:spPr>
            <a:xfrm rot="335473">
              <a:off x="-8888" y="167353"/>
              <a:ext cx="3521721" cy="1768790"/>
            </a:xfrm>
            <a:prstGeom prst="rect">
              <a:avLst/>
            </a:prstGeom>
          </p:spPr>
        </p:pic>
        <p:pic>
          <p:nvPicPr>
            <p:cNvPr id="10" name="Picture 9">
              <a:extLst>
                <a:ext uri="{FF2B5EF4-FFF2-40B4-BE49-F238E27FC236}">
                  <a16:creationId xmlns:a16="http://schemas.microsoft.com/office/drawing/2014/main" id="{EA8128C0-D8EC-4219-A4DF-E40F45665B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509"/>
            <a:stretch/>
          </p:blipFill>
          <p:spPr>
            <a:xfrm rot="335473">
              <a:off x="6213129" y="2265582"/>
              <a:ext cx="3521721" cy="1768790"/>
            </a:xfrm>
            <a:prstGeom prst="rect">
              <a:avLst/>
            </a:prstGeom>
          </p:spPr>
        </p:pic>
        <p:pic>
          <p:nvPicPr>
            <p:cNvPr id="11" name="Picture 10">
              <a:extLst>
                <a:ext uri="{FF2B5EF4-FFF2-40B4-BE49-F238E27FC236}">
                  <a16:creationId xmlns:a16="http://schemas.microsoft.com/office/drawing/2014/main" id="{E7F1AF0D-416B-4E63-83F7-2E8FC28312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509"/>
            <a:stretch/>
          </p:blipFill>
          <p:spPr>
            <a:xfrm rot="335473">
              <a:off x="6201014" y="4333045"/>
              <a:ext cx="3521721" cy="1768790"/>
            </a:xfrm>
            <a:prstGeom prst="rect">
              <a:avLst/>
            </a:prstGeom>
          </p:spPr>
        </p:pic>
        <p:pic>
          <p:nvPicPr>
            <p:cNvPr id="12" name="Picture 11">
              <a:extLst>
                <a:ext uri="{FF2B5EF4-FFF2-40B4-BE49-F238E27FC236}">
                  <a16:creationId xmlns:a16="http://schemas.microsoft.com/office/drawing/2014/main" id="{14311CD7-FBFE-4120-BA3E-1B117DA0C7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509"/>
            <a:stretch/>
          </p:blipFill>
          <p:spPr>
            <a:xfrm rot="335473">
              <a:off x="6167711" y="-23123"/>
              <a:ext cx="3521721" cy="1768790"/>
            </a:xfrm>
            <a:prstGeom prst="rect">
              <a:avLst/>
            </a:prstGeom>
          </p:spPr>
        </p:pic>
        <p:sp>
          <p:nvSpPr>
            <p:cNvPr id="13" name="TextBox 12">
              <a:extLst>
                <a:ext uri="{FF2B5EF4-FFF2-40B4-BE49-F238E27FC236}">
                  <a16:creationId xmlns:a16="http://schemas.microsoft.com/office/drawing/2014/main" id="{319D54BF-3C5E-483C-A7D7-6898EE777159}"/>
                </a:ext>
              </a:extLst>
            </p:cNvPr>
            <p:cNvSpPr txBox="1"/>
            <p:nvPr/>
          </p:nvSpPr>
          <p:spPr>
            <a:xfrm>
              <a:off x="3557438" y="440060"/>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4" name="TextBox 13">
              <a:extLst>
                <a:ext uri="{FF2B5EF4-FFF2-40B4-BE49-F238E27FC236}">
                  <a16:creationId xmlns:a16="http://schemas.microsoft.com/office/drawing/2014/main" id="{949B3FF3-AB61-4B45-942A-185BF913478A}"/>
                </a:ext>
              </a:extLst>
            </p:cNvPr>
            <p:cNvSpPr txBox="1"/>
            <p:nvPr/>
          </p:nvSpPr>
          <p:spPr>
            <a:xfrm>
              <a:off x="3574030" y="1346633"/>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5" name="TextBox 14">
              <a:extLst>
                <a:ext uri="{FF2B5EF4-FFF2-40B4-BE49-F238E27FC236}">
                  <a16:creationId xmlns:a16="http://schemas.microsoft.com/office/drawing/2014/main" id="{65065966-7DC3-4E8A-8A9C-05E45B5AEC78}"/>
                </a:ext>
              </a:extLst>
            </p:cNvPr>
            <p:cNvSpPr txBox="1"/>
            <p:nvPr/>
          </p:nvSpPr>
          <p:spPr>
            <a:xfrm>
              <a:off x="3540846" y="2474519"/>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6" name="TextBox 15">
              <a:extLst>
                <a:ext uri="{FF2B5EF4-FFF2-40B4-BE49-F238E27FC236}">
                  <a16:creationId xmlns:a16="http://schemas.microsoft.com/office/drawing/2014/main" id="{A70D5308-02FB-4ED6-B16E-DDBB273B601B}"/>
                </a:ext>
              </a:extLst>
            </p:cNvPr>
            <p:cNvSpPr txBox="1"/>
            <p:nvPr/>
          </p:nvSpPr>
          <p:spPr>
            <a:xfrm>
              <a:off x="3557438" y="3381092"/>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7" name="TextBox 16">
              <a:extLst>
                <a:ext uri="{FF2B5EF4-FFF2-40B4-BE49-F238E27FC236}">
                  <a16:creationId xmlns:a16="http://schemas.microsoft.com/office/drawing/2014/main" id="{F7BC937E-30BF-453E-8F0B-3FD30A6F6D11}"/>
                </a:ext>
              </a:extLst>
            </p:cNvPr>
            <p:cNvSpPr txBox="1"/>
            <p:nvPr/>
          </p:nvSpPr>
          <p:spPr>
            <a:xfrm>
              <a:off x="3574031" y="4508979"/>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8" name="TextBox 17">
              <a:extLst>
                <a:ext uri="{FF2B5EF4-FFF2-40B4-BE49-F238E27FC236}">
                  <a16:creationId xmlns:a16="http://schemas.microsoft.com/office/drawing/2014/main" id="{2BC01E4B-47CE-4E65-8350-E8D23879549C}"/>
                </a:ext>
              </a:extLst>
            </p:cNvPr>
            <p:cNvSpPr txBox="1"/>
            <p:nvPr/>
          </p:nvSpPr>
          <p:spPr>
            <a:xfrm>
              <a:off x="3590623" y="5415552"/>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9" name="TextBox 18">
              <a:extLst>
                <a:ext uri="{FF2B5EF4-FFF2-40B4-BE49-F238E27FC236}">
                  <a16:creationId xmlns:a16="http://schemas.microsoft.com/office/drawing/2014/main" id="{BE7EC91B-358D-49E7-AADA-5FC6961E7FEA}"/>
                </a:ext>
              </a:extLst>
            </p:cNvPr>
            <p:cNvSpPr txBox="1"/>
            <p:nvPr/>
          </p:nvSpPr>
          <p:spPr>
            <a:xfrm>
              <a:off x="9776746" y="440060"/>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20" name="TextBox 19">
              <a:extLst>
                <a:ext uri="{FF2B5EF4-FFF2-40B4-BE49-F238E27FC236}">
                  <a16:creationId xmlns:a16="http://schemas.microsoft.com/office/drawing/2014/main" id="{0D84EF2B-81F9-4A47-ABD2-A8019ADF63F3}"/>
                </a:ext>
              </a:extLst>
            </p:cNvPr>
            <p:cNvSpPr txBox="1"/>
            <p:nvPr/>
          </p:nvSpPr>
          <p:spPr>
            <a:xfrm>
              <a:off x="9789912" y="1346633"/>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21" name="TextBox 20">
              <a:extLst>
                <a:ext uri="{FF2B5EF4-FFF2-40B4-BE49-F238E27FC236}">
                  <a16:creationId xmlns:a16="http://schemas.microsoft.com/office/drawing/2014/main" id="{DD90E14E-0AAB-41C1-8F46-2AC64EC7B45C}"/>
                </a:ext>
              </a:extLst>
            </p:cNvPr>
            <p:cNvSpPr txBox="1"/>
            <p:nvPr/>
          </p:nvSpPr>
          <p:spPr>
            <a:xfrm>
              <a:off x="9789911" y="2491814"/>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22" name="TextBox 21">
              <a:extLst>
                <a:ext uri="{FF2B5EF4-FFF2-40B4-BE49-F238E27FC236}">
                  <a16:creationId xmlns:a16="http://schemas.microsoft.com/office/drawing/2014/main" id="{E31078CD-ED3F-42A7-9572-424715AB18D4}"/>
                </a:ext>
              </a:extLst>
            </p:cNvPr>
            <p:cNvSpPr txBox="1"/>
            <p:nvPr/>
          </p:nvSpPr>
          <p:spPr>
            <a:xfrm>
              <a:off x="9803078" y="3398387"/>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23" name="TextBox 22">
              <a:extLst>
                <a:ext uri="{FF2B5EF4-FFF2-40B4-BE49-F238E27FC236}">
                  <a16:creationId xmlns:a16="http://schemas.microsoft.com/office/drawing/2014/main" id="{C144C46F-D246-4D99-B6D8-97974CF88584}"/>
                </a:ext>
              </a:extLst>
            </p:cNvPr>
            <p:cNvSpPr txBox="1"/>
            <p:nvPr/>
          </p:nvSpPr>
          <p:spPr>
            <a:xfrm>
              <a:off x="9803078" y="4508979"/>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24" name="TextBox 23">
              <a:extLst>
                <a:ext uri="{FF2B5EF4-FFF2-40B4-BE49-F238E27FC236}">
                  <a16:creationId xmlns:a16="http://schemas.microsoft.com/office/drawing/2014/main" id="{21B59F85-6365-4EFA-AF94-8DE26F49694D}"/>
                </a:ext>
              </a:extLst>
            </p:cNvPr>
            <p:cNvSpPr txBox="1"/>
            <p:nvPr/>
          </p:nvSpPr>
          <p:spPr>
            <a:xfrm>
              <a:off x="9821116" y="5397242"/>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25" name="TextBox 24">
              <a:extLst>
                <a:ext uri="{FF2B5EF4-FFF2-40B4-BE49-F238E27FC236}">
                  <a16:creationId xmlns:a16="http://schemas.microsoft.com/office/drawing/2014/main" id="{589B1E6B-CD08-4B4F-8C81-83B3C83CE427}"/>
                </a:ext>
              </a:extLst>
            </p:cNvPr>
            <p:cNvSpPr txBox="1"/>
            <p:nvPr/>
          </p:nvSpPr>
          <p:spPr>
            <a:xfrm>
              <a:off x="266686" y="1015513"/>
              <a:ext cx="4214192"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Estoy en el </a:t>
              </a:r>
              <a:r>
                <a:rPr kumimoji="0" lang="en-GB" sz="2000" b="1" i="0" u="none" strike="noStrike" kern="0" cap="none" spc="0" normalizeH="0" baseline="0" noProof="0" dirty="0" err="1">
                  <a:ln>
                    <a:noFill/>
                  </a:ln>
                  <a:solidFill>
                    <a:srgbClr val="4472C4">
                      <a:lumMod val="50000"/>
                    </a:srgbClr>
                  </a:solidFill>
                  <a:effectLst/>
                  <a:uLnTx/>
                  <a:uFillTx/>
                </a:rPr>
                <a:t>museo</a:t>
              </a:r>
              <a:r>
                <a:rPr kumimoji="0" lang="en-GB" sz="2000" b="1" i="0" u="none" strike="noStrike" kern="0" cap="none" spc="0" normalizeH="0" baseline="0" noProof="0" dirty="0">
                  <a:ln>
                    <a:noFill/>
                  </a:ln>
                  <a:solidFill>
                    <a:srgbClr val="4472C4">
                      <a:lumMod val="50000"/>
                    </a:srgbClr>
                  </a:solidFill>
                  <a:effectLst/>
                  <a:uLnTx/>
                  <a:uFillTx/>
                </a:rPr>
                <a:t> del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Prado</a:t>
              </a:r>
              <a:r>
                <a:rPr kumimoji="0" lang="en-GB" sz="1800" b="1" i="0" u="none" strike="noStrike" kern="0" cap="none" spc="0" normalizeH="0" baseline="0" noProof="0" dirty="0">
                  <a:ln>
                    <a:noFill/>
                  </a:ln>
                  <a:solidFill>
                    <a:srgbClr val="4472C4">
                      <a:lumMod val="50000"/>
                    </a:srgbClr>
                  </a:solidFill>
                  <a:effectLst/>
                  <a:uLnTx/>
                  <a:uFillTx/>
                </a:rPr>
                <a:t>.</a:t>
              </a:r>
            </a:p>
          </p:txBody>
        </p:sp>
        <p:sp>
          <p:nvSpPr>
            <p:cNvPr id="26" name="TextBox 25">
              <a:extLst>
                <a:ext uri="{FF2B5EF4-FFF2-40B4-BE49-F238E27FC236}">
                  <a16:creationId xmlns:a16="http://schemas.microsoft.com/office/drawing/2014/main" id="{B8A3E361-1585-4410-AD3A-212C285711B0}"/>
                </a:ext>
              </a:extLst>
            </p:cNvPr>
            <p:cNvSpPr txBox="1"/>
            <p:nvPr/>
          </p:nvSpPr>
          <p:spPr>
            <a:xfrm>
              <a:off x="273986" y="3200006"/>
              <a:ext cx="421419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Estoy en el </a:t>
              </a:r>
              <a:r>
                <a:rPr kumimoji="0" lang="en-GB" sz="2000" b="1" i="0" u="none" strike="noStrike" kern="0" cap="none" spc="0" normalizeH="0" baseline="0" noProof="0" dirty="0" err="1">
                  <a:ln>
                    <a:noFill/>
                  </a:ln>
                  <a:solidFill>
                    <a:srgbClr val="4472C4">
                      <a:lumMod val="50000"/>
                    </a:srgbClr>
                  </a:solidFill>
                  <a:effectLst/>
                  <a:uLnTx/>
                  <a:uFillTx/>
                </a:rPr>
                <a:t>Bernabeu</a:t>
              </a:r>
              <a:r>
                <a:rPr kumimoji="0" lang="en-GB" sz="2000" b="1" i="0" u="none" strike="noStrike" kern="0" cap="none" spc="0" normalizeH="0" baseline="0" noProof="0" dirty="0">
                  <a:ln>
                    <a:noFill/>
                  </a:ln>
                  <a:solidFill>
                    <a:srgbClr val="4472C4">
                      <a:lumMod val="50000"/>
                    </a:srgbClr>
                  </a:solidFill>
                  <a:effectLst/>
                  <a:uLnTx/>
                  <a:uFillTx/>
                </a:rPr>
                <a:t>.</a:t>
              </a:r>
            </a:p>
          </p:txBody>
        </p:sp>
        <p:sp>
          <p:nvSpPr>
            <p:cNvPr id="27" name="TextBox 26">
              <a:extLst>
                <a:ext uri="{FF2B5EF4-FFF2-40B4-BE49-F238E27FC236}">
                  <a16:creationId xmlns:a16="http://schemas.microsoft.com/office/drawing/2014/main" id="{250111D0-87D2-43D7-9E23-BC927C8794D3}"/>
                </a:ext>
              </a:extLst>
            </p:cNvPr>
            <p:cNvSpPr txBox="1"/>
            <p:nvPr/>
          </p:nvSpPr>
          <p:spPr>
            <a:xfrm>
              <a:off x="291617" y="5263299"/>
              <a:ext cx="421419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Está en La Alhambra.</a:t>
              </a:r>
            </a:p>
          </p:txBody>
        </p:sp>
        <p:sp>
          <p:nvSpPr>
            <p:cNvPr id="28" name="Rectangle 27">
              <a:extLst>
                <a:ext uri="{FF2B5EF4-FFF2-40B4-BE49-F238E27FC236}">
                  <a16:creationId xmlns:a16="http://schemas.microsoft.com/office/drawing/2014/main" id="{8E06665B-F99D-4F5F-9478-5AFD8215A0F8}"/>
                </a:ext>
              </a:extLst>
            </p:cNvPr>
            <p:cNvSpPr/>
            <p:nvPr/>
          </p:nvSpPr>
          <p:spPr>
            <a:xfrm>
              <a:off x="6546892" y="795897"/>
              <a:ext cx="3331291"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Está en el </a:t>
              </a:r>
              <a:r>
                <a:rPr kumimoji="0" lang="en-GB" sz="2000" b="1" i="0" u="none" strike="noStrike" kern="0" cap="none" spc="0" normalizeH="0" baseline="0" noProof="0" dirty="0" err="1">
                  <a:ln>
                    <a:noFill/>
                  </a:ln>
                  <a:solidFill>
                    <a:srgbClr val="4472C4">
                      <a:lumMod val="50000"/>
                    </a:srgbClr>
                  </a:solidFill>
                  <a:effectLst/>
                  <a:uLnTx/>
                  <a:uFillTx/>
                </a:rPr>
                <a:t>palacio</a:t>
              </a:r>
              <a:endParaRPr kumimoji="0" lang="en-GB" sz="2000" b="1" i="0" u="none" strike="noStrike" kern="0" cap="none" spc="0" normalizeH="0" baseline="0" noProof="0" dirty="0">
                <a:ln>
                  <a:noFill/>
                </a:ln>
                <a:solidFill>
                  <a:srgbClr val="4472C4">
                    <a:lumMod val="50000"/>
                  </a:srgb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Miramar</a:t>
              </a:r>
              <a:r>
                <a:rPr kumimoji="0" lang="en-GB" sz="1800" b="1" i="0" u="none" strike="noStrike" kern="0" cap="none" spc="0" normalizeH="0" baseline="0" noProof="0" dirty="0">
                  <a:ln>
                    <a:noFill/>
                  </a:ln>
                  <a:solidFill>
                    <a:srgbClr val="4472C4">
                      <a:lumMod val="50000"/>
                    </a:srgbClr>
                  </a:solidFill>
                  <a:effectLst/>
                  <a:uLnTx/>
                  <a:uFillTx/>
                </a:rPr>
                <a:t>.</a:t>
              </a:r>
            </a:p>
          </p:txBody>
        </p:sp>
        <p:sp>
          <p:nvSpPr>
            <p:cNvPr id="29" name="Rectangle 28">
              <a:extLst>
                <a:ext uri="{FF2B5EF4-FFF2-40B4-BE49-F238E27FC236}">
                  <a16:creationId xmlns:a16="http://schemas.microsoft.com/office/drawing/2014/main" id="{3312A96F-FD1F-468E-8491-8F7DC7B9CA5A}"/>
                </a:ext>
              </a:extLst>
            </p:cNvPr>
            <p:cNvSpPr/>
            <p:nvPr/>
          </p:nvSpPr>
          <p:spPr>
            <a:xfrm>
              <a:off x="6574917" y="3000742"/>
              <a:ext cx="2762250"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Estoy en el </a:t>
              </a:r>
              <a:r>
                <a:rPr kumimoji="0" lang="en-GB" sz="2000" b="1" i="0" u="none" strike="noStrike" kern="0" cap="none" spc="0" normalizeH="0" baseline="0" noProof="0" dirty="0" err="1">
                  <a:ln>
                    <a:noFill/>
                  </a:ln>
                  <a:solidFill>
                    <a:srgbClr val="4472C4">
                      <a:lumMod val="50000"/>
                    </a:srgbClr>
                  </a:solidFill>
                  <a:effectLst/>
                  <a:uLnTx/>
                  <a:uFillTx/>
                </a:rPr>
                <a:t>museo</a:t>
              </a:r>
              <a:r>
                <a:rPr kumimoji="0" lang="en-GB" sz="2000" b="1" i="0" u="none" strike="noStrike" kern="0" cap="none" spc="0" normalizeH="0" baseline="0" noProof="0" dirty="0">
                  <a:ln>
                    <a:noFill/>
                  </a:ln>
                  <a:solidFill>
                    <a:srgbClr val="4472C4">
                      <a:lumMod val="50000"/>
                    </a:srgbClr>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Guggenheim.</a:t>
              </a:r>
            </a:p>
          </p:txBody>
        </p:sp>
        <p:sp>
          <p:nvSpPr>
            <p:cNvPr id="30" name="Rectangle 29">
              <a:extLst>
                <a:ext uri="{FF2B5EF4-FFF2-40B4-BE49-F238E27FC236}">
                  <a16:creationId xmlns:a16="http://schemas.microsoft.com/office/drawing/2014/main" id="{2B4CF809-4DBD-4BE9-92CA-9AF6792CAFA4}"/>
                </a:ext>
              </a:extLst>
            </p:cNvPr>
            <p:cNvSpPr/>
            <p:nvPr/>
          </p:nvSpPr>
          <p:spPr>
            <a:xfrm>
              <a:off x="6574917" y="5201635"/>
              <a:ext cx="2451312"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Está en el Campo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4472C4">
                      <a:lumMod val="50000"/>
                    </a:srgbClr>
                  </a:solidFill>
                  <a:effectLst/>
                  <a:uLnTx/>
                  <a:uFillTx/>
                </a:rPr>
                <a:t>Nou</a:t>
              </a:r>
              <a:r>
                <a:rPr kumimoji="0" lang="en-GB" sz="2000" b="1" i="0" u="none" strike="noStrike" kern="0" cap="none" spc="0" normalizeH="0" baseline="0" noProof="0" dirty="0">
                  <a:ln>
                    <a:noFill/>
                  </a:ln>
                  <a:solidFill>
                    <a:srgbClr val="4472C4">
                      <a:lumMod val="50000"/>
                    </a:srgbClr>
                  </a:solidFill>
                  <a:effectLst/>
                  <a:uLnTx/>
                  <a:uFillTx/>
                </a:rPr>
                <a:t>.</a:t>
              </a:r>
            </a:p>
          </p:txBody>
        </p:sp>
        <p:sp>
          <p:nvSpPr>
            <p:cNvPr id="31" name="Rectangle 30">
              <a:extLst>
                <a:ext uri="{FF2B5EF4-FFF2-40B4-BE49-F238E27FC236}">
                  <a16:creationId xmlns:a16="http://schemas.microsoft.com/office/drawing/2014/main" id="{2EB36E67-9454-48B7-A963-11C9B639B439}"/>
                </a:ext>
              </a:extLst>
            </p:cNvPr>
            <p:cNvSpPr/>
            <p:nvPr/>
          </p:nvSpPr>
          <p:spPr>
            <a:xfrm>
              <a:off x="291617" y="2490551"/>
              <a:ext cx="569387" cy="58477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2)</a:t>
              </a:r>
            </a:p>
          </p:txBody>
        </p:sp>
        <p:sp>
          <p:nvSpPr>
            <p:cNvPr id="32" name="Rectangle 31">
              <a:extLst>
                <a:ext uri="{FF2B5EF4-FFF2-40B4-BE49-F238E27FC236}">
                  <a16:creationId xmlns:a16="http://schemas.microsoft.com/office/drawing/2014/main" id="{84D6C245-66D4-4BB7-AD7D-48B0CBE46F05}"/>
                </a:ext>
              </a:extLst>
            </p:cNvPr>
            <p:cNvSpPr/>
            <p:nvPr/>
          </p:nvSpPr>
          <p:spPr>
            <a:xfrm>
              <a:off x="327322" y="4540997"/>
              <a:ext cx="569387" cy="58477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3)</a:t>
              </a:r>
            </a:p>
          </p:txBody>
        </p:sp>
        <p:sp>
          <p:nvSpPr>
            <p:cNvPr id="33" name="Rectangle 32">
              <a:extLst>
                <a:ext uri="{FF2B5EF4-FFF2-40B4-BE49-F238E27FC236}">
                  <a16:creationId xmlns:a16="http://schemas.microsoft.com/office/drawing/2014/main" id="{CB5E048E-00EF-4D00-95AD-DAFF5793B771}"/>
                </a:ext>
              </a:extLst>
            </p:cNvPr>
            <p:cNvSpPr/>
            <p:nvPr/>
          </p:nvSpPr>
          <p:spPr>
            <a:xfrm>
              <a:off x="6485380" y="180435"/>
              <a:ext cx="569387" cy="58477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4)</a:t>
              </a:r>
            </a:p>
          </p:txBody>
        </p:sp>
        <p:sp>
          <p:nvSpPr>
            <p:cNvPr id="34" name="Rectangle 33">
              <a:extLst>
                <a:ext uri="{FF2B5EF4-FFF2-40B4-BE49-F238E27FC236}">
                  <a16:creationId xmlns:a16="http://schemas.microsoft.com/office/drawing/2014/main" id="{2F224657-1C7E-40B6-80D8-2868BE7A05D3}"/>
                </a:ext>
              </a:extLst>
            </p:cNvPr>
            <p:cNvSpPr/>
            <p:nvPr/>
          </p:nvSpPr>
          <p:spPr>
            <a:xfrm>
              <a:off x="6504327" y="2444065"/>
              <a:ext cx="569387" cy="58477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5)</a:t>
              </a:r>
            </a:p>
          </p:txBody>
        </p:sp>
        <p:sp>
          <p:nvSpPr>
            <p:cNvPr id="35" name="Rectangle 34">
              <a:extLst>
                <a:ext uri="{FF2B5EF4-FFF2-40B4-BE49-F238E27FC236}">
                  <a16:creationId xmlns:a16="http://schemas.microsoft.com/office/drawing/2014/main" id="{0F0B9FB8-8222-46AE-95F6-690AB2071392}"/>
                </a:ext>
              </a:extLst>
            </p:cNvPr>
            <p:cNvSpPr/>
            <p:nvPr/>
          </p:nvSpPr>
          <p:spPr>
            <a:xfrm>
              <a:off x="6501222" y="4529143"/>
              <a:ext cx="569387" cy="58477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6)</a:t>
              </a:r>
            </a:p>
          </p:txBody>
        </p:sp>
        <p:sp>
          <p:nvSpPr>
            <p:cNvPr id="36" name="Rectangle 35">
              <a:extLst>
                <a:ext uri="{FF2B5EF4-FFF2-40B4-BE49-F238E27FC236}">
                  <a16:creationId xmlns:a16="http://schemas.microsoft.com/office/drawing/2014/main" id="{5FFB0043-5105-4FF4-A1B7-768C1A644A59}"/>
                </a:ext>
              </a:extLst>
            </p:cNvPr>
            <p:cNvSpPr/>
            <p:nvPr/>
          </p:nvSpPr>
          <p:spPr>
            <a:xfrm>
              <a:off x="327322" y="352103"/>
              <a:ext cx="569387" cy="58477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1)</a:t>
              </a:r>
            </a:p>
          </p:txBody>
        </p:sp>
        <p:sp>
          <p:nvSpPr>
            <p:cNvPr id="37" name="TextBox 36">
              <a:extLst>
                <a:ext uri="{FF2B5EF4-FFF2-40B4-BE49-F238E27FC236}">
                  <a16:creationId xmlns:a16="http://schemas.microsoft.com/office/drawing/2014/main" id="{6782F2CF-C28E-4F5F-BD7C-D161BB922377}"/>
                </a:ext>
              </a:extLst>
            </p:cNvPr>
            <p:cNvSpPr txBox="1"/>
            <p:nvPr/>
          </p:nvSpPr>
          <p:spPr>
            <a:xfrm>
              <a:off x="4394243" y="576355"/>
              <a:ext cx="1402763" cy="548892"/>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I am</a:t>
              </a:r>
            </a:p>
          </p:txBody>
        </p:sp>
        <p:sp>
          <p:nvSpPr>
            <p:cNvPr id="38" name="TextBox 37">
              <a:extLst>
                <a:ext uri="{FF2B5EF4-FFF2-40B4-BE49-F238E27FC236}">
                  <a16:creationId xmlns:a16="http://schemas.microsoft.com/office/drawing/2014/main" id="{264BE63A-4E42-4078-BC3E-B4BBF5876B57}"/>
                </a:ext>
              </a:extLst>
            </p:cNvPr>
            <p:cNvSpPr txBox="1"/>
            <p:nvPr/>
          </p:nvSpPr>
          <p:spPr>
            <a:xfrm>
              <a:off x="4392599" y="1451356"/>
              <a:ext cx="1404409" cy="548892"/>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s/he is</a:t>
              </a:r>
            </a:p>
          </p:txBody>
        </p:sp>
        <p:sp>
          <p:nvSpPr>
            <p:cNvPr id="39" name="TextBox 38">
              <a:extLst>
                <a:ext uri="{FF2B5EF4-FFF2-40B4-BE49-F238E27FC236}">
                  <a16:creationId xmlns:a16="http://schemas.microsoft.com/office/drawing/2014/main" id="{76195EDA-0517-4B7C-9D80-188198368B36}"/>
                </a:ext>
              </a:extLst>
            </p:cNvPr>
            <p:cNvSpPr txBox="1"/>
            <p:nvPr/>
          </p:nvSpPr>
          <p:spPr>
            <a:xfrm>
              <a:off x="4376311" y="2598396"/>
              <a:ext cx="1415310" cy="548892"/>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I am</a:t>
              </a:r>
            </a:p>
          </p:txBody>
        </p:sp>
        <p:sp>
          <p:nvSpPr>
            <p:cNvPr id="40" name="TextBox 39">
              <a:extLst>
                <a:ext uri="{FF2B5EF4-FFF2-40B4-BE49-F238E27FC236}">
                  <a16:creationId xmlns:a16="http://schemas.microsoft.com/office/drawing/2014/main" id="{688C5541-E94B-452F-A314-C76A8698CE84}"/>
                </a:ext>
              </a:extLst>
            </p:cNvPr>
            <p:cNvSpPr txBox="1"/>
            <p:nvPr/>
          </p:nvSpPr>
          <p:spPr>
            <a:xfrm>
              <a:off x="4408710" y="3504538"/>
              <a:ext cx="1382911" cy="548892"/>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s/he is</a:t>
              </a:r>
            </a:p>
          </p:txBody>
        </p:sp>
        <p:sp>
          <p:nvSpPr>
            <p:cNvPr id="41" name="TextBox 40">
              <a:extLst>
                <a:ext uri="{FF2B5EF4-FFF2-40B4-BE49-F238E27FC236}">
                  <a16:creationId xmlns:a16="http://schemas.microsoft.com/office/drawing/2014/main" id="{7FC6F70A-B133-42E7-9D56-B3BBC450D80C}"/>
                </a:ext>
              </a:extLst>
            </p:cNvPr>
            <p:cNvSpPr txBox="1"/>
            <p:nvPr/>
          </p:nvSpPr>
          <p:spPr>
            <a:xfrm>
              <a:off x="4397830" y="4628258"/>
              <a:ext cx="1393791" cy="548892"/>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I am</a:t>
              </a:r>
            </a:p>
          </p:txBody>
        </p:sp>
        <p:sp>
          <p:nvSpPr>
            <p:cNvPr id="42" name="TextBox 41">
              <a:extLst>
                <a:ext uri="{FF2B5EF4-FFF2-40B4-BE49-F238E27FC236}">
                  <a16:creationId xmlns:a16="http://schemas.microsoft.com/office/drawing/2014/main" id="{4590E521-3315-48F4-808D-DE2AB77F961F}"/>
                </a:ext>
              </a:extLst>
            </p:cNvPr>
            <p:cNvSpPr txBox="1"/>
            <p:nvPr/>
          </p:nvSpPr>
          <p:spPr>
            <a:xfrm>
              <a:off x="4398444" y="5521146"/>
              <a:ext cx="1409781" cy="548892"/>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s/he is</a:t>
              </a:r>
            </a:p>
          </p:txBody>
        </p:sp>
        <p:pic>
          <p:nvPicPr>
            <p:cNvPr id="49" name="Picture 48">
              <a:extLst>
                <a:ext uri="{FF2B5EF4-FFF2-40B4-BE49-F238E27FC236}">
                  <a16:creationId xmlns:a16="http://schemas.microsoft.com/office/drawing/2014/main" id="{55E480E8-9129-433D-8D99-A61415987B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1565" y="496927"/>
              <a:ext cx="498794" cy="519576"/>
            </a:xfrm>
            <a:prstGeom prst="rect">
              <a:avLst/>
            </a:prstGeom>
          </p:spPr>
        </p:pic>
        <p:pic>
          <p:nvPicPr>
            <p:cNvPr id="50" name="Picture 49">
              <a:extLst>
                <a:ext uri="{FF2B5EF4-FFF2-40B4-BE49-F238E27FC236}">
                  <a16:creationId xmlns:a16="http://schemas.microsoft.com/office/drawing/2014/main" id="{9AB7426C-55F7-480B-ACF6-FA8EB61FA4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063" y="2551715"/>
              <a:ext cx="498794" cy="519576"/>
            </a:xfrm>
            <a:prstGeom prst="rect">
              <a:avLst/>
            </a:prstGeom>
          </p:spPr>
        </p:pic>
        <p:pic>
          <p:nvPicPr>
            <p:cNvPr id="51" name="Picture 50">
              <a:extLst>
                <a:ext uri="{FF2B5EF4-FFF2-40B4-BE49-F238E27FC236}">
                  <a16:creationId xmlns:a16="http://schemas.microsoft.com/office/drawing/2014/main" id="{37943C97-4207-449E-99A8-3D8F9AEF91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3303" y="5492748"/>
              <a:ext cx="498794" cy="519576"/>
            </a:xfrm>
            <a:prstGeom prst="rect">
              <a:avLst/>
            </a:prstGeom>
          </p:spPr>
        </p:pic>
        <p:pic>
          <p:nvPicPr>
            <p:cNvPr id="52" name="Picture 51">
              <a:extLst>
                <a:ext uri="{FF2B5EF4-FFF2-40B4-BE49-F238E27FC236}">
                  <a16:creationId xmlns:a16="http://schemas.microsoft.com/office/drawing/2014/main" id="{0D4AD013-8F67-46B6-AE57-4520B9A9B9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1083" y="1423829"/>
              <a:ext cx="498794" cy="519576"/>
            </a:xfrm>
            <a:prstGeom prst="rect">
              <a:avLst/>
            </a:prstGeom>
          </p:spPr>
        </p:pic>
        <p:pic>
          <p:nvPicPr>
            <p:cNvPr id="53" name="Picture 52">
              <a:extLst>
                <a:ext uri="{FF2B5EF4-FFF2-40B4-BE49-F238E27FC236}">
                  <a16:creationId xmlns:a16="http://schemas.microsoft.com/office/drawing/2014/main" id="{128EFCAE-B1C4-46B6-BFB9-C871071BD2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3128" y="2552809"/>
              <a:ext cx="498794" cy="519576"/>
            </a:xfrm>
            <a:prstGeom prst="rect">
              <a:avLst/>
            </a:prstGeom>
          </p:spPr>
        </p:pic>
        <p:pic>
          <p:nvPicPr>
            <p:cNvPr id="54" name="Picture 53">
              <a:extLst>
                <a:ext uri="{FF2B5EF4-FFF2-40B4-BE49-F238E27FC236}">
                  <a16:creationId xmlns:a16="http://schemas.microsoft.com/office/drawing/2014/main" id="{A588E554-C018-4168-B8D1-F61F875AA4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58156" y="5496292"/>
              <a:ext cx="498794" cy="519576"/>
            </a:xfrm>
            <a:prstGeom prst="rect">
              <a:avLst/>
            </a:prstGeom>
          </p:spPr>
        </p:pic>
      </p:grpSp>
      <p:sp>
        <p:nvSpPr>
          <p:cNvPr id="56" name="TextBox 55">
            <a:extLst>
              <a:ext uri="{FF2B5EF4-FFF2-40B4-BE49-F238E27FC236}">
                <a16:creationId xmlns:a16="http://schemas.microsoft.com/office/drawing/2014/main" id="{6782F2CF-C28E-4F5F-BD7C-D161BB922377}"/>
              </a:ext>
            </a:extLst>
          </p:cNvPr>
          <p:cNvSpPr txBox="1"/>
          <p:nvPr/>
        </p:nvSpPr>
        <p:spPr>
          <a:xfrm>
            <a:off x="10178566" y="1460160"/>
            <a:ext cx="1294022" cy="461665"/>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I am</a:t>
            </a:r>
          </a:p>
        </p:txBody>
      </p:sp>
      <p:sp>
        <p:nvSpPr>
          <p:cNvPr id="57" name="TextBox 56">
            <a:extLst>
              <a:ext uri="{FF2B5EF4-FFF2-40B4-BE49-F238E27FC236}">
                <a16:creationId xmlns:a16="http://schemas.microsoft.com/office/drawing/2014/main" id="{264BE63A-4E42-4078-BC3E-B4BBF5876B57}"/>
              </a:ext>
            </a:extLst>
          </p:cNvPr>
          <p:cNvSpPr txBox="1"/>
          <p:nvPr/>
        </p:nvSpPr>
        <p:spPr>
          <a:xfrm>
            <a:off x="10177049" y="2196111"/>
            <a:ext cx="1295540" cy="461665"/>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s/he is</a:t>
            </a:r>
          </a:p>
        </p:txBody>
      </p:sp>
      <p:sp>
        <p:nvSpPr>
          <p:cNvPr id="58" name="TextBox 57">
            <a:extLst>
              <a:ext uri="{FF2B5EF4-FFF2-40B4-BE49-F238E27FC236}">
                <a16:creationId xmlns:a16="http://schemas.microsoft.com/office/drawing/2014/main" id="{76195EDA-0517-4B7C-9D80-188198368B36}"/>
              </a:ext>
            </a:extLst>
          </p:cNvPr>
          <p:cNvSpPr txBox="1"/>
          <p:nvPr/>
        </p:nvSpPr>
        <p:spPr>
          <a:xfrm>
            <a:off x="10162024" y="3160870"/>
            <a:ext cx="1305596" cy="461665"/>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I am</a:t>
            </a:r>
          </a:p>
        </p:txBody>
      </p:sp>
      <p:sp>
        <p:nvSpPr>
          <p:cNvPr id="59" name="TextBox 58">
            <a:extLst>
              <a:ext uri="{FF2B5EF4-FFF2-40B4-BE49-F238E27FC236}">
                <a16:creationId xmlns:a16="http://schemas.microsoft.com/office/drawing/2014/main" id="{688C5541-E94B-452F-A314-C76A8698CE84}"/>
              </a:ext>
            </a:extLst>
          </p:cNvPr>
          <p:cNvSpPr txBox="1"/>
          <p:nvPr/>
        </p:nvSpPr>
        <p:spPr>
          <a:xfrm>
            <a:off x="10191911" y="3923013"/>
            <a:ext cx="1275709" cy="461665"/>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s/he is</a:t>
            </a:r>
          </a:p>
        </p:txBody>
      </p:sp>
      <p:sp>
        <p:nvSpPr>
          <p:cNvPr id="60" name="TextBox 59">
            <a:extLst>
              <a:ext uri="{FF2B5EF4-FFF2-40B4-BE49-F238E27FC236}">
                <a16:creationId xmlns:a16="http://schemas.microsoft.com/office/drawing/2014/main" id="{7FC6F70A-B133-42E7-9D56-B3BBC450D80C}"/>
              </a:ext>
            </a:extLst>
          </p:cNvPr>
          <p:cNvSpPr txBox="1"/>
          <p:nvPr/>
        </p:nvSpPr>
        <p:spPr>
          <a:xfrm>
            <a:off x="10181875" y="4868157"/>
            <a:ext cx="1285745" cy="461665"/>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I am</a:t>
            </a:r>
          </a:p>
        </p:txBody>
      </p:sp>
      <p:sp>
        <p:nvSpPr>
          <p:cNvPr id="61" name="TextBox 60">
            <a:extLst>
              <a:ext uri="{FF2B5EF4-FFF2-40B4-BE49-F238E27FC236}">
                <a16:creationId xmlns:a16="http://schemas.microsoft.com/office/drawing/2014/main" id="{4590E521-3315-48F4-808D-DE2AB77F961F}"/>
              </a:ext>
            </a:extLst>
          </p:cNvPr>
          <p:cNvSpPr txBox="1"/>
          <p:nvPr/>
        </p:nvSpPr>
        <p:spPr>
          <a:xfrm>
            <a:off x="10182441" y="5619152"/>
            <a:ext cx="1300496" cy="461665"/>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s/he is</a:t>
            </a:r>
          </a:p>
        </p:txBody>
      </p:sp>
    </p:spTree>
    <p:extLst>
      <p:ext uri="{BB962C8B-B14F-4D97-AF65-F5344CB8AC3E}">
        <p14:creationId xmlns:p14="http://schemas.microsoft.com/office/powerpoint/2010/main" val="707133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p:nvPr/>
        </p:nvPicPr>
        <p:blipFill rotWithShape="1">
          <a:blip r:embed="rId3">
            <a:extLst>
              <a:ext uri="{28A0092B-C50C-407E-A947-70E740481C1C}">
                <a14:useLocalDpi xmlns:a14="http://schemas.microsoft.com/office/drawing/2010/main" val="0"/>
              </a:ext>
            </a:extLst>
          </a:blip>
          <a:srcRect l="24967" t="10797" r="27859" b="30007"/>
          <a:stretch/>
        </p:blipFill>
        <p:spPr bwMode="auto">
          <a:xfrm>
            <a:off x="0" y="1239797"/>
            <a:ext cx="6810619" cy="4794711"/>
          </a:xfrm>
          <a:prstGeom prst="rect">
            <a:avLst/>
          </a:prstGeom>
          <a:ln>
            <a:noFill/>
          </a:ln>
          <a:extLst>
            <a:ext uri="{53640926-AAD7-44D8-BBD7-CCE9431645EC}">
              <a14:shadowObscured xmlns:a14="http://schemas.microsoft.com/office/drawing/2010/main"/>
            </a:ext>
          </a:extLst>
        </p:spPr>
      </p:pic>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65" name="Table 64">
            <a:extLst>
              <a:ext uri="{FF2B5EF4-FFF2-40B4-BE49-F238E27FC236}">
                <a16:creationId xmlns:a16="http://schemas.microsoft.com/office/drawing/2014/main" id="{33EB89E6-3A68-4A80-A1DA-4C50378142BF}"/>
              </a:ext>
            </a:extLst>
          </p:cNvPr>
          <p:cNvGraphicFramePr>
            <a:graphicFrameLocks noGrp="1"/>
          </p:cNvGraphicFramePr>
          <p:nvPr>
            <p:extLst>
              <p:ext uri="{D42A27DB-BD31-4B8C-83A1-F6EECF244321}">
                <p14:modId xmlns:p14="http://schemas.microsoft.com/office/powerpoint/2010/main" val="1182077411"/>
              </p:ext>
            </p:extLst>
          </p:nvPr>
        </p:nvGraphicFramePr>
        <p:xfrm>
          <a:off x="7243273" y="1686444"/>
          <a:ext cx="4752554" cy="4585072"/>
        </p:xfrm>
        <a:graphic>
          <a:graphicData uri="http://schemas.openxmlformats.org/drawingml/2006/table">
            <a:tbl>
              <a:tblPr firstRow="1" bandRow="1"/>
              <a:tblGrid>
                <a:gridCol w="1074829">
                  <a:extLst>
                    <a:ext uri="{9D8B030D-6E8A-4147-A177-3AD203B41FA5}">
                      <a16:colId xmlns:a16="http://schemas.microsoft.com/office/drawing/2014/main" val="4133073199"/>
                    </a:ext>
                  </a:extLst>
                </a:gridCol>
                <a:gridCol w="1028759">
                  <a:extLst>
                    <a:ext uri="{9D8B030D-6E8A-4147-A177-3AD203B41FA5}">
                      <a16:colId xmlns:a16="http://schemas.microsoft.com/office/drawing/2014/main" val="2454398400"/>
                    </a:ext>
                  </a:extLst>
                </a:gridCol>
                <a:gridCol w="2648966">
                  <a:extLst>
                    <a:ext uri="{9D8B030D-6E8A-4147-A177-3AD203B41FA5}">
                      <a16:colId xmlns:a16="http://schemas.microsoft.com/office/drawing/2014/main" val="4288240880"/>
                    </a:ext>
                  </a:extLst>
                </a:gridCol>
              </a:tblGrid>
              <a:tr h="48021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400" b="1" dirty="0">
                          <a:solidFill>
                            <a:srgbClr val="115076"/>
                          </a:solidFill>
                          <a:latin typeface="Century Gothic" panose="020B0502020202020204" pitchFamily="34" charset="0"/>
                        </a:rPr>
                        <a:t>I am</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400" b="1" dirty="0">
                          <a:solidFill>
                            <a:srgbClr val="115076"/>
                          </a:solidFill>
                          <a:latin typeface="Century Gothic" panose="020B0502020202020204" pitchFamily="34" charset="0"/>
                        </a:rPr>
                        <a:t>he is</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400" b="1" dirty="0">
                          <a:solidFill>
                            <a:srgbClr val="115076"/>
                          </a:solidFill>
                          <a:latin typeface="Century Gothic" panose="020B0502020202020204" pitchFamily="34" charset="0"/>
                        </a:rPr>
                        <a:t>City</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599983017"/>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24892771"/>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994117280"/>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42325763"/>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955243204"/>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30033395"/>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97495991"/>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565162271"/>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764403110"/>
                  </a:ext>
                </a:extLst>
              </a:tr>
            </a:tbl>
          </a:graphicData>
        </a:graphic>
      </p:graphicFrame>
      <p:pic>
        <p:nvPicPr>
          <p:cNvPr id="66" name="Picture 65">
            <a:extLst>
              <a:ext uri="{FF2B5EF4-FFF2-40B4-BE49-F238E27FC236}">
                <a16:creationId xmlns:a16="http://schemas.microsoft.com/office/drawing/2014/main" id="{15B6E42C-7676-4B76-8D9E-69597F46C2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1434" y="2219627"/>
            <a:ext cx="412997" cy="430204"/>
          </a:xfrm>
          <a:prstGeom prst="rect">
            <a:avLst/>
          </a:prstGeom>
        </p:spPr>
      </p:pic>
      <p:pic>
        <p:nvPicPr>
          <p:cNvPr id="67" name="Picture 66">
            <a:extLst>
              <a:ext uri="{FF2B5EF4-FFF2-40B4-BE49-F238E27FC236}">
                <a16:creationId xmlns:a16="http://schemas.microsoft.com/office/drawing/2014/main" id="{A2FA5188-DEC6-4D91-A4EF-303D50C5A8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6628" y="2689608"/>
            <a:ext cx="412997" cy="430204"/>
          </a:xfrm>
          <a:prstGeom prst="rect">
            <a:avLst/>
          </a:prstGeom>
        </p:spPr>
      </p:pic>
      <p:pic>
        <p:nvPicPr>
          <p:cNvPr id="68" name="Picture 67">
            <a:extLst>
              <a:ext uri="{FF2B5EF4-FFF2-40B4-BE49-F238E27FC236}">
                <a16:creationId xmlns:a16="http://schemas.microsoft.com/office/drawing/2014/main" id="{ED79A32D-E2B4-4BDB-9F51-364C2B26B9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6628" y="3206949"/>
            <a:ext cx="412997" cy="430204"/>
          </a:xfrm>
          <a:prstGeom prst="rect">
            <a:avLst/>
          </a:prstGeom>
        </p:spPr>
      </p:pic>
      <p:pic>
        <p:nvPicPr>
          <p:cNvPr id="69" name="Picture 68">
            <a:extLst>
              <a:ext uri="{FF2B5EF4-FFF2-40B4-BE49-F238E27FC236}">
                <a16:creationId xmlns:a16="http://schemas.microsoft.com/office/drawing/2014/main" id="{DE2E3A6D-2061-4A05-B9A4-A1840B8591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6052" y="3698409"/>
            <a:ext cx="412997" cy="430204"/>
          </a:xfrm>
          <a:prstGeom prst="rect">
            <a:avLst/>
          </a:prstGeom>
        </p:spPr>
      </p:pic>
      <p:pic>
        <p:nvPicPr>
          <p:cNvPr id="70" name="Picture 69">
            <a:extLst>
              <a:ext uri="{FF2B5EF4-FFF2-40B4-BE49-F238E27FC236}">
                <a16:creationId xmlns:a16="http://schemas.microsoft.com/office/drawing/2014/main" id="{825BA940-57B8-4671-BD7E-8B252F43E8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9836" y="4221571"/>
            <a:ext cx="412997" cy="430204"/>
          </a:xfrm>
          <a:prstGeom prst="rect">
            <a:avLst/>
          </a:prstGeom>
        </p:spPr>
      </p:pic>
      <p:pic>
        <p:nvPicPr>
          <p:cNvPr id="71" name="Picture 70">
            <a:extLst>
              <a:ext uri="{FF2B5EF4-FFF2-40B4-BE49-F238E27FC236}">
                <a16:creationId xmlns:a16="http://schemas.microsoft.com/office/drawing/2014/main" id="{A18BF72E-0EDA-4E31-9851-F43D38A81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7843" y="4761847"/>
            <a:ext cx="412997" cy="430204"/>
          </a:xfrm>
          <a:prstGeom prst="rect">
            <a:avLst/>
          </a:prstGeom>
        </p:spPr>
      </p:pic>
      <p:pic>
        <p:nvPicPr>
          <p:cNvPr id="72" name="Picture 71">
            <a:extLst>
              <a:ext uri="{FF2B5EF4-FFF2-40B4-BE49-F238E27FC236}">
                <a16:creationId xmlns:a16="http://schemas.microsoft.com/office/drawing/2014/main" id="{D58C4EB4-5504-4006-8607-963EDF4B16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9768" y="5267319"/>
            <a:ext cx="412997" cy="430204"/>
          </a:xfrm>
          <a:prstGeom prst="rect">
            <a:avLst/>
          </a:prstGeom>
        </p:spPr>
      </p:pic>
      <p:pic>
        <p:nvPicPr>
          <p:cNvPr id="73" name="Picture 72">
            <a:extLst>
              <a:ext uri="{FF2B5EF4-FFF2-40B4-BE49-F238E27FC236}">
                <a16:creationId xmlns:a16="http://schemas.microsoft.com/office/drawing/2014/main" id="{3A9B9AA2-492C-4F8C-8C7B-CABA73A53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6238" y="5772373"/>
            <a:ext cx="412997" cy="430204"/>
          </a:xfrm>
          <a:prstGeom prst="rect">
            <a:avLst/>
          </a:prstGeom>
        </p:spPr>
      </p:pic>
      <p:sp>
        <p:nvSpPr>
          <p:cNvPr id="74" name="TextBox 73">
            <a:extLst>
              <a:ext uri="{FF2B5EF4-FFF2-40B4-BE49-F238E27FC236}">
                <a16:creationId xmlns:a16="http://schemas.microsoft.com/office/drawing/2014/main" id="{453192F1-2D79-4882-B9A6-E2573CA43503}"/>
              </a:ext>
            </a:extLst>
          </p:cNvPr>
          <p:cNvSpPr txBox="1"/>
          <p:nvPr/>
        </p:nvSpPr>
        <p:spPr>
          <a:xfrm>
            <a:off x="9941518" y="2188166"/>
            <a:ext cx="209617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Granada</a:t>
            </a:r>
          </a:p>
        </p:txBody>
      </p:sp>
      <p:sp>
        <p:nvSpPr>
          <p:cNvPr id="75" name="TextBox 74">
            <a:extLst>
              <a:ext uri="{FF2B5EF4-FFF2-40B4-BE49-F238E27FC236}">
                <a16:creationId xmlns:a16="http://schemas.microsoft.com/office/drawing/2014/main" id="{B1A000C2-312B-4B77-B68A-B302061E8D2B}"/>
              </a:ext>
            </a:extLst>
          </p:cNvPr>
          <p:cNvSpPr txBox="1"/>
          <p:nvPr/>
        </p:nvSpPr>
        <p:spPr>
          <a:xfrm>
            <a:off x="10091913" y="2702121"/>
            <a:ext cx="1736964" cy="47448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Madrid</a:t>
            </a:r>
          </a:p>
        </p:txBody>
      </p:sp>
      <p:sp>
        <p:nvSpPr>
          <p:cNvPr id="76" name="TextBox 75">
            <a:extLst>
              <a:ext uri="{FF2B5EF4-FFF2-40B4-BE49-F238E27FC236}">
                <a16:creationId xmlns:a16="http://schemas.microsoft.com/office/drawing/2014/main" id="{16FFF9A5-62A9-4438-85A9-CBBF5FD1BC16}"/>
              </a:ext>
            </a:extLst>
          </p:cNvPr>
          <p:cNvSpPr txBox="1"/>
          <p:nvPr/>
        </p:nvSpPr>
        <p:spPr>
          <a:xfrm>
            <a:off x="9792891" y="3230629"/>
            <a:ext cx="224479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Barcelona</a:t>
            </a:r>
          </a:p>
        </p:txBody>
      </p:sp>
      <p:sp>
        <p:nvSpPr>
          <p:cNvPr id="77" name="TextBox 76">
            <a:extLst>
              <a:ext uri="{FF2B5EF4-FFF2-40B4-BE49-F238E27FC236}">
                <a16:creationId xmlns:a16="http://schemas.microsoft.com/office/drawing/2014/main" id="{DFF4C7F4-57AD-476E-A13C-64BDBFE8F571}"/>
              </a:ext>
            </a:extLst>
          </p:cNvPr>
          <p:cNvSpPr txBox="1"/>
          <p:nvPr/>
        </p:nvSpPr>
        <p:spPr>
          <a:xfrm>
            <a:off x="9617082" y="3696125"/>
            <a:ext cx="274504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San Sebastián</a:t>
            </a:r>
          </a:p>
        </p:txBody>
      </p:sp>
      <p:sp>
        <p:nvSpPr>
          <p:cNvPr id="78" name="TextBox 77">
            <a:extLst>
              <a:ext uri="{FF2B5EF4-FFF2-40B4-BE49-F238E27FC236}">
                <a16:creationId xmlns:a16="http://schemas.microsoft.com/office/drawing/2014/main" id="{047CF1CA-B948-4513-AA8E-84A831009898}"/>
              </a:ext>
            </a:extLst>
          </p:cNvPr>
          <p:cNvSpPr txBox="1"/>
          <p:nvPr/>
        </p:nvSpPr>
        <p:spPr>
          <a:xfrm>
            <a:off x="10069448" y="4243606"/>
            <a:ext cx="2745042" cy="47448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Bilbao</a:t>
            </a:r>
          </a:p>
        </p:txBody>
      </p:sp>
      <p:sp>
        <p:nvSpPr>
          <p:cNvPr id="79" name="TextBox 78">
            <a:extLst>
              <a:ext uri="{FF2B5EF4-FFF2-40B4-BE49-F238E27FC236}">
                <a16:creationId xmlns:a16="http://schemas.microsoft.com/office/drawing/2014/main" id="{F6FBE192-D646-4F83-839A-06004EE6310D}"/>
              </a:ext>
            </a:extLst>
          </p:cNvPr>
          <p:cNvSpPr txBox="1"/>
          <p:nvPr/>
        </p:nvSpPr>
        <p:spPr>
          <a:xfrm>
            <a:off x="9761331" y="4749105"/>
            <a:ext cx="2745042" cy="47448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Córdoba</a:t>
            </a:r>
          </a:p>
        </p:txBody>
      </p:sp>
      <p:sp>
        <p:nvSpPr>
          <p:cNvPr id="80" name="TextBox 79">
            <a:extLst>
              <a:ext uri="{FF2B5EF4-FFF2-40B4-BE49-F238E27FC236}">
                <a16:creationId xmlns:a16="http://schemas.microsoft.com/office/drawing/2014/main" id="{39498BC6-86C3-4DD0-959E-D80EEE8B42F0}"/>
              </a:ext>
            </a:extLst>
          </p:cNvPr>
          <p:cNvSpPr txBox="1"/>
          <p:nvPr/>
        </p:nvSpPr>
        <p:spPr>
          <a:xfrm>
            <a:off x="9898990" y="5320477"/>
            <a:ext cx="2745042" cy="47448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Madrid</a:t>
            </a:r>
          </a:p>
        </p:txBody>
      </p:sp>
      <p:sp>
        <p:nvSpPr>
          <p:cNvPr id="81" name="TextBox 80">
            <a:extLst>
              <a:ext uri="{FF2B5EF4-FFF2-40B4-BE49-F238E27FC236}">
                <a16:creationId xmlns:a16="http://schemas.microsoft.com/office/drawing/2014/main" id="{B2E6A721-46F3-4C52-8D28-EB65969A8048}"/>
              </a:ext>
            </a:extLst>
          </p:cNvPr>
          <p:cNvSpPr txBox="1"/>
          <p:nvPr/>
        </p:nvSpPr>
        <p:spPr>
          <a:xfrm>
            <a:off x="9617082" y="5783889"/>
            <a:ext cx="2745042" cy="47448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Barcelona</a:t>
            </a:r>
          </a:p>
        </p:txBody>
      </p:sp>
      <p:sp>
        <p:nvSpPr>
          <p:cNvPr id="82" name="TextBox 81">
            <a:extLst>
              <a:ext uri="{FF2B5EF4-FFF2-40B4-BE49-F238E27FC236}">
                <a16:creationId xmlns:a16="http://schemas.microsoft.com/office/drawing/2014/main" id="{4E937226-C2AE-4B24-9200-205A745FD457}"/>
              </a:ext>
            </a:extLst>
          </p:cNvPr>
          <p:cNvSpPr txBox="1"/>
          <p:nvPr/>
        </p:nvSpPr>
        <p:spPr>
          <a:xfrm>
            <a:off x="6198690" y="649356"/>
            <a:ext cx="7008023"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115076"/>
                </a:solidFill>
                <a:effectLst/>
                <a:uLnTx/>
                <a:uFillTx/>
              </a:rPr>
              <a:t>Sofia misses her boyfriend! She explains why.</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115076"/>
                </a:solidFill>
                <a:effectLst/>
                <a:uLnTx/>
                <a:uFillTx/>
              </a:rPr>
              <a:t>Listen. Write ‘I am’ or ‘he is’ </a:t>
            </a:r>
          </a:p>
          <a:p>
            <a:pPr marL="0" marR="0" lvl="0" indent="0" defTabSz="914400" eaLnBrk="1" fontAlgn="auto" latinLnBrk="0" hangingPunct="1">
              <a:lnSpc>
                <a:spcPct val="100000"/>
              </a:lnSpc>
              <a:spcBef>
                <a:spcPts val="0"/>
              </a:spcBef>
              <a:spcAft>
                <a:spcPts val="0"/>
              </a:spcAft>
              <a:buClrTx/>
              <a:buSzTx/>
              <a:buFontTx/>
              <a:buNone/>
              <a:tabLst/>
              <a:defRPr/>
            </a:pPr>
            <a:r>
              <a:rPr lang="en-GB" sz="2000" b="1" kern="0" dirty="0">
                <a:solidFill>
                  <a:srgbClr val="115076"/>
                </a:solidFill>
              </a:rPr>
              <a:t>Listen again </a:t>
            </a:r>
            <a:r>
              <a:rPr kumimoji="0" lang="en-GB" sz="2000" b="1" i="0" u="none" strike="noStrike" kern="0" cap="none" spc="0" normalizeH="0" baseline="0" noProof="0" dirty="0">
                <a:ln>
                  <a:noFill/>
                </a:ln>
                <a:solidFill>
                  <a:srgbClr val="115076"/>
                </a:solidFill>
                <a:effectLst/>
                <a:uLnTx/>
                <a:uFillTx/>
              </a:rPr>
              <a:t>and write the city name.</a:t>
            </a:r>
          </a:p>
        </p:txBody>
      </p:sp>
      <p:pic>
        <p:nvPicPr>
          <p:cNvPr id="83" name="Imagen 11">
            <a:extLst>
              <a:ext uri="{FF2B5EF4-FFF2-40B4-BE49-F238E27FC236}">
                <a16:creationId xmlns:a16="http://schemas.microsoft.com/office/drawing/2014/main" id="{82A45561-5050-4D4E-B0D5-6B31F3E37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3186" y="4088177"/>
            <a:ext cx="1313229" cy="1917900"/>
          </a:xfrm>
          <a:prstGeom prst="rect">
            <a:avLst/>
          </a:prstGeom>
        </p:spPr>
      </p:pic>
      <p:pic>
        <p:nvPicPr>
          <p:cNvPr id="84" name="Picture 83">
            <a:extLst>
              <a:ext uri="{FF2B5EF4-FFF2-40B4-BE49-F238E27FC236}">
                <a16:creationId xmlns:a16="http://schemas.microsoft.com/office/drawing/2014/main" id="{7B8F5B68-57AA-493B-9D86-02653AC245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0561" y="4243606"/>
            <a:ext cx="443606" cy="593472"/>
          </a:xfrm>
          <a:prstGeom prst="rect">
            <a:avLst/>
          </a:prstGeom>
        </p:spPr>
      </p:pic>
      <p:sp>
        <p:nvSpPr>
          <p:cNvPr id="86" name="Action Button: Custom 56">
            <a:hlinkClick r:id="" action="ppaction://noaction" highlightClick="1">
              <a:snd r:embed="rId8" name="W1_S34_1.wav"/>
            </a:hlinkClick>
            <a:extLst>
              <a:ext uri="{FF2B5EF4-FFF2-40B4-BE49-F238E27FC236}">
                <a16:creationId xmlns:a16="http://schemas.microsoft.com/office/drawing/2014/main" id="{C92CF507-BD8C-4E76-8EAB-602D07A9FC55}"/>
              </a:ext>
            </a:extLst>
          </p:cNvPr>
          <p:cNvSpPr/>
          <p:nvPr/>
        </p:nvSpPr>
        <p:spPr>
          <a:xfrm>
            <a:off x="6438400" y="2158939"/>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87" name="Action Button: Custom 57">
            <a:hlinkClick r:id="" action="ppaction://noaction" highlightClick="1">
              <a:snd r:embed="rId9" name="W1_S34_2.wav"/>
            </a:hlinkClick>
            <a:extLst>
              <a:ext uri="{FF2B5EF4-FFF2-40B4-BE49-F238E27FC236}">
                <a16:creationId xmlns:a16="http://schemas.microsoft.com/office/drawing/2014/main" id="{996C1B7A-0696-46F1-8E09-CC37D056693A}"/>
              </a:ext>
            </a:extLst>
          </p:cNvPr>
          <p:cNvSpPr/>
          <p:nvPr/>
        </p:nvSpPr>
        <p:spPr>
          <a:xfrm>
            <a:off x="6430985" y="2659264"/>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88" name="Action Button: Custom 58">
            <a:hlinkClick r:id="" action="ppaction://noaction" highlightClick="1">
              <a:snd r:embed="rId10" name="W1_S34_3.wav"/>
            </a:hlinkClick>
            <a:extLst>
              <a:ext uri="{FF2B5EF4-FFF2-40B4-BE49-F238E27FC236}">
                <a16:creationId xmlns:a16="http://schemas.microsoft.com/office/drawing/2014/main" id="{037E90AC-9E89-4B79-9C65-9E5B33E2BF96}"/>
              </a:ext>
            </a:extLst>
          </p:cNvPr>
          <p:cNvSpPr/>
          <p:nvPr/>
        </p:nvSpPr>
        <p:spPr>
          <a:xfrm>
            <a:off x="6440801" y="3176605"/>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89" name="Action Button: Custom 59">
            <a:hlinkClick r:id="" action="ppaction://noaction" highlightClick="1">
              <a:snd r:embed="rId11" name="W1_34_4.wav"/>
            </a:hlinkClick>
            <a:extLst>
              <a:ext uri="{FF2B5EF4-FFF2-40B4-BE49-F238E27FC236}">
                <a16:creationId xmlns:a16="http://schemas.microsoft.com/office/drawing/2014/main" id="{76F8B43B-914E-4043-A3AD-6BB93DE18B7A}"/>
              </a:ext>
            </a:extLst>
          </p:cNvPr>
          <p:cNvSpPr/>
          <p:nvPr/>
        </p:nvSpPr>
        <p:spPr>
          <a:xfrm>
            <a:off x="6442805" y="3701623"/>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90" name="Action Button: Custom 60">
            <a:hlinkClick r:id="" action="ppaction://noaction" highlightClick="1">
              <a:snd r:embed="rId12" name="W1_34_5.wav"/>
            </a:hlinkClick>
            <a:extLst>
              <a:ext uri="{FF2B5EF4-FFF2-40B4-BE49-F238E27FC236}">
                <a16:creationId xmlns:a16="http://schemas.microsoft.com/office/drawing/2014/main" id="{89DCB9B5-4F14-499F-ADB4-B4E34278A495}"/>
              </a:ext>
            </a:extLst>
          </p:cNvPr>
          <p:cNvSpPr/>
          <p:nvPr/>
        </p:nvSpPr>
        <p:spPr>
          <a:xfrm>
            <a:off x="6445273" y="4215184"/>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91" name="Action Button: Custom 61">
            <a:hlinkClick r:id="" action="ppaction://noaction" highlightClick="1">
              <a:snd r:embed="rId13" name="W1_S34_6.wav"/>
            </a:hlinkClick>
            <a:extLst>
              <a:ext uri="{FF2B5EF4-FFF2-40B4-BE49-F238E27FC236}">
                <a16:creationId xmlns:a16="http://schemas.microsoft.com/office/drawing/2014/main" id="{4D24AC52-E49B-46FE-8784-F27178FA5D0B}"/>
              </a:ext>
            </a:extLst>
          </p:cNvPr>
          <p:cNvSpPr/>
          <p:nvPr/>
        </p:nvSpPr>
        <p:spPr>
          <a:xfrm>
            <a:off x="6445273" y="4743374"/>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92" name="Action Button: Custom 62">
            <a:hlinkClick r:id="" action="ppaction://noaction" highlightClick="1">
              <a:snd r:embed="rId14" name="W1_S34_7.wav"/>
            </a:hlinkClick>
            <a:extLst>
              <a:ext uri="{FF2B5EF4-FFF2-40B4-BE49-F238E27FC236}">
                <a16:creationId xmlns:a16="http://schemas.microsoft.com/office/drawing/2014/main" id="{0D73770B-2A0A-4E4F-8AAC-0C3E0B6FEA5C}"/>
              </a:ext>
            </a:extLst>
          </p:cNvPr>
          <p:cNvSpPr/>
          <p:nvPr/>
        </p:nvSpPr>
        <p:spPr>
          <a:xfrm>
            <a:off x="6445273" y="5257228"/>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93" name="Action Button: Custom 63">
            <a:hlinkClick r:id="" action="ppaction://noaction" highlightClick="1">
              <a:snd r:embed="rId15" name="W1_S34_8.wav"/>
            </a:hlinkClick>
            <a:extLst>
              <a:ext uri="{FF2B5EF4-FFF2-40B4-BE49-F238E27FC236}">
                <a16:creationId xmlns:a16="http://schemas.microsoft.com/office/drawing/2014/main" id="{28670883-813A-4968-9F68-961D8729E96C}"/>
              </a:ext>
            </a:extLst>
          </p:cNvPr>
          <p:cNvSpPr/>
          <p:nvPr/>
        </p:nvSpPr>
        <p:spPr>
          <a:xfrm>
            <a:off x="6449678" y="5768639"/>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P spid="77" grpId="0"/>
      <p:bldP spid="78" grpId="0"/>
      <p:bldP spid="79" grpId="0"/>
      <p:bldP spid="80" grpId="0"/>
      <p:bldP spid="8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 </a:t>
            </a:r>
            <a:r>
              <a:rPr lang="en-GB" sz="3600" b="1" dirty="0" err="1">
                <a:solidFill>
                  <a:schemeClr val="bg1"/>
                </a:solidFill>
              </a:rPr>
              <a:t>hablar</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sp>
        <p:nvSpPr>
          <p:cNvPr id="6" name="Rectangle 5">
            <a:extLst>
              <a:ext uri="{FF2B5EF4-FFF2-40B4-BE49-F238E27FC236}">
                <a16:creationId xmlns:a16="http://schemas.microsoft.com/office/drawing/2014/main" id="{A74F8FEB-DE9B-4B4A-9EA1-E1A679C41821}"/>
              </a:ext>
            </a:extLst>
          </p:cNvPr>
          <p:cNvSpPr/>
          <p:nvPr/>
        </p:nvSpPr>
        <p:spPr>
          <a:xfrm>
            <a:off x="689889" y="4485476"/>
            <a:ext cx="3670613"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Partner B</a:t>
            </a:r>
          </a:p>
        </p:txBody>
      </p:sp>
      <p:sp>
        <p:nvSpPr>
          <p:cNvPr id="8" name="Oval Callout 7">
            <a:extLst>
              <a:ext uri="{FF2B5EF4-FFF2-40B4-BE49-F238E27FC236}">
                <a16:creationId xmlns:a16="http://schemas.microsoft.com/office/drawing/2014/main" id="{AA50F402-1288-4A80-AC3E-8930480E97A7}"/>
              </a:ext>
            </a:extLst>
          </p:cNvPr>
          <p:cNvSpPr/>
          <p:nvPr/>
        </p:nvSpPr>
        <p:spPr>
          <a:xfrm>
            <a:off x="7543800" y="4485476"/>
            <a:ext cx="3869708" cy="1439279"/>
          </a:xfrm>
          <a:prstGeom prst="wedgeEllipseCallout">
            <a:avLst>
              <a:gd name="adj1" fmla="val -55828"/>
              <a:gd name="adj2" fmla="val 11165"/>
            </a:avLst>
          </a:prstGeom>
          <a:solidFill>
            <a:srgbClr val="115076"/>
          </a:solidFill>
          <a:ln w="12700" cap="flat" cmpd="sng" algn="ctr">
            <a:solidFill>
              <a:srgbClr val="11507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mj-lt"/>
                <a:ea typeface="+mn-ea"/>
                <a:cs typeface="+mn-cs"/>
              </a:rPr>
              <a:t>translation</a:t>
            </a:r>
          </a:p>
        </p:txBody>
      </p:sp>
      <p:pic>
        <p:nvPicPr>
          <p:cNvPr id="9" name="Picture 8" descr="C:\Users\wdj\Google Drive\Primary\Y5 SoW\From Tracy\Pronouns\he.png">
            <a:extLst>
              <a:ext uri="{FF2B5EF4-FFF2-40B4-BE49-F238E27FC236}">
                <a16:creationId xmlns:a16="http://schemas.microsoft.com/office/drawing/2014/main" id="{3DA67000-069A-4B03-BDFE-822531B38C3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2528" y="2159824"/>
            <a:ext cx="1840230" cy="1362075"/>
          </a:xfrm>
          <a:prstGeom prst="rect">
            <a:avLst/>
          </a:prstGeom>
          <a:noFill/>
          <a:ln>
            <a:noFill/>
          </a:ln>
        </p:spPr>
      </p:pic>
      <p:sp>
        <p:nvSpPr>
          <p:cNvPr id="10" name="Rectangle 9">
            <a:extLst>
              <a:ext uri="{FF2B5EF4-FFF2-40B4-BE49-F238E27FC236}">
                <a16:creationId xmlns:a16="http://schemas.microsoft.com/office/drawing/2014/main" id="{248471F8-8EAD-4361-A6E2-F039C6077B85}"/>
              </a:ext>
            </a:extLst>
          </p:cNvPr>
          <p:cNvSpPr/>
          <p:nvPr/>
        </p:nvSpPr>
        <p:spPr>
          <a:xfrm>
            <a:off x="1064851" y="3503669"/>
            <a:ext cx="3670613"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Está</a:t>
            </a:r>
          </a:p>
        </p:txBody>
      </p:sp>
      <p:sp>
        <p:nvSpPr>
          <p:cNvPr id="11" name="Rectangle 10">
            <a:extLst>
              <a:ext uri="{FF2B5EF4-FFF2-40B4-BE49-F238E27FC236}">
                <a16:creationId xmlns:a16="http://schemas.microsoft.com/office/drawing/2014/main" id="{04424DBF-F226-41E2-B251-7FE45E6508E9}"/>
              </a:ext>
            </a:extLst>
          </p:cNvPr>
          <p:cNvSpPr/>
          <p:nvPr/>
        </p:nvSpPr>
        <p:spPr>
          <a:xfrm>
            <a:off x="3757834" y="3499021"/>
            <a:ext cx="4568019"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en Granada.</a:t>
            </a:r>
          </a:p>
        </p:txBody>
      </p:sp>
      <p:sp>
        <p:nvSpPr>
          <p:cNvPr id="12" name="Rectangle 11">
            <a:extLst>
              <a:ext uri="{FF2B5EF4-FFF2-40B4-BE49-F238E27FC236}">
                <a16:creationId xmlns:a16="http://schemas.microsoft.com/office/drawing/2014/main" id="{1A149659-9F3B-417D-A0DD-E0B7A09C4C23}"/>
              </a:ext>
            </a:extLst>
          </p:cNvPr>
          <p:cNvSpPr/>
          <p:nvPr/>
        </p:nvSpPr>
        <p:spPr>
          <a:xfrm>
            <a:off x="1064851" y="5436028"/>
            <a:ext cx="6478949"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He is in Granada.</a:t>
            </a:r>
          </a:p>
        </p:txBody>
      </p:sp>
      <p:sp>
        <p:nvSpPr>
          <p:cNvPr id="13" name="Oval Callout 13">
            <a:extLst>
              <a:ext uri="{FF2B5EF4-FFF2-40B4-BE49-F238E27FC236}">
                <a16:creationId xmlns:a16="http://schemas.microsoft.com/office/drawing/2014/main" id="{3914C28B-533A-43BC-8085-C1A7FBA753FE}"/>
              </a:ext>
            </a:extLst>
          </p:cNvPr>
          <p:cNvSpPr/>
          <p:nvPr/>
        </p:nvSpPr>
        <p:spPr>
          <a:xfrm>
            <a:off x="6649156" y="1042186"/>
            <a:ext cx="4723667" cy="1439279"/>
          </a:xfrm>
          <a:prstGeom prst="wedgeEllipseCallout">
            <a:avLst>
              <a:gd name="adj1" fmla="val -50861"/>
              <a:gd name="adj2" fmla="val 31441"/>
            </a:avLst>
          </a:prstGeom>
          <a:solidFill>
            <a:srgbClr val="115076"/>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mj-lt"/>
                <a:ea typeface="+mn-ea"/>
                <a:cs typeface="+mn-cs"/>
              </a:rPr>
              <a:t>(verb) + (city)</a:t>
            </a:r>
          </a:p>
        </p:txBody>
      </p:sp>
      <p:sp>
        <p:nvSpPr>
          <p:cNvPr id="14" name="Rectangle 13">
            <a:extLst>
              <a:ext uri="{FF2B5EF4-FFF2-40B4-BE49-F238E27FC236}">
                <a16:creationId xmlns:a16="http://schemas.microsoft.com/office/drawing/2014/main" id="{213038A3-D4F9-48FB-81F6-6CA4C0419C7F}"/>
              </a:ext>
            </a:extLst>
          </p:cNvPr>
          <p:cNvSpPr/>
          <p:nvPr/>
        </p:nvSpPr>
        <p:spPr>
          <a:xfrm>
            <a:off x="689889" y="1086785"/>
            <a:ext cx="3670613"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Partner A</a:t>
            </a:r>
          </a:p>
        </p:txBody>
      </p:sp>
      <p:sp>
        <p:nvSpPr>
          <p:cNvPr id="15" name="Rectangle 14">
            <a:extLst>
              <a:ext uri="{FF2B5EF4-FFF2-40B4-BE49-F238E27FC236}">
                <a16:creationId xmlns:a16="http://schemas.microsoft.com/office/drawing/2014/main" id="{9CCDB4FF-1E92-4566-B5BF-AF6612091E17}"/>
              </a:ext>
            </a:extLst>
          </p:cNvPr>
          <p:cNvSpPr/>
          <p:nvPr/>
        </p:nvSpPr>
        <p:spPr>
          <a:xfrm>
            <a:off x="4209064" y="2533616"/>
            <a:ext cx="2440092" cy="707886"/>
          </a:xfrm>
          <a:prstGeom prst="rect">
            <a:avLst/>
          </a:prstGeom>
          <a:noFill/>
          <a:ln>
            <a:solidFill>
              <a:sysClr val="windowText" lastClr="000000"/>
            </a:solidFill>
          </a:ln>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Granada</a:t>
            </a:r>
          </a:p>
        </p:txBody>
      </p:sp>
    </p:spTree>
    <p:extLst>
      <p:ext uri="{BB962C8B-B14F-4D97-AF65-F5344CB8AC3E}">
        <p14:creationId xmlns:p14="http://schemas.microsoft.com/office/powerpoint/2010/main" val="411394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p:bldP spid="11" grpId="0"/>
      <p:bldP spid="12" grpId="0"/>
      <p:bldP spid="13" grpId="0" animBg="1"/>
      <p:bldP spid="14" grpId="0"/>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364421" y="3400163"/>
            <a:ext cx="2865755" cy="19431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2364422" y="1295966"/>
            <a:ext cx="2865754" cy="19431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 </a:t>
            </a:r>
            <a:r>
              <a:rPr lang="en-GB" sz="3600" b="1" dirty="0" err="1">
                <a:solidFill>
                  <a:schemeClr val="bg1"/>
                </a:solidFill>
              </a:rPr>
              <a:t>hablar</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160000" y="258166"/>
            <a:ext cx="1768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leer /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pic>
        <p:nvPicPr>
          <p:cNvPr id="16" name="Picture 15" descr="C:\Users\wdj\Google Drive\Primary\Y5 SoW\From Tracy\Pronouns\i.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1328" y="1659416"/>
            <a:ext cx="676592" cy="1216200"/>
          </a:xfrm>
          <a:prstGeom prst="rect">
            <a:avLst/>
          </a:prstGeom>
          <a:noFill/>
          <a:ln>
            <a:noFill/>
          </a:ln>
        </p:spPr>
      </p:pic>
      <p:pic>
        <p:nvPicPr>
          <p:cNvPr id="17" name="Picture 16" descr="C:\Users\wdj\Google Drive\Primary\Y5 SoW\From Tracy\Pronouns\he.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6187" y="3690675"/>
            <a:ext cx="1840230" cy="1362075"/>
          </a:xfrm>
          <a:prstGeom prst="rect">
            <a:avLst/>
          </a:prstGeom>
          <a:noFill/>
          <a:ln>
            <a:noFill/>
          </a:ln>
        </p:spPr>
      </p:pic>
      <p:sp>
        <p:nvSpPr>
          <p:cNvPr id="7" name="TextBox 6"/>
          <p:cNvSpPr txBox="1"/>
          <p:nvPr/>
        </p:nvSpPr>
        <p:spPr>
          <a:xfrm>
            <a:off x="3677920" y="2105141"/>
            <a:ext cx="1358900" cy="461665"/>
          </a:xfrm>
          <a:prstGeom prst="rect">
            <a:avLst/>
          </a:prstGeom>
          <a:noFill/>
        </p:spPr>
        <p:txBody>
          <a:bodyPr wrap="square" rtlCol="0">
            <a:spAutoFit/>
          </a:bodyPr>
          <a:lstStyle/>
          <a:p>
            <a:pPr algn="l"/>
            <a:r>
              <a:rPr lang="en-GB" sz="2400" dirty="0">
                <a:solidFill>
                  <a:schemeClr val="accent5">
                    <a:lumMod val="50000"/>
                  </a:schemeClr>
                </a:solidFill>
              </a:rPr>
              <a:t>[I am]</a:t>
            </a:r>
          </a:p>
        </p:txBody>
      </p:sp>
      <p:sp>
        <p:nvSpPr>
          <p:cNvPr id="18" name="TextBox 17"/>
          <p:cNvSpPr txBox="1"/>
          <p:nvPr/>
        </p:nvSpPr>
        <p:spPr>
          <a:xfrm>
            <a:off x="4210050" y="4140879"/>
            <a:ext cx="1358900" cy="461665"/>
          </a:xfrm>
          <a:prstGeom prst="rect">
            <a:avLst/>
          </a:prstGeom>
          <a:noFill/>
        </p:spPr>
        <p:txBody>
          <a:bodyPr wrap="square" rtlCol="0">
            <a:spAutoFit/>
          </a:bodyPr>
          <a:lstStyle/>
          <a:p>
            <a:pPr algn="l"/>
            <a:r>
              <a:rPr lang="en-GB" sz="2400" dirty="0">
                <a:solidFill>
                  <a:schemeClr val="accent5">
                    <a:lumMod val="50000"/>
                  </a:schemeClr>
                </a:solidFill>
              </a:rPr>
              <a:t>[He is]</a:t>
            </a:r>
          </a:p>
        </p:txBody>
      </p:sp>
      <p:sp>
        <p:nvSpPr>
          <p:cNvPr id="21" name="Oval 20"/>
          <p:cNvSpPr/>
          <p:nvPr/>
        </p:nvSpPr>
        <p:spPr>
          <a:xfrm>
            <a:off x="2522060" y="1270001"/>
            <a:ext cx="2550476" cy="210419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3" name="Table 22"/>
          <p:cNvGraphicFramePr>
            <a:graphicFrameLocks noGrp="1"/>
          </p:cNvGraphicFramePr>
          <p:nvPr>
            <p:extLst>
              <p:ext uri="{D42A27DB-BD31-4B8C-83A1-F6EECF244321}">
                <p14:modId xmlns:p14="http://schemas.microsoft.com/office/powerpoint/2010/main" val="626931039"/>
              </p:ext>
            </p:extLst>
          </p:nvPr>
        </p:nvGraphicFramePr>
        <p:xfrm>
          <a:off x="5504600" y="1372925"/>
          <a:ext cx="2825750" cy="3970338"/>
        </p:xfrm>
        <a:graphic>
          <a:graphicData uri="http://schemas.openxmlformats.org/drawingml/2006/table">
            <a:tbl>
              <a:tblPr firstRow="1" bandRow="1">
                <a:tableStyleId>{5940675A-B579-460E-94D1-54222C63F5DA}</a:tableStyleId>
              </a:tblPr>
              <a:tblGrid>
                <a:gridCol w="2825750">
                  <a:extLst>
                    <a:ext uri="{9D8B030D-6E8A-4147-A177-3AD203B41FA5}">
                      <a16:colId xmlns:a16="http://schemas.microsoft.com/office/drawing/2014/main" val="1675530879"/>
                    </a:ext>
                  </a:extLst>
                </a:gridCol>
              </a:tblGrid>
              <a:tr h="661723">
                <a:tc>
                  <a:txBody>
                    <a:bodyPr/>
                    <a:lstStyle/>
                    <a:p>
                      <a:r>
                        <a:rPr lang="en-GB" sz="2400" b="0" dirty="0">
                          <a:solidFill>
                            <a:schemeClr val="accent5">
                              <a:lumMod val="50000"/>
                            </a:schemeClr>
                          </a:solidFill>
                        </a:rPr>
                        <a:t>Bilbao</a:t>
                      </a:r>
                    </a:p>
                  </a:txBody>
                  <a:tcPr anchor="ctr">
                    <a:solidFill>
                      <a:schemeClr val="accent4">
                        <a:lumMod val="20000"/>
                        <a:lumOff val="80000"/>
                      </a:schemeClr>
                    </a:solidFill>
                  </a:tcPr>
                </a:tc>
                <a:extLst>
                  <a:ext uri="{0D108BD9-81ED-4DB2-BD59-A6C34878D82A}">
                    <a16:rowId xmlns:a16="http://schemas.microsoft.com/office/drawing/2014/main" val="800321432"/>
                  </a:ext>
                </a:extLst>
              </a:tr>
              <a:tr h="661723">
                <a:tc>
                  <a:txBody>
                    <a:bodyPr/>
                    <a:lstStyle/>
                    <a:p>
                      <a:r>
                        <a:rPr lang="en-GB" sz="2400" b="0" dirty="0">
                          <a:solidFill>
                            <a:schemeClr val="accent5">
                              <a:lumMod val="50000"/>
                            </a:schemeClr>
                          </a:solidFill>
                        </a:rPr>
                        <a:t>Madrid</a:t>
                      </a:r>
                    </a:p>
                  </a:txBody>
                  <a:tcPr anchor="ctr">
                    <a:solidFill>
                      <a:schemeClr val="accent4">
                        <a:lumMod val="20000"/>
                        <a:lumOff val="80000"/>
                      </a:schemeClr>
                    </a:solidFill>
                  </a:tcPr>
                </a:tc>
                <a:extLst>
                  <a:ext uri="{0D108BD9-81ED-4DB2-BD59-A6C34878D82A}">
                    <a16:rowId xmlns:a16="http://schemas.microsoft.com/office/drawing/2014/main" val="2390848421"/>
                  </a:ext>
                </a:extLst>
              </a:tr>
              <a:tr h="661723">
                <a:tc>
                  <a:txBody>
                    <a:bodyPr/>
                    <a:lstStyle/>
                    <a:p>
                      <a:r>
                        <a:rPr lang="en-GB" sz="2400" b="0" dirty="0">
                          <a:solidFill>
                            <a:schemeClr val="accent5">
                              <a:lumMod val="50000"/>
                            </a:schemeClr>
                          </a:solidFill>
                        </a:rPr>
                        <a:t>Barcelona</a:t>
                      </a:r>
                    </a:p>
                  </a:txBody>
                  <a:tcPr anchor="ctr">
                    <a:solidFill>
                      <a:schemeClr val="accent4">
                        <a:lumMod val="20000"/>
                        <a:lumOff val="80000"/>
                      </a:schemeClr>
                    </a:solidFill>
                  </a:tcPr>
                </a:tc>
                <a:extLst>
                  <a:ext uri="{0D108BD9-81ED-4DB2-BD59-A6C34878D82A}">
                    <a16:rowId xmlns:a16="http://schemas.microsoft.com/office/drawing/2014/main" val="1461691684"/>
                  </a:ext>
                </a:extLst>
              </a:tr>
              <a:tr h="661723">
                <a:tc>
                  <a:txBody>
                    <a:bodyPr/>
                    <a:lstStyle/>
                    <a:p>
                      <a:r>
                        <a:rPr lang="en-GB" sz="2400" b="0" dirty="0">
                          <a:solidFill>
                            <a:schemeClr val="accent5">
                              <a:lumMod val="50000"/>
                            </a:schemeClr>
                          </a:solidFill>
                        </a:rPr>
                        <a:t>Valencia</a:t>
                      </a:r>
                    </a:p>
                  </a:txBody>
                  <a:tcPr anchor="ctr">
                    <a:solidFill>
                      <a:schemeClr val="accent4">
                        <a:lumMod val="20000"/>
                        <a:lumOff val="80000"/>
                      </a:schemeClr>
                    </a:solidFill>
                  </a:tcPr>
                </a:tc>
                <a:extLst>
                  <a:ext uri="{0D108BD9-81ED-4DB2-BD59-A6C34878D82A}">
                    <a16:rowId xmlns:a16="http://schemas.microsoft.com/office/drawing/2014/main" val="1454930399"/>
                  </a:ext>
                </a:extLst>
              </a:tr>
              <a:tr h="661723">
                <a:tc>
                  <a:txBody>
                    <a:bodyPr/>
                    <a:lstStyle/>
                    <a:p>
                      <a:r>
                        <a:rPr lang="en-GB" sz="2400" b="0" dirty="0">
                          <a:solidFill>
                            <a:schemeClr val="accent5">
                              <a:lumMod val="50000"/>
                            </a:schemeClr>
                          </a:solidFill>
                        </a:rPr>
                        <a:t>Granada</a:t>
                      </a:r>
                    </a:p>
                  </a:txBody>
                  <a:tcPr anchor="ctr">
                    <a:solidFill>
                      <a:schemeClr val="accent4">
                        <a:lumMod val="20000"/>
                        <a:lumOff val="80000"/>
                      </a:schemeClr>
                    </a:solidFill>
                  </a:tcPr>
                </a:tc>
                <a:extLst>
                  <a:ext uri="{0D108BD9-81ED-4DB2-BD59-A6C34878D82A}">
                    <a16:rowId xmlns:a16="http://schemas.microsoft.com/office/drawing/2014/main" val="2823981500"/>
                  </a:ext>
                </a:extLst>
              </a:tr>
              <a:tr h="661723">
                <a:tc>
                  <a:txBody>
                    <a:bodyPr/>
                    <a:lstStyle/>
                    <a:p>
                      <a:r>
                        <a:rPr lang="en-GB" sz="2400" b="0" dirty="0">
                          <a:solidFill>
                            <a:schemeClr val="accent5">
                              <a:lumMod val="50000"/>
                            </a:schemeClr>
                          </a:solidFill>
                        </a:rPr>
                        <a:t>San Sebastián</a:t>
                      </a:r>
                    </a:p>
                  </a:txBody>
                  <a:tcPr anchor="ctr">
                    <a:solidFill>
                      <a:schemeClr val="accent4">
                        <a:lumMod val="20000"/>
                        <a:lumOff val="80000"/>
                      </a:schemeClr>
                    </a:solidFill>
                  </a:tcPr>
                </a:tc>
                <a:extLst>
                  <a:ext uri="{0D108BD9-81ED-4DB2-BD59-A6C34878D82A}">
                    <a16:rowId xmlns:a16="http://schemas.microsoft.com/office/drawing/2014/main" val="4201534761"/>
                  </a:ext>
                </a:extLst>
              </a:tr>
            </a:tbl>
          </a:graphicData>
        </a:graphic>
      </p:graphicFrame>
      <p:sp>
        <p:nvSpPr>
          <p:cNvPr id="24" name="Oval 23"/>
          <p:cNvSpPr/>
          <p:nvPr/>
        </p:nvSpPr>
        <p:spPr>
          <a:xfrm>
            <a:off x="5381942" y="4703794"/>
            <a:ext cx="2550476" cy="69790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3319496" y="5552197"/>
            <a:ext cx="5264150" cy="584775"/>
          </a:xfrm>
          <a:prstGeom prst="rect">
            <a:avLst/>
          </a:prstGeom>
          <a:noFill/>
        </p:spPr>
        <p:txBody>
          <a:bodyPr wrap="square" rtlCol="0">
            <a:spAutoFit/>
          </a:bodyPr>
          <a:lstStyle/>
          <a:p>
            <a:pPr algn="l"/>
            <a:r>
              <a:rPr lang="en-GB" sz="3200" b="1" dirty="0">
                <a:solidFill>
                  <a:schemeClr val="accent5">
                    <a:lumMod val="50000"/>
                  </a:schemeClr>
                </a:solidFill>
              </a:rPr>
              <a:t>Estoy en San Sebastián.</a:t>
            </a:r>
          </a:p>
        </p:txBody>
      </p:sp>
      <p:sp>
        <p:nvSpPr>
          <p:cNvPr id="26" name="Oval 25"/>
          <p:cNvSpPr/>
          <p:nvPr/>
        </p:nvSpPr>
        <p:spPr>
          <a:xfrm>
            <a:off x="2323783" y="3535295"/>
            <a:ext cx="2996830" cy="210419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5333268" y="1363994"/>
            <a:ext cx="2550476" cy="69790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4210050" y="5549680"/>
            <a:ext cx="5264150" cy="584775"/>
          </a:xfrm>
          <a:prstGeom prst="rect">
            <a:avLst/>
          </a:prstGeom>
          <a:noFill/>
        </p:spPr>
        <p:txBody>
          <a:bodyPr wrap="square" rtlCol="0">
            <a:spAutoFit/>
          </a:bodyPr>
          <a:lstStyle/>
          <a:p>
            <a:pPr algn="l"/>
            <a:r>
              <a:rPr lang="en-GB" sz="3200" b="1" dirty="0">
                <a:solidFill>
                  <a:schemeClr val="accent5">
                    <a:lumMod val="50000"/>
                  </a:schemeClr>
                </a:solidFill>
              </a:rPr>
              <a:t>Está en Bilbao.</a:t>
            </a:r>
          </a:p>
        </p:txBody>
      </p:sp>
      <p:sp>
        <p:nvSpPr>
          <p:cNvPr id="29" name="Oval 28"/>
          <p:cNvSpPr/>
          <p:nvPr/>
        </p:nvSpPr>
        <p:spPr>
          <a:xfrm>
            <a:off x="2508368" y="1282983"/>
            <a:ext cx="2550476" cy="210419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5414163" y="2690128"/>
            <a:ext cx="2550476" cy="69790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3579092" y="5550840"/>
            <a:ext cx="5264150" cy="584775"/>
          </a:xfrm>
          <a:prstGeom prst="rect">
            <a:avLst/>
          </a:prstGeom>
          <a:noFill/>
        </p:spPr>
        <p:txBody>
          <a:bodyPr wrap="square" rtlCol="0">
            <a:spAutoFit/>
          </a:bodyPr>
          <a:lstStyle/>
          <a:p>
            <a:pPr algn="l"/>
            <a:r>
              <a:rPr lang="en-GB" sz="3200" b="1" dirty="0">
                <a:solidFill>
                  <a:schemeClr val="accent5">
                    <a:lumMod val="50000"/>
                  </a:schemeClr>
                </a:solidFill>
              </a:rPr>
              <a:t>Estoy en Barcelona.</a:t>
            </a:r>
          </a:p>
        </p:txBody>
      </p:sp>
      <p:sp>
        <p:nvSpPr>
          <p:cNvPr id="32" name="Oval 31"/>
          <p:cNvSpPr/>
          <p:nvPr/>
        </p:nvSpPr>
        <p:spPr>
          <a:xfrm>
            <a:off x="5400471" y="2022034"/>
            <a:ext cx="2550476" cy="69790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2323783" y="3559717"/>
            <a:ext cx="2996830" cy="210419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3783606" y="5572208"/>
            <a:ext cx="5264150" cy="584775"/>
          </a:xfrm>
          <a:prstGeom prst="rect">
            <a:avLst/>
          </a:prstGeom>
          <a:noFill/>
        </p:spPr>
        <p:txBody>
          <a:bodyPr wrap="square" rtlCol="0">
            <a:spAutoFit/>
          </a:bodyPr>
          <a:lstStyle/>
          <a:p>
            <a:pPr algn="l"/>
            <a:r>
              <a:rPr lang="en-GB" sz="3200" b="1" dirty="0">
                <a:solidFill>
                  <a:schemeClr val="accent5">
                    <a:lumMod val="50000"/>
                  </a:schemeClr>
                </a:solidFill>
              </a:rPr>
              <a:t>Está en Madrid.</a:t>
            </a:r>
          </a:p>
        </p:txBody>
      </p:sp>
      <p:sp>
        <p:nvSpPr>
          <p:cNvPr id="35" name="Oval 34"/>
          <p:cNvSpPr/>
          <p:nvPr/>
        </p:nvSpPr>
        <p:spPr>
          <a:xfrm>
            <a:off x="5424317" y="4022757"/>
            <a:ext cx="2550476" cy="69790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2333048" y="3522685"/>
            <a:ext cx="2996830" cy="210419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3988120" y="5516783"/>
            <a:ext cx="5264150" cy="584775"/>
          </a:xfrm>
          <a:prstGeom prst="rect">
            <a:avLst/>
          </a:prstGeom>
          <a:noFill/>
        </p:spPr>
        <p:txBody>
          <a:bodyPr wrap="square" rtlCol="0">
            <a:spAutoFit/>
          </a:bodyPr>
          <a:lstStyle/>
          <a:p>
            <a:pPr algn="l"/>
            <a:r>
              <a:rPr lang="en-GB" sz="3200" b="1" dirty="0">
                <a:solidFill>
                  <a:schemeClr val="accent5">
                    <a:lumMod val="50000"/>
                  </a:schemeClr>
                </a:solidFill>
              </a:rPr>
              <a:t>Está en Granada.</a:t>
            </a:r>
          </a:p>
        </p:txBody>
      </p:sp>
      <p:sp>
        <p:nvSpPr>
          <p:cNvPr id="40" name="Oval 39"/>
          <p:cNvSpPr/>
          <p:nvPr/>
        </p:nvSpPr>
        <p:spPr>
          <a:xfrm>
            <a:off x="2508368" y="1282983"/>
            <a:ext cx="2550476" cy="210419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a:off x="5372253" y="3375038"/>
            <a:ext cx="2550476" cy="69790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p:cNvSpPr txBox="1"/>
          <p:nvPr/>
        </p:nvSpPr>
        <p:spPr>
          <a:xfrm>
            <a:off x="3894571" y="5556038"/>
            <a:ext cx="5264150" cy="584775"/>
          </a:xfrm>
          <a:prstGeom prst="rect">
            <a:avLst/>
          </a:prstGeom>
          <a:noFill/>
        </p:spPr>
        <p:txBody>
          <a:bodyPr wrap="square" rtlCol="0">
            <a:spAutoFit/>
          </a:bodyPr>
          <a:lstStyle/>
          <a:p>
            <a:pPr algn="l"/>
            <a:r>
              <a:rPr lang="en-GB" sz="3200" b="1" dirty="0">
                <a:solidFill>
                  <a:schemeClr val="accent5">
                    <a:lumMod val="50000"/>
                  </a:schemeClr>
                </a:solidFill>
              </a:rPr>
              <a:t>Estoy en Valencia.</a:t>
            </a:r>
          </a:p>
        </p:txBody>
      </p:sp>
    </p:spTree>
    <p:extLst>
      <p:ext uri="{BB962C8B-B14F-4D97-AF65-F5344CB8AC3E}">
        <p14:creationId xmlns:p14="http://schemas.microsoft.com/office/powerpoint/2010/main" val="195272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33"/>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3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6"/>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3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3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1"/>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2"/>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40"/>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41"/>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4" grpId="0" animBg="1"/>
      <p:bldP spid="24" grpId="1" animBg="1"/>
      <p:bldP spid="25" grpId="0"/>
      <p:bldP spid="25" grpId="1"/>
      <p:bldP spid="26" grpId="0" animBg="1"/>
      <p:bldP spid="26" grpId="1" animBg="1"/>
      <p:bldP spid="27" grpId="0" animBg="1"/>
      <p:bldP spid="27" grpId="1" animBg="1"/>
      <p:bldP spid="28" grpId="0"/>
      <p:bldP spid="28" grpId="1"/>
      <p:bldP spid="29" grpId="0" animBg="1"/>
      <p:bldP spid="29" grpId="1" animBg="1"/>
      <p:bldP spid="30" grpId="0" animBg="1"/>
      <p:bldP spid="30" grpId="1" animBg="1"/>
      <p:bldP spid="31" grpId="0"/>
      <p:bldP spid="31" grpId="1"/>
      <p:bldP spid="32" grpId="0" animBg="1"/>
      <p:bldP spid="32" grpId="1" animBg="1"/>
      <p:bldP spid="33" grpId="0" animBg="1"/>
      <p:bldP spid="33" grpId="1" animBg="1"/>
      <p:bldP spid="34" grpId="0"/>
      <p:bldP spid="34" grpId="1"/>
      <p:bldP spid="35" grpId="0" animBg="1"/>
      <p:bldP spid="35" grpId="1" animBg="1"/>
      <p:bldP spid="36" grpId="0" animBg="1"/>
      <p:bldP spid="36" grpId="1" animBg="1"/>
      <p:bldP spid="37" grpId="0"/>
      <p:bldP spid="37" grpId="1"/>
      <p:bldP spid="40" grpId="0" animBg="1"/>
      <p:bldP spid="40" grpId="1" animBg="1"/>
      <p:bldP spid="41" grpId="0" animBg="1"/>
      <p:bldP spid="41" grpId="1" animBg="1"/>
      <p:bldP spid="42" grpId="0"/>
      <p:bldP spid="42" grpId="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30" name="Title 1">
            <a:extLst>
              <a:ext uri="{FF2B5EF4-FFF2-40B4-BE49-F238E27FC236}">
                <a16:creationId xmlns:a16="http://schemas.microsoft.com/office/drawing/2014/main" id="{D72BB18F-A27D-40B9-B640-B092DED514B2}"/>
              </a:ext>
            </a:extLst>
          </p:cNvPr>
          <p:cNvSpPr>
            <a:spLocks noGrp="1"/>
          </p:cNvSpPr>
          <p:nvPr>
            <p:ph type="ctrTitle"/>
          </p:nvPr>
        </p:nvSpPr>
        <p:spPr>
          <a:xfrm>
            <a:off x="155948" y="2173557"/>
            <a:ext cx="7441477" cy="879475"/>
          </a:xfrm>
        </p:spPr>
        <p:txBody>
          <a:bodyPr>
            <a:normAutofit fontScale="90000"/>
          </a:bodyPr>
          <a:lstStyle/>
          <a:p>
            <a:pPr algn="l"/>
            <a:r>
              <a:rPr lang="en-GB" sz="4000" b="1" dirty="0">
                <a:solidFill>
                  <a:prstClr val="white"/>
                </a:solidFill>
              </a:rPr>
              <a:t>Describing places and locations</a:t>
            </a:r>
            <a:endParaRPr lang="en-US" sz="4000" dirty="0"/>
          </a:p>
        </p:txBody>
      </p:sp>
      <p:sp>
        <p:nvSpPr>
          <p:cNvPr id="31" name="Subtitle 5">
            <a:extLst>
              <a:ext uri="{FF2B5EF4-FFF2-40B4-BE49-F238E27FC236}">
                <a16:creationId xmlns:a16="http://schemas.microsoft.com/office/drawing/2014/main" id="{CCF5E37F-7BB1-47EF-9A8F-81E6245D698D}"/>
              </a:ext>
            </a:extLst>
          </p:cNvPr>
          <p:cNvSpPr>
            <a:spLocks noGrp="1"/>
          </p:cNvSpPr>
          <p:nvPr>
            <p:ph type="subTitle" idx="1"/>
          </p:nvPr>
        </p:nvSpPr>
        <p:spPr>
          <a:xfrm>
            <a:off x="190329" y="3145187"/>
            <a:ext cx="7407096" cy="567626"/>
          </a:xfrm>
        </p:spPr>
        <p:txBody>
          <a:bodyPr>
            <a:noAutofit/>
          </a:bodyPr>
          <a:lstStyle/>
          <a:p>
            <a:pPr algn="l"/>
            <a:r>
              <a:rPr lang="en-GB" sz="3000" dirty="0">
                <a:solidFill>
                  <a:prstClr val="white"/>
                </a:solidFill>
              </a:rPr>
              <a:t>ESTAR – estoy / estás / está for location</a:t>
            </a:r>
            <a:endParaRPr lang="en-US" sz="3000" dirty="0"/>
          </a:p>
        </p:txBody>
      </p:sp>
      <p:sp>
        <p:nvSpPr>
          <p:cNvPr id="32" name="Subtitle 6">
            <a:extLst>
              <a:ext uri="{FF2B5EF4-FFF2-40B4-BE49-F238E27FC236}">
                <a16:creationId xmlns:a16="http://schemas.microsoft.com/office/drawing/2014/main" id="{8D4BEF76-16D0-48DF-B221-973E372C4D8E}"/>
              </a:ext>
            </a:extLst>
          </p:cNvPr>
          <p:cNvSpPr txBox="1">
            <a:spLocks/>
          </p:cNvSpPr>
          <p:nvPr/>
        </p:nvSpPr>
        <p:spPr>
          <a:xfrm>
            <a:off x="190329" y="3742043"/>
            <a:ext cx="5387511" cy="5717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[o], SSC [a]</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3" name="Title 3">
            <a:extLst>
              <a:ext uri="{FF2B5EF4-FFF2-40B4-BE49-F238E27FC236}">
                <a16:creationId xmlns:a16="http://schemas.microsoft.com/office/drawing/2014/main" id="{49E3E14E-42C4-4A7C-A573-7ECB66DDEDF1}"/>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1 - Lesson </a:t>
            </a:r>
            <a:r>
              <a:rPr lang="en-GB" sz="2200" dirty="0">
                <a:solidFill>
                  <a:prstClr val="white"/>
                </a:solidFill>
                <a:latin typeface="Century Gothic" panose="020B0502020202020204" pitchFamily="34" charset="0"/>
              </a:rPr>
              <a:t>2</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4" name="Title 3">
            <a:extLst>
              <a:ext uri="{FF2B5EF4-FFF2-40B4-BE49-F238E27FC236}">
                <a16:creationId xmlns:a16="http://schemas.microsoft.com/office/drawing/2014/main" id="{6CF8C9D8-C78D-4A08-A8FE-A4345CB21BDD}"/>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 Hobson / Nick Avery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27/09/20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21397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B222-A732-9C42-A775-36C004C1AAAF}"/>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o</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915500" y="1704110"/>
            <a:ext cx="2301827" cy="288603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descr="boy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27435" y="1846844"/>
            <a:ext cx="737129" cy="172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42698" y="3329535"/>
            <a:ext cx="1506604"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y</a:t>
            </a:r>
            <a:r>
              <a:rPr lang="en-GB" sz="7200" dirty="0">
                <a:solidFill>
                  <a:srgbClr val="E87D1E"/>
                </a:solidFill>
                <a:latin typeface="Century Gothic" panose="020B0502020202020204" pitchFamily="34" charset="0"/>
                <a:cs typeface="Calibri" panose="020F0502020204030204" pitchFamily="34" charset="0"/>
              </a:rPr>
              <a:t>o</a:t>
            </a:r>
          </a:p>
        </p:txBody>
      </p:sp>
      <p:sp>
        <p:nvSpPr>
          <p:cNvPr id="6" name="TextBox 5"/>
          <p:cNvSpPr txBox="1"/>
          <p:nvPr/>
        </p:nvSpPr>
        <p:spPr>
          <a:xfrm>
            <a:off x="786562" y="176927"/>
            <a:ext cx="3141037"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lvidar</a:t>
            </a:r>
          </a:p>
        </p:txBody>
      </p:sp>
      <p:pic>
        <p:nvPicPr>
          <p:cNvPr id="24" name="Picture 12" descr="elephant with a question mark in a thought buble "/>
          <p:cNvPicPr>
            <a:picLocks noChangeAspect="1" noChangeArrowheads="1"/>
          </p:cNvPicPr>
          <p:nvPr/>
        </p:nvPicPr>
        <p:blipFill>
          <a:blip r:embed="rId11"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407882" y="1166690"/>
            <a:ext cx="1584702" cy="198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078192" y="3388656"/>
            <a:ext cx="22440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lo</a:t>
            </a:r>
          </a:p>
        </p:txBody>
      </p:sp>
      <p:pic>
        <p:nvPicPr>
          <p:cNvPr id="5126" name="Picture 6" descr="single person under the roof of a hous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83441" y="4352519"/>
            <a:ext cx="1584702" cy="16858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702922" y="4642114"/>
            <a:ext cx="278615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p</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p>
        </p:txBody>
      </p:sp>
      <p:sp>
        <p:nvSpPr>
          <p:cNvPr id="22" name="TextBox 21"/>
          <p:cNvSpPr txBox="1"/>
          <p:nvPr/>
        </p:nvSpPr>
        <p:spPr>
          <a:xfrm>
            <a:off x="5367043" y="5482983"/>
            <a:ext cx="1455746"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[little]</a:t>
            </a:r>
          </a:p>
        </p:txBody>
      </p:sp>
      <p:sp>
        <p:nvSpPr>
          <p:cNvPr id="7" name="TextBox 6"/>
          <p:cNvSpPr txBox="1"/>
          <p:nvPr/>
        </p:nvSpPr>
        <p:spPr>
          <a:xfrm>
            <a:off x="8561653" y="175242"/>
            <a:ext cx="2579787"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s</a:t>
            </a:r>
          </a:p>
        </p:txBody>
      </p:sp>
      <p:pic>
        <p:nvPicPr>
          <p:cNvPr id="5122" name="Picture 2" descr="the number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9104645" y="1435716"/>
            <a:ext cx="1669156" cy="16659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786149" y="3346496"/>
            <a:ext cx="226332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n</a:t>
            </a:r>
          </a:p>
        </p:txBody>
      </p:sp>
      <p:grpSp>
        <p:nvGrpSpPr>
          <p:cNvPr id="3" name="Group 2" descr="picture with fries and ketchip with a green checkmark next to it, picture of fries without ketchip and an x next to it. "/>
          <p:cNvGrpSpPr/>
          <p:nvPr/>
        </p:nvGrpSpPr>
        <p:grpSpPr>
          <a:xfrm>
            <a:off x="9260116" y="4321447"/>
            <a:ext cx="1315386" cy="1749607"/>
            <a:chOff x="9327339" y="4321447"/>
            <a:chExt cx="1315386" cy="1749607"/>
          </a:xfrm>
        </p:grpSpPr>
        <p:sp>
          <p:nvSpPr>
            <p:cNvPr id="13" name="TextBox 12"/>
            <p:cNvSpPr txBox="1"/>
            <p:nvPr/>
          </p:nvSpPr>
          <p:spPr>
            <a:xfrm>
              <a:off x="9327339" y="4321447"/>
              <a:ext cx="1299536" cy="323406"/>
            </a:xfrm>
            <a:prstGeom prst="rect">
              <a:avLst/>
            </a:prstGeom>
            <a:noFill/>
          </p:spPr>
          <p:txBody>
            <a:bodyPr wrap="square" rtlCol="0">
              <a:spAutoFit/>
            </a:bodyPr>
            <a:lstStyle/>
            <a:p>
              <a:r>
                <a:rPr lang="en-GB" dirty="0">
                  <a:solidFill>
                    <a:srgbClr val="115076"/>
                  </a:solidFill>
                </a:rPr>
                <a:t>Con ketchup</a:t>
              </a:r>
            </a:p>
          </p:txBody>
        </p:sp>
        <p:pic>
          <p:nvPicPr>
            <p:cNvPr id="14" name="Picture 12" descr="frie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27339" y="4753170"/>
              <a:ext cx="469996" cy="6163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frie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34573" y="5454699"/>
              <a:ext cx="469996" cy="6163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green checkmar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074877" y="4826012"/>
              <a:ext cx="567848" cy="4353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red cros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35627" y="5610683"/>
              <a:ext cx="446348" cy="3909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ketchup"/>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644882" y="4706946"/>
              <a:ext cx="361564" cy="697134"/>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84838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o_yo.wav"/>
                                        </p:tgtEl>
                                      </p:cMediaNode>
                                    </p:audio>
                                  </p:sub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5" name="o_olvida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subTnLst>
                                    <p:audio>
                                      <p:cMediaNode>
                                        <p:cTn display="0" masterRel="sameClick">
                                          <p:stCondLst>
                                            <p:cond evt="begin" delay="0">
                                              <p:tn val="26"/>
                                            </p:cond>
                                          </p:stCondLst>
                                          <p:endCondLst>
                                            <p:cond evt="onStopAudio" delay="0">
                                              <p:tgtEl>
                                                <p:sldTgt/>
                                              </p:tgtEl>
                                            </p:cond>
                                          </p:endCondLst>
                                        </p:cTn>
                                        <p:tgtEl>
                                          <p:sndTgt r:embed="rId5" name="o_olvida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o_dos.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fade">
                                      <p:cBhvr>
                                        <p:cTn id="38" dur="500"/>
                                        <p:tgtEl>
                                          <p:spTgt spid="5122"/>
                                        </p:tgtEl>
                                      </p:cBhvr>
                                    </p:animEffect>
                                  </p:childTnLst>
                                  <p:subTnLst>
                                    <p:audio>
                                      <p:cMediaNode>
                                        <p:cTn display="0" masterRel="sameClick">
                                          <p:stCondLst>
                                            <p:cond evt="begin" delay="0">
                                              <p:tn val="36"/>
                                            </p:cond>
                                          </p:stCondLst>
                                          <p:endCondLst>
                                            <p:cond evt="onStopAudio" delay="0">
                                              <p:tgtEl>
                                                <p:sldTgt/>
                                              </p:tgtEl>
                                            </p:cond>
                                          </p:endCondLst>
                                        </p:cTn>
                                        <p:tgtEl>
                                          <p:sndTgt r:embed="rId6" name="o_dos.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o_sol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126"/>
                                        </p:tgtEl>
                                        <p:attrNameLst>
                                          <p:attrName>style.visibility</p:attrName>
                                        </p:attrNameLst>
                                      </p:cBhvr>
                                      <p:to>
                                        <p:strVal val="visible"/>
                                      </p:to>
                                    </p:set>
                                    <p:animEffect transition="in" filter="fade">
                                      <p:cBhvr>
                                        <p:cTn id="48" dur="500"/>
                                        <p:tgtEl>
                                          <p:spTgt spid="5126"/>
                                        </p:tgtEl>
                                      </p:cBhvr>
                                    </p:animEffect>
                                  </p:childTnLst>
                                  <p:subTnLst>
                                    <p:audio>
                                      <p:cMediaNode>
                                        <p:cTn display="0" masterRel="sameClick">
                                          <p:stCondLst>
                                            <p:cond evt="begin" delay="0">
                                              <p:tn val="46"/>
                                            </p:cond>
                                          </p:stCondLst>
                                          <p:endCondLst>
                                            <p:cond evt="onStopAudio" delay="0">
                                              <p:tgtEl>
                                                <p:sldTgt/>
                                              </p:tgtEl>
                                            </p:cond>
                                          </p:endCondLst>
                                        </p:cTn>
                                        <p:tgtEl>
                                          <p:sndTgt r:embed="rId7" name="o_sol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o_poc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subTnLst>
                                    <p:audio>
                                      <p:cMediaNode>
                                        <p:cTn display="0" masterRel="sameClick">
                                          <p:stCondLst>
                                            <p:cond evt="begin" delay="0">
                                              <p:tn val="56"/>
                                            </p:cond>
                                          </p:stCondLst>
                                          <p:endCondLst>
                                            <p:cond evt="onStopAudio" delay="0">
                                              <p:tgtEl>
                                                <p:sldTgt/>
                                              </p:tgtEl>
                                            </p:cond>
                                          </p:endCondLst>
                                        </p:cTn>
                                        <p:tgtEl>
                                          <p:sndTgt r:embed="rId8" name="o_poc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subTnLst>
                                    <p:audio>
                                      <p:cMediaNode>
                                        <p:cTn display="0" masterRel="sameClick">
                                          <p:stCondLst>
                                            <p:cond evt="begin" delay="0">
                                              <p:tn val="61"/>
                                            </p:cond>
                                          </p:stCondLst>
                                          <p:endCondLst>
                                            <p:cond evt="onStopAudio" delay="0">
                                              <p:tgtEl>
                                                <p:sldTgt/>
                                              </p:tgtEl>
                                            </p:cond>
                                          </p:endCondLst>
                                        </p:cTn>
                                        <p:tgtEl>
                                          <p:sndTgt r:embed="rId9" name="o_co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o_c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10" grpId="0"/>
      <p:bldP spid="9" grpId="0"/>
      <p:bldP spid="22"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B222-A732-9C42-A775-36C004C1AAAF}"/>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o</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915500" y="1704110"/>
            <a:ext cx="2301827" cy="288603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342698" y="3329535"/>
            <a:ext cx="1506604"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y</a:t>
            </a:r>
            <a:r>
              <a:rPr lang="en-GB" sz="7200" dirty="0">
                <a:solidFill>
                  <a:srgbClr val="E87D1E"/>
                </a:solidFill>
                <a:latin typeface="Century Gothic" panose="020B0502020202020204" pitchFamily="34" charset="0"/>
                <a:cs typeface="Calibri" panose="020F0502020204030204" pitchFamily="34" charset="0"/>
              </a:rPr>
              <a:t>o</a:t>
            </a:r>
          </a:p>
        </p:txBody>
      </p:sp>
      <p:sp>
        <p:nvSpPr>
          <p:cNvPr id="6" name="TextBox 5"/>
          <p:cNvSpPr txBox="1"/>
          <p:nvPr/>
        </p:nvSpPr>
        <p:spPr>
          <a:xfrm>
            <a:off x="786562" y="176927"/>
            <a:ext cx="3141037"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lvidar</a:t>
            </a:r>
          </a:p>
        </p:txBody>
      </p:sp>
      <p:sp>
        <p:nvSpPr>
          <p:cNvPr id="10" name="TextBox 9"/>
          <p:cNvSpPr txBox="1"/>
          <p:nvPr/>
        </p:nvSpPr>
        <p:spPr>
          <a:xfrm>
            <a:off x="1078192" y="3388656"/>
            <a:ext cx="22440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lo</a:t>
            </a:r>
          </a:p>
        </p:txBody>
      </p:sp>
      <p:sp>
        <p:nvSpPr>
          <p:cNvPr id="9" name="TextBox 8"/>
          <p:cNvSpPr txBox="1"/>
          <p:nvPr/>
        </p:nvSpPr>
        <p:spPr>
          <a:xfrm>
            <a:off x="4702922" y="4642114"/>
            <a:ext cx="278615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p</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p>
        </p:txBody>
      </p:sp>
      <p:sp>
        <p:nvSpPr>
          <p:cNvPr id="7" name="TextBox 6"/>
          <p:cNvSpPr txBox="1"/>
          <p:nvPr/>
        </p:nvSpPr>
        <p:spPr>
          <a:xfrm>
            <a:off x="8561653" y="175242"/>
            <a:ext cx="2579787"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s</a:t>
            </a:r>
          </a:p>
        </p:txBody>
      </p:sp>
      <p:sp>
        <p:nvSpPr>
          <p:cNvPr id="8" name="TextBox 7"/>
          <p:cNvSpPr txBox="1"/>
          <p:nvPr/>
        </p:nvSpPr>
        <p:spPr>
          <a:xfrm>
            <a:off x="8786149" y="3346496"/>
            <a:ext cx="226332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n</a:t>
            </a:r>
          </a:p>
        </p:txBody>
      </p:sp>
      <p:sp>
        <p:nvSpPr>
          <p:cNvPr id="25" name="TextBox 24"/>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61240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o_y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5" name="o_olvida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o_dos.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7" name="o_sol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o_poc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9" name="o_c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10" grpId="0"/>
      <p:bldP spid="9"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10" name="TextBox 9">
            <a:extLst>
              <a:ext uri="{FF2B5EF4-FFF2-40B4-BE49-F238E27FC236}">
                <a16:creationId xmlns:a16="http://schemas.microsoft.com/office/drawing/2014/main" id="{33E14637-FBD4-4ED5-8480-B90AE7EEF145}"/>
              </a:ext>
            </a:extLst>
          </p:cNvPr>
          <p:cNvSpPr txBox="1"/>
          <p:nvPr/>
        </p:nvSpPr>
        <p:spPr>
          <a:xfrm>
            <a:off x="3038170" y="486077"/>
            <a:ext cx="5414904" cy="1862048"/>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1500" b="1"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estar</a:t>
            </a:r>
          </a:p>
        </p:txBody>
      </p:sp>
      <p:sp>
        <p:nvSpPr>
          <p:cNvPr id="11" name="TextBox 10">
            <a:extLst>
              <a:ext uri="{FF2B5EF4-FFF2-40B4-BE49-F238E27FC236}">
                <a16:creationId xmlns:a16="http://schemas.microsoft.com/office/drawing/2014/main" id="{32BC881A-A160-43E4-848E-51C9F9E2A95C}"/>
              </a:ext>
            </a:extLst>
          </p:cNvPr>
          <p:cNvSpPr txBox="1"/>
          <p:nvPr/>
        </p:nvSpPr>
        <p:spPr>
          <a:xfrm>
            <a:off x="3038170" y="3375258"/>
            <a:ext cx="5414904" cy="1862048"/>
          </a:xfrm>
          <a:prstGeom prst="rect">
            <a:avLst/>
          </a:prstGeom>
          <a:noFill/>
        </p:spPr>
        <p:txBody>
          <a:bodyPr wrap="square" rtlCol="0">
            <a:spAutoFit/>
          </a:bodyPr>
          <a:lstStyle/>
          <a:p>
            <a:pPr algn="ctr" eaLnBrk="0" fontAlgn="base" hangingPunct="0">
              <a:spcBef>
                <a:spcPct val="0"/>
              </a:spcBef>
              <a:spcAft>
                <a:spcPct val="0"/>
              </a:spcAft>
              <a:defRPr/>
            </a:pPr>
            <a:r>
              <a:rPr lang="en-GB" sz="11500" b="1" dirty="0">
                <a:solidFill>
                  <a:srgbClr val="5B9BD5">
                    <a:lumMod val="50000"/>
                  </a:srgbClr>
                </a:solidFill>
                <a:latin typeface="Century Gothic" panose="020B0502020202020204" pitchFamily="34" charset="0"/>
              </a:rPr>
              <a:t>está</a:t>
            </a:r>
          </a:p>
        </p:txBody>
      </p:sp>
      <p:sp>
        <p:nvSpPr>
          <p:cNvPr id="12" name="Action Button: Help 11">
            <a:hlinkClick r:id="" action="ppaction://noaction" highlightClick="1"/>
            <a:extLst>
              <a:ext uri="{FF2B5EF4-FFF2-40B4-BE49-F238E27FC236}">
                <a16:creationId xmlns:a16="http://schemas.microsoft.com/office/drawing/2014/main" id="{409FADFA-D490-455F-B5EE-B441D814F3DF}"/>
              </a:ext>
            </a:extLst>
          </p:cNvPr>
          <p:cNvSpPr/>
          <p:nvPr/>
        </p:nvSpPr>
        <p:spPr>
          <a:xfrm>
            <a:off x="2495652" y="222206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3" name="Action Button: Help 12">
            <a:hlinkClick r:id="" action="ppaction://noaction" highlightClick="1"/>
            <a:extLst>
              <a:ext uri="{FF2B5EF4-FFF2-40B4-BE49-F238E27FC236}">
                <a16:creationId xmlns:a16="http://schemas.microsoft.com/office/drawing/2014/main" id="{92C25AA6-9193-4AA7-950F-1471EC25E1E0}"/>
              </a:ext>
            </a:extLst>
          </p:cNvPr>
          <p:cNvSpPr/>
          <p:nvPr/>
        </p:nvSpPr>
        <p:spPr>
          <a:xfrm>
            <a:off x="2495652" y="5103374"/>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4" name="TextBox 13">
            <a:extLst>
              <a:ext uri="{FF2B5EF4-FFF2-40B4-BE49-F238E27FC236}">
                <a16:creationId xmlns:a16="http://schemas.microsoft.com/office/drawing/2014/main" id="{4AAE308A-6D00-4A59-9D88-F148BEC2D9D4}"/>
              </a:ext>
            </a:extLst>
          </p:cNvPr>
          <p:cNvSpPr txBox="1"/>
          <p:nvPr/>
        </p:nvSpPr>
        <p:spPr>
          <a:xfrm>
            <a:off x="4291237" y="2168684"/>
            <a:ext cx="6434076"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be </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being] (location, state)</a:t>
            </a:r>
            <a:endPar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5" name="TextBox 14">
            <a:extLst>
              <a:ext uri="{FF2B5EF4-FFF2-40B4-BE49-F238E27FC236}">
                <a16:creationId xmlns:a16="http://schemas.microsoft.com/office/drawing/2014/main" id="{EE709379-BB0B-4FA4-A3EF-BB9212C02FD7}"/>
              </a:ext>
            </a:extLst>
          </p:cNvPr>
          <p:cNvSpPr txBox="1"/>
          <p:nvPr/>
        </p:nvSpPr>
        <p:spPr>
          <a:xfrm>
            <a:off x="3580688" y="5049997"/>
            <a:ext cx="5414904"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[is] (location, state)</a:t>
            </a:r>
          </a:p>
        </p:txBody>
      </p:sp>
      <p:sp>
        <p:nvSpPr>
          <p:cNvPr id="2" name="Title 1">
            <a:extLst>
              <a:ext uri="{FF2B5EF4-FFF2-40B4-BE49-F238E27FC236}">
                <a16:creationId xmlns:a16="http://schemas.microsoft.com/office/drawing/2014/main" id="{AB705300-F4AB-4CBE-BED9-EFA294BAD884}"/>
              </a:ext>
            </a:extLst>
          </p:cNvPr>
          <p:cNvSpPr>
            <a:spLocks noGrp="1"/>
          </p:cNvSpPr>
          <p:nvPr>
            <p:ph type="title"/>
          </p:nvPr>
        </p:nvSpPr>
        <p:spPr>
          <a:xfrm>
            <a:off x="0" y="7010400"/>
            <a:ext cx="1799847" cy="184907"/>
          </a:xfrm>
        </p:spPr>
        <p:txBody>
          <a:bodyPr/>
          <a:lstStyle/>
          <a:p>
            <a:r>
              <a:rPr lang="en-GB" sz="200" dirty="0">
                <a:solidFill>
                  <a:schemeClr val="bg1"/>
                </a:solidFill>
              </a:rPr>
              <a:t>estar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ESTA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esta.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animBg="1"/>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B3F7E-1C7E-CD47-A297-B8ADEB42F3EC}"/>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o</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915500" y="1704110"/>
            <a:ext cx="2301827" cy="288603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342698" y="3329535"/>
            <a:ext cx="1506604"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y</a:t>
            </a:r>
            <a:r>
              <a:rPr lang="en-GB" sz="7200" dirty="0">
                <a:solidFill>
                  <a:srgbClr val="E87D1E"/>
                </a:solidFill>
                <a:latin typeface="Century Gothic" panose="020B0502020202020204" pitchFamily="34" charset="0"/>
                <a:cs typeface="Calibri" panose="020F0502020204030204" pitchFamily="34" charset="0"/>
              </a:rPr>
              <a:t>o</a:t>
            </a:r>
          </a:p>
        </p:txBody>
      </p:sp>
      <p:sp>
        <p:nvSpPr>
          <p:cNvPr id="6" name="TextBox 5"/>
          <p:cNvSpPr txBox="1"/>
          <p:nvPr/>
        </p:nvSpPr>
        <p:spPr>
          <a:xfrm>
            <a:off x="786562" y="176927"/>
            <a:ext cx="3141037"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lvidar</a:t>
            </a:r>
          </a:p>
        </p:txBody>
      </p:sp>
      <p:sp>
        <p:nvSpPr>
          <p:cNvPr id="10" name="TextBox 9"/>
          <p:cNvSpPr txBox="1"/>
          <p:nvPr/>
        </p:nvSpPr>
        <p:spPr>
          <a:xfrm>
            <a:off x="1078192" y="3388656"/>
            <a:ext cx="22440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lo</a:t>
            </a:r>
          </a:p>
        </p:txBody>
      </p:sp>
      <p:sp>
        <p:nvSpPr>
          <p:cNvPr id="9" name="TextBox 8"/>
          <p:cNvSpPr txBox="1"/>
          <p:nvPr/>
        </p:nvSpPr>
        <p:spPr>
          <a:xfrm>
            <a:off x="4702922" y="4642114"/>
            <a:ext cx="278615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p</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p>
        </p:txBody>
      </p:sp>
      <p:sp>
        <p:nvSpPr>
          <p:cNvPr id="7" name="TextBox 6"/>
          <p:cNvSpPr txBox="1"/>
          <p:nvPr/>
        </p:nvSpPr>
        <p:spPr>
          <a:xfrm>
            <a:off x="8561653" y="175242"/>
            <a:ext cx="2579787"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s</a:t>
            </a:r>
          </a:p>
        </p:txBody>
      </p:sp>
      <p:sp>
        <p:nvSpPr>
          <p:cNvPr id="8" name="TextBox 7"/>
          <p:cNvSpPr txBox="1"/>
          <p:nvPr/>
        </p:nvSpPr>
        <p:spPr>
          <a:xfrm>
            <a:off x="8786149" y="3346496"/>
            <a:ext cx="226332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n</a:t>
            </a:r>
          </a:p>
        </p:txBody>
      </p:sp>
      <p:sp>
        <p:nvSpPr>
          <p:cNvPr id="25" name="TextBox 24"/>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64572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10" grpId="0"/>
      <p:bldP spid="9"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hablar</a:t>
            </a:r>
          </a:p>
        </p:txBody>
      </p:sp>
      <p:sp>
        <p:nvSpPr>
          <p:cNvPr id="6" name="Rectangle 2" descr="rectangle for the timer">
            <a:extLst>
              <a:ext uri="{FF2B5EF4-FFF2-40B4-BE49-F238E27FC236}">
                <a16:creationId xmlns:a16="http://schemas.microsoft.com/office/drawing/2014/main" id="{A2656836-D2CC-4EA1-8010-9396B14EBBE6}"/>
              </a:ext>
            </a:extLst>
          </p:cNvPr>
          <p:cNvSpPr>
            <a:spLocks noChangeArrowheads="1"/>
          </p:cNvSpPr>
          <p:nvPr/>
        </p:nvSpPr>
        <p:spPr bwMode="auto">
          <a:xfrm>
            <a:off x="10068765" y="1163993"/>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066399" y="116399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Line 7" descr="top line for the timer to mark 60 seconds">
            <a:extLst>
              <a:ext uri="{FF2B5EF4-FFF2-40B4-BE49-F238E27FC236}">
                <a16:creationId xmlns:a16="http://schemas.microsoft.com/office/drawing/2014/main" id="{28FFF6A1-59F8-4C39-9E0A-7B23933123FD}"/>
              </a:ext>
            </a:extLst>
          </p:cNvPr>
          <p:cNvSpPr>
            <a:spLocks noChangeShapeType="1"/>
          </p:cNvSpPr>
          <p:nvPr/>
        </p:nvSpPr>
        <p:spPr bwMode="auto">
          <a:xfrm>
            <a:off x="10776826" y="115256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 Box 12">
            <a:extLst>
              <a:ext uri="{FF2B5EF4-FFF2-40B4-BE49-F238E27FC236}">
                <a16:creationId xmlns:a16="http://schemas.microsoft.com/office/drawing/2014/main" id="{CB51685C-D5EB-4432-8705-6D7BDD0FF7BE}"/>
              </a:ext>
            </a:extLst>
          </p:cNvPr>
          <p:cNvSpPr txBox="1">
            <a:spLocks noChangeArrowheads="1"/>
          </p:cNvSpPr>
          <p:nvPr/>
        </p:nvSpPr>
        <p:spPr bwMode="auto">
          <a:xfrm>
            <a:off x="10993617" y="994714"/>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for the 60 second timer">
            <a:extLst>
              <a:ext uri="{FF2B5EF4-FFF2-40B4-BE49-F238E27FC236}">
                <a16:creationId xmlns:a16="http://schemas.microsoft.com/office/drawing/2014/main" id="{10D814ED-75BC-4FD0-B510-4889E3874922}"/>
              </a:ext>
            </a:extLst>
          </p:cNvPr>
          <p:cNvSpPr>
            <a:spLocks noChangeShapeType="1"/>
          </p:cNvSpPr>
          <p:nvPr/>
        </p:nvSpPr>
        <p:spPr bwMode="auto">
          <a:xfrm>
            <a:off x="10752138" y="1152565"/>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 Box 10">
            <a:extLst>
              <a:ext uri="{FF2B5EF4-FFF2-40B4-BE49-F238E27FC236}">
                <a16:creationId xmlns:a16="http://schemas.microsoft.com/office/drawing/2014/main" id="{1D08F0B0-5C28-4964-AD36-CFA2F96452DD}"/>
              </a:ext>
            </a:extLst>
          </p:cNvPr>
          <p:cNvSpPr txBox="1">
            <a:spLocks noChangeArrowheads="1"/>
          </p:cNvSpPr>
          <p:nvPr/>
        </p:nvSpPr>
        <p:spPr bwMode="auto">
          <a:xfrm>
            <a:off x="10752138" y="3136467"/>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he timer to mark 0 seconds">
            <a:extLst>
              <a:ext uri="{FF2B5EF4-FFF2-40B4-BE49-F238E27FC236}">
                <a16:creationId xmlns:a16="http://schemas.microsoft.com/office/drawing/2014/main" id="{B8CCA8EC-25EA-49A4-90DF-5A8B723FBCB4}"/>
              </a:ext>
            </a:extLst>
          </p:cNvPr>
          <p:cNvSpPr>
            <a:spLocks noChangeShapeType="1"/>
          </p:cNvSpPr>
          <p:nvPr/>
        </p:nvSpPr>
        <p:spPr bwMode="auto">
          <a:xfrm>
            <a:off x="10752138" y="53088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4">
            <a:extLst>
              <a:ext uri="{FF2B5EF4-FFF2-40B4-BE49-F238E27FC236}">
                <a16:creationId xmlns:a16="http://schemas.microsoft.com/office/drawing/2014/main" id="{036C791A-1209-4D50-8F39-C4C1D681605E}"/>
              </a:ext>
            </a:extLst>
          </p:cNvPr>
          <p:cNvSpPr txBox="1">
            <a:spLocks noChangeArrowheads="1"/>
          </p:cNvSpPr>
          <p:nvPr/>
        </p:nvSpPr>
        <p:spPr bwMode="auto">
          <a:xfrm>
            <a:off x="10968929" y="5128296"/>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805501" y="553924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16" name="TextBox 5">
            <a:extLst>
              <a:ext uri="{FF2B5EF4-FFF2-40B4-BE49-F238E27FC236}">
                <a16:creationId xmlns:a16="http://schemas.microsoft.com/office/drawing/2014/main" id="{EC330C2B-40D3-483F-8900-2D4851566E95}"/>
              </a:ext>
            </a:extLst>
          </p:cNvPr>
          <p:cNvSpPr txBox="1"/>
          <p:nvPr/>
        </p:nvSpPr>
        <p:spPr>
          <a:xfrm>
            <a:off x="409132" y="2050677"/>
            <a:ext cx="2388250" cy="1015663"/>
          </a:xfrm>
          <a:prstGeom prst="rect">
            <a:avLst/>
          </a:prstGeom>
          <a:noFill/>
        </p:spPr>
        <p:txBody>
          <a:bodyPr wrap="square" rtlCol="0">
            <a:spAutoFit/>
          </a:bodyPr>
          <a:lstStyle/>
          <a:p>
            <a:r>
              <a:rPr lang="en-GB" sz="6000" dirty="0">
                <a:solidFill>
                  <a:srgbClr val="115076"/>
                </a:solidFill>
                <a:cs typeface="Calibri" panose="020F0502020204030204" pitchFamily="34" charset="0"/>
              </a:rPr>
              <a:t>n</a:t>
            </a:r>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d</a:t>
            </a:r>
            <a:r>
              <a:rPr lang="en-GB" sz="6000" dirty="0">
                <a:solidFill>
                  <a:srgbClr val="E87D1E"/>
                </a:solidFill>
                <a:cs typeface="Calibri" panose="020F0502020204030204" pitchFamily="34" charset="0"/>
              </a:rPr>
              <a:t>a</a:t>
            </a:r>
          </a:p>
        </p:txBody>
      </p:sp>
      <p:sp>
        <p:nvSpPr>
          <p:cNvPr id="18" name="TextBox 6">
            <a:extLst>
              <a:ext uri="{FF2B5EF4-FFF2-40B4-BE49-F238E27FC236}">
                <a16:creationId xmlns:a16="http://schemas.microsoft.com/office/drawing/2014/main" id="{259AD632-EA97-4746-A8A6-14792D1A5DAC}"/>
              </a:ext>
            </a:extLst>
          </p:cNvPr>
          <p:cNvSpPr txBox="1"/>
          <p:nvPr/>
        </p:nvSpPr>
        <p:spPr>
          <a:xfrm>
            <a:off x="2846192" y="5417721"/>
            <a:ext cx="2092469" cy="1015663"/>
          </a:xfrm>
          <a:prstGeom prst="rect">
            <a:avLst/>
          </a:prstGeom>
          <a:noFill/>
        </p:spPr>
        <p:txBody>
          <a:bodyPr wrap="square" rtlCol="0">
            <a:spAutoFit/>
          </a:bodyPr>
          <a:lstStyle/>
          <a:p>
            <a:r>
              <a:rPr lang="en-GB" sz="6000" dirty="0">
                <a:solidFill>
                  <a:srgbClr val="115076"/>
                </a:solidFill>
                <a:cs typeface="Calibri" panose="020F0502020204030204" pitchFamily="34" charset="0"/>
              </a:rPr>
              <a:t>c</a:t>
            </a:r>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s</a:t>
            </a:r>
            <a:r>
              <a:rPr lang="en-GB" sz="6000" dirty="0">
                <a:solidFill>
                  <a:srgbClr val="E87D1E"/>
                </a:solidFill>
                <a:cs typeface="Calibri" panose="020F0502020204030204" pitchFamily="34" charset="0"/>
              </a:rPr>
              <a:t>a</a:t>
            </a:r>
          </a:p>
        </p:txBody>
      </p:sp>
      <p:sp>
        <p:nvSpPr>
          <p:cNvPr id="19" name="TextBox 7">
            <a:extLst>
              <a:ext uri="{FF2B5EF4-FFF2-40B4-BE49-F238E27FC236}">
                <a16:creationId xmlns:a16="http://schemas.microsoft.com/office/drawing/2014/main" id="{CF4A9687-6D25-4FC3-B2B8-070A15290F2D}"/>
              </a:ext>
            </a:extLst>
          </p:cNvPr>
          <p:cNvSpPr txBox="1"/>
          <p:nvPr/>
        </p:nvSpPr>
        <p:spPr>
          <a:xfrm>
            <a:off x="6607703" y="2615425"/>
            <a:ext cx="2485547" cy="1015663"/>
          </a:xfrm>
          <a:prstGeom prst="rect">
            <a:avLst/>
          </a:prstGeom>
          <a:noFill/>
        </p:spPr>
        <p:txBody>
          <a:bodyPr wrap="square" rtlCol="0">
            <a:spAutoFit/>
          </a:bodyPr>
          <a:lstStyle/>
          <a:p>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mar</a:t>
            </a:r>
          </a:p>
        </p:txBody>
      </p:sp>
      <p:sp>
        <p:nvSpPr>
          <p:cNvPr id="20" name="TextBox 8">
            <a:extLst>
              <a:ext uri="{FF2B5EF4-FFF2-40B4-BE49-F238E27FC236}">
                <a16:creationId xmlns:a16="http://schemas.microsoft.com/office/drawing/2014/main" id="{3C8D692D-D0FB-4A41-A9A5-7FE713B59574}"/>
              </a:ext>
            </a:extLst>
          </p:cNvPr>
          <p:cNvSpPr txBox="1"/>
          <p:nvPr/>
        </p:nvSpPr>
        <p:spPr>
          <a:xfrm>
            <a:off x="652436" y="4599450"/>
            <a:ext cx="2611870" cy="1015663"/>
          </a:xfrm>
          <a:prstGeom prst="rect">
            <a:avLst/>
          </a:prstGeom>
          <a:noFill/>
        </p:spPr>
        <p:txBody>
          <a:bodyPr wrap="square" rtlCol="0">
            <a:spAutoFit/>
          </a:bodyPr>
          <a:lstStyle/>
          <a:p>
            <a:r>
              <a:rPr lang="en-GB" sz="6000" dirty="0">
                <a:solidFill>
                  <a:srgbClr val="115076"/>
                </a:solidFill>
                <a:cs typeface="Calibri" panose="020F0502020204030204" pitchFamily="34" charset="0"/>
              </a:rPr>
              <a:t>c</a:t>
            </a:r>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ma</a:t>
            </a:r>
          </a:p>
        </p:txBody>
      </p:sp>
      <p:sp>
        <p:nvSpPr>
          <p:cNvPr id="21" name="TextBox 9">
            <a:extLst>
              <a:ext uri="{FF2B5EF4-FFF2-40B4-BE49-F238E27FC236}">
                <a16:creationId xmlns:a16="http://schemas.microsoft.com/office/drawing/2014/main" id="{C6BB761F-C571-4536-BFD4-51EF9D916774}"/>
              </a:ext>
            </a:extLst>
          </p:cNvPr>
          <p:cNvSpPr txBox="1"/>
          <p:nvPr/>
        </p:nvSpPr>
        <p:spPr>
          <a:xfrm>
            <a:off x="2992749" y="912257"/>
            <a:ext cx="2073120" cy="1200329"/>
          </a:xfrm>
          <a:prstGeom prst="rect">
            <a:avLst/>
          </a:prstGeom>
          <a:noFill/>
        </p:spPr>
        <p:txBody>
          <a:bodyPr wrap="square" rtlCol="0">
            <a:spAutoFit/>
          </a:bodyPr>
          <a:lstStyle/>
          <a:p>
            <a:r>
              <a:rPr lang="en-GB" sz="7200" dirty="0">
                <a:solidFill>
                  <a:srgbClr val="E87D1E"/>
                </a:solidFill>
                <a:cs typeface="Calibri" panose="020F0502020204030204" pitchFamily="34" charset="0"/>
              </a:rPr>
              <a:t>a</a:t>
            </a:r>
            <a:r>
              <a:rPr lang="en-GB" sz="7200" dirty="0">
                <a:solidFill>
                  <a:srgbClr val="115076"/>
                </a:solidFill>
                <a:cs typeface="Calibri" panose="020F0502020204030204" pitchFamily="34" charset="0"/>
              </a:rPr>
              <a:t>lto</a:t>
            </a:r>
          </a:p>
        </p:txBody>
      </p:sp>
      <p:sp>
        <p:nvSpPr>
          <p:cNvPr id="22" name="TextBox 10">
            <a:extLst>
              <a:ext uri="{FF2B5EF4-FFF2-40B4-BE49-F238E27FC236}">
                <a16:creationId xmlns:a16="http://schemas.microsoft.com/office/drawing/2014/main" id="{23BBDC64-1B00-488C-BA45-719D04BF8D5C}"/>
              </a:ext>
            </a:extLst>
          </p:cNvPr>
          <p:cNvSpPr txBox="1"/>
          <p:nvPr/>
        </p:nvSpPr>
        <p:spPr>
          <a:xfrm>
            <a:off x="6822811" y="516035"/>
            <a:ext cx="2942748" cy="1015663"/>
          </a:xfrm>
          <a:prstGeom prst="rect">
            <a:avLst/>
          </a:prstGeom>
          <a:noFill/>
        </p:spPr>
        <p:txBody>
          <a:bodyPr wrap="square" rtlCol="0">
            <a:spAutoFit/>
          </a:bodyPr>
          <a:lstStyle/>
          <a:p>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gosto</a:t>
            </a:r>
          </a:p>
        </p:txBody>
      </p:sp>
      <p:sp>
        <p:nvSpPr>
          <p:cNvPr id="23" name="TextBox 22">
            <a:extLst>
              <a:ext uri="{FF2B5EF4-FFF2-40B4-BE49-F238E27FC236}">
                <a16:creationId xmlns:a16="http://schemas.microsoft.com/office/drawing/2014/main" id="{FFDB8F3D-5BC4-432F-9874-6DEF87370218}"/>
              </a:ext>
            </a:extLst>
          </p:cNvPr>
          <p:cNvSpPr txBox="1"/>
          <p:nvPr/>
        </p:nvSpPr>
        <p:spPr>
          <a:xfrm>
            <a:off x="4598409" y="3797979"/>
            <a:ext cx="1506604" cy="1200329"/>
          </a:xfrm>
          <a:prstGeom prst="rect">
            <a:avLst/>
          </a:prstGeom>
          <a:noFill/>
        </p:spPr>
        <p:txBody>
          <a:bodyPr wrap="square" rtlCol="0">
            <a:spAutoFit/>
          </a:bodyPr>
          <a:lstStyle/>
          <a:p>
            <a:pPr algn="ctr"/>
            <a:r>
              <a:rPr lang="en-GB" sz="7200" dirty="0">
                <a:solidFill>
                  <a:srgbClr val="115076"/>
                </a:solidFill>
                <a:cs typeface="Calibri" panose="020F0502020204030204" pitchFamily="34" charset="0"/>
              </a:rPr>
              <a:t>y</a:t>
            </a:r>
            <a:r>
              <a:rPr lang="en-GB" sz="7200" dirty="0">
                <a:solidFill>
                  <a:srgbClr val="E87D1E"/>
                </a:solidFill>
                <a:cs typeface="Calibri" panose="020F0502020204030204" pitchFamily="34" charset="0"/>
              </a:rPr>
              <a:t>o</a:t>
            </a:r>
          </a:p>
        </p:txBody>
      </p:sp>
      <p:sp>
        <p:nvSpPr>
          <p:cNvPr id="24" name="TextBox 23">
            <a:extLst>
              <a:ext uri="{FF2B5EF4-FFF2-40B4-BE49-F238E27FC236}">
                <a16:creationId xmlns:a16="http://schemas.microsoft.com/office/drawing/2014/main" id="{E3CEDEA7-DE5D-49EA-8435-72039B8D13EF}"/>
              </a:ext>
            </a:extLst>
          </p:cNvPr>
          <p:cNvSpPr txBox="1"/>
          <p:nvPr/>
        </p:nvSpPr>
        <p:spPr>
          <a:xfrm>
            <a:off x="5175597" y="1592015"/>
            <a:ext cx="3141037" cy="1015663"/>
          </a:xfrm>
          <a:prstGeom prst="rect">
            <a:avLst/>
          </a:prstGeom>
          <a:noFill/>
        </p:spPr>
        <p:txBody>
          <a:bodyPr wrap="square" rtlCol="0">
            <a:spAutoFit/>
          </a:bodyPr>
          <a:lstStyle/>
          <a:p>
            <a:pPr algn="ctr"/>
            <a:r>
              <a:rPr lang="en-GB" sz="6000" dirty="0">
                <a:solidFill>
                  <a:srgbClr val="E87D1E"/>
                </a:solidFill>
                <a:cs typeface="Calibri" panose="020F0502020204030204" pitchFamily="34" charset="0"/>
              </a:rPr>
              <a:t>o</a:t>
            </a:r>
            <a:r>
              <a:rPr lang="en-GB" sz="6000" dirty="0">
                <a:solidFill>
                  <a:srgbClr val="115076"/>
                </a:solidFill>
                <a:cs typeface="Calibri" panose="020F0502020204030204" pitchFamily="34" charset="0"/>
              </a:rPr>
              <a:t>lvidar</a:t>
            </a:r>
          </a:p>
        </p:txBody>
      </p:sp>
      <p:sp>
        <p:nvSpPr>
          <p:cNvPr id="25" name="TextBox 24">
            <a:extLst>
              <a:ext uri="{FF2B5EF4-FFF2-40B4-BE49-F238E27FC236}">
                <a16:creationId xmlns:a16="http://schemas.microsoft.com/office/drawing/2014/main" id="{327463BE-5E67-445E-9868-5D8C013D94FE}"/>
              </a:ext>
            </a:extLst>
          </p:cNvPr>
          <p:cNvSpPr txBox="1"/>
          <p:nvPr/>
        </p:nvSpPr>
        <p:spPr>
          <a:xfrm>
            <a:off x="3501148" y="2585440"/>
            <a:ext cx="2579787" cy="1015663"/>
          </a:xfrm>
          <a:prstGeom prst="rect">
            <a:avLst/>
          </a:prstGeom>
          <a:noFill/>
        </p:spPr>
        <p:txBody>
          <a:bodyPr wrap="square" rtlCol="0">
            <a:spAutoFit/>
          </a:bodyPr>
          <a:lstStyle/>
          <a:p>
            <a:pPr algn="ctr"/>
            <a:r>
              <a:rPr lang="en-GB" sz="6000" dirty="0">
                <a:solidFill>
                  <a:srgbClr val="115076"/>
                </a:solidFill>
                <a:cs typeface="Calibri" panose="020F0502020204030204" pitchFamily="34" charset="0"/>
              </a:rPr>
              <a:t>d</a:t>
            </a:r>
            <a:r>
              <a:rPr lang="en-GB" sz="6000" dirty="0">
                <a:solidFill>
                  <a:srgbClr val="E87D1E"/>
                </a:solidFill>
                <a:cs typeface="Calibri" panose="020F0502020204030204" pitchFamily="34" charset="0"/>
              </a:rPr>
              <a:t>o</a:t>
            </a:r>
            <a:r>
              <a:rPr lang="en-GB" sz="6000" dirty="0">
                <a:solidFill>
                  <a:srgbClr val="115076"/>
                </a:solidFill>
                <a:cs typeface="Calibri" panose="020F0502020204030204" pitchFamily="34" charset="0"/>
              </a:rPr>
              <a:t>s</a:t>
            </a:r>
          </a:p>
        </p:txBody>
      </p:sp>
      <p:sp>
        <p:nvSpPr>
          <p:cNvPr id="26" name="TextBox 25">
            <a:extLst>
              <a:ext uri="{FF2B5EF4-FFF2-40B4-BE49-F238E27FC236}">
                <a16:creationId xmlns:a16="http://schemas.microsoft.com/office/drawing/2014/main" id="{BB012DBF-12B7-48BB-8137-BA08DCB1BCC9}"/>
              </a:ext>
            </a:extLst>
          </p:cNvPr>
          <p:cNvSpPr txBox="1"/>
          <p:nvPr/>
        </p:nvSpPr>
        <p:spPr>
          <a:xfrm>
            <a:off x="7584052" y="3890313"/>
            <a:ext cx="2263320" cy="1015663"/>
          </a:xfrm>
          <a:prstGeom prst="rect">
            <a:avLst/>
          </a:prstGeom>
          <a:noFill/>
        </p:spPr>
        <p:txBody>
          <a:bodyPr wrap="square" rtlCol="0">
            <a:spAutoFit/>
          </a:bodyPr>
          <a:lstStyle/>
          <a:p>
            <a:pPr algn="ctr"/>
            <a:r>
              <a:rPr lang="en-GB" sz="6000" dirty="0">
                <a:solidFill>
                  <a:srgbClr val="115076"/>
                </a:solidFill>
                <a:cs typeface="Calibri" panose="020F0502020204030204" pitchFamily="34" charset="0"/>
              </a:rPr>
              <a:t>c</a:t>
            </a:r>
            <a:r>
              <a:rPr lang="en-GB" sz="6000" dirty="0">
                <a:solidFill>
                  <a:srgbClr val="E87D1E"/>
                </a:solidFill>
                <a:cs typeface="Calibri" panose="020F0502020204030204" pitchFamily="34" charset="0"/>
              </a:rPr>
              <a:t>o</a:t>
            </a:r>
            <a:r>
              <a:rPr lang="en-GB" sz="6000" dirty="0">
                <a:solidFill>
                  <a:srgbClr val="115076"/>
                </a:solidFill>
                <a:cs typeface="Calibri" panose="020F0502020204030204" pitchFamily="34" charset="0"/>
              </a:rPr>
              <a:t>n</a:t>
            </a:r>
          </a:p>
        </p:txBody>
      </p:sp>
      <p:sp>
        <p:nvSpPr>
          <p:cNvPr id="27" name="TextBox 26">
            <a:extLst>
              <a:ext uri="{FF2B5EF4-FFF2-40B4-BE49-F238E27FC236}">
                <a16:creationId xmlns:a16="http://schemas.microsoft.com/office/drawing/2014/main" id="{5A15AA96-2B10-402E-A035-19332A0D4AF4}"/>
              </a:ext>
            </a:extLst>
          </p:cNvPr>
          <p:cNvSpPr txBox="1"/>
          <p:nvPr/>
        </p:nvSpPr>
        <p:spPr>
          <a:xfrm>
            <a:off x="6064879" y="5096093"/>
            <a:ext cx="2786156" cy="1015663"/>
          </a:xfrm>
          <a:prstGeom prst="rect">
            <a:avLst/>
          </a:prstGeom>
          <a:noFill/>
        </p:spPr>
        <p:txBody>
          <a:bodyPr wrap="square" rtlCol="0">
            <a:spAutoFit/>
          </a:bodyPr>
          <a:lstStyle/>
          <a:p>
            <a:pPr algn="ctr"/>
            <a:r>
              <a:rPr lang="en-GB" sz="6000" dirty="0">
                <a:solidFill>
                  <a:srgbClr val="115076"/>
                </a:solidFill>
                <a:cs typeface="Calibri" panose="020F0502020204030204" pitchFamily="34" charset="0"/>
              </a:rPr>
              <a:t>p</a:t>
            </a:r>
            <a:r>
              <a:rPr lang="en-GB" sz="6000" dirty="0">
                <a:solidFill>
                  <a:srgbClr val="E87D1E"/>
                </a:solidFill>
                <a:cs typeface="Calibri" panose="020F0502020204030204" pitchFamily="34" charset="0"/>
              </a:rPr>
              <a:t>o</a:t>
            </a:r>
            <a:r>
              <a:rPr lang="en-GB" sz="6000" dirty="0">
                <a:solidFill>
                  <a:srgbClr val="115076"/>
                </a:solidFill>
                <a:cs typeface="Calibri" panose="020F0502020204030204" pitchFamily="34" charset="0"/>
              </a:rPr>
              <a:t>c</a:t>
            </a:r>
            <a:r>
              <a:rPr lang="en-GB" sz="6000" dirty="0">
                <a:solidFill>
                  <a:srgbClr val="E87D1E"/>
                </a:solidFill>
                <a:cs typeface="Calibri" panose="020F0502020204030204" pitchFamily="34" charset="0"/>
              </a:rPr>
              <a:t>o</a:t>
            </a:r>
          </a:p>
        </p:txBody>
      </p:sp>
      <p:sp>
        <p:nvSpPr>
          <p:cNvPr id="28" name="TextBox 27">
            <a:extLst>
              <a:ext uri="{FF2B5EF4-FFF2-40B4-BE49-F238E27FC236}">
                <a16:creationId xmlns:a16="http://schemas.microsoft.com/office/drawing/2014/main" id="{351FF4AB-BC70-44B4-A478-F41144D8E34E}"/>
              </a:ext>
            </a:extLst>
          </p:cNvPr>
          <p:cNvSpPr txBox="1"/>
          <p:nvPr/>
        </p:nvSpPr>
        <p:spPr>
          <a:xfrm>
            <a:off x="1038040" y="3368258"/>
            <a:ext cx="2244081" cy="1015663"/>
          </a:xfrm>
          <a:prstGeom prst="rect">
            <a:avLst/>
          </a:prstGeom>
          <a:noFill/>
        </p:spPr>
        <p:txBody>
          <a:bodyPr wrap="square" rtlCol="0">
            <a:spAutoFit/>
          </a:bodyPr>
          <a:lstStyle/>
          <a:p>
            <a:pPr algn="ctr"/>
            <a:r>
              <a:rPr lang="en-GB" sz="6000" dirty="0">
                <a:solidFill>
                  <a:srgbClr val="115076"/>
                </a:solidFill>
                <a:cs typeface="Calibri" panose="020F0502020204030204" pitchFamily="34" charset="0"/>
              </a:rPr>
              <a:t>s</a:t>
            </a:r>
            <a:r>
              <a:rPr lang="en-GB" sz="6000" dirty="0">
                <a:solidFill>
                  <a:srgbClr val="E87D1E"/>
                </a:solidFill>
                <a:cs typeface="Calibri" panose="020F0502020204030204" pitchFamily="34" charset="0"/>
              </a:rPr>
              <a:t>o</a:t>
            </a:r>
            <a:r>
              <a:rPr lang="en-GB" sz="6000" dirty="0">
                <a:solidFill>
                  <a:srgbClr val="115076"/>
                </a:solidFill>
                <a:cs typeface="Calibri" panose="020F0502020204030204" pitchFamily="34" charset="0"/>
              </a:rPr>
              <a:t>lo</a:t>
            </a:r>
          </a:p>
        </p:txBody>
      </p:sp>
    </p:spTree>
    <p:extLst>
      <p:ext uri="{BB962C8B-B14F-4D97-AF65-F5344CB8AC3E}">
        <p14:creationId xmlns:p14="http://schemas.microsoft.com/office/powerpoint/2010/main" val="93407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2" presetClass="exit" presetSubtype="4" fill="hold" nodeType="afterEffect">
                                  <p:stCondLst>
                                    <p:cond delay="0"/>
                                  </p:stCondLst>
                                  <p:childTnLst>
                                    <p:animEffect transition="out" filter="slide(fromBottom)">
                                      <p:cBhvr>
                                        <p:cTn id="45" dur="59000"/>
                                        <p:tgtEl>
                                          <p:spTgt spid="7"/>
                                        </p:tgtEl>
                                      </p:cBhvr>
                                    </p:animEffect>
                                    <p:set>
                                      <p:cBhvr>
                                        <p:cTn id="46"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6" grpId="0"/>
      <p:bldP spid="18" grpId="0"/>
      <p:bldP spid="19" grpId="0"/>
      <p:bldP spid="20" grpId="0"/>
      <p:bldP spid="21" grpId="0"/>
      <p:bldP spid="22" grpId="0"/>
      <p:bldP spid="23" grpId="0"/>
      <p:bldP spid="24" grpId="0"/>
      <p:bldP spid="25" grpId="0"/>
      <p:bldP spid="26" grpId="0"/>
      <p:bldP spid="27" grpId="0"/>
      <p:bldP spid="2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6" name="Rectangle 2">
            <a:extLst>
              <a:ext uri="{FF2B5EF4-FFF2-40B4-BE49-F238E27FC236}">
                <a16:creationId xmlns:a16="http://schemas.microsoft.com/office/drawing/2014/main" id="{A99EF2C1-9AE1-4CB6-9BFF-2D662720140B}"/>
              </a:ext>
            </a:extLst>
          </p:cNvPr>
          <p:cNvSpPr>
            <a:spLocks noChangeArrowheads="1"/>
          </p:cNvSpPr>
          <p:nvPr/>
        </p:nvSpPr>
        <p:spPr bwMode="auto">
          <a:xfrm>
            <a:off x="9512083" y="1362298"/>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p:txBody>
      </p:sp>
      <p:sp>
        <p:nvSpPr>
          <p:cNvPr id="8" name="Rectangle 3">
            <a:extLst>
              <a:ext uri="{FF2B5EF4-FFF2-40B4-BE49-F238E27FC236}">
                <a16:creationId xmlns:a16="http://schemas.microsoft.com/office/drawing/2014/main" id="{AA9A6CE9-6452-472F-B72A-249F85942B87}"/>
              </a:ext>
            </a:extLst>
          </p:cNvPr>
          <p:cNvSpPr>
            <a:spLocks noChangeArrowheads="1"/>
          </p:cNvSpPr>
          <p:nvPr/>
        </p:nvSpPr>
        <p:spPr bwMode="auto">
          <a:xfrm>
            <a:off x="9509717" y="1362296"/>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9" name="Line 4">
            <a:extLst>
              <a:ext uri="{FF2B5EF4-FFF2-40B4-BE49-F238E27FC236}">
                <a16:creationId xmlns:a16="http://schemas.microsoft.com/office/drawing/2014/main" id="{48111A47-5A42-4D6B-974E-9D9E878BFC81}"/>
              </a:ext>
            </a:extLst>
          </p:cNvPr>
          <p:cNvSpPr>
            <a:spLocks noChangeShapeType="1"/>
          </p:cNvSpPr>
          <p:nvPr/>
        </p:nvSpPr>
        <p:spPr bwMode="auto">
          <a:xfrm>
            <a:off x="10195456" y="1350870"/>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endParaRPr>
          </a:p>
        </p:txBody>
      </p:sp>
      <p:sp>
        <p:nvSpPr>
          <p:cNvPr id="10" name="Line 7">
            <a:extLst>
              <a:ext uri="{FF2B5EF4-FFF2-40B4-BE49-F238E27FC236}">
                <a16:creationId xmlns:a16="http://schemas.microsoft.com/office/drawing/2014/main" id="{13AACECB-6F70-4DEC-A7F3-D0C87D905547}"/>
              </a:ext>
            </a:extLst>
          </p:cNvPr>
          <p:cNvSpPr>
            <a:spLocks noChangeShapeType="1"/>
          </p:cNvSpPr>
          <p:nvPr/>
        </p:nvSpPr>
        <p:spPr bwMode="auto">
          <a:xfrm>
            <a:off x="10220144" y="1350870"/>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endParaRPr>
          </a:p>
        </p:txBody>
      </p:sp>
      <p:sp>
        <p:nvSpPr>
          <p:cNvPr id="11" name="Line 9">
            <a:extLst>
              <a:ext uri="{FF2B5EF4-FFF2-40B4-BE49-F238E27FC236}">
                <a16:creationId xmlns:a16="http://schemas.microsoft.com/office/drawing/2014/main" id="{872C308F-60AC-4E99-9C7B-2DDEB833A596}"/>
              </a:ext>
            </a:extLst>
          </p:cNvPr>
          <p:cNvSpPr>
            <a:spLocks noChangeShapeType="1"/>
          </p:cNvSpPr>
          <p:nvPr/>
        </p:nvSpPr>
        <p:spPr bwMode="auto">
          <a:xfrm>
            <a:off x="10195456" y="5507129"/>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endParaRPr>
          </a:p>
        </p:txBody>
      </p:sp>
      <p:sp>
        <p:nvSpPr>
          <p:cNvPr id="12" name="Text Box 10">
            <a:extLst>
              <a:ext uri="{FF2B5EF4-FFF2-40B4-BE49-F238E27FC236}">
                <a16:creationId xmlns:a16="http://schemas.microsoft.com/office/drawing/2014/main" id="{01AF9FAB-25BA-4143-A22C-E1C2156B4431}"/>
              </a:ext>
            </a:extLst>
          </p:cNvPr>
          <p:cNvSpPr txBox="1">
            <a:spLocks noChangeArrowheads="1"/>
          </p:cNvSpPr>
          <p:nvPr/>
        </p:nvSpPr>
        <p:spPr bwMode="auto">
          <a:xfrm>
            <a:off x="10195456" y="333477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Segundos</a:t>
            </a:r>
            <a:endParaRPr lang="en-GB" b="1" dirty="0">
              <a:solidFill>
                <a:srgbClr val="5B9BD5">
                  <a:lumMod val="50000"/>
                </a:srgbClr>
              </a:solidFill>
              <a:latin typeface="Century Gothic" panose="020B0502020202020204" pitchFamily="34" charset="0"/>
            </a:endParaRPr>
          </a:p>
        </p:txBody>
      </p:sp>
      <p:sp>
        <p:nvSpPr>
          <p:cNvPr id="13" name="Text Box 12">
            <a:extLst>
              <a:ext uri="{FF2B5EF4-FFF2-40B4-BE49-F238E27FC236}">
                <a16:creationId xmlns:a16="http://schemas.microsoft.com/office/drawing/2014/main" id="{57D97B03-E9AC-47EC-8FB9-09C264692508}"/>
              </a:ext>
            </a:extLst>
          </p:cNvPr>
          <p:cNvSpPr txBox="1">
            <a:spLocks noChangeArrowheads="1"/>
          </p:cNvSpPr>
          <p:nvPr/>
        </p:nvSpPr>
        <p:spPr bwMode="auto">
          <a:xfrm>
            <a:off x="10436935" y="1193019"/>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4" name="Text Box 14">
            <a:extLst>
              <a:ext uri="{FF2B5EF4-FFF2-40B4-BE49-F238E27FC236}">
                <a16:creationId xmlns:a16="http://schemas.microsoft.com/office/drawing/2014/main" id="{317D06AD-52CC-4DC7-AC22-08FDDBB96888}"/>
              </a:ext>
            </a:extLst>
          </p:cNvPr>
          <p:cNvSpPr txBox="1">
            <a:spLocks noChangeArrowheads="1"/>
          </p:cNvSpPr>
          <p:nvPr/>
        </p:nvSpPr>
        <p:spPr bwMode="auto">
          <a:xfrm>
            <a:off x="10412247" y="5326601"/>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graphicFrame>
        <p:nvGraphicFramePr>
          <p:cNvPr id="15" name="Table 14">
            <a:extLst>
              <a:ext uri="{FF2B5EF4-FFF2-40B4-BE49-F238E27FC236}">
                <a16:creationId xmlns:a16="http://schemas.microsoft.com/office/drawing/2014/main" id="{B5C75B0F-2A5D-4B09-9094-BB649FC4ED36}"/>
              </a:ext>
            </a:extLst>
          </p:cNvPr>
          <p:cNvGraphicFramePr>
            <a:graphicFrameLocks noGrp="1"/>
          </p:cNvGraphicFramePr>
          <p:nvPr>
            <p:extLst>
              <p:ext uri="{D42A27DB-BD31-4B8C-83A1-F6EECF244321}">
                <p14:modId xmlns:p14="http://schemas.microsoft.com/office/powerpoint/2010/main" val="856764285"/>
              </p:ext>
            </p:extLst>
          </p:nvPr>
        </p:nvGraphicFramePr>
        <p:xfrm>
          <a:off x="3333273" y="1362296"/>
          <a:ext cx="5517818" cy="4757335"/>
        </p:xfrm>
        <a:graphic>
          <a:graphicData uri="http://schemas.openxmlformats.org/drawingml/2006/table">
            <a:tbl>
              <a:tblPr firstRow="1" firstCol="1" bandRow="1"/>
              <a:tblGrid>
                <a:gridCol w="473004">
                  <a:extLst>
                    <a:ext uri="{9D8B030D-6E8A-4147-A177-3AD203B41FA5}">
                      <a16:colId xmlns:a16="http://schemas.microsoft.com/office/drawing/2014/main" val="20000"/>
                    </a:ext>
                  </a:extLst>
                </a:gridCol>
                <a:gridCol w="2275739">
                  <a:extLst>
                    <a:ext uri="{9D8B030D-6E8A-4147-A177-3AD203B41FA5}">
                      <a16:colId xmlns:a16="http://schemas.microsoft.com/office/drawing/2014/main" val="20001"/>
                    </a:ext>
                  </a:extLst>
                </a:gridCol>
                <a:gridCol w="2769075">
                  <a:extLst>
                    <a:ext uri="{9D8B030D-6E8A-4147-A177-3AD203B41FA5}">
                      <a16:colId xmlns:a16="http://schemas.microsoft.com/office/drawing/2014/main" val="20002"/>
                    </a:ext>
                  </a:extLst>
                </a:gridCol>
              </a:tblGrid>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s-ES" sz="2000" dirty="0">
                          <a:solidFill>
                            <a:srgbClr val="115076"/>
                          </a:solidFill>
                          <a:latin typeface="Century Gothic" panose="020B0502020202020204" pitchFamily="34" charset="0"/>
                        </a:rPr>
                        <a:t>dónde</a:t>
                      </a:r>
                      <a:endParaRPr lang="en-GB" sz="16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where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estar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be [location]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estoy</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 am</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estás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you are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está</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he</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 she / it is</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6</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7</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Inglaterra</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England</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8</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España</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Spain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9</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norte</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north</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10</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sur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south</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16" name="Rectangle 15">
            <a:extLst>
              <a:ext uri="{FF2B5EF4-FFF2-40B4-BE49-F238E27FC236}">
                <a16:creationId xmlns:a16="http://schemas.microsoft.com/office/drawing/2014/main" id="{38EFBC10-DF68-4C41-9853-361D44F8CF9B}"/>
              </a:ext>
            </a:extLst>
          </p:cNvPr>
          <p:cNvSpPr/>
          <p:nvPr/>
        </p:nvSpPr>
        <p:spPr>
          <a:xfrm>
            <a:off x="9358489" y="5518555"/>
            <a:ext cx="745068" cy="76587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7" name="AutoShape 11">
            <a:hlinkClick r:id="" action="ppaction://noaction" highlightClick="1"/>
            <a:extLst>
              <a:ext uri="{FF2B5EF4-FFF2-40B4-BE49-F238E27FC236}">
                <a16:creationId xmlns:a16="http://schemas.microsoft.com/office/drawing/2014/main" id="{0E62FB25-3825-4BC4-85F5-EFF87EF9168C}"/>
              </a:ext>
            </a:extLst>
          </p:cNvPr>
          <p:cNvSpPr>
            <a:spLocks noChangeArrowheads="1"/>
          </p:cNvSpPr>
          <p:nvPr/>
        </p:nvSpPr>
        <p:spPr bwMode="auto">
          <a:xfrm>
            <a:off x="9248819" y="5737549"/>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Tw Cen MT" panose="020B0602020104020603"/>
                <a:ea typeface="+mn-ea"/>
                <a:cs typeface="+mn-cs"/>
              </a:rPr>
              <a:t>INICIO</a:t>
            </a:r>
          </a:p>
        </p:txBody>
      </p:sp>
      <p:grpSp>
        <p:nvGrpSpPr>
          <p:cNvPr id="18" name="Group 17">
            <a:extLst>
              <a:ext uri="{FF2B5EF4-FFF2-40B4-BE49-F238E27FC236}">
                <a16:creationId xmlns:a16="http://schemas.microsoft.com/office/drawing/2014/main" id="{59328C62-7BE4-4A55-9A86-F99EA929CE4D}"/>
              </a:ext>
            </a:extLst>
          </p:cNvPr>
          <p:cNvGrpSpPr/>
          <p:nvPr/>
        </p:nvGrpSpPr>
        <p:grpSpPr>
          <a:xfrm>
            <a:off x="4052034" y="1830198"/>
            <a:ext cx="2006648" cy="4227605"/>
            <a:chOff x="2634335" y="1842309"/>
            <a:chExt cx="2006648" cy="4227605"/>
          </a:xfrm>
        </p:grpSpPr>
        <p:sp>
          <p:nvSpPr>
            <p:cNvPr id="19" name="Rectangle 18">
              <a:extLst>
                <a:ext uri="{FF2B5EF4-FFF2-40B4-BE49-F238E27FC236}">
                  <a16:creationId xmlns:a16="http://schemas.microsoft.com/office/drawing/2014/main" id="{D216D630-61CD-4213-912F-81A73E367BCB}"/>
                </a:ext>
              </a:extLst>
            </p:cNvPr>
            <p:cNvSpPr/>
            <p:nvPr/>
          </p:nvSpPr>
          <p:spPr>
            <a:xfrm>
              <a:off x="2634335" y="1842309"/>
              <a:ext cx="2006647"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0" name="Rectangle 19">
              <a:extLst>
                <a:ext uri="{FF2B5EF4-FFF2-40B4-BE49-F238E27FC236}">
                  <a16:creationId xmlns:a16="http://schemas.microsoft.com/office/drawing/2014/main" id="{C1716E47-6BD5-4CDA-B054-BAA475B0A2EB}"/>
                </a:ext>
              </a:extLst>
            </p:cNvPr>
            <p:cNvSpPr/>
            <p:nvPr/>
          </p:nvSpPr>
          <p:spPr>
            <a:xfrm>
              <a:off x="2634336" y="2278847"/>
              <a:ext cx="2006647"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1" name="Rectangle 20">
              <a:extLst>
                <a:ext uri="{FF2B5EF4-FFF2-40B4-BE49-F238E27FC236}">
                  <a16:creationId xmlns:a16="http://schemas.microsoft.com/office/drawing/2014/main" id="{4A0D90EE-B241-4004-A7D2-EA5A45AB7540}"/>
                </a:ext>
              </a:extLst>
            </p:cNvPr>
            <p:cNvSpPr/>
            <p:nvPr/>
          </p:nvSpPr>
          <p:spPr>
            <a:xfrm>
              <a:off x="2634336" y="2697126"/>
              <a:ext cx="2006647"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2" name="Rectangle 21">
              <a:extLst>
                <a:ext uri="{FF2B5EF4-FFF2-40B4-BE49-F238E27FC236}">
                  <a16:creationId xmlns:a16="http://schemas.microsoft.com/office/drawing/2014/main" id="{CA16C71A-8167-433A-96D7-5B75635156B0}"/>
                </a:ext>
              </a:extLst>
            </p:cNvPr>
            <p:cNvSpPr/>
            <p:nvPr/>
          </p:nvSpPr>
          <p:spPr>
            <a:xfrm>
              <a:off x="2634336" y="3158394"/>
              <a:ext cx="2006647"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3" name="Rectangle 22">
              <a:extLst>
                <a:ext uri="{FF2B5EF4-FFF2-40B4-BE49-F238E27FC236}">
                  <a16:creationId xmlns:a16="http://schemas.microsoft.com/office/drawing/2014/main" id="{F6C7335D-75BF-40D4-8319-22E4E1B63D41}"/>
                </a:ext>
              </a:extLst>
            </p:cNvPr>
            <p:cNvSpPr/>
            <p:nvPr/>
          </p:nvSpPr>
          <p:spPr>
            <a:xfrm>
              <a:off x="2634336" y="3574870"/>
              <a:ext cx="2006647"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4" name="Rectangle 23">
              <a:extLst>
                <a:ext uri="{FF2B5EF4-FFF2-40B4-BE49-F238E27FC236}">
                  <a16:creationId xmlns:a16="http://schemas.microsoft.com/office/drawing/2014/main" id="{2306F18F-76B0-478B-9C37-BFB778DB29F1}"/>
                </a:ext>
              </a:extLst>
            </p:cNvPr>
            <p:cNvSpPr/>
            <p:nvPr/>
          </p:nvSpPr>
          <p:spPr>
            <a:xfrm>
              <a:off x="2634336" y="3983084"/>
              <a:ext cx="2006647"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5" name="Rectangle 24">
              <a:extLst>
                <a:ext uri="{FF2B5EF4-FFF2-40B4-BE49-F238E27FC236}">
                  <a16:creationId xmlns:a16="http://schemas.microsoft.com/office/drawing/2014/main" id="{F544A700-468E-4114-8AC6-A054367D4066}"/>
                </a:ext>
              </a:extLst>
            </p:cNvPr>
            <p:cNvSpPr/>
            <p:nvPr/>
          </p:nvSpPr>
          <p:spPr>
            <a:xfrm>
              <a:off x="2634336" y="4422814"/>
              <a:ext cx="2006647"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6" name="Rectangle 25">
              <a:extLst>
                <a:ext uri="{FF2B5EF4-FFF2-40B4-BE49-F238E27FC236}">
                  <a16:creationId xmlns:a16="http://schemas.microsoft.com/office/drawing/2014/main" id="{0C5656EB-188E-4F64-B774-FFC692A00F00}"/>
                </a:ext>
              </a:extLst>
            </p:cNvPr>
            <p:cNvSpPr/>
            <p:nvPr/>
          </p:nvSpPr>
          <p:spPr>
            <a:xfrm>
              <a:off x="2634335" y="4857372"/>
              <a:ext cx="2006647"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7" name="Rectangle 26">
              <a:extLst>
                <a:ext uri="{FF2B5EF4-FFF2-40B4-BE49-F238E27FC236}">
                  <a16:creationId xmlns:a16="http://schemas.microsoft.com/office/drawing/2014/main" id="{666DB713-705C-42AF-94B7-E57B4BE560E8}"/>
                </a:ext>
              </a:extLst>
            </p:cNvPr>
            <p:cNvSpPr/>
            <p:nvPr/>
          </p:nvSpPr>
          <p:spPr>
            <a:xfrm>
              <a:off x="2634336" y="5288951"/>
              <a:ext cx="2006647"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8" name="Rectangle 27">
              <a:extLst>
                <a:ext uri="{FF2B5EF4-FFF2-40B4-BE49-F238E27FC236}">
                  <a16:creationId xmlns:a16="http://schemas.microsoft.com/office/drawing/2014/main" id="{63B847FF-83A4-4D5F-A2B3-B111E025D785}"/>
                </a:ext>
              </a:extLst>
            </p:cNvPr>
            <p:cNvSpPr/>
            <p:nvPr/>
          </p:nvSpPr>
          <p:spPr>
            <a:xfrm>
              <a:off x="2634335" y="5738426"/>
              <a:ext cx="2006647"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29" name="Group 28">
            <a:extLst>
              <a:ext uri="{FF2B5EF4-FFF2-40B4-BE49-F238E27FC236}">
                <a16:creationId xmlns:a16="http://schemas.microsoft.com/office/drawing/2014/main" id="{7C20E0EE-D2CC-413B-A272-36038A84BF83}"/>
              </a:ext>
            </a:extLst>
          </p:cNvPr>
          <p:cNvGrpSpPr/>
          <p:nvPr/>
        </p:nvGrpSpPr>
        <p:grpSpPr>
          <a:xfrm>
            <a:off x="6367372" y="1824494"/>
            <a:ext cx="2379502" cy="4227605"/>
            <a:chOff x="2634335" y="1842309"/>
            <a:chExt cx="2006648" cy="4227605"/>
          </a:xfrm>
        </p:grpSpPr>
        <p:sp>
          <p:nvSpPr>
            <p:cNvPr id="30" name="Rectangle 29">
              <a:extLst>
                <a:ext uri="{FF2B5EF4-FFF2-40B4-BE49-F238E27FC236}">
                  <a16:creationId xmlns:a16="http://schemas.microsoft.com/office/drawing/2014/main" id="{E2D92CC1-89FA-442F-826B-63CC63CF40BC}"/>
                </a:ext>
              </a:extLst>
            </p:cNvPr>
            <p:cNvSpPr/>
            <p:nvPr/>
          </p:nvSpPr>
          <p:spPr>
            <a:xfrm>
              <a:off x="2634335" y="1842309"/>
              <a:ext cx="2006647"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1" name="Rectangle 30">
              <a:extLst>
                <a:ext uri="{FF2B5EF4-FFF2-40B4-BE49-F238E27FC236}">
                  <a16:creationId xmlns:a16="http://schemas.microsoft.com/office/drawing/2014/main" id="{2FCBC38A-3E03-480C-903D-3E589D73565F}"/>
                </a:ext>
              </a:extLst>
            </p:cNvPr>
            <p:cNvSpPr/>
            <p:nvPr/>
          </p:nvSpPr>
          <p:spPr>
            <a:xfrm>
              <a:off x="2634336" y="2278847"/>
              <a:ext cx="2006647"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2" name="Rectangle 31">
              <a:extLst>
                <a:ext uri="{FF2B5EF4-FFF2-40B4-BE49-F238E27FC236}">
                  <a16:creationId xmlns:a16="http://schemas.microsoft.com/office/drawing/2014/main" id="{0B3C79C7-9C97-4F85-A12E-0D6603F40D7C}"/>
                </a:ext>
              </a:extLst>
            </p:cNvPr>
            <p:cNvSpPr/>
            <p:nvPr/>
          </p:nvSpPr>
          <p:spPr>
            <a:xfrm>
              <a:off x="2634336" y="2697126"/>
              <a:ext cx="2006647"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3" name="Rectangle 32">
              <a:extLst>
                <a:ext uri="{FF2B5EF4-FFF2-40B4-BE49-F238E27FC236}">
                  <a16:creationId xmlns:a16="http://schemas.microsoft.com/office/drawing/2014/main" id="{7F41AD03-12C8-4BFD-8A52-E5FAFD2E7EDE}"/>
                </a:ext>
              </a:extLst>
            </p:cNvPr>
            <p:cNvSpPr/>
            <p:nvPr/>
          </p:nvSpPr>
          <p:spPr>
            <a:xfrm>
              <a:off x="2634336" y="3158394"/>
              <a:ext cx="2006647"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4" name="Rectangle 33">
              <a:extLst>
                <a:ext uri="{FF2B5EF4-FFF2-40B4-BE49-F238E27FC236}">
                  <a16:creationId xmlns:a16="http://schemas.microsoft.com/office/drawing/2014/main" id="{FF13B71A-C0C0-489C-8392-D26F4378A8E2}"/>
                </a:ext>
              </a:extLst>
            </p:cNvPr>
            <p:cNvSpPr/>
            <p:nvPr/>
          </p:nvSpPr>
          <p:spPr>
            <a:xfrm>
              <a:off x="2634336" y="3574870"/>
              <a:ext cx="2006647"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5" name="Rectangle 34">
              <a:extLst>
                <a:ext uri="{FF2B5EF4-FFF2-40B4-BE49-F238E27FC236}">
                  <a16:creationId xmlns:a16="http://schemas.microsoft.com/office/drawing/2014/main" id="{DC1D8005-5304-46FD-B05F-12D892EF1900}"/>
                </a:ext>
              </a:extLst>
            </p:cNvPr>
            <p:cNvSpPr/>
            <p:nvPr/>
          </p:nvSpPr>
          <p:spPr>
            <a:xfrm>
              <a:off x="2634336" y="3983084"/>
              <a:ext cx="2006647"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6" name="Rectangle 35">
              <a:extLst>
                <a:ext uri="{FF2B5EF4-FFF2-40B4-BE49-F238E27FC236}">
                  <a16:creationId xmlns:a16="http://schemas.microsoft.com/office/drawing/2014/main" id="{2170056C-87EE-48F3-B2C4-95093A1E22A1}"/>
                </a:ext>
              </a:extLst>
            </p:cNvPr>
            <p:cNvSpPr/>
            <p:nvPr/>
          </p:nvSpPr>
          <p:spPr>
            <a:xfrm>
              <a:off x="2634336" y="4422814"/>
              <a:ext cx="2006647"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7" name="Rectangle 36">
              <a:extLst>
                <a:ext uri="{FF2B5EF4-FFF2-40B4-BE49-F238E27FC236}">
                  <a16:creationId xmlns:a16="http://schemas.microsoft.com/office/drawing/2014/main" id="{75B0C9C9-D419-4EF7-953E-8A6393517E00}"/>
                </a:ext>
              </a:extLst>
            </p:cNvPr>
            <p:cNvSpPr/>
            <p:nvPr/>
          </p:nvSpPr>
          <p:spPr>
            <a:xfrm>
              <a:off x="2634335" y="4857372"/>
              <a:ext cx="2006647"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8" name="Rectangle 37">
              <a:extLst>
                <a:ext uri="{FF2B5EF4-FFF2-40B4-BE49-F238E27FC236}">
                  <a16:creationId xmlns:a16="http://schemas.microsoft.com/office/drawing/2014/main" id="{F39493D7-259D-4473-BB76-C97E5C831577}"/>
                </a:ext>
              </a:extLst>
            </p:cNvPr>
            <p:cNvSpPr/>
            <p:nvPr/>
          </p:nvSpPr>
          <p:spPr>
            <a:xfrm>
              <a:off x="2634336" y="5288951"/>
              <a:ext cx="2006647"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9" name="Rectangle 38">
              <a:extLst>
                <a:ext uri="{FF2B5EF4-FFF2-40B4-BE49-F238E27FC236}">
                  <a16:creationId xmlns:a16="http://schemas.microsoft.com/office/drawing/2014/main" id="{7A7273A3-1568-4F05-8C96-E47B668CBBB8}"/>
                </a:ext>
              </a:extLst>
            </p:cNvPr>
            <p:cNvSpPr/>
            <p:nvPr/>
          </p:nvSpPr>
          <p:spPr>
            <a:xfrm>
              <a:off x="2634335" y="5738426"/>
              <a:ext cx="2006647"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spTree>
    <p:extLst>
      <p:ext uri="{BB962C8B-B14F-4D97-AF65-F5344CB8AC3E}">
        <p14:creationId xmlns:p14="http://schemas.microsoft.com/office/powerpoint/2010/main" val="131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8"/>
                                        </p:tgtEl>
                                      </p:cBhvr>
                                    </p:animEffect>
                                    <p:set>
                                      <p:cBhvr>
                                        <p:cTn id="28" dur="1" fill="hold">
                                          <p:stCondLst>
                                            <p:cond delay="58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E7DC25-4AAD-40AA-A982-8805628E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7" name="Title 1">
            <a:extLst>
              <a:ext uri="{FF2B5EF4-FFF2-40B4-BE49-F238E27FC236}">
                <a16:creationId xmlns:a16="http://schemas.microsoft.com/office/drawing/2014/main" id="{82724CCC-3375-4558-886C-C30FE6ADAB16}"/>
              </a:ext>
            </a:extLst>
          </p:cNvPr>
          <p:cNvSpPr>
            <a:spLocks noGrp="1"/>
          </p:cNvSpPr>
          <p:nvPr>
            <p:ph type="title"/>
          </p:nvPr>
        </p:nvSpPr>
        <p:spPr>
          <a:xfrm>
            <a:off x="82286" y="-50756"/>
            <a:ext cx="6484584" cy="1325563"/>
          </a:xfrm>
        </p:spPr>
        <p:txBody>
          <a:bodyPr>
            <a:normAutofit/>
          </a:bodyPr>
          <a:lstStyle/>
          <a:p>
            <a:r>
              <a:rPr lang="en-GB" sz="3600" b="1" dirty="0">
                <a:solidFill>
                  <a:schemeClr val="bg1"/>
                </a:solidFill>
                <a:latin typeface="Century Gothic" panose="020B0502020202020204" pitchFamily="34" charset="0"/>
              </a:rPr>
              <a:t>Estar: I am &amp; you are</a:t>
            </a:r>
          </a:p>
        </p:txBody>
      </p:sp>
      <p:sp>
        <p:nvSpPr>
          <p:cNvPr id="8" name="TextBox 7">
            <a:extLst>
              <a:ext uri="{FF2B5EF4-FFF2-40B4-BE49-F238E27FC236}">
                <a16:creationId xmlns:a16="http://schemas.microsoft.com/office/drawing/2014/main" id="{D4C7208F-377D-4F85-B876-A8B42118DB04}"/>
              </a:ext>
            </a:extLst>
          </p:cNvPr>
          <p:cNvSpPr txBox="1"/>
          <p:nvPr/>
        </p:nvSpPr>
        <p:spPr>
          <a:xfrm>
            <a:off x="246111" y="1239104"/>
            <a:ext cx="11469596" cy="523220"/>
          </a:xfrm>
          <a:prstGeom prst="rect">
            <a:avLst/>
          </a:prstGeom>
          <a:noFill/>
        </p:spPr>
        <p:txBody>
          <a:bodyPr wrap="square" rtlCol="0">
            <a:spAutoFit/>
          </a:bodyPr>
          <a:lstStyle/>
          <a:p>
            <a:pPr>
              <a:defRPr/>
            </a:pPr>
            <a:r>
              <a:rPr lang="en-GB" sz="2800" b="1" dirty="0">
                <a:solidFill>
                  <a:srgbClr val="4472C4">
                    <a:lumMod val="50000"/>
                  </a:srgbClr>
                </a:solidFill>
                <a:latin typeface="Century Gothic" panose="020B0502020202020204" pitchFamily="34" charset="0"/>
              </a:rPr>
              <a:t>Estar</a:t>
            </a:r>
            <a:r>
              <a:rPr lang="en-GB" sz="2800" dirty="0">
                <a:solidFill>
                  <a:srgbClr val="4472C4">
                    <a:lumMod val="50000"/>
                  </a:srgbClr>
                </a:solidFill>
                <a:latin typeface="Century Gothic" panose="020B0502020202020204" pitchFamily="34" charset="0"/>
              </a:rPr>
              <a:t> means…</a:t>
            </a:r>
          </a:p>
        </p:txBody>
      </p:sp>
      <p:sp>
        <p:nvSpPr>
          <p:cNvPr id="9" name="TextBox 8">
            <a:extLst>
              <a:ext uri="{FF2B5EF4-FFF2-40B4-BE49-F238E27FC236}">
                <a16:creationId xmlns:a16="http://schemas.microsoft.com/office/drawing/2014/main" id="{68F91BED-F37B-474D-BBB7-BA3F92835DEF}"/>
              </a:ext>
            </a:extLst>
          </p:cNvPr>
          <p:cNvSpPr txBox="1"/>
          <p:nvPr/>
        </p:nvSpPr>
        <p:spPr>
          <a:xfrm>
            <a:off x="407869" y="2072406"/>
            <a:ext cx="2220685" cy="584775"/>
          </a:xfrm>
          <a:prstGeom prst="rect">
            <a:avLst/>
          </a:prstGeom>
          <a:noFill/>
        </p:spPr>
        <p:txBody>
          <a:bodyPr wrap="square" rtlCol="0">
            <a:spAutoFit/>
          </a:bodyPr>
          <a:lstStyle/>
          <a:p>
            <a:pPr>
              <a:defRPr/>
            </a:pPr>
            <a:r>
              <a:rPr lang="en-GB" sz="3200" b="1" dirty="0">
                <a:solidFill>
                  <a:srgbClr val="4472C4">
                    <a:lumMod val="50000"/>
                  </a:srgbClr>
                </a:solidFill>
                <a:latin typeface="Century Gothic" panose="020B0502020202020204" pitchFamily="34" charset="0"/>
              </a:rPr>
              <a:t>Estoy</a:t>
            </a:r>
          </a:p>
        </p:txBody>
      </p:sp>
      <p:sp>
        <p:nvSpPr>
          <p:cNvPr id="10" name="TextBox 9">
            <a:extLst>
              <a:ext uri="{FF2B5EF4-FFF2-40B4-BE49-F238E27FC236}">
                <a16:creationId xmlns:a16="http://schemas.microsoft.com/office/drawing/2014/main" id="{D2B31A2F-889D-4572-9AA1-28266565FAB8}"/>
              </a:ext>
            </a:extLst>
          </p:cNvPr>
          <p:cNvSpPr txBox="1"/>
          <p:nvPr/>
        </p:nvSpPr>
        <p:spPr>
          <a:xfrm>
            <a:off x="1931125" y="2075984"/>
            <a:ext cx="2220685" cy="584775"/>
          </a:xfrm>
          <a:prstGeom prst="rect">
            <a:avLst/>
          </a:prstGeom>
          <a:noFill/>
        </p:spPr>
        <p:txBody>
          <a:bodyPr wrap="square" rtlCol="0">
            <a:spAutoFit/>
          </a:bodyPr>
          <a:lstStyle/>
          <a:p>
            <a:pPr>
              <a:defRPr/>
            </a:pPr>
            <a:r>
              <a:rPr lang="en-GB" sz="3200" b="1" dirty="0">
                <a:solidFill>
                  <a:srgbClr val="4472C4">
                    <a:lumMod val="50000"/>
                  </a:srgbClr>
                </a:solidFill>
                <a:latin typeface="Century Gothic" panose="020B0502020202020204" pitchFamily="34" charset="0"/>
              </a:rPr>
              <a:t>I am</a:t>
            </a:r>
          </a:p>
        </p:txBody>
      </p:sp>
      <p:sp>
        <p:nvSpPr>
          <p:cNvPr id="12" name="TextBox 11">
            <a:extLst>
              <a:ext uri="{FF2B5EF4-FFF2-40B4-BE49-F238E27FC236}">
                <a16:creationId xmlns:a16="http://schemas.microsoft.com/office/drawing/2014/main" id="{40D24E83-C946-42E9-8F4D-0B788CD6DB6C}"/>
              </a:ext>
            </a:extLst>
          </p:cNvPr>
          <p:cNvSpPr txBox="1"/>
          <p:nvPr/>
        </p:nvSpPr>
        <p:spPr>
          <a:xfrm>
            <a:off x="5550064" y="1924928"/>
            <a:ext cx="2220685" cy="584775"/>
          </a:xfrm>
          <a:prstGeom prst="rect">
            <a:avLst/>
          </a:prstGeom>
          <a:noFill/>
        </p:spPr>
        <p:txBody>
          <a:bodyPr wrap="square" rtlCol="0">
            <a:spAutoFit/>
          </a:bodyPr>
          <a:lstStyle/>
          <a:p>
            <a:pPr>
              <a:defRPr/>
            </a:pPr>
            <a:r>
              <a:rPr lang="en-GB" sz="3200" b="1" dirty="0">
                <a:solidFill>
                  <a:srgbClr val="4472C4">
                    <a:lumMod val="50000"/>
                  </a:srgbClr>
                </a:solidFill>
                <a:latin typeface="Century Gothic" panose="020B0502020202020204" pitchFamily="34" charset="0"/>
              </a:rPr>
              <a:t>Está</a:t>
            </a:r>
          </a:p>
        </p:txBody>
      </p:sp>
      <p:sp>
        <p:nvSpPr>
          <p:cNvPr id="13" name="TextBox 12">
            <a:extLst>
              <a:ext uri="{FF2B5EF4-FFF2-40B4-BE49-F238E27FC236}">
                <a16:creationId xmlns:a16="http://schemas.microsoft.com/office/drawing/2014/main" id="{8BB806D2-8500-40FB-851F-D0DFA1BAB41D}"/>
              </a:ext>
            </a:extLst>
          </p:cNvPr>
          <p:cNvSpPr txBox="1"/>
          <p:nvPr/>
        </p:nvSpPr>
        <p:spPr>
          <a:xfrm>
            <a:off x="7162254" y="1945061"/>
            <a:ext cx="3259217" cy="584775"/>
          </a:xfrm>
          <a:prstGeom prst="rect">
            <a:avLst/>
          </a:prstGeom>
          <a:noFill/>
        </p:spPr>
        <p:txBody>
          <a:bodyPr wrap="square" rtlCol="0">
            <a:spAutoFit/>
          </a:bodyPr>
          <a:lstStyle/>
          <a:p>
            <a:pPr>
              <a:defRPr/>
            </a:pPr>
            <a:r>
              <a:rPr lang="en-GB" sz="3200" b="1" dirty="0">
                <a:solidFill>
                  <a:srgbClr val="4472C4">
                    <a:lumMod val="50000"/>
                  </a:srgbClr>
                </a:solidFill>
                <a:latin typeface="Century Gothic" panose="020B0502020202020204" pitchFamily="34" charset="0"/>
              </a:rPr>
              <a:t>it / he / she is</a:t>
            </a:r>
          </a:p>
        </p:txBody>
      </p:sp>
      <p:sp>
        <p:nvSpPr>
          <p:cNvPr id="14" name="TextBox 13">
            <a:extLst>
              <a:ext uri="{FF2B5EF4-FFF2-40B4-BE49-F238E27FC236}">
                <a16:creationId xmlns:a16="http://schemas.microsoft.com/office/drawing/2014/main" id="{2DE84109-DD4F-4A01-8408-C0FE19C18ECC}"/>
              </a:ext>
            </a:extLst>
          </p:cNvPr>
          <p:cNvSpPr txBox="1"/>
          <p:nvPr/>
        </p:nvSpPr>
        <p:spPr>
          <a:xfrm>
            <a:off x="1045028" y="4585167"/>
            <a:ext cx="3992880" cy="584775"/>
          </a:xfrm>
          <a:prstGeom prst="rect">
            <a:avLst/>
          </a:prstGeom>
          <a:noFill/>
        </p:spPr>
        <p:txBody>
          <a:bodyPr wrap="square" rtlCol="0">
            <a:spAutoFit/>
          </a:bodyPr>
          <a:lstStyle/>
          <a:p>
            <a:pPr>
              <a:defRPr/>
            </a:pPr>
            <a:r>
              <a:rPr lang="en-GB" sz="3200" dirty="0">
                <a:solidFill>
                  <a:srgbClr val="4472C4">
                    <a:lumMod val="50000"/>
                  </a:srgbClr>
                </a:solidFill>
                <a:latin typeface="Century Gothic" panose="020B0502020202020204" pitchFamily="34" charset="0"/>
              </a:rPr>
              <a:t>Estás en </a:t>
            </a:r>
            <a:r>
              <a:rPr lang="en-GB" sz="3200" dirty="0" err="1">
                <a:solidFill>
                  <a:srgbClr val="4472C4">
                    <a:lumMod val="50000"/>
                  </a:srgbClr>
                </a:solidFill>
                <a:latin typeface="Century Gothic" panose="020B0502020202020204" pitchFamily="34" charset="0"/>
              </a:rPr>
              <a:t>España</a:t>
            </a:r>
            <a:r>
              <a:rPr lang="en-GB" sz="3200" dirty="0">
                <a:solidFill>
                  <a:srgbClr val="4472C4">
                    <a:lumMod val="50000"/>
                  </a:srgbClr>
                </a:solidFill>
                <a:latin typeface="Century Gothic" panose="020B0502020202020204" pitchFamily="34" charset="0"/>
              </a:rPr>
              <a:t>.</a:t>
            </a:r>
          </a:p>
        </p:txBody>
      </p:sp>
      <p:sp>
        <p:nvSpPr>
          <p:cNvPr id="15" name="Action Button: Help 14">
            <a:hlinkClick r:id="" action="ppaction://noaction" highlightClick="1"/>
            <a:extLst>
              <a:ext uri="{FF2B5EF4-FFF2-40B4-BE49-F238E27FC236}">
                <a16:creationId xmlns:a16="http://schemas.microsoft.com/office/drawing/2014/main" id="{0825388D-E3EA-4AED-A369-44D54984CAF2}"/>
              </a:ext>
            </a:extLst>
          </p:cNvPr>
          <p:cNvSpPr/>
          <p:nvPr/>
        </p:nvSpPr>
        <p:spPr>
          <a:xfrm>
            <a:off x="239590" y="4638543"/>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GB">
              <a:solidFill>
                <a:prstClr val="white"/>
              </a:solidFill>
            </a:endParaRPr>
          </a:p>
        </p:txBody>
      </p:sp>
      <p:sp>
        <p:nvSpPr>
          <p:cNvPr id="16" name="TextBox 15">
            <a:extLst>
              <a:ext uri="{FF2B5EF4-FFF2-40B4-BE49-F238E27FC236}">
                <a16:creationId xmlns:a16="http://schemas.microsoft.com/office/drawing/2014/main" id="{C57AF765-817F-4861-A217-F8109BC877E9}"/>
              </a:ext>
            </a:extLst>
          </p:cNvPr>
          <p:cNvSpPr txBox="1"/>
          <p:nvPr/>
        </p:nvSpPr>
        <p:spPr>
          <a:xfrm>
            <a:off x="5850110" y="4625892"/>
            <a:ext cx="3992880" cy="584775"/>
          </a:xfrm>
          <a:prstGeom prst="rect">
            <a:avLst/>
          </a:prstGeom>
          <a:noFill/>
        </p:spPr>
        <p:txBody>
          <a:bodyPr wrap="square" rtlCol="0">
            <a:spAutoFit/>
          </a:bodyPr>
          <a:lstStyle/>
          <a:p>
            <a:pPr>
              <a:defRPr/>
            </a:pPr>
            <a:r>
              <a:rPr lang="en-GB" sz="3200" dirty="0">
                <a:solidFill>
                  <a:srgbClr val="4472C4">
                    <a:lumMod val="50000"/>
                  </a:srgbClr>
                </a:solidFill>
                <a:latin typeface="Century Gothic" panose="020B0502020202020204" pitchFamily="34" charset="0"/>
              </a:rPr>
              <a:t>You are in Spain.</a:t>
            </a:r>
          </a:p>
        </p:txBody>
      </p:sp>
      <p:sp>
        <p:nvSpPr>
          <p:cNvPr id="17" name="TextBox 16">
            <a:extLst>
              <a:ext uri="{FF2B5EF4-FFF2-40B4-BE49-F238E27FC236}">
                <a16:creationId xmlns:a16="http://schemas.microsoft.com/office/drawing/2014/main" id="{7CA953D2-912F-4DB5-A728-95CF56D328FF}"/>
              </a:ext>
            </a:extLst>
          </p:cNvPr>
          <p:cNvSpPr txBox="1"/>
          <p:nvPr/>
        </p:nvSpPr>
        <p:spPr>
          <a:xfrm>
            <a:off x="1045028" y="5471252"/>
            <a:ext cx="3992880" cy="584775"/>
          </a:xfrm>
          <a:prstGeom prst="rect">
            <a:avLst/>
          </a:prstGeom>
          <a:noFill/>
        </p:spPr>
        <p:txBody>
          <a:bodyPr wrap="square" rtlCol="0">
            <a:spAutoFit/>
          </a:bodyPr>
          <a:lstStyle/>
          <a:p>
            <a:pPr>
              <a:defRPr/>
            </a:pPr>
            <a:r>
              <a:rPr lang="en-GB" sz="3200" dirty="0">
                <a:solidFill>
                  <a:srgbClr val="4472C4">
                    <a:lumMod val="50000"/>
                  </a:srgbClr>
                </a:solidFill>
                <a:latin typeface="Century Gothic" panose="020B0502020202020204" pitchFamily="34" charset="0"/>
              </a:rPr>
              <a:t>Estás en el </a:t>
            </a:r>
            <a:r>
              <a:rPr lang="en-GB" sz="3200" dirty="0" err="1">
                <a:solidFill>
                  <a:srgbClr val="4472C4">
                    <a:lumMod val="50000"/>
                  </a:srgbClr>
                </a:solidFill>
                <a:latin typeface="Century Gothic" panose="020B0502020202020204" pitchFamily="34" charset="0"/>
              </a:rPr>
              <a:t>norte</a:t>
            </a:r>
            <a:r>
              <a:rPr lang="en-GB" sz="3200" dirty="0">
                <a:solidFill>
                  <a:srgbClr val="4472C4">
                    <a:lumMod val="50000"/>
                  </a:srgbClr>
                </a:solidFill>
                <a:latin typeface="Century Gothic" panose="020B0502020202020204" pitchFamily="34" charset="0"/>
              </a:rPr>
              <a:t>.</a:t>
            </a:r>
          </a:p>
        </p:txBody>
      </p:sp>
      <p:sp>
        <p:nvSpPr>
          <p:cNvPr id="18" name="Action Button: Help 17">
            <a:hlinkClick r:id="" action="ppaction://noaction" highlightClick="1"/>
            <a:extLst>
              <a:ext uri="{FF2B5EF4-FFF2-40B4-BE49-F238E27FC236}">
                <a16:creationId xmlns:a16="http://schemas.microsoft.com/office/drawing/2014/main" id="{AF513283-EE6C-49B7-8FEF-0CB6EF661AA5}"/>
              </a:ext>
            </a:extLst>
          </p:cNvPr>
          <p:cNvSpPr/>
          <p:nvPr/>
        </p:nvSpPr>
        <p:spPr>
          <a:xfrm>
            <a:off x="246111" y="5471252"/>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GB">
              <a:solidFill>
                <a:prstClr val="white"/>
              </a:solidFill>
            </a:endParaRPr>
          </a:p>
        </p:txBody>
      </p:sp>
      <p:sp>
        <p:nvSpPr>
          <p:cNvPr id="19" name="TextBox 18">
            <a:extLst>
              <a:ext uri="{FF2B5EF4-FFF2-40B4-BE49-F238E27FC236}">
                <a16:creationId xmlns:a16="http://schemas.microsoft.com/office/drawing/2014/main" id="{67ED3F05-01B2-4A05-BFD6-3CAE8B2CC8AC}"/>
              </a:ext>
            </a:extLst>
          </p:cNvPr>
          <p:cNvSpPr txBox="1"/>
          <p:nvPr/>
        </p:nvSpPr>
        <p:spPr>
          <a:xfrm>
            <a:off x="5850110" y="5417875"/>
            <a:ext cx="4795948" cy="584775"/>
          </a:xfrm>
          <a:prstGeom prst="rect">
            <a:avLst/>
          </a:prstGeom>
          <a:noFill/>
        </p:spPr>
        <p:txBody>
          <a:bodyPr wrap="square" rtlCol="0">
            <a:spAutoFit/>
          </a:bodyPr>
          <a:lstStyle/>
          <a:p>
            <a:pPr>
              <a:defRPr/>
            </a:pPr>
            <a:r>
              <a:rPr lang="en-GB" sz="3200" dirty="0">
                <a:solidFill>
                  <a:srgbClr val="4472C4">
                    <a:lumMod val="50000"/>
                  </a:srgbClr>
                </a:solidFill>
                <a:latin typeface="Century Gothic" panose="020B0502020202020204" pitchFamily="34" charset="0"/>
              </a:rPr>
              <a:t>You are in the north.</a:t>
            </a:r>
          </a:p>
        </p:txBody>
      </p:sp>
      <p:pic>
        <p:nvPicPr>
          <p:cNvPr id="20" name="Picture 2" descr="C:\Users\wdj\Google Drive\Primary\Y5 SoW\From Tracy\Pronouns\i.png">
            <a:extLst>
              <a:ext uri="{FF2B5EF4-FFF2-40B4-BE49-F238E27FC236}">
                <a16:creationId xmlns:a16="http://schemas.microsoft.com/office/drawing/2014/main" id="{068256D0-DD69-4A54-ADBA-540E0208FC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3472" y="1921998"/>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Users\wdj\Google Drive\Primary\Y5 SoW\From Tracy\Pronouns\he.png">
            <a:extLst>
              <a:ext uri="{FF2B5EF4-FFF2-40B4-BE49-F238E27FC236}">
                <a16:creationId xmlns:a16="http://schemas.microsoft.com/office/drawing/2014/main" id="{A9C02DF2-2AE3-4C35-869C-9870A137FB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012" y="2582360"/>
            <a:ext cx="1467789" cy="10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C:\Users\wdj\Google Drive\Primary\Y5 SoW\From Tracy\Pronouns\she.png">
            <a:extLst>
              <a:ext uri="{FF2B5EF4-FFF2-40B4-BE49-F238E27FC236}">
                <a16:creationId xmlns:a16="http://schemas.microsoft.com/office/drawing/2014/main" id="{6DEEBEB5-42B0-4B14-B226-03DD14B5E0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3741" y="2546934"/>
            <a:ext cx="1441114" cy="109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18CFF4D7-5046-4DE4-8481-7D9A447DABF5}"/>
              </a:ext>
            </a:extLst>
          </p:cNvPr>
          <p:cNvSpPr txBox="1"/>
          <p:nvPr/>
        </p:nvSpPr>
        <p:spPr>
          <a:xfrm>
            <a:off x="246111" y="3116198"/>
            <a:ext cx="11469596" cy="461665"/>
          </a:xfrm>
          <a:prstGeom prst="rect">
            <a:avLst/>
          </a:prstGeom>
          <a:noFill/>
        </p:spPr>
        <p:txBody>
          <a:bodyPr wrap="square" rtlCol="0">
            <a:spAutoFit/>
          </a:bodyPr>
          <a:lstStyle/>
          <a:p>
            <a:pPr>
              <a:defRPr/>
            </a:pPr>
            <a:r>
              <a:rPr lang="en-GB" sz="2400" dirty="0">
                <a:solidFill>
                  <a:srgbClr val="4472C4">
                    <a:lumMod val="50000"/>
                  </a:srgbClr>
                </a:solidFill>
                <a:latin typeface="Century Gothic" panose="020B0502020202020204" pitchFamily="34" charset="0"/>
              </a:rPr>
              <a:t>To say </a:t>
            </a:r>
            <a:r>
              <a:rPr lang="en-GB" sz="2400" i="1" dirty="0">
                <a:solidFill>
                  <a:srgbClr val="4472C4">
                    <a:lumMod val="50000"/>
                  </a:srgbClr>
                </a:solidFill>
                <a:latin typeface="Century Gothic" panose="020B0502020202020204" pitchFamily="34" charset="0"/>
              </a:rPr>
              <a:t>you are</a:t>
            </a:r>
            <a:r>
              <a:rPr lang="en-GB" sz="2400" dirty="0">
                <a:solidFill>
                  <a:srgbClr val="4472C4">
                    <a:lumMod val="50000"/>
                  </a:srgbClr>
                </a:solidFill>
                <a:latin typeface="Century Gothic" panose="020B0502020202020204" pitchFamily="34" charset="0"/>
              </a:rPr>
              <a:t>, use </a:t>
            </a:r>
            <a:r>
              <a:rPr lang="en-GB" sz="2400" b="1" dirty="0">
                <a:solidFill>
                  <a:srgbClr val="4472C4">
                    <a:lumMod val="50000"/>
                  </a:srgbClr>
                </a:solidFill>
                <a:latin typeface="Century Gothic" panose="020B0502020202020204" pitchFamily="34" charset="0"/>
              </a:rPr>
              <a:t>estás.</a:t>
            </a:r>
          </a:p>
        </p:txBody>
      </p:sp>
      <p:sp>
        <p:nvSpPr>
          <p:cNvPr id="24" name="TextBox 23">
            <a:extLst>
              <a:ext uri="{FF2B5EF4-FFF2-40B4-BE49-F238E27FC236}">
                <a16:creationId xmlns:a16="http://schemas.microsoft.com/office/drawing/2014/main" id="{703F7AB4-81F9-4A09-8DB4-CA829C4C9D94}"/>
              </a:ext>
            </a:extLst>
          </p:cNvPr>
          <p:cNvSpPr txBox="1"/>
          <p:nvPr/>
        </p:nvSpPr>
        <p:spPr>
          <a:xfrm>
            <a:off x="408620" y="3688879"/>
            <a:ext cx="2220685" cy="584775"/>
          </a:xfrm>
          <a:prstGeom prst="rect">
            <a:avLst/>
          </a:prstGeom>
          <a:noFill/>
        </p:spPr>
        <p:txBody>
          <a:bodyPr wrap="square" rtlCol="0">
            <a:spAutoFit/>
          </a:bodyPr>
          <a:lstStyle/>
          <a:p>
            <a:pPr>
              <a:defRPr/>
            </a:pPr>
            <a:r>
              <a:rPr lang="en-GB" sz="3200" b="1" dirty="0">
                <a:solidFill>
                  <a:srgbClr val="4472C4">
                    <a:lumMod val="50000"/>
                  </a:srgbClr>
                </a:solidFill>
                <a:latin typeface="Century Gothic" panose="020B0502020202020204" pitchFamily="34" charset="0"/>
              </a:rPr>
              <a:t>Estás</a:t>
            </a:r>
          </a:p>
        </p:txBody>
      </p:sp>
      <p:sp>
        <p:nvSpPr>
          <p:cNvPr id="25" name="TextBox 24">
            <a:extLst>
              <a:ext uri="{FF2B5EF4-FFF2-40B4-BE49-F238E27FC236}">
                <a16:creationId xmlns:a16="http://schemas.microsoft.com/office/drawing/2014/main" id="{6397A331-9962-4ABF-BEDE-C721379DDC95}"/>
              </a:ext>
            </a:extLst>
          </p:cNvPr>
          <p:cNvSpPr txBox="1"/>
          <p:nvPr/>
        </p:nvSpPr>
        <p:spPr>
          <a:xfrm>
            <a:off x="1931124" y="3688879"/>
            <a:ext cx="2220685" cy="584775"/>
          </a:xfrm>
          <a:prstGeom prst="rect">
            <a:avLst/>
          </a:prstGeom>
          <a:noFill/>
        </p:spPr>
        <p:txBody>
          <a:bodyPr wrap="square" rtlCol="0">
            <a:spAutoFit/>
          </a:bodyPr>
          <a:lstStyle/>
          <a:p>
            <a:pPr>
              <a:defRPr/>
            </a:pPr>
            <a:r>
              <a:rPr lang="en-GB" sz="3200" b="1" dirty="0">
                <a:solidFill>
                  <a:srgbClr val="4472C4">
                    <a:lumMod val="50000"/>
                  </a:srgbClr>
                </a:solidFill>
                <a:latin typeface="Century Gothic" panose="020B0502020202020204" pitchFamily="34" charset="0"/>
              </a:rPr>
              <a:t>you are</a:t>
            </a:r>
          </a:p>
        </p:txBody>
      </p:sp>
      <p:pic>
        <p:nvPicPr>
          <p:cNvPr id="26" name="Picture 3" descr="C:\Users\wdj\Google Drive\Primary\Y5 SoW\From Tracy\Pronouns\you.png">
            <a:extLst>
              <a:ext uri="{FF2B5EF4-FFF2-40B4-BE49-F238E27FC236}">
                <a16:creationId xmlns:a16="http://schemas.microsoft.com/office/drawing/2014/main" id="{C25EFC66-8F95-4781-BA3F-83B7CCE1369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44835" y="3347030"/>
            <a:ext cx="1389172" cy="122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a:extLst>
              <a:ext uri="{FF2B5EF4-FFF2-40B4-BE49-F238E27FC236}">
                <a16:creationId xmlns:a16="http://schemas.microsoft.com/office/drawing/2014/main" id="{698F62DB-5B14-49AC-8A46-5954065F44D0}"/>
              </a:ext>
            </a:extLst>
          </p:cNvPr>
          <p:cNvSpPr/>
          <p:nvPr/>
        </p:nvSpPr>
        <p:spPr>
          <a:xfrm>
            <a:off x="2752232" y="1270026"/>
            <a:ext cx="5104282" cy="461665"/>
          </a:xfrm>
          <a:prstGeom prst="rect">
            <a:avLst/>
          </a:prstGeom>
        </p:spPr>
        <p:txBody>
          <a:bodyPr wrap="none">
            <a:spAutoFit/>
          </a:bodyPr>
          <a:lstStyle/>
          <a:p>
            <a:pPr>
              <a:defRPr/>
            </a:pPr>
            <a:r>
              <a:rPr lang="en-GB" sz="2400" i="1" dirty="0">
                <a:solidFill>
                  <a:srgbClr val="4472C4">
                    <a:lumMod val="50000"/>
                  </a:srgbClr>
                </a:solidFill>
                <a:latin typeface="Century Gothic" panose="020B0502020202020204" pitchFamily="34" charset="0"/>
              </a:rPr>
              <a:t>to be </a:t>
            </a:r>
            <a:r>
              <a:rPr lang="en-GB" sz="2400" dirty="0">
                <a:solidFill>
                  <a:srgbClr val="4472C4">
                    <a:lumMod val="50000"/>
                  </a:srgbClr>
                </a:solidFill>
                <a:latin typeface="Century Gothic" panose="020B0502020202020204" pitchFamily="34" charset="0"/>
              </a:rPr>
              <a:t>when describing </a:t>
            </a:r>
            <a:r>
              <a:rPr lang="en-GB" sz="2400" u="sng" dirty="0">
                <a:solidFill>
                  <a:srgbClr val="4472C4">
                    <a:lumMod val="50000"/>
                  </a:srgbClr>
                </a:solidFill>
                <a:latin typeface="Century Gothic" panose="020B0502020202020204" pitchFamily="34" charset="0"/>
              </a:rPr>
              <a:t>location</a:t>
            </a:r>
            <a:r>
              <a:rPr lang="en-GB" sz="2400" dirty="0">
                <a:solidFill>
                  <a:srgbClr val="4472C4">
                    <a:lumMod val="50000"/>
                  </a:srgbClr>
                </a:solidFill>
                <a:latin typeface="Century Gothic" panose="020B0502020202020204" pitchFamily="34" charset="0"/>
              </a:rPr>
              <a:t>.  </a:t>
            </a:r>
          </a:p>
        </p:txBody>
      </p:sp>
    </p:spTree>
    <p:extLst>
      <p:ext uri="{BB962C8B-B14F-4D97-AF65-F5344CB8AC3E}">
        <p14:creationId xmlns:p14="http://schemas.microsoft.com/office/powerpoint/2010/main" val="259935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par>
                                <p:cTn id="52" presetID="10"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par>
                                <p:cTn id="63" presetID="10"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P spid="15" grpId="0" animBg="1"/>
      <p:bldP spid="16" grpId="0"/>
      <p:bldP spid="17" grpId="0"/>
      <p:bldP spid="18" grpId="0" animBg="1"/>
      <p:bldP spid="19" grpId="0"/>
      <p:bldP spid="23" grpId="0"/>
      <p:bldP spid="24" grpId="0"/>
      <p:bldP spid="25" grpId="0"/>
      <p:bldP spid="2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E011A0FA-9B3D-4F90-9A13-841BD403A186}"/>
              </a:ext>
            </a:extLst>
          </p:cNvPr>
          <p:cNvSpPr txBox="1"/>
          <p:nvPr/>
        </p:nvSpPr>
        <p:spPr>
          <a:xfrm>
            <a:off x="82286" y="89699"/>
            <a:ext cx="1027135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You and your friend have a busy week ahead. </a:t>
            </a:r>
            <a:br>
              <a:rPr kumimoji="0" lang="en-GB" sz="2000" b="1" i="0" u="none" strike="noStrike" kern="0" cap="none" spc="0" normalizeH="0" baseline="0" noProof="0" dirty="0">
                <a:ln>
                  <a:noFill/>
                </a:ln>
                <a:solidFill>
                  <a:srgbClr val="4472C4">
                    <a:lumMod val="50000"/>
                  </a:srgbClr>
                </a:solidFill>
                <a:effectLst/>
                <a:uLnTx/>
                <a:uFillTx/>
              </a:rPr>
            </a:br>
            <a:r>
              <a:rPr kumimoji="0" lang="en-GB" sz="2000" b="1" i="0" u="none" strike="noStrike" kern="0" cap="none" spc="0" normalizeH="0" baseline="0" noProof="0" dirty="0">
                <a:ln>
                  <a:noFill/>
                </a:ln>
                <a:solidFill>
                  <a:srgbClr val="4472C4">
                    <a:lumMod val="50000"/>
                  </a:srgbClr>
                </a:solidFill>
                <a:effectLst/>
                <a:uLnTx/>
                <a:uFillTx/>
              </a:rPr>
              <a:t>Write where each one of you is each day in English. Use a ? when no info is given. </a:t>
            </a:r>
          </a:p>
        </p:txBody>
      </p:sp>
      <p:graphicFrame>
        <p:nvGraphicFramePr>
          <p:cNvPr id="35" name="Table 34">
            <a:extLst>
              <a:ext uri="{FF2B5EF4-FFF2-40B4-BE49-F238E27FC236}">
                <a16:creationId xmlns:a16="http://schemas.microsoft.com/office/drawing/2014/main" id="{6409B6A7-8A87-4A4F-A074-8AC62C9152AB}"/>
              </a:ext>
            </a:extLst>
          </p:cNvPr>
          <p:cNvGraphicFramePr>
            <a:graphicFrameLocks noGrp="1"/>
          </p:cNvGraphicFramePr>
          <p:nvPr>
            <p:extLst>
              <p:ext uri="{D42A27DB-BD31-4B8C-83A1-F6EECF244321}">
                <p14:modId xmlns:p14="http://schemas.microsoft.com/office/powerpoint/2010/main" val="2276795220"/>
              </p:ext>
            </p:extLst>
          </p:nvPr>
        </p:nvGraphicFramePr>
        <p:xfrm>
          <a:off x="82286" y="953068"/>
          <a:ext cx="8128000" cy="5092876"/>
        </p:xfrm>
        <a:graphic>
          <a:graphicData uri="http://schemas.openxmlformats.org/drawingml/2006/table">
            <a:tbl>
              <a:tblPr firstRow="1" bandRow="1"/>
              <a:tblGrid>
                <a:gridCol w="1385709">
                  <a:extLst>
                    <a:ext uri="{9D8B030D-6E8A-4147-A177-3AD203B41FA5}">
                      <a16:colId xmlns:a16="http://schemas.microsoft.com/office/drawing/2014/main" val="1599710737"/>
                    </a:ext>
                  </a:extLst>
                </a:gridCol>
                <a:gridCol w="2678291">
                  <a:extLst>
                    <a:ext uri="{9D8B030D-6E8A-4147-A177-3AD203B41FA5}">
                      <a16:colId xmlns:a16="http://schemas.microsoft.com/office/drawing/2014/main" val="618191844"/>
                    </a:ext>
                  </a:extLst>
                </a:gridCol>
                <a:gridCol w="1309509">
                  <a:extLst>
                    <a:ext uri="{9D8B030D-6E8A-4147-A177-3AD203B41FA5}">
                      <a16:colId xmlns:a16="http://schemas.microsoft.com/office/drawing/2014/main" val="1373505759"/>
                    </a:ext>
                  </a:extLst>
                </a:gridCol>
                <a:gridCol w="2754491">
                  <a:extLst>
                    <a:ext uri="{9D8B030D-6E8A-4147-A177-3AD203B41FA5}">
                      <a16:colId xmlns:a16="http://schemas.microsoft.com/office/drawing/2014/main" val="3185978194"/>
                    </a:ext>
                  </a:extLst>
                </a:gridCol>
              </a:tblGrid>
              <a:tr h="479692">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000" dirty="0">
                          <a:solidFill>
                            <a:schemeClr val="accent5">
                              <a:lumMod val="50000"/>
                            </a:schemeClr>
                          </a:solidFill>
                          <a:latin typeface="Century Gothic" panose="020B0502020202020204" pitchFamily="34" charset="0"/>
                        </a:rPr>
                        <a:t>2019</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000" dirty="0" err="1">
                          <a:solidFill>
                            <a:schemeClr val="accent5">
                              <a:lumMod val="50000"/>
                            </a:schemeClr>
                          </a:solidFill>
                          <a:latin typeface="Century Gothic" panose="020B0502020202020204" pitchFamily="34" charset="0"/>
                        </a:rPr>
                        <a:t>septiembre</a:t>
                      </a:r>
                      <a:endParaRPr lang="en-GB" sz="200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endParaRPr lang="en-GB" sz="200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000" dirty="0" err="1">
                          <a:solidFill>
                            <a:schemeClr val="accent5">
                              <a:lumMod val="50000"/>
                            </a:schemeClr>
                          </a:solidFill>
                          <a:latin typeface="Century Gothic" panose="020B0502020202020204" pitchFamily="34" charset="0"/>
                        </a:rPr>
                        <a:t>septiembre</a:t>
                      </a:r>
                      <a:endParaRPr lang="en-GB" sz="200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304110"/>
                  </a:ext>
                </a:extLst>
              </a:tr>
              <a:tr h="11532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lunes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……estoy en casa …estás en </a:t>
                      </a:r>
                      <a:r>
                        <a:rPr lang="en-GB" sz="2000" dirty="0" err="1">
                          <a:solidFill>
                            <a:schemeClr val="accent5">
                              <a:lumMod val="50000"/>
                            </a:schemeClr>
                          </a:solidFill>
                          <a:latin typeface="Century Gothic" panose="020B0502020202020204" pitchFamily="34" charset="0"/>
                        </a:rPr>
                        <a:t>España</a:t>
                      </a:r>
                      <a:r>
                        <a:rPr lang="en-GB" sz="200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err="1">
                          <a:solidFill>
                            <a:schemeClr val="accent5">
                              <a:lumMod val="50000"/>
                            </a:schemeClr>
                          </a:solidFill>
                          <a:latin typeface="Century Gothic" panose="020B0502020202020204" pitchFamily="34" charset="0"/>
                        </a:rPr>
                        <a:t>viernes</a:t>
                      </a:r>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…estás en </a:t>
                      </a:r>
                      <a:r>
                        <a:rPr lang="en-GB" sz="2000" dirty="0" err="1">
                          <a:solidFill>
                            <a:schemeClr val="accent5">
                              <a:lumMod val="50000"/>
                            </a:schemeClr>
                          </a:solidFill>
                          <a:latin typeface="Century Gothic" panose="020B0502020202020204" pitchFamily="34" charset="0"/>
                        </a:rPr>
                        <a:t>Inglaterra</a:t>
                      </a:r>
                      <a:endParaRPr lang="en-GB" sz="2000" dirty="0">
                        <a:solidFill>
                          <a:schemeClr val="accent5">
                            <a:lumMod val="50000"/>
                          </a:schemeClr>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a:t>
                      </a:r>
                    </a:p>
                    <a:p>
                      <a:r>
                        <a:rPr lang="en-GB" sz="200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8035060"/>
                  </a:ext>
                </a:extLst>
              </a:tr>
              <a:tr h="11532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err="1">
                          <a:solidFill>
                            <a:schemeClr val="accent5">
                              <a:lumMod val="50000"/>
                            </a:schemeClr>
                          </a:solidFill>
                          <a:latin typeface="Century Gothic" panose="020B0502020202020204" pitchFamily="34" charset="0"/>
                        </a:rPr>
                        <a:t>martes</a:t>
                      </a:r>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.estás en Granada..</a:t>
                      </a:r>
                    </a:p>
                    <a:p>
                      <a:r>
                        <a:rPr lang="en-GB" sz="2000" dirty="0">
                          <a:solidFill>
                            <a:schemeClr val="accent5">
                              <a:lumMod val="50000"/>
                            </a:schemeClr>
                          </a:solidFill>
                          <a:latin typeface="Century Gothic" panose="020B0502020202020204" pitchFamily="34" charset="0"/>
                        </a:rPr>
                        <a:t>.estoy en el </a:t>
                      </a:r>
                      <a:r>
                        <a:rPr lang="en-GB" sz="2000" dirty="0" err="1">
                          <a:solidFill>
                            <a:schemeClr val="accent5">
                              <a:lumMod val="50000"/>
                            </a:schemeClr>
                          </a:solidFill>
                          <a:latin typeface="Century Gothic" panose="020B0502020202020204" pitchFamily="34" charset="0"/>
                        </a:rPr>
                        <a:t>norte</a:t>
                      </a:r>
                      <a:r>
                        <a:rPr lang="en-GB" sz="200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err="1">
                          <a:solidFill>
                            <a:schemeClr val="accent5">
                              <a:lumMod val="50000"/>
                            </a:schemeClr>
                          </a:solidFill>
                          <a:latin typeface="Century Gothic" panose="020B0502020202020204" pitchFamily="34" charset="0"/>
                        </a:rPr>
                        <a:t>sábado</a:t>
                      </a:r>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a:t>
                      </a:r>
                    </a:p>
                    <a:p>
                      <a:r>
                        <a:rPr lang="en-GB" sz="2000" dirty="0">
                          <a:solidFill>
                            <a:schemeClr val="accent5">
                              <a:lumMod val="50000"/>
                            </a:schemeClr>
                          </a:solidFill>
                          <a:latin typeface="Century Gothic" panose="020B0502020202020204" pitchFamily="34" charset="0"/>
                        </a:rPr>
                        <a:t>……estoy en Madrid</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4283310"/>
                  </a:ext>
                </a:extLst>
              </a:tr>
              <a:tr h="11532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err="1">
                          <a:solidFill>
                            <a:schemeClr val="accent5">
                              <a:lumMod val="50000"/>
                            </a:schemeClr>
                          </a:solidFill>
                          <a:latin typeface="Century Gothic" panose="020B0502020202020204" pitchFamily="34" charset="0"/>
                        </a:rPr>
                        <a:t>miércoles</a:t>
                      </a:r>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…estoy</a:t>
                      </a:r>
                      <a:r>
                        <a:rPr lang="en-GB" sz="2000" baseline="0" dirty="0">
                          <a:solidFill>
                            <a:schemeClr val="accent5">
                              <a:lumMod val="50000"/>
                            </a:schemeClr>
                          </a:solidFill>
                          <a:latin typeface="Century Gothic" panose="020B0502020202020204" pitchFamily="34" charset="0"/>
                        </a:rPr>
                        <a:t> en Valencia</a:t>
                      </a:r>
                    </a:p>
                    <a:p>
                      <a:r>
                        <a:rPr lang="en-GB" sz="2000" baseline="0" dirty="0">
                          <a:solidFill>
                            <a:schemeClr val="accent5">
                              <a:lumMod val="50000"/>
                            </a:schemeClr>
                          </a:solidFill>
                          <a:latin typeface="Century Gothic" panose="020B0502020202020204" pitchFamily="34" charset="0"/>
                        </a:rPr>
                        <a:t>…estás en el sur…</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err="1">
                          <a:solidFill>
                            <a:schemeClr val="accent5">
                              <a:lumMod val="50000"/>
                            </a:schemeClr>
                          </a:solidFill>
                          <a:latin typeface="Century Gothic" panose="020B0502020202020204" pitchFamily="34" charset="0"/>
                        </a:rPr>
                        <a:t>domingo</a:t>
                      </a:r>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.estoy en la </a:t>
                      </a:r>
                      <a:r>
                        <a:rPr lang="en-GB" sz="2000" dirty="0" err="1">
                          <a:solidFill>
                            <a:schemeClr val="accent5">
                              <a:lumMod val="50000"/>
                            </a:schemeClr>
                          </a:solidFill>
                          <a:latin typeface="Century Gothic" panose="020B0502020202020204" pitchFamily="34" charset="0"/>
                        </a:rPr>
                        <a:t>cama</a:t>
                      </a:r>
                      <a:r>
                        <a:rPr lang="en-GB" sz="2000" dirty="0">
                          <a:solidFill>
                            <a:schemeClr val="accent5">
                              <a:lumMod val="50000"/>
                            </a:schemeClr>
                          </a:solidFill>
                          <a:latin typeface="Century Gothic" panose="020B0502020202020204" pitchFamily="34" charset="0"/>
                        </a:rPr>
                        <a:t>…</a:t>
                      </a:r>
                    </a:p>
                    <a:p>
                      <a:r>
                        <a:rPr lang="en-GB" sz="200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8220113"/>
                  </a:ext>
                </a:extLst>
              </a:tr>
              <a:tr h="11532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err="1">
                          <a:solidFill>
                            <a:schemeClr val="accent5">
                              <a:lumMod val="50000"/>
                            </a:schemeClr>
                          </a:solidFill>
                          <a:latin typeface="Century Gothic" panose="020B0502020202020204" pitchFamily="34" charset="0"/>
                        </a:rPr>
                        <a:t>jueves</a:t>
                      </a:r>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…estás</a:t>
                      </a:r>
                      <a:r>
                        <a:rPr lang="en-GB" sz="2000" baseline="0" dirty="0">
                          <a:solidFill>
                            <a:schemeClr val="accent5">
                              <a:lumMod val="50000"/>
                            </a:schemeClr>
                          </a:solidFill>
                          <a:latin typeface="Century Gothic" panose="020B0502020202020204" pitchFamily="34" charset="0"/>
                        </a:rPr>
                        <a:t> en casa…</a:t>
                      </a:r>
                      <a:r>
                        <a:rPr lang="en-GB" sz="200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r"/>
                      <a:r>
                        <a:rPr lang="en-GB" sz="2000" b="1" dirty="0" err="1">
                          <a:solidFill>
                            <a:schemeClr val="accent5">
                              <a:lumMod val="50000"/>
                            </a:schemeClr>
                          </a:solidFill>
                          <a:latin typeface="Century Gothic" panose="020B0502020202020204" pitchFamily="34" charset="0"/>
                        </a:rPr>
                        <a:t>Notas</a:t>
                      </a:r>
                      <a:endParaRPr lang="en-GB" sz="20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21211"/>
                  </a:ext>
                </a:extLst>
              </a:tr>
            </a:tbl>
          </a:graphicData>
        </a:graphic>
      </p:graphicFrame>
      <p:sp>
        <p:nvSpPr>
          <p:cNvPr id="36" name="Rectangle 35">
            <a:extLst>
              <a:ext uri="{FF2B5EF4-FFF2-40B4-BE49-F238E27FC236}">
                <a16:creationId xmlns:a16="http://schemas.microsoft.com/office/drawing/2014/main" id="{FA27F877-44F3-40D7-B831-60B4BC625308}"/>
              </a:ext>
            </a:extLst>
          </p:cNvPr>
          <p:cNvSpPr/>
          <p:nvPr/>
        </p:nvSpPr>
        <p:spPr>
          <a:xfrm>
            <a:off x="831716" y="1595528"/>
            <a:ext cx="572594"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rPr>
              <a:t>6</a:t>
            </a:r>
          </a:p>
        </p:txBody>
      </p:sp>
      <p:sp>
        <p:nvSpPr>
          <p:cNvPr id="37" name="Rectangle 36">
            <a:extLst>
              <a:ext uri="{FF2B5EF4-FFF2-40B4-BE49-F238E27FC236}">
                <a16:creationId xmlns:a16="http://schemas.microsoft.com/office/drawing/2014/main" id="{6EC57751-3156-4278-8ACA-2FFEE2E66B9F}"/>
              </a:ext>
            </a:extLst>
          </p:cNvPr>
          <p:cNvSpPr/>
          <p:nvPr/>
        </p:nvSpPr>
        <p:spPr>
          <a:xfrm>
            <a:off x="831716" y="2828440"/>
            <a:ext cx="572593"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rPr>
              <a:t>7</a:t>
            </a:r>
          </a:p>
        </p:txBody>
      </p:sp>
      <p:sp>
        <p:nvSpPr>
          <p:cNvPr id="38" name="Rectangle 37">
            <a:extLst>
              <a:ext uri="{FF2B5EF4-FFF2-40B4-BE49-F238E27FC236}">
                <a16:creationId xmlns:a16="http://schemas.microsoft.com/office/drawing/2014/main" id="{6D73B2FB-F82C-4B09-AD8E-6C221A19C853}"/>
              </a:ext>
            </a:extLst>
          </p:cNvPr>
          <p:cNvSpPr/>
          <p:nvPr/>
        </p:nvSpPr>
        <p:spPr>
          <a:xfrm>
            <a:off x="831716" y="4012061"/>
            <a:ext cx="572593"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rPr>
              <a:t>8</a:t>
            </a:r>
          </a:p>
        </p:txBody>
      </p:sp>
      <p:sp>
        <p:nvSpPr>
          <p:cNvPr id="39" name="Rectangle 38">
            <a:extLst>
              <a:ext uri="{FF2B5EF4-FFF2-40B4-BE49-F238E27FC236}">
                <a16:creationId xmlns:a16="http://schemas.microsoft.com/office/drawing/2014/main" id="{9176E815-F6B4-4BCE-854E-67F195B3F73E}"/>
              </a:ext>
            </a:extLst>
          </p:cNvPr>
          <p:cNvSpPr/>
          <p:nvPr/>
        </p:nvSpPr>
        <p:spPr>
          <a:xfrm>
            <a:off x="831717" y="5031454"/>
            <a:ext cx="572593"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rPr>
              <a:t>9</a:t>
            </a:r>
          </a:p>
        </p:txBody>
      </p:sp>
      <p:sp>
        <p:nvSpPr>
          <p:cNvPr id="40" name="Rectangle 39">
            <a:extLst>
              <a:ext uri="{FF2B5EF4-FFF2-40B4-BE49-F238E27FC236}">
                <a16:creationId xmlns:a16="http://schemas.microsoft.com/office/drawing/2014/main" id="{625925A7-9613-4004-B9FC-5489EB1EE912}"/>
              </a:ext>
            </a:extLst>
          </p:cNvPr>
          <p:cNvSpPr/>
          <p:nvPr/>
        </p:nvSpPr>
        <p:spPr>
          <a:xfrm>
            <a:off x="4400100" y="1651189"/>
            <a:ext cx="960520"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rPr>
              <a:t>10</a:t>
            </a:r>
          </a:p>
        </p:txBody>
      </p:sp>
      <p:sp>
        <p:nvSpPr>
          <p:cNvPr id="41" name="Rectangle 40">
            <a:extLst>
              <a:ext uri="{FF2B5EF4-FFF2-40B4-BE49-F238E27FC236}">
                <a16:creationId xmlns:a16="http://schemas.microsoft.com/office/drawing/2014/main" id="{21B34364-02A3-4450-8CBA-256160A2D81C}"/>
              </a:ext>
            </a:extLst>
          </p:cNvPr>
          <p:cNvSpPr/>
          <p:nvPr/>
        </p:nvSpPr>
        <p:spPr>
          <a:xfrm>
            <a:off x="4473984" y="2845852"/>
            <a:ext cx="960520"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rPr>
              <a:t>11</a:t>
            </a:r>
          </a:p>
        </p:txBody>
      </p:sp>
      <p:sp>
        <p:nvSpPr>
          <p:cNvPr id="42" name="Rectangle 41">
            <a:extLst>
              <a:ext uri="{FF2B5EF4-FFF2-40B4-BE49-F238E27FC236}">
                <a16:creationId xmlns:a16="http://schemas.microsoft.com/office/drawing/2014/main" id="{30888053-D1F4-43DE-8288-4D92BF0612BC}"/>
              </a:ext>
            </a:extLst>
          </p:cNvPr>
          <p:cNvSpPr/>
          <p:nvPr/>
        </p:nvSpPr>
        <p:spPr>
          <a:xfrm>
            <a:off x="4400100" y="3990274"/>
            <a:ext cx="960520"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rPr>
              <a:t>12</a:t>
            </a:r>
          </a:p>
        </p:txBody>
      </p:sp>
      <p:graphicFrame>
        <p:nvGraphicFramePr>
          <p:cNvPr id="43" name="Table 42">
            <a:extLst>
              <a:ext uri="{FF2B5EF4-FFF2-40B4-BE49-F238E27FC236}">
                <a16:creationId xmlns:a16="http://schemas.microsoft.com/office/drawing/2014/main" id="{3216A233-8D36-4AF4-B753-E466393B2F10}"/>
              </a:ext>
            </a:extLst>
          </p:cNvPr>
          <p:cNvGraphicFramePr>
            <a:graphicFrameLocks noGrp="1"/>
          </p:cNvGraphicFramePr>
          <p:nvPr>
            <p:extLst>
              <p:ext uri="{D42A27DB-BD31-4B8C-83A1-F6EECF244321}">
                <p14:modId xmlns:p14="http://schemas.microsoft.com/office/powerpoint/2010/main" val="1275146597"/>
              </p:ext>
            </p:extLst>
          </p:nvPr>
        </p:nvGraphicFramePr>
        <p:xfrm>
          <a:off x="8401433" y="2352263"/>
          <a:ext cx="3659878" cy="2926080"/>
        </p:xfrm>
        <a:graphic>
          <a:graphicData uri="http://schemas.openxmlformats.org/drawingml/2006/table">
            <a:tbl>
              <a:tblPr firstRow="1" bandRow="1"/>
              <a:tblGrid>
                <a:gridCol w="862087">
                  <a:extLst>
                    <a:ext uri="{9D8B030D-6E8A-4147-A177-3AD203B41FA5}">
                      <a16:colId xmlns:a16="http://schemas.microsoft.com/office/drawing/2014/main" val="1872695981"/>
                    </a:ext>
                  </a:extLst>
                </a:gridCol>
                <a:gridCol w="1364776">
                  <a:extLst>
                    <a:ext uri="{9D8B030D-6E8A-4147-A177-3AD203B41FA5}">
                      <a16:colId xmlns:a16="http://schemas.microsoft.com/office/drawing/2014/main" val="3278785202"/>
                    </a:ext>
                  </a:extLst>
                </a:gridCol>
                <a:gridCol w="1433015">
                  <a:extLst>
                    <a:ext uri="{9D8B030D-6E8A-4147-A177-3AD203B41FA5}">
                      <a16:colId xmlns:a16="http://schemas.microsoft.com/office/drawing/2014/main" val="1754538620"/>
                    </a:ext>
                  </a:extLst>
                </a:gridCol>
              </a:tblGrid>
              <a:tr h="354782">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22965812"/>
                  </a:ext>
                </a:extLst>
              </a:tr>
              <a:tr h="3547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dirty="0">
                          <a:solidFill>
                            <a:schemeClr val="accent5">
                              <a:lumMod val="50000"/>
                            </a:schemeClr>
                          </a:solidFill>
                          <a:latin typeface="Century Gothic" panose="020B0502020202020204" pitchFamily="34" charset="0"/>
                        </a:rPr>
                        <a:t>Mon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9681404"/>
                  </a:ext>
                </a:extLst>
              </a:tr>
              <a:tr h="3547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dirty="0">
                          <a:solidFill>
                            <a:schemeClr val="accent5">
                              <a:lumMod val="50000"/>
                            </a:schemeClr>
                          </a:solidFill>
                          <a:latin typeface="Century Gothic" panose="020B0502020202020204" pitchFamily="34" charset="0"/>
                        </a:rPr>
                        <a:t>Tues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5620548"/>
                  </a:ext>
                </a:extLst>
              </a:tr>
              <a:tr h="3547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dirty="0">
                          <a:solidFill>
                            <a:schemeClr val="accent5">
                              <a:lumMod val="50000"/>
                            </a:schemeClr>
                          </a:solidFill>
                          <a:latin typeface="Century Gothic" panose="020B0502020202020204" pitchFamily="34" charset="0"/>
                        </a:rPr>
                        <a:t>Weds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6880000"/>
                  </a:ext>
                </a:extLst>
              </a:tr>
              <a:tr h="3547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dirty="0">
                          <a:solidFill>
                            <a:schemeClr val="accent5">
                              <a:lumMod val="50000"/>
                            </a:schemeClr>
                          </a:solidFill>
                          <a:latin typeface="Century Gothic" panose="020B0502020202020204" pitchFamily="34" charset="0"/>
                        </a:rPr>
                        <a:t>Thurs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733584"/>
                  </a:ext>
                </a:extLst>
              </a:tr>
              <a:tr h="3547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dirty="0">
                          <a:solidFill>
                            <a:schemeClr val="accent5">
                              <a:lumMod val="50000"/>
                            </a:schemeClr>
                          </a:solidFill>
                          <a:latin typeface="Century Gothic" panose="020B0502020202020204" pitchFamily="34" charset="0"/>
                        </a:rPr>
                        <a:t>Fri</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1108507"/>
                  </a:ext>
                </a:extLst>
              </a:tr>
              <a:tr h="3547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dirty="0">
                          <a:solidFill>
                            <a:schemeClr val="accent5">
                              <a:lumMod val="50000"/>
                            </a:schemeClr>
                          </a:solidFill>
                          <a:latin typeface="Century Gothic" panose="020B0502020202020204" pitchFamily="34" charset="0"/>
                        </a:rPr>
                        <a:t>Sat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4062212"/>
                  </a:ext>
                </a:extLst>
              </a:tr>
              <a:tr h="3547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dirty="0">
                          <a:solidFill>
                            <a:schemeClr val="accent5">
                              <a:lumMod val="50000"/>
                            </a:schemeClr>
                          </a:solidFill>
                          <a:latin typeface="Century Gothic" panose="020B0502020202020204" pitchFamily="34" charset="0"/>
                        </a:rPr>
                        <a:t>Sun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6044830"/>
                  </a:ext>
                </a:extLst>
              </a:tr>
            </a:tbl>
          </a:graphicData>
        </a:graphic>
      </p:graphicFrame>
      <p:sp>
        <p:nvSpPr>
          <p:cNvPr id="44" name="Oval Callout 23">
            <a:extLst>
              <a:ext uri="{FF2B5EF4-FFF2-40B4-BE49-F238E27FC236}">
                <a16:creationId xmlns:a16="http://schemas.microsoft.com/office/drawing/2014/main" id="{E19A63AA-6B48-4786-AE10-750584E37166}"/>
              </a:ext>
            </a:extLst>
          </p:cNvPr>
          <p:cNvSpPr/>
          <p:nvPr/>
        </p:nvSpPr>
        <p:spPr>
          <a:xfrm>
            <a:off x="8960238" y="2095438"/>
            <a:ext cx="1203180" cy="525202"/>
          </a:xfrm>
          <a:prstGeom prst="wedgeEllipseCallout">
            <a:avLst>
              <a:gd name="adj1" fmla="val 58314"/>
              <a:gd name="adj2" fmla="val 43471"/>
            </a:avLst>
          </a:prstGeom>
          <a:solidFill>
            <a:srgbClr val="FFC00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Tw Cen MT" panose="020B0602020104020603"/>
                <a:ea typeface="+mn-ea"/>
                <a:cs typeface="+mn-cs"/>
              </a:rPr>
              <a:t>I am</a:t>
            </a:r>
          </a:p>
        </p:txBody>
      </p:sp>
      <p:sp>
        <p:nvSpPr>
          <p:cNvPr id="45" name="Oval Callout 24">
            <a:extLst>
              <a:ext uri="{FF2B5EF4-FFF2-40B4-BE49-F238E27FC236}">
                <a16:creationId xmlns:a16="http://schemas.microsoft.com/office/drawing/2014/main" id="{EEF61B7D-DF28-4EE3-802A-9A0A538FAB71}"/>
              </a:ext>
            </a:extLst>
          </p:cNvPr>
          <p:cNvSpPr/>
          <p:nvPr/>
        </p:nvSpPr>
        <p:spPr>
          <a:xfrm>
            <a:off x="10040495" y="1591895"/>
            <a:ext cx="1970370" cy="619514"/>
          </a:xfrm>
          <a:prstGeom prst="wedgeEllipseCallout">
            <a:avLst>
              <a:gd name="adj1" fmla="val -10757"/>
              <a:gd name="adj2" fmla="val 109695"/>
            </a:avLst>
          </a:prstGeom>
          <a:solidFill>
            <a:srgbClr val="FFC00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Tw Cen MT" panose="020B0602020104020603"/>
                <a:ea typeface="+mn-ea"/>
                <a:cs typeface="+mn-cs"/>
              </a:rPr>
              <a:t>You are</a:t>
            </a:r>
          </a:p>
        </p:txBody>
      </p:sp>
      <p:sp>
        <p:nvSpPr>
          <p:cNvPr id="46" name="Rectangle 45">
            <a:extLst>
              <a:ext uri="{FF2B5EF4-FFF2-40B4-BE49-F238E27FC236}">
                <a16:creationId xmlns:a16="http://schemas.microsoft.com/office/drawing/2014/main" id="{1C9F8D06-6981-42F7-BCEE-32299A548648}"/>
              </a:ext>
            </a:extLst>
          </p:cNvPr>
          <p:cNvSpPr/>
          <p:nvPr/>
        </p:nvSpPr>
        <p:spPr>
          <a:xfrm rot="21183795">
            <a:off x="5578035" y="4929202"/>
            <a:ext cx="2355132" cy="107721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2700">
                  <a:solidFill>
                    <a:srgbClr val="4472C4"/>
                  </a:solidFill>
                  <a:prstDash val="solid"/>
                </a:ln>
                <a:pattFill prst="ltDnDiag">
                  <a:fgClr>
                    <a:srgbClr val="4472C4">
                      <a:lumMod val="60000"/>
                      <a:lumOff val="40000"/>
                    </a:srgbClr>
                  </a:fgClr>
                  <a:bgClr>
                    <a:prstClr val="white"/>
                  </a:bgClr>
                </a:pattFill>
                <a:effectLst/>
                <a:uLnTx/>
                <a:uFillTx/>
              </a:rPr>
              <a:t>İFiestas</a:t>
            </a:r>
            <a:r>
              <a:rPr kumimoji="0" lang="en-US" sz="3200" b="1" i="0" u="none" strike="noStrike" kern="0" cap="none" spc="0" normalizeH="0" baseline="0" noProof="0" dirty="0">
                <a:ln w="12700">
                  <a:solidFill>
                    <a:srgbClr val="4472C4"/>
                  </a:solidFill>
                  <a:prstDash val="solid"/>
                </a:ln>
                <a:pattFill prst="ltDnDiag">
                  <a:fgClr>
                    <a:srgbClr val="4472C4">
                      <a:lumMod val="60000"/>
                      <a:lumOff val="40000"/>
                    </a:srgbClr>
                  </a:fgClr>
                  <a:bgClr>
                    <a:prstClr val="white"/>
                  </a:bgClr>
                </a:pattFill>
                <a:effectLst/>
                <a:uLnTx/>
                <a:uFillTx/>
              </a:rPr>
              <a:t> en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2700">
                  <a:solidFill>
                    <a:srgbClr val="4472C4"/>
                  </a:solidFill>
                  <a:prstDash val="solid"/>
                </a:ln>
                <a:pattFill prst="ltDnDiag">
                  <a:fgClr>
                    <a:srgbClr val="4472C4">
                      <a:lumMod val="60000"/>
                      <a:lumOff val="40000"/>
                    </a:srgbClr>
                  </a:fgClr>
                  <a:bgClr>
                    <a:prstClr val="white"/>
                  </a:bgClr>
                </a:pattFill>
                <a:effectLst/>
                <a:uLnTx/>
                <a:uFillTx/>
              </a:rPr>
              <a:t>octubre</a:t>
            </a:r>
            <a:r>
              <a:rPr kumimoji="0" lang="en-US" sz="3200" b="1" i="0" u="none" strike="noStrike" kern="0" cap="none" spc="0" normalizeH="0" baseline="0" noProof="0" dirty="0">
                <a:ln w="12700">
                  <a:solidFill>
                    <a:srgbClr val="4472C4"/>
                  </a:solidFill>
                  <a:prstDash val="solid"/>
                </a:ln>
                <a:pattFill prst="ltDnDiag">
                  <a:fgClr>
                    <a:srgbClr val="4472C4">
                      <a:lumMod val="60000"/>
                      <a:lumOff val="40000"/>
                    </a:srgbClr>
                  </a:fgClr>
                  <a:bgClr>
                    <a:prstClr val="white"/>
                  </a:bgClr>
                </a:pattFill>
                <a:effectLst/>
                <a:uLnTx/>
                <a:uFillTx/>
              </a:rPr>
              <a:t>!</a:t>
            </a:r>
          </a:p>
        </p:txBody>
      </p:sp>
      <p:sp>
        <p:nvSpPr>
          <p:cNvPr id="47" name="TextBox 46">
            <a:extLst>
              <a:ext uri="{FF2B5EF4-FFF2-40B4-BE49-F238E27FC236}">
                <a16:creationId xmlns:a16="http://schemas.microsoft.com/office/drawing/2014/main" id="{A97BA0F3-C3D5-47E4-8FBF-3BA44272DFD0}"/>
              </a:ext>
            </a:extLst>
          </p:cNvPr>
          <p:cNvSpPr txBox="1"/>
          <p:nvPr/>
        </p:nvSpPr>
        <p:spPr>
          <a:xfrm>
            <a:off x="9418528" y="2759564"/>
            <a:ext cx="1270604"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at home</a:t>
            </a:r>
          </a:p>
        </p:txBody>
      </p:sp>
      <p:sp>
        <p:nvSpPr>
          <p:cNvPr id="48" name="TextBox 47">
            <a:extLst>
              <a:ext uri="{FF2B5EF4-FFF2-40B4-BE49-F238E27FC236}">
                <a16:creationId xmlns:a16="http://schemas.microsoft.com/office/drawing/2014/main" id="{6857A751-37F6-47F1-90E5-A6E1CB1289F0}"/>
              </a:ext>
            </a:extLst>
          </p:cNvPr>
          <p:cNvSpPr txBox="1"/>
          <p:nvPr/>
        </p:nvSpPr>
        <p:spPr>
          <a:xfrm>
            <a:off x="10784705" y="2730603"/>
            <a:ext cx="1270604"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in Spain</a:t>
            </a:r>
          </a:p>
        </p:txBody>
      </p:sp>
      <p:sp>
        <p:nvSpPr>
          <p:cNvPr id="49" name="TextBox 48">
            <a:extLst>
              <a:ext uri="{FF2B5EF4-FFF2-40B4-BE49-F238E27FC236}">
                <a16:creationId xmlns:a16="http://schemas.microsoft.com/office/drawing/2014/main" id="{EF880F91-2C2F-4FA8-8A0E-6F3AB798DE88}"/>
              </a:ext>
            </a:extLst>
          </p:cNvPr>
          <p:cNvSpPr txBox="1"/>
          <p:nvPr/>
        </p:nvSpPr>
        <p:spPr>
          <a:xfrm>
            <a:off x="9227380" y="3106044"/>
            <a:ext cx="146175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in the north</a:t>
            </a:r>
          </a:p>
        </p:txBody>
      </p:sp>
      <p:sp>
        <p:nvSpPr>
          <p:cNvPr id="50" name="TextBox 49">
            <a:extLst>
              <a:ext uri="{FF2B5EF4-FFF2-40B4-BE49-F238E27FC236}">
                <a16:creationId xmlns:a16="http://schemas.microsoft.com/office/drawing/2014/main" id="{C8CDE00C-41E9-4540-A9D1-D6752D0EF457}"/>
              </a:ext>
            </a:extLst>
          </p:cNvPr>
          <p:cNvSpPr txBox="1"/>
          <p:nvPr/>
        </p:nvSpPr>
        <p:spPr>
          <a:xfrm>
            <a:off x="10629478" y="3116083"/>
            <a:ext cx="149148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in Granada</a:t>
            </a:r>
          </a:p>
        </p:txBody>
      </p:sp>
      <p:sp>
        <p:nvSpPr>
          <p:cNvPr id="51" name="TextBox 50">
            <a:extLst>
              <a:ext uri="{FF2B5EF4-FFF2-40B4-BE49-F238E27FC236}">
                <a16:creationId xmlns:a16="http://schemas.microsoft.com/office/drawing/2014/main" id="{62E42DA5-6247-4A69-A79F-C286DADCF0CF}"/>
              </a:ext>
            </a:extLst>
          </p:cNvPr>
          <p:cNvSpPr txBox="1"/>
          <p:nvPr/>
        </p:nvSpPr>
        <p:spPr>
          <a:xfrm>
            <a:off x="9227380" y="3499506"/>
            <a:ext cx="157432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in Valencia</a:t>
            </a:r>
          </a:p>
        </p:txBody>
      </p:sp>
      <p:sp>
        <p:nvSpPr>
          <p:cNvPr id="52" name="TextBox 51">
            <a:extLst>
              <a:ext uri="{FF2B5EF4-FFF2-40B4-BE49-F238E27FC236}">
                <a16:creationId xmlns:a16="http://schemas.microsoft.com/office/drawing/2014/main" id="{9EB9F341-ED5A-465F-90DE-5D862D2DAF89}"/>
              </a:ext>
            </a:extLst>
          </p:cNvPr>
          <p:cNvSpPr txBox="1"/>
          <p:nvPr/>
        </p:nvSpPr>
        <p:spPr>
          <a:xfrm>
            <a:off x="10625314" y="3491496"/>
            <a:ext cx="148332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in the south</a:t>
            </a:r>
          </a:p>
        </p:txBody>
      </p:sp>
      <p:sp>
        <p:nvSpPr>
          <p:cNvPr id="53" name="TextBox 52">
            <a:extLst>
              <a:ext uri="{FF2B5EF4-FFF2-40B4-BE49-F238E27FC236}">
                <a16:creationId xmlns:a16="http://schemas.microsoft.com/office/drawing/2014/main" id="{DB69CFE0-D0CE-4932-98C1-FC55C0A6BBEC}"/>
              </a:ext>
            </a:extLst>
          </p:cNvPr>
          <p:cNvSpPr txBox="1"/>
          <p:nvPr/>
        </p:nvSpPr>
        <p:spPr>
          <a:xfrm>
            <a:off x="10636758" y="3831895"/>
            <a:ext cx="1270604"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at home</a:t>
            </a:r>
          </a:p>
        </p:txBody>
      </p:sp>
      <p:sp>
        <p:nvSpPr>
          <p:cNvPr id="54" name="TextBox 53">
            <a:extLst>
              <a:ext uri="{FF2B5EF4-FFF2-40B4-BE49-F238E27FC236}">
                <a16:creationId xmlns:a16="http://schemas.microsoft.com/office/drawing/2014/main" id="{27B35980-BBBD-4421-BFEE-2EB05CA95A9E}"/>
              </a:ext>
            </a:extLst>
          </p:cNvPr>
          <p:cNvSpPr txBox="1"/>
          <p:nvPr/>
        </p:nvSpPr>
        <p:spPr>
          <a:xfrm>
            <a:off x="9700249" y="3815303"/>
            <a:ext cx="1314899"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rPr>
              <a:t>?</a:t>
            </a:r>
          </a:p>
        </p:txBody>
      </p:sp>
      <p:sp>
        <p:nvSpPr>
          <p:cNvPr id="55" name="TextBox 54">
            <a:extLst>
              <a:ext uri="{FF2B5EF4-FFF2-40B4-BE49-F238E27FC236}">
                <a16:creationId xmlns:a16="http://schemas.microsoft.com/office/drawing/2014/main" id="{60DED9D1-6808-47B6-977C-6D05A8C86EDC}"/>
              </a:ext>
            </a:extLst>
          </p:cNvPr>
          <p:cNvSpPr txBox="1"/>
          <p:nvPr/>
        </p:nvSpPr>
        <p:spPr>
          <a:xfrm>
            <a:off x="9307385" y="4553967"/>
            <a:ext cx="1270604"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in Madrid</a:t>
            </a:r>
          </a:p>
        </p:txBody>
      </p:sp>
      <p:sp>
        <p:nvSpPr>
          <p:cNvPr id="56" name="TextBox 55">
            <a:extLst>
              <a:ext uri="{FF2B5EF4-FFF2-40B4-BE49-F238E27FC236}">
                <a16:creationId xmlns:a16="http://schemas.microsoft.com/office/drawing/2014/main" id="{7B889A3F-89DD-41C6-8238-7BFAAD9B0FC3}"/>
              </a:ext>
            </a:extLst>
          </p:cNvPr>
          <p:cNvSpPr txBox="1"/>
          <p:nvPr/>
        </p:nvSpPr>
        <p:spPr>
          <a:xfrm>
            <a:off x="10625314" y="4184635"/>
            <a:ext cx="134822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in England</a:t>
            </a:r>
          </a:p>
        </p:txBody>
      </p:sp>
      <p:sp>
        <p:nvSpPr>
          <p:cNvPr id="57" name="TextBox 56">
            <a:extLst>
              <a:ext uri="{FF2B5EF4-FFF2-40B4-BE49-F238E27FC236}">
                <a16:creationId xmlns:a16="http://schemas.microsoft.com/office/drawing/2014/main" id="{A33D012C-0430-4940-92BD-5243724A8C0A}"/>
              </a:ext>
            </a:extLst>
          </p:cNvPr>
          <p:cNvSpPr txBox="1"/>
          <p:nvPr/>
        </p:nvSpPr>
        <p:spPr>
          <a:xfrm>
            <a:off x="11207289" y="4553967"/>
            <a:ext cx="1270604"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rPr>
              <a:t>?</a:t>
            </a:r>
          </a:p>
        </p:txBody>
      </p:sp>
      <p:sp>
        <p:nvSpPr>
          <p:cNvPr id="58" name="TextBox 57">
            <a:extLst>
              <a:ext uri="{FF2B5EF4-FFF2-40B4-BE49-F238E27FC236}">
                <a16:creationId xmlns:a16="http://schemas.microsoft.com/office/drawing/2014/main" id="{38C87BEF-69F1-4DD8-A543-94884AF422BF}"/>
              </a:ext>
            </a:extLst>
          </p:cNvPr>
          <p:cNvSpPr txBox="1"/>
          <p:nvPr/>
        </p:nvSpPr>
        <p:spPr>
          <a:xfrm>
            <a:off x="11254481" y="4923299"/>
            <a:ext cx="1270604"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rPr>
              <a:t>?</a:t>
            </a:r>
          </a:p>
        </p:txBody>
      </p:sp>
      <p:sp>
        <p:nvSpPr>
          <p:cNvPr id="59" name="TextBox 58">
            <a:extLst>
              <a:ext uri="{FF2B5EF4-FFF2-40B4-BE49-F238E27FC236}">
                <a16:creationId xmlns:a16="http://schemas.microsoft.com/office/drawing/2014/main" id="{34F54C2F-5C34-4523-B8D9-E121FA6B7317}"/>
              </a:ext>
            </a:extLst>
          </p:cNvPr>
          <p:cNvSpPr txBox="1"/>
          <p:nvPr/>
        </p:nvSpPr>
        <p:spPr>
          <a:xfrm>
            <a:off x="9561828" y="4923299"/>
            <a:ext cx="1270604"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in bed</a:t>
            </a:r>
          </a:p>
        </p:txBody>
      </p:sp>
      <p:sp>
        <p:nvSpPr>
          <p:cNvPr id="60" name="TextBox 59">
            <a:extLst>
              <a:ext uri="{FF2B5EF4-FFF2-40B4-BE49-F238E27FC236}">
                <a16:creationId xmlns:a16="http://schemas.microsoft.com/office/drawing/2014/main" id="{A9A865CE-AA75-4DA6-A9DE-602C52AC9FE4}"/>
              </a:ext>
            </a:extLst>
          </p:cNvPr>
          <p:cNvSpPr txBox="1"/>
          <p:nvPr/>
        </p:nvSpPr>
        <p:spPr>
          <a:xfrm>
            <a:off x="9723533" y="4198694"/>
            <a:ext cx="1314899"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rPr>
              <a:t>?</a:t>
            </a:r>
          </a:p>
        </p:txBody>
      </p:sp>
      <p:sp>
        <p:nvSpPr>
          <p:cNvPr id="2" name="Title 1">
            <a:extLst>
              <a:ext uri="{FF2B5EF4-FFF2-40B4-BE49-F238E27FC236}">
                <a16:creationId xmlns:a16="http://schemas.microsoft.com/office/drawing/2014/main" id="{86DF3E1C-4FDE-4922-B746-6A88984EC21C}"/>
              </a:ext>
            </a:extLst>
          </p:cNvPr>
          <p:cNvSpPr>
            <a:spLocks noGrp="1"/>
          </p:cNvSpPr>
          <p:nvPr>
            <p:ph type="title"/>
          </p:nvPr>
        </p:nvSpPr>
        <p:spPr>
          <a:xfrm>
            <a:off x="11225452" y="230562"/>
            <a:ext cx="1223412" cy="428523"/>
          </a:xfrm>
        </p:spPr>
        <p:txBody>
          <a:bodyPr/>
          <a:lstStyle/>
          <a:p>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169274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FFAD0F42-D602-4BB3-93BD-931236C11471}"/>
              </a:ext>
            </a:extLst>
          </p:cNvPr>
          <p:cNvSpPr txBox="1"/>
          <p:nvPr/>
        </p:nvSpPr>
        <p:spPr>
          <a:xfrm>
            <a:off x="101600" y="119627"/>
            <a:ext cx="1051560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i="0" u="none" strike="noStrike" kern="0" cap="none" spc="0" normalizeH="0" baseline="0" noProof="0" dirty="0">
                <a:ln>
                  <a:noFill/>
                </a:ln>
                <a:solidFill>
                  <a:srgbClr val="4472C4">
                    <a:lumMod val="50000"/>
                  </a:srgbClr>
                </a:solidFill>
                <a:effectLst/>
                <a:uLnTx/>
                <a:uFillTx/>
              </a:rPr>
              <a:t>Sofia</a:t>
            </a:r>
            <a:r>
              <a:rPr kumimoji="0" lang="en-GB" sz="2000" b="0" i="0" u="none" strike="noStrike" kern="0" cap="none" spc="0" normalizeH="0" baseline="0" noProof="0" dirty="0">
                <a:ln>
                  <a:noFill/>
                </a:ln>
                <a:solidFill>
                  <a:srgbClr val="4472C4">
                    <a:lumMod val="50000"/>
                  </a:srgbClr>
                </a:solidFill>
                <a:effectLst/>
                <a:uLnTx/>
                <a:uFillTx/>
              </a:rPr>
              <a:t> </a:t>
            </a:r>
            <a:r>
              <a:rPr kumimoji="0" lang="en-GB" sz="2000" b="0" i="0" u="none" strike="noStrike" kern="0" cap="none" spc="0" normalizeH="0" noProof="0" dirty="0">
                <a:ln>
                  <a:noFill/>
                </a:ln>
                <a:solidFill>
                  <a:srgbClr val="4472C4">
                    <a:lumMod val="50000"/>
                  </a:srgbClr>
                </a:solidFill>
                <a:effectLst/>
                <a:uLnTx/>
                <a:uFillTx/>
              </a:rPr>
              <a:t>compares where </a:t>
            </a:r>
            <a:r>
              <a:rPr lang="en-GB" sz="2000" kern="0" dirty="0">
                <a:solidFill>
                  <a:srgbClr val="4472C4">
                    <a:lumMod val="50000"/>
                  </a:srgbClr>
                </a:solidFill>
              </a:rPr>
              <a:t>she is on </a:t>
            </a:r>
            <a:r>
              <a:rPr kumimoji="0" lang="en-GB" sz="2000" b="0" i="0" u="none" strike="noStrike" kern="0" cap="none" spc="0" normalizeH="0" noProof="0" dirty="0">
                <a:ln>
                  <a:noFill/>
                </a:ln>
                <a:solidFill>
                  <a:srgbClr val="4472C4">
                    <a:lumMod val="50000"/>
                  </a:srgbClr>
                </a:solidFill>
                <a:effectLst/>
                <a:uLnTx/>
                <a:uFillTx/>
              </a:rPr>
              <a:t>holiday and where her friend is. Listen. </a:t>
            </a:r>
          </a:p>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solidFill>
                  <a:srgbClr val="4472C4">
                    <a:lumMod val="50000"/>
                  </a:srgbClr>
                </a:solidFill>
              </a:rPr>
              <a:t>Who is it: Sofia (‘I’) or her friend (‘you’)? Tick the person, then write where they are.</a:t>
            </a:r>
            <a:endParaRPr kumimoji="0" lang="en-GB" sz="2000" b="0" i="0" u="none" strike="noStrike" kern="0" cap="none" spc="0" normalizeH="0" baseline="0" noProof="0" dirty="0">
              <a:ln>
                <a:noFill/>
              </a:ln>
              <a:solidFill>
                <a:srgbClr val="4472C4">
                  <a:lumMod val="50000"/>
                </a:srgbClr>
              </a:solidFill>
              <a:effectLst/>
              <a:uLnTx/>
              <a:uFillTx/>
            </a:endParaRPr>
          </a:p>
        </p:txBody>
      </p:sp>
      <p:graphicFrame>
        <p:nvGraphicFramePr>
          <p:cNvPr id="37" name="Table 36">
            <a:extLst>
              <a:ext uri="{FF2B5EF4-FFF2-40B4-BE49-F238E27FC236}">
                <a16:creationId xmlns:a16="http://schemas.microsoft.com/office/drawing/2014/main" id="{58B56A3E-38E1-4A2F-8519-5D0B0336EB98}"/>
              </a:ext>
            </a:extLst>
          </p:cNvPr>
          <p:cNvGraphicFramePr>
            <a:graphicFrameLocks noGrp="1"/>
          </p:cNvGraphicFramePr>
          <p:nvPr>
            <p:extLst>
              <p:ext uri="{D42A27DB-BD31-4B8C-83A1-F6EECF244321}">
                <p14:modId xmlns:p14="http://schemas.microsoft.com/office/powerpoint/2010/main" val="3987649561"/>
              </p:ext>
            </p:extLst>
          </p:nvPr>
        </p:nvGraphicFramePr>
        <p:xfrm>
          <a:off x="2603403" y="1406914"/>
          <a:ext cx="7543942" cy="4585072"/>
        </p:xfrm>
        <a:graphic>
          <a:graphicData uri="http://schemas.openxmlformats.org/drawingml/2006/table">
            <a:tbl>
              <a:tblPr firstRow="1" bandRow="1"/>
              <a:tblGrid>
                <a:gridCol w="2286200">
                  <a:extLst>
                    <a:ext uri="{9D8B030D-6E8A-4147-A177-3AD203B41FA5}">
                      <a16:colId xmlns:a16="http://schemas.microsoft.com/office/drawing/2014/main" val="2454398400"/>
                    </a:ext>
                  </a:extLst>
                </a:gridCol>
                <a:gridCol w="2628871">
                  <a:extLst>
                    <a:ext uri="{9D8B030D-6E8A-4147-A177-3AD203B41FA5}">
                      <a16:colId xmlns:a16="http://schemas.microsoft.com/office/drawing/2014/main" val="4288240880"/>
                    </a:ext>
                  </a:extLst>
                </a:gridCol>
                <a:gridCol w="2628871">
                  <a:extLst>
                    <a:ext uri="{9D8B030D-6E8A-4147-A177-3AD203B41FA5}">
                      <a16:colId xmlns:a16="http://schemas.microsoft.com/office/drawing/2014/main" val="1371243363"/>
                    </a:ext>
                  </a:extLst>
                </a:gridCol>
              </a:tblGrid>
              <a:tr h="48021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400" b="1" dirty="0">
                          <a:solidFill>
                            <a:srgbClr val="115076"/>
                          </a:solidFill>
                          <a:latin typeface="Century Gothic" panose="020B0502020202020204" pitchFamily="34" charset="0"/>
                        </a:rPr>
                        <a:t>Sofia</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400" b="1" dirty="0">
                          <a:solidFill>
                            <a:srgbClr val="115076"/>
                          </a:solidFill>
                          <a:latin typeface="Century Gothic" panose="020B0502020202020204" pitchFamily="34" charset="0"/>
                        </a:rPr>
                        <a:t>friend</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algn="ctr"/>
                      <a:r>
                        <a:rPr lang="en-GB" sz="2400" b="1" dirty="0">
                          <a:solidFill>
                            <a:srgbClr val="115076"/>
                          </a:solidFill>
                          <a:latin typeface="Century Gothic" panose="020B0502020202020204" pitchFamily="34" charset="0"/>
                        </a:rPr>
                        <a:t>¿Dónde?</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9983017"/>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endParaRPr lang="en-GB"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4892771"/>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4117280"/>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2325763"/>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5243204"/>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0033395"/>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7495991"/>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endParaRPr lang="en-GB"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5162271"/>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endParaRPr lang="en-GB"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764403110"/>
                  </a:ext>
                </a:extLst>
              </a:tr>
            </a:tbl>
          </a:graphicData>
        </a:graphic>
      </p:graphicFrame>
      <p:sp>
        <p:nvSpPr>
          <p:cNvPr id="38" name="TextBox 37">
            <a:extLst>
              <a:ext uri="{FF2B5EF4-FFF2-40B4-BE49-F238E27FC236}">
                <a16:creationId xmlns:a16="http://schemas.microsoft.com/office/drawing/2014/main" id="{0AABC6B5-B303-4F64-A8CC-59742DFA31D8}"/>
              </a:ext>
            </a:extLst>
          </p:cNvPr>
          <p:cNvSpPr txBox="1"/>
          <p:nvPr/>
        </p:nvSpPr>
        <p:spPr>
          <a:xfrm>
            <a:off x="7251818" y="4980549"/>
            <a:ext cx="209617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Madrid</a:t>
            </a:r>
          </a:p>
        </p:txBody>
      </p:sp>
      <p:sp>
        <p:nvSpPr>
          <p:cNvPr id="39" name="TextBox 38">
            <a:extLst>
              <a:ext uri="{FF2B5EF4-FFF2-40B4-BE49-F238E27FC236}">
                <a16:creationId xmlns:a16="http://schemas.microsoft.com/office/drawing/2014/main" id="{E1C4B573-E5BE-4C24-9F79-1E3D9BAE357D}"/>
              </a:ext>
            </a:extLst>
          </p:cNvPr>
          <p:cNvSpPr txBox="1"/>
          <p:nvPr/>
        </p:nvSpPr>
        <p:spPr>
          <a:xfrm>
            <a:off x="7459154" y="1893564"/>
            <a:ext cx="1736964" cy="4744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Valencia</a:t>
            </a:r>
          </a:p>
        </p:txBody>
      </p:sp>
      <p:sp>
        <p:nvSpPr>
          <p:cNvPr id="42" name="TextBox 41">
            <a:extLst>
              <a:ext uri="{FF2B5EF4-FFF2-40B4-BE49-F238E27FC236}">
                <a16:creationId xmlns:a16="http://schemas.microsoft.com/office/drawing/2014/main" id="{6DFA82AC-272B-400C-B4BB-DECDAD124BB6}"/>
              </a:ext>
            </a:extLst>
          </p:cNvPr>
          <p:cNvSpPr txBox="1"/>
          <p:nvPr/>
        </p:nvSpPr>
        <p:spPr>
          <a:xfrm>
            <a:off x="6992087" y="3961252"/>
            <a:ext cx="2745042" cy="4744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England</a:t>
            </a:r>
          </a:p>
        </p:txBody>
      </p:sp>
      <p:sp>
        <p:nvSpPr>
          <p:cNvPr id="43" name="Action Button: Custom 60">
            <a:hlinkClick r:id="" action="ppaction://noaction" highlightClick="1">
              <a:snd r:embed="rId3" name="Estoy en Valencia.wav"/>
            </a:hlinkClick>
            <a:extLst>
              <a:ext uri="{FF2B5EF4-FFF2-40B4-BE49-F238E27FC236}">
                <a16:creationId xmlns:a16="http://schemas.microsoft.com/office/drawing/2014/main" id="{E9B13652-AEB4-4DB1-AA85-E781C197EBB7}"/>
              </a:ext>
            </a:extLst>
          </p:cNvPr>
          <p:cNvSpPr/>
          <p:nvPr/>
        </p:nvSpPr>
        <p:spPr>
          <a:xfrm>
            <a:off x="1776822" y="1891394"/>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44" name="Action Button: Custom 61">
            <a:hlinkClick r:id="" action="ppaction://noaction" highlightClick="1">
              <a:snd r:embed="rId4" name="Estás en el norte.wav"/>
            </a:hlinkClick>
            <a:extLst>
              <a:ext uri="{FF2B5EF4-FFF2-40B4-BE49-F238E27FC236}">
                <a16:creationId xmlns:a16="http://schemas.microsoft.com/office/drawing/2014/main" id="{1CAECCE5-68FE-48A8-959B-C0568FE6FB42}"/>
              </a:ext>
            </a:extLst>
          </p:cNvPr>
          <p:cNvSpPr/>
          <p:nvPr/>
        </p:nvSpPr>
        <p:spPr>
          <a:xfrm>
            <a:off x="1783695" y="2392327"/>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45" name="Action Button: Custom 62">
            <a:hlinkClick r:id="" action="ppaction://noaction" highlightClick="1">
              <a:snd r:embed="rId5" name="Estoy en Granada.wav"/>
            </a:hlinkClick>
            <a:extLst>
              <a:ext uri="{FF2B5EF4-FFF2-40B4-BE49-F238E27FC236}">
                <a16:creationId xmlns:a16="http://schemas.microsoft.com/office/drawing/2014/main" id="{093AFD04-8795-4501-8977-A04E91D33DF0}"/>
              </a:ext>
            </a:extLst>
          </p:cNvPr>
          <p:cNvSpPr/>
          <p:nvPr/>
        </p:nvSpPr>
        <p:spPr>
          <a:xfrm>
            <a:off x="1779223" y="2909060"/>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46" name="Action Button: Custom 63">
            <a:hlinkClick r:id="" action="ppaction://noaction" highlightClick="1">
              <a:snd r:embed="rId6" name="Estoy en el sur.wav"/>
            </a:hlinkClick>
            <a:extLst>
              <a:ext uri="{FF2B5EF4-FFF2-40B4-BE49-F238E27FC236}">
                <a16:creationId xmlns:a16="http://schemas.microsoft.com/office/drawing/2014/main" id="{10EA2024-B727-4A12-BE36-FE8D78741A05}"/>
              </a:ext>
            </a:extLst>
          </p:cNvPr>
          <p:cNvSpPr/>
          <p:nvPr/>
        </p:nvSpPr>
        <p:spPr>
          <a:xfrm>
            <a:off x="1781227" y="3434078"/>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47" name="Action Button: Custom 64">
            <a:hlinkClick r:id="" action="ppaction://noaction" highlightClick="1">
              <a:snd r:embed="rId7" name="Estás en Inglaterra.wav"/>
            </a:hlinkClick>
            <a:extLst>
              <a:ext uri="{FF2B5EF4-FFF2-40B4-BE49-F238E27FC236}">
                <a16:creationId xmlns:a16="http://schemas.microsoft.com/office/drawing/2014/main" id="{332098E8-D27E-4FC3-A392-43C37E6AE992}"/>
              </a:ext>
            </a:extLst>
          </p:cNvPr>
          <p:cNvSpPr/>
          <p:nvPr/>
        </p:nvSpPr>
        <p:spPr>
          <a:xfrm>
            <a:off x="1783695" y="3947639"/>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48" name="Action Button: Custom 65">
            <a:hlinkClick r:id="" action="ppaction://noaction" highlightClick="1">
              <a:snd r:embed="rId8" name="Estoy en España.wav"/>
            </a:hlinkClick>
            <a:extLst>
              <a:ext uri="{FF2B5EF4-FFF2-40B4-BE49-F238E27FC236}">
                <a16:creationId xmlns:a16="http://schemas.microsoft.com/office/drawing/2014/main" id="{25F34322-0721-46F4-A1D0-394D571EC472}"/>
              </a:ext>
            </a:extLst>
          </p:cNvPr>
          <p:cNvSpPr/>
          <p:nvPr/>
        </p:nvSpPr>
        <p:spPr>
          <a:xfrm>
            <a:off x="1783695" y="4475829"/>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49" name="Action Button: Custom 66">
            <a:hlinkClick r:id="" action="ppaction://noaction" highlightClick="1">
              <a:snd r:embed="rId9" name="Estás en Madrid.wav"/>
            </a:hlinkClick>
            <a:extLst>
              <a:ext uri="{FF2B5EF4-FFF2-40B4-BE49-F238E27FC236}">
                <a16:creationId xmlns:a16="http://schemas.microsoft.com/office/drawing/2014/main" id="{1AF8D54A-B6C6-4BA8-BD1F-D1D87B517482}"/>
              </a:ext>
            </a:extLst>
          </p:cNvPr>
          <p:cNvSpPr/>
          <p:nvPr/>
        </p:nvSpPr>
        <p:spPr>
          <a:xfrm>
            <a:off x="1783695" y="4989683"/>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50" name="Action Button: Custom 67">
            <a:hlinkClick r:id="" action="ppaction://noaction" highlightClick="1">
              <a:snd r:embed="rId10" name="Estás en Barcelona.wav"/>
            </a:hlinkClick>
            <a:extLst>
              <a:ext uri="{FF2B5EF4-FFF2-40B4-BE49-F238E27FC236}">
                <a16:creationId xmlns:a16="http://schemas.microsoft.com/office/drawing/2014/main" id="{0D366AA9-55C4-4E85-828C-BA36586D49B3}"/>
              </a:ext>
            </a:extLst>
          </p:cNvPr>
          <p:cNvSpPr/>
          <p:nvPr/>
        </p:nvSpPr>
        <p:spPr>
          <a:xfrm>
            <a:off x="1788100" y="5501094"/>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52" name="TextBox 51">
            <a:extLst>
              <a:ext uri="{FF2B5EF4-FFF2-40B4-BE49-F238E27FC236}">
                <a16:creationId xmlns:a16="http://schemas.microsoft.com/office/drawing/2014/main" id="{7498F0C2-EECF-49C9-863B-B27A96DC67B1}"/>
              </a:ext>
            </a:extLst>
          </p:cNvPr>
          <p:cNvSpPr txBox="1"/>
          <p:nvPr/>
        </p:nvSpPr>
        <p:spPr>
          <a:xfrm>
            <a:off x="7341138" y="5500685"/>
            <a:ext cx="2312864" cy="4744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Barcelona</a:t>
            </a:r>
          </a:p>
        </p:txBody>
      </p:sp>
      <p:sp>
        <p:nvSpPr>
          <p:cNvPr id="54" name="TextBox 53">
            <a:extLst>
              <a:ext uri="{FF2B5EF4-FFF2-40B4-BE49-F238E27FC236}">
                <a16:creationId xmlns:a16="http://schemas.microsoft.com/office/drawing/2014/main" id="{88E92CB5-E2F1-418C-A7B3-2AB421C8C11E}"/>
              </a:ext>
            </a:extLst>
          </p:cNvPr>
          <p:cNvSpPr txBox="1"/>
          <p:nvPr/>
        </p:nvSpPr>
        <p:spPr>
          <a:xfrm>
            <a:off x="7038637" y="3434757"/>
            <a:ext cx="2745042" cy="4744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the south</a:t>
            </a:r>
          </a:p>
        </p:txBody>
      </p:sp>
      <p:sp>
        <p:nvSpPr>
          <p:cNvPr id="56" name="TextBox 55">
            <a:extLst>
              <a:ext uri="{FF2B5EF4-FFF2-40B4-BE49-F238E27FC236}">
                <a16:creationId xmlns:a16="http://schemas.microsoft.com/office/drawing/2014/main" id="{3EA5A336-B288-4566-8E28-5C60BE5FEEAC}"/>
              </a:ext>
            </a:extLst>
          </p:cNvPr>
          <p:cNvSpPr txBox="1"/>
          <p:nvPr/>
        </p:nvSpPr>
        <p:spPr>
          <a:xfrm>
            <a:off x="7038637" y="2923805"/>
            <a:ext cx="2745042" cy="4744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Granada</a:t>
            </a:r>
          </a:p>
        </p:txBody>
      </p:sp>
      <p:sp>
        <p:nvSpPr>
          <p:cNvPr id="58" name="TextBox 57">
            <a:extLst>
              <a:ext uri="{FF2B5EF4-FFF2-40B4-BE49-F238E27FC236}">
                <a16:creationId xmlns:a16="http://schemas.microsoft.com/office/drawing/2014/main" id="{053AFD8B-BEAB-4EF2-819B-D0D11E4FF0B4}"/>
              </a:ext>
            </a:extLst>
          </p:cNvPr>
          <p:cNvSpPr txBox="1"/>
          <p:nvPr/>
        </p:nvSpPr>
        <p:spPr>
          <a:xfrm>
            <a:off x="6992087" y="2425809"/>
            <a:ext cx="2745042" cy="4744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the north</a:t>
            </a:r>
          </a:p>
        </p:txBody>
      </p:sp>
      <p:sp>
        <p:nvSpPr>
          <p:cNvPr id="60" name="TextBox 59">
            <a:extLst>
              <a:ext uri="{FF2B5EF4-FFF2-40B4-BE49-F238E27FC236}">
                <a16:creationId xmlns:a16="http://schemas.microsoft.com/office/drawing/2014/main" id="{4086A196-93AC-4C38-B1D8-31D727DFBE04}"/>
              </a:ext>
            </a:extLst>
          </p:cNvPr>
          <p:cNvSpPr txBox="1"/>
          <p:nvPr/>
        </p:nvSpPr>
        <p:spPr>
          <a:xfrm>
            <a:off x="6764122" y="4475888"/>
            <a:ext cx="2745042" cy="4744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Spain</a:t>
            </a:r>
          </a:p>
        </p:txBody>
      </p:sp>
      <p:sp>
        <p:nvSpPr>
          <p:cNvPr id="62" name="Oval Callout 79">
            <a:extLst>
              <a:ext uri="{FF2B5EF4-FFF2-40B4-BE49-F238E27FC236}">
                <a16:creationId xmlns:a16="http://schemas.microsoft.com/office/drawing/2014/main" id="{52244877-DFE6-4AC9-9E35-E823E2923328}"/>
              </a:ext>
            </a:extLst>
          </p:cNvPr>
          <p:cNvSpPr/>
          <p:nvPr/>
        </p:nvSpPr>
        <p:spPr>
          <a:xfrm>
            <a:off x="885371" y="917418"/>
            <a:ext cx="2182555" cy="746162"/>
          </a:xfrm>
          <a:prstGeom prst="wedgeEllipseCallout">
            <a:avLst>
              <a:gd name="adj1" fmla="val 58314"/>
              <a:gd name="adj2" fmla="val 43471"/>
            </a:avLst>
          </a:prstGeom>
          <a:solidFill>
            <a:srgbClr val="FFC00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mj-lt"/>
                <a:ea typeface="+mn-ea"/>
                <a:cs typeface="+mn-cs"/>
              </a:rPr>
              <a:t>‘I am’</a:t>
            </a:r>
          </a:p>
        </p:txBody>
      </p:sp>
      <p:sp>
        <p:nvSpPr>
          <p:cNvPr id="63" name="Oval Callout 80">
            <a:extLst>
              <a:ext uri="{FF2B5EF4-FFF2-40B4-BE49-F238E27FC236}">
                <a16:creationId xmlns:a16="http://schemas.microsoft.com/office/drawing/2014/main" id="{45CEBE5E-2575-42D2-B068-1C34050153A4}"/>
              </a:ext>
            </a:extLst>
          </p:cNvPr>
          <p:cNvSpPr/>
          <p:nvPr/>
        </p:nvSpPr>
        <p:spPr>
          <a:xfrm>
            <a:off x="6581871" y="886942"/>
            <a:ext cx="2141366" cy="619514"/>
          </a:xfrm>
          <a:prstGeom prst="wedgeEllipseCallout">
            <a:avLst>
              <a:gd name="adj1" fmla="val -46494"/>
              <a:gd name="adj2" fmla="val 62463"/>
            </a:avLst>
          </a:prstGeom>
          <a:solidFill>
            <a:srgbClr val="FFC00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mj-lt"/>
                <a:ea typeface="+mn-ea"/>
                <a:cs typeface="+mn-cs"/>
              </a:rPr>
              <a:t>‘you are’</a:t>
            </a:r>
          </a:p>
        </p:txBody>
      </p:sp>
      <p:sp>
        <p:nvSpPr>
          <p:cNvPr id="2" name="Title 1">
            <a:extLst>
              <a:ext uri="{FF2B5EF4-FFF2-40B4-BE49-F238E27FC236}">
                <a16:creationId xmlns:a16="http://schemas.microsoft.com/office/drawing/2014/main" id="{8E51A801-A584-4B57-9461-CEEE9EEE974C}"/>
              </a:ext>
            </a:extLst>
          </p:cNvPr>
          <p:cNvSpPr>
            <a:spLocks noGrp="1"/>
          </p:cNvSpPr>
          <p:nvPr>
            <p:ph type="title"/>
          </p:nvPr>
        </p:nvSpPr>
        <p:spPr>
          <a:xfrm>
            <a:off x="10515600" y="195976"/>
            <a:ext cx="1778000" cy="521822"/>
          </a:xfrm>
        </p:spPr>
        <p:txBody>
          <a:bodyPr>
            <a:normAutofit/>
          </a:bodyPr>
          <a:lstStyle/>
          <a:p>
            <a:r>
              <a:rPr lang="en-GB" sz="2000" b="1" dirty="0" err="1">
                <a:solidFill>
                  <a:schemeClr val="bg1"/>
                </a:solidFill>
              </a:rPr>
              <a:t>escuchar</a:t>
            </a:r>
            <a:endParaRPr lang="en-GB" sz="2000" b="1" dirty="0">
              <a:solidFill>
                <a:schemeClr val="bg1"/>
              </a:solidFill>
            </a:endParaRPr>
          </a:p>
        </p:txBody>
      </p:sp>
      <p:pic>
        <p:nvPicPr>
          <p:cNvPr id="32" name="Picture 31">
            <a:extLst>
              <a:ext uri="{FF2B5EF4-FFF2-40B4-BE49-F238E27FC236}">
                <a16:creationId xmlns:a16="http://schemas.microsoft.com/office/drawing/2014/main" id="{A2FA5188-DEC6-4D91-A4EF-303D50C5A8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71259" y="1921738"/>
            <a:ext cx="412997" cy="430204"/>
          </a:xfrm>
          <a:prstGeom prst="rect">
            <a:avLst/>
          </a:prstGeom>
        </p:spPr>
      </p:pic>
      <p:pic>
        <p:nvPicPr>
          <p:cNvPr id="33" name="Picture 32">
            <a:extLst>
              <a:ext uri="{FF2B5EF4-FFF2-40B4-BE49-F238E27FC236}">
                <a16:creationId xmlns:a16="http://schemas.microsoft.com/office/drawing/2014/main" id="{A2FA5188-DEC6-4D91-A4EF-303D50C5A8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68875" y="2436498"/>
            <a:ext cx="412997" cy="430204"/>
          </a:xfrm>
          <a:prstGeom prst="rect">
            <a:avLst/>
          </a:prstGeom>
        </p:spPr>
      </p:pic>
      <p:pic>
        <p:nvPicPr>
          <p:cNvPr id="34" name="Picture 33">
            <a:extLst>
              <a:ext uri="{FF2B5EF4-FFF2-40B4-BE49-F238E27FC236}">
                <a16:creationId xmlns:a16="http://schemas.microsoft.com/office/drawing/2014/main" id="{A2FA5188-DEC6-4D91-A4EF-303D50C5A8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71258" y="2938039"/>
            <a:ext cx="412997" cy="430204"/>
          </a:xfrm>
          <a:prstGeom prst="rect">
            <a:avLst/>
          </a:prstGeom>
        </p:spPr>
      </p:pic>
      <p:pic>
        <p:nvPicPr>
          <p:cNvPr id="35" name="Picture 34">
            <a:extLst>
              <a:ext uri="{FF2B5EF4-FFF2-40B4-BE49-F238E27FC236}">
                <a16:creationId xmlns:a16="http://schemas.microsoft.com/office/drawing/2014/main" id="{A2FA5188-DEC6-4D91-A4EF-303D50C5A8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64084" y="3464422"/>
            <a:ext cx="412997" cy="430204"/>
          </a:xfrm>
          <a:prstGeom prst="rect">
            <a:avLst/>
          </a:prstGeom>
        </p:spPr>
      </p:pic>
      <p:pic>
        <p:nvPicPr>
          <p:cNvPr id="64" name="Picture 63">
            <a:extLst>
              <a:ext uri="{FF2B5EF4-FFF2-40B4-BE49-F238E27FC236}">
                <a16:creationId xmlns:a16="http://schemas.microsoft.com/office/drawing/2014/main" id="{A2FA5188-DEC6-4D91-A4EF-303D50C5A8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68874" y="4008327"/>
            <a:ext cx="412997" cy="430204"/>
          </a:xfrm>
          <a:prstGeom prst="rect">
            <a:avLst/>
          </a:prstGeom>
        </p:spPr>
      </p:pic>
      <p:pic>
        <p:nvPicPr>
          <p:cNvPr id="65" name="Picture 64">
            <a:extLst>
              <a:ext uri="{FF2B5EF4-FFF2-40B4-BE49-F238E27FC236}">
                <a16:creationId xmlns:a16="http://schemas.microsoft.com/office/drawing/2014/main" id="{A2FA5188-DEC6-4D91-A4EF-303D50C5A8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64083" y="4506173"/>
            <a:ext cx="412997" cy="430204"/>
          </a:xfrm>
          <a:prstGeom prst="rect">
            <a:avLst/>
          </a:prstGeom>
        </p:spPr>
      </p:pic>
      <p:pic>
        <p:nvPicPr>
          <p:cNvPr id="66" name="Picture 65">
            <a:extLst>
              <a:ext uri="{FF2B5EF4-FFF2-40B4-BE49-F238E27FC236}">
                <a16:creationId xmlns:a16="http://schemas.microsoft.com/office/drawing/2014/main" id="{A2FA5188-DEC6-4D91-A4EF-303D50C5A8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68874" y="5020027"/>
            <a:ext cx="412997" cy="430204"/>
          </a:xfrm>
          <a:prstGeom prst="rect">
            <a:avLst/>
          </a:prstGeom>
        </p:spPr>
      </p:pic>
      <p:pic>
        <p:nvPicPr>
          <p:cNvPr id="67" name="Picture 66">
            <a:extLst>
              <a:ext uri="{FF2B5EF4-FFF2-40B4-BE49-F238E27FC236}">
                <a16:creationId xmlns:a16="http://schemas.microsoft.com/office/drawing/2014/main" id="{A2FA5188-DEC6-4D91-A4EF-303D50C5A8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68874" y="5522825"/>
            <a:ext cx="412997" cy="430204"/>
          </a:xfrm>
          <a:prstGeom prst="rect">
            <a:avLst/>
          </a:prstGeom>
        </p:spPr>
      </p:pic>
    </p:spTree>
    <p:extLst>
      <p:ext uri="{BB962C8B-B14F-4D97-AF65-F5344CB8AC3E}">
        <p14:creationId xmlns:p14="http://schemas.microsoft.com/office/powerpoint/2010/main" val="342855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2" grpId="0"/>
      <p:bldP spid="52" grpId="0"/>
      <p:bldP spid="54" grpId="0"/>
      <p:bldP spid="56" grpId="0"/>
      <p:bldP spid="58" grpId="0"/>
      <p:bldP spid="6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9297831-86B3-42F9-9216-2172081FF071}"/>
              </a:ext>
            </a:extLst>
          </p:cNvPr>
          <p:cNvSpPr txBox="1"/>
          <p:nvPr/>
        </p:nvSpPr>
        <p:spPr>
          <a:xfrm>
            <a:off x="1768641" y="4572178"/>
            <a:ext cx="8975558"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Estás en </a:t>
            </a:r>
            <a:r>
              <a:rPr kumimoji="0" lang="en-GB" sz="8000" b="0" i="0" u="none" strike="noStrike" kern="0" cap="none" spc="0" normalizeH="0" baseline="0" noProof="0" dirty="0" err="1">
                <a:ln>
                  <a:noFill/>
                </a:ln>
                <a:solidFill>
                  <a:srgbClr val="4472C4">
                    <a:lumMod val="50000"/>
                  </a:srgbClr>
                </a:solidFill>
                <a:effectLst/>
                <a:uLnTx/>
                <a:uFillTx/>
              </a:rPr>
              <a:t>España</a:t>
            </a:r>
            <a:r>
              <a:rPr kumimoji="0" lang="en-GB" sz="8000" b="0" i="0" u="none" strike="noStrike" kern="0" cap="none" spc="0" normalizeH="0" baseline="0" noProof="0" dirty="0">
                <a:ln>
                  <a:noFill/>
                </a:ln>
                <a:solidFill>
                  <a:srgbClr val="4472C4">
                    <a:lumMod val="50000"/>
                  </a:srgbClr>
                </a:solidFill>
                <a:effectLst/>
                <a:uLnTx/>
                <a:uFillTx/>
              </a:rPr>
              <a:t>.</a:t>
            </a:r>
          </a:p>
        </p:txBody>
      </p:sp>
      <p:pic>
        <p:nvPicPr>
          <p:cNvPr id="8" name="Picture 3" descr="C:\Users\wdj\Google Drive\Primary\Y5 SoW\From Tracy\Pronouns\you.png">
            <a:extLst>
              <a:ext uri="{FF2B5EF4-FFF2-40B4-BE49-F238E27FC236}">
                <a16:creationId xmlns:a16="http://schemas.microsoft.com/office/drawing/2014/main" id="{D3A1C52E-D71E-424C-A766-6FAE1E3C58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9417" y="1438929"/>
            <a:ext cx="3025825" cy="26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8D7B342-F3CE-4E9C-A3A9-76EC231EA9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367" y="296863"/>
            <a:ext cx="4039832" cy="4391122"/>
          </a:xfrm>
          <a:prstGeom prst="rect">
            <a:avLst/>
          </a:prstGeom>
        </p:spPr>
      </p:pic>
      <p:sp>
        <p:nvSpPr>
          <p:cNvPr id="10" name="Rectangle 9">
            <a:extLst>
              <a:ext uri="{FF2B5EF4-FFF2-40B4-BE49-F238E27FC236}">
                <a16:creationId xmlns:a16="http://schemas.microsoft.com/office/drawing/2014/main" id="{F21E5612-6813-41B9-B160-47127972AF26}"/>
              </a:ext>
            </a:extLst>
          </p:cNvPr>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1</a:t>
            </a:r>
          </a:p>
        </p:txBody>
      </p:sp>
    </p:spTree>
    <p:extLst>
      <p:ext uri="{BB962C8B-B14F-4D97-AF65-F5344CB8AC3E}">
        <p14:creationId xmlns:p14="http://schemas.microsoft.com/office/powerpoint/2010/main" val="74911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69CEFF6-2E4C-4350-A7D7-5A235B5F93EE}"/>
              </a:ext>
            </a:extLst>
          </p:cNvPr>
          <p:cNvSpPr txBox="1"/>
          <p:nvPr/>
        </p:nvSpPr>
        <p:spPr>
          <a:xfrm>
            <a:off x="1768641" y="4572178"/>
            <a:ext cx="8975558"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Estás en el </a:t>
            </a:r>
            <a:r>
              <a:rPr kumimoji="0" lang="en-GB" sz="8000" b="0" i="0" u="none" strike="noStrike" kern="0" cap="none" spc="0" normalizeH="0" baseline="0" noProof="0" dirty="0" err="1">
                <a:ln>
                  <a:noFill/>
                </a:ln>
                <a:solidFill>
                  <a:srgbClr val="4472C4">
                    <a:lumMod val="50000"/>
                  </a:srgbClr>
                </a:solidFill>
                <a:effectLst/>
                <a:uLnTx/>
                <a:uFillTx/>
              </a:rPr>
              <a:t>norte</a:t>
            </a:r>
            <a:r>
              <a:rPr kumimoji="0" lang="en-GB" sz="8000" b="0" i="0" u="none" strike="noStrike" kern="0" cap="none" spc="0" normalizeH="0" baseline="0" noProof="0" dirty="0">
                <a:ln>
                  <a:noFill/>
                </a:ln>
                <a:solidFill>
                  <a:srgbClr val="4472C4">
                    <a:lumMod val="50000"/>
                  </a:srgbClr>
                </a:solidFill>
                <a:effectLst/>
                <a:uLnTx/>
                <a:uFillTx/>
              </a:rPr>
              <a:t>.</a:t>
            </a:r>
          </a:p>
        </p:txBody>
      </p:sp>
      <p:pic>
        <p:nvPicPr>
          <p:cNvPr id="8" name="Picture 3" descr="C:\Users\wdj\Google Drive\Primary\Y5 SoW\From Tracy\Pronouns\you.png">
            <a:extLst>
              <a:ext uri="{FF2B5EF4-FFF2-40B4-BE49-F238E27FC236}">
                <a16:creationId xmlns:a16="http://schemas.microsoft.com/office/drawing/2014/main" id="{3FE7679E-21AF-4421-9339-D8E17D72FF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9417" y="1438929"/>
            <a:ext cx="3025825" cy="26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381D4AA7-DD26-48A7-A3F0-2FD9C2A60A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6420" y="1163991"/>
            <a:ext cx="2922269" cy="3467295"/>
          </a:xfrm>
          <a:prstGeom prst="rect">
            <a:avLst/>
          </a:prstGeom>
        </p:spPr>
      </p:pic>
      <p:sp>
        <p:nvSpPr>
          <p:cNvPr id="10" name="Rectangle 9">
            <a:extLst>
              <a:ext uri="{FF2B5EF4-FFF2-40B4-BE49-F238E27FC236}">
                <a16:creationId xmlns:a16="http://schemas.microsoft.com/office/drawing/2014/main" id="{0F5BD987-5193-405F-A828-41DBE36D5E93}"/>
              </a:ext>
            </a:extLst>
          </p:cNvPr>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2</a:t>
            </a:r>
          </a:p>
        </p:txBody>
      </p:sp>
    </p:spTree>
    <p:extLst>
      <p:ext uri="{BB962C8B-B14F-4D97-AF65-F5344CB8AC3E}">
        <p14:creationId xmlns:p14="http://schemas.microsoft.com/office/powerpoint/2010/main" val="392147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0422E57-5406-43B4-87AC-3DC59CB67655}"/>
              </a:ext>
            </a:extLst>
          </p:cNvPr>
          <p:cNvSpPr txBox="1"/>
          <p:nvPr/>
        </p:nvSpPr>
        <p:spPr>
          <a:xfrm>
            <a:off x="1660357" y="4747292"/>
            <a:ext cx="9685422"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Estoy en </a:t>
            </a:r>
            <a:r>
              <a:rPr kumimoji="0" lang="en-GB" sz="8000" b="0" i="0" u="none" strike="noStrike" kern="0" cap="none" spc="0" normalizeH="0" baseline="0" noProof="0" dirty="0" err="1">
                <a:ln>
                  <a:noFill/>
                </a:ln>
                <a:solidFill>
                  <a:srgbClr val="4472C4">
                    <a:lumMod val="50000"/>
                  </a:srgbClr>
                </a:solidFill>
                <a:effectLst/>
                <a:uLnTx/>
                <a:uFillTx/>
              </a:rPr>
              <a:t>Inglaterra</a:t>
            </a:r>
            <a:r>
              <a:rPr kumimoji="0" lang="en-GB" sz="8000" b="0" i="0" u="none" strike="noStrike" kern="0" cap="none" spc="0" normalizeH="0" baseline="0" noProof="0" dirty="0">
                <a:ln>
                  <a:noFill/>
                </a:ln>
                <a:solidFill>
                  <a:srgbClr val="4472C4">
                    <a:lumMod val="50000"/>
                  </a:srgbClr>
                </a:solidFill>
                <a:effectLst/>
                <a:uLnTx/>
                <a:uFillTx/>
              </a:rPr>
              <a:t>.</a:t>
            </a:r>
          </a:p>
        </p:txBody>
      </p:sp>
      <p:pic>
        <p:nvPicPr>
          <p:cNvPr id="8" name="Picture 2" descr="C:\Users\wdj\Google Drive\Primary\Y5 SoW\From Tracy\Pronouns\i.png">
            <a:extLst>
              <a:ext uri="{FF2B5EF4-FFF2-40B4-BE49-F238E27FC236}">
                <a16:creationId xmlns:a16="http://schemas.microsoft.com/office/drawing/2014/main" id="{B402CBA8-8A46-446E-9C89-C1194AE1DF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7895" y="1172375"/>
            <a:ext cx="1528440" cy="357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52D4432B-F8DF-470C-8D62-CBF6E409B882}"/>
              </a:ext>
            </a:extLst>
          </p:cNvPr>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3</a:t>
            </a:r>
          </a:p>
        </p:txBody>
      </p:sp>
      <p:grpSp>
        <p:nvGrpSpPr>
          <p:cNvPr id="10" name="Group 9">
            <a:extLst>
              <a:ext uri="{FF2B5EF4-FFF2-40B4-BE49-F238E27FC236}">
                <a16:creationId xmlns:a16="http://schemas.microsoft.com/office/drawing/2014/main" id="{ACBC63CC-A7F5-498F-A68B-1AB6F40C55BD}"/>
              </a:ext>
            </a:extLst>
          </p:cNvPr>
          <p:cNvGrpSpPr/>
          <p:nvPr/>
        </p:nvGrpSpPr>
        <p:grpSpPr>
          <a:xfrm>
            <a:off x="5853354" y="1438929"/>
            <a:ext cx="2004691" cy="3248884"/>
            <a:chOff x="5853354" y="1438929"/>
            <a:chExt cx="2004691" cy="3248884"/>
          </a:xfrm>
        </p:grpSpPr>
        <p:pic>
          <p:nvPicPr>
            <p:cNvPr id="11" name="Picture 10">
              <a:extLst>
                <a:ext uri="{FF2B5EF4-FFF2-40B4-BE49-F238E27FC236}">
                  <a16:creationId xmlns:a16="http://schemas.microsoft.com/office/drawing/2014/main" id="{09536FBF-966F-41E0-BCF4-AC450530B2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3354" y="1438929"/>
              <a:ext cx="1978536" cy="3077189"/>
            </a:xfrm>
            <a:prstGeom prst="rect">
              <a:avLst/>
            </a:prstGeom>
          </p:spPr>
        </p:pic>
        <p:pic>
          <p:nvPicPr>
            <p:cNvPr id="12" name="Picture 11">
              <a:extLst>
                <a:ext uri="{FF2B5EF4-FFF2-40B4-BE49-F238E27FC236}">
                  <a16:creationId xmlns:a16="http://schemas.microsoft.com/office/drawing/2014/main" id="{038B876C-9ED5-4BB7-AF7B-238C2A1932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90230">
              <a:off x="6037988" y="2534491"/>
              <a:ext cx="1820057" cy="2153322"/>
            </a:xfrm>
            <a:prstGeom prst="rect">
              <a:avLst/>
            </a:prstGeom>
          </p:spPr>
        </p:pic>
      </p:grpSp>
    </p:spTree>
    <p:extLst>
      <p:ext uri="{BB962C8B-B14F-4D97-AF65-F5344CB8AC3E}">
        <p14:creationId xmlns:p14="http://schemas.microsoft.com/office/powerpoint/2010/main" val="402675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2" descr="C:\Users\wdj\Google Drive\Primary\Y5 SoW\From Tracy\Pronouns\she.png">
            <a:extLst>
              <a:ext uri="{FF2B5EF4-FFF2-40B4-BE49-F238E27FC236}">
                <a16:creationId xmlns:a16="http://schemas.microsoft.com/office/drawing/2014/main" id="{19AF6B54-9F5F-4A7D-AAC1-A8A9782AC3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5164" y="1694851"/>
            <a:ext cx="3314331" cy="252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7775530-D3FD-4219-BC85-BA2CDBED9AC0}"/>
              </a:ext>
            </a:extLst>
          </p:cNvPr>
          <p:cNvSpPr/>
          <p:nvPr/>
        </p:nvSpPr>
        <p:spPr>
          <a:xfrm>
            <a:off x="5199495" y="2404060"/>
            <a:ext cx="4419801" cy="156966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Madrid</a:t>
            </a:r>
          </a:p>
        </p:txBody>
      </p:sp>
      <p:sp>
        <p:nvSpPr>
          <p:cNvPr id="9" name="TextBox 8">
            <a:extLst>
              <a:ext uri="{FF2B5EF4-FFF2-40B4-BE49-F238E27FC236}">
                <a16:creationId xmlns:a16="http://schemas.microsoft.com/office/drawing/2014/main" id="{13C81BA3-2BD1-43C1-8036-5F4605A269F4}"/>
              </a:ext>
            </a:extLst>
          </p:cNvPr>
          <p:cNvSpPr txBox="1"/>
          <p:nvPr/>
        </p:nvSpPr>
        <p:spPr>
          <a:xfrm>
            <a:off x="1768641" y="4572178"/>
            <a:ext cx="8975558"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Está en Madrid.</a:t>
            </a:r>
          </a:p>
        </p:txBody>
      </p:sp>
      <p:sp>
        <p:nvSpPr>
          <p:cNvPr id="10" name="Rectangle 9">
            <a:extLst>
              <a:ext uri="{FF2B5EF4-FFF2-40B4-BE49-F238E27FC236}">
                <a16:creationId xmlns:a16="http://schemas.microsoft.com/office/drawing/2014/main" id="{8B7236EA-EDE4-4064-825A-6489694587B4}"/>
              </a:ext>
            </a:extLst>
          </p:cNvPr>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4</a:t>
            </a:r>
          </a:p>
        </p:txBody>
      </p:sp>
    </p:spTree>
    <p:extLst>
      <p:ext uri="{BB962C8B-B14F-4D97-AF65-F5344CB8AC3E}">
        <p14:creationId xmlns:p14="http://schemas.microsoft.com/office/powerpoint/2010/main" val="345531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 name="TextBox 7">
            <a:extLst>
              <a:ext uri="{FF2B5EF4-FFF2-40B4-BE49-F238E27FC236}">
                <a16:creationId xmlns:a16="http://schemas.microsoft.com/office/drawing/2014/main" id="{A24735DD-D48B-475C-8129-8B22E4F73498}"/>
              </a:ext>
            </a:extLst>
          </p:cNvPr>
          <p:cNvSpPr txBox="1"/>
          <p:nvPr/>
        </p:nvSpPr>
        <p:spPr>
          <a:xfrm>
            <a:off x="3038170" y="486077"/>
            <a:ext cx="5414904" cy="1862048"/>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1500" b="1"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está</a:t>
            </a:r>
          </a:p>
        </p:txBody>
      </p:sp>
      <p:sp>
        <p:nvSpPr>
          <p:cNvPr id="9" name="TextBox 8">
            <a:extLst>
              <a:ext uri="{FF2B5EF4-FFF2-40B4-BE49-F238E27FC236}">
                <a16:creationId xmlns:a16="http://schemas.microsoft.com/office/drawing/2014/main" id="{266EBEB2-45E9-4695-B1A3-C258E3F8EEDB}"/>
              </a:ext>
            </a:extLst>
          </p:cNvPr>
          <p:cNvSpPr txBox="1"/>
          <p:nvPr/>
        </p:nvSpPr>
        <p:spPr>
          <a:xfrm>
            <a:off x="3160552" y="2055737"/>
            <a:ext cx="5414904"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[is] (location, state)</a:t>
            </a:r>
          </a:p>
        </p:txBody>
      </p:sp>
      <p:sp>
        <p:nvSpPr>
          <p:cNvPr id="10" name="TextBox 9">
            <a:extLst>
              <a:ext uri="{FF2B5EF4-FFF2-40B4-BE49-F238E27FC236}">
                <a16:creationId xmlns:a16="http://schemas.microsoft.com/office/drawing/2014/main" id="{62336DDC-90DE-4FD8-A622-6902232B3B60}"/>
              </a:ext>
            </a:extLst>
          </p:cNvPr>
          <p:cNvSpPr txBox="1"/>
          <p:nvPr/>
        </p:nvSpPr>
        <p:spPr>
          <a:xfrm>
            <a:off x="1" y="3356040"/>
            <a:ext cx="12192000" cy="1015663"/>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Madrid</a:t>
            </a:r>
            <a:r>
              <a:rPr kumimoji="0" lang="fr-FR" sz="60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 está </a:t>
            </a:r>
            <a:r>
              <a:rPr kumimoji="0" lang="fr-FR"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en España.</a:t>
            </a:r>
          </a:p>
        </p:txBody>
      </p:sp>
      <p:sp>
        <p:nvSpPr>
          <p:cNvPr id="11" name="TextBox 10">
            <a:extLst>
              <a:ext uri="{FF2B5EF4-FFF2-40B4-BE49-F238E27FC236}">
                <a16:creationId xmlns:a16="http://schemas.microsoft.com/office/drawing/2014/main" id="{18B48148-F20A-4DE0-A4B5-614A9E1BAA7B}"/>
              </a:ext>
            </a:extLst>
          </p:cNvPr>
          <p:cNvSpPr txBox="1"/>
          <p:nvPr/>
        </p:nvSpPr>
        <p:spPr>
          <a:xfrm>
            <a:off x="-227995" y="4371703"/>
            <a:ext cx="12191998" cy="584775"/>
          </a:xfrm>
          <a:prstGeom prst="rect">
            <a:avLst/>
          </a:prstGeom>
          <a:noFill/>
        </p:spPr>
        <p:txBody>
          <a:bodyPr wrap="square" rtlCol="0">
            <a:spAutoFit/>
          </a:bodyPr>
          <a:lstStyle/>
          <a:p>
            <a:pPr algn="ctr" eaLnBrk="0" fontAlgn="base" hangingPunct="0">
              <a:spcBef>
                <a:spcPct val="0"/>
              </a:spcBef>
              <a:spcAft>
                <a:spcPct val="0"/>
              </a:spcAft>
              <a:defRPr/>
            </a:pPr>
            <a:r>
              <a:rPr lang="en-GB" sz="3200" dirty="0">
                <a:solidFill>
                  <a:srgbClr val="5B9BD5">
                    <a:lumMod val="50000"/>
                  </a:srgbClr>
                </a:solidFill>
                <a:latin typeface="Century Gothic" panose="020B0502020202020204" pitchFamily="34" charset="0"/>
              </a:rPr>
              <a:t>[Madrid </a:t>
            </a:r>
            <a:r>
              <a:rPr lang="en-GB" sz="3200" b="1" dirty="0">
                <a:solidFill>
                  <a:srgbClr val="EA5F00"/>
                </a:solidFill>
                <a:latin typeface="Century Gothic" panose="020B0502020202020204" pitchFamily="34" charset="0"/>
                <a:cs typeface="Calibri" panose="020F0502020204030204" pitchFamily="34" charset="0"/>
              </a:rPr>
              <a:t>is </a:t>
            </a:r>
            <a:r>
              <a:rPr lang="en-GB" sz="3200" dirty="0">
                <a:solidFill>
                  <a:srgbClr val="5B9BD5">
                    <a:lumMod val="50000"/>
                  </a:srgbClr>
                </a:solidFill>
                <a:latin typeface="Century Gothic" panose="020B0502020202020204" pitchFamily="34" charset="0"/>
              </a:rPr>
              <a:t>in</a:t>
            </a:r>
            <a:r>
              <a:rPr lang="en-GB" sz="3200" b="1" dirty="0">
                <a:solidFill>
                  <a:srgbClr val="EA5F00"/>
                </a:solidFill>
                <a:latin typeface="Century Gothic" panose="020B0502020202020204" pitchFamily="34" charset="0"/>
                <a:cs typeface="Calibri" panose="020F0502020204030204" pitchFamily="34" charset="0"/>
              </a:rPr>
              <a:t> </a:t>
            </a:r>
            <a:r>
              <a:rPr lang="en-GB" sz="3200" dirty="0">
                <a:solidFill>
                  <a:srgbClr val="5B9BD5">
                    <a:lumMod val="50000"/>
                  </a:srgbClr>
                </a:solidFill>
                <a:latin typeface="Century Gothic" panose="020B0502020202020204" pitchFamily="34" charset="0"/>
              </a:rPr>
              <a:t>Spain.]</a:t>
            </a:r>
          </a:p>
        </p:txBody>
      </p:sp>
      <p:sp>
        <p:nvSpPr>
          <p:cNvPr id="2" name="Title 1">
            <a:extLst>
              <a:ext uri="{FF2B5EF4-FFF2-40B4-BE49-F238E27FC236}">
                <a16:creationId xmlns:a16="http://schemas.microsoft.com/office/drawing/2014/main" id="{B6DA9DA5-A3CE-433F-99CD-B0F359D89D3C}"/>
              </a:ext>
            </a:extLst>
          </p:cNvPr>
          <p:cNvSpPr>
            <a:spLocks noGrp="1"/>
          </p:cNvSpPr>
          <p:nvPr>
            <p:ph type="title"/>
          </p:nvPr>
        </p:nvSpPr>
        <p:spPr>
          <a:xfrm>
            <a:off x="1" y="6995170"/>
            <a:ext cx="1116147" cy="200761"/>
          </a:xfrm>
        </p:spPr>
        <p:txBody>
          <a:bodyPr/>
          <a:lstStyle/>
          <a:p>
            <a:r>
              <a:rPr lang="en-GB" sz="200" dirty="0">
                <a:solidFill>
                  <a:schemeClr val="bg1"/>
                </a:solidFill>
              </a:rPr>
              <a:t>está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esta.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Madrid_esta_en_Espan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E815A27-257D-44C8-B964-523963E41917}"/>
              </a:ext>
            </a:extLst>
          </p:cNvPr>
          <p:cNvSpPr txBox="1"/>
          <p:nvPr/>
        </p:nvSpPr>
        <p:spPr>
          <a:xfrm>
            <a:off x="1768641" y="4572178"/>
            <a:ext cx="8975558"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Estoy en el sur.</a:t>
            </a:r>
          </a:p>
        </p:txBody>
      </p:sp>
      <p:pic>
        <p:nvPicPr>
          <p:cNvPr id="8" name="Picture 2" descr="C:\Users\wdj\Google Drive\Primary\Y5 SoW\From Tracy\Pronouns\i.png">
            <a:extLst>
              <a:ext uri="{FF2B5EF4-FFF2-40B4-BE49-F238E27FC236}">
                <a16:creationId xmlns:a16="http://schemas.microsoft.com/office/drawing/2014/main" id="{CF8779CD-B62F-4C92-9BD4-EC9D99BD69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2950" y="1347488"/>
            <a:ext cx="1218760" cy="285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D19C371-4276-4F61-A7E1-1148E60C85F1}"/>
              </a:ext>
            </a:extLst>
          </p:cNvPr>
          <p:cNvPicPr/>
          <p:nvPr/>
        </p:nvPicPr>
        <p:blipFill>
          <a:blip r:embed="rId5" cstate="print">
            <a:extLst>
              <a:ext uri="{28A0092B-C50C-407E-A947-70E740481C1C}">
                <a14:useLocalDpi xmlns:a14="http://schemas.microsoft.com/office/drawing/2010/main" val="0"/>
              </a:ext>
            </a:extLst>
          </a:blip>
          <a:stretch>
            <a:fillRect/>
          </a:stretch>
        </p:blipFill>
        <p:spPr>
          <a:xfrm rot="10800000">
            <a:off x="6396544" y="1347488"/>
            <a:ext cx="2594154" cy="3066288"/>
          </a:xfrm>
          <a:prstGeom prst="rect">
            <a:avLst/>
          </a:prstGeom>
        </p:spPr>
      </p:pic>
      <p:sp>
        <p:nvSpPr>
          <p:cNvPr id="10" name="Text Box 5">
            <a:extLst>
              <a:ext uri="{FF2B5EF4-FFF2-40B4-BE49-F238E27FC236}">
                <a16:creationId xmlns:a16="http://schemas.microsoft.com/office/drawing/2014/main" id="{17E3E104-F753-4F4B-894D-E50C13FECC77}"/>
              </a:ext>
            </a:extLst>
          </p:cNvPr>
          <p:cNvSpPr txBox="1"/>
          <p:nvPr/>
        </p:nvSpPr>
        <p:spPr>
          <a:xfrm>
            <a:off x="7238993" y="3710132"/>
            <a:ext cx="909256" cy="1077738"/>
          </a:xfrm>
          <a:prstGeom prst="rect">
            <a:avLst/>
          </a:prstGeom>
          <a:solidFill>
            <a:sysClr val="window" lastClr="FFFFFF"/>
          </a:solidFill>
          <a:ln>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0"/>
              </a:spcAft>
              <a:buClrTx/>
              <a:buSzTx/>
              <a:buFontTx/>
              <a:buNone/>
              <a:tabLst/>
              <a:defRPr/>
            </a:pPr>
            <a:r>
              <a:rPr kumimoji="0" lang="en-GB" sz="6000" b="1" i="0" u="none" strike="noStrike" kern="0" cap="none" spc="0" normalizeH="0" baseline="0" noProof="0" dirty="0">
                <a:ln w="11113" cap="flat" cmpd="sng" algn="ctr">
                  <a:solidFill>
                    <a:srgbClr val="ED7D31"/>
                  </a:solidFill>
                  <a:prstDash val="solid"/>
                  <a:round/>
                </a:ln>
                <a:solidFill>
                  <a:srgbClr val="FFFFFF"/>
                </a:solidFill>
                <a:effectLst/>
                <a:uLnTx/>
                <a:uFillTx/>
                <a:ea typeface="SimSun" panose="02010600030101010101" pitchFamily="2" charset="-122"/>
                <a:cs typeface="Times New Roman" panose="02020603050405020304" pitchFamily="18" charset="0"/>
              </a:rPr>
              <a:t>S</a:t>
            </a:r>
            <a:endParaRPr kumimoji="0" lang="en-GB" sz="6000" b="0" i="0" u="none" strike="noStrike" kern="0" cap="none" spc="0" normalizeH="0" baseline="0" noProof="0" dirty="0">
              <a:ln>
                <a:noFill/>
              </a:ln>
              <a:solidFill>
                <a:prstClr val="black"/>
              </a:solidFill>
              <a:effectLst/>
              <a:uLnTx/>
              <a:uFillTx/>
              <a:ea typeface="SimSun" panose="02010600030101010101" pitchFamily="2" charset="-122"/>
              <a:cs typeface="Times New Roman" panose="02020603050405020304" pitchFamily="18" charset="0"/>
            </a:endParaRPr>
          </a:p>
        </p:txBody>
      </p:sp>
      <p:sp>
        <p:nvSpPr>
          <p:cNvPr id="11" name="Rectangle 10">
            <a:extLst>
              <a:ext uri="{FF2B5EF4-FFF2-40B4-BE49-F238E27FC236}">
                <a16:creationId xmlns:a16="http://schemas.microsoft.com/office/drawing/2014/main" id="{93E4AB3C-494A-4CB3-905F-9E2FE0A6E63A}"/>
              </a:ext>
            </a:extLst>
          </p:cNvPr>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5</a:t>
            </a:r>
          </a:p>
        </p:txBody>
      </p:sp>
    </p:spTree>
    <p:extLst>
      <p:ext uri="{BB962C8B-B14F-4D97-AF65-F5344CB8AC3E}">
        <p14:creationId xmlns:p14="http://schemas.microsoft.com/office/powerpoint/2010/main" val="280703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7F9A2173-E48B-4AF4-9421-DA68B47B18BE}"/>
              </a:ext>
            </a:extLst>
          </p:cNvPr>
          <p:cNvSpPr txBox="1"/>
          <p:nvPr/>
        </p:nvSpPr>
        <p:spPr>
          <a:xfrm>
            <a:off x="1763078" y="4705769"/>
            <a:ext cx="12391834"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Estoy en Granada.</a:t>
            </a:r>
          </a:p>
        </p:txBody>
      </p:sp>
      <p:pic>
        <p:nvPicPr>
          <p:cNvPr id="8" name="Picture 2" descr="C:\Users\wdj\Google Drive\Primary\Y5 SoW\From Tracy\Pronouns\i.png">
            <a:extLst>
              <a:ext uri="{FF2B5EF4-FFF2-40B4-BE49-F238E27FC236}">
                <a16:creationId xmlns:a16="http://schemas.microsoft.com/office/drawing/2014/main" id="{3096ED9C-D68E-4217-946A-82DC6C0868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2950" y="1347488"/>
            <a:ext cx="1218760" cy="285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893642B-EBEC-48B3-92AA-5EB8A4C78184}"/>
              </a:ext>
            </a:extLst>
          </p:cNvPr>
          <p:cNvSpPr/>
          <p:nvPr/>
        </p:nvSpPr>
        <p:spPr>
          <a:xfrm>
            <a:off x="5002780" y="2259685"/>
            <a:ext cx="5602817" cy="156966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Granada</a:t>
            </a:r>
          </a:p>
        </p:txBody>
      </p:sp>
      <p:sp>
        <p:nvSpPr>
          <p:cNvPr id="10" name="Rectangle 9">
            <a:extLst>
              <a:ext uri="{FF2B5EF4-FFF2-40B4-BE49-F238E27FC236}">
                <a16:creationId xmlns:a16="http://schemas.microsoft.com/office/drawing/2014/main" id="{BE870269-AE8A-4F44-BDFF-FE1BCEDBCCC0}"/>
              </a:ext>
            </a:extLst>
          </p:cNvPr>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6</a:t>
            </a:r>
          </a:p>
        </p:txBody>
      </p:sp>
    </p:spTree>
    <p:extLst>
      <p:ext uri="{BB962C8B-B14F-4D97-AF65-F5344CB8AC3E}">
        <p14:creationId xmlns:p14="http://schemas.microsoft.com/office/powerpoint/2010/main" val="223648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DEE51349-DC33-4A90-AFB1-FFD017A1A535}"/>
              </a:ext>
            </a:extLst>
          </p:cNvPr>
          <p:cNvSpPr txBox="1"/>
          <p:nvPr/>
        </p:nvSpPr>
        <p:spPr>
          <a:xfrm>
            <a:off x="1768640" y="4572178"/>
            <a:ext cx="9807663"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Estás en </a:t>
            </a:r>
            <a:r>
              <a:rPr kumimoji="0" lang="en-GB" sz="8000" b="0" i="0" u="none" strike="noStrike" kern="0" cap="none" spc="0" normalizeH="0" baseline="0" noProof="0" dirty="0" err="1">
                <a:ln>
                  <a:noFill/>
                </a:ln>
                <a:solidFill>
                  <a:srgbClr val="4472C4">
                    <a:lumMod val="50000"/>
                  </a:srgbClr>
                </a:solidFill>
                <a:effectLst/>
                <a:uLnTx/>
                <a:uFillTx/>
              </a:rPr>
              <a:t>Inglaterra</a:t>
            </a:r>
            <a:r>
              <a:rPr kumimoji="0" lang="en-GB" sz="8000" b="0" i="0" u="none" strike="noStrike" kern="0" cap="none" spc="0" normalizeH="0" baseline="0" noProof="0" dirty="0">
                <a:ln>
                  <a:noFill/>
                </a:ln>
                <a:solidFill>
                  <a:srgbClr val="4472C4">
                    <a:lumMod val="50000"/>
                  </a:srgbClr>
                </a:solidFill>
                <a:effectLst/>
                <a:uLnTx/>
                <a:uFillTx/>
              </a:rPr>
              <a:t>.</a:t>
            </a:r>
          </a:p>
        </p:txBody>
      </p:sp>
      <p:pic>
        <p:nvPicPr>
          <p:cNvPr id="8" name="Picture 3" descr="C:\Users\wdj\Google Drive\Primary\Y5 SoW\From Tracy\Pronouns\you.png">
            <a:extLst>
              <a:ext uri="{FF2B5EF4-FFF2-40B4-BE49-F238E27FC236}">
                <a16:creationId xmlns:a16="http://schemas.microsoft.com/office/drawing/2014/main" id="{A43CF043-F85C-4C4E-9A7F-10D48378CB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1662" y="1613629"/>
            <a:ext cx="3025825" cy="26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8791E409-107B-484E-9297-67FB89DCE206}"/>
              </a:ext>
            </a:extLst>
          </p:cNvPr>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7</a:t>
            </a:r>
          </a:p>
        </p:txBody>
      </p:sp>
      <p:grpSp>
        <p:nvGrpSpPr>
          <p:cNvPr id="10" name="Group 9">
            <a:extLst>
              <a:ext uri="{FF2B5EF4-FFF2-40B4-BE49-F238E27FC236}">
                <a16:creationId xmlns:a16="http://schemas.microsoft.com/office/drawing/2014/main" id="{A771B28D-BD0E-48F1-AED8-592A0A18493A}"/>
              </a:ext>
            </a:extLst>
          </p:cNvPr>
          <p:cNvGrpSpPr/>
          <p:nvPr/>
        </p:nvGrpSpPr>
        <p:grpSpPr>
          <a:xfrm>
            <a:off x="5853354" y="1438929"/>
            <a:ext cx="2004691" cy="3248884"/>
            <a:chOff x="5853354" y="1438929"/>
            <a:chExt cx="2004691" cy="3248884"/>
          </a:xfrm>
        </p:grpSpPr>
        <p:pic>
          <p:nvPicPr>
            <p:cNvPr id="11" name="Picture 10">
              <a:extLst>
                <a:ext uri="{FF2B5EF4-FFF2-40B4-BE49-F238E27FC236}">
                  <a16:creationId xmlns:a16="http://schemas.microsoft.com/office/drawing/2014/main" id="{0B4C9088-79B5-45D1-8E5A-A099ED8C5B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3354" y="1438929"/>
              <a:ext cx="1978536" cy="3077189"/>
            </a:xfrm>
            <a:prstGeom prst="rect">
              <a:avLst/>
            </a:prstGeom>
          </p:spPr>
        </p:pic>
        <p:pic>
          <p:nvPicPr>
            <p:cNvPr id="12" name="Picture 11">
              <a:extLst>
                <a:ext uri="{FF2B5EF4-FFF2-40B4-BE49-F238E27FC236}">
                  <a16:creationId xmlns:a16="http://schemas.microsoft.com/office/drawing/2014/main" id="{EDC1CCC0-B4F7-4A3A-B652-0D0657401D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90230">
              <a:off x="6037988" y="2534491"/>
              <a:ext cx="1820057" cy="2153322"/>
            </a:xfrm>
            <a:prstGeom prst="rect">
              <a:avLst/>
            </a:prstGeom>
          </p:spPr>
        </p:pic>
      </p:grpSp>
    </p:spTree>
    <p:extLst>
      <p:ext uri="{BB962C8B-B14F-4D97-AF65-F5344CB8AC3E}">
        <p14:creationId xmlns:p14="http://schemas.microsoft.com/office/powerpoint/2010/main" val="92299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498556B-9ABF-444F-964F-CB5DF287BFE9}"/>
              </a:ext>
            </a:extLst>
          </p:cNvPr>
          <p:cNvSpPr txBox="1"/>
          <p:nvPr/>
        </p:nvSpPr>
        <p:spPr>
          <a:xfrm>
            <a:off x="1768641" y="4572178"/>
            <a:ext cx="8975558"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Está en </a:t>
            </a:r>
            <a:r>
              <a:rPr kumimoji="0" lang="en-GB" sz="8000" b="0" i="0" u="none" strike="noStrike" kern="0" cap="none" spc="0" normalizeH="0" baseline="0" noProof="0" dirty="0" err="1">
                <a:ln>
                  <a:noFill/>
                </a:ln>
                <a:solidFill>
                  <a:srgbClr val="4472C4">
                    <a:lumMod val="50000"/>
                  </a:srgbClr>
                </a:solidFill>
                <a:effectLst/>
                <a:uLnTx/>
                <a:uFillTx/>
              </a:rPr>
              <a:t>España</a:t>
            </a:r>
            <a:r>
              <a:rPr kumimoji="0" lang="en-GB" sz="8000" b="0" i="0" u="none" strike="noStrike" kern="0" cap="none" spc="0" normalizeH="0" baseline="0" noProof="0" dirty="0">
                <a:ln>
                  <a:noFill/>
                </a:ln>
                <a:solidFill>
                  <a:srgbClr val="4472C4">
                    <a:lumMod val="50000"/>
                  </a:srgbClr>
                </a:solidFill>
                <a:effectLst/>
                <a:uLnTx/>
                <a:uFillTx/>
              </a:rPr>
              <a:t>.</a:t>
            </a:r>
          </a:p>
        </p:txBody>
      </p:sp>
      <p:pic>
        <p:nvPicPr>
          <p:cNvPr id="8" name="Picture 2" descr="C:\Users\wdj\Google Drive\Primary\Y5 SoW\From Tracy\Pronouns\he.png">
            <a:extLst>
              <a:ext uri="{FF2B5EF4-FFF2-40B4-BE49-F238E27FC236}">
                <a16:creationId xmlns:a16="http://schemas.microsoft.com/office/drawing/2014/main" id="{55A84544-0066-440E-8C19-2D426147ED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9432" y="1691267"/>
            <a:ext cx="3428707" cy="253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C290D1D-4E75-4076-A395-3CCA242D6C82}"/>
              </a:ext>
            </a:extLst>
          </p:cNvPr>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8</a:t>
            </a:r>
          </a:p>
        </p:txBody>
      </p:sp>
      <p:pic>
        <p:nvPicPr>
          <p:cNvPr id="10" name="Picture 9">
            <a:extLst>
              <a:ext uri="{FF2B5EF4-FFF2-40B4-BE49-F238E27FC236}">
                <a16:creationId xmlns:a16="http://schemas.microsoft.com/office/drawing/2014/main" id="{02EFF764-347B-44D7-B691-96FFF7C9CD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367" y="296863"/>
            <a:ext cx="4039832" cy="4391122"/>
          </a:xfrm>
          <a:prstGeom prst="rect">
            <a:avLst/>
          </a:prstGeom>
        </p:spPr>
      </p:pic>
    </p:spTree>
    <p:extLst>
      <p:ext uri="{BB962C8B-B14F-4D97-AF65-F5344CB8AC3E}">
        <p14:creationId xmlns:p14="http://schemas.microsoft.com/office/powerpoint/2010/main" val="280652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 </a:t>
            </a:r>
            <a:r>
              <a:rPr lang="en-GB" sz="3600" b="1" dirty="0" err="1">
                <a:solidFill>
                  <a:schemeClr val="bg1"/>
                </a:solidFill>
              </a:rPr>
              <a:t>hablar</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sp>
        <p:nvSpPr>
          <p:cNvPr id="6" name="Rectangle 5">
            <a:extLst>
              <a:ext uri="{FF2B5EF4-FFF2-40B4-BE49-F238E27FC236}">
                <a16:creationId xmlns:a16="http://schemas.microsoft.com/office/drawing/2014/main" id="{7EFF02AB-067B-4B9E-BF11-20C1ED067F43}"/>
              </a:ext>
            </a:extLst>
          </p:cNvPr>
          <p:cNvSpPr/>
          <p:nvPr/>
        </p:nvSpPr>
        <p:spPr>
          <a:xfrm>
            <a:off x="689889" y="4485476"/>
            <a:ext cx="3670613"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Partner B</a:t>
            </a:r>
          </a:p>
        </p:txBody>
      </p:sp>
      <p:sp>
        <p:nvSpPr>
          <p:cNvPr id="8" name="Rectangle 7">
            <a:extLst>
              <a:ext uri="{FF2B5EF4-FFF2-40B4-BE49-F238E27FC236}">
                <a16:creationId xmlns:a16="http://schemas.microsoft.com/office/drawing/2014/main" id="{8542DFA8-CAC7-4EFC-9B1E-9FCB090E5CB8}"/>
              </a:ext>
            </a:extLst>
          </p:cNvPr>
          <p:cNvSpPr/>
          <p:nvPr/>
        </p:nvSpPr>
        <p:spPr>
          <a:xfrm>
            <a:off x="1098204" y="3540863"/>
            <a:ext cx="3670613"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Estás</a:t>
            </a:r>
          </a:p>
        </p:txBody>
      </p:sp>
      <p:sp>
        <p:nvSpPr>
          <p:cNvPr id="9" name="Rectangle 8">
            <a:extLst>
              <a:ext uri="{FF2B5EF4-FFF2-40B4-BE49-F238E27FC236}">
                <a16:creationId xmlns:a16="http://schemas.microsoft.com/office/drawing/2014/main" id="{54595244-A1A1-4D30-83F0-A0DC0DB4FEAE}"/>
              </a:ext>
            </a:extLst>
          </p:cNvPr>
          <p:cNvSpPr/>
          <p:nvPr/>
        </p:nvSpPr>
        <p:spPr>
          <a:xfrm>
            <a:off x="3324578" y="3544544"/>
            <a:ext cx="4761797"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en el </a:t>
            </a:r>
            <a:r>
              <a:rPr kumimoji="0" lang="en-US" sz="5400" b="1" i="0" u="none" strike="noStrike" kern="0" cap="none" spc="0" normalizeH="0" baseline="0" noProof="0" dirty="0" err="1">
                <a:ln w="22225">
                  <a:solidFill>
                    <a:srgbClr val="ED7D31"/>
                  </a:solidFill>
                  <a:prstDash val="solid"/>
                </a:ln>
                <a:solidFill>
                  <a:srgbClr val="ED7D31">
                    <a:lumMod val="40000"/>
                    <a:lumOff val="60000"/>
                  </a:srgbClr>
                </a:solidFill>
                <a:effectLst/>
                <a:uLnTx/>
                <a:uFillTx/>
              </a:rPr>
              <a:t>norte</a:t>
            </a: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a:t>
            </a:r>
          </a:p>
        </p:txBody>
      </p:sp>
      <p:sp>
        <p:nvSpPr>
          <p:cNvPr id="10" name="Rectangle 9">
            <a:extLst>
              <a:ext uri="{FF2B5EF4-FFF2-40B4-BE49-F238E27FC236}">
                <a16:creationId xmlns:a16="http://schemas.microsoft.com/office/drawing/2014/main" id="{AE5ADC96-31BE-42FE-9B45-786B546E8D27}"/>
              </a:ext>
            </a:extLst>
          </p:cNvPr>
          <p:cNvSpPr/>
          <p:nvPr/>
        </p:nvSpPr>
        <p:spPr>
          <a:xfrm>
            <a:off x="1652216" y="5436028"/>
            <a:ext cx="7089448"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You are in the north.</a:t>
            </a:r>
          </a:p>
        </p:txBody>
      </p:sp>
      <p:sp>
        <p:nvSpPr>
          <p:cNvPr id="11" name="Rectangle 10">
            <a:extLst>
              <a:ext uri="{FF2B5EF4-FFF2-40B4-BE49-F238E27FC236}">
                <a16:creationId xmlns:a16="http://schemas.microsoft.com/office/drawing/2014/main" id="{DCBA33D8-E8E4-47D8-AA9B-B611B529013C}"/>
              </a:ext>
            </a:extLst>
          </p:cNvPr>
          <p:cNvSpPr/>
          <p:nvPr/>
        </p:nvSpPr>
        <p:spPr>
          <a:xfrm>
            <a:off x="689889" y="997209"/>
            <a:ext cx="3670613"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Partner A</a:t>
            </a:r>
          </a:p>
        </p:txBody>
      </p:sp>
      <p:pic>
        <p:nvPicPr>
          <p:cNvPr id="12" name="Picture 3" descr="C:\Users\wdj\Google Drive\Primary\Y5 SoW\From Tracy\Pronouns\you.png">
            <a:extLst>
              <a:ext uri="{FF2B5EF4-FFF2-40B4-BE49-F238E27FC236}">
                <a16:creationId xmlns:a16="http://schemas.microsoft.com/office/drawing/2014/main" id="{2EEFEDEA-F4B3-4AB0-A2DD-EE69EF7054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7423" y="1924338"/>
            <a:ext cx="1874310" cy="165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7D197A2A-25C2-435B-8AA9-70E950680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0502" y="2193868"/>
            <a:ext cx="1153198" cy="1368278"/>
          </a:xfrm>
          <a:prstGeom prst="rect">
            <a:avLst/>
          </a:prstGeom>
        </p:spPr>
      </p:pic>
      <p:sp>
        <p:nvSpPr>
          <p:cNvPr id="14" name="Oval Callout 15">
            <a:extLst>
              <a:ext uri="{FF2B5EF4-FFF2-40B4-BE49-F238E27FC236}">
                <a16:creationId xmlns:a16="http://schemas.microsoft.com/office/drawing/2014/main" id="{A5431C13-9279-422F-A095-03DAEBA9BC62}"/>
              </a:ext>
            </a:extLst>
          </p:cNvPr>
          <p:cNvSpPr/>
          <p:nvPr/>
        </p:nvSpPr>
        <p:spPr>
          <a:xfrm>
            <a:off x="5904550" y="865135"/>
            <a:ext cx="6024428" cy="1439279"/>
          </a:xfrm>
          <a:prstGeom prst="wedgeEllipseCallout">
            <a:avLst>
              <a:gd name="adj1" fmla="val -50861"/>
              <a:gd name="adj2" fmla="val 31441"/>
            </a:avLst>
          </a:prstGeom>
          <a:solidFill>
            <a:srgbClr val="115076"/>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mj-lt"/>
                <a:ea typeface="+mn-ea"/>
                <a:cs typeface="+mn-cs"/>
              </a:rPr>
              <a:t>(verb) + (location)</a:t>
            </a:r>
          </a:p>
        </p:txBody>
      </p:sp>
      <p:sp>
        <p:nvSpPr>
          <p:cNvPr id="15" name="Oval Callout 16">
            <a:extLst>
              <a:ext uri="{FF2B5EF4-FFF2-40B4-BE49-F238E27FC236}">
                <a16:creationId xmlns:a16="http://schemas.microsoft.com/office/drawing/2014/main" id="{47EE7A96-BED6-4B89-B5DC-E1A5E9A1D2EE}"/>
              </a:ext>
            </a:extLst>
          </p:cNvPr>
          <p:cNvSpPr/>
          <p:nvPr/>
        </p:nvSpPr>
        <p:spPr>
          <a:xfrm>
            <a:off x="7631131" y="4322175"/>
            <a:ext cx="3869708" cy="1439279"/>
          </a:xfrm>
          <a:prstGeom prst="wedgeEllipseCallout">
            <a:avLst>
              <a:gd name="adj1" fmla="val -63705"/>
              <a:gd name="adj2" fmla="val 12173"/>
            </a:avLst>
          </a:prstGeom>
          <a:solidFill>
            <a:srgbClr val="115076"/>
          </a:solidFill>
          <a:ln w="12700" cap="flat" cmpd="sng" algn="ctr">
            <a:solidFill>
              <a:srgbClr val="11507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mj-lt"/>
                <a:ea typeface="+mn-ea"/>
                <a:cs typeface="+mn-cs"/>
              </a:rPr>
              <a:t>translation</a:t>
            </a:r>
          </a:p>
        </p:txBody>
      </p:sp>
    </p:spTree>
    <p:extLst>
      <p:ext uri="{BB962C8B-B14F-4D97-AF65-F5344CB8AC3E}">
        <p14:creationId xmlns:p14="http://schemas.microsoft.com/office/powerpoint/2010/main" val="71303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4"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9" name="TextBox 8"/>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1.1, Week 2)</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3" name="TextBox 12"/>
          <p:cNvSpPr txBox="1"/>
          <p:nvPr/>
        </p:nvSpPr>
        <p:spPr>
          <a:xfrm>
            <a:off x="175149" y="3741360"/>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7" name="Picture 16" descr="\\userfs\nca509\w2k\Downloads\frame (58).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24578" y="2518694"/>
            <a:ext cx="1207135" cy="1251113"/>
          </a:xfrm>
          <a:prstGeom prst="rect">
            <a:avLst/>
          </a:prstGeom>
          <a:noFill/>
          <a:ln>
            <a:noFill/>
          </a:ln>
        </p:spPr>
      </p:pic>
    </p:spTree>
    <p:extLst>
      <p:ext uri="{BB962C8B-B14F-4D97-AF65-F5344CB8AC3E}">
        <p14:creationId xmlns:p14="http://schemas.microsoft.com/office/powerpoint/2010/main" val="561921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 name="TextBox 7">
            <a:extLst>
              <a:ext uri="{FF2B5EF4-FFF2-40B4-BE49-F238E27FC236}">
                <a16:creationId xmlns:a16="http://schemas.microsoft.com/office/drawing/2014/main" id="{15C7DC7E-8E9E-4B9E-9445-699FE2E560E9}"/>
              </a:ext>
            </a:extLst>
          </p:cNvPr>
          <p:cNvSpPr txBox="1"/>
          <p:nvPr/>
        </p:nvSpPr>
        <p:spPr>
          <a:xfrm>
            <a:off x="3038170" y="486077"/>
            <a:ext cx="5414904" cy="1862048"/>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1500" b="1"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estar</a:t>
            </a:r>
          </a:p>
        </p:txBody>
      </p:sp>
      <p:sp>
        <p:nvSpPr>
          <p:cNvPr id="9" name="TextBox 8">
            <a:extLst>
              <a:ext uri="{FF2B5EF4-FFF2-40B4-BE49-F238E27FC236}">
                <a16:creationId xmlns:a16="http://schemas.microsoft.com/office/drawing/2014/main" id="{A47CCC2E-87A0-40C3-B21A-27C8E0838E3D}"/>
              </a:ext>
            </a:extLst>
          </p:cNvPr>
          <p:cNvSpPr txBox="1"/>
          <p:nvPr/>
        </p:nvSpPr>
        <p:spPr>
          <a:xfrm>
            <a:off x="-23446" y="2092255"/>
            <a:ext cx="12063046" cy="584775"/>
          </a:xfrm>
          <a:prstGeom prst="rect">
            <a:avLst/>
          </a:prstGeom>
          <a:noFill/>
        </p:spPr>
        <p:txBody>
          <a:bodyPr wrap="square" rtlCol="0">
            <a:spAutoFit/>
          </a:bodyPr>
          <a:lstStyle/>
          <a:p>
            <a:pPr algn="ctr" eaLnBrk="0" fontAlgn="base" hangingPunct="0">
              <a:spcBef>
                <a:spcPct val="0"/>
              </a:spcBef>
              <a:spcAft>
                <a:spcPct val="0"/>
              </a:spcAft>
              <a:defRPr/>
            </a:pP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to be </a:t>
            </a: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 being] (location, state)</a:t>
            </a:r>
            <a:endParaRPr lang="en-GB" sz="3200" dirty="0">
              <a:solidFill>
                <a:srgbClr val="5B9BD5">
                  <a:lumMod val="50000"/>
                </a:srgbClr>
              </a:solidFill>
              <a:latin typeface="Century Gothic" panose="020B0502020202020204" pitchFamily="34" charset="0"/>
            </a:endParaRPr>
          </a:p>
        </p:txBody>
      </p:sp>
      <p:sp>
        <p:nvSpPr>
          <p:cNvPr id="10" name="TextBox 9">
            <a:extLst>
              <a:ext uri="{FF2B5EF4-FFF2-40B4-BE49-F238E27FC236}">
                <a16:creationId xmlns:a16="http://schemas.microsoft.com/office/drawing/2014/main" id="{5197CABB-9E28-4D2E-94E5-D3F4E6C7FE05}"/>
              </a:ext>
            </a:extLst>
          </p:cNvPr>
          <p:cNvSpPr txBox="1"/>
          <p:nvPr/>
        </p:nvSpPr>
        <p:spPr>
          <a:xfrm>
            <a:off x="0" y="4037385"/>
            <a:ext cx="12192000" cy="1015663"/>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s-ES"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Pablo quiere </a:t>
            </a:r>
            <a:r>
              <a:rPr kumimoji="0" lang="es-ES" sz="6000" b="1" i="0" u="none" strike="noStrike" kern="0" cap="none" spc="0" normalizeH="0" baseline="0" noProof="0" dirty="0">
                <a:ln>
                  <a:noFill/>
                </a:ln>
                <a:solidFill>
                  <a:srgbClr val="EB6E19"/>
                </a:solidFill>
                <a:effectLst/>
                <a:uLnTx/>
                <a:uFillTx/>
                <a:latin typeface="Century Gothic" panose="020B0502020202020204" pitchFamily="34" charset="0"/>
              </a:rPr>
              <a:t>estar</a:t>
            </a:r>
            <a:r>
              <a:rPr kumimoji="0" lang="es-ES"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en España.</a:t>
            </a:r>
            <a:endParaRPr kumimoji="0" lang="en-GB"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A5278043-A792-49E6-BBB3-9688280474E7}"/>
              </a:ext>
            </a:extLst>
          </p:cNvPr>
          <p:cNvSpPr txBox="1"/>
          <p:nvPr/>
        </p:nvSpPr>
        <p:spPr>
          <a:xfrm>
            <a:off x="-152400" y="5051496"/>
            <a:ext cx="12192000" cy="584775"/>
          </a:xfrm>
          <a:prstGeom prst="rect">
            <a:avLst/>
          </a:prstGeom>
          <a:noFill/>
        </p:spPr>
        <p:txBody>
          <a:bodyPr wrap="square" rtlCol="0">
            <a:spAutoFit/>
          </a:bodyPr>
          <a:lstStyle/>
          <a:p>
            <a:pPr algn="ctr" eaLnBrk="0" fontAlgn="base" hangingPunct="0">
              <a:spcBef>
                <a:spcPct val="0"/>
              </a:spcBef>
              <a:spcAft>
                <a:spcPct val="0"/>
              </a:spcAft>
              <a:defRPr/>
            </a:pP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Pablo wants </a:t>
            </a:r>
            <a:r>
              <a:rPr lang="en-HK" sz="3200" b="1" dirty="0">
                <a:solidFill>
                  <a:srgbClr val="EB6E19"/>
                </a:solidFill>
                <a:latin typeface="Century Gothic" panose="020B0502020202020204" pitchFamily="34" charset="0"/>
              </a:rPr>
              <a:t>to be</a:t>
            </a:r>
            <a:r>
              <a:rPr lang="en-HK" sz="3200" b="1" dirty="0">
                <a:solidFill>
                  <a:srgbClr val="5B9BD5">
                    <a:lumMod val="50000"/>
                  </a:srgbClr>
                </a:solidFill>
                <a:latin typeface="Century Gothic" panose="020B0502020202020204" pitchFamily="34" charset="0"/>
              </a:rPr>
              <a:t> </a:t>
            </a:r>
            <a:r>
              <a:rPr lang="en-HK" sz="3200" dirty="0">
                <a:solidFill>
                  <a:srgbClr val="5B9BD5">
                    <a:lumMod val="50000"/>
                  </a:srgbClr>
                </a:solidFill>
                <a:latin typeface="Century Gothic" panose="020B0502020202020204" pitchFamily="34" charset="0"/>
              </a:rPr>
              <a:t>in Spain</a:t>
            </a:r>
            <a:r>
              <a:rPr lang="en-GB" sz="3200" dirty="0">
                <a:solidFill>
                  <a:srgbClr val="5B9BD5">
                    <a:lumMod val="50000"/>
                  </a:srgbClr>
                </a:solidFill>
                <a:latin typeface="Century Gothic" panose="020B0502020202020204" pitchFamily="34" charset="0"/>
              </a:rPr>
              <a:t>.]</a:t>
            </a:r>
          </a:p>
        </p:txBody>
      </p:sp>
      <p:sp>
        <p:nvSpPr>
          <p:cNvPr id="2" name="Title 1">
            <a:extLst>
              <a:ext uri="{FF2B5EF4-FFF2-40B4-BE49-F238E27FC236}">
                <a16:creationId xmlns:a16="http://schemas.microsoft.com/office/drawing/2014/main" id="{1D63C38F-FC04-4B74-A87B-DF26CE37202A}"/>
              </a:ext>
            </a:extLst>
          </p:cNvPr>
          <p:cNvSpPr>
            <a:spLocks noGrp="1"/>
          </p:cNvSpPr>
          <p:nvPr>
            <p:ph type="title"/>
          </p:nvPr>
        </p:nvSpPr>
        <p:spPr>
          <a:xfrm>
            <a:off x="161641" y="6970644"/>
            <a:ext cx="408202" cy="172278"/>
          </a:xfrm>
        </p:spPr>
        <p:txBody>
          <a:bodyPr/>
          <a:lstStyle/>
          <a:p>
            <a:r>
              <a:rPr lang="en-GB" sz="200" b="0" i="0" dirty="0">
                <a:solidFill>
                  <a:schemeClr val="bg1"/>
                </a:solidFill>
                <a:effectLst/>
                <a:latin typeface="Century Gothic" panose="020B0502020202020204" pitchFamily="34" charset="0"/>
                <a:ea typeface="Century Gothic" panose="020B0502020202020204" pitchFamily="34" charset="0"/>
                <a:cs typeface="Century Gothic" panose="020B0502020202020204" pitchFamily="34" charset="0"/>
              </a:rPr>
              <a:t>estar</a:t>
            </a:r>
            <a:endParaRPr lang="en-GB" sz="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ESTAR.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Pablo_quiere_estar_en_Espan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11" name="TextBox 10">
            <a:extLst>
              <a:ext uri="{FF2B5EF4-FFF2-40B4-BE49-F238E27FC236}">
                <a16:creationId xmlns:a16="http://schemas.microsoft.com/office/drawing/2014/main" id="{8C81D5E3-21C7-44E1-A760-352EE0616BB6}"/>
              </a:ext>
            </a:extLst>
          </p:cNvPr>
          <p:cNvSpPr txBox="1"/>
          <p:nvPr/>
        </p:nvSpPr>
        <p:spPr>
          <a:xfrm>
            <a:off x="3417388" y="470415"/>
            <a:ext cx="5414904" cy="1862048"/>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1500" b="1"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está</a:t>
            </a:r>
          </a:p>
        </p:txBody>
      </p:sp>
      <p:sp>
        <p:nvSpPr>
          <p:cNvPr id="12" name="TextBox 11">
            <a:extLst>
              <a:ext uri="{FF2B5EF4-FFF2-40B4-BE49-F238E27FC236}">
                <a16:creationId xmlns:a16="http://schemas.microsoft.com/office/drawing/2014/main" id="{83EB2DD3-3FE9-4785-91D2-7A1117836DF2}"/>
              </a:ext>
            </a:extLst>
          </p:cNvPr>
          <p:cNvSpPr txBox="1"/>
          <p:nvPr/>
        </p:nvSpPr>
        <p:spPr>
          <a:xfrm>
            <a:off x="3552786" y="2115308"/>
            <a:ext cx="5414904"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[is] (location, state)</a:t>
            </a:r>
          </a:p>
        </p:txBody>
      </p:sp>
      <p:sp>
        <p:nvSpPr>
          <p:cNvPr id="13" name="Action Button: Help 12">
            <a:hlinkClick r:id="" action="ppaction://noaction" highlightClick="1"/>
            <a:extLst>
              <a:ext uri="{FF2B5EF4-FFF2-40B4-BE49-F238E27FC236}">
                <a16:creationId xmlns:a16="http://schemas.microsoft.com/office/drawing/2014/main" id="{3FB2D4F3-565B-49E5-98D0-7FDD5951CCF5}"/>
              </a:ext>
            </a:extLst>
          </p:cNvPr>
          <p:cNvSpPr/>
          <p:nvPr/>
        </p:nvSpPr>
        <p:spPr>
          <a:xfrm>
            <a:off x="2495652" y="222206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4" name="TextBox 13">
            <a:extLst>
              <a:ext uri="{FF2B5EF4-FFF2-40B4-BE49-F238E27FC236}">
                <a16:creationId xmlns:a16="http://schemas.microsoft.com/office/drawing/2014/main" id="{BF8492CF-1A87-46F1-8ABD-5A3722A22ACD}"/>
              </a:ext>
            </a:extLst>
          </p:cNvPr>
          <p:cNvSpPr txBox="1"/>
          <p:nvPr/>
        </p:nvSpPr>
        <p:spPr>
          <a:xfrm>
            <a:off x="117231" y="3356040"/>
            <a:ext cx="12074769" cy="1015663"/>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Madrid </a:t>
            </a:r>
            <a:r>
              <a:rPr kumimoji="0" lang="fr-FR" sz="60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 </a:t>
            </a:r>
            <a:r>
              <a:rPr kumimoji="0" lang="en-GB"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___</a:t>
            </a:r>
            <a:r>
              <a:rPr kumimoji="0" lang="fr-FR" sz="60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  </a:t>
            </a:r>
            <a:r>
              <a:rPr kumimoji="0" lang="fr-FR"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en España.</a:t>
            </a:r>
          </a:p>
        </p:txBody>
      </p:sp>
      <p:sp>
        <p:nvSpPr>
          <p:cNvPr id="15" name="TextBox 14">
            <a:extLst>
              <a:ext uri="{FF2B5EF4-FFF2-40B4-BE49-F238E27FC236}">
                <a16:creationId xmlns:a16="http://schemas.microsoft.com/office/drawing/2014/main" id="{1AE7E8DF-26A8-41BC-86CA-1C0E7077EF7F}"/>
              </a:ext>
            </a:extLst>
          </p:cNvPr>
          <p:cNvSpPr txBox="1"/>
          <p:nvPr/>
        </p:nvSpPr>
        <p:spPr>
          <a:xfrm>
            <a:off x="3136283" y="4329314"/>
            <a:ext cx="5414904"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[Madrid </a:t>
            </a:r>
            <a:r>
              <a:rPr kumimoji="0" lang="en-GB" sz="32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is </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in</a:t>
            </a:r>
            <a:r>
              <a:rPr kumimoji="0" lang="en-GB" sz="32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 </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Spain.]</a:t>
            </a:r>
          </a:p>
        </p:txBody>
      </p:sp>
      <p:sp>
        <p:nvSpPr>
          <p:cNvPr id="16" name="Rectangle 15">
            <a:extLst>
              <a:ext uri="{FF2B5EF4-FFF2-40B4-BE49-F238E27FC236}">
                <a16:creationId xmlns:a16="http://schemas.microsoft.com/office/drawing/2014/main" id="{6552E291-978C-4720-BA55-464EB46801C4}"/>
              </a:ext>
            </a:extLst>
          </p:cNvPr>
          <p:cNvSpPr/>
          <p:nvPr/>
        </p:nvSpPr>
        <p:spPr>
          <a:xfrm>
            <a:off x="4506232" y="3371301"/>
            <a:ext cx="1754006" cy="1015663"/>
          </a:xfrm>
          <a:prstGeom prst="rect">
            <a:avLst/>
          </a:prstGeom>
        </p:spPr>
        <p:txBody>
          <a:bodyPr wrap="none">
            <a:spAutoFit/>
          </a:bodyPr>
          <a:lstStyle/>
          <a:p>
            <a:pPr eaLnBrk="0" fontAlgn="base" hangingPunct="0">
              <a:spcBef>
                <a:spcPct val="0"/>
              </a:spcBef>
              <a:spcAft>
                <a:spcPct val="0"/>
              </a:spcAft>
              <a:defRPr/>
            </a:pPr>
            <a:r>
              <a:rPr lang="fr-FR" sz="6000" b="1" dirty="0">
                <a:solidFill>
                  <a:srgbClr val="EA5F00"/>
                </a:solidFill>
                <a:latin typeface="Century Gothic" panose="020B0502020202020204" pitchFamily="34" charset="0"/>
                <a:cs typeface="Calibri" panose="020F0502020204030204" pitchFamily="34" charset="0"/>
              </a:rPr>
              <a:t>está</a:t>
            </a:r>
            <a:endParaRPr lang="en-GB" sz="6000" dirty="0">
              <a:solidFill>
                <a:prstClr val="black"/>
              </a:solidFill>
              <a:latin typeface="Tw Cen MT" panose="020B0602020104020603" pitchFamily="34" charset="77"/>
            </a:endParaRPr>
          </a:p>
        </p:txBody>
      </p:sp>
      <p:sp>
        <p:nvSpPr>
          <p:cNvPr id="17" name="Action Button: Help 16">
            <a:hlinkClick r:id="" action="ppaction://noaction" highlightClick="1"/>
            <a:extLst>
              <a:ext uri="{FF2B5EF4-FFF2-40B4-BE49-F238E27FC236}">
                <a16:creationId xmlns:a16="http://schemas.microsoft.com/office/drawing/2014/main" id="{A5057A10-F3A8-4EC5-AC2C-923D78E53912}"/>
              </a:ext>
            </a:extLst>
          </p:cNvPr>
          <p:cNvSpPr/>
          <p:nvPr/>
        </p:nvSpPr>
        <p:spPr>
          <a:xfrm>
            <a:off x="2495652" y="437524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001AC43-ACE5-4903-948D-C954CE3FFF8A}"/>
              </a:ext>
            </a:extLst>
          </p:cNvPr>
          <p:cNvSpPr>
            <a:spLocks noGrp="1"/>
          </p:cNvSpPr>
          <p:nvPr>
            <p:ph type="title"/>
          </p:nvPr>
        </p:nvSpPr>
        <p:spPr>
          <a:xfrm>
            <a:off x="216563" y="6910940"/>
            <a:ext cx="565315" cy="245233"/>
          </a:xfrm>
        </p:spPr>
        <p:txBody>
          <a:bodyPr/>
          <a:lstStyle/>
          <a:p>
            <a:r>
              <a:rPr lang="en-GB" sz="200" b="0" i="0" u="none" strike="noStrike" cap="none" dirty="0">
                <a:solidFill>
                  <a:schemeClr val="bg1"/>
                </a:solidFill>
                <a:effectLst/>
                <a:sym typeface="Century Gothic"/>
              </a:rPr>
              <a:t>está</a:t>
            </a:r>
            <a:endParaRPr lang="en-GB" sz="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3" name="est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subTnLst>
                                    <p:audio>
                                      <p:cMediaNode>
                                        <p:cTn display="0" masterRel="sameClick">
                                          <p:stCondLst>
                                            <p:cond evt="begin" delay="0">
                                              <p:tn val="26"/>
                                            </p:cond>
                                          </p:stCondLst>
                                          <p:endCondLst>
                                            <p:cond evt="onStopAudio" delay="0">
                                              <p:tgtEl>
                                                <p:sldTgt/>
                                              </p:tgtEl>
                                            </p:cond>
                                          </p:endCondLst>
                                        </p:cTn>
                                        <p:tgtEl>
                                          <p:sndTgt r:embed="rId4" name="Madrid beep en Españ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subTnLst>
                                    <p:audio>
                                      <p:cMediaNode>
                                        <p:cTn display="0" masterRel="sameClick">
                                          <p:stCondLst>
                                            <p:cond evt="begin" delay="0">
                                              <p:tn val="31"/>
                                            </p:cond>
                                          </p:stCondLst>
                                          <p:endCondLst>
                                            <p:cond evt="onStopAudio" delay="0">
                                              <p:tgtEl>
                                                <p:sldTgt/>
                                              </p:tgtEl>
                                            </p:cond>
                                          </p:endCondLst>
                                        </p:cTn>
                                        <p:tgtEl>
                                          <p:sndTgt r:embed="rId5" name="Madrid_esta_en_Espan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 name="TextBox 10">
            <a:extLst>
              <a:ext uri="{FF2B5EF4-FFF2-40B4-BE49-F238E27FC236}">
                <a16:creationId xmlns:a16="http://schemas.microsoft.com/office/drawing/2014/main" id="{15381057-13B3-4093-9973-FA0AF990FA04}"/>
              </a:ext>
            </a:extLst>
          </p:cNvPr>
          <p:cNvSpPr txBox="1"/>
          <p:nvPr/>
        </p:nvSpPr>
        <p:spPr>
          <a:xfrm>
            <a:off x="3420001" y="542619"/>
            <a:ext cx="5414904" cy="1862048"/>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1500" b="1"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estar</a:t>
            </a:r>
          </a:p>
        </p:txBody>
      </p:sp>
      <p:sp>
        <p:nvSpPr>
          <p:cNvPr id="12" name="TextBox 11">
            <a:extLst>
              <a:ext uri="{FF2B5EF4-FFF2-40B4-BE49-F238E27FC236}">
                <a16:creationId xmlns:a16="http://schemas.microsoft.com/office/drawing/2014/main" id="{3CE2F902-0447-49CE-8A6C-D5B9517D6FC1}"/>
              </a:ext>
            </a:extLst>
          </p:cNvPr>
          <p:cNvSpPr txBox="1"/>
          <p:nvPr/>
        </p:nvSpPr>
        <p:spPr>
          <a:xfrm>
            <a:off x="2658369" y="2139644"/>
            <a:ext cx="6938168"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be </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being] (location, state)</a:t>
            </a:r>
            <a:endPar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A6C192A0-7C06-45C9-8878-E490A533FFC7}"/>
              </a:ext>
            </a:extLst>
          </p:cNvPr>
          <p:cNvSpPr txBox="1"/>
          <p:nvPr/>
        </p:nvSpPr>
        <p:spPr>
          <a:xfrm>
            <a:off x="2054497" y="4039386"/>
            <a:ext cx="9153830" cy="830997"/>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s-ES" sz="48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Pablo quiere  </a:t>
            </a:r>
            <a:r>
              <a:rPr kumimoji="0" lang="en-GB" sz="4800" b="1" i="0" u="none" strike="noStrike" kern="0" cap="none" spc="0" normalizeH="0" baseline="0" noProof="0" dirty="0">
                <a:ln>
                  <a:noFill/>
                </a:ln>
                <a:solidFill>
                  <a:srgbClr val="5B9BD5">
                    <a:lumMod val="50000"/>
                  </a:srgbClr>
                </a:solidFill>
                <a:effectLst/>
                <a:uLnTx/>
                <a:uFillTx/>
                <a:latin typeface="Century Gothic" panose="020B0502020202020204" pitchFamily="34" charset="0"/>
              </a:rPr>
              <a:t>____</a:t>
            </a:r>
            <a:r>
              <a:rPr kumimoji="0" lang="es-ES" sz="48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en España.</a:t>
            </a:r>
            <a:endParaRPr kumimoji="0" lang="en-GB" sz="4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47396FC9-9090-4A01-A555-F5FE381C7879}"/>
              </a:ext>
            </a:extLst>
          </p:cNvPr>
          <p:cNvSpPr txBox="1"/>
          <p:nvPr/>
        </p:nvSpPr>
        <p:spPr>
          <a:xfrm>
            <a:off x="3473994" y="5072467"/>
            <a:ext cx="6058938"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Pablo wants </a:t>
            </a:r>
            <a:r>
              <a:rPr kumimoji="0" lang="en-HK" sz="3200" b="1" i="0" u="none" strike="noStrike" kern="0" cap="none" spc="0" normalizeH="0" baseline="0" noProof="0" dirty="0">
                <a:ln>
                  <a:noFill/>
                </a:ln>
                <a:solidFill>
                  <a:srgbClr val="EB6E19"/>
                </a:solidFill>
                <a:effectLst/>
                <a:uLnTx/>
                <a:uFillTx/>
                <a:latin typeface="Century Gothic" panose="020B0502020202020204" pitchFamily="34" charset="0"/>
              </a:rPr>
              <a:t>to be</a:t>
            </a:r>
            <a:r>
              <a:rPr kumimoji="0" lang="en-HK" sz="3200" b="1"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in Spain</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15" name="Action Button: Help 14">
            <a:hlinkClick r:id="" action="ppaction://noaction" highlightClick="1"/>
            <a:extLst>
              <a:ext uri="{FF2B5EF4-FFF2-40B4-BE49-F238E27FC236}">
                <a16:creationId xmlns:a16="http://schemas.microsoft.com/office/drawing/2014/main" id="{4DF06F84-CD0B-433F-90E4-724A708D8444}"/>
              </a:ext>
            </a:extLst>
          </p:cNvPr>
          <p:cNvSpPr/>
          <p:nvPr/>
        </p:nvSpPr>
        <p:spPr>
          <a:xfrm>
            <a:off x="1511979" y="2229362"/>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6" name="Action Button: Help 15">
            <a:hlinkClick r:id="" action="ppaction://noaction" highlightClick="1"/>
            <a:extLst>
              <a:ext uri="{FF2B5EF4-FFF2-40B4-BE49-F238E27FC236}">
                <a16:creationId xmlns:a16="http://schemas.microsoft.com/office/drawing/2014/main" id="{FFABA90E-9026-48E5-87CB-12DE41D48DC7}"/>
              </a:ext>
            </a:extLst>
          </p:cNvPr>
          <p:cNvSpPr/>
          <p:nvPr/>
        </p:nvSpPr>
        <p:spPr>
          <a:xfrm>
            <a:off x="1511979" y="4308205"/>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7" name="Rectangle 16">
            <a:extLst>
              <a:ext uri="{FF2B5EF4-FFF2-40B4-BE49-F238E27FC236}">
                <a16:creationId xmlns:a16="http://schemas.microsoft.com/office/drawing/2014/main" id="{2E4CCC85-0A23-413D-8303-4AE9CA51681B}"/>
              </a:ext>
            </a:extLst>
          </p:cNvPr>
          <p:cNvSpPr/>
          <p:nvPr/>
        </p:nvSpPr>
        <p:spPr>
          <a:xfrm>
            <a:off x="6127453" y="4039386"/>
            <a:ext cx="1638590" cy="830997"/>
          </a:xfrm>
          <a:prstGeom prst="rect">
            <a:avLst/>
          </a:prstGeom>
        </p:spPr>
        <p:txBody>
          <a:bodyPr wrap="none">
            <a:spAutoFit/>
          </a:bodyPr>
          <a:lstStyle/>
          <a:p>
            <a:pPr eaLnBrk="0" fontAlgn="base" hangingPunct="0">
              <a:spcBef>
                <a:spcPct val="0"/>
              </a:spcBef>
              <a:spcAft>
                <a:spcPct val="0"/>
              </a:spcAft>
              <a:defRPr/>
            </a:pPr>
            <a:r>
              <a:rPr lang="es-ES" sz="4800" b="1" dirty="0">
                <a:solidFill>
                  <a:srgbClr val="EB6E19"/>
                </a:solidFill>
                <a:latin typeface="Century Gothic" panose="020B0502020202020204" pitchFamily="34" charset="0"/>
              </a:rPr>
              <a:t>estar</a:t>
            </a:r>
            <a:endParaRPr lang="en-GB" sz="4800" dirty="0">
              <a:solidFill>
                <a:prstClr val="black"/>
              </a:solidFill>
              <a:latin typeface="Tw Cen MT" panose="020B0602020104020603" pitchFamily="34" charset="77"/>
            </a:endParaRPr>
          </a:p>
        </p:txBody>
      </p:sp>
      <p:sp>
        <p:nvSpPr>
          <p:cNvPr id="2" name="Title 1">
            <a:extLst>
              <a:ext uri="{FF2B5EF4-FFF2-40B4-BE49-F238E27FC236}">
                <a16:creationId xmlns:a16="http://schemas.microsoft.com/office/drawing/2014/main" id="{98BCD8BC-400E-4B7E-8BD7-F2FA44E350A3}"/>
              </a:ext>
            </a:extLst>
          </p:cNvPr>
          <p:cNvSpPr>
            <a:spLocks noGrp="1"/>
          </p:cNvSpPr>
          <p:nvPr>
            <p:ph type="title"/>
          </p:nvPr>
        </p:nvSpPr>
        <p:spPr>
          <a:xfrm>
            <a:off x="116306" y="6972210"/>
            <a:ext cx="837851" cy="276730"/>
          </a:xfrm>
        </p:spPr>
        <p:txBody>
          <a:bodyPr/>
          <a:lstStyle/>
          <a:p>
            <a:r>
              <a:rPr lang="en-GB" sz="200" b="0" i="0" dirty="0">
                <a:solidFill>
                  <a:schemeClr val="bg1"/>
                </a:solidFill>
                <a:effectLst/>
                <a:latin typeface="Century Gothic" panose="020B0502020202020204" pitchFamily="34" charset="0"/>
                <a:ea typeface="Century Gothic" panose="020B0502020202020204" pitchFamily="34" charset="0"/>
                <a:cs typeface="Century Gothic" panose="020B0502020202020204" pitchFamily="34" charset="0"/>
              </a:rPr>
              <a:t>estar</a:t>
            </a:r>
            <a:endParaRPr lang="en-GB" sz="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3" name="EST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4" name="Pablo quiere beep en Españ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5" name="Pablo_quiere_estar_en_Espan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FB81DF8-D282-814C-ABE4-7244E5C93763}"/>
              </a:ext>
            </a:extLst>
          </p:cNvPr>
          <p:cNvSpPr>
            <a:spLocks noGrp="1"/>
          </p:cNvSpPr>
          <p:nvPr>
            <p:ph type="title"/>
          </p:nvPr>
        </p:nvSpPr>
        <p:spPr>
          <a:xfrm>
            <a:off x="819172" y="418490"/>
            <a:ext cx="10515600" cy="1325563"/>
          </a:xfrm>
        </p:spPr>
        <p:txBody>
          <a:bodyPr>
            <a:normAutofit fontScale="90000"/>
          </a:bodyPr>
          <a:lstStyle/>
          <a:p>
            <a:pPr lvl="0" algn="ctr">
              <a:lnSpc>
                <a:spcPct val="100000"/>
              </a:lnSpc>
              <a:spcBef>
                <a:spcPts val="0"/>
              </a:spcBef>
            </a:pPr>
            <a:r>
              <a:rPr lang="en-GB" sz="13300" b="1" dirty="0">
                <a:solidFill>
                  <a:srgbClr val="115076"/>
                </a:solidFill>
                <a:latin typeface="Century Gothic" panose="020B0502020202020204" pitchFamily="34" charset="0"/>
                <a:ea typeface="+mn-ea"/>
                <a:cs typeface="Calibri" panose="020F0502020204030204" pitchFamily="34" charset="0"/>
              </a:rPr>
              <a:t>a</a:t>
            </a:r>
            <a:br>
              <a:rPr lang="en-GB" sz="12000" b="1" dirty="0">
                <a:solidFill>
                  <a:srgbClr val="115076"/>
                </a:solidFill>
                <a:latin typeface="Century Gothic" panose="020B0502020202020204" pitchFamily="34" charset="0"/>
                <a:ea typeface="+mn-ea"/>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89375" y="1713638"/>
            <a:ext cx="2975194" cy="283597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059440" y="3386834"/>
            <a:ext cx="2073120" cy="1200329"/>
          </a:xfrm>
          <a:prstGeom prst="rect">
            <a:avLst/>
          </a:prstGeom>
          <a:noFill/>
        </p:spPr>
        <p:txBody>
          <a:bodyPr wrap="square" rtlCol="0">
            <a:spAutoFit/>
          </a:bodyPr>
          <a:lstStyle/>
          <a:p>
            <a:r>
              <a:rPr lang="en-GB" sz="7200" dirty="0">
                <a:solidFill>
                  <a:srgbClr val="E87D1E"/>
                </a:solidFill>
                <a:latin typeface="Century Gothic" panose="020B0502020202020204" pitchFamily="34" charset="0"/>
                <a:cs typeface="Calibri" panose="020F0502020204030204" pitchFamily="34" charset="0"/>
              </a:rPr>
              <a:t>a</a:t>
            </a:r>
            <a:r>
              <a:rPr lang="en-GB" sz="7200" dirty="0">
                <a:solidFill>
                  <a:srgbClr val="115076"/>
                </a:solidFill>
                <a:latin typeface="Century Gothic" panose="020B0502020202020204" pitchFamily="34" charset="0"/>
                <a:cs typeface="Calibri" panose="020F0502020204030204" pitchFamily="34" charset="0"/>
              </a:rPr>
              <a:t>lto</a:t>
            </a:r>
          </a:p>
        </p:txBody>
      </p:sp>
      <p:grpSp>
        <p:nvGrpSpPr>
          <p:cNvPr id="2" name="Group 1" descr="Man standing next to a ladder that is shorter than him, with a silhouette of a shorter man on the otherside of the ladder. "/>
          <p:cNvGrpSpPr/>
          <p:nvPr/>
        </p:nvGrpSpPr>
        <p:grpSpPr>
          <a:xfrm>
            <a:off x="5300289" y="1905516"/>
            <a:ext cx="1487982" cy="1625147"/>
            <a:chOff x="6459488" y="2377646"/>
            <a:chExt cx="2181503" cy="2455108"/>
          </a:xfrm>
        </p:grpSpPr>
        <p:pic>
          <p:nvPicPr>
            <p:cNvPr id="2056" name="Picture 8" descr="ladd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1839" y="2654584"/>
              <a:ext cx="498842" cy="203693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n next to a ladder as tall as him, silhouette of another but shorter man on the other side of the ladder. "/>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34636"/>
            <a:stretch/>
          </p:blipFill>
          <p:spPr bwMode="auto">
            <a:xfrm>
              <a:off x="6459488" y="2377646"/>
              <a:ext cx="1525155" cy="23138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an next to a ladder as tall as him, silhouette of another but shorter man on the other side of the ladder. "/>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2907" t="41261" r="-2611" b="15714"/>
            <a:stretch/>
          </p:blipFill>
          <p:spPr bwMode="auto">
            <a:xfrm>
              <a:off x="8105435" y="3673053"/>
              <a:ext cx="535556" cy="115970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228674" y="846332"/>
            <a:ext cx="238825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a</a:t>
            </a:r>
          </a:p>
        </p:txBody>
      </p:sp>
      <p:sp>
        <p:nvSpPr>
          <p:cNvPr id="16" name="Rectangle 15" descr="zero with a slash through it"/>
          <p:cNvSpPr/>
          <p:nvPr/>
        </p:nvSpPr>
        <p:spPr>
          <a:xfrm>
            <a:off x="1816982" y="1577173"/>
            <a:ext cx="942887" cy="1569660"/>
          </a:xfrm>
          <a:prstGeom prst="rect">
            <a:avLst/>
          </a:prstGeom>
          <a:noFill/>
        </p:spPr>
        <p:txBody>
          <a:bodyPr wrap="none" lIns="91440" tIns="45720" rIns="91440" bIns="45720">
            <a:spAutoFit/>
          </a:bodyPr>
          <a:lstStyle/>
          <a:p>
            <a:pPr algn="ctr"/>
            <a:r>
              <a:rPr lang="en-GB" sz="9600" b="1" dirty="0"/>
              <a:t>∅</a:t>
            </a:r>
            <a:endParaRPr lang="en-US" sz="9600" b="1" dirty="0">
              <a:ln w="0"/>
              <a:effectLst>
                <a:outerShdw blurRad="38100" dist="19050" dir="2700000" algn="tl" rotWithShape="0">
                  <a:schemeClr val="dk1">
                    <a:alpha val="40000"/>
                  </a:schemeClr>
                </a:outerShdw>
              </a:effectLst>
            </a:endParaRPr>
          </a:p>
        </p:txBody>
      </p:sp>
      <p:sp>
        <p:nvSpPr>
          <p:cNvPr id="7" name="TextBox 6"/>
          <p:cNvSpPr txBox="1"/>
          <p:nvPr/>
        </p:nvSpPr>
        <p:spPr>
          <a:xfrm>
            <a:off x="1295003" y="3373783"/>
            <a:ext cx="209246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a</a:t>
            </a:r>
          </a:p>
        </p:txBody>
      </p:sp>
      <p:pic>
        <p:nvPicPr>
          <p:cNvPr id="17" name="Picture 9" descr="house"/>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5003" y="4430293"/>
            <a:ext cx="1881554" cy="123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771037" y="4562742"/>
            <a:ext cx="261187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a:t>
            </a:r>
          </a:p>
        </p:txBody>
      </p:sp>
      <p:pic>
        <p:nvPicPr>
          <p:cNvPr id="2052" name="Picture 4" descr="single bed "/>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65674" y="5485139"/>
            <a:ext cx="1422596" cy="8013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863983" y="818620"/>
            <a:ext cx="2485547"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mar</a:t>
            </a:r>
          </a:p>
        </p:txBody>
      </p:sp>
      <p:pic>
        <p:nvPicPr>
          <p:cNvPr id="2050" name="Picture 2" descr="heart balloon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500373" y="1805867"/>
            <a:ext cx="1027350" cy="13979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635382" y="3373782"/>
            <a:ext cx="2942748" cy="1015663"/>
          </a:xfrm>
          <a:prstGeom prst="rect">
            <a:avLst/>
          </a:prstGeom>
          <a:noFill/>
        </p:spPr>
        <p:txBody>
          <a:bodyPr wrap="square" rtlCol="0">
            <a:spAutoFit/>
          </a:bodyPr>
          <a:lstStyle/>
          <a:p>
            <a:r>
              <a:rPr lang="en-GB" sz="6000" dirty="0" err="1">
                <a:solidFill>
                  <a:srgbClr val="E87D1E"/>
                </a:solidFill>
                <a:latin typeface="Century Gothic" panose="020B0502020202020204" pitchFamily="34" charset="0"/>
                <a:cs typeface="Calibri" panose="020F0502020204030204" pitchFamily="34" charset="0"/>
              </a:rPr>
              <a:t>a</a:t>
            </a:r>
            <a:r>
              <a:rPr lang="en-GB" sz="6000" dirty="0" err="1">
                <a:solidFill>
                  <a:srgbClr val="115076"/>
                </a:solidFill>
                <a:latin typeface="Century Gothic" panose="020B0502020202020204" pitchFamily="34" charset="0"/>
                <a:cs typeface="Calibri" panose="020F0502020204030204" pitchFamily="34" charset="0"/>
              </a:rPr>
              <a:t>gosto</a:t>
            </a:r>
            <a:endParaRPr lang="en-GB" sz="6000" dirty="0">
              <a:solidFill>
                <a:srgbClr val="115076"/>
              </a:solidFill>
              <a:latin typeface="Century Gothic" panose="020B0502020202020204" pitchFamily="34" charset="0"/>
              <a:cs typeface="Calibri" panose="020F0502020204030204" pitchFamily="34" charset="0"/>
            </a:endParaRPr>
          </a:p>
        </p:txBody>
      </p:sp>
      <p:pic>
        <p:nvPicPr>
          <p:cNvPr id="2054" name="Picture 6" descr="August Calendar Clip 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518621" y="4504683"/>
            <a:ext cx="1009102" cy="1089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43625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_alt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5" name="a_nad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subTnLst>
                                    <p:audio>
                                      <p:cMediaNode>
                                        <p:cTn display="0" masterRel="sameClick">
                                          <p:stCondLst>
                                            <p:cond evt="begin" delay="0">
                                              <p:tn val="26"/>
                                            </p:cond>
                                          </p:stCondLst>
                                          <p:endCondLst>
                                            <p:cond evt="onStopAudio" delay="0">
                                              <p:tgtEl>
                                                <p:sldTgt/>
                                              </p:tgtEl>
                                            </p:cond>
                                          </p:endCondLst>
                                        </p:cTn>
                                        <p:tgtEl>
                                          <p:sndTgt r:embed="rId5" name="a_nad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_ama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childTnLst>
                                  <p:subTnLst>
                                    <p:audio>
                                      <p:cMediaNode>
                                        <p:cTn display="0" masterRel="sameClick">
                                          <p:stCondLst>
                                            <p:cond evt="begin" delay="0">
                                              <p:tn val="36"/>
                                            </p:cond>
                                          </p:stCondLst>
                                          <p:endCondLst>
                                            <p:cond evt="onStopAudio" delay="0">
                                              <p:tgtEl>
                                                <p:sldTgt/>
                                              </p:tgtEl>
                                            </p:cond>
                                          </p:endCondLst>
                                        </p:cTn>
                                        <p:tgtEl>
                                          <p:sndTgt r:embed="rId6" name="a_ama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7" name="a_cas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subTnLst>
                                    <p:audio>
                                      <p:cMediaNode>
                                        <p:cTn display="0" masterRel="sameClick">
                                          <p:stCondLst>
                                            <p:cond evt="begin" delay="0">
                                              <p:tn val="46"/>
                                            </p:cond>
                                          </p:stCondLst>
                                          <p:endCondLst>
                                            <p:cond evt="onStopAudio" delay="0">
                                              <p:tgtEl>
                                                <p:sldTgt/>
                                              </p:tgtEl>
                                            </p:cond>
                                          </p:endCondLst>
                                        </p:cTn>
                                        <p:tgtEl>
                                          <p:sndTgt r:embed="rId7" name="a_cas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a_cam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52"/>
                                        </p:tgtEl>
                                        <p:attrNameLst>
                                          <p:attrName>style.visibility</p:attrName>
                                        </p:attrNameLst>
                                      </p:cBhvr>
                                      <p:to>
                                        <p:strVal val="visible"/>
                                      </p:to>
                                    </p:set>
                                    <p:animEffect transition="in" filter="fade">
                                      <p:cBhvr>
                                        <p:cTn id="58" dur="500"/>
                                        <p:tgtEl>
                                          <p:spTgt spid="2052"/>
                                        </p:tgtEl>
                                      </p:cBhvr>
                                    </p:animEffect>
                                  </p:childTnLst>
                                  <p:subTnLst>
                                    <p:audio>
                                      <p:cMediaNode>
                                        <p:cTn display="0" masterRel="sameClick">
                                          <p:stCondLst>
                                            <p:cond evt="begin" delay="0">
                                              <p:tn val="56"/>
                                            </p:cond>
                                          </p:stCondLst>
                                          <p:endCondLst>
                                            <p:cond evt="onStopAudio" delay="0">
                                              <p:tgtEl>
                                                <p:sldTgt/>
                                              </p:tgtEl>
                                            </p:cond>
                                          </p:endCondLst>
                                        </p:cTn>
                                        <p:tgtEl>
                                          <p:sndTgt r:embed="rId8" name="a_cam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subTnLst>
                                    <p:audio>
                                      <p:cMediaNode>
                                        <p:cTn display="0" masterRel="sameClick">
                                          <p:stCondLst>
                                            <p:cond evt="begin" delay="0">
                                              <p:tn val="61"/>
                                            </p:cond>
                                          </p:stCondLst>
                                          <p:endCondLst>
                                            <p:cond evt="onStopAudio" delay="0">
                                              <p:tgtEl>
                                                <p:sldTgt/>
                                              </p:tgtEl>
                                            </p:cond>
                                          </p:endCondLst>
                                        </p:cTn>
                                        <p:tgtEl>
                                          <p:sndTgt r:embed="rId9" name="a_agost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54"/>
                                        </p:tgtEl>
                                        <p:attrNameLst>
                                          <p:attrName>style.visibility</p:attrName>
                                        </p:attrNameLst>
                                      </p:cBhvr>
                                      <p:to>
                                        <p:strVal val="visible"/>
                                      </p:to>
                                    </p:set>
                                    <p:animEffect transition="in" filter="fade">
                                      <p:cBhvr>
                                        <p:cTn id="68" dur="500"/>
                                        <p:tgtEl>
                                          <p:spTgt spid="2054"/>
                                        </p:tgtEl>
                                      </p:cBhvr>
                                    </p:animEffect>
                                  </p:childTnLst>
                                  <p:subTnLst>
                                    <p:audio>
                                      <p:cMediaNode>
                                        <p:cTn display="0" masterRel="sameClick">
                                          <p:stCondLst>
                                            <p:cond evt="begin" delay="0">
                                              <p:tn val="66"/>
                                            </p:cond>
                                          </p:stCondLst>
                                          <p:endCondLst>
                                            <p:cond evt="onStopAudio" delay="0">
                                              <p:tgtEl>
                                                <p:sldTgt/>
                                              </p:tgtEl>
                                            </p:cond>
                                          </p:endCondLst>
                                        </p:cTn>
                                        <p:tgtEl>
                                          <p:sndTgt r:embed="rId9" name="a_agos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10" grpId="0"/>
      <p:bldP spid="6" grpId="0"/>
      <p:bldP spid="16" grpId="0"/>
      <p:bldP spid="7" grpId="0"/>
      <p:bldP spid="9" grpId="0"/>
      <p:bldP spid="8" grpId="0"/>
      <p:bldP spid="11"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59918839-9278-BB4A-AFEA-CB3D0FEEC104}"/>
    </a:ext>
  </a:ext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Spanish_skeleton_template" id="{C3BD2417-7D2D-5349-B565-4C54594803A4}" vid="{095A48FC-6E32-964C-B71F-B65394006534}"/>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743</TotalTime>
  <Words>5262</Words>
  <Application>Microsoft Macintosh PowerPoint</Application>
  <PresentationFormat>Widescreen</PresentationFormat>
  <Paragraphs>885</Paragraphs>
  <Slides>55</Slides>
  <Notes>55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55</vt:i4>
      </vt:variant>
    </vt:vector>
  </HeadingPairs>
  <TitlesOfParts>
    <vt:vector size="64" baseType="lpstr">
      <vt:lpstr>arial</vt:lpstr>
      <vt:lpstr>arial</vt:lpstr>
      <vt:lpstr>Calibri</vt:lpstr>
      <vt:lpstr>Century Gothic</vt:lpstr>
      <vt:lpstr>Tw Cen MT</vt:lpstr>
      <vt:lpstr>1_Office Theme</vt:lpstr>
      <vt:lpstr>Office Theme</vt:lpstr>
      <vt:lpstr>3_Office Theme</vt:lpstr>
      <vt:lpstr>2_Office Theme</vt:lpstr>
      <vt:lpstr>Describing places and locations</vt:lpstr>
      <vt:lpstr>¿Dónde está…?</vt:lpstr>
      <vt:lpstr>estar</vt:lpstr>
      <vt:lpstr>estar</vt:lpstr>
      <vt:lpstr>está</vt:lpstr>
      <vt:lpstr>estar</vt:lpstr>
      <vt:lpstr>está</vt:lpstr>
      <vt:lpstr>estar</vt:lpstr>
      <vt:lpstr>a </vt:lpstr>
      <vt:lpstr>a </vt:lpstr>
      <vt:lpstr>a </vt:lpstr>
      <vt:lpstr>Fonética</vt:lpstr>
      <vt:lpstr>hablar</vt:lpstr>
      <vt:lpstr>hablar</vt:lpstr>
      <vt:lpstr>hablar</vt:lpstr>
      <vt:lpstr>hablar</vt:lpstr>
      <vt:lpstr>hablar</vt:lpstr>
      <vt:lpstr>hablar</vt:lpstr>
      <vt:lpstr>hablar</vt:lpstr>
      <vt:lpstr>hablar</vt:lpstr>
      <vt:lpstr>hablar</vt:lpstr>
      <vt:lpstr>hablar</vt:lpstr>
      <vt:lpstr>¿Dónde está el palacio Miramar?</vt:lpstr>
      <vt:lpstr>¿Dónde está la Alhambra?</vt:lpstr>
      <vt:lpstr>¿Dónde está el Bernabeu?</vt:lpstr>
      <vt:lpstr>¿Dónde está el museo Guggenheim?</vt:lpstr>
      <vt:lpstr>¿Dónde está el museo del Prado?</vt:lpstr>
      <vt:lpstr>¿Dónde está el camp Nou?</vt:lpstr>
      <vt:lpstr>¿Dónde está la Mesquita-Catedral?</vt:lpstr>
      <vt:lpstr>¿Dónde está la Sagrada Familia?</vt:lpstr>
      <vt:lpstr>Estar: I am &amp; he/she is</vt:lpstr>
      <vt:lpstr>Cartas postales</vt:lpstr>
      <vt:lpstr>Gramática</vt:lpstr>
      <vt:lpstr>Gramática</vt:lpstr>
      <vt:lpstr>¡A hablar!</vt:lpstr>
      <vt:lpstr>¡A hablar!</vt:lpstr>
      <vt:lpstr>Describing places and locations</vt:lpstr>
      <vt:lpstr>o </vt:lpstr>
      <vt:lpstr>o </vt:lpstr>
      <vt:lpstr>o </vt:lpstr>
      <vt:lpstr>Fonética</vt:lpstr>
      <vt:lpstr>Vocabulario</vt:lpstr>
      <vt:lpstr>Estar: I am &amp; you are</vt:lpstr>
      <vt:lpstr>leer</vt:lpstr>
      <vt:lpstr>escuchar</vt:lpstr>
      <vt:lpstr>Gramática</vt:lpstr>
      <vt:lpstr>Gramática</vt:lpstr>
      <vt:lpstr>Gramática</vt:lpstr>
      <vt:lpstr>Gramática</vt:lpstr>
      <vt:lpstr>Gramática</vt:lpstr>
      <vt:lpstr>Gramática</vt:lpstr>
      <vt:lpstr>Gramática</vt:lpstr>
      <vt:lpstr>Gramática</vt:lpstr>
      <vt:lpstr>¡A hablar!</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places and locations</dc:title>
  <dc:creator>Jack Peacock</dc:creator>
  <cp:lastModifiedBy>Louise Caruso</cp:lastModifiedBy>
  <cp:revision>100</cp:revision>
  <dcterms:created xsi:type="dcterms:W3CDTF">2020-06-25T11:56:04Z</dcterms:created>
  <dcterms:modified xsi:type="dcterms:W3CDTF">2021-08-09T10:39:01Z</dcterms:modified>
</cp:coreProperties>
</file>