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4"/>
  </p:notesMasterIdLst>
  <p:handoutMasterIdLst>
    <p:handoutMasterId r:id="rId25"/>
  </p:handoutMasterIdLst>
  <p:sldIdLst>
    <p:sldId id="298" r:id="rId3"/>
    <p:sldId id="271" r:id="rId4"/>
    <p:sldId id="275" r:id="rId5"/>
    <p:sldId id="272" r:id="rId6"/>
    <p:sldId id="273" r:id="rId7"/>
    <p:sldId id="274" r:id="rId8"/>
    <p:sldId id="277" r:id="rId9"/>
    <p:sldId id="279" r:id="rId10"/>
    <p:sldId id="280" r:id="rId11"/>
    <p:sldId id="281" r:id="rId12"/>
    <p:sldId id="289" r:id="rId13"/>
    <p:sldId id="287" r:id="rId14"/>
    <p:sldId id="290" r:id="rId15"/>
    <p:sldId id="288" r:id="rId16"/>
    <p:sldId id="282" r:id="rId17"/>
    <p:sldId id="291" r:id="rId18"/>
    <p:sldId id="286" r:id="rId19"/>
    <p:sldId id="293" r:id="rId20"/>
    <p:sldId id="294" r:id="rId21"/>
    <p:sldId id="296" r:id="rId22"/>
    <p:sldId id="29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189" userDrawn="1">
          <p15:clr>
            <a:srgbClr val="A4A3A4"/>
          </p15:clr>
        </p15:guide>
        <p15:guide id="4" pos="7469" userDrawn="1">
          <p15:clr>
            <a:srgbClr val="A4A3A4"/>
          </p15:clr>
        </p15:guide>
        <p15:guide id="5" orient="horz" pos="187" userDrawn="1">
          <p15:clr>
            <a:srgbClr val="A4A3A4"/>
          </p15:clr>
        </p15:guide>
        <p15:guide id="6" orient="horz" pos="4020" userDrawn="1">
          <p15:clr>
            <a:srgbClr val="A4A3A4"/>
          </p15:clr>
        </p15:guide>
        <p15:guide id="7" orient="horz" pos="417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icholas Avery" initials="NA" lastIdx="1" clrIdx="0">
    <p:extLst>
      <p:ext uri="{19B8F6BF-5375-455C-9EA6-DF929625EA0E}">
        <p15:presenceInfo xmlns:p15="http://schemas.microsoft.com/office/powerpoint/2012/main" userId="Nicholas Avery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6700"/>
    <a:srgbClr val="E87D1E"/>
    <a:srgbClr val="FF9953"/>
    <a:srgbClr val="E36800"/>
    <a:srgbClr val="EA5F00"/>
    <a:srgbClr val="FDEFE3"/>
    <a:srgbClr val="F8D9BD"/>
    <a:srgbClr val="02456F"/>
    <a:srgbClr val="1F4E7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014" autoAdjust="0"/>
    <p:restoredTop sz="67933" autoAdjust="0"/>
  </p:normalViewPr>
  <p:slideViewPr>
    <p:cSldViewPr snapToGrid="0">
      <p:cViewPr varScale="1">
        <p:scale>
          <a:sx n="70" d="100"/>
          <a:sy n="70" d="100"/>
        </p:scale>
        <p:origin x="2520" y="192"/>
      </p:cViewPr>
      <p:guideLst>
        <p:guide orient="horz" pos="2160"/>
        <p:guide pos="3840"/>
        <p:guide pos="189"/>
        <p:guide pos="7469"/>
        <p:guide orient="horz" pos="187"/>
        <p:guide orient="horz" pos="4020"/>
        <p:guide orient="horz" pos="417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378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87329E-DB2E-41DA-84EB-DD1CB6379886}" type="datetimeFigureOut">
              <a:rPr lang="en-GB" smtClean="0"/>
              <a:t>28/05/2021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76F231-98B4-428A-9959-891748452E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53532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075100-6DF9-4F9D-AB28-13A346D859C0}" type="datetimeFigureOut">
              <a:rPr lang="en-GB" smtClean="0"/>
              <a:t>28/05/2021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2843D9-4757-4631-B0CD-BAA271821D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53855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>
                <a:solidFill>
                  <a:prstClr val="black"/>
                </a:solidFill>
              </a:rPr>
              <a:pPr/>
              <a:t>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2966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Student A</a:t>
            </a:r>
            <a:r>
              <a:rPr lang="en-GB" baseline="0" dirty="0"/>
              <a:t> gives instructions, using verb endings in 2</a:t>
            </a:r>
            <a:r>
              <a:rPr lang="en-GB" baseline="30000" dirty="0"/>
              <a:t>nd</a:t>
            </a:r>
            <a:r>
              <a:rPr lang="en-GB" baseline="0" dirty="0"/>
              <a:t> person based on singularity/plurality in the picture.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>Student B listens and completes the grid on the next slide.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Ensure that Student A </a:t>
            </a:r>
            <a:r>
              <a:rPr lang="en-GB" baseline="0" dirty="0"/>
              <a:t>gives the instruction e.g. ‘</a:t>
            </a:r>
            <a:r>
              <a:rPr lang="en-GB" baseline="0" dirty="0" err="1"/>
              <a:t>cortas</a:t>
            </a:r>
            <a:r>
              <a:rPr lang="en-GB" baseline="0" dirty="0"/>
              <a:t> el </a:t>
            </a:r>
            <a:r>
              <a:rPr lang="en-GB" baseline="0" dirty="0" err="1"/>
              <a:t>papel</a:t>
            </a:r>
            <a:r>
              <a:rPr lang="en-GB" baseline="0" dirty="0"/>
              <a:t>’, ‘</a:t>
            </a:r>
            <a:r>
              <a:rPr lang="en-GB" baseline="0" dirty="0" err="1"/>
              <a:t>termináis</a:t>
            </a:r>
            <a:r>
              <a:rPr lang="en-GB" baseline="0" dirty="0"/>
              <a:t> </a:t>
            </a:r>
            <a:r>
              <a:rPr lang="en-GB" baseline="0" dirty="0" err="1"/>
              <a:t>los</a:t>
            </a:r>
            <a:r>
              <a:rPr lang="en-GB" baseline="0" dirty="0"/>
              <a:t> </a:t>
            </a:r>
            <a:r>
              <a:rPr lang="en-GB" baseline="0" dirty="0" err="1"/>
              <a:t>deberes</a:t>
            </a:r>
            <a:r>
              <a:rPr lang="en-GB" baseline="0" dirty="0"/>
              <a:t>’ without saying ‘</a:t>
            </a:r>
            <a:r>
              <a:rPr lang="en-GB" baseline="0" dirty="0" err="1"/>
              <a:t>tú</a:t>
            </a:r>
            <a:r>
              <a:rPr lang="en-GB" baseline="0" dirty="0"/>
              <a:t>’ or ‘</a:t>
            </a:r>
            <a:r>
              <a:rPr lang="en-GB" baseline="0" dirty="0" err="1"/>
              <a:t>vosotros</a:t>
            </a:r>
            <a:r>
              <a:rPr lang="en-GB" baseline="0" dirty="0"/>
              <a:t>’. This will direct Student B’s attention to the verb to understand if the instruction is for one person or more.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Verb frequency rankings: </a:t>
            </a:r>
            <a:r>
              <a:rPr lang="en-GB" dirty="0" err="1"/>
              <a:t>cortar</a:t>
            </a:r>
            <a:r>
              <a:rPr lang="en-GB" dirty="0"/>
              <a:t> [755]; </a:t>
            </a:r>
            <a:r>
              <a:rPr lang="en-GB" dirty="0" err="1"/>
              <a:t>terminar</a:t>
            </a:r>
            <a:r>
              <a:rPr lang="en-GB" dirty="0"/>
              <a:t> [253]; </a:t>
            </a:r>
            <a:r>
              <a:rPr lang="en-GB" dirty="0" err="1"/>
              <a:t>mirar</a:t>
            </a:r>
            <a:r>
              <a:rPr lang="en-GB" dirty="0"/>
              <a:t> [125]; </a:t>
            </a:r>
            <a:r>
              <a:rPr lang="en-GB" dirty="0" err="1"/>
              <a:t>trabajar</a:t>
            </a:r>
            <a:r>
              <a:rPr lang="en-GB" baseline="0" dirty="0"/>
              <a:t> [174]; </a:t>
            </a:r>
            <a:r>
              <a:rPr lang="en-GB" baseline="0" dirty="0" err="1"/>
              <a:t>dibujar</a:t>
            </a:r>
            <a:r>
              <a:rPr lang="en-GB" baseline="0" dirty="0"/>
              <a:t> [2218].</a:t>
            </a:r>
          </a:p>
          <a:p>
            <a:endParaRPr lang="en-GB" baseline="0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22940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Now Student B speaks</a:t>
            </a:r>
            <a:r>
              <a:rPr lang="en-GB" baseline="0" dirty="0"/>
              <a:t>. Student A listens and completes the grid.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Verb frequency rankings: </a:t>
            </a:r>
            <a:r>
              <a:rPr lang="en-GB" dirty="0" err="1"/>
              <a:t>copiar</a:t>
            </a:r>
            <a:r>
              <a:rPr lang="en-GB" dirty="0"/>
              <a:t> [2836]; </a:t>
            </a:r>
            <a:r>
              <a:rPr lang="en-GB" dirty="0" err="1"/>
              <a:t>preparar</a:t>
            </a:r>
            <a:r>
              <a:rPr lang="en-GB" dirty="0"/>
              <a:t> [570]; </a:t>
            </a:r>
            <a:r>
              <a:rPr lang="en-GB" dirty="0" err="1"/>
              <a:t>estudiar</a:t>
            </a:r>
            <a:r>
              <a:rPr lang="en-GB" dirty="0"/>
              <a:t> [332]; </a:t>
            </a:r>
            <a:r>
              <a:rPr lang="en-GB" dirty="0" err="1"/>
              <a:t>pronunciar</a:t>
            </a:r>
            <a:r>
              <a:rPr lang="en-GB" baseline="0" dirty="0"/>
              <a:t> [1990]; </a:t>
            </a:r>
            <a:r>
              <a:rPr lang="en-GB" baseline="0" dirty="0" err="1"/>
              <a:t>descansar</a:t>
            </a:r>
            <a:r>
              <a:rPr lang="en-GB" baseline="0" dirty="0"/>
              <a:t> [1749].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37348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Student A help slide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 could be shown briefly for a couple of minutes in a quick "revision and knowledge check" opportunity before the speaking activity. They would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then be removed.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76376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Student B help slide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 could be shown briefly for a couple of minutes in a quick "revision and knowledge check" opportunity before the speaking activity. They would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then be removed.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50872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Student B grid - blank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5084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Student B grid - answers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54097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Student A grid</a:t>
            </a:r>
            <a:r>
              <a:rPr lang="en-GB" baseline="0" dirty="0"/>
              <a:t> - </a:t>
            </a:r>
            <a:r>
              <a:rPr lang="en-GB" dirty="0"/>
              <a:t>blank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An optional way to</a:t>
            </a:r>
            <a:r>
              <a:rPr lang="en-GB" baseline="0" dirty="0"/>
              <a:t> round off the activity: ask students to look at each other’s grids and decide together whose class will be most fun / who they would rather be: the one student or the rest of the group.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22447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Student A grid - answers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An optional way to</a:t>
            </a:r>
            <a:r>
              <a:rPr lang="en-GB" baseline="0" dirty="0"/>
              <a:t> round off the activity: ask students to look at each other’s grids and decide together whose class will be most fun / who they would rather be: the one student or the rest of the group.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95768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Blank writing – Student</a:t>
            </a:r>
            <a:r>
              <a:rPr lang="en-GB" baseline="0" dirty="0"/>
              <a:t> A</a:t>
            </a:r>
            <a:endParaRPr lang="en-GB" dirty="0"/>
          </a:p>
          <a:p>
            <a:r>
              <a:rPr lang="en-GB" baseline="0" dirty="0"/>
              <a:t>This one may require a little extra explanation. Students look at their cards and </a:t>
            </a:r>
          </a:p>
          <a:p>
            <a:pPr marL="228600" indent="-228600">
              <a:buAutoNum type="alphaLcParenR"/>
            </a:pPr>
            <a:r>
              <a:rPr lang="en-GB" baseline="0" dirty="0"/>
              <a:t>invent the name of the girl (representing </a:t>
            </a:r>
            <a:r>
              <a:rPr lang="en-GB" i="1" u="none" baseline="0" dirty="0"/>
              <a:t>tú</a:t>
            </a:r>
            <a:r>
              <a:rPr lang="en-GB" baseline="0" dirty="0"/>
              <a:t>) or boy and girl (representing </a:t>
            </a:r>
            <a:r>
              <a:rPr lang="en-GB" i="1" baseline="0" dirty="0"/>
              <a:t>vosotros</a:t>
            </a:r>
            <a:r>
              <a:rPr lang="en-GB" baseline="0" dirty="0"/>
              <a:t>) in the first half of sentence – this is more fun than just being given a name and also requires some extra attention to singularity/plurality on the cards</a:t>
            </a:r>
          </a:p>
          <a:p>
            <a:pPr marL="228600" indent="-228600">
              <a:buAutoNum type="alphaLcParenR"/>
            </a:pPr>
            <a:r>
              <a:rPr lang="en-GB" baseline="0" dirty="0"/>
              <a:t>write the verb in the correct form</a:t>
            </a:r>
          </a:p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62298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Writing answers – Student</a:t>
            </a:r>
            <a:r>
              <a:rPr lang="en-GB" baseline="0" dirty="0"/>
              <a:t> 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2986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48778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Blank writing – Student</a:t>
            </a:r>
            <a:r>
              <a:rPr lang="en-GB" baseline="0" dirty="0"/>
              <a:t> B</a:t>
            </a:r>
            <a:endParaRPr lang="en-GB" dirty="0"/>
          </a:p>
          <a:p>
            <a:r>
              <a:rPr lang="en-GB" baseline="0" dirty="0"/>
              <a:t>This one may require a little extra explanation. Students look at their cards and </a:t>
            </a:r>
          </a:p>
          <a:p>
            <a:pPr marL="228600" indent="-228600">
              <a:buAutoNum type="alphaLcParenR"/>
            </a:pPr>
            <a:r>
              <a:rPr lang="en-GB" baseline="0" dirty="0"/>
              <a:t>invent the name of the girl (representing </a:t>
            </a:r>
            <a:r>
              <a:rPr lang="en-GB" i="1" u="none" baseline="0" dirty="0" err="1"/>
              <a:t>tú</a:t>
            </a:r>
            <a:r>
              <a:rPr lang="en-GB" baseline="0" dirty="0"/>
              <a:t>) or boy and girl (representing </a:t>
            </a:r>
            <a:r>
              <a:rPr lang="en-GB" i="1" baseline="0" dirty="0" err="1"/>
              <a:t>vosotros</a:t>
            </a:r>
            <a:r>
              <a:rPr lang="en-GB" baseline="0" dirty="0"/>
              <a:t>) in the first half of sentence – this is more fun than just being given a name and also requires some extra attention to singularity/plurality on the cards</a:t>
            </a:r>
          </a:p>
          <a:p>
            <a:pPr marL="228600" indent="-228600">
              <a:buAutoNum type="alphaLcParenR"/>
            </a:pPr>
            <a:r>
              <a:rPr lang="en-GB" baseline="0" dirty="0"/>
              <a:t>write the verb in the correct form</a:t>
            </a:r>
          </a:p>
          <a:p>
            <a:endParaRPr lang="en-GB" baseline="0" dirty="0"/>
          </a:p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62905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Writing answers – Student</a:t>
            </a:r>
            <a:r>
              <a:rPr lang="en-GB" baseline="0" dirty="0"/>
              <a:t> B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98991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/>
              <a:t>Verb frequency rankings (1 indicates the most common word in Spanish): </a:t>
            </a:r>
            <a:r>
              <a:rPr lang="en-GB" baseline="0" dirty="0" err="1"/>
              <a:t>pasar</a:t>
            </a:r>
            <a:r>
              <a:rPr lang="en-GB" baseline="0" dirty="0"/>
              <a:t> [68]; </a:t>
            </a:r>
            <a:r>
              <a:rPr lang="en-GB" baseline="0" dirty="0" err="1"/>
              <a:t>llegar</a:t>
            </a:r>
            <a:r>
              <a:rPr lang="en-GB" baseline="0" dirty="0"/>
              <a:t> [75]; </a:t>
            </a:r>
            <a:r>
              <a:rPr lang="en-GB" baseline="0" dirty="0" err="1"/>
              <a:t>dejar</a:t>
            </a:r>
            <a:r>
              <a:rPr lang="en-GB" baseline="0" dirty="0"/>
              <a:t> [86]; </a:t>
            </a:r>
            <a:r>
              <a:rPr lang="en-GB" baseline="0" dirty="0" err="1"/>
              <a:t>hablar</a:t>
            </a:r>
            <a:r>
              <a:rPr lang="en-GB" baseline="0" dirty="0"/>
              <a:t> [90]; </a:t>
            </a:r>
            <a:r>
              <a:rPr lang="en-GB" baseline="0" dirty="0" err="1"/>
              <a:t>llevar</a:t>
            </a:r>
            <a:r>
              <a:rPr lang="en-GB" baseline="0" dirty="0"/>
              <a:t> [101]; </a:t>
            </a:r>
            <a:r>
              <a:rPr lang="en-GB" baseline="0" dirty="0" err="1"/>
              <a:t>buscar</a:t>
            </a:r>
            <a:r>
              <a:rPr lang="en-GB" baseline="0" dirty="0"/>
              <a:t> [179]; </a:t>
            </a:r>
            <a:r>
              <a:rPr lang="en-GB" baseline="0" dirty="0" err="1"/>
              <a:t>pensar</a:t>
            </a:r>
            <a:r>
              <a:rPr lang="en-GB" baseline="0" dirty="0"/>
              <a:t> [105]; </a:t>
            </a:r>
            <a:r>
              <a:rPr lang="en-GB" baseline="0" dirty="0" err="1"/>
              <a:t>llamar</a:t>
            </a:r>
            <a:r>
              <a:rPr lang="en-GB" baseline="0" dirty="0"/>
              <a:t> [122]; </a:t>
            </a:r>
            <a:r>
              <a:rPr lang="en-GB" baseline="0" dirty="0" err="1"/>
              <a:t>tomar</a:t>
            </a:r>
            <a:r>
              <a:rPr lang="en-GB" baseline="0" dirty="0"/>
              <a:t> [133]; </a:t>
            </a:r>
            <a:r>
              <a:rPr lang="en-GB" baseline="0" dirty="0" err="1"/>
              <a:t>preguntar</a:t>
            </a:r>
            <a:r>
              <a:rPr lang="en-GB" baseline="0" dirty="0"/>
              <a:t> [219].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Source: </a:t>
            </a:r>
            <a:r>
              <a:rPr lang="en-GB" baseline="0" dirty="0"/>
              <a:t>Davies, M. &amp; Davies, K. (2018). </a:t>
            </a:r>
            <a:r>
              <a:rPr lang="en-GB" i="1" baseline="0" dirty="0"/>
              <a:t>A frequency dictionary of Spanish: Core vocabulary for learners </a:t>
            </a:r>
            <a:r>
              <a:rPr lang="en-GB" i="0" baseline="0" dirty="0"/>
              <a:t>(2</a:t>
            </a:r>
            <a:r>
              <a:rPr lang="en-GB" i="0" baseline="30000" dirty="0"/>
              <a:t>nd</a:t>
            </a:r>
            <a:r>
              <a:rPr lang="en-GB" i="0" baseline="0" dirty="0"/>
              <a:t> ed.). </a:t>
            </a:r>
            <a:r>
              <a:rPr lang="en-GB" baseline="0" dirty="0"/>
              <a:t>London: Routledge. </a:t>
            </a:r>
          </a:p>
          <a:p>
            <a:endParaRPr lang="en-GB" dirty="0"/>
          </a:p>
          <a:p>
            <a:r>
              <a:rPr lang="en-GB" dirty="0"/>
              <a:t>Click on the orange</a:t>
            </a:r>
            <a:r>
              <a:rPr lang="en-GB" baseline="0" dirty="0"/>
              <a:t> number to hear the audio, once.  Click again to repeat, as required.</a:t>
            </a:r>
            <a:br>
              <a:rPr lang="en-GB" baseline="0" dirty="0"/>
            </a:br>
            <a:r>
              <a:rPr lang="en-GB" baseline="0" dirty="0"/>
              <a:t>To complete the task, students can number 1-10 in their books, write the table headings at the top and complete by ticking in the correct column.  Students can be encouraged to transcribe the verb form, too.</a:t>
            </a:r>
            <a:br>
              <a:rPr lang="en-GB" baseline="0" dirty="0"/>
            </a:br>
            <a:endParaRPr lang="en-GB" dirty="0"/>
          </a:p>
          <a:p>
            <a:r>
              <a:rPr lang="es-ES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Transcript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GB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pasas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</a:t>
            </a:r>
            <a:endParaRPr lang="en-GB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llegáis</a:t>
            </a:r>
            <a:endParaRPr lang="en-GB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dejas</a:t>
            </a:r>
            <a:endParaRPr lang="en-GB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habláis</a:t>
            </a:r>
            <a:endParaRPr lang="en-GB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llevas</a:t>
            </a:r>
            <a:endParaRPr lang="en-GB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buscas</a:t>
            </a:r>
            <a:endParaRPr lang="en-GB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pensáis</a:t>
            </a:r>
            <a:endParaRPr lang="en-GB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llamas</a:t>
            </a:r>
            <a:endParaRPr lang="en-GB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tomáis</a:t>
            </a:r>
            <a:endParaRPr lang="en-GB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preguntáis</a:t>
            </a:r>
            <a:endParaRPr lang="en-GB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09140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Verb frequency rankings: </a:t>
            </a:r>
            <a:r>
              <a:rPr lang="en-GB" dirty="0" err="1"/>
              <a:t>cantar</a:t>
            </a:r>
            <a:r>
              <a:rPr lang="en-GB" dirty="0"/>
              <a:t> [717]; </a:t>
            </a:r>
            <a:r>
              <a:rPr lang="en-GB" dirty="0" err="1"/>
              <a:t>llevar</a:t>
            </a:r>
            <a:r>
              <a:rPr lang="en-GB" dirty="0"/>
              <a:t> [101]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35977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Verb frequency rankings: </a:t>
            </a:r>
            <a:r>
              <a:rPr lang="en-GB" dirty="0" err="1"/>
              <a:t>acompañar</a:t>
            </a:r>
            <a:r>
              <a:rPr lang="en-GB" dirty="0"/>
              <a:t> [606]; </a:t>
            </a:r>
            <a:r>
              <a:rPr lang="en-GB" dirty="0" err="1"/>
              <a:t>celebrar</a:t>
            </a:r>
            <a:r>
              <a:rPr lang="en-GB" baseline="0" dirty="0"/>
              <a:t> [886]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14568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Verb frequency rankings: </a:t>
            </a:r>
            <a:r>
              <a:rPr lang="en-GB" dirty="0" err="1"/>
              <a:t>bailar</a:t>
            </a:r>
            <a:r>
              <a:rPr lang="en-GB" dirty="0"/>
              <a:t> [1323]; </a:t>
            </a:r>
            <a:r>
              <a:rPr lang="en-GB" dirty="0" err="1"/>
              <a:t>llamar</a:t>
            </a:r>
            <a:r>
              <a:rPr lang="en-GB" dirty="0"/>
              <a:t> [122]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78822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Verb frequency ranking: </a:t>
            </a:r>
            <a:r>
              <a:rPr lang="en-GB" dirty="0" err="1"/>
              <a:t>entrar</a:t>
            </a:r>
            <a:r>
              <a:rPr lang="en-GB" dirty="0"/>
              <a:t> [207]; </a:t>
            </a:r>
            <a:r>
              <a:rPr lang="en-GB" dirty="0" err="1"/>
              <a:t>llorar</a:t>
            </a:r>
            <a:r>
              <a:rPr lang="en-GB" baseline="0" dirty="0"/>
              <a:t> [630]</a:t>
            </a: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23207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Verb frequency ranking: </a:t>
            </a:r>
            <a:r>
              <a:rPr lang="en-GB" dirty="0" err="1"/>
              <a:t>escuchar</a:t>
            </a:r>
            <a:r>
              <a:rPr lang="en-GB" dirty="0"/>
              <a:t> [281]; </a:t>
            </a:r>
            <a:r>
              <a:rPr lang="en-GB" dirty="0" err="1"/>
              <a:t>cortar</a:t>
            </a:r>
            <a:r>
              <a:rPr lang="en-GB" dirty="0"/>
              <a:t> [755]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86012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/>
              <a:t>The instructions that students have to give are best imagined as an explanation (affirmative), even though they may also occur as commands (imperative).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1388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6858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80FB12E3-6F75-41C0-8FD2-F7ED0FB4E94A}" type="datetimeFigureOut">
              <a:rPr lang="en-GB" smtClean="0"/>
              <a:pPr/>
              <a:t>28/05/2021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AD31E8EB-F65A-4D69-92C9-21AA3BC167F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7786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80FB12E3-6F75-41C0-8FD2-F7ED0FB4E94A}" type="datetimeFigureOut">
              <a:rPr lang="en-GB" smtClean="0"/>
              <a:pPr/>
              <a:t>28/05/2021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AD31E8EB-F65A-4D69-92C9-21AA3BC167F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46486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9918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65693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631930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005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3870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35683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0DF92D51-BE67-47A1-A770-1A1C279A9D07}" type="datetimeFigureOut">
              <a:rPr lang="en-GB" smtClean="0">
                <a:solidFill>
                  <a:prstClr val="black"/>
                </a:solidFill>
              </a:rPr>
              <a:pPr/>
              <a:t>28/05/2021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391004BD-B925-44B2-ABFC-C0318F6C60B9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3256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0DF92D51-BE67-47A1-A770-1A1C279A9D07}" type="datetimeFigureOut">
              <a:rPr lang="en-GB" smtClean="0">
                <a:solidFill>
                  <a:prstClr val="black"/>
                </a:solidFill>
              </a:rPr>
              <a:pPr/>
              <a:t>28/05/2021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391004BD-B925-44B2-ABFC-C0318F6C60B9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59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6699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0DF92D51-BE67-47A1-A770-1A1C279A9D07}" type="datetimeFigureOut">
              <a:rPr lang="en-GB" smtClean="0">
                <a:solidFill>
                  <a:prstClr val="black"/>
                </a:solidFill>
              </a:rPr>
              <a:pPr/>
              <a:t>28/05/2021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391004BD-B925-44B2-ABFC-C0318F6C60B9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6226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0DF92D51-BE67-47A1-A770-1A1C279A9D07}" type="datetimeFigureOut">
              <a:rPr lang="en-GB" smtClean="0">
                <a:solidFill>
                  <a:prstClr val="black"/>
                </a:solidFill>
              </a:rPr>
              <a:pPr/>
              <a:t>28/05/2021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391004BD-B925-44B2-ABFC-C0318F6C60B9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3011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0DF92D51-BE67-47A1-A770-1A1C279A9D07}" type="datetimeFigureOut">
              <a:rPr lang="en-GB" smtClean="0">
                <a:solidFill>
                  <a:prstClr val="black"/>
                </a:solidFill>
              </a:rPr>
              <a:pPr/>
              <a:t>28/05/2021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391004BD-B925-44B2-ABFC-C0318F6C60B9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028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4873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0656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377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477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80FB12E3-6F75-41C0-8FD2-F7ED0FB4E94A}" type="datetimeFigureOut">
              <a:rPr lang="en-GB" smtClean="0"/>
              <a:pPr/>
              <a:t>28/05/2021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AD31E8EB-F65A-4D69-92C9-21AA3BC167F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9825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80FB12E3-6F75-41C0-8FD2-F7ED0FB4E94A}" type="datetimeFigureOut">
              <a:rPr lang="en-GB" smtClean="0"/>
              <a:pPr/>
              <a:t>28/05/2021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AD31E8EB-F65A-4D69-92C9-21AA3BC167F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7678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80FB12E3-6F75-41C0-8FD2-F7ED0FB4E94A}" type="datetimeFigureOut">
              <a:rPr lang="en-GB" smtClean="0"/>
              <a:pPr/>
              <a:t>28/05/2021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AD31E8EB-F65A-4D69-92C9-21AA3BC167F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5314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creativecommons.org/licenses/by-nc-sa/4.0/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hyperlink" Target="https://creativecommons.org/licenses/by-nc-sa/4.0/" TargetMode="Externa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120" y="-61459"/>
            <a:ext cx="1627856" cy="5631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775200" cy="41783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9088583" y="6572243"/>
            <a:ext cx="843464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Material</a:t>
            </a:r>
            <a:r>
              <a:rPr lang="en-GB" sz="11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licensed as </a:t>
            </a:r>
            <a:r>
              <a:rPr lang="en-GB" sz="1100" b="1" u="sng" dirty="0">
                <a:solidFill>
                  <a:srgbClr val="FFFFFF"/>
                </a:solidFill>
                <a:latin typeface="Century Gothic" panose="020B0502020202020204" pitchFamily="34" charset="0"/>
                <a:hlinkClick r:id="rId16"/>
              </a:rPr>
              <a:t>CC BY-NC-SA 4.0</a:t>
            </a:r>
            <a:br>
              <a:rPr lang="en-GB" sz="1100" dirty="0">
                <a:latin typeface="Century Gothic" panose="020B0502020202020204" pitchFamily="34" charset="0"/>
              </a:rPr>
            </a:br>
            <a:endParaRPr lang="en-GB" sz="1100" dirty="0"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2" y="6572241"/>
            <a:ext cx="843464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50" dirty="0">
                <a:solidFill>
                  <a:srgbClr val="002060"/>
                </a:solidFill>
                <a:latin typeface="Century Gothic" panose="020B0502020202020204" pitchFamily="34" charset="0"/>
              </a:rPr>
              <a:t>Rachel Hawkes</a:t>
            </a:r>
            <a:endParaRPr lang="en-GB" sz="105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2945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120" y="-61459"/>
            <a:ext cx="1627856" cy="5631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775200" cy="41783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088583" y="6572243"/>
            <a:ext cx="843464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Material</a:t>
            </a:r>
            <a:r>
              <a:rPr lang="en-GB" sz="11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licensed as </a:t>
            </a:r>
            <a:r>
              <a:rPr lang="en-GB" sz="1100" b="1" u="sng" dirty="0">
                <a:solidFill>
                  <a:srgbClr val="FFFFFF"/>
                </a:solidFill>
                <a:latin typeface="Century Gothic" panose="020B0502020202020204" pitchFamily="34" charset="0"/>
                <a:hlinkClick r:id="rId16"/>
              </a:rPr>
              <a:t>CC BY-NC-SA 4.0</a:t>
            </a:r>
            <a:br>
              <a:rPr lang="en-GB" sz="1100" dirty="0">
                <a:solidFill>
                  <a:prstClr val="black"/>
                </a:solidFill>
                <a:latin typeface="Century Gothic" panose="020B0502020202020204" pitchFamily="34" charset="0"/>
              </a:rPr>
            </a:br>
            <a:endParaRPr lang="en-GB" sz="11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" y="6572241"/>
            <a:ext cx="843464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50" dirty="0">
                <a:solidFill>
                  <a:srgbClr val="002060"/>
                </a:solidFill>
                <a:latin typeface="Century Gothic" panose="020B0502020202020204" pitchFamily="34" charset="0"/>
              </a:rPr>
              <a:t>Rachel Hawkes</a:t>
            </a:r>
            <a:endParaRPr lang="en-GB" sz="105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7357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audio" Target="../media/audio10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audio" Target="../media/audio9.wav"/><Relationship Id="rId5" Type="http://schemas.openxmlformats.org/officeDocument/2006/relationships/audio" Target="../media/audio3.wav"/><Relationship Id="rId10" Type="http://schemas.openxmlformats.org/officeDocument/2006/relationships/audio" Target="../media/audio8.wav"/><Relationship Id="rId4" Type="http://schemas.openxmlformats.org/officeDocument/2006/relationships/audio" Target="../media/audio2.wav"/><Relationship Id="rId9" Type="http://schemas.openxmlformats.org/officeDocument/2006/relationships/audio" Target="../media/audio7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29812" y="6027576"/>
            <a:ext cx="9262188" cy="8304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-56445" y="0"/>
            <a:ext cx="12192000" cy="6858000"/>
            <a:chOff x="-56445" y="0"/>
            <a:chExt cx="12192000" cy="6858000"/>
          </a:xfrm>
        </p:grpSpPr>
        <p:grpSp>
          <p:nvGrpSpPr>
            <p:cNvPr id="8" name="Group 7"/>
            <p:cNvGrpSpPr/>
            <p:nvPr/>
          </p:nvGrpSpPr>
          <p:grpSpPr>
            <a:xfrm>
              <a:off x="-56445" y="0"/>
              <a:ext cx="12192000" cy="6858000"/>
              <a:chOff x="0" y="0"/>
              <a:chExt cx="12192000" cy="6858000"/>
            </a:xfrm>
            <a:solidFill>
              <a:srgbClr val="FDEFE3"/>
            </a:solidFill>
          </p:grpSpPr>
          <p:sp>
            <p:nvSpPr>
              <p:cNvPr id="9" name="Isosceles Triangle 8"/>
              <p:cNvSpPr/>
              <p:nvPr/>
            </p:nvSpPr>
            <p:spPr>
              <a:xfrm rot="5400000">
                <a:off x="4992512" y="-341488"/>
                <a:ext cx="6857998" cy="7540978"/>
              </a:xfrm>
              <a:prstGeom prst="triangle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0" y="0"/>
                <a:ext cx="4651022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" name="Isosceles Triangle 3"/>
            <p:cNvSpPr/>
            <p:nvPr/>
          </p:nvSpPr>
          <p:spPr>
            <a:xfrm rot="5400000">
              <a:off x="4636029" y="-341488"/>
              <a:ext cx="6857998" cy="7540978"/>
            </a:xfrm>
            <a:prstGeom prst="triangle">
              <a:avLst>
                <a:gd name="adj" fmla="val 0"/>
              </a:avLst>
            </a:prstGeom>
            <a:solidFill>
              <a:srgbClr val="E56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-56445" y="0"/>
            <a:ext cx="4350984" cy="6858000"/>
          </a:xfrm>
          <a:prstGeom prst="rect">
            <a:avLst/>
          </a:prstGeom>
          <a:solidFill>
            <a:srgbClr val="E56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561" y="6458444"/>
            <a:ext cx="3077513" cy="28807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-56445" y="1457861"/>
            <a:ext cx="105395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Talking to ‘you’ vs more than one ‘you’: </a:t>
            </a:r>
            <a:br>
              <a:rPr lang="en-GB" sz="4000" b="1" dirty="0">
                <a:solidFill>
                  <a:schemeClr val="bg1"/>
                </a:solidFill>
              </a:rPr>
            </a:br>
            <a:r>
              <a:rPr lang="en-GB" sz="4000" dirty="0">
                <a:solidFill>
                  <a:schemeClr val="bg1"/>
                </a:solidFill>
                <a:latin typeface="Century Gothic" panose="020B0502020202020204" pitchFamily="34" charset="0"/>
              </a:rPr>
              <a:t>Verbs with ‘</a:t>
            </a:r>
            <a:r>
              <a:rPr lang="en-GB" sz="4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tú</a:t>
            </a:r>
            <a:r>
              <a:rPr lang="en-GB" sz="4000" dirty="0">
                <a:solidFill>
                  <a:schemeClr val="bg1"/>
                </a:solidFill>
                <a:latin typeface="Century Gothic" panose="020B0502020202020204" pitchFamily="34" charset="0"/>
              </a:rPr>
              <a:t>’ and ‘</a:t>
            </a:r>
            <a:r>
              <a:rPr lang="en-GB" sz="4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vosotros</a:t>
            </a:r>
            <a:r>
              <a:rPr lang="en-GB" sz="4000" dirty="0">
                <a:solidFill>
                  <a:schemeClr val="bg1"/>
                </a:solidFill>
                <a:latin typeface="Century Gothic" panose="020B0502020202020204" pitchFamily="34" charset="0"/>
              </a:rPr>
              <a:t>’</a:t>
            </a:r>
            <a:endParaRPr lang="en-GB" sz="40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0694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clker.com/cliparts/3/7/3/d/11954448501086497047Gerald_G_Girl_Face_Cartoon_2.svg.m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596" y="1025930"/>
            <a:ext cx="1187088" cy="1335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clker.com/cliparts/c/e/7/4/1195444712973371681Gerald_G_Boy_Face_Cartoon_4.svg.me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795" y="4106163"/>
            <a:ext cx="1314409" cy="1336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clker.com/cliparts/I/e/4/Y/9/E/happy-girl-brown-m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071" y="4103065"/>
            <a:ext cx="1299665" cy="1339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46538" y="238738"/>
            <a:ext cx="3563007" cy="2782398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4197" y="346841"/>
            <a:ext cx="25524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1. listen to a song</a:t>
            </a:r>
          </a:p>
        </p:txBody>
      </p:sp>
      <p:pic>
        <p:nvPicPr>
          <p:cNvPr id="24" name="Picture 2" descr="http://www.clker.com/cliparts/3/7/3/d/11954448501086497047Gerald_G_Girl_Face_Cartoon_2.svg.m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0590" y="2366137"/>
            <a:ext cx="1187088" cy="1335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8468532" y="1578945"/>
            <a:ext cx="3563007" cy="2782398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/>
          <p:cNvSpPr txBox="1"/>
          <p:nvPr/>
        </p:nvSpPr>
        <p:spPr>
          <a:xfrm>
            <a:off x="8596191" y="1687048"/>
            <a:ext cx="30950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5. work with a partner</a:t>
            </a:r>
          </a:p>
        </p:txBody>
      </p:sp>
      <p:pic>
        <p:nvPicPr>
          <p:cNvPr id="27" name="Picture 2" descr="http://www.clker.com/cliparts/3/7/3/d/11954448501086497047Gerald_G_Girl_Face_Cartoon_2.svg.m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2447" y="1025930"/>
            <a:ext cx="1187088" cy="1335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4500389" y="238738"/>
            <a:ext cx="3563007" cy="2782398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206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628048" y="346841"/>
            <a:ext cx="25524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2. draw an animal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27552" y="3129239"/>
            <a:ext cx="3563007" cy="2782398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TextBox 31"/>
          <p:cNvSpPr txBox="1"/>
          <p:nvPr/>
        </p:nvSpPr>
        <p:spPr>
          <a:xfrm>
            <a:off x="655211" y="3237342"/>
            <a:ext cx="30128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3. finish the homework</a:t>
            </a:r>
          </a:p>
        </p:txBody>
      </p:sp>
      <p:pic>
        <p:nvPicPr>
          <p:cNvPr id="36" name="Picture 4" descr="http://www.clker.com/cliparts/c/e/7/4/1195444712973371681Gerald_G_Boy_Face_Cartoon_4.svg.me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333" y="4106163"/>
            <a:ext cx="1314409" cy="1336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8" descr="http://www.clker.com/cliparts/I/e/4/Y/9/E/happy-girl-brown-m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609" y="4103065"/>
            <a:ext cx="1299665" cy="1339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/>
          <p:cNvSpPr/>
          <p:nvPr/>
        </p:nvSpPr>
        <p:spPr>
          <a:xfrm>
            <a:off x="4464090" y="3129239"/>
            <a:ext cx="3563007" cy="2782398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TextBox 38"/>
          <p:cNvSpPr txBox="1"/>
          <p:nvPr/>
        </p:nvSpPr>
        <p:spPr>
          <a:xfrm>
            <a:off x="4591749" y="3237342"/>
            <a:ext cx="30128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4. look at the board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915892" y="6494075"/>
            <a:ext cx="4311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Nick Avery / Emma Marsden / Rachel Hawkes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9711558" y="5866080"/>
            <a:ext cx="2360697" cy="40091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>
                <a:latin typeface="Century Gothic" panose="020B0502020202020204" pitchFamily="34" charset="0"/>
              </a:rPr>
              <a:t>hablar</a:t>
            </a:r>
            <a:r>
              <a:rPr lang="en-GB" dirty="0">
                <a:latin typeface="Century Gothic" panose="020B0502020202020204" pitchFamily="34" charset="0"/>
              </a:rPr>
              <a:t> / </a:t>
            </a:r>
            <a:r>
              <a:rPr lang="en-GB" dirty="0" err="1">
                <a:latin typeface="Century Gothic" panose="020B0502020202020204" pitchFamily="34" charset="0"/>
              </a:rPr>
              <a:t>escuchar</a:t>
            </a:r>
            <a:endParaRPr lang="en-GB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7142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clker.com/cliparts/c/e/7/4/1195444712973371681Gerald_G_Boy_Face_Cartoon_4.svg.m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331" y="1178146"/>
            <a:ext cx="1314409" cy="1336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clker.com/cliparts/I/e/4/Y/9/E/happy-girl-brown-m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616" y="1214113"/>
            <a:ext cx="1299665" cy="1339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46538" y="238738"/>
            <a:ext cx="3563007" cy="2782398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674197" y="346841"/>
            <a:ext cx="25524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6. copy three texts</a:t>
            </a:r>
          </a:p>
        </p:txBody>
      </p:sp>
      <p:pic>
        <p:nvPicPr>
          <p:cNvPr id="24" name="Picture 2" descr="http://www.clker.com/cliparts/3/7/3/d/11954448501086497047Gerald_G_Girl_Face_Cartoon_2.svg.me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0590" y="2366137"/>
            <a:ext cx="1187088" cy="1335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8468532" y="1578945"/>
            <a:ext cx="3563007" cy="2782398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/>
          <p:cNvSpPr txBox="1"/>
          <p:nvPr/>
        </p:nvSpPr>
        <p:spPr>
          <a:xfrm>
            <a:off x="8596191" y="1687048"/>
            <a:ext cx="33847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10. rest for 15 minutes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500389" y="238738"/>
            <a:ext cx="3563007" cy="2782398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TextBox 28"/>
          <p:cNvSpPr txBox="1"/>
          <p:nvPr/>
        </p:nvSpPr>
        <p:spPr>
          <a:xfrm>
            <a:off x="4628048" y="346841"/>
            <a:ext cx="25524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7. study in silence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27552" y="3129239"/>
            <a:ext cx="3563007" cy="2782398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TextBox 31"/>
          <p:cNvSpPr txBox="1"/>
          <p:nvPr/>
        </p:nvSpPr>
        <p:spPr>
          <a:xfrm>
            <a:off x="655211" y="3237342"/>
            <a:ext cx="33864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8. prepare for the exam</a:t>
            </a:r>
          </a:p>
        </p:txBody>
      </p:sp>
      <p:sp>
        <p:nvSpPr>
          <p:cNvPr id="38" name="Rectangle 37"/>
          <p:cNvSpPr/>
          <p:nvPr/>
        </p:nvSpPr>
        <p:spPr>
          <a:xfrm>
            <a:off x="4507535" y="3129239"/>
            <a:ext cx="3563007" cy="2782398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  <p:sp>
        <p:nvSpPr>
          <p:cNvPr id="39" name="TextBox 38"/>
          <p:cNvSpPr txBox="1"/>
          <p:nvPr/>
        </p:nvSpPr>
        <p:spPr>
          <a:xfrm>
            <a:off x="4591749" y="3237342"/>
            <a:ext cx="30128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9. pronounce words</a:t>
            </a:r>
          </a:p>
        </p:txBody>
      </p:sp>
      <p:pic>
        <p:nvPicPr>
          <p:cNvPr id="30" name="Picture 4" descr="http://www.clker.com/cliparts/c/e/7/4/1195444712973371681Gerald_G_Boy_Face_Cartoon_4.svg.m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331" y="4086630"/>
            <a:ext cx="1314409" cy="1336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http://www.clker.com/cliparts/I/e/4/Y/9/E/happy-girl-brown-m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616" y="4122597"/>
            <a:ext cx="1299665" cy="1339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http://www.clker.com/cliparts/c/e/7/4/1195444712973371681Gerald_G_Boy_Face_Cartoon_4.svg.m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012" y="1201782"/>
            <a:ext cx="1314409" cy="1336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8" descr="http://www.clker.com/cliparts/I/e/4/Y/9/E/happy-girl-brown-m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2297" y="1237749"/>
            <a:ext cx="1299665" cy="1339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http://www.clker.com/cliparts/3/7/3/d/11954448501086497047Gerald_G_Girl_Face_Cartoon_2.svg.me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877" y="4089868"/>
            <a:ext cx="1187088" cy="1335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5915892" y="6494075"/>
            <a:ext cx="4311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Nick Avery / Emma Marsden / Rachel Hawkes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9711558" y="5866080"/>
            <a:ext cx="2360697" cy="40091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>
                <a:latin typeface="Century Gothic" panose="020B0502020202020204" pitchFamily="34" charset="0"/>
              </a:rPr>
              <a:t>hablar</a:t>
            </a:r>
            <a:r>
              <a:rPr lang="en-GB" dirty="0">
                <a:latin typeface="Century Gothic" panose="020B0502020202020204" pitchFamily="34" charset="0"/>
              </a:rPr>
              <a:t> / </a:t>
            </a:r>
            <a:r>
              <a:rPr lang="en-GB" dirty="0" err="1">
                <a:latin typeface="Century Gothic" panose="020B0502020202020204" pitchFamily="34" charset="0"/>
              </a:rPr>
              <a:t>escuchar</a:t>
            </a:r>
            <a:endParaRPr lang="en-GB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24942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055" y="795611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GB" dirty="0"/>
              <a:t>Need help?</a:t>
            </a:r>
          </a:p>
          <a:p>
            <a:pPr>
              <a:lnSpc>
                <a:spcPct val="150000"/>
              </a:lnSpc>
            </a:pPr>
            <a:r>
              <a:rPr lang="en-GB" dirty="0"/>
              <a:t>listen to a song – </a:t>
            </a:r>
            <a:r>
              <a:rPr lang="en-GB" dirty="0" err="1"/>
              <a:t>escuchar</a:t>
            </a:r>
            <a:r>
              <a:rPr lang="en-GB" dirty="0"/>
              <a:t> una canción</a:t>
            </a:r>
          </a:p>
          <a:p>
            <a:pPr>
              <a:lnSpc>
                <a:spcPct val="150000"/>
              </a:lnSpc>
            </a:pPr>
            <a:r>
              <a:rPr lang="en-GB" dirty="0"/>
              <a:t>draw an animal – </a:t>
            </a:r>
            <a:r>
              <a:rPr lang="en-GB" dirty="0" err="1"/>
              <a:t>dibujar</a:t>
            </a:r>
            <a:r>
              <a:rPr lang="en-GB" dirty="0"/>
              <a:t> un animal</a:t>
            </a:r>
          </a:p>
          <a:p>
            <a:pPr>
              <a:lnSpc>
                <a:spcPct val="150000"/>
              </a:lnSpc>
            </a:pPr>
            <a:r>
              <a:rPr lang="en-GB" dirty="0"/>
              <a:t>work with a partner – </a:t>
            </a:r>
            <a:r>
              <a:rPr lang="en-GB" dirty="0" err="1"/>
              <a:t>trabajar</a:t>
            </a:r>
            <a:r>
              <a:rPr lang="en-GB" dirty="0"/>
              <a:t> con </a:t>
            </a:r>
            <a:r>
              <a:rPr lang="en-GB" dirty="0" err="1"/>
              <a:t>una</a:t>
            </a:r>
            <a:r>
              <a:rPr lang="en-GB" dirty="0"/>
              <a:t> </a:t>
            </a:r>
            <a:r>
              <a:rPr lang="en-GB" dirty="0" err="1"/>
              <a:t>pareja</a:t>
            </a:r>
            <a:endParaRPr lang="en-GB" dirty="0"/>
          </a:p>
          <a:p>
            <a:pPr>
              <a:lnSpc>
                <a:spcPct val="150000"/>
              </a:lnSpc>
            </a:pPr>
            <a:r>
              <a:rPr lang="en-GB" dirty="0"/>
              <a:t>look at the board – </a:t>
            </a:r>
            <a:r>
              <a:rPr lang="en-GB" dirty="0" err="1"/>
              <a:t>mirar</a:t>
            </a:r>
            <a:r>
              <a:rPr lang="en-GB" dirty="0"/>
              <a:t> la </a:t>
            </a:r>
            <a:r>
              <a:rPr lang="en-GB" dirty="0" err="1"/>
              <a:t>pizarra</a:t>
            </a:r>
            <a:endParaRPr lang="en-GB" dirty="0"/>
          </a:p>
          <a:p>
            <a:pPr>
              <a:lnSpc>
                <a:spcPct val="150000"/>
              </a:lnSpc>
            </a:pPr>
            <a:r>
              <a:rPr lang="en-GB" dirty="0"/>
              <a:t>finish the homework – </a:t>
            </a:r>
            <a:r>
              <a:rPr lang="en-GB" dirty="0" err="1"/>
              <a:t>terminar</a:t>
            </a:r>
            <a:r>
              <a:rPr lang="en-GB" dirty="0"/>
              <a:t> </a:t>
            </a:r>
            <a:r>
              <a:rPr lang="en-GB" dirty="0" err="1"/>
              <a:t>los</a:t>
            </a:r>
            <a:r>
              <a:rPr lang="en-GB" dirty="0"/>
              <a:t> </a:t>
            </a:r>
            <a:r>
              <a:rPr lang="en-GB" dirty="0" err="1"/>
              <a:t>deberes</a:t>
            </a:r>
            <a:endParaRPr lang="en-GB" dirty="0"/>
          </a:p>
          <a:p>
            <a:pPr>
              <a:lnSpc>
                <a:spcPct val="150000"/>
              </a:lnSpc>
            </a:pP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5915892" y="6494075"/>
            <a:ext cx="4311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Nick Avery / Emma Marsden / Rachel Hawkes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9711558" y="5866080"/>
            <a:ext cx="2360697" cy="40091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>
                <a:latin typeface="Century Gothic" panose="020B0502020202020204" pitchFamily="34" charset="0"/>
              </a:rPr>
              <a:t>hablar</a:t>
            </a:r>
            <a:r>
              <a:rPr lang="en-GB" dirty="0">
                <a:latin typeface="Century Gothic" panose="020B0502020202020204" pitchFamily="34" charset="0"/>
              </a:rPr>
              <a:t> / </a:t>
            </a:r>
            <a:r>
              <a:rPr lang="en-GB" dirty="0" err="1">
                <a:latin typeface="Century Gothic" panose="020B0502020202020204" pitchFamily="34" charset="0"/>
              </a:rPr>
              <a:t>escuchar</a:t>
            </a:r>
            <a:endParaRPr lang="en-GB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2766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055" y="795611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GB" dirty="0"/>
              <a:t>Need help?</a:t>
            </a:r>
          </a:p>
          <a:p>
            <a:pPr>
              <a:lnSpc>
                <a:spcPct val="150000"/>
              </a:lnSpc>
            </a:pPr>
            <a:r>
              <a:rPr lang="en-GB" dirty="0"/>
              <a:t>copy three texts – </a:t>
            </a:r>
            <a:r>
              <a:rPr lang="en-GB" dirty="0" err="1"/>
              <a:t>copiar</a:t>
            </a:r>
            <a:r>
              <a:rPr lang="en-GB" dirty="0"/>
              <a:t> </a:t>
            </a:r>
            <a:r>
              <a:rPr lang="en-GB" dirty="0" err="1"/>
              <a:t>tres</a:t>
            </a:r>
            <a:r>
              <a:rPr lang="en-GB" dirty="0"/>
              <a:t> </a:t>
            </a:r>
            <a:r>
              <a:rPr lang="en-GB" dirty="0" err="1"/>
              <a:t>textos</a:t>
            </a:r>
            <a:endParaRPr lang="en-GB" dirty="0"/>
          </a:p>
          <a:p>
            <a:pPr>
              <a:lnSpc>
                <a:spcPct val="150000"/>
              </a:lnSpc>
            </a:pPr>
            <a:r>
              <a:rPr lang="en-GB" dirty="0"/>
              <a:t>prepare for the exam – </a:t>
            </a:r>
            <a:r>
              <a:rPr lang="en-GB" dirty="0" err="1"/>
              <a:t>preparar</a:t>
            </a:r>
            <a:r>
              <a:rPr lang="en-GB" dirty="0"/>
              <a:t> para el </a:t>
            </a:r>
            <a:r>
              <a:rPr lang="en-GB" dirty="0" err="1"/>
              <a:t>examen</a:t>
            </a:r>
            <a:endParaRPr lang="en-GB" dirty="0"/>
          </a:p>
          <a:p>
            <a:pPr>
              <a:lnSpc>
                <a:spcPct val="150000"/>
              </a:lnSpc>
            </a:pPr>
            <a:r>
              <a:rPr lang="en-GB" dirty="0"/>
              <a:t>study in silence – </a:t>
            </a:r>
            <a:r>
              <a:rPr lang="en-GB" dirty="0" err="1"/>
              <a:t>estudiar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silencio</a:t>
            </a:r>
            <a:endParaRPr lang="en-GB" dirty="0"/>
          </a:p>
          <a:p>
            <a:pPr>
              <a:lnSpc>
                <a:spcPct val="150000"/>
              </a:lnSpc>
            </a:pPr>
            <a:r>
              <a:rPr lang="en-GB" dirty="0"/>
              <a:t>pronounce words – </a:t>
            </a:r>
            <a:r>
              <a:rPr lang="en-GB" dirty="0" err="1"/>
              <a:t>pronunciar</a:t>
            </a:r>
            <a:r>
              <a:rPr lang="en-GB" dirty="0"/>
              <a:t> palabras</a:t>
            </a:r>
          </a:p>
          <a:p>
            <a:pPr>
              <a:lnSpc>
                <a:spcPct val="150000"/>
              </a:lnSpc>
            </a:pPr>
            <a:r>
              <a:rPr lang="en-GB" dirty="0"/>
              <a:t>rest for 15 minutes – </a:t>
            </a:r>
            <a:r>
              <a:rPr lang="en-GB" dirty="0" err="1"/>
              <a:t>descansar</a:t>
            </a:r>
            <a:r>
              <a:rPr lang="en-GB" dirty="0"/>
              <a:t> (</a:t>
            </a:r>
            <a:r>
              <a:rPr lang="en-GB" dirty="0" err="1"/>
              <a:t>por</a:t>
            </a:r>
            <a:r>
              <a:rPr lang="en-GB" dirty="0"/>
              <a:t>) quince </a:t>
            </a:r>
            <a:r>
              <a:rPr lang="en-GB" dirty="0" err="1"/>
              <a:t>minutos</a:t>
            </a: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5915892" y="6494075"/>
            <a:ext cx="4311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Nick Avery / Emma Marsden / Rachel Hawkes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9711558" y="5866080"/>
            <a:ext cx="2360697" cy="40091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>
                <a:latin typeface="Century Gothic" panose="020B0502020202020204" pitchFamily="34" charset="0"/>
              </a:rPr>
              <a:t>hablar</a:t>
            </a:r>
            <a:r>
              <a:rPr lang="en-GB" dirty="0">
                <a:latin typeface="Century Gothic" panose="020B0502020202020204" pitchFamily="34" charset="0"/>
              </a:rPr>
              <a:t> / </a:t>
            </a:r>
            <a:r>
              <a:rPr lang="en-GB" dirty="0" err="1">
                <a:latin typeface="Century Gothic" panose="020B0502020202020204" pitchFamily="34" charset="0"/>
              </a:rPr>
              <a:t>escuchar</a:t>
            </a:r>
            <a:endParaRPr lang="en-GB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2809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1759658"/>
              </p:ext>
            </p:extLst>
          </p:nvPr>
        </p:nvGraphicFramePr>
        <p:xfrm>
          <a:off x="285751" y="405036"/>
          <a:ext cx="10728384" cy="5347506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5695949">
                  <a:extLst>
                    <a:ext uri="{9D8B030D-6E8A-4147-A177-3AD203B41FA5}">
                      <a16:colId xmlns:a16="http://schemas.microsoft.com/office/drawing/2014/main" val="1298324379"/>
                    </a:ext>
                  </a:extLst>
                </a:gridCol>
                <a:gridCol w="1456307">
                  <a:extLst>
                    <a:ext uri="{9D8B030D-6E8A-4147-A177-3AD203B41FA5}">
                      <a16:colId xmlns:a16="http://schemas.microsoft.com/office/drawing/2014/main" val="718185760"/>
                    </a:ext>
                  </a:extLst>
                </a:gridCol>
                <a:gridCol w="3576128">
                  <a:extLst>
                    <a:ext uri="{9D8B030D-6E8A-4147-A177-3AD203B41FA5}">
                      <a16:colId xmlns:a16="http://schemas.microsoft.com/office/drawing/2014/main" val="3770409483"/>
                    </a:ext>
                  </a:extLst>
                </a:gridCol>
              </a:tblGrid>
              <a:tr h="534751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How many students…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more than one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06347239"/>
                  </a:ext>
                </a:extLst>
              </a:tr>
              <a:tr h="962551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have to listen to a Spanish song?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860823015"/>
                  </a:ext>
                </a:extLst>
              </a:tr>
              <a:tr h="962551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have to draw an animal?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3232658084"/>
                  </a:ext>
                </a:extLst>
              </a:tr>
              <a:tr h="96255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have to finish their homework?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3041677935"/>
                  </a:ext>
                </a:extLst>
              </a:tr>
              <a:tr h="962551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have to look at the</a:t>
                      </a:r>
                      <a:r>
                        <a:rPr lang="en-GB" sz="2400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board?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499269604"/>
                  </a:ext>
                </a:extLst>
              </a:tr>
              <a:tr h="962551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have to work with a partner?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422921745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915892" y="6494075"/>
            <a:ext cx="4311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Nick Avery / Emma Marsden / Rachel Hawkes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9711558" y="5866080"/>
            <a:ext cx="2360697" cy="40091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>
                <a:latin typeface="Century Gothic" panose="020B0502020202020204" pitchFamily="34" charset="0"/>
              </a:rPr>
              <a:t>hablar</a:t>
            </a:r>
            <a:r>
              <a:rPr lang="en-GB" dirty="0">
                <a:latin typeface="Century Gothic" panose="020B0502020202020204" pitchFamily="34" charset="0"/>
              </a:rPr>
              <a:t> / </a:t>
            </a:r>
            <a:r>
              <a:rPr lang="en-GB" dirty="0" err="1">
                <a:latin typeface="Century Gothic" panose="020B0502020202020204" pitchFamily="34" charset="0"/>
              </a:rPr>
              <a:t>escuchar</a:t>
            </a:r>
            <a:endParaRPr lang="en-GB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53260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823493" y="1209972"/>
            <a:ext cx="4716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✔</a:t>
            </a:r>
          </a:p>
        </p:txBody>
      </p:sp>
      <p:sp>
        <p:nvSpPr>
          <p:cNvPr id="7" name="Rectangle 6"/>
          <p:cNvSpPr/>
          <p:nvPr/>
        </p:nvSpPr>
        <p:spPr>
          <a:xfrm>
            <a:off x="5844951" y="2202650"/>
            <a:ext cx="4716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✔</a:t>
            </a:r>
          </a:p>
        </p:txBody>
      </p:sp>
      <p:sp>
        <p:nvSpPr>
          <p:cNvPr id="8" name="Rectangle 7"/>
          <p:cNvSpPr/>
          <p:nvPr/>
        </p:nvSpPr>
        <p:spPr>
          <a:xfrm>
            <a:off x="9239954" y="3073717"/>
            <a:ext cx="4716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✔</a:t>
            </a:r>
          </a:p>
        </p:txBody>
      </p:sp>
      <p:sp>
        <p:nvSpPr>
          <p:cNvPr id="9" name="Rectangle 8"/>
          <p:cNvSpPr/>
          <p:nvPr/>
        </p:nvSpPr>
        <p:spPr>
          <a:xfrm>
            <a:off x="9239954" y="4083302"/>
            <a:ext cx="4716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✔</a:t>
            </a:r>
          </a:p>
        </p:txBody>
      </p:sp>
      <p:sp>
        <p:nvSpPr>
          <p:cNvPr id="10" name="Rectangle 9"/>
          <p:cNvSpPr/>
          <p:nvPr/>
        </p:nvSpPr>
        <p:spPr>
          <a:xfrm>
            <a:off x="5823493" y="5115784"/>
            <a:ext cx="4716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✔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1555470"/>
              </p:ext>
            </p:extLst>
          </p:nvPr>
        </p:nvGraphicFramePr>
        <p:xfrm>
          <a:off x="247651" y="405036"/>
          <a:ext cx="10766484" cy="5347506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5086349">
                  <a:extLst>
                    <a:ext uri="{9D8B030D-6E8A-4147-A177-3AD203B41FA5}">
                      <a16:colId xmlns:a16="http://schemas.microsoft.com/office/drawing/2014/main" val="1298324379"/>
                    </a:ext>
                  </a:extLst>
                </a:gridCol>
                <a:gridCol w="2091307">
                  <a:extLst>
                    <a:ext uri="{9D8B030D-6E8A-4147-A177-3AD203B41FA5}">
                      <a16:colId xmlns:a16="http://schemas.microsoft.com/office/drawing/2014/main" val="718185760"/>
                    </a:ext>
                  </a:extLst>
                </a:gridCol>
                <a:gridCol w="3588828">
                  <a:extLst>
                    <a:ext uri="{9D8B030D-6E8A-4147-A177-3AD203B41FA5}">
                      <a16:colId xmlns:a16="http://schemas.microsoft.com/office/drawing/2014/main" val="3770409483"/>
                    </a:ext>
                  </a:extLst>
                </a:gridCol>
              </a:tblGrid>
              <a:tr h="534751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How many students…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more than one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06347239"/>
                  </a:ext>
                </a:extLst>
              </a:tr>
              <a:tr h="962551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have to listen to a Spanish song?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860823015"/>
                  </a:ext>
                </a:extLst>
              </a:tr>
              <a:tr h="96255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have to draw an animal?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3232658084"/>
                  </a:ext>
                </a:extLst>
              </a:tr>
              <a:tr h="96255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have to finish their homework?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3041677935"/>
                  </a:ext>
                </a:extLst>
              </a:tr>
              <a:tr h="962551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have to look at the</a:t>
                      </a:r>
                      <a:r>
                        <a:rPr lang="en-GB" sz="2400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board?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499269604"/>
                  </a:ext>
                </a:extLst>
              </a:tr>
              <a:tr h="962551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have to work with a partner?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422921745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0" y="0"/>
            <a:ext cx="146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ANSWERS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915892" y="6494075"/>
            <a:ext cx="4311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Nick Avery / Emma Marsden / Rachel Hawkes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711558" y="5866080"/>
            <a:ext cx="2360697" cy="40091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>
                <a:latin typeface="Century Gothic" panose="020B0502020202020204" pitchFamily="34" charset="0"/>
              </a:rPr>
              <a:t>hablar</a:t>
            </a:r>
            <a:r>
              <a:rPr lang="en-GB" dirty="0">
                <a:latin typeface="Century Gothic" panose="020B0502020202020204" pitchFamily="34" charset="0"/>
              </a:rPr>
              <a:t> / </a:t>
            </a:r>
            <a:r>
              <a:rPr lang="en-GB" dirty="0" err="1">
                <a:latin typeface="Century Gothic" panose="020B0502020202020204" pitchFamily="34" charset="0"/>
              </a:rPr>
              <a:t>escuchar</a:t>
            </a:r>
            <a:endParaRPr lang="en-GB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309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6961218"/>
              </p:ext>
            </p:extLst>
          </p:nvPr>
        </p:nvGraphicFramePr>
        <p:xfrm>
          <a:off x="285751" y="405036"/>
          <a:ext cx="10715684" cy="5347506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5524499">
                  <a:extLst>
                    <a:ext uri="{9D8B030D-6E8A-4147-A177-3AD203B41FA5}">
                      <a16:colId xmlns:a16="http://schemas.microsoft.com/office/drawing/2014/main" val="1298324379"/>
                    </a:ext>
                  </a:extLst>
                </a:gridCol>
                <a:gridCol w="1619290">
                  <a:extLst>
                    <a:ext uri="{9D8B030D-6E8A-4147-A177-3AD203B41FA5}">
                      <a16:colId xmlns:a16="http://schemas.microsoft.com/office/drawing/2014/main" val="718185760"/>
                    </a:ext>
                  </a:extLst>
                </a:gridCol>
                <a:gridCol w="3571895">
                  <a:extLst>
                    <a:ext uri="{9D8B030D-6E8A-4147-A177-3AD203B41FA5}">
                      <a16:colId xmlns:a16="http://schemas.microsoft.com/office/drawing/2014/main" val="3770409483"/>
                    </a:ext>
                  </a:extLst>
                </a:gridCol>
              </a:tblGrid>
              <a:tr h="534751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How many students…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more than one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06347239"/>
                  </a:ext>
                </a:extLst>
              </a:tr>
              <a:tr h="962551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have to copy three texts?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60823015"/>
                  </a:ext>
                </a:extLst>
              </a:tr>
              <a:tr h="962551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have to study in silence</a:t>
                      </a:r>
                      <a:r>
                        <a:rPr lang="en-GB" sz="2400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 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32658084"/>
                  </a:ext>
                </a:extLst>
              </a:tr>
              <a:tr h="96255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have to prepare for the exam?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41677935"/>
                  </a:ext>
                </a:extLst>
              </a:tr>
              <a:tr h="962551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have to pronounce new words?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22921745"/>
                  </a:ext>
                </a:extLst>
              </a:tr>
              <a:tr h="962551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have to rest for 15 minutes?!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77667708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915892" y="6494075"/>
            <a:ext cx="4311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Nick Avery / Emma Marsden / Rachel Hawkes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9711558" y="5866080"/>
            <a:ext cx="2360697" cy="40091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>
                <a:latin typeface="Century Gothic" panose="020B0502020202020204" pitchFamily="34" charset="0"/>
              </a:rPr>
              <a:t>hablar</a:t>
            </a:r>
            <a:r>
              <a:rPr lang="en-GB" dirty="0">
                <a:latin typeface="Century Gothic" panose="020B0502020202020204" pitchFamily="34" charset="0"/>
              </a:rPr>
              <a:t> / </a:t>
            </a:r>
            <a:r>
              <a:rPr lang="en-GB" dirty="0" err="1">
                <a:latin typeface="Century Gothic" panose="020B0502020202020204" pitchFamily="34" charset="0"/>
              </a:rPr>
              <a:t>escuchar</a:t>
            </a:r>
            <a:endParaRPr lang="en-GB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6329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239954" y="1153616"/>
            <a:ext cx="4716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✔</a:t>
            </a:r>
          </a:p>
        </p:txBody>
      </p:sp>
      <p:sp>
        <p:nvSpPr>
          <p:cNvPr id="7" name="Rectangle 6"/>
          <p:cNvSpPr/>
          <p:nvPr/>
        </p:nvSpPr>
        <p:spPr>
          <a:xfrm>
            <a:off x="9239954" y="2195749"/>
            <a:ext cx="4716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✔</a:t>
            </a:r>
          </a:p>
        </p:txBody>
      </p:sp>
      <p:sp>
        <p:nvSpPr>
          <p:cNvPr id="8" name="Rectangle 7"/>
          <p:cNvSpPr/>
          <p:nvPr/>
        </p:nvSpPr>
        <p:spPr>
          <a:xfrm>
            <a:off x="9239954" y="3202102"/>
            <a:ext cx="4716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✔</a:t>
            </a:r>
          </a:p>
        </p:txBody>
      </p:sp>
      <p:sp>
        <p:nvSpPr>
          <p:cNvPr id="9" name="Rectangle 8"/>
          <p:cNvSpPr/>
          <p:nvPr/>
        </p:nvSpPr>
        <p:spPr>
          <a:xfrm>
            <a:off x="5823493" y="4060558"/>
            <a:ext cx="4716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✔</a:t>
            </a:r>
          </a:p>
        </p:txBody>
      </p:sp>
      <p:sp>
        <p:nvSpPr>
          <p:cNvPr id="10" name="Rectangle 9"/>
          <p:cNvSpPr/>
          <p:nvPr/>
        </p:nvSpPr>
        <p:spPr>
          <a:xfrm>
            <a:off x="5823493" y="5115784"/>
            <a:ext cx="4716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✔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0"/>
            <a:ext cx="146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ANSWERS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7482320"/>
              </p:ext>
            </p:extLst>
          </p:nvPr>
        </p:nvGraphicFramePr>
        <p:xfrm>
          <a:off x="381001" y="405036"/>
          <a:ext cx="10620434" cy="5347506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5086349">
                  <a:extLst>
                    <a:ext uri="{9D8B030D-6E8A-4147-A177-3AD203B41FA5}">
                      <a16:colId xmlns:a16="http://schemas.microsoft.com/office/drawing/2014/main" val="1298324379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718185760"/>
                    </a:ext>
                  </a:extLst>
                </a:gridCol>
                <a:gridCol w="3400485">
                  <a:extLst>
                    <a:ext uri="{9D8B030D-6E8A-4147-A177-3AD203B41FA5}">
                      <a16:colId xmlns:a16="http://schemas.microsoft.com/office/drawing/2014/main" val="3770409483"/>
                    </a:ext>
                  </a:extLst>
                </a:gridCol>
              </a:tblGrid>
              <a:tr h="534751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How many students…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more than one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06347239"/>
                  </a:ext>
                </a:extLst>
              </a:tr>
              <a:tr h="962551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have to copy three texts?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60823015"/>
                  </a:ext>
                </a:extLst>
              </a:tr>
              <a:tr h="962551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have to study in silence</a:t>
                      </a:r>
                      <a:r>
                        <a:rPr lang="en-GB" sz="2400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32658084"/>
                  </a:ext>
                </a:extLst>
              </a:tr>
              <a:tr h="96255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have to prepare for the exam?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41677935"/>
                  </a:ext>
                </a:extLst>
              </a:tr>
              <a:tr h="962551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have to pronounce new words?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22921745"/>
                  </a:ext>
                </a:extLst>
              </a:tr>
              <a:tr h="962551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have to rest for 15 minutes?!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77667708"/>
                  </a:ext>
                </a:extLst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5915892" y="6494075"/>
            <a:ext cx="4311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Nick Avery / Emma Marsden / Rachel Hawkes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711558" y="5866080"/>
            <a:ext cx="2360697" cy="40091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>
                <a:latin typeface="Century Gothic" panose="020B0502020202020204" pitchFamily="34" charset="0"/>
              </a:rPr>
              <a:t>hablar</a:t>
            </a:r>
            <a:r>
              <a:rPr lang="en-GB" dirty="0">
                <a:latin typeface="Century Gothic" panose="020B0502020202020204" pitchFamily="34" charset="0"/>
              </a:rPr>
              <a:t> / </a:t>
            </a:r>
            <a:r>
              <a:rPr lang="en-GB" dirty="0" err="1">
                <a:latin typeface="Century Gothic" panose="020B0502020202020204" pitchFamily="34" charset="0"/>
              </a:rPr>
              <a:t>escuchar</a:t>
            </a:r>
            <a:endParaRPr lang="en-GB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5044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90578" y="167781"/>
            <a:ext cx="12001421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Use your prompt cards to write the instructions for your classmates.</a:t>
            </a:r>
          </a:p>
          <a:p>
            <a:endParaRPr lang="en-GB" sz="28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GB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If instructions are for the girl, use the </a:t>
            </a:r>
            <a:r>
              <a:rPr lang="en-GB" sz="2800" i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tú</a:t>
            </a:r>
            <a:r>
              <a:rPr lang="en-GB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form of the verb.</a:t>
            </a:r>
          </a:p>
          <a:p>
            <a:r>
              <a:rPr lang="en-GB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If instructions are for two people, use the </a:t>
            </a:r>
            <a:r>
              <a:rPr lang="en-GB" sz="2800" i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vosotros </a:t>
            </a:r>
            <a:r>
              <a:rPr lang="en-GB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form.</a:t>
            </a:r>
          </a:p>
          <a:p>
            <a:endParaRPr lang="en-GB" sz="28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endParaRPr lang="en-GB" sz="32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2290" y="2936837"/>
            <a:ext cx="92730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arenR"/>
            </a:pPr>
            <a:endParaRPr lang="en-GB" sz="2400" dirty="0">
              <a:latin typeface="Century Gothic" panose="020B0502020202020204" pitchFamily="34" charset="0"/>
            </a:endParaRPr>
          </a:p>
          <a:p>
            <a:pPr marL="457200" indent="-457200">
              <a:buAutoNum type="arabicParenR"/>
            </a:pPr>
            <a:endParaRPr lang="en-GB" sz="2400" dirty="0">
              <a:latin typeface="Century Gothic" panose="020B0502020202020204" pitchFamily="34" charset="0"/>
            </a:endParaRPr>
          </a:p>
          <a:p>
            <a:pPr marL="457200" indent="-457200">
              <a:buAutoNum type="arabicParenR"/>
            </a:pPr>
            <a:endParaRPr lang="en-GB" sz="2400" dirty="0">
              <a:latin typeface="Century Gothic" panose="020B0502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2290" y="2675706"/>
            <a:ext cx="101726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1) ________________, ____________ una canción.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2289" y="3302498"/>
            <a:ext cx="107362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2) ________________, ____________ un animal.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12290" y="3921723"/>
            <a:ext cx="110494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3) ________________, ____________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los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deberes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12290" y="4519458"/>
            <a:ext cx="112373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4) ________________, ____________ la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pizarra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.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12289" y="5225394"/>
            <a:ext cx="99847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5) ________________, ____________ una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pareja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.</a:t>
            </a:r>
          </a:p>
          <a:p>
            <a:endParaRPr lang="en-GB" sz="32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0971890" y="5870646"/>
            <a:ext cx="1115007" cy="40091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>
                <a:latin typeface="Century Gothic" panose="020B0502020202020204" pitchFamily="34" charset="0"/>
              </a:rPr>
              <a:t>escribir</a:t>
            </a:r>
            <a:endParaRPr lang="en-GB" dirty="0">
              <a:latin typeface="Century Gothic" panose="020B0502020202020204" pitchFamily="34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2655518" y="2492679"/>
            <a:ext cx="0" cy="31315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606741" y="2519130"/>
            <a:ext cx="0" cy="31315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741118" y="2145017"/>
            <a:ext cx="28183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Invent the name(s)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248836" y="2146861"/>
            <a:ext cx="28183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Verb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915892" y="6494075"/>
            <a:ext cx="4311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Nick Avery / Emma Marsden / Rachel Hawkes</a:t>
            </a:r>
          </a:p>
        </p:txBody>
      </p:sp>
    </p:spTree>
    <p:extLst>
      <p:ext uri="{BB962C8B-B14F-4D97-AF65-F5344CB8AC3E}">
        <p14:creationId xmlns:p14="http://schemas.microsoft.com/office/powerpoint/2010/main" val="7941575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90578" y="167781"/>
            <a:ext cx="12001421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Use your prompt cards to write the instructions for your classmates.</a:t>
            </a:r>
          </a:p>
          <a:p>
            <a:endParaRPr lang="en-GB" sz="28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GB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If instructions are for the girl, use the </a:t>
            </a:r>
            <a:r>
              <a:rPr lang="en-GB" sz="2800" i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tú</a:t>
            </a:r>
            <a:r>
              <a:rPr lang="en-GB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form of the verb.</a:t>
            </a:r>
          </a:p>
          <a:p>
            <a:r>
              <a:rPr lang="en-GB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If instructions are for two people, use the </a:t>
            </a:r>
            <a:r>
              <a:rPr lang="en-GB" sz="2800" i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vosotros </a:t>
            </a:r>
            <a:r>
              <a:rPr lang="en-GB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form.</a:t>
            </a:r>
          </a:p>
          <a:p>
            <a:endParaRPr lang="en-GB" sz="28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endParaRPr lang="en-GB" sz="32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2290" y="2936837"/>
            <a:ext cx="92730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arenR"/>
            </a:pPr>
            <a:endParaRPr lang="en-GB" sz="2400" dirty="0">
              <a:latin typeface="Century Gothic" panose="020B0502020202020204" pitchFamily="34" charset="0"/>
            </a:endParaRPr>
          </a:p>
          <a:p>
            <a:pPr marL="457200" indent="-457200">
              <a:buAutoNum type="arabicParenR"/>
            </a:pPr>
            <a:endParaRPr lang="en-GB" sz="2400" dirty="0">
              <a:latin typeface="Century Gothic" panose="020B0502020202020204" pitchFamily="34" charset="0"/>
            </a:endParaRPr>
          </a:p>
          <a:p>
            <a:pPr marL="457200" indent="-457200">
              <a:buAutoNum type="arabicParenR"/>
            </a:pPr>
            <a:endParaRPr lang="en-GB" sz="2400" dirty="0">
              <a:latin typeface="Century Gothic" panose="020B0502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2290" y="2675706"/>
            <a:ext cx="101726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1) ________________, ____________ una canción.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2289" y="3302498"/>
            <a:ext cx="107362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2) ________________, ____________ un animal.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12290" y="3921723"/>
            <a:ext cx="110494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3) ________________, ____________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los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deberes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12290" y="4519458"/>
            <a:ext cx="112373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4) ________________, ____________ la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pizarra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.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12289" y="5225394"/>
            <a:ext cx="99847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5) ________________, ____________ una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pareja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.</a:t>
            </a:r>
          </a:p>
          <a:p>
            <a:endParaRPr lang="en-GB" sz="32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2755726" y="2479719"/>
            <a:ext cx="0" cy="31315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594215" y="2336103"/>
            <a:ext cx="0" cy="31315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712061" y="2079609"/>
            <a:ext cx="28183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Invent the name(s)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248836" y="1945937"/>
            <a:ext cx="28183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Verb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559474" y="2567505"/>
            <a:ext cx="255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rgbClr val="E56700"/>
                </a:solidFill>
                <a:latin typeface="Century Gothic" panose="020B0502020202020204" pitchFamily="34" charset="0"/>
              </a:rPr>
              <a:t>escuchas</a:t>
            </a:r>
            <a:endParaRPr lang="en-GB" sz="3200" dirty="0">
              <a:solidFill>
                <a:srgbClr val="E567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559474" y="3200730"/>
            <a:ext cx="255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rgbClr val="E56700"/>
                </a:solidFill>
                <a:latin typeface="Century Gothic" panose="020B0502020202020204" pitchFamily="34" charset="0"/>
              </a:rPr>
              <a:t>dibujas</a:t>
            </a:r>
            <a:endParaRPr lang="en-GB" sz="3200" dirty="0">
              <a:solidFill>
                <a:srgbClr val="E567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559474" y="3815183"/>
            <a:ext cx="255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rgbClr val="E56700"/>
                </a:solidFill>
                <a:latin typeface="Century Gothic" panose="020B0502020202020204" pitchFamily="34" charset="0"/>
              </a:rPr>
              <a:t>termináis</a:t>
            </a:r>
            <a:endParaRPr lang="en-GB" sz="3200" dirty="0">
              <a:solidFill>
                <a:srgbClr val="E567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559474" y="4429636"/>
            <a:ext cx="255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rgbClr val="E56700"/>
                </a:solidFill>
                <a:latin typeface="Century Gothic" panose="020B0502020202020204" pitchFamily="34" charset="0"/>
              </a:rPr>
              <a:t>miráis</a:t>
            </a:r>
            <a:endParaRPr lang="en-GB" sz="3200" dirty="0">
              <a:solidFill>
                <a:srgbClr val="E567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559474" y="5055056"/>
            <a:ext cx="255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rgbClr val="E56700"/>
                </a:solidFill>
                <a:latin typeface="Century Gothic" panose="020B0502020202020204" pitchFamily="34" charset="0"/>
              </a:rPr>
              <a:t>trabajas</a:t>
            </a:r>
            <a:endParaRPr lang="en-GB" sz="3200" dirty="0">
              <a:solidFill>
                <a:srgbClr val="E567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915892" y="6494075"/>
            <a:ext cx="4311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Nick Avery / Emma Marsden / Rachel Hawkes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594510" y="5918909"/>
            <a:ext cx="17540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ANSWERS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10971890" y="5870646"/>
            <a:ext cx="1115007" cy="40091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>
                <a:latin typeface="Century Gothic" panose="020B0502020202020204" pitchFamily="34" charset="0"/>
              </a:rPr>
              <a:t>escribir</a:t>
            </a:r>
            <a:endParaRPr lang="en-GB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69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0245"/>
            <a:ext cx="8893215" cy="867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0422"/>
            <a:ext cx="8752114" cy="926951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Talking to ‘you’ vs more than one ‘you’: </a:t>
            </a:r>
            <a:br>
              <a:rPr lang="en-GB" sz="2800" b="1" dirty="0">
                <a:solidFill>
                  <a:schemeClr val="bg1"/>
                </a:solidFill>
              </a:rPr>
            </a:br>
            <a:r>
              <a:rPr lang="en-GB" sz="2800" b="1" dirty="0">
                <a:solidFill>
                  <a:schemeClr val="bg1"/>
                </a:solidFill>
              </a:rPr>
              <a:t>Verbs with ‘</a:t>
            </a:r>
            <a:r>
              <a:rPr lang="en-GB" sz="2800" b="1" dirty="0" err="1">
                <a:solidFill>
                  <a:schemeClr val="bg1"/>
                </a:solidFill>
              </a:rPr>
              <a:t>tú</a:t>
            </a:r>
            <a:r>
              <a:rPr lang="en-GB" sz="2800" b="1" dirty="0">
                <a:solidFill>
                  <a:schemeClr val="bg1"/>
                </a:solidFill>
              </a:rPr>
              <a:t>’ and ‘</a:t>
            </a:r>
            <a:r>
              <a:rPr lang="en-GB" sz="2800" b="1" dirty="0" err="1">
                <a:solidFill>
                  <a:schemeClr val="bg1"/>
                </a:solidFill>
              </a:rPr>
              <a:t>vosotros</a:t>
            </a:r>
            <a:r>
              <a:rPr lang="en-GB" sz="2800" b="1" dirty="0">
                <a:solidFill>
                  <a:schemeClr val="bg1"/>
                </a:solidFill>
              </a:rPr>
              <a:t>’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15892" y="6494075"/>
            <a:ext cx="4311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Nick Avery / Emma Marsden / Rachel Hawkes</a:t>
            </a:r>
          </a:p>
        </p:txBody>
      </p:sp>
      <p:sp>
        <p:nvSpPr>
          <p:cNvPr id="3" name="Rectangle 2"/>
          <p:cNvSpPr/>
          <p:nvPr/>
        </p:nvSpPr>
        <p:spPr>
          <a:xfrm>
            <a:off x="1040525" y="1226992"/>
            <a:ext cx="10363200" cy="48647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Spanish uses different verb endings for </a:t>
            </a:r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tú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(one ‘you’) and </a:t>
            </a:r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vosotros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(more than one ‘you’).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Compare: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1. Escuch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as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2. Escuch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áis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So, for regular Spanish verbs ending in –ar (e.g.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hablar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):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Remove –ar and add 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–as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for one ‘you’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Remove –ar and add 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–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áis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for more than one ‘you’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78552" y="3077802"/>
            <a:ext cx="5914663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Wingdings" panose="05000000000000000000" pitchFamily="2" charset="2"/>
              </a:rPr>
              <a:t>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you listen (</a:t>
            </a:r>
            <a:r>
              <a:rPr lang="en-GB" sz="24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one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‘you’)</a:t>
            </a:r>
          </a:p>
          <a:p>
            <a:pPr>
              <a:lnSpc>
                <a:spcPct val="120000"/>
              </a:lnSpc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Wingdings" panose="05000000000000000000" pitchFamily="2" charset="2"/>
              </a:rPr>
              <a:t>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you listen (</a:t>
            </a:r>
            <a:r>
              <a:rPr lang="en-GB" sz="24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more than one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‘you’)</a:t>
            </a:r>
          </a:p>
        </p:txBody>
      </p:sp>
    </p:spTree>
    <p:extLst>
      <p:ext uri="{BB962C8B-B14F-4D97-AF65-F5344CB8AC3E}">
        <p14:creationId xmlns:p14="http://schemas.microsoft.com/office/powerpoint/2010/main" val="4101213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90578" y="167781"/>
            <a:ext cx="12001421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Use your prompt cards to write the instructions for your classmates.</a:t>
            </a:r>
          </a:p>
          <a:p>
            <a:endParaRPr lang="en-GB" sz="28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GB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If instructions are for the girl, use the </a:t>
            </a:r>
            <a:r>
              <a:rPr lang="en-GB" sz="2800" i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tú</a:t>
            </a:r>
            <a:r>
              <a:rPr lang="en-GB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form of the verb.</a:t>
            </a:r>
          </a:p>
          <a:p>
            <a:r>
              <a:rPr lang="en-GB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If instructions are for two people, use the </a:t>
            </a:r>
            <a:r>
              <a:rPr lang="en-GB" sz="2800" i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vosotros </a:t>
            </a:r>
            <a:r>
              <a:rPr lang="en-GB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form.</a:t>
            </a:r>
          </a:p>
          <a:p>
            <a:endParaRPr lang="en-GB" sz="28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endParaRPr lang="en-GB" sz="32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2290" y="2936837"/>
            <a:ext cx="92730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arenR"/>
            </a:pPr>
            <a:endParaRPr lang="en-GB" sz="2400" dirty="0">
              <a:latin typeface="Century Gothic" panose="020B0502020202020204" pitchFamily="34" charset="0"/>
            </a:endParaRPr>
          </a:p>
          <a:p>
            <a:pPr marL="457200" indent="-457200">
              <a:buAutoNum type="arabicParenR"/>
            </a:pPr>
            <a:endParaRPr lang="en-GB" sz="2400" dirty="0">
              <a:latin typeface="Century Gothic" panose="020B0502020202020204" pitchFamily="34" charset="0"/>
            </a:endParaRPr>
          </a:p>
          <a:p>
            <a:pPr marL="457200" indent="-457200">
              <a:buAutoNum type="arabicParenR"/>
            </a:pPr>
            <a:endParaRPr lang="en-GB" sz="2400" dirty="0">
              <a:latin typeface="Century Gothic" panose="020B0502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2290" y="2675706"/>
            <a:ext cx="101726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1) ________________, ____________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tres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textos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2289" y="3302498"/>
            <a:ext cx="107362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2) ________________, ____________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en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silencio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12290" y="3921723"/>
            <a:ext cx="110494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3) ________________, ____________ el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examen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12290" y="4519458"/>
            <a:ext cx="112373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4) ________________, ____________ palabras.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12289" y="5121596"/>
            <a:ext cx="113500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5) ________________, ____________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por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quince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minutos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.</a:t>
            </a:r>
          </a:p>
          <a:p>
            <a:endParaRPr lang="en-GB" sz="32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2755726" y="2479719"/>
            <a:ext cx="0" cy="31315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594215" y="2336103"/>
            <a:ext cx="0" cy="31315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712061" y="2079609"/>
            <a:ext cx="28183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Invent the name(s)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248836" y="1945937"/>
            <a:ext cx="28183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Verb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915892" y="6494075"/>
            <a:ext cx="4311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Nick Avery / Emma Marsden / Rachel Hawkes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971890" y="5870646"/>
            <a:ext cx="1115007" cy="40091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>
                <a:latin typeface="Century Gothic" panose="020B0502020202020204" pitchFamily="34" charset="0"/>
              </a:rPr>
              <a:t>escribir</a:t>
            </a:r>
            <a:endParaRPr lang="en-GB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25704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90578" y="167781"/>
            <a:ext cx="12001421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Use your prompt cards to write the instructions for your classmates.</a:t>
            </a:r>
          </a:p>
          <a:p>
            <a:endParaRPr lang="en-GB" sz="28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GB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If instructions are for the girl, use the </a:t>
            </a:r>
            <a:r>
              <a:rPr lang="en-GB" sz="2800" i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tú</a:t>
            </a:r>
            <a:r>
              <a:rPr lang="en-GB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form of the verb.</a:t>
            </a:r>
          </a:p>
          <a:p>
            <a:r>
              <a:rPr lang="en-GB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If instructions are for two people, use the </a:t>
            </a:r>
            <a:r>
              <a:rPr lang="en-GB" sz="2800" i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vosotros </a:t>
            </a:r>
            <a:r>
              <a:rPr lang="en-GB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form.</a:t>
            </a:r>
          </a:p>
          <a:p>
            <a:endParaRPr lang="en-GB" sz="28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endParaRPr lang="en-GB" sz="32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2290" y="2936837"/>
            <a:ext cx="92730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arenR"/>
            </a:pPr>
            <a:endParaRPr lang="en-GB" sz="2400" dirty="0">
              <a:latin typeface="Century Gothic" panose="020B0502020202020204" pitchFamily="34" charset="0"/>
            </a:endParaRPr>
          </a:p>
          <a:p>
            <a:pPr marL="457200" indent="-457200">
              <a:buAutoNum type="arabicParenR"/>
            </a:pPr>
            <a:endParaRPr lang="en-GB" sz="2400" dirty="0">
              <a:latin typeface="Century Gothic" panose="020B0502020202020204" pitchFamily="34" charset="0"/>
            </a:endParaRPr>
          </a:p>
          <a:p>
            <a:pPr marL="457200" indent="-457200">
              <a:buAutoNum type="arabicParenR"/>
            </a:pPr>
            <a:endParaRPr lang="en-GB" sz="2400" dirty="0">
              <a:latin typeface="Century Gothic" panose="020B0502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2290" y="2675706"/>
            <a:ext cx="101726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1) ________________, ____________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tres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textos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2289" y="3302498"/>
            <a:ext cx="107362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2) ________________, ____________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en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silencio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12290" y="3921723"/>
            <a:ext cx="110494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3) ________________, ____________ el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examen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12290" y="4519458"/>
            <a:ext cx="112373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4) ________________, ____________ palabras.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12289" y="5121596"/>
            <a:ext cx="113500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5) ________________, ____________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por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quince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minutos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.</a:t>
            </a:r>
          </a:p>
          <a:p>
            <a:endParaRPr lang="en-GB" sz="32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2755726" y="2479719"/>
            <a:ext cx="0" cy="31315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594215" y="2336103"/>
            <a:ext cx="0" cy="31315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712061" y="2079609"/>
            <a:ext cx="28183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Invent the name(s)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248836" y="1945937"/>
            <a:ext cx="28183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Verb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559474" y="2567505"/>
            <a:ext cx="255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rgbClr val="E56700"/>
                </a:solidFill>
                <a:latin typeface="Century Gothic" panose="020B0502020202020204" pitchFamily="34" charset="0"/>
              </a:rPr>
              <a:t>copiáis</a:t>
            </a:r>
            <a:endParaRPr lang="en-GB" sz="3200" dirty="0">
              <a:solidFill>
                <a:srgbClr val="E567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559474" y="3200730"/>
            <a:ext cx="255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rgbClr val="E56700"/>
                </a:solidFill>
                <a:latin typeface="Century Gothic" panose="020B0502020202020204" pitchFamily="34" charset="0"/>
              </a:rPr>
              <a:t>estudiáis</a:t>
            </a:r>
            <a:endParaRPr lang="en-GB" sz="3200" dirty="0">
              <a:solidFill>
                <a:srgbClr val="E567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559474" y="3815183"/>
            <a:ext cx="255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rgbClr val="E56700"/>
                </a:solidFill>
                <a:latin typeface="Century Gothic" panose="020B0502020202020204" pitchFamily="34" charset="0"/>
              </a:rPr>
              <a:t>preparáis</a:t>
            </a:r>
            <a:endParaRPr lang="en-GB" sz="3200" dirty="0">
              <a:solidFill>
                <a:srgbClr val="E567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559474" y="4429636"/>
            <a:ext cx="255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rgbClr val="E56700"/>
                </a:solidFill>
                <a:latin typeface="Century Gothic" panose="020B0502020202020204" pitchFamily="34" charset="0"/>
              </a:rPr>
              <a:t>pronuncias</a:t>
            </a:r>
            <a:endParaRPr lang="en-GB" sz="3200" dirty="0">
              <a:solidFill>
                <a:srgbClr val="E567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559474" y="5055056"/>
            <a:ext cx="255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rgbClr val="E56700"/>
                </a:solidFill>
                <a:latin typeface="Century Gothic" panose="020B0502020202020204" pitchFamily="34" charset="0"/>
              </a:rPr>
              <a:t>descansas</a:t>
            </a:r>
            <a:endParaRPr lang="en-GB" sz="3200" dirty="0">
              <a:solidFill>
                <a:srgbClr val="E567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915892" y="6494075"/>
            <a:ext cx="4311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Nick Avery / Emma Marsden / Rachel Hawkes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236869" y="5901822"/>
            <a:ext cx="17540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ANSWERS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10971890" y="5870646"/>
            <a:ext cx="1115007" cy="40091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>
                <a:latin typeface="Century Gothic" panose="020B0502020202020204" pitchFamily="34" charset="0"/>
              </a:rPr>
              <a:t>escribir</a:t>
            </a:r>
            <a:endParaRPr lang="en-GB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2010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8473" y="137387"/>
            <a:ext cx="11628605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Listen to each verb. Tick if it is used for </a:t>
            </a:r>
            <a:r>
              <a:rPr lang="en-GB" sz="2400" b="1" i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one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‘you’ or </a:t>
            </a:r>
            <a:r>
              <a:rPr lang="en-GB" sz="2400" b="1" i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more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</a:t>
            </a:r>
            <a:r>
              <a:rPr lang="en-GB" sz="2400" b="1" i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than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</a:t>
            </a:r>
            <a:r>
              <a:rPr lang="en-GB" sz="2400" b="1" i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one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‘you’.</a:t>
            </a:r>
            <a:endParaRPr lang="en-GB" sz="2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1084726"/>
              </p:ext>
            </p:extLst>
          </p:nvPr>
        </p:nvGraphicFramePr>
        <p:xfrm>
          <a:off x="2196319" y="610380"/>
          <a:ext cx="7851445" cy="569976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870803">
                  <a:extLst>
                    <a:ext uri="{9D8B030D-6E8A-4147-A177-3AD203B41FA5}">
                      <a16:colId xmlns:a16="http://schemas.microsoft.com/office/drawing/2014/main" val="3372334118"/>
                    </a:ext>
                  </a:extLst>
                </a:gridCol>
                <a:gridCol w="3243342">
                  <a:extLst>
                    <a:ext uri="{9D8B030D-6E8A-4147-A177-3AD203B41FA5}">
                      <a16:colId xmlns:a16="http://schemas.microsoft.com/office/drawing/2014/main" val="2227851725"/>
                    </a:ext>
                  </a:extLst>
                </a:gridCol>
                <a:gridCol w="3737300">
                  <a:extLst>
                    <a:ext uri="{9D8B030D-6E8A-4147-A177-3AD203B41FA5}">
                      <a16:colId xmlns:a16="http://schemas.microsoft.com/office/drawing/2014/main" val="21385536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one</a:t>
                      </a:r>
                      <a:r>
                        <a:rPr lang="en-GB" sz="2800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‘you’ 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more than one ‘you’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581386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768017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369912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719697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564605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099421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503792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633403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788128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862870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3431757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508744" y="1182965"/>
            <a:ext cx="16586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✔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pasas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222162" y="1671973"/>
            <a:ext cx="1881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✔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llegáis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08744" y="2168410"/>
            <a:ext cx="16586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✔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dejas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222162" y="2678879"/>
            <a:ext cx="1735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✔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habláis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08742" y="3193708"/>
            <a:ext cx="1749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✔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llevas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08742" y="3745406"/>
            <a:ext cx="16586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✔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buscas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222162" y="4222839"/>
            <a:ext cx="1767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✔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pensáis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08742" y="4797870"/>
            <a:ext cx="18394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✔ llamas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222162" y="5305134"/>
            <a:ext cx="17331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✔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tomáis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222162" y="5766799"/>
            <a:ext cx="2825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✔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preguntáis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0693400" y="5870646"/>
            <a:ext cx="1393497" cy="40091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err="1">
                <a:latin typeface="Century Gothic" panose="020B0502020202020204" pitchFamily="34" charset="0"/>
              </a:rPr>
              <a:t>escuchar</a:t>
            </a:r>
            <a:endParaRPr lang="en-GB" sz="2000" dirty="0">
              <a:latin typeface="Century Gothic" panose="020B0502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915892" y="6494075"/>
            <a:ext cx="4311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Nick Avery / Emma Marsden / Rachel Hawkes</a:t>
            </a:r>
          </a:p>
        </p:txBody>
      </p:sp>
      <p:sp>
        <p:nvSpPr>
          <p:cNvPr id="23" name="Action Button: Custom 22">
            <a:hlinkClick r:id="" action="ppaction://noaction" highlightClick="1">
              <a:snd r:embed="rId3" name="6_01_Pasas.wav"/>
            </a:hlinkClick>
          </p:cNvPr>
          <p:cNvSpPr/>
          <p:nvPr/>
        </p:nvSpPr>
        <p:spPr>
          <a:xfrm>
            <a:off x="1652282" y="1182965"/>
            <a:ext cx="417817" cy="366435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34" name="Action Button: Custom 33">
            <a:hlinkClick r:id="" action="ppaction://noaction" highlightClick="1">
              <a:snd r:embed="rId4" name="6_02_Llegais.wav"/>
            </a:hlinkClick>
          </p:cNvPr>
          <p:cNvSpPr/>
          <p:nvPr/>
        </p:nvSpPr>
        <p:spPr>
          <a:xfrm>
            <a:off x="1652281" y="1719587"/>
            <a:ext cx="417817" cy="366435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35" name="Action Button: Custom 34">
            <a:hlinkClick r:id="" action="ppaction://noaction" highlightClick="1">
              <a:snd r:embed="rId5" name="6_03_Dejas.wav"/>
            </a:hlinkClick>
          </p:cNvPr>
          <p:cNvSpPr/>
          <p:nvPr/>
        </p:nvSpPr>
        <p:spPr>
          <a:xfrm>
            <a:off x="1638800" y="2228459"/>
            <a:ext cx="417817" cy="366435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36" name="Action Button: Custom 35">
            <a:hlinkClick r:id="" action="ppaction://noaction" highlightClick="1">
              <a:snd r:embed="rId6" name="6_04_Hablais.wav"/>
            </a:hlinkClick>
          </p:cNvPr>
          <p:cNvSpPr/>
          <p:nvPr/>
        </p:nvSpPr>
        <p:spPr>
          <a:xfrm>
            <a:off x="1638801" y="2726916"/>
            <a:ext cx="417817" cy="366435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37" name="Action Button: Custom 36">
            <a:hlinkClick r:id="" action="ppaction://noaction" highlightClick="1">
              <a:snd r:embed="rId7" name="6_05_Llevas.wav"/>
            </a:hlinkClick>
          </p:cNvPr>
          <p:cNvSpPr/>
          <p:nvPr/>
        </p:nvSpPr>
        <p:spPr>
          <a:xfrm>
            <a:off x="1638800" y="3250838"/>
            <a:ext cx="417817" cy="366435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38" name="Action Button: Custom 37">
            <a:hlinkClick r:id="" action="ppaction://noaction" highlightClick="1">
              <a:snd r:embed="rId8" name="6_06_Buscas.wav"/>
            </a:hlinkClick>
          </p:cNvPr>
          <p:cNvSpPr/>
          <p:nvPr/>
        </p:nvSpPr>
        <p:spPr>
          <a:xfrm>
            <a:off x="1625319" y="3785110"/>
            <a:ext cx="417817" cy="366435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39" name="Action Button: Custom 38">
            <a:hlinkClick r:id="" action="ppaction://noaction" highlightClick="1">
              <a:snd r:embed="rId9" name="6_07_Pensais.wav"/>
            </a:hlinkClick>
          </p:cNvPr>
          <p:cNvSpPr/>
          <p:nvPr/>
        </p:nvSpPr>
        <p:spPr>
          <a:xfrm>
            <a:off x="1625320" y="4295084"/>
            <a:ext cx="417817" cy="366435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7</a:t>
            </a:r>
          </a:p>
        </p:txBody>
      </p:sp>
      <p:sp>
        <p:nvSpPr>
          <p:cNvPr id="40" name="Action Button: Custom 39">
            <a:hlinkClick r:id="" action="ppaction://noaction" highlightClick="1">
              <a:snd r:embed="rId10" name="6_08_Llamas.wav"/>
            </a:hlinkClick>
          </p:cNvPr>
          <p:cNvSpPr/>
          <p:nvPr/>
        </p:nvSpPr>
        <p:spPr>
          <a:xfrm>
            <a:off x="1625319" y="4831706"/>
            <a:ext cx="417817" cy="366435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8</a:t>
            </a:r>
          </a:p>
        </p:txBody>
      </p:sp>
      <p:sp>
        <p:nvSpPr>
          <p:cNvPr id="41" name="Action Button: Custom 40">
            <a:hlinkClick r:id="" action="ppaction://noaction" highlightClick="1">
              <a:snd r:embed="rId11" name="6_09_Tomais.wav"/>
            </a:hlinkClick>
          </p:cNvPr>
          <p:cNvSpPr/>
          <p:nvPr/>
        </p:nvSpPr>
        <p:spPr>
          <a:xfrm>
            <a:off x="1611838" y="5365978"/>
            <a:ext cx="417817" cy="366435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9</a:t>
            </a:r>
          </a:p>
        </p:txBody>
      </p:sp>
      <p:sp>
        <p:nvSpPr>
          <p:cNvPr id="42" name="Action Button: Custom 41">
            <a:hlinkClick r:id="" action="ppaction://noaction" highlightClick="1">
              <a:snd r:embed="rId12" name="6_10_Preguntais.wav"/>
            </a:hlinkClick>
          </p:cNvPr>
          <p:cNvSpPr/>
          <p:nvPr/>
        </p:nvSpPr>
        <p:spPr>
          <a:xfrm>
            <a:off x="1625317" y="5867030"/>
            <a:ext cx="417817" cy="366435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latin typeface="Century Gothic" panose="020B050202020202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601505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1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wdj\Google Drive\Primary\Y5 SoW\From Tracy\Pronouns\you-plural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11" y="3454375"/>
            <a:ext cx="3605430" cy="252247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Oval Callout 5"/>
          <p:cNvSpPr/>
          <p:nvPr/>
        </p:nvSpPr>
        <p:spPr>
          <a:xfrm>
            <a:off x="1266815" y="1424763"/>
            <a:ext cx="4831464" cy="1378477"/>
          </a:xfrm>
          <a:prstGeom prst="wedgeEllipseCallout">
            <a:avLst>
              <a:gd name="adj1" fmla="val -42334"/>
              <a:gd name="adj2" fmla="val 125448"/>
            </a:avLst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2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¿</a:t>
            </a:r>
            <a:r>
              <a:rPr lang="en-GB" sz="280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Cantas</a:t>
            </a:r>
            <a:r>
              <a:rPr lang="en-GB" sz="2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 / </a:t>
            </a:r>
            <a:r>
              <a:rPr lang="en-GB" sz="280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cantáis</a:t>
            </a:r>
            <a:r>
              <a:rPr lang="en-GB" sz="2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 en un </a:t>
            </a:r>
            <a:r>
              <a:rPr lang="en-GB" sz="280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grupo</a:t>
            </a:r>
            <a:r>
              <a:rPr lang="en-GB" sz="2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?</a:t>
            </a:r>
            <a:endParaRPr lang="en-GB" sz="2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3811" y="1620557"/>
            <a:ext cx="5605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1.</a:t>
            </a:r>
          </a:p>
        </p:txBody>
      </p:sp>
      <p:sp>
        <p:nvSpPr>
          <p:cNvPr id="8" name="Oval Callout 7"/>
          <p:cNvSpPr/>
          <p:nvPr/>
        </p:nvSpPr>
        <p:spPr>
          <a:xfrm>
            <a:off x="7081284" y="1618611"/>
            <a:ext cx="4912241" cy="1835763"/>
          </a:xfrm>
          <a:prstGeom prst="wedgeEllipseCallout">
            <a:avLst>
              <a:gd name="adj1" fmla="val -36489"/>
              <a:gd name="adj2" fmla="val 67298"/>
            </a:avLst>
          </a:prstGeom>
          <a:ln w="38100">
            <a:solidFill>
              <a:schemeClr val="accent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28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¡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Lleváis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/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llevas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mucha</a:t>
            </a:r>
            <a:r>
              <a:rPr lang="en-GB" sz="2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ropa</a:t>
            </a:r>
            <a:r>
              <a:rPr lang="en-GB" sz="2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rosa</a:t>
            </a:r>
            <a:r>
              <a:rPr lang="en-GB" sz="2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! </a:t>
            </a:r>
            <a:endParaRPr lang="en-GB" sz="2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9" name="Picture 8" descr="C:\Users\wdj\Google Drive\Primary\Y5 SoW\From Tracy\Pronouns\you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033" y="3679540"/>
            <a:ext cx="2664460" cy="234505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6693705" y="1589779"/>
            <a:ext cx="5888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2.</a:t>
            </a:r>
          </a:p>
        </p:txBody>
      </p:sp>
      <p:sp>
        <p:nvSpPr>
          <p:cNvPr id="11" name="Oval 10"/>
          <p:cNvSpPr/>
          <p:nvPr/>
        </p:nvSpPr>
        <p:spPr>
          <a:xfrm>
            <a:off x="3859714" y="1618611"/>
            <a:ext cx="1541626" cy="571208"/>
          </a:xfrm>
          <a:prstGeom prst="ellipse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206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9593259" y="1989889"/>
            <a:ext cx="1378632" cy="711394"/>
          </a:xfrm>
          <a:prstGeom prst="ellipse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206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07287" y="394591"/>
            <a:ext cx="8486342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Look at the picture and read the speech bubble. </a:t>
            </a:r>
            <a:b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</a:b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Circle the correct verb. </a:t>
            </a:r>
            <a:endParaRPr lang="en-GB" sz="2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0971890" y="5870646"/>
            <a:ext cx="1115007" cy="40091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915892" y="6494075"/>
            <a:ext cx="4311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Nick Avery / Emma Marsden / Rachel Hawkes</a:t>
            </a:r>
          </a:p>
        </p:txBody>
      </p:sp>
    </p:spTree>
    <p:extLst>
      <p:ext uri="{BB962C8B-B14F-4D97-AF65-F5344CB8AC3E}">
        <p14:creationId xmlns:p14="http://schemas.microsoft.com/office/powerpoint/2010/main" val="1720627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4925" y="419763"/>
            <a:ext cx="481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3.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12051" y="432124"/>
            <a:ext cx="5462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4.</a:t>
            </a:r>
          </a:p>
        </p:txBody>
      </p:sp>
      <p:pic>
        <p:nvPicPr>
          <p:cNvPr id="6" name="Picture 5" descr="C:\Users\wdj\Google Drive\Primary\Y5 SoW\From Tracy\Pronouns\you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45" y="3264195"/>
            <a:ext cx="3747646" cy="264177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Oval Callout 6"/>
          <p:cNvSpPr/>
          <p:nvPr/>
        </p:nvSpPr>
        <p:spPr>
          <a:xfrm>
            <a:off x="414671" y="803278"/>
            <a:ext cx="4752752" cy="1674108"/>
          </a:xfrm>
          <a:prstGeom prst="wedgeEllipseCallout">
            <a:avLst>
              <a:gd name="adj1" fmla="val -32418"/>
              <a:gd name="adj2" fmla="val 98938"/>
            </a:avLst>
          </a:prstGeom>
          <a:ln w="38100">
            <a:solidFill>
              <a:schemeClr val="accent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2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¿Me </a:t>
            </a:r>
            <a:r>
              <a:rPr lang="en-GB" sz="280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acompañáis</a:t>
            </a:r>
            <a:r>
              <a:rPr lang="en-GB" sz="2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 /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acompañas</a:t>
            </a:r>
            <a:r>
              <a:rPr lang="en-GB" sz="2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? </a:t>
            </a:r>
          </a:p>
        </p:txBody>
      </p:sp>
      <p:pic>
        <p:nvPicPr>
          <p:cNvPr id="8" name="Picture 7" descr="C:\Users\wdj\Google Drive\Primary\Y5 SoW\From Tracy\Pronouns\you-plural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3288" y="3264195"/>
            <a:ext cx="3763788" cy="301391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Oval Callout 8"/>
          <p:cNvSpPr/>
          <p:nvPr/>
        </p:nvSpPr>
        <p:spPr>
          <a:xfrm>
            <a:off x="6358271" y="276659"/>
            <a:ext cx="5582092" cy="1798780"/>
          </a:xfrm>
          <a:prstGeom prst="wedgeEllipseCallout">
            <a:avLst>
              <a:gd name="adj1" fmla="val -31392"/>
              <a:gd name="adj2" fmla="val 134210"/>
            </a:avLst>
          </a:prstGeom>
          <a:ln w="38100">
            <a:solidFill>
              <a:srgbClr val="E368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2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¿</a:t>
            </a:r>
            <a:r>
              <a:rPr lang="en-GB" sz="280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Celebras</a:t>
            </a:r>
            <a:r>
              <a:rPr lang="en-GB" sz="2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 / </a:t>
            </a:r>
            <a:r>
              <a:rPr lang="en-GB" sz="280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celebráis</a:t>
            </a:r>
            <a:r>
              <a:rPr lang="en-GB" sz="2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 mi </a:t>
            </a:r>
            <a:r>
              <a:rPr lang="en-GB" sz="280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cumpleaños</a:t>
            </a:r>
            <a:r>
              <a:rPr lang="en-GB" sz="2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?  </a:t>
            </a:r>
          </a:p>
        </p:txBody>
      </p:sp>
      <p:sp>
        <p:nvSpPr>
          <p:cNvPr id="10" name="Oval 9"/>
          <p:cNvSpPr/>
          <p:nvPr/>
        </p:nvSpPr>
        <p:spPr>
          <a:xfrm>
            <a:off x="1626990" y="1542361"/>
            <a:ext cx="2575165" cy="636081"/>
          </a:xfrm>
          <a:prstGeom prst="ellipse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9300878" y="625468"/>
            <a:ext cx="1853714" cy="635030"/>
          </a:xfrm>
          <a:prstGeom prst="ellipse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15892" y="6494075"/>
            <a:ext cx="4311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Nick Avery / Emma Marsden / Rachel Hawkes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0971890" y="5870646"/>
            <a:ext cx="1115007" cy="40091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Century Gothic" panose="020B0502020202020204" pitchFamily="34" charset="0"/>
              </a:rPr>
              <a:t>leer</a:t>
            </a:r>
          </a:p>
        </p:txBody>
      </p:sp>
    </p:spTree>
    <p:extLst>
      <p:ext uri="{BB962C8B-B14F-4D97-AF65-F5344CB8AC3E}">
        <p14:creationId xmlns:p14="http://schemas.microsoft.com/office/powerpoint/2010/main" val="2695626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wdj\Google Drive\Primary\Y5 SoW\From Tracy\Pronouns\you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21" y="2392469"/>
            <a:ext cx="3411591" cy="308329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Oval Callout 4"/>
          <p:cNvSpPr/>
          <p:nvPr/>
        </p:nvSpPr>
        <p:spPr>
          <a:xfrm>
            <a:off x="2345767" y="277841"/>
            <a:ext cx="4310214" cy="1657285"/>
          </a:xfrm>
          <a:prstGeom prst="wedgeEllipseCallout">
            <a:avLst>
              <a:gd name="adj1" fmla="val -68735"/>
              <a:gd name="adj2" fmla="val 89819"/>
            </a:avLst>
          </a:prstGeom>
          <a:ln w="38100">
            <a:solidFill>
              <a:srgbClr val="FF995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2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¿</a:t>
            </a:r>
            <a:r>
              <a:rPr lang="en-GB" sz="280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Bailas</a:t>
            </a:r>
            <a:r>
              <a:rPr lang="en-GB" sz="2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 / </a:t>
            </a:r>
            <a:r>
              <a:rPr lang="en-GB" sz="280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bailáis</a:t>
            </a:r>
            <a:r>
              <a:rPr lang="en-GB" sz="2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conmigo</a:t>
            </a:r>
            <a:r>
              <a:rPr lang="en-GB" sz="2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?  </a:t>
            </a:r>
          </a:p>
        </p:txBody>
      </p:sp>
      <p:sp>
        <p:nvSpPr>
          <p:cNvPr id="6" name="Rectangle 5"/>
          <p:cNvSpPr/>
          <p:nvPr/>
        </p:nvSpPr>
        <p:spPr>
          <a:xfrm>
            <a:off x="205191" y="415495"/>
            <a:ext cx="4860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5.</a:t>
            </a:r>
          </a:p>
        </p:txBody>
      </p:sp>
      <p:sp>
        <p:nvSpPr>
          <p:cNvPr id="2" name="Oval 1"/>
          <p:cNvSpPr/>
          <p:nvPr/>
        </p:nvSpPr>
        <p:spPr>
          <a:xfrm>
            <a:off x="3232298" y="552893"/>
            <a:ext cx="1275907" cy="584791"/>
          </a:xfrm>
          <a:prstGeom prst="ellipse">
            <a:avLst/>
          </a:prstGeom>
          <a:noFill/>
          <a:ln w="28575">
            <a:solidFill>
              <a:srgbClr val="E87D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907" y="2151321"/>
            <a:ext cx="3810000" cy="3810000"/>
          </a:xfrm>
          <a:prstGeom prst="rect">
            <a:avLst/>
          </a:prstGeom>
        </p:spPr>
      </p:pic>
      <p:sp>
        <p:nvSpPr>
          <p:cNvPr id="8" name="Oval Callout 7"/>
          <p:cNvSpPr/>
          <p:nvPr/>
        </p:nvSpPr>
        <p:spPr>
          <a:xfrm>
            <a:off x="7881786" y="397163"/>
            <a:ext cx="4310214" cy="1382233"/>
          </a:xfrm>
          <a:prstGeom prst="wedgeEllipseCallout">
            <a:avLst>
              <a:gd name="adj1" fmla="val -29759"/>
              <a:gd name="adj2" fmla="val 171312"/>
            </a:avLst>
          </a:prstGeom>
          <a:ln w="38100">
            <a:solidFill>
              <a:srgbClr val="FF995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2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¿Me </a:t>
            </a:r>
            <a:r>
              <a:rPr lang="en-GB" sz="280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llamáis</a:t>
            </a:r>
            <a:r>
              <a:rPr lang="en-GB" sz="2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 / llamas luego?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141633" y="415495"/>
            <a:ext cx="4860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6.</a:t>
            </a:r>
          </a:p>
        </p:txBody>
      </p:sp>
      <p:sp>
        <p:nvSpPr>
          <p:cNvPr id="9" name="Oval 8"/>
          <p:cNvSpPr/>
          <p:nvPr/>
        </p:nvSpPr>
        <p:spPr>
          <a:xfrm>
            <a:off x="8732633" y="1029006"/>
            <a:ext cx="1304260" cy="634195"/>
          </a:xfrm>
          <a:prstGeom prst="ellipse">
            <a:avLst/>
          </a:prstGeom>
          <a:noFill/>
          <a:ln w="28575">
            <a:solidFill>
              <a:srgbClr val="E87D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15892" y="6494075"/>
            <a:ext cx="4311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Nick Avery / Emma Marsden / Rachel Hawkes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0971890" y="5870646"/>
            <a:ext cx="1115007" cy="40091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Century Gothic" panose="020B0502020202020204" pitchFamily="34" charset="0"/>
              </a:rPr>
              <a:t>leer</a:t>
            </a:r>
          </a:p>
        </p:txBody>
      </p:sp>
    </p:spTree>
    <p:extLst>
      <p:ext uri="{BB962C8B-B14F-4D97-AF65-F5344CB8AC3E}">
        <p14:creationId xmlns:p14="http://schemas.microsoft.com/office/powerpoint/2010/main" val="2159561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627" y="2125883"/>
            <a:ext cx="3810000" cy="381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56" t="-203" r="55976" b="67696"/>
          <a:stretch/>
        </p:blipFill>
        <p:spPr>
          <a:xfrm>
            <a:off x="782255" y="2442257"/>
            <a:ext cx="1122744" cy="123849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3567" y="422998"/>
            <a:ext cx="4860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7.</a:t>
            </a:r>
          </a:p>
        </p:txBody>
      </p:sp>
      <p:sp>
        <p:nvSpPr>
          <p:cNvPr id="8" name="Oval Callout 7"/>
          <p:cNvSpPr/>
          <p:nvPr/>
        </p:nvSpPr>
        <p:spPr>
          <a:xfrm>
            <a:off x="782255" y="277841"/>
            <a:ext cx="5780591" cy="1657285"/>
          </a:xfrm>
          <a:prstGeom prst="wedgeEllipseCallout">
            <a:avLst>
              <a:gd name="adj1" fmla="val -33019"/>
              <a:gd name="adj2" fmla="val 68168"/>
            </a:avLst>
          </a:prstGeom>
          <a:ln w="38100">
            <a:solidFill>
              <a:srgbClr val="FF995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2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¿A </a:t>
            </a:r>
            <a:r>
              <a:rPr lang="en-GB" sz="280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qué</a:t>
            </a:r>
            <a:r>
              <a:rPr lang="en-GB" sz="2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 hora </a:t>
            </a:r>
            <a:r>
              <a:rPr lang="en-GB" sz="280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entrás</a:t>
            </a:r>
            <a:r>
              <a:rPr lang="en-GB" sz="2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 / </a:t>
            </a:r>
            <a:r>
              <a:rPr lang="en-GB" sz="280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entras</a:t>
            </a:r>
            <a:r>
              <a:rPr lang="en-GB" sz="2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 al </a:t>
            </a:r>
            <a:r>
              <a:rPr lang="en-GB" sz="280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trabajo</a:t>
            </a:r>
            <a:r>
              <a:rPr lang="en-GB" sz="2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?</a:t>
            </a:r>
            <a:endParaRPr lang="en-GB" sz="2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4030951" y="598714"/>
            <a:ext cx="1386001" cy="558306"/>
          </a:xfrm>
          <a:prstGeom prst="ellipse">
            <a:avLst/>
          </a:prstGeom>
          <a:noFill/>
          <a:ln w="28575">
            <a:solidFill>
              <a:srgbClr val="E87D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206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141633" y="454146"/>
            <a:ext cx="4860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8.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3990" y="4229581"/>
            <a:ext cx="1706302" cy="17063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56" t="17114"/>
          <a:stretch/>
        </p:blipFill>
        <p:spPr>
          <a:xfrm>
            <a:off x="9977377" y="3169547"/>
            <a:ext cx="1787050" cy="2766336"/>
          </a:xfrm>
          <a:prstGeom prst="rect">
            <a:avLst/>
          </a:prstGeom>
        </p:spPr>
      </p:pic>
      <p:sp>
        <p:nvSpPr>
          <p:cNvPr id="13" name="Oval Callout 12"/>
          <p:cNvSpPr/>
          <p:nvPr/>
        </p:nvSpPr>
        <p:spPr>
          <a:xfrm>
            <a:off x="5948423" y="1875216"/>
            <a:ext cx="6150015" cy="1134081"/>
          </a:xfrm>
          <a:prstGeom prst="wedgeEllipseCallout">
            <a:avLst>
              <a:gd name="adj1" fmla="val 15565"/>
              <a:gd name="adj2" fmla="val 87776"/>
            </a:avLst>
          </a:prstGeom>
          <a:ln w="38100">
            <a:solidFill>
              <a:srgbClr val="FF995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2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¿Por </a:t>
            </a:r>
            <a:r>
              <a:rPr lang="en-GB" sz="280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qué</a:t>
            </a:r>
            <a:r>
              <a:rPr lang="en-GB" sz="2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lloras</a:t>
            </a:r>
            <a:r>
              <a:rPr lang="en-GB" sz="2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 / </a:t>
            </a:r>
            <a:r>
              <a:rPr lang="en-GB" sz="280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lloráis</a:t>
            </a:r>
            <a:r>
              <a:rPr lang="en-GB" sz="2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?</a:t>
            </a:r>
            <a:endParaRPr lang="en-GB" sz="2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8541375" y="2110119"/>
            <a:ext cx="1125140" cy="652869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15892" y="6494075"/>
            <a:ext cx="4311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Nick Avery / Emma Marsden / Rachel Hawkes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0971890" y="5870646"/>
            <a:ext cx="1115007" cy="40091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Century Gothic" panose="020B0502020202020204" pitchFamily="34" charset="0"/>
              </a:rPr>
              <a:t>leer</a:t>
            </a:r>
          </a:p>
        </p:txBody>
      </p:sp>
    </p:spTree>
    <p:extLst>
      <p:ext uri="{BB962C8B-B14F-4D97-AF65-F5344CB8AC3E}">
        <p14:creationId xmlns:p14="http://schemas.microsoft.com/office/powerpoint/2010/main" val="172121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3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41917" y="430476"/>
            <a:ext cx="4860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9.</a:t>
            </a:r>
          </a:p>
        </p:txBody>
      </p:sp>
      <p:sp>
        <p:nvSpPr>
          <p:cNvPr id="10" name="Rectangle 9"/>
          <p:cNvSpPr/>
          <p:nvPr/>
        </p:nvSpPr>
        <p:spPr>
          <a:xfrm>
            <a:off x="5978786" y="441804"/>
            <a:ext cx="6864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10.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154" y="2324581"/>
            <a:ext cx="3810000" cy="3810000"/>
          </a:xfrm>
          <a:prstGeom prst="rect">
            <a:avLst/>
          </a:prstGeom>
        </p:spPr>
      </p:pic>
      <p:sp>
        <p:nvSpPr>
          <p:cNvPr id="8" name="Oval Callout 7"/>
          <p:cNvSpPr/>
          <p:nvPr/>
        </p:nvSpPr>
        <p:spPr>
          <a:xfrm>
            <a:off x="104173" y="661125"/>
            <a:ext cx="4398379" cy="1657285"/>
          </a:xfrm>
          <a:prstGeom prst="wedgeEllipseCallout">
            <a:avLst>
              <a:gd name="adj1" fmla="val 21461"/>
              <a:gd name="adj2" fmla="val 93311"/>
            </a:avLst>
          </a:prstGeom>
          <a:ln w="38100">
            <a:solidFill>
              <a:srgbClr val="FF995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2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¿Me </a:t>
            </a:r>
            <a:r>
              <a:rPr lang="en-GB" sz="280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escucháis</a:t>
            </a:r>
            <a:r>
              <a:rPr lang="en-GB" sz="2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 / </a:t>
            </a:r>
            <a:r>
              <a:rPr lang="en-GB" sz="280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escuchas</a:t>
            </a:r>
            <a:r>
              <a:rPr lang="en-GB" sz="2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?</a:t>
            </a:r>
          </a:p>
        </p:txBody>
      </p:sp>
      <p:sp>
        <p:nvSpPr>
          <p:cNvPr id="14" name="Oval 13"/>
          <p:cNvSpPr/>
          <p:nvPr/>
        </p:nvSpPr>
        <p:spPr>
          <a:xfrm>
            <a:off x="1208313" y="1447800"/>
            <a:ext cx="2132505" cy="555624"/>
          </a:xfrm>
          <a:prstGeom prst="ellipse">
            <a:avLst/>
          </a:prstGeom>
          <a:noFill/>
          <a:ln w="28575">
            <a:solidFill>
              <a:srgbClr val="E87D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786" y="2795951"/>
            <a:ext cx="5778674" cy="30930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761" y="3354481"/>
            <a:ext cx="764750" cy="764750"/>
          </a:xfrm>
          <a:prstGeom prst="rect">
            <a:avLst/>
          </a:prstGeom>
        </p:spPr>
      </p:pic>
      <p:sp>
        <p:nvSpPr>
          <p:cNvPr id="13" name="Oval Callout 12"/>
          <p:cNvSpPr/>
          <p:nvPr/>
        </p:nvSpPr>
        <p:spPr>
          <a:xfrm>
            <a:off x="5127585" y="916414"/>
            <a:ext cx="7064416" cy="1134081"/>
          </a:xfrm>
          <a:prstGeom prst="wedgeEllipseCallout">
            <a:avLst>
              <a:gd name="adj1" fmla="val 13065"/>
              <a:gd name="adj2" fmla="val 158281"/>
            </a:avLst>
          </a:prstGeom>
          <a:ln w="38100">
            <a:solidFill>
              <a:srgbClr val="FF995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280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Cortáis</a:t>
            </a:r>
            <a:r>
              <a:rPr lang="en-GB" sz="2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 / </a:t>
            </a:r>
            <a:r>
              <a:rPr lang="en-GB" sz="280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cortas</a:t>
            </a:r>
            <a:r>
              <a:rPr lang="en-GB" sz="2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 el </a:t>
            </a:r>
            <a:r>
              <a:rPr lang="en-GB" sz="280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papel</a:t>
            </a:r>
            <a:r>
              <a:rPr lang="en-GB" sz="2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así</a:t>
            </a:r>
            <a:r>
              <a:rPr lang="en-GB" sz="2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.</a:t>
            </a:r>
          </a:p>
        </p:txBody>
      </p:sp>
      <p:sp>
        <p:nvSpPr>
          <p:cNvPr id="18" name="Oval 17"/>
          <p:cNvSpPr/>
          <p:nvPr/>
        </p:nvSpPr>
        <p:spPr>
          <a:xfrm>
            <a:off x="6172200" y="1149794"/>
            <a:ext cx="1426029" cy="667319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15892" y="6494075"/>
            <a:ext cx="4311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Nick Avery / Emma Marsden / Rachel Hawkes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0971890" y="5870646"/>
            <a:ext cx="1115007" cy="40091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Century Gothic" panose="020B0502020202020204" pitchFamily="34" charset="0"/>
              </a:rPr>
              <a:t>leer</a:t>
            </a:r>
          </a:p>
        </p:txBody>
      </p:sp>
    </p:spTree>
    <p:extLst>
      <p:ext uri="{BB962C8B-B14F-4D97-AF65-F5344CB8AC3E}">
        <p14:creationId xmlns:p14="http://schemas.microsoft.com/office/powerpoint/2010/main" val="4111042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3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1" y="2503366"/>
            <a:ext cx="7767144" cy="1325563"/>
          </a:xfrm>
        </p:spPr>
        <p:txBody>
          <a:bodyPr>
            <a:noAutofit/>
          </a:bodyPr>
          <a:lstStyle/>
          <a:p>
            <a:br>
              <a:rPr lang="en-GB" sz="3600" dirty="0">
                <a:solidFill>
                  <a:srgbClr val="002060"/>
                </a:solidFill>
                <a:sym typeface="Wingdings" panose="05000000000000000000" pitchFamily="2" charset="2"/>
              </a:rPr>
            </a:br>
            <a:br>
              <a:rPr lang="en-GB" sz="3600" dirty="0">
                <a:solidFill>
                  <a:srgbClr val="002060"/>
                </a:solidFill>
                <a:sym typeface="Wingdings" panose="05000000000000000000" pitchFamily="2" charset="2"/>
              </a:rPr>
            </a:br>
            <a:endParaRPr lang="en-GB" sz="3600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87062" y="1168872"/>
            <a:ext cx="9354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Oh dear. Your Spanish teacher has completely lost her voice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.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81806" y="1932166"/>
            <a:ext cx="9217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Please help her to explain today’s activities to the class.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81806" y="2757790"/>
            <a:ext cx="85457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Be careful! Different students have different tasks.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81806" y="3668290"/>
            <a:ext cx="10610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Use the cards to give the right instructions to different student(s). 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41145" y="376878"/>
            <a:ext cx="33843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Poor teacher!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81806" y="4595519"/>
            <a:ext cx="9359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Your partner will listen and make a note of who does what.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9711558" y="5866080"/>
            <a:ext cx="2360697" cy="40091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>
                <a:latin typeface="Century Gothic" panose="020B0502020202020204" pitchFamily="34" charset="0"/>
              </a:rPr>
              <a:t>hablar</a:t>
            </a:r>
            <a:r>
              <a:rPr lang="en-GB" dirty="0">
                <a:latin typeface="Century Gothic" panose="020B0502020202020204" pitchFamily="34" charset="0"/>
              </a:rPr>
              <a:t> / </a:t>
            </a:r>
            <a:r>
              <a:rPr lang="en-GB" dirty="0" err="1">
                <a:latin typeface="Century Gothic" panose="020B0502020202020204" pitchFamily="34" charset="0"/>
              </a:rPr>
              <a:t>escuchar</a:t>
            </a:r>
            <a:endParaRPr lang="en-GB" dirty="0">
              <a:latin typeface="Century Gothic" panose="020B0502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15892" y="6494075"/>
            <a:ext cx="4311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Nick Avery / Emma Marsden / Rachel Hawkes</a:t>
            </a:r>
          </a:p>
        </p:txBody>
      </p:sp>
    </p:spTree>
    <p:extLst>
      <p:ext uri="{BB962C8B-B14F-4D97-AF65-F5344CB8AC3E}">
        <p14:creationId xmlns:p14="http://schemas.microsoft.com/office/powerpoint/2010/main" val="3555389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w Cen MT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anish_French_German_Templates (2).pptx" id="{30E28854-302B-4733-9883-753A70868D1A}" vid="{5A19C407-B07F-4991-B60B-FF1D41BF5924}"/>
    </a:ext>
  </a:extLst>
</a:theme>
</file>

<file path=ppt/theme/theme2.xml><?xml version="1.0" encoding="utf-8"?>
<a:theme xmlns:a="http://schemas.openxmlformats.org/drawingml/2006/main" name="Spanish_French_German_Templates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w Cen MT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erman SSCs Presentation" id="{D7EAE5A2-D63E-41EC-90F5-265942C6CAF1}" vid="{1E1D1D12-6C51-42D5-AE20-3CDAAE0CA8D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Spanish_French_German_Templates</Template>
  <TotalTime>1077</TotalTime>
  <Words>1973</Words>
  <Application>Microsoft Macintosh PowerPoint</Application>
  <PresentationFormat>Widescreen</PresentationFormat>
  <Paragraphs>317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Century Gothic</vt:lpstr>
      <vt:lpstr>Tw Cen MT</vt:lpstr>
      <vt:lpstr>Office Theme</vt:lpstr>
      <vt:lpstr>Spanish_French_German_Templates2</vt:lpstr>
      <vt:lpstr>PowerPoint Presentation</vt:lpstr>
      <vt:lpstr>Talking to ‘you’ vs more than one ‘you’:  Verbs with ‘tú’ and ‘vosotros’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York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Talking to ‘you’ Second person singular vs plural</dc:title>
  <dc:creator>Nicholas Avery</dc:creator>
  <cp:lastModifiedBy>Louise Caruso</cp:lastModifiedBy>
  <cp:revision>74</cp:revision>
  <dcterms:created xsi:type="dcterms:W3CDTF">2019-04-05T08:09:49Z</dcterms:created>
  <dcterms:modified xsi:type="dcterms:W3CDTF">2021-05-28T14:52:09Z</dcterms:modified>
</cp:coreProperties>
</file>