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7" r:id="rId2"/>
    <p:sldId id="295" r:id="rId3"/>
    <p:sldId id="296" r:id="rId4"/>
    <p:sldId id="297" r:id="rId5"/>
    <p:sldId id="298" r:id="rId6"/>
    <p:sldId id="299" r:id="rId7"/>
    <p:sldId id="425" r:id="rId8"/>
    <p:sldId id="484" r:id="rId9"/>
    <p:sldId id="573" r:id="rId10"/>
    <p:sldId id="260" r:id="rId11"/>
    <p:sldId id="574" r:id="rId12"/>
    <p:sldId id="361" r:id="rId13"/>
    <p:sldId id="336" r:id="rId14"/>
    <p:sldId id="341" r:id="rId15"/>
    <p:sldId id="340" r:id="rId16"/>
    <p:sldId id="342" r:id="rId17"/>
    <p:sldId id="343" r:id="rId18"/>
    <p:sldId id="691" r:id="rId19"/>
    <p:sldId id="288" r:id="rId20"/>
    <p:sldId id="514" r:id="rId21"/>
    <p:sldId id="575" r:id="rId22"/>
    <p:sldId id="688" r:id="rId23"/>
    <p:sldId id="283" r:id="rId24"/>
    <p:sldId id="686" r:id="rId25"/>
    <p:sldId id="687" r:id="rId26"/>
    <p:sldId id="680" r:id="rId27"/>
    <p:sldId id="352" r:id="rId28"/>
    <p:sldId id="689" r:id="rId29"/>
    <p:sldId id="272" r:id="rId30"/>
    <p:sldId id="354" r:id="rId31"/>
    <p:sldId id="355" r:id="rId32"/>
    <p:sldId id="360" r:id="rId33"/>
    <p:sldId id="357" r:id="rId34"/>
    <p:sldId id="358" r:id="rId35"/>
    <p:sldId id="359" r:id="rId36"/>
    <p:sldId id="690" r:id="rId37"/>
    <p:sldId id="6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 id="2" name="Amanda Izquierdo" initials="AI" lastIdx="1" clrIdx="1">
    <p:extLst>
      <p:ext uri="{19B8F6BF-5375-455C-9EA6-DF929625EA0E}">
        <p15:presenceInfo xmlns:p15="http://schemas.microsoft.com/office/powerpoint/2012/main" userId="S::amanda.izquierdo@york.ac.uk::a01424bf-eb20-42a2-bee4-225ad7a20e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0D5"/>
    <a:srgbClr val="E25B00"/>
    <a:srgbClr val="115076"/>
    <a:srgbClr val="EB959C"/>
    <a:srgbClr val="F66400"/>
    <a:srgbClr val="EE6000"/>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57" autoAdjust="0"/>
    <p:restoredTop sz="64898" autoAdjust="0"/>
  </p:normalViewPr>
  <p:slideViewPr>
    <p:cSldViewPr snapToGrid="0">
      <p:cViewPr varScale="1">
        <p:scale>
          <a:sx n="80" d="100"/>
          <a:sy n="80" d="100"/>
        </p:scale>
        <p:origin x="2424" y="192"/>
      </p:cViewPr>
      <p:guideLst/>
    </p:cSldViewPr>
  </p:slideViewPr>
  <p:outlineViewPr>
    <p:cViewPr>
      <p:scale>
        <a:sx n="33" d="100"/>
        <a:sy n="33" d="100"/>
      </p:scale>
      <p:origin x="0" y="0"/>
    </p:cViewPr>
  </p:outlineViewPr>
  <p:notesTextViewPr>
    <p:cViewPr>
      <p:scale>
        <a:sx n="1" d="1"/>
        <a:sy n="1" d="1"/>
      </p:scale>
      <p:origin x="0" y="-24"/>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04/08/2021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‹Nº›</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mmons.wikimedia.org/wiki/User:Thirunavukkarasye-Raveendra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s.wikipedia.org/wiki/Pi%C3%B1ata"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a:t>
            </a:r>
            <a:r>
              <a:rPr lang="en-CA" sz="1200" b="0" i="0" u="none" strike="noStrike" kern="1200">
                <a:solidFill>
                  <a:schemeClr val="tx1"/>
                </a:solidFill>
                <a:effectLst/>
                <a:latin typeface="+mn-lt"/>
                <a:ea typeface="+mn-ea"/>
                <a:cs typeface="+mn-cs"/>
              </a:rPr>
              <a:t>Rachel Hawkes and Nick Avery for their input </a:t>
            </a:r>
            <a:r>
              <a:rPr lang="en-CA" sz="1200" b="0" i="0" u="none" strike="noStrike" kern="1200" dirty="0">
                <a:solidFill>
                  <a:schemeClr val="tx1"/>
                </a:solidFill>
                <a:effectLst/>
                <a:latin typeface="+mn-lt"/>
                <a:ea typeface="+mn-ea"/>
                <a:cs typeface="+mn-cs"/>
              </a:rPr>
              <a:t>on the lesson material and </a:t>
            </a:r>
            <a:r>
              <a:rPr lang="en-GB" sz="1200" i="0" kern="1200" dirty="0">
                <a:solidFill>
                  <a:schemeClr val="tx1"/>
                </a:solidFill>
                <a:effectLst/>
                <a:latin typeface="+mn-lt"/>
                <a:ea typeface="+mn-ea"/>
                <a:cs typeface="+mn-cs"/>
              </a:rPr>
              <a:t>Blanca Román for native teacher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plural forms of ‘</a:t>
            </a:r>
            <a:r>
              <a:rPr lang="en-GB" baseline="0" dirty="0" err="1"/>
              <a:t>ir</a:t>
            </a:r>
            <a:r>
              <a:rPr lang="en-GB" baseline="0" dirty="0"/>
              <a:t>’ (</a:t>
            </a:r>
            <a:r>
              <a:rPr lang="en-GB" baseline="0" dirty="0" err="1"/>
              <a:t>vamos</a:t>
            </a:r>
            <a:r>
              <a:rPr lang="en-GB" baseline="0" dirty="0"/>
              <a:t> and van) for habitual present and future intention, and introduction of ‘</a:t>
            </a:r>
            <a:r>
              <a:rPr lang="en-GB" baseline="0" dirty="0" err="1"/>
              <a:t>vais</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a:t>
            </a:r>
            <a:r>
              <a:rPr lang="en-GB" baseline="0" dirty="0" err="1"/>
              <a:t>ir</a:t>
            </a:r>
            <a:r>
              <a:rPr lang="en-GB" baseline="0" dirty="0"/>
              <a:t> a + infinitive’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para + infinitive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a:t>
            </a:r>
            <a:r>
              <a:rPr lang="en-GB" baseline="0" dirty="0" err="1"/>
              <a:t>gue</a:t>
            </a:r>
            <a:r>
              <a:rPr lang="en-GB" baseline="0" dirty="0"/>
              <a:t>] and [</a:t>
            </a:r>
            <a:r>
              <a:rPr lang="en-GB" baseline="0" dirty="0" err="1"/>
              <a:t>ge</a:t>
            </a:r>
            <a:r>
              <a:rPr lang="en-GB" baseline="0" dirty="0"/>
              <a:t>] vs [</a:t>
            </a:r>
            <a:r>
              <a:rPr lang="en-GB" baseline="0" dirty="0" err="1"/>
              <a:t>gui</a:t>
            </a:r>
            <a:r>
              <a:rPr lang="en-GB" baseline="0" dirty="0"/>
              <a:t>] and [</a:t>
            </a:r>
            <a:r>
              <a:rPr lang="en-GB" baseline="0" dirty="0" err="1"/>
              <a:t>gi</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9.1.2.7 (introduce): </a:t>
            </a:r>
            <a:r>
              <a:rPr lang="en-GB" sz="1200" b="0" i="0" u="none" strike="noStrike" kern="1200" cap="none" dirty="0" err="1">
                <a:solidFill>
                  <a:schemeClr val="tx1"/>
                </a:solidFill>
                <a:effectLst/>
                <a:latin typeface="+mn-lt"/>
                <a:ea typeface="Calibri"/>
                <a:cs typeface="Calibri"/>
                <a:sym typeface="Calibri"/>
              </a:rPr>
              <a:t>vais</a:t>
            </a:r>
            <a:r>
              <a:rPr lang="en-GB" sz="1200" b="0" i="0" u="none" strike="noStrike" kern="1200" cap="none" dirty="0">
                <a:solidFill>
                  <a:schemeClr val="tx1"/>
                </a:solidFill>
                <a:effectLst/>
                <a:latin typeface="+mn-lt"/>
                <a:ea typeface="Calibri"/>
                <a:cs typeface="Calibri"/>
                <a:sym typeface="Calibri"/>
              </a:rPr>
              <a:t> [ir-22]; </a:t>
            </a:r>
            <a:r>
              <a:rPr lang="es-ES" sz="1200" b="0" i="0" u="none" strike="noStrike" kern="1200" cap="none" dirty="0">
                <a:solidFill>
                  <a:schemeClr val="tx1"/>
                </a:solidFill>
                <a:effectLst/>
                <a:latin typeface="+mn-lt"/>
                <a:ea typeface="Calibri"/>
                <a:cs typeface="Calibri"/>
                <a:sym typeface="Calibri"/>
              </a:rPr>
              <a:t>Navidad [3513]; programa [339]; televisión [825]; siguiente [350]; tradición [1061];  estrella [974]; medianoche [4663] gastar [1866]; tener que [tener- 19]; tocar</a:t>
            </a:r>
            <a:r>
              <a:rPr lang="es-ES" sz="1200" b="0" i="0" u="none" strike="noStrike" kern="1200" cap="none" baseline="30000" dirty="0">
                <a:solidFill>
                  <a:schemeClr val="tx1"/>
                </a:solidFill>
                <a:effectLst/>
                <a:latin typeface="+mn-lt"/>
                <a:ea typeface="Calibri"/>
                <a:cs typeface="Calibri"/>
                <a:sym typeface="Calibri"/>
              </a:rPr>
              <a:t>2</a:t>
            </a:r>
            <a:r>
              <a:rPr lang="es-ES" sz="1200" b="0" i="0" u="none" strike="noStrike" kern="1200" cap="none" baseline="0" dirty="0">
                <a:solidFill>
                  <a:schemeClr val="tx1"/>
                </a:solidFill>
                <a:effectLst/>
                <a:latin typeface="+mn-lt"/>
                <a:ea typeface="Calibri"/>
                <a:cs typeface="Calibri"/>
                <a:sym typeface="Calibri"/>
              </a:rPr>
              <a:t> [327]; guitarra [2705]; desde [60]; hasta</a:t>
            </a:r>
            <a:r>
              <a:rPr lang="es-ES" sz="1200" b="0" i="0" u="none" strike="noStrike" kern="1200" cap="none" baseline="30000" dirty="0">
                <a:solidFill>
                  <a:schemeClr val="tx1"/>
                </a:solidFill>
                <a:effectLst/>
                <a:latin typeface="+mn-lt"/>
                <a:ea typeface="Calibri"/>
                <a:cs typeface="Calibri"/>
                <a:sym typeface="Calibri"/>
              </a:rPr>
              <a:t>2</a:t>
            </a:r>
            <a:r>
              <a:rPr lang="es-ES" sz="1200" b="0" i="0" u="none" strike="noStrike" kern="1200" cap="none" baseline="0" dirty="0">
                <a:solidFill>
                  <a:schemeClr val="tx1"/>
                </a:solidFill>
                <a:effectLst/>
                <a:latin typeface="+mn-lt"/>
                <a:ea typeface="Calibri"/>
                <a:cs typeface="Calibri"/>
                <a:sym typeface="Calibri"/>
              </a:rPr>
              <a:t> [70]</a:t>
            </a:r>
            <a:endParaRPr lang="es-ES" sz="1200" b="0"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s-ES" sz="1200" b="1" i="0" u="none" strike="noStrike" kern="1200" cap="none" dirty="0" err="1">
                <a:solidFill>
                  <a:schemeClr val="tx1"/>
                </a:solidFill>
                <a:effectLst/>
                <a:latin typeface="+mn-lt"/>
                <a:ea typeface="Calibri"/>
                <a:cs typeface="Calibri"/>
                <a:sym typeface="Calibri"/>
              </a:rPr>
              <a:t>Numbers</a:t>
            </a:r>
            <a:r>
              <a:rPr lang="es-ES" sz="1200" b="1" i="0" u="none" strike="noStrike" kern="1200" cap="none" dirty="0">
                <a:solidFill>
                  <a:schemeClr val="tx1"/>
                </a:solidFill>
                <a:effectLst/>
                <a:latin typeface="+mn-lt"/>
                <a:ea typeface="Calibri"/>
                <a:cs typeface="Calibri"/>
                <a:sym typeface="Calibri"/>
              </a:rPr>
              <a:t> 80-100</a:t>
            </a:r>
            <a:r>
              <a:rPr lang="es-ES" sz="1200" b="0" i="0" u="none" strike="noStrike" kern="1200" cap="none" dirty="0">
                <a:solidFill>
                  <a:schemeClr val="tx1"/>
                </a:solidFill>
                <a:effectLst/>
                <a:latin typeface="+mn-lt"/>
                <a:ea typeface="Calibri"/>
                <a:cs typeface="Calibri"/>
                <a:sym typeface="Calibri"/>
              </a:rPr>
              <a:t>; ochenta [1967]; noventa [2459]; ciento [440]; cien [ciento-440]</a:t>
            </a:r>
            <a:endParaRPr lang="en-GB" sz="1200" b="0"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9.1.1.7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les [25]; </a:t>
            </a:r>
            <a:r>
              <a:rPr lang="en-GB" sz="1200" b="0" i="0" u="none" strike="noStrike" kern="1200" cap="none" baseline="0" dirty="0" err="1">
                <a:solidFill>
                  <a:schemeClr val="tx1"/>
                </a:solidFill>
                <a:effectLst/>
                <a:latin typeface="+mn-lt"/>
                <a:ea typeface="Calibri"/>
                <a:cs typeface="Calibri"/>
                <a:sym typeface="Calibri"/>
              </a:rPr>
              <a:t>contar</a:t>
            </a:r>
            <a:r>
              <a:rPr lang="en-GB" sz="1200" b="0" i="0" u="none" strike="noStrike" kern="1200" cap="none" baseline="0" dirty="0">
                <a:solidFill>
                  <a:schemeClr val="tx1"/>
                </a:solidFill>
                <a:effectLst/>
                <a:latin typeface="+mn-lt"/>
                <a:ea typeface="Calibri"/>
                <a:cs typeface="Calibri"/>
                <a:sym typeface="Calibri"/>
              </a:rPr>
              <a:t> [172]; mandar [588]; </a:t>
            </a:r>
            <a:r>
              <a:rPr lang="en-GB" sz="1200" b="0" i="0" u="none" strike="noStrike" kern="1200" cap="none" baseline="0" dirty="0" err="1">
                <a:solidFill>
                  <a:schemeClr val="tx1"/>
                </a:solidFill>
                <a:effectLst/>
                <a:latin typeface="+mn-lt"/>
                <a:ea typeface="Calibri"/>
                <a:cs typeface="Calibri"/>
                <a:sym typeface="Calibri"/>
              </a:rPr>
              <a:t>cocinar</a:t>
            </a:r>
            <a:r>
              <a:rPr lang="en-GB" sz="1200" b="0" i="0" u="none" strike="noStrike" kern="1200" cap="none" baseline="0" dirty="0">
                <a:solidFill>
                  <a:schemeClr val="tx1"/>
                </a:solidFill>
                <a:effectLst/>
                <a:latin typeface="+mn-lt"/>
                <a:ea typeface="Calibri"/>
                <a:cs typeface="Calibri"/>
                <a:sym typeface="Calibri"/>
              </a:rPr>
              <a:t> [3074]; pollo [3577]; arroz [2822]; tanto [88]; </a:t>
            </a:r>
            <a:r>
              <a:rPr lang="en-GB" sz="1200" b="0" i="0" u="none" strike="noStrike" kern="1200" cap="none" baseline="0" dirty="0" err="1">
                <a:solidFill>
                  <a:schemeClr val="tx1"/>
                </a:solidFill>
                <a:effectLst/>
                <a:latin typeface="+mn-lt"/>
                <a:ea typeface="Calibri"/>
                <a:cs typeface="Calibri"/>
                <a:sym typeface="Calibri"/>
              </a:rPr>
              <a:t>dolor</a:t>
            </a:r>
            <a:r>
              <a:rPr lang="en-GB" sz="1200" b="0" i="0" u="none" strike="noStrike" kern="1200" cap="none" baseline="0" dirty="0">
                <a:solidFill>
                  <a:schemeClr val="tx1"/>
                </a:solidFill>
                <a:effectLst/>
                <a:latin typeface="+mn-lt"/>
                <a:ea typeface="Calibri"/>
                <a:cs typeface="Calibri"/>
                <a:sym typeface="Calibri"/>
              </a:rPr>
              <a:t> [591]; </a:t>
            </a:r>
            <a:r>
              <a:rPr lang="en-GB" sz="1200" b="0" i="0" u="none" strike="noStrike" kern="1200" cap="none" baseline="0" dirty="0" err="1">
                <a:solidFill>
                  <a:schemeClr val="tx1"/>
                </a:solidFill>
                <a:effectLst/>
                <a:latin typeface="+mn-lt"/>
                <a:ea typeface="Calibri"/>
                <a:cs typeface="Calibri"/>
                <a:sym typeface="Calibri"/>
              </a:rPr>
              <a:t>gris</a:t>
            </a:r>
            <a:r>
              <a:rPr lang="en-GB" sz="1200" b="0" i="0" u="none" strike="noStrike" kern="1200" cap="none" baseline="0" dirty="0">
                <a:solidFill>
                  <a:schemeClr val="tx1"/>
                </a:solidFill>
                <a:effectLst/>
                <a:latin typeface="+mn-lt"/>
                <a:ea typeface="Calibri"/>
                <a:cs typeface="Calibri"/>
                <a:sym typeface="Calibri"/>
              </a:rPr>
              <a:t> [1751]; </a:t>
            </a:r>
            <a:r>
              <a:rPr lang="en-GB" sz="1200" b="0" i="0" u="none" strike="noStrike" kern="1200" cap="none" baseline="0" dirty="0" err="1">
                <a:solidFill>
                  <a:schemeClr val="tx1"/>
                </a:solidFill>
                <a:effectLst/>
                <a:latin typeface="+mn-lt"/>
                <a:ea typeface="Calibri"/>
                <a:cs typeface="Calibri"/>
                <a:sym typeface="Calibri"/>
              </a:rPr>
              <a:t>naranja</a:t>
            </a:r>
            <a:r>
              <a:rPr lang="en-GB" sz="1200" b="0" i="0" u="none" strike="noStrike" kern="1200" cap="none" baseline="0" dirty="0">
                <a:solidFill>
                  <a:schemeClr val="tx1"/>
                </a:solidFill>
                <a:effectLst/>
                <a:latin typeface="+mn-lt"/>
                <a:ea typeface="Calibri"/>
                <a:cs typeface="Calibri"/>
                <a:sym typeface="Calibri"/>
              </a:rPr>
              <a:t> [2924]; </a:t>
            </a:r>
            <a:r>
              <a:rPr lang="en-GB" sz="1200" b="0" i="0" u="none" strike="noStrike" kern="1200" cap="none" baseline="0" dirty="0" err="1">
                <a:solidFill>
                  <a:schemeClr val="tx1"/>
                </a:solidFill>
                <a:effectLst/>
                <a:latin typeface="+mn-lt"/>
                <a:ea typeface="Calibri"/>
                <a:cs typeface="Calibri"/>
                <a:sym typeface="Calibri"/>
              </a:rPr>
              <a:t>invierno</a:t>
            </a:r>
            <a:r>
              <a:rPr lang="en-GB" sz="1200" b="0" i="0" u="none" strike="noStrike" kern="1200" cap="none" baseline="0" dirty="0">
                <a:solidFill>
                  <a:schemeClr val="tx1"/>
                </a:solidFill>
                <a:effectLst/>
                <a:latin typeface="+mn-lt"/>
                <a:ea typeface="Calibri"/>
                <a:cs typeface="Calibri"/>
                <a:sym typeface="Calibri"/>
              </a:rPr>
              <a:t> [1813]; </a:t>
            </a:r>
            <a:r>
              <a:rPr lang="en-GB" sz="1200" b="0" i="0" u="none" strike="noStrike" kern="1200" cap="none" baseline="0" dirty="0" err="1">
                <a:solidFill>
                  <a:schemeClr val="tx1"/>
                </a:solidFill>
                <a:effectLst/>
                <a:latin typeface="+mn-lt"/>
                <a:ea typeface="Calibri"/>
                <a:cs typeface="Calibri"/>
                <a:sym typeface="Calibri"/>
              </a:rPr>
              <a:t>camiseta</a:t>
            </a:r>
            <a:r>
              <a:rPr lang="en-GB" sz="1200" b="0" i="0" u="none" strike="noStrike" kern="1200" cap="none" baseline="0" dirty="0">
                <a:solidFill>
                  <a:schemeClr val="tx1"/>
                </a:solidFill>
                <a:effectLst/>
                <a:latin typeface="+mn-lt"/>
                <a:ea typeface="Calibri"/>
                <a:cs typeface="Calibri"/>
                <a:sym typeface="Calibri"/>
              </a:rPr>
              <a:t> [4130]; </a:t>
            </a:r>
            <a:r>
              <a:rPr lang="en-GB" sz="1200" b="0" i="0" u="none" strike="noStrike" kern="1200" cap="none" baseline="0" dirty="0" err="1">
                <a:solidFill>
                  <a:schemeClr val="tx1"/>
                </a:solidFill>
                <a:effectLst/>
                <a:latin typeface="+mn-lt"/>
                <a:ea typeface="Calibri"/>
                <a:cs typeface="Calibri"/>
                <a:sym typeface="Calibri"/>
              </a:rPr>
              <a:t>gafas</a:t>
            </a:r>
            <a:r>
              <a:rPr lang="en-GB" sz="1200" b="0" i="0" u="none" strike="noStrike" kern="1200" cap="none" baseline="0" dirty="0">
                <a:solidFill>
                  <a:schemeClr val="tx1"/>
                </a:solidFill>
                <a:effectLst/>
                <a:latin typeface="+mn-lt"/>
                <a:ea typeface="Calibri"/>
                <a:cs typeface="Calibri"/>
                <a:sym typeface="Calibri"/>
              </a:rPr>
              <a:t> [&gt;5000]</a:t>
            </a:r>
            <a:endParaRPr lang="en-GB" sz="1200" b="1" i="0" u="none" strike="noStrike" kern="1200" cap="none" baseline="0"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baseline="0" dirty="0">
                <a:solidFill>
                  <a:schemeClr val="tx1"/>
                </a:solidFill>
                <a:effectLst/>
                <a:latin typeface="+mn-lt"/>
                <a:ea typeface="Calibri"/>
                <a:cs typeface="Calibri"/>
                <a:sym typeface="Calibri"/>
              </a:rPr>
              <a:t>8.3.2.6 </a:t>
            </a:r>
            <a:r>
              <a:rPr lang="en-GB" sz="1200" b="1" i="0" u="none" strike="noStrike" kern="1200" cap="none" dirty="0">
                <a:solidFill>
                  <a:schemeClr val="tx1"/>
                </a:solidFill>
                <a:effectLst/>
                <a:latin typeface="+mn-lt"/>
                <a:ea typeface="Calibri"/>
                <a:cs typeface="Calibri"/>
                <a:sym typeface="Calibri"/>
              </a:rPr>
              <a:t>(revisit) </a:t>
            </a:r>
            <a:r>
              <a:rPr lang="es-ES" sz="1200" b="0" i="0" u="none" strike="noStrike" kern="1200" cap="none" dirty="0">
                <a:solidFill>
                  <a:schemeClr val="tx1"/>
                </a:solidFill>
                <a:effectLst/>
                <a:latin typeface="+mn-lt"/>
                <a:ea typeface="Calibri"/>
                <a:cs typeface="Calibri"/>
                <a:sym typeface="Calibri"/>
              </a:rPr>
              <a:t>guerra [282]; hoy en día [hoy-167]; cantidad [459]; tener lugar [lugar-144]; aproximadamente [1502]; comenzar [234]; tomate [4502]; </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por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todas</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partes</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[parte-92]</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aseline="0" dirty="0"/>
              <a:t>2 minutes</a:t>
            </a:r>
          </a:p>
          <a:p>
            <a:r>
              <a:rPr lang="en-GB" baseline="0" dirty="0"/>
              <a:t> </a:t>
            </a:r>
          </a:p>
          <a:p>
            <a:r>
              <a:rPr lang="en-GB" b="1" baseline="0" dirty="0"/>
              <a:t>Aim: </a:t>
            </a:r>
          </a:p>
          <a:p>
            <a:pPr marL="228600" indent="-228600">
              <a:buAutoNum type="arabicPeriod"/>
            </a:pPr>
            <a:r>
              <a:rPr lang="en-GB" b="0" baseline="0" dirty="0"/>
              <a:t>T</a:t>
            </a:r>
            <a:r>
              <a:rPr lang="en-GB" baseline="0" dirty="0"/>
              <a:t>o recap previously learnt plural persons of the verb ‘</a:t>
            </a:r>
            <a:r>
              <a:rPr lang="en-GB" baseline="0" dirty="0" err="1"/>
              <a:t>ir</a:t>
            </a:r>
            <a:r>
              <a:rPr lang="en-GB" baseline="0" dirty="0"/>
              <a:t>’.</a:t>
            </a:r>
          </a:p>
          <a:p>
            <a:pPr marL="228600" indent="-228600">
              <a:buAutoNum type="arabicPeriod"/>
            </a:pPr>
            <a:r>
              <a:rPr lang="en-GB" baseline="0" dirty="0"/>
              <a:t>To introduce the 2</a:t>
            </a:r>
            <a:r>
              <a:rPr lang="en-GB" baseline="30000" dirty="0"/>
              <a:t>nd</a:t>
            </a:r>
            <a:r>
              <a:rPr lang="en-GB" baseline="0" dirty="0"/>
              <a:t> person plural form of ‘</a:t>
            </a:r>
            <a:r>
              <a:rPr lang="en-GB" baseline="0" dirty="0" err="1"/>
              <a:t>ir</a:t>
            </a:r>
            <a:r>
              <a:rPr lang="en-GB" baseline="0" dirty="0"/>
              <a:t>’ in the present tense, ‘</a:t>
            </a:r>
            <a:r>
              <a:rPr lang="en-GB" baseline="0" dirty="0" err="1"/>
              <a:t>vais</a:t>
            </a:r>
            <a:r>
              <a:rPr lang="en-GB" baseline="0" dirty="0"/>
              <a:t>’.</a:t>
            </a:r>
          </a:p>
          <a:p>
            <a:pPr marL="228600" indent="-228600">
              <a:buAutoNum type="arabicPeriod"/>
            </a:pPr>
            <a:r>
              <a:rPr lang="en-GB" baseline="0" dirty="0"/>
              <a:t>To recap ‘al’ vs ‘a la’ for ‘to the’.</a:t>
            </a:r>
          </a:p>
          <a:p>
            <a:pPr marL="228600" indent="-228600">
              <a:buAutoNum type="arabicPeriod"/>
            </a:pPr>
            <a:endParaRPr lang="en-GB" baseline="0" dirty="0"/>
          </a:p>
          <a:p>
            <a:pPr marL="0" indent="0">
              <a:buNone/>
            </a:pPr>
            <a:r>
              <a:rPr lang="en-GB" b="1" baseline="0" dirty="0"/>
              <a:t>Procedure:</a:t>
            </a:r>
          </a:p>
          <a:p>
            <a:pPr marL="0" indent="0">
              <a:buNone/>
            </a:pPr>
            <a:r>
              <a:rPr lang="en-US" b="0" dirty="0"/>
              <a:t>Click to go through the slide </a:t>
            </a:r>
            <a:r>
              <a:rPr lang="en-GB" b="0" baseline="0" dirty="0"/>
              <a:t>eliciting the Spanish verbs and the translations</a:t>
            </a:r>
            <a:r>
              <a:rPr lang="en-GB" b="0" baseline="0"/>
              <a:t>. </a:t>
            </a:r>
          </a:p>
          <a:p>
            <a:pPr marL="0" indent="0">
              <a:buNone/>
            </a:pPr>
            <a:endParaRPr lang="en-GB" b="0" baseline="0"/>
          </a:p>
          <a:p>
            <a:pPr marL="0" indent="0">
              <a:buNone/>
            </a:pPr>
            <a:r>
              <a:rPr lang="en-GB" b="1" baseline="0"/>
              <a:t>Note: </a:t>
            </a:r>
            <a:r>
              <a:rPr lang="en-GB" b="0" baseline="0"/>
              <a:t>in tasks, ‘you (all)’ will also be used. It may be useful to make students aware of this additional translation, here.</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450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recap the use of </a:t>
            </a:r>
            <a:r>
              <a:rPr lang="en-US" b="0" baseline="0" dirty="0" err="1"/>
              <a:t>ir</a:t>
            </a:r>
            <a:r>
              <a:rPr lang="en-US" b="0" baseline="0" dirty="0"/>
              <a:t> + a + infinitive for future plans (periphrastic future).</a:t>
            </a:r>
          </a:p>
          <a:p>
            <a:endParaRPr lang="en-US" b="1" dirty="0"/>
          </a:p>
          <a:p>
            <a:r>
              <a:rPr lang="en-US" b="1" dirty="0"/>
              <a:t>Procedure:</a:t>
            </a:r>
          </a:p>
          <a:p>
            <a:pPr marL="0" indent="0">
              <a:buNone/>
            </a:pPr>
            <a:r>
              <a:rPr lang="en-US" b="0" dirty="0"/>
              <a:t>Click to go through the slide. Gaps are left to elicit answers from students. The 1</a:t>
            </a:r>
            <a:r>
              <a:rPr lang="en-US" b="0" baseline="30000" dirty="0"/>
              <a:t>st</a:t>
            </a:r>
            <a:r>
              <a:rPr lang="en-US" b="0" dirty="0"/>
              <a:t>, 2</a:t>
            </a:r>
            <a:r>
              <a:rPr lang="en-US" b="0" baseline="30000" dirty="0"/>
              <a:t>nd</a:t>
            </a:r>
            <a:r>
              <a:rPr lang="en-US" b="0" dirty="0"/>
              <a:t> and 3</a:t>
            </a:r>
            <a:r>
              <a:rPr lang="en-US" b="0" baseline="30000" dirty="0"/>
              <a:t>rd</a:t>
            </a:r>
            <a:r>
              <a:rPr lang="en-US" b="0" dirty="0"/>
              <a:t> person plural forms</a:t>
            </a:r>
            <a:r>
              <a:rPr lang="en-US" b="0" baseline="0" dirty="0"/>
              <a:t> of the verb are elicited here as they will be the forms </a:t>
            </a:r>
            <a:r>
              <a:rPr lang="en-US" b="0" baseline="0" dirty="0" err="1"/>
              <a:t>practised</a:t>
            </a:r>
            <a:r>
              <a:rPr lang="en-US" b="0" baseline="0" dirty="0"/>
              <a:t> in this lesson.</a:t>
            </a:r>
            <a:endParaRPr lang="en-US" b="0" dirty="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042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a:t>
            </a:r>
            <a:r>
              <a:rPr lang="en-US" b="0" dirty="0" err="1"/>
              <a:t>practise</a:t>
            </a:r>
            <a:r>
              <a:rPr lang="en-US" b="0" dirty="0"/>
              <a:t> distinguishing between ‘</a:t>
            </a:r>
            <a:r>
              <a:rPr lang="en-US" b="0" dirty="0" err="1"/>
              <a:t>ir</a:t>
            </a:r>
            <a:r>
              <a:rPr lang="en-US" b="0" dirty="0"/>
              <a:t>’</a:t>
            </a:r>
            <a:r>
              <a:rPr lang="en-US" b="0" baseline="0" dirty="0"/>
              <a:t> when used for habitual meaning versus future plans (reading activity)</a:t>
            </a:r>
            <a:endParaRPr lang="en-US" b="0" dirty="0"/>
          </a:p>
          <a:p>
            <a:endParaRPr lang="en-US" b="1" dirty="0"/>
          </a:p>
          <a:p>
            <a:r>
              <a:rPr lang="en-US" b="1" dirty="0"/>
              <a:t>Procedure:</a:t>
            </a:r>
          </a:p>
          <a:p>
            <a:r>
              <a:rPr lang="en-US" b="0" dirty="0"/>
              <a:t>1. Students should copy</a:t>
            </a:r>
            <a:r>
              <a:rPr lang="en-US" b="0" baseline="0" dirty="0"/>
              <a:t> the grid into their exercise books. </a:t>
            </a:r>
            <a:endParaRPr lang="en-US" b="0" dirty="0"/>
          </a:p>
          <a:p>
            <a:r>
              <a:rPr lang="en-US" b="0" baseline="0" dirty="0"/>
              <a:t>2. </a:t>
            </a:r>
            <a:r>
              <a:rPr lang="en-GB" baseline="0" dirty="0"/>
              <a:t>They need to read the sentences and decide whether each one refers to a habitual action (</a:t>
            </a:r>
            <a:r>
              <a:rPr lang="en-GB" baseline="0" dirty="0" err="1"/>
              <a:t>cada</a:t>
            </a:r>
            <a:r>
              <a:rPr lang="en-GB" baseline="0" dirty="0"/>
              <a:t> </a:t>
            </a:r>
            <a:r>
              <a:rPr lang="en-GB" baseline="0" dirty="0" err="1"/>
              <a:t>diciembre</a:t>
            </a:r>
            <a:r>
              <a:rPr lang="en-GB" baseline="0" dirty="0"/>
              <a:t>) or to a future plan (</a:t>
            </a:r>
            <a:r>
              <a:rPr lang="en-GB" baseline="0" dirty="0" err="1"/>
              <a:t>en</a:t>
            </a:r>
            <a:r>
              <a:rPr lang="en-GB" baseline="0" dirty="0"/>
              <a:t> el </a:t>
            </a:r>
            <a:r>
              <a:rPr lang="en-GB" baseline="0" dirty="0" err="1"/>
              <a:t>futuro</a:t>
            </a:r>
            <a:r>
              <a:rPr lang="en-GB" baseline="0"/>
              <a:t>). Note, for ‘cada diciembre’ the English translation would be ‘you (plural) go’ and for ‘en el futuro’ the translation would be ‘you (plural) are going to’ + infinitive. Draw students’ attention to the callouts above each column header.</a:t>
            </a:r>
            <a:endParaRPr lang="en-GB" baseline="0" dirty="0"/>
          </a:p>
          <a:p>
            <a:r>
              <a:rPr lang="en-US" b="0" baseline="0" dirty="0"/>
              <a:t>3. Click to show the answers. Ask students for an oral translation of each sentence to check understanding of the vocabulary.</a:t>
            </a:r>
          </a:p>
          <a:p>
            <a:r>
              <a:rPr lang="en-US" b="0" baseline="0" dirty="0"/>
              <a:t>4. Click to show a callout explaining about ‘El Gordo’.</a:t>
            </a:r>
            <a:endParaRPr lang="en-US" b="0" dirty="0"/>
          </a:p>
          <a:p>
            <a:endParaRPr lang="en-US" b="0" dirty="0"/>
          </a:p>
          <a:p>
            <a:r>
              <a:rPr lang="en-US" b="1" dirty="0"/>
              <a:t>Note: </a:t>
            </a:r>
            <a:r>
              <a:rPr lang="en-GB" b="0" i="0" baseline="0" dirty="0"/>
              <a:t>The</a:t>
            </a:r>
            <a:r>
              <a:rPr lang="en-GB" b="1" i="0" baseline="0" dirty="0"/>
              <a:t> </a:t>
            </a:r>
            <a:r>
              <a:rPr lang="en-GB" i="0" baseline="0" dirty="0"/>
              <a:t>Spanish present simple, in addition to expressing habitual actions, is also frequently used to express future intentions/plans. For example, one can say ‘</a:t>
            </a:r>
            <a:r>
              <a:rPr lang="en-GB" i="0" baseline="0" dirty="0" err="1"/>
              <a:t>Mañana</a:t>
            </a:r>
            <a:r>
              <a:rPr lang="en-GB" i="0" baseline="0" dirty="0"/>
              <a:t> </a:t>
            </a:r>
            <a:r>
              <a:rPr lang="en-GB" i="0" baseline="0" dirty="0" err="1"/>
              <a:t>vamos</a:t>
            </a:r>
            <a:r>
              <a:rPr lang="en-GB" i="0" baseline="0" dirty="0"/>
              <a:t> a California’. We’re going to California tomorrow.’ (Butt &amp; Benjamin, 2004). This is an additional use of the present simple that will be taught later.</a:t>
            </a:r>
          </a:p>
          <a:p>
            <a:endParaRPr lang="en-GB"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r>
              <a:rPr lang="en-US" b="0" dirty="0" err="1"/>
              <a:t>lotería</a:t>
            </a:r>
            <a:r>
              <a:rPr lang="en-US" b="0" dirty="0"/>
              <a:t> [&gt;5000]</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784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0" dirty="0"/>
              <a:t> 8 minutes</a:t>
            </a:r>
          </a:p>
          <a:p>
            <a:endParaRPr lang="en-US" b="1" dirty="0"/>
          </a:p>
          <a:p>
            <a:r>
              <a:rPr lang="en-US" b="1" dirty="0"/>
              <a:t>Aim: </a:t>
            </a:r>
            <a:r>
              <a:rPr lang="en-US" b="0" dirty="0"/>
              <a:t>to </a:t>
            </a:r>
            <a:r>
              <a:rPr lang="en-US" b="0" dirty="0" err="1"/>
              <a:t>practise</a:t>
            </a:r>
            <a:r>
              <a:rPr lang="en-US" b="0" dirty="0"/>
              <a:t> </a:t>
            </a:r>
            <a:r>
              <a:rPr lang="en-US" b="0" dirty="0" err="1"/>
              <a:t>recognising</a:t>
            </a:r>
            <a:r>
              <a:rPr lang="en-US" b="0" baseline="0" dirty="0"/>
              <a:t> and understanding </a:t>
            </a:r>
            <a:r>
              <a:rPr lang="en-US" b="0" dirty="0"/>
              <a:t>the 1</a:t>
            </a:r>
            <a:r>
              <a:rPr lang="en-US" b="0" baseline="30000" dirty="0"/>
              <a:t>st</a:t>
            </a:r>
            <a:r>
              <a:rPr lang="en-US" b="0" baseline="0" dirty="0"/>
              <a:t>, 2</a:t>
            </a:r>
            <a:r>
              <a:rPr lang="en-US" b="0" baseline="30000" dirty="0"/>
              <a:t>nd</a:t>
            </a:r>
            <a:r>
              <a:rPr lang="en-US" b="0" baseline="0" dirty="0"/>
              <a:t> and 3</a:t>
            </a:r>
            <a:r>
              <a:rPr lang="en-US" b="0" baseline="30000" dirty="0"/>
              <a:t>rd</a:t>
            </a:r>
            <a:r>
              <a:rPr lang="en-US" b="0" baseline="0" dirty="0"/>
              <a:t> person plural forms of ‘</a:t>
            </a:r>
            <a:r>
              <a:rPr lang="en-US" b="0" baseline="0" dirty="0" err="1"/>
              <a:t>ir</a:t>
            </a:r>
            <a:r>
              <a:rPr lang="en-US" b="0" baseline="0" dirty="0"/>
              <a:t>’ and vocabulary (listening activity).</a:t>
            </a:r>
            <a:endParaRPr lang="en-US" b="0" dirty="0"/>
          </a:p>
          <a:p>
            <a:endParaRPr lang="en-US" b="1" dirty="0"/>
          </a:p>
          <a:p>
            <a:r>
              <a:rPr lang="en-US" b="1" dirty="0"/>
              <a:t>Procedure:</a:t>
            </a:r>
          </a:p>
          <a:p>
            <a:r>
              <a:rPr lang="en-US" b="0" dirty="0"/>
              <a:t>1. Students should copy the table</a:t>
            </a:r>
            <a:r>
              <a:rPr lang="en-US" b="0" baseline="0" dirty="0"/>
              <a:t> into their exercise books.</a:t>
            </a:r>
            <a:endParaRPr lang="en-US" b="0" dirty="0"/>
          </a:p>
          <a:p>
            <a:r>
              <a:rPr lang="en-US" b="0" dirty="0"/>
              <a:t>2. Click the number button to play the recording. Students</a:t>
            </a:r>
            <a:r>
              <a:rPr lang="en-US" b="0" baseline="0" dirty="0"/>
              <a:t> listen and either write ‘</a:t>
            </a:r>
            <a:r>
              <a:rPr lang="en-US" b="0" baseline="0" dirty="0" err="1"/>
              <a:t>nosotros</a:t>
            </a:r>
            <a:r>
              <a:rPr lang="en-US" b="0" baseline="0" dirty="0"/>
              <a:t>’, ‘</a:t>
            </a:r>
            <a:r>
              <a:rPr lang="en-US" b="0" baseline="0" dirty="0" err="1"/>
              <a:t>vosotros</a:t>
            </a:r>
            <a:r>
              <a:rPr lang="en-US" b="0" baseline="0" dirty="0"/>
              <a:t>’ or ‘</a:t>
            </a:r>
            <a:r>
              <a:rPr lang="en-US" b="0" baseline="0" dirty="0" err="1"/>
              <a:t>ellos</a:t>
            </a:r>
            <a:r>
              <a:rPr lang="en-US" b="0" baseline="0" dirty="0"/>
              <a:t>’ in the first column and then tick whether it is an activity done every Christmas or in the future.</a:t>
            </a:r>
            <a:endParaRPr lang="en-US" b="0" dirty="0"/>
          </a:p>
          <a:p>
            <a:r>
              <a:rPr lang="en-US" b="0" dirty="0"/>
              <a:t>3. Answers for each question are revealed individually</a:t>
            </a:r>
            <a:r>
              <a:rPr lang="en-US" b="0" baseline="0" dirty="0"/>
              <a:t> on each click (appearing row by row), allowing for individual answers to be elicited.</a:t>
            </a:r>
          </a:p>
          <a:p>
            <a:r>
              <a:rPr lang="en-US" b="0" baseline="0" dirty="0"/>
              <a:t>4. Teachers can also ask students to translate the full sentences after bringing up the answers. </a:t>
            </a:r>
            <a:endParaRPr lang="en-US" b="0" dirty="0"/>
          </a:p>
          <a:p>
            <a:endParaRPr lang="en-US" b="0" dirty="0"/>
          </a:p>
          <a:p>
            <a:r>
              <a:rPr lang="en-US" b="1" dirty="0"/>
              <a:t>Transcript:</a:t>
            </a:r>
          </a:p>
          <a:p>
            <a:pPr marL="228600" indent="-228600">
              <a:buAutoNum type="arabicPeriod"/>
            </a:pPr>
            <a:r>
              <a:rPr lang="en-US" b="0" dirty="0" err="1"/>
              <a:t>Vamos</a:t>
            </a:r>
            <a:r>
              <a:rPr lang="en-US" b="0" dirty="0"/>
              <a:t> a </a:t>
            </a:r>
            <a:r>
              <a:rPr lang="en-US" b="0" dirty="0" err="1"/>
              <a:t>cantar</a:t>
            </a:r>
            <a:r>
              <a:rPr lang="en-US" b="0" dirty="0"/>
              <a:t> y a </a:t>
            </a:r>
            <a:r>
              <a:rPr lang="en-US" b="0" dirty="0" err="1"/>
              <a:t>tocar</a:t>
            </a:r>
            <a:r>
              <a:rPr lang="en-US" b="0" dirty="0"/>
              <a:t> la </a:t>
            </a:r>
            <a:r>
              <a:rPr lang="en-US" b="0" dirty="0" err="1"/>
              <a:t>guitarra</a:t>
            </a:r>
            <a:r>
              <a:rPr lang="en-US" b="0" dirty="0"/>
              <a:t>.</a:t>
            </a:r>
          </a:p>
          <a:p>
            <a:pPr marL="228600" indent="-228600">
              <a:buAutoNum type="arabicPeriod"/>
            </a:pPr>
            <a:r>
              <a:rPr lang="en-US" b="0" dirty="0" err="1"/>
              <a:t>Vais</a:t>
            </a:r>
            <a:r>
              <a:rPr lang="en-US" b="0" dirty="0"/>
              <a:t> al pueblo con los </a:t>
            </a:r>
            <a:r>
              <a:rPr lang="en-US" b="0" dirty="0" err="1"/>
              <a:t>tíos</a:t>
            </a:r>
            <a:r>
              <a:rPr lang="en-US" b="0" dirty="0"/>
              <a:t>.</a:t>
            </a:r>
          </a:p>
          <a:p>
            <a:pPr marL="228600" indent="-228600">
              <a:buAutoNum type="arabicPeriod"/>
            </a:pPr>
            <a:r>
              <a:rPr lang="en-US" b="0" dirty="0" err="1"/>
              <a:t>Vamos</a:t>
            </a:r>
            <a:r>
              <a:rPr lang="en-US" b="0" dirty="0"/>
              <a:t> a </a:t>
            </a:r>
            <a:r>
              <a:rPr lang="en-US" b="0" dirty="0" err="1"/>
              <a:t>tener</a:t>
            </a:r>
            <a:r>
              <a:rPr lang="en-US" b="0" dirty="0"/>
              <a:t> que </a:t>
            </a:r>
            <a:r>
              <a:rPr lang="en-US" b="0" dirty="0" err="1"/>
              <a:t>ayudar</a:t>
            </a:r>
            <a:r>
              <a:rPr lang="en-US" b="0" dirty="0"/>
              <a:t> a la </a:t>
            </a:r>
            <a:r>
              <a:rPr lang="en-US" b="0" dirty="0" err="1"/>
              <a:t>familia</a:t>
            </a:r>
            <a:r>
              <a:rPr lang="en-US" b="0" dirty="0"/>
              <a:t> </a:t>
            </a:r>
            <a:r>
              <a:rPr lang="en-US" b="0" dirty="0" err="1"/>
              <a:t>desde</a:t>
            </a:r>
            <a:r>
              <a:rPr lang="en-US" b="0" dirty="0"/>
              <a:t> las </a:t>
            </a:r>
            <a:r>
              <a:rPr lang="en-US" b="0" dirty="0" err="1"/>
              <a:t>cinco</a:t>
            </a:r>
            <a:r>
              <a:rPr lang="en-US" b="0" dirty="0"/>
              <a:t> de la </a:t>
            </a:r>
            <a:r>
              <a:rPr lang="en-US" b="0" dirty="0" err="1"/>
              <a:t>tarde</a:t>
            </a:r>
            <a:r>
              <a:rPr lang="en-US" b="0" dirty="0"/>
              <a:t>.</a:t>
            </a:r>
          </a:p>
          <a:p>
            <a:pPr marL="228600" indent="-228600">
              <a:buAutoNum type="arabicPeriod"/>
            </a:pPr>
            <a:r>
              <a:rPr lang="en-US" b="0" dirty="0"/>
              <a:t>Van a la playa para </a:t>
            </a:r>
            <a:r>
              <a:rPr lang="en-US" b="0" dirty="0" err="1"/>
              <a:t>ver</a:t>
            </a:r>
            <a:r>
              <a:rPr lang="en-US" b="0" dirty="0"/>
              <a:t> las </a:t>
            </a:r>
            <a:r>
              <a:rPr lang="en-US" b="0" dirty="0" err="1"/>
              <a:t>estrellas</a:t>
            </a:r>
            <a:r>
              <a:rPr lang="en-US" b="0" dirty="0"/>
              <a:t> a medianoche.</a:t>
            </a:r>
          </a:p>
          <a:p>
            <a:pPr marL="228600" indent="-228600">
              <a:buAutoNum type="arabicPeriod"/>
            </a:pPr>
            <a:r>
              <a:rPr lang="en-US" b="0" dirty="0" err="1"/>
              <a:t>Vamos</a:t>
            </a:r>
            <a:r>
              <a:rPr lang="en-US" b="0" dirty="0"/>
              <a:t> a la casa de los </a:t>
            </a:r>
            <a:r>
              <a:rPr lang="en-US" b="0" dirty="0" err="1"/>
              <a:t>abuelos</a:t>
            </a:r>
            <a:r>
              <a:rPr lang="en-US" b="0" dirty="0"/>
              <a:t> para comer pollo y arroz.</a:t>
            </a:r>
          </a:p>
          <a:p>
            <a:pPr marL="228600" indent="-228600">
              <a:buAutoNum type="arabicPeriod"/>
            </a:pPr>
            <a:r>
              <a:rPr lang="en-US" b="0" dirty="0" err="1"/>
              <a:t>Vais</a:t>
            </a:r>
            <a:r>
              <a:rPr lang="en-US" b="0" dirty="0"/>
              <a:t> a </a:t>
            </a:r>
            <a:r>
              <a:rPr lang="en-US" b="0" dirty="0" err="1"/>
              <a:t>contar</a:t>
            </a:r>
            <a:r>
              <a:rPr lang="en-US" b="0" dirty="0"/>
              <a:t> </a:t>
            </a:r>
            <a:r>
              <a:rPr lang="en-US" b="0" dirty="0" err="1"/>
              <a:t>muchas</a:t>
            </a:r>
            <a:r>
              <a:rPr lang="en-US" b="0" dirty="0"/>
              <a:t> </a:t>
            </a:r>
            <a:r>
              <a:rPr lang="en-US" b="0" dirty="0" err="1"/>
              <a:t>historias</a:t>
            </a:r>
            <a:r>
              <a:rPr lang="en-US" b="0" dirty="0"/>
              <a:t> a los </a:t>
            </a:r>
            <a:r>
              <a:rPr lang="en-US" b="0" dirty="0" err="1"/>
              <a:t>niños</a:t>
            </a:r>
            <a:r>
              <a:rPr lang="en-US" b="0" dirty="0"/>
              <a:t>.</a:t>
            </a:r>
          </a:p>
          <a:p>
            <a:pPr marL="228600" indent="-228600">
              <a:buAutoNum type="arabicPeriod"/>
            </a:pPr>
            <a:r>
              <a:rPr lang="en-US" b="0" dirty="0"/>
              <a:t>¡</a:t>
            </a:r>
            <a:r>
              <a:rPr lang="en-US" b="0" dirty="0" err="1"/>
              <a:t>Vais</a:t>
            </a:r>
            <a:r>
              <a:rPr lang="en-US" b="0" dirty="0"/>
              <a:t> a </a:t>
            </a:r>
            <a:r>
              <a:rPr lang="en-US" b="0" dirty="0" err="1"/>
              <a:t>escuchar</a:t>
            </a:r>
            <a:r>
              <a:rPr lang="en-US" b="0" dirty="0"/>
              <a:t> </a:t>
            </a:r>
            <a:r>
              <a:rPr lang="en-US" b="0" dirty="0" err="1"/>
              <a:t>tantas</a:t>
            </a:r>
            <a:r>
              <a:rPr lang="en-US" b="0" dirty="0"/>
              <a:t> canciones de Navidad por </a:t>
            </a:r>
            <a:r>
              <a:rPr lang="en-US" b="0" dirty="0" err="1"/>
              <a:t>todas</a:t>
            </a:r>
            <a:r>
              <a:rPr lang="en-US" b="0" dirty="0"/>
              <a:t> </a:t>
            </a:r>
            <a:r>
              <a:rPr lang="en-US" b="0" dirty="0" err="1"/>
              <a:t>partes</a:t>
            </a:r>
            <a:r>
              <a:rPr lang="en-US" b="0" dirty="0"/>
              <a:t>!</a:t>
            </a:r>
          </a:p>
          <a:p>
            <a:pPr marL="228600" indent="-228600">
              <a:buAutoNum type="arabicPeriod"/>
            </a:pPr>
            <a:r>
              <a:rPr lang="en-US" b="0" dirty="0"/>
              <a:t>Van a </a:t>
            </a:r>
            <a:r>
              <a:rPr lang="en-US" b="0" dirty="0" err="1"/>
              <a:t>tener</a:t>
            </a:r>
            <a:r>
              <a:rPr lang="en-US" b="0" dirty="0"/>
              <a:t> dolor de cabeza el </a:t>
            </a:r>
            <a:r>
              <a:rPr lang="en-US" b="0" dirty="0" err="1"/>
              <a:t>día</a:t>
            </a:r>
            <a:r>
              <a:rPr lang="en-US" b="0" dirty="0"/>
              <a:t> </a:t>
            </a:r>
            <a:r>
              <a:rPr lang="en-US" b="0" dirty="0" err="1"/>
              <a:t>siguiente</a:t>
            </a:r>
            <a:r>
              <a:rPr lang="en-US" b="0" dirty="0"/>
              <a:t>.</a:t>
            </a:r>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965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a:t>
            </a:r>
            <a:r>
              <a:rPr lang="en-US" b="0" i="0" baseline="0" dirty="0"/>
              <a:t> </a:t>
            </a:r>
            <a:r>
              <a:rPr lang="en-GB" baseline="0" dirty="0"/>
              <a:t>help students to connect the spoken and written forms of the language more securely; 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900" b="0" kern="1200" dirty="0">
                <a:solidFill>
                  <a:schemeClr val="tx1"/>
                </a:solidFill>
                <a:effectLst/>
                <a:latin typeface="+mn-lt"/>
                <a:ea typeface="+mn-ea"/>
                <a:cs typeface="+mn-cs"/>
              </a:rPr>
              <a:t>Click on the audio button to play the text. Read and listen</a:t>
            </a:r>
            <a:r>
              <a:rPr lang="en-GB" sz="900" b="0" kern="1200" baseline="0" dirty="0">
                <a:solidFill>
                  <a:schemeClr val="tx1"/>
                </a:solidFill>
                <a:effectLst/>
                <a:latin typeface="+mn-lt"/>
                <a:ea typeface="+mn-ea"/>
                <a:cs typeface="+mn-cs"/>
              </a:rPr>
              <a:t>.</a:t>
            </a:r>
          </a:p>
          <a:p>
            <a:pPr marL="0" indent="0">
              <a:buNone/>
            </a:pPr>
            <a:r>
              <a:rPr lang="en-GB" sz="900" b="0" kern="1200" baseline="0" dirty="0">
                <a:solidFill>
                  <a:schemeClr val="tx1"/>
                </a:solidFill>
                <a:effectLst/>
                <a:latin typeface="+mn-lt"/>
                <a:ea typeface="+mn-ea"/>
                <a:cs typeface="+mn-cs"/>
              </a:rPr>
              <a:t>Note: There is a full version of the audio bottom right with a player.  Alternatively, the audio is in 7 sections with a pause just after the words 1-6 below, to facilitate easy stop/start. </a:t>
            </a:r>
          </a:p>
          <a:p>
            <a:pPr marL="228600" indent="-228600">
              <a:buAutoNum type="arabicPeriod"/>
            </a:pPr>
            <a:r>
              <a:rPr lang="x-none" sz="900" kern="1200" dirty="0">
                <a:solidFill>
                  <a:schemeClr val="tx1"/>
                </a:solidFill>
                <a:effectLst/>
                <a:latin typeface="+mn-lt"/>
                <a:ea typeface="+mn-ea"/>
                <a:cs typeface="+mn-cs"/>
              </a:rPr>
              <a:t>To support segmentation, stop the audio and ask students to say:</a:t>
            </a:r>
            <a:br>
              <a:rPr lang="x-none" sz="900" kern="1200" dirty="0">
                <a:solidFill>
                  <a:schemeClr val="tx1"/>
                </a:solidFill>
                <a:effectLst/>
                <a:latin typeface="+mn-lt"/>
                <a:ea typeface="+mn-ea"/>
                <a:cs typeface="+mn-cs"/>
              </a:rPr>
            </a:br>
            <a:r>
              <a:rPr lang="x-none" sz="900" kern="1200" dirty="0">
                <a:solidFill>
                  <a:schemeClr val="tx1"/>
                </a:solidFill>
                <a:effectLst/>
                <a:latin typeface="+mn-lt"/>
                <a:ea typeface="+mn-ea"/>
                <a:cs typeface="+mn-cs"/>
              </a:rPr>
              <a:t>a) the next word</a:t>
            </a:r>
            <a:br>
              <a:rPr lang="x-none" sz="900" kern="1200" dirty="0">
                <a:solidFill>
                  <a:schemeClr val="tx1"/>
                </a:solidFill>
                <a:effectLst/>
                <a:latin typeface="+mn-lt"/>
                <a:ea typeface="+mn-ea"/>
                <a:cs typeface="+mn-cs"/>
              </a:rPr>
            </a:br>
            <a:r>
              <a:rPr lang="x-none" sz="900" kern="1200" dirty="0">
                <a:solidFill>
                  <a:schemeClr val="tx1"/>
                </a:solidFill>
                <a:effectLst/>
                <a:latin typeface="+mn-lt"/>
                <a:ea typeface="+mn-ea"/>
                <a:cs typeface="+mn-cs"/>
              </a:rPr>
              <a:t>b) the previous word</a:t>
            </a:r>
            <a:r>
              <a:rPr lang="en-GB" sz="9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9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900" kern="1200" dirty="0">
                <a:solidFill>
                  <a:schemeClr val="tx1"/>
                </a:solidFill>
                <a:effectLst/>
                <a:latin typeface="+mn-lt"/>
                <a:ea typeface="+mn-ea"/>
                <a:cs typeface="+mn-cs"/>
              </a:rPr>
              <a:t>This is a chance to draw on</a:t>
            </a:r>
            <a:r>
              <a:rPr lang="x-none" sz="900" kern="1200" dirty="0">
                <a:solidFill>
                  <a:schemeClr val="tx1"/>
                </a:solidFill>
                <a:effectLst/>
                <a:latin typeface="+mn-lt"/>
                <a:ea typeface="+mn-ea"/>
                <a:cs typeface="+mn-cs"/>
              </a:rPr>
              <a:t> previously taught gramma</a:t>
            </a:r>
            <a:r>
              <a:rPr lang="en-GB" sz="900" kern="1200" dirty="0">
                <a:solidFill>
                  <a:schemeClr val="tx1"/>
                </a:solidFill>
                <a:effectLst/>
                <a:latin typeface="+mn-lt"/>
                <a:ea typeface="+mn-ea"/>
                <a:cs typeface="+mn-cs"/>
              </a:rPr>
              <a:t>r and vocabulary</a:t>
            </a:r>
            <a:r>
              <a:rPr lang="en-GB" sz="900" kern="1200" baseline="0" dirty="0">
                <a:solidFill>
                  <a:schemeClr val="tx1"/>
                </a:solidFill>
                <a:effectLst/>
                <a:latin typeface="+mn-lt"/>
                <a:ea typeface="+mn-ea"/>
                <a:cs typeface="+mn-cs"/>
              </a:rPr>
              <a:t> </a:t>
            </a:r>
            <a:r>
              <a:rPr lang="x-none" sz="900" kern="1200" dirty="0">
                <a:solidFill>
                  <a:schemeClr val="tx1"/>
                </a:solidFill>
                <a:effectLst/>
                <a:latin typeface="+mn-lt"/>
                <a:ea typeface="+mn-ea"/>
                <a:cs typeface="+mn-cs"/>
              </a:rPr>
              <a:t>knowledge</a:t>
            </a:r>
            <a:r>
              <a:rPr lang="en-GB" sz="90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900" kern="1200" dirty="0">
                <a:solidFill>
                  <a:schemeClr val="tx1"/>
                </a:solidFill>
                <a:effectLst/>
                <a:latin typeface="+mn-lt"/>
                <a:ea typeface="+mn-ea"/>
                <a:cs typeface="+mn-cs"/>
              </a:rPr>
              <a:t>A callout appears on a click with glossed translations of the words in the text with asterisks.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dirty="0">
                <a:solidFill>
                  <a:schemeClr val="tx1"/>
                </a:solidFill>
                <a:effectLst/>
                <a:latin typeface="+mn-lt"/>
                <a:ea typeface="+mn-ea"/>
                <a:cs typeface="+mn-cs"/>
              </a:rPr>
              <a:t>Transcript for segments:</a:t>
            </a:r>
            <a:r>
              <a:rPr lang="en-GB" sz="9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tx1"/>
                </a:solidFill>
                <a:effectLst/>
                <a:latin typeface="+mn-lt"/>
                <a:ea typeface="+mn-ea"/>
                <a:cs typeface="+mn-cs"/>
              </a:rPr>
              <a:t>(</a:t>
            </a:r>
            <a:r>
              <a:rPr lang="en-GB" sz="900" b="0" kern="1200" dirty="0" err="1">
                <a:solidFill>
                  <a:schemeClr val="tx1"/>
                </a:solidFill>
                <a:effectLst/>
                <a:latin typeface="+mn-lt"/>
                <a:ea typeface="+mn-ea"/>
                <a:cs typeface="+mn-cs"/>
              </a:rPr>
              <a:t>i</a:t>
            </a:r>
            <a:r>
              <a:rPr lang="en-GB" sz="900" b="0" kern="1200" dirty="0">
                <a:solidFill>
                  <a:schemeClr val="tx1"/>
                </a:solidFill>
                <a:effectLst/>
                <a:latin typeface="+mn-lt"/>
                <a:ea typeface="+mn-ea"/>
                <a:cs typeface="+mn-cs"/>
              </a:rPr>
              <a:t>) </a:t>
            </a:r>
            <a:r>
              <a:rPr lang="en-US" sz="900" dirty="0">
                <a:solidFill>
                  <a:srgbClr val="002060"/>
                </a:solidFill>
              </a:rPr>
              <a:t>La </a:t>
            </a:r>
            <a:r>
              <a:rPr lang="en-US" sz="900" dirty="0" err="1">
                <a:solidFill>
                  <a:srgbClr val="002060"/>
                </a:solidFill>
              </a:rPr>
              <a:t>última</a:t>
            </a:r>
            <a:r>
              <a:rPr lang="en-US" sz="900" dirty="0">
                <a:solidFill>
                  <a:srgbClr val="002060"/>
                </a:solidFill>
              </a:rPr>
              <a:t> </a:t>
            </a:r>
            <a:r>
              <a:rPr lang="en-US" sz="900" dirty="0" err="1">
                <a:solidFill>
                  <a:srgbClr val="002060"/>
                </a:solidFill>
              </a:rPr>
              <a:t>noche</a:t>
            </a:r>
            <a:r>
              <a:rPr lang="en-US" sz="900" dirty="0">
                <a:solidFill>
                  <a:srgbClr val="002060"/>
                </a:solidFill>
              </a:rPr>
              <a:t> del </a:t>
            </a:r>
            <a:r>
              <a:rPr lang="en-US" sz="900" dirty="0" err="1">
                <a:solidFill>
                  <a:srgbClr val="002060"/>
                </a:solidFill>
              </a:rPr>
              <a:t>año</a:t>
            </a:r>
            <a:r>
              <a:rPr lang="en-US" sz="900" dirty="0">
                <a:solidFill>
                  <a:srgbClr val="002060"/>
                </a:solidFill>
              </a:rPr>
              <a:t> es un </a:t>
            </a:r>
            <a:r>
              <a:rPr lang="en-US" sz="900" dirty="0" err="1">
                <a:solidFill>
                  <a:srgbClr val="002060"/>
                </a:solidFill>
              </a:rPr>
              <a:t>momento</a:t>
            </a:r>
            <a:r>
              <a:rPr lang="en-US" sz="900" dirty="0">
                <a:solidFill>
                  <a:srgbClr val="002060"/>
                </a:solidFill>
              </a:rPr>
              <a:t> </a:t>
            </a:r>
            <a:r>
              <a:rPr lang="en-US" sz="900" dirty="0" err="1">
                <a:solidFill>
                  <a:srgbClr val="002060"/>
                </a:solidFill>
              </a:rPr>
              <a:t>muy</a:t>
            </a:r>
            <a:r>
              <a:rPr lang="en-US" sz="900" dirty="0">
                <a:solidFill>
                  <a:srgbClr val="002060"/>
                </a:solidFill>
              </a:rPr>
              <a:t> especial. </a:t>
            </a:r>
            <a:r>
              <a:rPr lang="en-US" sz="900" dirty="0" err="1">
                <a:solidFill>
                  <a:srgbClr val="002060"/>
                </a:solidFill>
              </a:rPr>
              <a:t>Cada</a:t>
            </a:r>
            <a:r>
              <a:rPr lang="en-US" sz="900" dirty="0">
                <a:solidFill>
                  <a:srgbClr val="002060"/>
                </a:solidFill>
              </a:rPr>
              <a:t> 31 de </a:t>
            </a:r>
            <a:r>
              <a:rPr lang="en-US" sz="900" dirty="0" err="1">
                <a:solidFill>
                  <a:srgbClr val="002060"/>
                </a:solidFill>
              </a:rPr>
              <a:t>diciembre</a:t>
            </a:r>
            <a:r>
              <a:rPr lang="en-US" sz="900" dirty="0">
                <a:solidFill>
                  <a:srgbClr val="002060"/>
                </a:solidFill>
              </a:rPr>
              <a:t>, mi </a:t>
            </a:r>
            <a:r>
              <a:rPr lang="en-US" sz="900" dirty="0" err="1">
                <a:solidFill>
                  <a:srgbClr val="002060"/>
                </a:solidFill>
              </a:rPr>
              <a:t>familia</a:t>
            </a:r>
            <a:r>
              <a:rPr lang="en-US" sz="900" dirty="0">
                <a:solidFill>
                  <a:srgbClr val="002060"/>
                </a:solidFill>
              </a:rPr>
              <a:t> y </a:t>
            </a:r>
            <a:r>
              <a:rPr lang="en-US" sz="900" dirty="0" err="1">
                <a:solidFill>
                  <a:srgbClr val="002060"/>
                </a:solidFill>
              </a:rPr>
              <a:t>yo</a:t>
            </a:r>
            <a:r>
              <a:rPr lang="en-US" sz="900" dirty="0">
                <a:solidFill>
                  <a:srgbClr val="002060"/>
                </a:solidFill>
              </a:rPr>
              <a:t> </a:t>
            </a:r>
            <a:r>
              <a:rPr lang="en-US" sz="900" dirty="0" err="1">
                <a:solidFill>
                  <a:srgbClr val="002060"/>
                </a:solidFill>
              </a:rPr>
              <a:t>vamos</a:t>
            </a:r>
            <a:r>
              <a:rPr lang="en-US" sz="900" dirty="0">
                <a:solidFill>
                  <a:srgbClr val="002060"/>
                </a:solidFill>
              </a:rPr>
              <a:t> … </a:t>
            </a:r>
            <a:r>
              <a:rPr lang="is-IS" sz="900" dirty="0">
                <a:solidFill>
                  <a:schemeClr val="accent5">
                    <a:lumMod val="50000"/>
                  </a:schemeClr>
                </a:solidFill>
              </a:rPr>
              <a:t>(e.g.,</a:t>
            </a:r>
            <a:r>
              <a:rPr lang="is-IS" sz="900" baseline="0" dirty="0">
                <a:solidFill>
                  <a:schemeClr val="accent5">
                    <a:lumMod val="50000"/>
                  </a:schemeClr>
                </a:solidFill>
              </a:rPr>
              <a:t> where they go and what they do)</a:t>
            </a:r>
            <a:endParaRPr lang="is-IS" sz="9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s-IS" sz="900" b="0" kern="1200" dirty="0">
                <a:solidFill>
                  <a:schemeClr val="accent5">
                    <a:lumMod val="50000"/>
                  </a:schemeClr>
                </a:solidFill>
                <a:effectLst/>
                <a:latin typeface="+mn-lt"/>
                <a:ea typeface="+mn-ea"/>
                <a:cs typeface="+mn-cs"/>
              </a:rPr>
              <a:t>(ii) </a:t>
            </a:r>
            <a:r>
              <a:rPr lang="en-US" sz="900" dirty="0">
                <a:solidFill>
                  <a:srgbClr val="002060"/>
                </a:solidFill>
              </a:rPr>
              <a:t>a la casa de mis </a:t>
            </a:r>
            <a:r>
              <a:rPr lang="en-US" sz="900" dirty="0" err="1">
                <a:solidFill>
                  <a:srgbClr val="002060"/>
                </a:solidFill>
              </a:rPr>
              <a:t>abuelos</a:t>
            </a:r>
            <a:r>
              <a:rPr lang="en-US" sz="900" dirty="0">
                <a:solidFill>
                  <a:srgbClr val="002060"/>
                </a:solidFill>
              </a:rPr>
              <a:t> y </a:t>
            </a:r>
            <a:r>
              <a:rPr lang="en-US" sz="900" dirty="0" err="1">
                <a:solidFill>
                  <a:srgbClr val="002060"/>
                </a:solidFill>
              </a:rPr>
              <a:t>cenamos</a:t>
            </a:r>
            <a:r>
              <a:rPr lang="en-US" sz="900" dirty="0">
                <a:solidFill>
                  <a:srgbClr val="002060"/>
                </a:solidFill>
              </a:rPr>
              <a:t> </a:t>
            </a:r>
            <a:r>
              <a:rPr lang="en-US" sz="900" dirty="0" err="1">
                <a:solidFill>
                  <a:srgbClr val="002060"/>
                </a:solidFill>
              </a:rPr>
              <a:t>juntos</a:t>
            </a:r>
            <a:r>
              <a:rPr lang="en-US" sz="900" dirty="0">
                <a:solidFill>
                  <a:srgbClr val="002060"/>
                </a:solidFill>
              </a:rPr>
              <a:t>. </a:t>
            </a:r>
            <a:r>
              <a:rPr lang="en-US" sz="900" dirty="0" err="1">
                <a:solidFill>
                  <a:srgbClr val="002060"/>
                </a:solidFill>
              </a:rPr>
              <a:t>Normalmente</a:t>
            </a:r>
            <a:r>
              <a:rPr lang="en-US" sz="900" dirty="0">
                <a:solidFill>
                  <a:srgbClr val="002060"/>
                </a:solidFill>
              </a:rPr>
              <a:t> mis </a:t>
            </a:r>
            <a:r>
              <a:rPr lang="en-US" sz="900" dirty="0" err="1">
                <a:solidFill>
                  <a:srgbClr val="002060"/>
                </a:solidFill>
              </a:rPr>
              <a:t>tíos</a:t>
            </a:r>
            <a:r>
              <a:rPr lang="en-US" sz="900" dirty="0">
                <a:solidFill>
                  <a:srgbClr val="002060"/>
                </a:solidFill>
              </a:rPr>
              <a:t> van al </a:t>
            </a:r>
            <a:r>
              <a:rPr lang="en-US" sz="900" dirty="0" err="1">
                <a:solidFill>
                  <a:srgbClr val="002060"/>
                </a:solidFill>
              </a:rPr>
              <a:t>mercado</a:t>
            </a:r>
            <a:r>
              <a:rPr lang="en-US" sz="900" dirty="0">
                <a:solidFill>
                  <a:srgbClr val="002060"/>
                </a:solidFill>
              </a:rPr>
              <a:t> y </a:t>
            </a:r>
            <a:r>
              <a:rPr lang="en-US" sz="900" dirty="0" err="1">
                <a:solidFill>
                  <a:srgbClr val="002060"/>
                </a:solidFill>
              </a:rPr>
              <a:t>compran</a:t>
            </a:r>
            <a:r>
              <a:rPr lang="en-US" sz="900" dirty="0">
                <a:solidFill>
                  <a:srgbClr val="002060"/>
                </a:solidFill>
              </a:rPr>
              <a:t> … </a:t>
            </a:r>
            <a:r>
              <a:rPr lang="is-IS" sz="900" dirty="0">
                <a:solidFill>
                  <a:schemeClr val="accent5">
                    <a:lumMod val="50000"/>
                  </a:schemeClr>
                </a:solidFill>
              </a:rPr>
              <a:t>(e.g., what do they buy, for who and why? Could be food, presents, cards etc.)</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900" b="0" kern="1200" dirty="0">
                <a:solidFill>
                  <a:schemeClr val="accent5">
                    <a:lumMod val="50000"/>
                  </a:schemeClr>
                </a:solidFill>
                <a:effectLst/>
                <a:latin typeface="+mn-lt"/>
                <a:ea typeface="+mn-ea"/>
                <a:cs typeface="+mn-cs"/>
              </a:rPr>
              <a:t>(iii) </a:t>
            </a:r>
            <a:r>
              <a:rPr lang="en-US" sz="900" dirty="0" err="1">
                <a:solidFill>
                  <a:srgbClr val="002060"/>
                </a:solidFill>
              </a:rPr>
              <a:t>uvas</a:t>
            </a:r>
            <a:r>
              <a:rPr lang="en-US" sz="900" dirty="0">
                <a:solidFill>
                  <a:srgbClr val="002060"/>
                </a:solidFill>
              </a:rPr>
              <a:t> para </a:t>
            </a:r>
            <a:r>
              <a:rPr lang="en-US" sz="900" dirty="0" err="1">
                <a:solidFill>
                  <a:srgbClr val="002060"/>
                </a:solidFill>
              </a:rPr>
              <a:t>todos</a:t>
            </a:r>
            <a:r>
              <a:rPr lang="en-US" sz="900" dirty="0">
                <a:solidFill>
                  <a:srgbClr val="002060"/>
                </a:solidFill>
              </a:rPr>
              <a:t> </a:t>
            </a:r>
            <a:r>
              <a:rPr lang="en-US" sz="900" dirty="0" err="1">
                <a:solidFill>
                  <a:srgbClr val="002060"/>
                </a:solidFill>
              </a:rPr>
              <a:t>porque</a:t>
            </a:r>
            <a:r>
              <a:rPr lang="en-US" sz="900" dirty="0">
                <a:solidFill>
                  <a:srgbClr val="002060"/>
                </a:solidFill>
              </a:rPr>
              <a:t> </a:t>
            </a:r>
            <a:r>
              <a:rPr lang="en-US" sz="900" dirty="0" err="1">
                <a:solidFill>
                  <a:srgbClr val="002060"/>
                </a:solidFill>
              </a:rPr>
              <a:t>después</a:t>
            </a:r>
            <a:r>
              <a:rPr lang="en-US" sz="900" dirty="0">
                <a:solidFill>
                  <a:srgbClr val="002060"/>
                </a:solidFill>
              </a:rPr>
              <a:t> de </a:t>
            </a:r>
            <a:r>
              <a:rPr lang="en-US" sz="900" dirty="0" err="1">
                <a:solidFill>
                  <a:srgbClr val="002060"/>
                </a:solidFill>
              </a:rPr>
              <a:t>cenar</a:t>
            </a:r>
            <a:r>
              <a:rPr lang="en-US" sz="900" dirty="0">
                <a:solidFill>
                  <a:srgbClr val="002060"/>
                </a:solidFill>
              </a:rPr>
              <a:t> </a:t>
            </a:r>
            <a:r>
              <a:rPr lang="en-US" sz="900" dirty="0" err="1">
                <a:solidFill>
                  <a:srgbClr val="002060"/>
                </a:solidFill>
              </a:rPr>
              <a:t>vamos</a:t>
            </a:r>
            <a:r>
              <a:rPr lang="en-US" sz="900" dirty="0">
                <a:solidFill>
                  <a:srgbClr val="002060"/>
                </a:solidFill>
              </a:rPr>
              <a:t> a la plaza y las </a:t>
            </a:r>
            <a:r>
              <a:rPr lang="en-US" sz="900" dirty="0" err="1">
                <a:solidFill>
                  <a:srgbClr val="002060"/>
                </a:solidFill>
              </a:rPr>
              <a:t>comemos</a:t>
            </a:r>
            <a:r>
              <a:rPr lang="en-US" sz="900" dirty="0">
                <a:solidFill>
                  <a:srgbClr val="002060"/>
                </a:solidFill>
              </a:rPr>
              <a:t> antes de </a:t>
            </a:r>
            <a:r>
              <a:rPr lang="en-US" sz="900" dirty="0" err="1">
                <a:solidFill>
                  <a:srgbClr val="002060"/>
                </a:solidFill>
              </a:rPr>
              <a:t>acabar</a:t>
            </a:r>
            <a:r>
              <a:rPr lang="en-US" sz="900" dirty="0">
                <a:solidFill>
                  <a:srgbClr val="002060"/>
                </a:solidFill>
              </a:rPr>
              <a:t> el </a:t>
            </a:r>
            <a:r>
              <a:rPr lang="en-US" sz="900" dirty="0" err="1">
                <a:solidFill>
                  <a:srgbClr val="002060"/>
                </a:solidFill>
              </a:rPr>
              <a:t>año</a:t>
            </a:r>
            <a:r>
              <a:rPr lang="en-US" sz="900" dirty="0">
                <a:solidFill>
                  <a:srgbClr val="002060"/>
                </a:solidFill>
              </a:rPr>
              <a:t>. </a:t>
            </a:r>
            <a:r>
              <a:rPr lang="en-US" sz="900" dirty="0" err="1">
                <a:solidFill>
                  <a:srgbClr val="002060"/>
                </a:solidFill>
              </a:rPr>
              <a:t>Vosotros</a:t>
            </a:r>
            <a:r>
              <a:rPr lang="en-US" sz="900" dirty="0">
                <a:solidFill>
                  <a:srgbClr val="002060"/>
                </a:solidFill>
              </a:rPr>
              <a:t> </a:t>
            </a:r>
            <a:r>
              <a:rPr lang="en-US" sz="900" dirty="0" err="1">
                <a:solidFill>
                  <a:srgbClr val="002060"/>
                </a:solidFill>
              </a:rPr>
              <a:t>en</a:t>
            </a:r>
            <a:r>
              <a:rPr lang="en-US" sz="900" dirty="0">
                <a:solidFill>
                  <a:srgbClr val="002060"/>
                </a:solidFill>
              </a:rPr>
              <a:t> México </a:t>
            </a:r>
            <a:r>
              <a:rPr lang="en-US" sz="900" dirty="0" err="1">
                <a:solidFill>
                  <a:srgbClr val="002060"/>
                </a:solidFill>
              </a:rPr>
              <a:t>también</a:t>
            </a:r>
            <a:r>
              <a:rPr lang="en-US" sz="900" dirty="0">
                <a:solidFill>
                  <a:srgbClr val="002060"/>
                </a:solidFill>
              </a:rPr>
              <a:t> </a:t>
            </a:r>
            <a:r>
              <a:rPr lang="en-US" sz="900" dirty="0" err="1">
                <a:solidFill>
                  <a:srgbClr val="002060"/>
                </a:solidFill>
              </a:rPr>
              <a:t>vais</a:t>
            </a:r>
            <a:r>
              <a:rPr lang="en-US" sz="900" dirty="0">
                <a:solidFill>
                  <a:srgbClr val="002060"/>
                </a:solidFill>
              </a:rPr>
              <a:t> al </a:t>
            </a:r>
            <a:r>
              <a:rPr lang="en-US" sz="900" dirty="0" err="1">
                <a:solidFill>
                  <a:srgbClr val="002060"/>
                </a:solidFill>
              </a:rPr>
              <a:t>centro</a:t>
            </a:r>
            <a:r>
              <a:rPr lang="en-US" sz="900" dirty="0">
                <a:solidFill>
                  <a:srgbClr val="002060"/>
                </a:solidFill>
              </a:rPr>
              <a:t> a medianoche y </a:t>
            </a:r>
            <a:r>
              <a:rPr lang="is-IS" sz="900" dirty="0">
                <a:solidFill>
                  <a:schemeClr val="accent5">
                    <a:lumMod val="50000"/>
                  </a:schemeClr>
                </a:solidFill>
              </a:rPr>
              <a:t>… (any verb in the vosotros form, eg cantáis, miráis, escucháis, quedáis con amigos etc etc</a:t>
            </a:r>
            <a:r>
              <a:rPr lang="is-IS" sz="900" baseline="0" dirty="0">
                <a:solidFill>
                  <a:schemeClr val="accent5">
                    <a:lumMod val="50000"/>
                  </a:schemeClr>
                </a:solidFill>
              </a:rPr>
              <a:t>.)</a:t>
            </a:r>
            <a:endParaRPr lang="is-IS" sz="900" dirty="0">
              <a:solidFill>
                <a:schemeClr val="accent5">
                  <a:lumMod val="50000"/>
                </a:schemeClr>
              </a:solidFill>
            </a:endParaRPr>
          </a:p>
          <a:p>
            <a:pPr>
              <a:lnSpc>
                <a:spcPct val="120000"/>
              </a:lnSpc>
            </a:pPr>
            <a:r>
              <a:rPr lang="is-IS" sz="900" b="0" kern="1200" dirty="0">
                <a:solidFill>
                  <a:schemeClr val="accent5">
                    <a:lumMod val="50000"/>
                  </a:schemeClr>
                </a:solidFill>
                <a:effectLst/>
                <a:latin typeface="+mn-lt"/>
                <a:ea typeface="+mn-ea"/>
                <a:cs typeface="+mn-cs"/>
              </a:rPr>
              <a:t>(iv) </a:t>
            </a:r>
            <a:r>
              <a:rPr lang="en-US" sz="900" dirty="0">
                <a:solidFill>
                  <a:srgbClr val="002060"/>
                </a:solidFill>
              </a:rPr>
              <a:t>medianoche y </a:t>
            </a:r>
            <a:r>
              <a:rPr lang="en-US" sz="900" dirty="0" err="1">
                <a:solidFill>
                  <a:srgbClr val="002060"/>
                </a:solidFill>
              </a:rPr>
              <a:t>tomáis</a:t>
            </a:r>
            <a:r>
              <a:rPr lang="en-US" sz="900" dirty="0">
                <a:solidFill>
                  <a:srgbClr val="002060"/>
                </a:solidFill>
              </a:rPr>
              <a:t> </a:t>
            </a:r>
            <a:r>
              <a:rPr lang="en-US" sz="900" dirty="0" err="1">
                <a:solidFill>
                  <a:srgbClr val="002060"/>
                </a:solidFill>
              </a:rPr>
              <a:t>uvas</a:t>
            </a:r>
            <a:r>
              <a:rPr lang="en-US" sz="900" dirty="0">
                <a:solidFill>
                  <a:srgbClr val="002060"/>
                </a:solidFill>
              </a:rPr>
              <a:t>, ¿no? ¡</a:t>
            </a:r>
            <a:r>
              <a:rPr lang="en-US" sz="900" dirty="0" err="1">
                <a:solidFill>
                  <a:srgbClr val="002060"/>
                </a:solidFill>
              </a:rPr>
              <a:t>Sí</a:t>
            </a:r>
            <a:r>
              <a:rPr lang="en-US" sz="900" dirty="0">
                <a:solidFill>
                  <a:srgbClr val="002060"/>
                </a:solidFill>
              </a:rPr>
              <a:t>! Y </a:t>
            </a:r>
            <a:r>
              <a:rPr lang="en-US" sz="900" dirty="0" err="1">
                <a:solidFill>
                  <a:srgbClr val="002060"/>
                </a:solidFill>
              </a:rPr>
              <a:t>también</a:t>
            </a:r>
            <a:r>
              <a:rPr lang="en-US" sz="900" dirty="0">
                <a:solidFill>
                  <a:srgbClr val="002060"/>
                </a:solidFill>
              </a:rPr>
              <a:t> </a:t>
            </a:r>
            <a:r>
              <a:rPr lang="en-US" sz="900" dirty="0" err="1">
                <a:solidFill>
                  <a:srgbClr val="002060"/>
                </a:solidFill>
              </a:rPr>
              <a:t>vais</a:t>
            </a:r>
            <a:r>
              <a:rPr lang="en-US" sz="900" dirty="0">
                <a:solidFill>
                  <a:srgbClr val="002060"/>
                </a:solidFill>
              </a:rPr>
              <a:t> a las tiendas y </a:t>
            </a:r>
            <a:r>
              <a:rPr lang="en-US" sz="900" dirty="0" err="1">
                <a:solidFill>
                  <a:srgbClr val="002060"/>
                </a:solidFill>
              </a:rPr>
              <a:t>compráis</a:t>
            </a:r>
            <a:r>
              <a:rPr lang="en-US" sz="900" dirty="0">
                <a:solidFill>
                  <a:srgbClr val="002060"/>
                </a:solidFill>
              </a:rPr>
              <a:t> </a:t>
            </a:r>
            <a:r>
              <a:rPr lang="en-US" sz="900" dirty="0" err="1">
                <a:solidFill>
                  <a:srgbClr val="002060"/>
                </a:solidFill>
              </a:rPr>
              <a:t>ropa</a:t>
            </a:r>
            <a:r>
              <a:rPr lang="en-US" sz="900" dirty="0">
                <a:solidFill>
                  <a:srgbClr val="002060"/>
                </a:solidFill>
              </a:rPr>
              <a:t> interior </a:t>
            </a:r>
            <a:r>
              <a:rPr lang="en-US" sz="900" dirty="0" err="1">
                <a:solidFill>
                  <a:srgbClr val="002060"/>
                </a:solidFill>
              </a:rPr>
              <a:t>roja</a:t>
            </a:r>
            <a:r>
              <a:rPr lang="en-US" sz="900" dirty="0">
                <a:solidFill>
                  <a:srgbClr val="002060"/>
                </a:solidFill>
              </a:rPr>
              <a:t> o amarilla. </a:t>
            </a:r>
            <a:r>
              <a:rPr lang="en-US" sz="900" dirty="0" err="1">
                <a:solidFill>
                  <a:srgbClr val="002060"/>
                </a:solidFill>
              </a:rPr>
              <a:t>Nosotros</a:t>
            </a:r>
            <a:r>
              <a:rPr lang="en-US" sz="900" dirty="0">
                <a:solidFill>
                  <a:srgbClr val="002060"/>
                </a:solidFill>
              </a:rPr>
              <a:t> </a:t>
            </a:r>
            <a:r>
              <a:rPr lang="en-US" sz="900" dirty="0" err="1">
                <a:solidFill>
                  <a:srgbClr val="002060"/>
                </a:solidFill>
              </a:rPr>
              <a:t>en</a:t>
            </a:r>
            <a:r>
              <a:rPr lang="en-US" sz="900" dirty="0">
                <a:solidFill>
                  <a:srgbClr val="002060"/>
                </a:solidFill>
              </a:rPr>
              <a:t> </a:t>
            </a:r>
            <a:r>
              <a:rPr lang="en-US" sz="900" dirty="0" err="1">
                <a:solidFill>
                  <a:srgbClr val="002060"/>
                </a:solidFill>
              </a:rPr>
              <a:t>España</a:t>
            </a:r>
            <a:r>
              <a:rPr lang="en-US" sz="900" dirty="0">
                <a:solidFill>
                  <a:srgbClr val="002060"/>
                </a:solidFill>
              </a:rPr>
              <a:t> solo la </a:t>
            </a:r>
            <a:r>
              <a:rPr lang="en-US" sz="900" dirty="0" err="1">
                <a:solidFill>
                  <a:srgbClr val="002060"/>
                </a:solidFill>
              </a:rPr>
              <a:t>compramos</a:t>
            </a:r>
            <a:r>
              <a:rPr lang="en-US" sz="900" dirty="0">
                <a:solidFill>
                  <a:srgbClr val="002060"/>
                </a:solidFill>
              </a:rPr>
              <a:t> </a:t>
            </a:r>
            <a:r>
              <a:rPr lang="en-US" sz="900" dirty="0" err="1">
                <a:solidFill>
                  <a:srgbClr val="002060"/>
                </a:solidFill>
              </a:rPr>
              <a:t>roja</a:t>
            </a:r>
            <a:r>
              <a:rPr lang="en-US" sz="900" dirty="0">
                <a:solidFill>
                  <a:srgbClr val="002060"/>
                </a:solidFill>
              </a:rPr>
              <a:t>. </a:t>
            </a:r>
          </a:p>
          <a:p>
            <a:pPr>
              <a:lnSpc>
                <a:spcPct val="120000"/>
              </a:lnSpc>
            </a:pPr>
            <a:r>
              <a:rPr lang="en-US" sz="900" dirty="0">
                <a:solidFill>
                  <a:srgbClr val="002060"/>
                </a:solidFill>
              </a:rPr>
              <a:t>Este </a:t>
            </a:r>
            <a:r>
              <a:rPr lang="en-US" sz="900" dirty="0" err="1">
                <a:solidFill>
                  <a:srgbClr val="002060"/>
                </a:solidFill>
              </a:rPr>
              <a:t>año</a:t>
            </a:r>
            <a:r>
              <a:rPr lang="en-US" sz="900" dirty="0">
                <a:solidFill>
                  <a:srgbClr val="002060"/>
                </a:solidFill>
              </a:rPr>
              <a:t> Daniel y </a:t>
            </a:r>
            <a:r>
              <a:rPr lang="en-US" sz="900" dirty="0" err="1">
                <a:solidFill>
                  <a:srgbClr val="002060"/>
                </a:solidFill>
              </a:rPr>
              <a:t>yo</a:t>
            </a:r>
            <a:r>
              <a:rPr lang="en-US" sz="900" dirty="0">
                <a:solidFill>
                  <a:srgbClr val="002060"/>
                </a:solidFill>
              </a:rPr>
              <a:t> </a:t>
            </a:r>
            <a:r>
              <a:rPr lang="en-US" sz="900" dirty="0" err="1">
                <a:solidFill>
                  <a:srgbClr val="002060"/>
                </a:solidFill>
              </a:rPr>
              <a:t>vamos</a:t>
            </a:r>
            <a:r>
              <a:rPr lang="en-US" sz="900" dirty="0">
                <a:solidFill>
                  <a:srgbClr val="002060"/>
                </a:solidFill>
              </a:rPr>
              <a:t> </a:t>
            </a:r>
            <a:r>
              <a:rPr lang="is-IS" sz="900" dirty="0">
                <a:solidFill>
                  <a:schemeClr val="accent5">
                    <a:lumMod val="50000"/>
                  </a:schemeClr>
                </a:solidFill>
              </a:rPr>
              <a:t>(a + any infinitive to give a future plan or potentially a place where they are going)</a:t>
            </a:r>
            <a:r>
              <a:rPr lang="is-IS" sz="900" baseline="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900" b="0" kern="1200" dirty="0">
                <a:solidFill>
                  <a:schemeClr val="accent5">
                    <a:lumMod val="50000"/>
                  </a:schemeClr>
                </a:solidFill>
                <a:effectLst/>
                <a:latin typeface="+mn-lt"/>
                <a:ea typeface="+mn-ea"/>
                <a:cs typeface="+mn-cs"/>
              </a:rPr>
              <a:t>(v) </a:t>
            </a:r>
            <a:r>
              <a:rPr lang="en-US" sz="900" dirty="0" err="1">
                <a:solidFill>
                  <a:srgbClr val="002060"/>
                </a:solidFill>
              </a:rPr>
              <a:t>escribir</a:t>
            </a:r>
            <a:r>
              <a:rPr lang="en-US" sz="900" dirty="0">
                <a:solidFill>
                  <a:srgbClr val="002060"/>
                </a:solidFill>
              </a:rPr>
              <a:t> </a:t>
            </a:r>
            <a:r>
              <a:rPr lang="en-US" sz="900" dirty="0" err="1">
                <a:solidFill>
                  <a:srgbClr val="002060"/>
                </a:solidFill>
              </a:rPr>
              <a:t>nuestros</a:t>
            </a:r>
            <a:r>
              <a:rPr lang="en-US" sz="900" dirty="0">
                <a:solidFill>
                  <a:srgbClr val="002060"/>
                </a:solidFill>
              </a:rPr>
              <a:t> </a:t>
            </a:r>
            <a:r>
              <a:rPr lang="en-US" sz="900" dirty="0" err="1">
                <a:solidFill>
                  <a:srgbClr val="002060"/>
                </a:solidFill>
              </a:rPr>
              <a:t>deseos</a:t>
            </a:r>
            <a:r>
              <a:rPr lang="en-US" sz="900" dirty="0">
                <a:solidFill>
                  <a:srgbClr val="002060"/>
                </a:solidFill>
              </a:rPr>
              <a:t> para el </a:t>
            </a:r>
            <a:r>
              <a:rPr lang="en-US" sz="900" dirty="0" err="1">
                <a:solidFill>
                  <a:srgbClr val="002060"/>
                </a:solidFill>
              </a:rPr>
              <a:t>próximo</a:t>
            </a:r>
            <a:r>
              <a:rPr lang="en-US" sz="900" dirty="0">
                <a:solidFill>
                  <a:srgbClr val="002060"/>
                </a:solidFill>
              </a:rPr>
              <a:t> </a:t>
            </a:r>
            <a:r>
              <a:rPr lang="en-US" sz="900" dirty="0" err="1">
                <a:solidFill>
                  <a:srgbClr val="002060"/>
                </a:solidFill>
              </a:rPr>
              <a:t>año</a:t>
            </a:r>
            <a:r>
              <a:rPr lang="en-US" sz="900" dirty="0">
                <a:solidFill>
                  <a:srgbClr val="002060"/>
                </a:solidFill>
              </a:rPr>
              <a:t>. </a:t>
            </a:r>
            <a:r>
              <a:rPr lang="en-US" sz="900" dirty="0" err="1">
                <a:solidFill>
                  <a:srgbClr val="002060"/>
                </a:solidFill>
              </a:rPr>
              <a:t>Vosotros</a:t>
            </a:r>
            <a:r>
              <a:rPr lang="en-US" sz="900" dirty="0">
                <a:solidFill>
                  <a:srgbClr val="002060"/>
                </a:solidFill>
              </a:rPr>
              <a:t> </a:t>
            </a:r>
            <a:r>
              <a:rPr lang="en-US" sz="900" dirty="0" err="1">
                <a:solidFill>
                  <a:srgbClr val="002060"/>
                </a:solidFill>
              </a:rPr>
              <a:t>vais</a:t>
            </a:r>
            <a:r>
              <a:rPr lang="en-US" sz="900" dirty="0">
                <a:solidFill>
                  <a:srgbClr val="002060"/>
                </a:solidFill>
              </a:rPr>
              <a:t> a </a:t>
            </a:r>
            <a:r>
              <a:rPr lang="en-US" sz="900" dirty="0" err="1">
                <a:solidFill>
                  <a:srgbClr val="002060"/>
                </a:solidFill>
              </a:rPr>
              <a:t>caminar</a:t>
            </a:r>
            <a:r>
              <a:rPr lang="en-US" sz="900" dirty="0">
                <a:solidFill>
                  <a:srgbClr val="002060"/>
                </a:solidFill>
              </a:rPr>
              <a:t> por </a:t>
            </a:r>
            <a:r>
              <a:rPr lang="is-IS" sz="900" dirty="0">
                <a:solidFill>
                  <a:schemeClr val="accent5">
                    <a:lumMod val="50000"/>
                  </a:schemeClr>
                </a:solidFill>
              </a:rPr>
              <a:t>… (e.g. a location, eg. el río, el mar, la costa, las calles etc.)</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900" dirty="0">
                <a:solidFill>
                  <a:schemeClr val="accent5">
                    <a:lumMod val="50000"/>
                  </a:schemeClr>
                </a:solidFill>
              </a:rPr>
              <a:t>(vi) </a:t>
            </a:r>
            <a:r>
              <a:rPr lang="en-US" sz="900" dirty="0" err="1">
                <a:solidFill>
                  <a:srgbClr val="002060"/>
                </a:solidFill>
              </a:rPr>
              <a:t>vuestra</a:t>
            </a:r>
            <a:r>
              <a:rPr lang="en-US" sz="900" dirty="0">
                <a:solidFill>
                  <a:srgbClr val="002060"/>
                </a:solidFill>
              </a:rPr>
              <a:t> </a:t>
            </a:r>
            <a:r>
              <a:rPr lang="en-US" sz="900" dirty="0" err="1">
                <a:solidFill>
                  <a:srgbClr val="002060"/>
                </a:solidFill>
              </a:rPr>
              <a:t>calle</a:t>
            </a:r>
            <a:r>
              <a:rPr lang="en-US" sz="900" dirty="0">
                <a:solidFill>
                  <a:srgbClr val="002060"/>
                </a:solidFill>
              </a:rPr>
              <a:t> con maletas para </a:t>
            </a:r>
            <a:r>
              <a:rPr lang="en-US" sz="900" dirty="0" err="1">
                <a:solidFill>
                  <a:srgbClr val="002060"/>
                </a:solidFill>
              </a:rPr>
              <a:t>viajar</a:t>
            </a:r>
            <a:r>
              <a:rPr lang="en-US" sz="900" dirty="0">
                <a:solidFill>
                  <a:srgbClr val="002060"/>
                </a:solidFill>
              </a:rPr>
              <a:t> </a:t>
            </a:r>
            <a:r>
              <a:rPr lang="en-US" sz="900" dirty="0" err="1">
                <a:solidFill>
                  <a:srgbClr val="002060"/>
                </a:solidFill>
              </a:rPr>
              <a:t>mucho</a:t>
            </a:r>
            <a:r>
              <a:rPr lang="en-US" sz="900" dirty="0">
                <a:solidFill>
                  <a:srgbClr val="002060"/>
                </a:solidFill>
              </a:rPr>
              <a:t> el </a:t>
            </a:r>
            <a:r>
              <a:rPr lang="en-US" sz="900" dirty="0" err="1">
                <a:solidFill>
                  <a:srgbClr val="002060"/>
                </a:solidFill>
              </a:rPr>
              <a:t>año</a:t>
            </a:r>
            <a:r>
              <a:rPr lang="en-US" sz="900" dirty="0">
                <a:solidFill>
                  <a:srgbClr val="002060"/>
                </a:solidFill>
              </a:rPr>
              <a:t> </a:t>
            </a:r>
            <a:r>
              <a:rPr lang="en-US" sz="900" dirty="0" err="1">
                <a:solidFill>
                  <a:srgbClr val="002060"/>
                </a:solidFill>
              </a:rPr>
              <a:t>siguiente</a:t>
            </a:r>
            <a:r>
              <a:rPr lang="en-US" sz="900" dirty="0">
                <a:solidFill>
                  <a:srgbClr val="002060"/>
                </a:solidFill>
              </a:rPr>
              <a:t>, ¿no? ¡Me </a:t>
            </a:r>
            <a:r>
              <a:rPr lang="en-US" sz="900" dirty="0" err="1">
                <a:solidFill>
                  <a:srgbClr val="002060"/>
                </a:solidFill>
              </a:rPr>
              <a:t>encanta</a:t>
            </a:r>
            <a:r>
              <a:rPr lang="en-US" sz="900" dirty="0">
                <a:solidFill>
                  <a:srgbClr val="002060"/>
                </a:solidFill>
              </a:rPr>
              <a:t> </a:t>
            </a:r>
            <a:r>
              <a:rPr lang="en-US" sz="900" dirty="0" err="1">
                <a:solidFill>
                  <a:srgbClr val="002060"/>
                </a:solidFill>
              </a:rPr>
              <a:t>esta</a:t>
            </a:r>
            <a:r>
              <a:rPr lang="en-US" sz="900" dirty="0">
                <a:solidFill>
                  <a:srgbClr val="002060"/>
                </a:solidFill>
              </a:rPr>
              <a:t> </a:t>
            </a:r>
            <a:r>
              <a:rPr lang="en-US" sz="900" dirty="0" err="1">
                <a:solidFill>
                  <a:srgbClr val="002060"/>
                </a:solidFill>
              </a:rPr>
              <a:t>tradición</a:t>
            </a:r>
            <a:r>
              <a:rPr lang="en-US" sz="900" dirty="0">
                <a:solidFill>
                  <a:srgbClr val="002060"/>
                </a:solidFill>
              </a:rPr>
              <a:t>! </a:t>
            </a:r>
            <a:r>
              <a:rPr lang="en-US" sz="900" dirty="0" err="1">
                <a:solidFill>
                  <a:srgbClr val="002060"/>
                </a:solidFill>
              </a:rPr>
              <a:t>Unos</a:t>
            </a:r>
            <a:r>
              <a:rPr lang="en-US" sz="900" dirty="0">
                <a:solidFill>
                  <a:srgbClr val="002060"/>
                </a:solidFill>
              </a:rPr>
              <a:t> amigos </a:t>
            </a:r>
            <a:r>
              <a:rPr lang="en-US" sz="900" dirty="0" err="1">
                <a:solidFill>
                  <a:srgbClr val="002060"/>
                </a:solidFill>
              </a:rPr>
              <a:t>argentinos</a:t>
            </a:r>
            <a:r>
              <a:rPr lang="en-US" sz="900" dirty="0">
                <a:solidFill>
                  <a:srgbClr val="002060"/>
                </a:solidFill>
              </a:rPr>
              <a:t> van</a:t>
            </a:r>
            <a:r>
              <a:rPr lang="is-IS" sz="900" dirty="0">
                <a:solidFill>
                  <a:schemeClr val="accent5">
                    <a:lumMod val="50000"/>
                  </a:schemeClr>
                </a:solidFill>
              </a:rPr>
              <a:t>… (a + any infinitive to give a future plan,</a:t>
            </a:r>
            <a:r>
              <a:rPr lang="is-IS" sz="900" baseline="0" dirty="0">
                <a:solidFill>
                  <a:schemeClr val="accent5">
                    <a:lumMod val="50000"/>
                  </a:schemeClr>
                </a:solidFill>
              </a:rPr>
              <a:t> e.g., ir, hacer, trabajar).</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900" baseline="0" dirty="0">
                <a:solidFill>
                  <a:schemeClr val="accent5">
                    <a:lumMod val="50000"/>
                  </a:schemeClr>
                </a:solidFill>
              </a:rPr>
              <a:t>(vii) </a:t>
            </a:r>
            <a:r>
              <a:rPr lang="en-US" sz="900" dirty="0">
                <a:solidFill>
                  <a:srgbClr val="002060"/>
                </a:solidFill>
              </a:rPr>
              <a:t>a </a:t>
            </a:r>
            <a:r>
              <a:rPr lang="en-US" sz="900" dirty="0" err="1">
                <a:solidFill>
                  <a:srgbClr val="002060"/>
                </a:solidFill>
              </a:rPr>
              <a:t>hacer</a:t>
            </a:r>
            <a:r>
              <a:rPr lang="en-US" sz="900" dirty="0">
                <a:solidFill>
                  <a:srgbClr val="002060"/>
                </a:solidFill>
              </a:rPr>
              <a:t> un hombre de </a:t>
            </a:r>
            <a:r>
              <a:rPr lang="en-US" sz="900" dirty="0" err="1">
                <a:solidFill>
                  <a:srgbClr val="002060"/>
                </a:solidFill>
              </a:rPr>
              <a:t>papel</a:t>
            </a:r>
            <a:r>
              <a:rPr lang="en-US" sz="900" dirty="0">
                <a:solidFill>
                  <a:srgbClr val="002060"/>
                </a:solidFill>
              </a:rPr>
              <a:t> y lo van a </a:t>
            </a:r>
            <a:r>
              <a:rPr lang="en-US" sz="900" dirty="0" err="1">
                <a:solidFill>
                  <a:srgbClr val="002060"/>
                </a:solidFill>
              </a:rPr>
              <a:t>echar</a:t>
            </a:r>
            <a:r>
              <a:rPr lang="en-US" sz="900" dirty="0">
                <a:solidFill>
                  <a:srgbClr val="002060"/>
                </a:solidFill>
              </a:rPr>
              <a:t> al </a:t>
            </a:r>
            <a:r>
              <a:rPr lang="en-US" sz="900" dirty="0" err="1">
                <a:solidFill>
                  <a:srgbClr val="002060"/>
                </a:solidFill>
              </a:rPr>
              <a:t>fuego</a:t>
            </a:r>
            <a:r>
              <a:rPr lang="en-US" sz="900" dirty="0">
                <a:solidFill>
                  <a:srgbClr val="002060"/>
                </a:solidFill>
              </a:rPr>
              <a:t> </a:t>
            </a:r>
            <a:r>
              <a:rPr lang="en-US" sz="900" dirty="0" err="1">
                <a:solidFill>
                  <a:srgbClr val="002060"/>
                </a:solidFill>
              </a:rPr>
              <a:t>porque</a:t>
            </a:r>
            <a:r>
              <a:rPr lang="en-US" sz="900" dirty="0">
                <a:solidFill>
                  <a:srgbClr val="002060"/>
                </a:solidFill>
              </a:rPr>
              <a:t> es una </a:t>
            </a:r>
            <a:r>
              <a:rPr lang="en-US" sz="900" dirty="0" err="1">
                <a:solidFill>
                  <a:srgbClr val="002060"/>
                </a:solidFill>
              </a:rPr>
              <a:t>tradición</a:t>
            </a:r>
            <a:r>
              <a:rPr lang="en-US" sz="900" dirty="0">
                <a:solidFill>
                  <a:srgbClr val="002060"/>
                </a:solidFill>
              </a:rPr>
              <a:t> </a:t>
            </a:r>
            <a:r>
              <a:rPr lang="en-US" sz="900" dirty="0" err="1">
                <a:solidFill>
                  <a:srgbClr val="002060"/>
                </a:solidFill>
              </a:rPr>
              <a:t>allí</a:t>
            </a:r>
            <a:r>
              <a:rPr lang="en-US" sz="900" dirty="0">
                <a:solidFill>
                  <a:srgbClr val="002060"/>
                </a:solidFill>
              </a:rPr>
              <a:t>. ¡</a:t>
            </a:r>
            <a:r>
              <a:rPr lang="en-US" sz="900" dirty="0" err="1">
                <a:solidFill>
                  <a:srgbClr val="002060"/>
                </a:solidFill>
              </a:rPr>
              <a:t>Qué</a:t>
            </a:r>
            <a:r>
              <a:rPr lang="en-US" sz="900" dirty="0">
                <a:solidFill>
                  <a:srgbClr val="002060"/>
                </a:solidFill>
              </a:rPr>
              <a:t> …. (any suitable adjective)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dirty="0">
                <a:solidFill>
                  <a:schemeClr val="tx1"/>
                </a:solidFill>
                <a:effectLst/>
                <a:latin typeface="+mn-lt"/>
                <a:ea typeface="+mn-ea"/>
                <a:cs typeface="+mn-cs"/>
              </a:rPr>
              <a:t>Transcript:</a:t>
            </a:r>
          </a:p>
          <a:p>
            <a:pPr>
              <a:lnSpc>
                <a:spcPct val="120000"/>
              </a:lnSpc>
            </a:pPr>
            <a:r>
              <a:rPr lang="en-US" sz="900" dirty="0">
                <a:solidFill>
                  <a:srgbClr val="002060"/>
                </a:solidFill>
              </a:rPr>
              <a:t>La </a:t>
            </a:r>
            <a:r>
              <a:rPr lang="en-US" sz="900" dirty="0" err="1">
                <a:solidFill>
                  <a:srgbClr val="002060"/>
                </a:solidFill>
              </a:rPr>
              <a:t>última</a:t>
            </a:r>
            <a:r>
              <a:rPr lang="en-US" sz="900" dirty="0">
                <a:solidFill>
                  <a:srgbClr val="002060"/>
                </a:solidFill>
              </a:rPr>
              <a:t> </a:t>
            </a:r>
            <a:r>
              <a:rPr lang="en-US" sz="900" dirty="0" err="1">
                <a:solidFill>
                  <a:srgbClr val="002060"/>
                </a:solidFill>
              </a:rPr>
              <a:t>noche</a:t>
            </a:r>
            <a:r>
              <a:rPr lang="en-US" sz="900" dirty="0">
                <a:solidFill>
                  <a:srgbClr val="002060"/>
                </a:solidFill>
              </a:rPr>
              <a:t> del </a:t>
            </a:r>
            <a:r>
              <a:rPr lang="en-US" sz="900" dirty="0" err="1">
                <a:solidFill>
                  <a:srgbClr val="002060"/>
                </a:solidFill>
              </a:rPr>
              <a:t>año</a:t>
            </a:r>
            <a:r>
              <a:rPr lang="en-US" sz="900" dirty="0">
                <a:solidFill>
                  <a:srgbClr val="002060"/>
                </a:solidFill>
              </a:rPr>
              <a:t> es un </a:t>
            </a:r>
            <a:r>
              <a:rPr lang="en-US" sz="900" dirty="0" err="1">
                <a:solidFill>
                  <a:srgbClr val="002060"/>
                </a:solidFill>
              </a:rPr>
              <a:t>momento</a:t>
            </a:r>
            <a:r>
              <a:rPr lang="en-US" sz="900" dirty="0">
                <a:solidFill>
                  <a:srgbClr val="002060"/>
                </a:solidFill>
              </a:rPr>
              <a:t> </a:t>
            </a:r>
            <a:r>
              <a:rPr lang="en-US" sz="900" dirty="0" err="1">
                <a:solidFill>
                  <a:srgbClr val="002060"/>
                </a:solidFill>
              </a:rPr>
              <a:t>muy</a:t>
            </a:r>
            <a:r>
              <a:rPr lang="en-US" sz="900" dirty="0">
                <a:solidFill>
                  <a:srgbClr val="002060"/>
                </a:solidFill>
              </a:rPr>
              <a:t> especial. </a:t>
            </a:r>
            <a:r>
              <a:rPr lang="en-US" sz="900" dirty="0" err="1">
                <a:solidFill>
                  <a:srgbClr val="002060"/>
                </a:solidFill>
              </a:rPr>
              <a:t>Cada</a:t>
            </a:r>
            <a:r>
              <a:rPr lang="en-US" sz="900" dirty="0">
                <a:solidFill>
                  <a:srgbClr val="002060"/>
                </a:solidFill>
              </a:rPr>
              <a:t> 31 de </a:t>
            </a:r>
            <a:r>
              <a:rPr lang="en-US" sz="900" dirty="0" err="1">
                <a:solidFill>
                  <a:srgbClr val="002060"/>
                </a:solidFill>
              </a:rPr>
              <a:t>diciembre</a:t>
            </a:r>
            <a:r>
              <a:rPr lang="en-US" sz="900" dirty="0">
                <a:solidFill>
                  <a:srgbClr val="002060"/>
                </a:solidFill>
              </a:rPr>
              <a:t>, mi </a:t>
            </a:r>
            <a:r>
              <a:rPr lang="en-US" sz="900" dirty="0" err="1">
                <a:solidFill>
                  <a:srgbClr val="002060"/>
                </a:solidFill>
              </a:rPr>
              <a:t>familia</a:t>
            </a:r>
            <a:r>
              <a:rPr lang="en-US" sz="900" dirty="0">
                <a:solidFill>
                  <a:srgbClr val="002060"/>
                </a:solidFill>
              </a:rPr>
              <a:t> y </a:t>
            </a:r>
            <a:r>
              <a:rPr lang="en-US" sz="900" dirty="0" err="1">
                <a:solidFill>
                  <a:srgbClr val="002060"/>
                </a:solidFill>
              </a:rPr>
              <a:t>yo</a:t>
            </a:r>
            <a:r>
              <a:rPr lang="en-US" sz="900" dirty="0">
                <a:solidFill>
                  <a:srgbClr val="002060"/>
                </a:solidFill>
              </a:rPr>
              <a:t> </a:t>
            </a:r>
            <a:r>
              <a:rPr lang="en-US" sz="900" dirty="0" err="1">
                <a:solidFill>
                  <a:srgbClr val="002060"/>
                </a:solidFill>
              </a:rPr>
              <a:t>vamos</a:t>
            </a:r>
            <a:r>
              <a:rPr lang="en-US" sz="900" dirty="0">
                <a:solidFill>
                  <a:srgbClr val="002060"/>
                </a:solidFill>
              </a:rPr>
              <a:t> a la casa de mis </a:t>
            </a:r>
            <a:r>
              <a:rPr lang="en-US" sz="900" dirty="0" err="1">
                <a:solidFill>
                  <a:srgbClr val="002060"/>
                </a:solidFill>
              </a:rPr>
              <a:t>abuelos</a:t>
            </a:r>
            <a:r>
              <a:rPr lang="en-US" sz="900" dirty="0">
                <a:solidFill>
                  <a:srgbClr val="002060"/>
                </a:solidFill>
              </a:rPr>
              <a:t> y </a:t>
            </a:r>
            <a:r>
              <a:rPr lang="en-US" sz="900" dirty="0" err="1">
                <a:solidFill>
                  <a:srgbClr val="002060"/>
                </a:solidFill>
              </a:rPr>
              <a:t>cenamos</a:t>
            </a:r>
            <a:r>
              <a:rPr lang="en-US" sz="900" dirty="0">
                <a:solidFill>
                  <a:srgbClr val="002060"/>
                </a:solidFill>
              </a:rPr>
              <a:t> </a:t>
            </a:r>
            <a:r>
              <a:rPr lang="en-US" sz="900" dirty="0" err="1">
                <a:solidFill>
                  <a:srgbClr val="002060"/>
                </a:solidFill>
              </a:rPr>
              <a:t>juntos</a:t>
            </a:r>
            <a:r>
              <a:rPr lang="en-US" sz="900" dirty="0">
                <a:solidFill>
                  <a:srgbClr val="002060"/>
                </a:solidFill>
              </a:rPr>
              <a:t>. </a:t>
            </a:r>
            <a:r>
              <a:rPr lang="en-US" sz="900" dirty="0" err="1">
                <a:solidFill>
                  <a:srgbClr val="002060"/>
                </a:solidFill>
              </a:rPr>
              <a:t>Normalmente</a:t>
            </a:r>
            <a:r>
              <a:rPr lang="en-US" sz="900" dirty="0">
                <a:solidFill>
                  <a:srgbClr val="002060"/>
                </a:solidFill>
              </a:rPr>
              <a:t> mis </a:t>
            </a:r>
            <a:r>
              <a:rPr lang="en-US" sz="900" dirty="0" err="1">
                <a:solidFill>
                  <a:srgbClr val="002060"/>
                </a:solidFill>
              </a:rPr>
              <a:t>tíos</a:t>
            </a:r>
            <a:r>
              <a:rPr lang="en-US" sz="900" dirty="0">
                <a:solidFill>
                  <a:srgbClr val="002060"/>
                </a:solidFill>
              </a:rPr>
              <a:t> van al </a:t>
            </a:r>
            <a:r>
              <a:rPr lang="en-US" sz="900" dirty="0" err="1">
                <a:solidFill>
                  <a:srgbClr val="002060"/>
                </a:solidFill>
              </a:rPr>
              <a:t>mercado</a:t>
            </a:r>
            <a:r>
              <a:rPr lang="en-US" sz="900" dirty="0">
                <a:solidFill>
                  <a:srgbClr val="002060"/>
                </a:solidFill>
              </a:rPr>
              <a:t> y </a:t>
            </a:r>
            <a:r>
              <a:rPr lang="en-US" sz="900" dirty="0" err="1">
                <a:solidFill>
                  <a:srgbClr val="002060"/>
                </a:solidFill>
              </a:rPr>
              <a:t>compran</a:t>
            </a:r>
            <a:r>
              <a:rPr lang="en-US" sz="900" dirty="0">
                <a:solidFill>
                  <a:srgbClr val="002060"/>
                </a:solidFill>
              </a:rPr>
              <a:t> </a:t>
            </a:r>
            <a:r>
              <a:rPr lang="en-US" sz="900" dirty="0" err="1">
                <a:solidFill>
                  <a:srgbClr val="002060"/>
                </a:solidFill>
              </a:rPr>
              <a:t>uvas</a:t>
            </a:r>
            <a:r>
              <a:rPr lang="en-US" sz="900" dirty="0">
                <a:solidFill>
                  <a:srgbClr val="002060"/>
                </a:solidFill>
              </a:rPr>
              <a:t> para </a:t>
            </a:r>
            <a:r>
              <a:rPr lang="en-US" sz="900" dirty="0" err="1">
                <a:solidFill>
                  <a:srgbClr val="002060"/>
                </a:solidFill>
              </a:rPr>
              <a:t>todos</a:t>
            </a:r>
            <a:r>
              <a:rPr lang="en-US" sz="900" dirty="0">
                <a:solidFill>
                  <a:srgbClr val="002060"/>
                </a:solidFill>
              </a:rPr>
              <a:t> </a:t>
            </a:r>
            <a:r>
              <a:rPr lang="en-US" sz="900" dirty="0" err="1">
                <a:solidFill>
                  <a:srgbClr val="002060"/>
                </a:solidFill>
              </a:rPr>
              <a:t>porque</a:t>
            </a:r>
            <a:r>
              <a:rPr lang="en-US" sz="900" dirty="0">
                <a:solidFill>
                  <a:srgbClr val="002060"/>
                </a:solidFill>
              </a:rPr>
              <a:t> </a:t>
            </a:r>
            <a:r>
              <a:rPr lang="en-US" sz="900" dirty="0" err="1">
                <a:solidFill>
                  <a:srgbClr val="002060"/>
                </a:solidFill>
              </a:rPr>
              <a:t>después</a:t>
            </a:r>
            <a:r>
              <a:rPr lang="en-US" sz="900" dirty="0">
                <a:solidFill>
                  <a:srgbClr val="002060"/>
                </a:solidFill>
              </a:rPr>
              <a:t> de </a:t>
            </a:r>
            <a:r>
              <a:rPr lang="en-US" sz="900" dirty="0" err="1">
                <a:solidFill>
                  <a:srgbClr val="002060"/>
                </a:solidFill>
              </a:rPr>
              <a:t>cenar</a:t>
            </a:r>
            <a:r>
              <a:rPr lang="en-US" sz="900" dirty="0">
                <a:solidFill>
                  <a:srgbClr val="002060"/>
                </a:solidFill>
              </a:rPr>
              <a:t> </a:t>
            </a:r>
            <a:r>
              <a:rPr lang="en-US" sz="900" dirty="0" err="1">
                <a:solidFill>
                  <a:srgbClr val="002060"/>
                </a:solidFill>
              </a:rPr>
              <a:t>vamos</a:t>
            </a:r>
            <a:r>
              <a:rPr lang="en-US" sz="900" dirty="0">
                <a:solidFill>
                  <a:srgbClr val="002060"/>
                </a:solidFill>
              </a:rPr>
              <a:t> a la plaza y las </a:t>
            </a:r>
            <a:r>
              <a:rPr lang="en-US" sz="900" dirty="0" err="1">
                <a:solidFill>
                  <a:srgbClr val="002060"/>
                </a:solidFill>
              </a:rPr>
              <a:t>comemos</a:t>
            </a:r>
            <a:r>
              <a:rPr lang="en-US" sz="900" dirty="0">
                <a:solidFill>
                  <a:srgbClr val="002060"/>
                </a:solidFill>
              </a:rPr>
              <a:t> antes de </a:t>
            </a:r>
            <a:r>
              <a:rPr lang="en-US" sz="900" dirty="0" err="1">
                <a:solidFill>
                  <a:srgbClr val="002060"/>
                </a:solidFill>
              </a:rPr>
              <a:t>acabar</a:t>
            </a:r>
            <a:r>
              <a:rPr lang="en-US" sz="900" dirty="0">
                <a:solidFill>
                  <a:srgbClr val="002060"/>
                </a:solidFill>
              </a:rPr>
              <a:t> el </a:t>
            </a:r>
            <a:r>
              <a:rPr lang="en-US" sz="900" dirty="0" err="1">
                <a:solidFill>
                  <a:srgbClr val="002060"/>
                </a:solidFill>
              </a:rPr>
              <a:t>año</a:t>
            </a:r>
            <a:r>
              <a:rPr lang="en-US" sz="900" dirty="0">
                <a:solidFill>
                  <a:srgbClr val="002060"/>
                </a:solidFill>
              </a:rPr>
              <a:t>. </a:t>
            </a:r>
            <a:r>
              <a:rPr lang="en-US" sz="900" dirty="0" err="1">
                <a:solidFill>
                  <a:srgbClr val="002060"/>
                </a:solidFill>
              </a:rPr>
              <a:t>Vosotros</a:t>
            </a:r>
            <a:r>
              <a:rPr lang="en-US" sz="900" dirty="0">
                <a:solidFill>
                  <a:srgbClr val="002060"/>
                </a:solidFill>
              </a:rPr>
              <a:t> </a:t>
            </a:r>
            <a:r>
              <a:rPr lang="en-US" sz="900" dirty="0" err="1">
                <a:solidFill>
                  <a:srgbClr val="002060"/>
                </a:solidFill>
              </a:rPr>
              <a:t>en</a:t>
            </a:r>
            <a:r>
              <a:rPr lang="en-US" sz="900" dirty="0">
                <a:solidFill>
                  <a:srgbClr val="002060"/>
                </a:solidFill>
              </a:rPr>
              <a:t> México </a:t>
            </a:r>
            <a:r>
              <a:rPr lang="en-US" sz="900" dirty="0" err="1">
                <a:solidFill>
                  <a:srgbClr val="002060"/>
                </a:solidFill>
              </a:rPr>
              <a:t>también</a:t>
            </a:r>
            <a:r>
              <a:rPr lang="en-US" sz="900" dirty="0">
                <a:solidFill>
                  <a:srgbClr val="002060"/>
                </a:solidFill>
              </a:rPr>
              <a:t> </a:t>
            </a:r>
            <a:r>
              <a:rPr lang="en-US" sz="900" dirty="0" err="1">
                <a:solidFill>
                  <a:srgbClr val="002060"/>
                </a:solidFill>
              </a:rPr>
              <a:t>vais</a:t>
            </a:r>
            <a:r>
              <a:rPr lang="en-US" sz="900" dirty="0">
                <a:solidFill>
                  <a:srgbClr val="002060"/>
                </a:solidFill>
              </a:rPr>
              <a:t> al </a:t>
            </a:r>
            <a:r>
              <a:rPr lang="en-US" sz="900" dirty="0" err="1">
                <a:solidFill>
                  <a:srgbClr val="002060"/>
                </a:solidFill>
              </a:rPr>
              <a:t>centro</a:t>
            </a:r>
            <a:r>
              <a:rPr lang="en-US" sz="900" dirty="0">
                <a:solidFill>
                  <a:srgbClr val="002060"/>
                </a:solidFill>
              </a:rPr>
              <a:t> a medianoche y </a:t>
            </a:r>
            <a:r>
              <a:rPr lang="en-US" sz="900" dirty="0" err="1">
                <a:solidFill>
                  <a:srgbClr val="002060"/>
                </a:solidFill>
              </a:rPr>
              <a:t>coméis</a:t>
            </a:r>
            <a:r>
              <a:rPr lang="en-US" sz="900" dirty="0">
                <a:solidFill>
                  <a:srgbClr val="002060"/>
                </a:solidFill>
              </a:rPr>
              <a:t> </a:t>
            </a:r>
            <a:r>
              <a:rPr lang="en-US" sz="900" dirty="0" err="1">
                <a:solidFill>
                  <a:srgbClr val="002060"/>
                </a:solidFill>
              </a:rPr>
              <a:t>uvas</a:t>
            </a:r>
            <a:r>
              <a:rPr lang="en-US" sz="900" dirty="0">
                <a:solidFill>
                  <a:srgbClr val="002060"/>
                </a:solidFill>
              </a:rPr>
              <a:t>, ¿no? ¡</a:t>
            </a:r>
            <a:r>
              <a:rPr lang="en-US" sz="900" dirty="0" err="1">
                <a:solidFill>
                  <a:srgbClr val="002060"/>
                </a:solidFill>
              </a:rPr>
              <a:t>Sí</a:t>
            </a:r>
            <a:r>
              <a:rPr lang="en-US" sz="900" dirty="0">
                <a:solidFill>
                  <a:srgbClr val="002060"/>
                </a:solidFill>
              </a:rPr>
              <a:t>! Y </a:t>
            </a:r>
            <a:r>
              <a:rPr lang="en-US" sz="900" dirty="0" err="1">
                <a:solidFill>
                  <a:srgbClr val="002060"/>
                </a:solidFill>
              </a:rPr>
              <a:t>también</a:t>
            </a:r>
            <a:r>
              <a:rPr lang="en-US" sz="900" dirty="0">
                <a:solidFill>
                  <a:srgbClr val="002060"/>
                </a:solidFill>
              </a:rPr>
              <a:t> </a:t>
            </a:r>
            <a:r>
              <a:rPr lang="en-US" sz="900" dirty="0" err="1">
                <a:solidFill>
                  <a:srgbClr val="002060"/>
                </a:solidFill>
              </a:rPr>
              <a:t>vais</a:t>
            </a:r>
            <a:r>
              <a:rPr lang="en-US" sz="900" dirty="0">
                <a:solidFill>
                  <a:srgbClr val="002060"/>
                </a:solidFill>
              </a:rPr>
              <a:t> a ls tiendas y </a:t>
            </a:r>
            <a:r>
              <a:rPr lang="en-US" sz="900" dirty="0" err="1">
                <a:solidFill>
                  <a:srgbClr val="002060"/>
                </a:solidFill>
              </a:rPr>
              <a:t>compráis</a:t>
            </a:r>
            <a:r>
              <a:rPr lang="en-US" sz="900" dirty="0">
                <a:solidFill>
                  <a:srgbClr val="002060"/>
                </a:solidFill>
              </a:rPr>
              <a:t> </a:t>
            </a:r>
            <a:r>
              <a:rPr lang="en-US" sz="900" dirty="0" err="1">
                <a:solidFill>
                  <a:srgbClr val="002060"/>
                </a:solidFill>
              </a:rPr>
              <a:t>ropa</a:t>
            </a:r>
            <a:r>
              <a:rPr lang="en-US" sz="900" dirty="0">
                <a:solidFill>
                  <a:srgbClr val="002060"/>
                </a:solidFill>
              </a:rPr>
              <a:t> interior </a:t>
            </a:r>
            <a:r>
              <a:rPr lang="en-US" sz="900" dirty="0" err="1">
                <a:solidFill>
                  <a:srgbClr val="002060"/>
                </a:solidFill>
              </a:rPr>
              <a:t>roja</a:t>
            </a:r>
            <a:r>
              <a:rPr lang="en-US" sz="900" dirty="0">
                <a:solidFill>
                  <a:srgbClr val="002060"/>
                </a:solidFill>
              </a:rPr>
              <a:t> o amarilla. </a:t>
            </a:r>
            <a:r>
              <a:rPr lang="en-US" sz="900" dirty="0" err="1">
                <a:solidFill>
                  <a:srgbClr val="002060"/>
                </a:solidFill>
              </a:rPr>
              <a:t>Nosotros</a:t>
            </a:r>
            <a:r>
              <a:rPr lang="en-US" sz="900" dirty="0">
                <a:solidFill>
                  <a:srgbClr val="002060"/>
                </a:solidFill>
              </a:rPr>
              <a:t> </a:t>
            </a:r>
            <a:r>
              <a:rPr lang="en-US" sz="900" dirty="0" err="1">
                <a:solidFill>
                  <a:srgbClr val="002060"/>
                </a:solidFill>
              </a:rPr>
              <a:t>en</a:t>
            </a:r>
            <a:r>
              <a:rPr lang="en-US" sz="900" dirty="0">
                <a:solidFill>
                  <a:srgbClr val="002060"/>
                </a:solidFill>
              </a:rPr>
              <a:t> </a:t>
            </a:r>
            <a:r>
              <a:rPr lang="en-US" sz="900" dirty="0" err="1">
                <a:solidFill>
                  <a:srgbClr val="002060"/>
                </a:solidFill>
              </a:rPr>
              <a:t>España</a:t>
            </a:r>
            <a:r>
              <a:rPr lang="en-US" sz="900" dirty="0">
                <a:solidFill>
                  <a:srgbClr val="002060"/>
                </a:solidFill>
              </a:rPr>
              <a:t> solo la </a:t>
            </a:r>
            <a:r>
              <a:rPr lang="en-US" sz="900" dirty="0" err="1">
                <a:solidFill>
                  <a:srgbClr val="002060"/>
                </a:solidFill>
              </a:rPr>
              <a:t>compramos</a:t>
            </a:r>
            <a:r>
              <a:rPr lang="en-US" sz="900" dirty="0">
                <a:solidFill>
                  <a:srgbClr val="002060"/>
                </a:solidFill>
              </a:rPr>
              <a:t> </a:t>
            </a:r>
            <a:r>
              <a:rPr lang="en-US" sz="900" dirty="0" err="1">
                <a:solidFill>
                  <a:srgbClr val="002060"/>
                </a:solidFill>
              </a:rPr>
              <a:t>roja</a:t>
            </a:r>
            <a:r>
              <a:rPr lang="en-US" sz="900" dirty="0">
                <a:solidFill>
                  <a:srgbClr val="002060"/>
                </a:solidFill>
              </a:rPr>
              <a:t>. </a:t>
            </a:r>
          </a:p>
          <a:p>
            <a:pPr>
              <a:lnSpc>
                <a:spcPct val="120000"/>
              </a:lnSpc>
            </a:pPr>
            <a:r>
              <a:rPr lang="en-US" sz="900" dirty="0">
                <a:solidFill>
                  <a:srgbClr val="002060"/>
                </a:solidFill>
              </a:rPr>
              <a:t>Este </a:t>
            </a:r>
            <a:r>
              <a:rPr lang="en-US" sz="900" dirty="0" err="1">
                <a:solidFill>
                  <a:srgbClr val="002060"/>
                </a:solidFill>
              </a:rPr>
              <a:t>año</a:t>
            </a:r>
            <a:r>
              <a:rPr lang="en-US" sz="900" dirty="0">
                <a:solidFill>
                  <a:srgbClr val="002060"/>
                </a:solidFill>
              </a:rPr>
              <a:t> Daniel y </a:t>
            </a:r>
            <a:r>
              <a:rPr lang="en-US" sz="900" dirty="0" err="1">
                <a:solidFill>
                  <a:srgbClr val="002060"/>
                </a:solidFill>
              </a:rPr>
              <a:t>yo</a:t>
            </a:r>
            <a:r>
              <a:rPr lang="en-US" sz="900" dirty="0">
                <a:solidFill>
                  <a:srgbClr val="002060"/>
                </a:solidFill>
              </a:rPr>
              <a:t> </a:t>
            </a:r>
            <a:r>
              <a:rPr lang="en-US" sz="900" dirty="0" err="1">
                <a:solidFill>
                  <a:srgbClr val="002060"/>
                </a:solidFill>
              </a:rPr>
              <a:t>vamos</a:t>
            </a:r>
            <a:r>
              <a:rPr lang="en-US" sz="900" dirty="0">
                <a:solidFill>
                  <a:srgbClr val="002060"/>
                </a:solidFill>
              </a:rPr>
              <a:t> a </a:t>
            </a:r>
            <a:r>
              <a:rPr lang="en-US" sz="900" dirty="0" err="1">
                <a:solidFill>
                  <a:srgbClr val="002060"/>
                </a:solidFill>
              </a:rPr>
              <a:t>escribir</a:t>
            </a:r>
            <a:r>
              <a:rPr lang="en-US" sz="900" dirty="0">
                <a:solidFill>
                  <a:srgbClr val="002060"/>
                </a:solidFill>
              </a:rPr>
              <a:t> </a:t>
            </a:r>
            <a:r>
              <a:rPr lang="en-US" sz="900" dirty="0" err="1">
                <a:solidFill>
                  <a:srgbClr val="002060"/>
                </a:solidFill>
              </a:rPr>
              <a:t>nuestros</a:t>
            </a:r>
            <a:r>
              <a:rPr lang="en-US" sz="900" dirty="0">
                <a:solidFill>
                  <a:srgbClr val="002060"/>
                </a:solidFill>
              </a:rPr>
              <a:t> </a:t>
            </a:r>
            <a:r>
              <a:rPr lang="en-US" sz="900" dirty="0" err="1">
                <a:solidFill>
                  <a:srgbClr val="002060"/>
                </a:solidFill>
              </a:rPr>
              <a:t>deseos</a:t>
            </a:r>
            <a:r>
              <a:rPr lang="en-US" sz="900" dirty="0">
                <a:solidFill>
                  <a:srgbClr val="002060"/>
                </a:solidFill>
              </a:rPr>
              <a:t> para el </a:t>
            </a:r>
            <a:r>
              <a:rPr lang="en-US" sz="900" dirty="0" err="1">
                <a:solidFill>
                  <a:srgbClr val="002060"/>
                </a:solidFill>
              </a:rPr>
              <a:t>próximo</a:t>
            </a:r>
            <a:r>
              <a:rPr lang="en-US" sz="900" dirty="0">
                <a:solidFill>
                  <a:srgbClr val="002060"/>
                </a:solidFill>
              </a:rPr>
              <a:t> </a:t>
            </a:r>
            <a:r>
              <a:rPr lang="en-US" sz="900" dirty="0" err="1">
                <a:solidFill>
                  <a:srgbClr val="002060"/>
                </a:solidFill>
              </a:rPr>
              <a:t>año</a:t>
            </a:r>
            <a:r>
              <a:rPr lang="en-US" sz="900" dirty="0">
                <a:solidFill>
                  <a:srgbClr val="002060"/>
                </a:solidFill>
              </a:rPr>
              <a:t>. </a:t>
            </a:r>
            <a:r>
              <a:rPr lang="en-US" sz="900" dirty="0" err="1">
                <a:solidFill>
                  <a:srgbClr val="002060"/>
                </a:solidFill>
              </a:rPr>
              <a:t>Vosotros</a:t>
            </a:r>
            <a:r>
              <a:rPr lang="en-US" sz="900" dirty="0">
                <a:solidFill>
                  <a:srgbClr val="002060"/>
                </a:solidFill>
              </a:rPr>
              <a:t> </a:t>
            </a:r>
            <a:r>
              <a:rPr lang="en-US" sz="900" dirty="0" err="1">
                <a:solidFill>
                  <a:srgbClr val="002060"/>
                </a:solidFill>
              </a:rPr>
              <a:t>vais</a:t>
            </a:r>
            <a:r>
              <a:rPr lang="en-US" sz="900" dirty="0">
                <a:solidFill>
                  <a:srgbClr val="002060"/>
                </a:solidFill>
              </a:rPr>
              <a:t> a </a:t>
            </a:r>
            <a:r>
              <a:rPr lang="en-US" sz="900" dirty="0" err="1">
                <a:solidFill>
                  <a:srgbClr val="002060"/>
                </a:solidFill>
              </a:rPr>
              <a:t>caminar</a:t>
            </a:r>
            <a:r>
              <a:rPr lang="en-US" sz="900" dirty="0">
                <a:solidFill>
                  <a:srgbClr val="002060"/>
                </a:solidFill>
              </a:rPr>
              <a:t> por </a:t>
            </a:r>
            <a:r>
              <a:rPr lang="en-US" sz="900" dirty="0" err="1">
                <a:solidFill>
                  <a:srgbClr val="002060"/>
                </a:solidFill>
              </a:rPr>
              <a:t>vuestra</a:t>
            </a:r>
            <a:r>
              <a:rPr lang="en-US" sz="900" dirty="0">
                <a:solidFill>
                  <a:srgbClr val="002060"/>
                </a:solidFill>
              </a:rPr>
              <a:t> </a:t>
            </a:r>
            <a:r>
              <a:rPr lang="en-US" sz="900" dirty="0" err="1">
                <a:solidFill>
                  <a:srgbClr val="002060"/>
                </a:solidFill>
              </a:rPr>
              <a:t>calle</a:t>
            </a:r>
            <a:r>
              <a:rPr lang="en-US" sz="900" dirty="0">
                <a:solidFill>
                  <a:srgbClr val="002060"/>
                </a:solidFill>
              </a:rPr>
              <a:t> con maletas </a:t>
            </a:r>
            <a:r>
              <a:rPr lang="en-US" sz="900" dirty="0" err="1">
                <a:solidFill>
                  <a:srgbClr val="002060"/>
                </a:solidFill>
              </a:rPr>
              <a:t>porque</a:t>
            </a:r>
            <a:r>
              <a:rPr lang="en-US" sz="900" dirty="0">
                <a:solidFill>
                  <a:srgbClr val="002060"/>
                </a:solidFill>
              </a:rPr>
              <a:t> </a:t>
            </a:r>
            <a:r>
              <a:rPr lang="en-US" sz="900" dirty="0" err="1">
                <a:solidFill>
                  <a:srgbClr val="002060"/>
                </a:solidFill>
              </a:rPr>
              <a:t>queréis</a:t>
            </a:r>
            <a:r>
              <a:rPr lang="en-US" sz="900" dirty="0">
                <a:solidFill>
                  <a:srgbClr val="002060"/>
                </a:solidFill>
              </a:rPr>
              <a:t> </a:t>
            </a:r>
            <a:r>
              <a:rPr lang="en-US" sz="900" dirty="0" err="1">
                <a:solidFill>
                  <a:srgbClr val="002060"/>
                </a:solidFill>
              </a:rPr>
              <a:t>viajar</a:t>
            </a:r>
            <a:r>
              <a:rPr lang="en-US" sz="900" dirty="0">
                <a:solidFill>
                  <a:srgbClr val="002060"/>
                </a:solidFill>
              </a:rPr>
              <a:t> </a:t>
            </a:r>
            <a:r>
              <a:rPr lang="en-US" sz="900" dirty="0" err="1">
                <a:solidFill>
                  <a:srgbClr val="002060"/>
                </a:solidFill>
              </a:rPr>
              <a:t>mucho</a:t>
            </a:r>
            <a:r>
              <a:rPr lang="en-US" sz="900" dirty="0">
                <a:solidFill>
                  <a:srgbClr val="002060"/>
                </a:solidFill>
              </a:rPr>
              <a:t> el </a:t>
            </a:r>
            <a:r>
              <a:rPr lang="en-US" sz="900" dirty="0" err="1">
                <a:solidFill>
                  <a:srgbClr val="002060"/>
                </a:solidFill>
              </a:rPr>
              <a:t>año</a:t>
            </a:r>
            <a:r>
              <a:rPr lang="en-US" sz="900" dirty="0">
                <a:solidFill>
                  <a:srgbClr val="002060"/>
                </a:solidFill>
              </a:rPr>
              <a:t> </a:t>
            </a:r>
            <a:r>
              <a:rPr lang="en-US" sz="900" dirty="0" err="1">
                <a:solidFill>
                  <a:srgbClr val="002060"/>
                </a:solidFill>
              </a:rPr>
              <a:t>siguiente</a:t>
            </a:r>
            <a:r>
              <a:rPr lang="en-US" sz="900" dirty="0">
                <a:solidFill>
                  <a:srgbClr val="002060"/>
                </a:solidFill>
              </a:rPr>
              <a:t>, ¿no? ¡Me </a:t>
            </a:r>
            <a:r>
              <a:rPr lang="en-US" sz="900" dirty="0" err="1">
                <a:solidFill>
                  <a:srgbClr val="002060"/>
                </a:solidFill>
              </a:rPr>
              <a:t>encanta</a:t>
            </a:r>
            <a:r>
              <a:rPr lang="en-US" sz="900" dirty="0">
                <a:solidFill>
                  <a:srgbClr val="002060"/>
                </a:solidFill>
              </a:rPr>
              <a:t> </a:t>
            </a:r>
            <a:r>
              <a:rPr lang="en-US" sz="900" dirty="0" err="1">
                <a:solidFill>
                  <a:srgbClr val="002060"/>
                </a:solidFill>
              </a:rPr>
              <a:t>esta</a:t>
            </a:r>
            <a:r>
              <a:rPr lang="en-US" sz="900" dirty="0">
                <a:solidFill>
                  <a:srgbClr val="002060"/>
                </a:solidFill>
              </a:rPr>
              <a:t> </a:t>
            </a:r>
            <a:r>
              <a:rPr lang="en-US" sz="900" dirty="0" err="1">
                <a:solidFill>
                  <a:srgbClr val="002060"/>
                </a:solidFill>
              </a:rPr>
              <a:t>tradición</a:t>
            </a:r>
            <a:r>
              <a:rPr lang="en-US" sz="900" dirty="0">
                <a:solidFill>
                  <a:srgbClr val="002060"/>
                </a:solidFill>
              </a:rPr>
              <a:t>! </a:t>
            </a:r>
            <a:r>
              <a:rPr lang="en-US" sz="900" dirty="0" err="1">
                <a:solidFill>
                  <a:srgbClr val="002060"/>
                </a:solidFill>
              </a:rPr>
              <a:t>Unos</a:t>
            </a:r>
            <a:r>
              <a:rPr lang="en-US" sz="900" dirty="0">
                <a:solidFill>
                  <a:srgbClr val="002060"/>
                </a:solidFill>
              </a:rPr>
              <a:t> amigos </a:t>
            </a:r>
            <a:r>
              <a:rPr lang="en-US" sz="900" dirty="0" err="1">
                <a:solidFill>
                  <a:srgbClr val="002060"/>
                </a:solidFill>
              </a:rPr>
              <a:t>argentinos</a:t>
            </a:r>
            <a:r>
              <a:rPr lang="en-US" sz="900" dirty="0">
                <a:solidFill>
                  <a:srgbClr val="002060"/>
                </a:solidFill>
              </a:rPr>
              <a:t> van a </a:t>
            </a:r>
            <a:r>
              <a:rPr lang="en-US" sz="900" dirty="0" err="1">
                <a:solidFill>
                  <a:srgbClr val="002060"/>
                </a:solidFill>
              </a:rPr>
              <a:t>hacer</a:t>
            </a:r>
            <a:r>
              <a:rPr lang="en-US" sz="900" dirty="0">
                <a:solidFill>
                  <a:srgbClr val="002060"/>
                </a:solidFill>
              </a:rPr>
              <a:t> un hombre de </a:t>
            </a:r>
            <a:r>
              <a:rPr lang="en-US" sz="900" dirty="0" err="1">
                <a:solidFill>
                  <a:srgbClr val="002060"/>
                </a:solidFill>
              </a:rPr>
              <a:t>papel</a:t>
            </a:r>
            <a:r>
              <a:rPr lang="en-US" sz="900" dirty="0">
                <a:solidFill>
                  <a:srgbClr val="002060"/>
                </a:solidFill>
              </a:rPr>
              <a:t> y lo van a </a:t>
            </a:r>
            <a:r>
              <a:rPr lang="en-US" sz="900" dirty="0" err="1">
                <a:solidFill>
                  <a:srgbClr val="002060"/>
                </a:solidFill>
              </a:rPr>
              <a:t>echar</a:t>
            </a:r>
            <a:r>
              <a:rPr lang="en-US" sz="900" dirty="0">
                <a:solidFill>
                  <a:srgbClr val="002060"/>
                </a:solidFill>
              </a:rPr>
              <a:t> al </a:t>
            </a:r>
            <a:r>
              <a:rPr lang="en-US" sz="900" dirty="0" err="1">
                <a:solidFill>
                  <a:srgbClr val="002060"/>
                </a:solidFill>
              </a:rPr>
              <a:t>fuego</a:t>
            </a:r>
            <a:r>
              <a:rPr lang="en-US" sz="900" dirty="0">
                <a:solidFill>
                  <a:srgbClr val="002060"/>
                </a:solidFill>
              </a:rPr>
              <a:t> </a:t>
            </a:r>
            <a:r>
              <a:rPr lang="en-US" sz="900" dirty="0" err="1">
                <a:solidFill>
                  <a:srgbClr val="002060"/>
                </a:solidFill>
              </a:rPr>
              <a:t>porque</a:t>
            </a:r>
            <a:r>
              <a:rPr lang="en-US" sz="900" dirty="0">
                <a:solidFill>
                  <a:srgbClr val="002060"/>
                </a:solidFill>
              </a:rPr>
              <a:t> es una </a:t>
            </a:r>
            <a:r>
              <a:rPr lang="en-US" sz="900" dirty="0" err="1">
                <a:solidFill>
                  <a:srgbClr val="002060"/>
                </a:solidFill>
              </a:rPr>
              <a:t>tradición</a:t>
            </a:r>
            <a:r>
              <a:rPr lang="en-US" sz="900" dirty="0">
                <a:solidFill>
                  <a:srgbClr val="002060"/>
                </a:solidFill>
              </a:rPr>
              <a:t> </a:t>
            </a:r>
            <a:r>
              <a:rPr lang="en-US" sz="900" dirty="0" err="1">
                <a:solidFill>
                  <a:srgbClr val="002060"/>
                </a:solidFill>
              </a:rPr>
              <a:t>allí</a:t>
            </a:r>
            <a:r>
              <a:rPr lang="en-US" sz="900" dirty="0">
                <a:solidFill>
                  <a:srgbClr val="002060"/>
                </a:solidFill>
              </a:rPr>
              <a:t>. ¡</a:t>
            </a:r>
            <a:r>
              <a:rPr lang="en-US" sz="900" dirty="0" err="1">
                <a:solidFill>
                  <a:srgbClr val="002060"/>
                </a:solidFill>
              </a:rPr>
              <a:t>Qué</a:t>
            </a:r>
            <a:r>
              <a:rPr lang="en-US" sz="900" dirty="0">
                <a:solidFill>
                  <a:srgbClr val="002060"/>
                </a:solidFill>
              </a:rPr>
              <a:t> </a:t>
            </a:r>
            <a:r>
              <a:rPr lang="en-US" sz="900" dirty="0" err="1">
                <a:solidFill>
                  <a:srgbClr val="002060"/>
                </a:solidFill>
              </a:rPr>
              <a:t>interesante</a:t>
            </a:r>
            <a:r>
              <a:rPr lang="en-US" sz="900" dirty="0">
                <a:solidFill>
                  <a:srgbClr val="00206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9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uva</a:t>
            </a:r>
            <a:r>
              <a:rPr lang="en-GB" b="0" baseline="0" dirty="0"/>
              <a:t> [&gt;5000]; interior [869]; </a:t>
            </a:r>
            <a:r>
              <a:rPr lang="en-GB" b="0" baseline="0" dirty="0" err="1"/>
              <a:t>deseo</a:t>
            </a:r>
            <a:r>
              <a:rPr lang="en-GB" b="0" baseline="0" dirty="0"/>
              <a:t> [780]</a:t>
            </a: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934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12 minutes</a:t>
            </a:r>
          </a:p>
          <a:p>
            <a:endParaRPr lang="en-US" b="1" dirty="0"/>
          </a:p>
          <a:p>
            <a:r>
              <a:rPr lang="en-US" b="1" dirty="0"/>
              <a:t>Aim:</a:t>
            </a:r>
            <a:r>
              <a:rPr lang="en-US" b="0" dirty="0"/>
              <a:t> writing practice with</a:t>
            </a:r>
            <a:r>
              <a:rPr lang="en-US" b="0" baseline="0" dirty="0"/>
              <a:t> the different plural forms of the verb ‘</a:t>
            </a:r>
            <a:r>
              <a:rPr lang="en-US" b="0" baseline="0" dirty="0" err="1"/>
              <a:t>ir</a:t>
            </a:r>
            <a:r>
              <a:rPr lang="en-US" b="0" baseline="0" dirty="0"/>
              <a:t>’, implying routine or future plans. </a:t>
            </a:r>
            <a:endParaRPr lang="en-US" b="0" dirty="0"/>
          </a:p>
          <a:p>
            <a:endParaRPr lang="en-US" b="1" dirty="0"/>
          </a:p>
          <a:p>
            <a:r>
              <a:rPr lang="en-US" b="1" dirty="0"/>
              <a:t>Procedure:</a:t>
            </a:r>
          </a:p>
          <a:p>
            <a:pPr marL="228600" indent="-228600">
              <a:buAutoNum type="arabicPeriod"/>
            </a:pPr>
            <a:r>
              <a:rPr lang="en-US" b="0" dirty="0"/>
              <a:t>Students translate</a:t>
            </a:r>
            <a:r>
              <a:rPr lang="en-US" b="0" baseline="0" dirty="0"/>
              <a:t> the postcard into Spanish. </a:t>
            </a:r>
          </a:p>
          <a:p>
            <a:pPr marL="228600" indent="-228600">
              <a:buAutoNum type="arabicPeriod"/>
            </a:pPr>
            <a:r>
              <a:rPr lang="en-US" b="0" dirty="0"/>
              <a:t>Answers are shown on the next slide. </a:t>
            </a:r>
          </a:p>
          <a:p>
            <a:pPr marL="228600" indent="-228600">
              <a:buAutoNum type="arabicPeriod"/>
            </a:pPr>
            <a:endParaRPr lang="en-US" b="0" baseline="0" dirty="0"/>
          </a:p>
          <a:p>
            <a:r>
              <a:rPr lang="en-US" b="1" baseline="0" dirty="0"/>
              <a:t>Notes: </a:t>
            </a:r>
            <a:r>
              <a:rPr lang="en-US" b="0" baseline="0" dirty="0"/>
              <a:t>t</a:t>
            </a:r>
            <a:r>
              <a:rPr lang="en-US" b="0" dirty="0"/>
              <a:t>here is</a:t>
            </a:r>
            <a:r>
              <a:rPr lang="en-US" b="0" baseline="0" dirty="0"/>
              <a:t> an alternative writing activity after the answer slide, which shifts the focus from a translation exercise to a more creative writing task with questions to help shape the students’ answers. Teachers can judge which activity they prefer their students to undertake.</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509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Answer slide</a:t>
            </a:r>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803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ALTERNATIVE</a:t>
            </a:r>
            <a:r>
              <a:rPr lang="en-US" b="1" baseline="0" dirty="0"/>
              <a:t> WRITING ACTIVITY </a:t>
            </a:r>
          </a:p>
          <a:p>
            <a:endParaRPr lang="en-US" b="1" dirty="0"/>
          </a:p>
          <a:p>
            <a:r>
              <a:rPr lang="en-US" b="1" dirty="0"/>
              <a:t>Timing: </a:t>
            </a:r>
            <a:r>
              <a:rPr lang="en-US" b="0" dirty="0"/>
              <a:t>12 minutes</a:t>
            </a:r>
          </a:p>
          <a:p>
            <a:endParaRPr lang="en-US" b="1" dirty="0"/>
          </a:p>
          <a:p>
            <a:r>
              <a:rPr lang="en-US" b="1" dirty="0"/>
              <a:t>Aim:</a:t>
            </a:r>
            <a:r>
              <a:rPr lang="en-US" b="0" dirty="0"/>
              <a:t> to </a:t>
            </a:r>
            <a:r>
              <a:rPr lang="en-US" b="0" dirty="0" err="1"/>
              <a:t>practise</a:t>
            </a:r>
            <a:r>
              <a:rPr lang="en-US" b="0" dirty="0"/>
              <a:t> writing more freely</a:t>
            </a:r>
            <a:r>
              <a:rPr lang="en-US" b="0" baseline="0" dirty="0"/>
              <a:t> with the 1</a:t>
            </a:r>
            <a:r>
              <a:rPr lang="en-US" b="0" baseline="30000" dirty="0"/>
              <a:t>st</a:t>
            </a:r>
            <a:r>
              <a:rPr lang="en-US" b="0" baseline="0" dirty="0"/>
              <a:t>, 2</a:t>
            </a:r>
            <a:r>
              <a:rPr lang="en-US" b="0" baseline="30000" dirty="0"/>
              <a:t>nd</a:t>
            </a:r>
            <a:r>
              <a:rPr lang="en-US" b="0" baseline="0" dirty="0"/>
              <a:t> and 3</a:t>
            </a:r>
            <a:r>
              <a:rPr lang="en-US" b="0" baseline="30000" dirty="0"/>
              <a:t>rd</a:t>
            </a:r>
            <a:r>
              <a:rPr lang="en-US" b="0" baseline="0" dirty="0"/>
              <a:t> person plural forms of ‘</a:t>
            </a:r>
            <a:r>
              <a:rPr lang="en-US" b="0" baseline="0" dirty="0" err="1"/>
              <a:t>ir</a:t>
            </a:r>
            <a:r>
              <a:rPr lang="en-US" b="0" baseline="0" dirty="0"/>
              <a:t>’ for the habitual present tense and periphrastic future.</a:t>
            </a:r>
            <a:endParaRPr lang="en-US" b="0" dirty="0"/>
          </a:p>
          <a:p>
            <a:endParaRPr lang="en-US" b="1" dirty="0"/>
          </a:p>
          <a:p>
            <a:r>
              <a:rPr lang="en-US" b="1" dirty="0"/>
              <a:t>Procedure:</a:t>
            </a:r>
          </a:p>
          <a:p>
            <a:pPr marL="228600" indent="-228600">
              <a:buAutoNum type="arabicPeriod"/>
            </a:pPr>
            <a:r>
              <a:rPr lang="en-US" b="0" dirty="0"/>
              <a:t>Students write</a:t>
            </a:r>
            <a:r>
              <a:rPr lang="en-US" b="0" baseline="0" dirty="0"/>
              <a:t> their own description of what they usually do at Christmas and what they are going to do this Christmas. They should also write about what other people are going to do (using the 3</a:t>
            </a:r>
            <a:r>
              <a:rPr lang="en-US" b="0" baseline="30000" dirty="0"/>
              <a:t>rd</a:t>
            </a:r>
            <a:r>
              <a:rPr lang="en-US" b="0" baseline="0" dirty="0"/>
              <a:t> person plural form), and ask questions of what others are going to do (using the 2</a:t>
            </a:r>
            <a:r>
              <a:rPr lang="en-US" b="0" baseline="30000" dirty="0"/>
              <a:t>nd</a:t>
            </a:r>
            <a:r>
              <a:rPr lang="en-US" b="0" baseline="0" dirty="0"/>
              <a:t> person plural form).</a:t>
            </a:r>
          </a:p>
          <a:p>
            <a:pPr marL="228600" indent="-228600">
              <a:buAutoNum type="arabicPeriod"/>
            </a:pPr>
            <a:endParaRPr lang="en-US" b="0" baseline="0" dirty="0"/>
          </a:p>
          <a:p>
            <a:pPr marL="0" indent="0">
              <a:buNone/>
            </a:pPr>
            <a:r>
              <a:rPr lang="en-US" b="1" baseline="0" dirty="0"/>
              <a:t>Note: </a:t>
            </a:r>
            <a:r>
              <a:rPr lang="en-US" b="0" baseline="0" dirty="0"/>
              <a:t>students’ responses might address some of the questions below. The teacher could always write these on the board if further guidance is needed. However, it might lead to sentence-level answers (rather than a full text) if these are followed closely.</a:t>
            </a:r>
          </a:p>
          <a:p>
            <a:pPr marL="285750" indent="-285750">
              <a:lnSpc>
                <a:spcPct val="130000"/>
              </a:lnSpc>
              <a:buFont typeface="Arial" panose="020B0604020202020204" pitchFamily="34" charset="0"/>
              <a:buChar char="•"/>
            </a:pPr>
            <a:r>
              <a:rPr lang="en-US" sz="900" dirty="0">
                <a:solidFill>
                  <a:srgbClr val="002060"/>
                </a:solidFill>
              </a:rPr>
              <a:t>¿</a:t>
            </a:r>
            <a:r>
              <a:rPr lang="en-US" sz="900" dirty="0" err="1">
                <a:solidFill>
                  <a:srgbClr val="002060"/>
                </a:solidFill>
              </a:rPr>
              <a:t>Dónde</a:t>
            </a:r>
            <a:r>
              <a:rPr lang="en-US" sz="900" dirty="0">
                <a:solidFill>
                  <a:srgbClr val="002060"/>
                </a:solidFill>
              </a:rPr>
              <a:t> </a:t>
            </a:r>
            <a:r>
              <a:rPr lang="en-US" sz="900" dirty="0" err="1">
                <a:solidFill>
                  <a:srgbClr val="002060"/>
                </a:solidFill>
              </a:rPr>
              <a:t>vais</a:t>
            </a:r>
            <a:r>
              <a:rPr lang="en-US" sz="900" dirty="0">
                <a:solidFill>
                  <a:srgbClr val="002060"/>
                </a:solidFill>
              </a:rPr>
              <a:t> </a:t>
            </a:r>
            <a:r>
              <a:rPr lang="en-US" sz="900" dirty="0" err="1">
                <a:solidFill>
                  <a:srgbClr val="002060"/>
                </a:solidFill>
              </a:rPr>
              <a:t>normalmente</a:t>
            </a:r>
            <a:r>
              <a:rPr lang="en-US" sz="900" dirty="0">
                <a:solidFill>
                  <a:srgbClr val="002060"/>
                </a:solidFill>
              </a:rPr>
              <a:t>?</a:t>
            </a:r>
          </a:p>
          <a:p>
            <a:pPr marL="285750" indent="-285750">
              <a:lnSpc>
                <a:spcPct val="130000"/>
              </a:lnSpc>
              <a:buFont typeface="Arial" panose="020B0604020202020204" pitchFamily="34" charset="0"/>
              <a:buChar char="•"/>
            </a:pPr>
            <a:r>
              <a:rPr lang="en-US" sz="900" dirty="0">
                <a:solidFill>
                  <a:srgbClr val="002060"/>
                </a:solidFill>
              </a:rPr>
              <a:t>¿</a:t>
            </a:r>
            <a:r>
              <a:rPr lang="en-US" sz="900" dirty="0" err="1">
                <a:solidFill>
                  <a:srgbClr val="002060"/>
                </a:solidFill>
              </a:rPr>
              <a:t>Qué</a:t>
            </a:r>
            <a:r>
              <a:rPr lang="en-US" sz="900" dirty="0">
                <a:solidFill>
                  <a:srgbClr val="002060"/>
                </a:solidFill>
              </a:rPr>
              <a:t> </a:t>
            </a:r>
            <a:r>
              <a:rPr lang="en-US" sz="900" dirty="0" err="1">
                <a:solidFill>
                  <a:srgbClr val="002060"/>
                </a:solidFill>
              </a:rPr>
              <a:t>vais</a:t>
            </a:r>
            <a:r>
              <a:rPr lang="en-US" sz="900" dirty="0">
                <a:solidFill>
                  <a:srgbClr val="002060"/>
                </a:solidFill>
              </a:rPr>
              <a:t> a </a:t>
            </a:r>
            <a:r>
              <a:rPr lang="en-US" sz="900" dirty="0" err="1">
                <a:solidFill>
                  <a:srgbClr val="002060"/>
                </a:solidFill>
              </a:rPr>
              <a:t>hacer</a:t>
            </a:r>
            <a:r>
              <a:rPr lang="en-US" sz="900" dirty="0">
                <a:solidFill>
                  <a:srgbClr val="002060"/>
                </a:solidFill>
              </a:rPr>
              <a:t> </a:t>
            </a:r>
            <a:r>
              <a:rPr lang="en-US" sz="900" dirty="0" err="1">
                <a:solidFill>
                  <a:srgbClr val="002060"/>
                </a:solidFill>
              </a:rPr>
              <a:t>esta</a:t>
            </a:r>
            <a:r>
              <a:rPr lang="en-US" sz="900" dirty="0">
                <a:solidFill>
                  <a:srgbClr val="002060"/>
                </a:solidFill>
              </a:rPr>
              <a:t> Navidad?</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US" sz="900" dirty="0">
                <a:solidFill>
                  <a:srgbClr val="002060"/>
                </a:solidFill>
              </a:rPr>
              <a:t>¿</a:t>
            </a:r>
            <a:r>
              <a:rPr lang="en-US" sz="900" dirty="0" err="1">
                <a:solidFill>
                  <a:srgbClr val="002060"/>
                </a:solidFill>
              </a:rPr>
              <a:t>Cuándo</a:t>
            </a:r>
            <a:r>
              <a:rPr lang="en-US" sz="900" dirty="0">
                <a:solidFill>
                  <a:srgbClr val="002060"/>
                </a:solidFill>
              </a:rPr>
              <a:t> </a:t>
            </a:r>
            <a:r>
              <a:rPr lang="en-US" sz="900" dirty="0" err="1">
                <a:solidFill>
                  <a:srgbClr val="002060"/>
                </a:solidFill>
              </a:rPr>
              <a:t>vais</a:t>
            </a:r>
            <a:r>
              <a:rPr lang="en-US" sz="900" dirty="0">
                <a:solidFill>
                  <a:srgbClr val="002060"/>
                </a:solidFill>
              </a:rPr>
              <a:t> a </a:t>
            </a:r>
            <a:r>
              <a:rPr lang="en-US" sz="900" dirty="0" err="1">
                <a:solidFill>
                  <a:srgbClr val="002060"/>
                </a:solidFill>
              </a:rPr>
              <a:t>abrir</a:t>
            </a:r>
            <a:r>
              <a:rPr lang="en-US" sz="900" dirty="0">
                <a:solidFill>
                  <a:srgbClr val="002060"/>
                </a:solidFill>
              </a:rPr>
              <a:t> los regalos?</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US" sz="900" dirty="0">
                <a:solidFill>
                  <a:srgbClr val="002060"/>
                </a:solidFill>
              </a:rPr>
              <a:t>¿</a:t>
            </a:r>
            <a:r>
              <a:rPr lang="en-US" sz="900" dirty="0" err="1">
                <a:solidFill>
                  <a:srgbClr val="002060"/>
                </a:solidFill>
              </a:rPr>
              <a:t>Dónde</a:t>
            </a:r>
            <a:r>
              <a:rPr lang="en-US" sz="900" dirty="0">
                <a:solidFill>
                  <a:srgbClr val="002060"/>
                </a:solidFill>
              </a:rPr>
              <a:t> </a:t>
            </a:r>
            <a:r>
              <a:rPr lang="en-US" sz="900" dirty="0" err="1">
                <a:solidFill>
                  <a:srgbClr val="002060"/>
                </a:solidFill>
              </a:rPr>
              <a:t>vais</a:t>
            </a:r>
            <a:r>
              <a:rPr lang="en-US" sz="900" dirty="0">
                <a:solidFill>
                  <a:srgbClr val="002060"/>
                </a:solidFill>
              </a:rPr>
              <a:t> a pasar el 31 de </a:t>
            </a:r>
            <a:r>
              <a:rPr lang="en-US" sz="900" dirty="0" err="1">
                <a:solidFill>
                  <a:srgbClr val="002060"/>
                </a:solidFill>
              </a:rPr>
              <a:t>diciembre</a:t>
            </a:r>
            <a:r>
              <a:rPr lang="en-US" sz="900" dirty="0">
                <a:solidFill>
                  <a:srgbClr val="002060"/>
                </a:solidFill>
              </a:rPr>
              <a:t>?</a:t>
            </a:r>
          </a:p>
          <a:p>
            <a:pPr marL="285750" indent="-285750">
              <a:lnSpc>
                <a:spcPct val="130000"/>
              </a:lnSpc>
              <a:buFont typeface="Arial" panose="020B0604020202020204" pitchFamily="34" charset="0"/>
              <a:buChar char="•"/>
            </a:pPr>
            <a:r>
              <a:rPr lang="en-US" sz="900" dirty="0">
                <a:solidFill>
                  <a:srgbClr val="002060"/>
                </a:solidFill>
              </a:rPr>
              <a:t>¿</a:t>
            </a:r>
            <a:r>
              <a:rPr lang="en-US" sz="900" dirty="0" err="1">
                <a:solidFill>
                  <a:srgbClr val="002060"/>
                </a:solidFill>
              </a:rPr>
              <a:t>Qué</a:t>
            </a:r>
            <a:r>
              <a:rPr lang="en-US" sz="900" dirty="0">
                <a:solidFill>
                  <a:srgbClr val="002060"/>
                </a:solidFill>
              </a:rPr>
              <a:t> van a </a:t>
            </a:r>
            <a:r>
              <a:rPr lang="en-US" sz="900" dirty="0" err="1">
                <a:solidFill>
                  <a:srgbClr val="002060"/>
                </a:solidFill>
              </a:rPr>
              <a:t>hacer</a:t>
            </a:r>
            <a:r>
              <a:rPr lang="en-US" sz="900" dirty="0">
                <a:solidFill>
                  <a:srgbClr val="002060"/>
                </a:solidFill>
              </a:rPr>
              <a:t> </a:t>
            </a:r>
            <a:r>
              <a:rPr lang="en-US" sz="900" dirty="0" err="1">
                <a:solidFill>
                  <a:srgbClr val="002060"/>
                </a:solidFill>
              </a:rPr>
              <a:t>tus</a:t>
            </a:r>
            <a:r>
              <a:rPr lang="en-US" sz="900" dirty="0">
                <a:solidFill>
                  <a:srgbClr val="002060"/>
                </a:solidFill>
              </a:rPr>
              <a:t> amigos?</a:t>
            </a:r>
          </a:p>
          <a:p>
            <a:pPr marL="285750" indent="-285750">
              <a:lnSpc>
                <a:spcPct val="130000"/>
              </a:lnSpc>
              <a:buFont typeface="Arial" panose="020B0604020202020204" pitchFamily="34" charset="0"/>
              <a:buChar char="•"/>
            </a:pPr>
            <a:r>
              <a:rPr lang="en-US" sz="900" dirty="0">
                <a:solidFill>
                  <a:srgbClr val="002060"/>
                </a:solidFill>
              </a:rPr>
              <a:t>¿</a:t>
            </a:r>
            <a:r>
              <a:rPr lang="en-US" sz="900" dirty="0" err="1">
                <a:solidFill>
                  <a:srgbClr val="002060"/>
                </a:solidFill>
              </a:rPr>
              <a:t>Cómo</a:t>
            </a:r>
            <a:r>
              <a:rPr lang="en-US" sz="900" dirty="0">
                <a:solidFill>
                  <a:srgbClr val="002060"/>
                </a:solidFill>
              </a:rPr>
              <a:t> van a </a:t>
            </a:r>
            <a:r>
              <a:rPr lang="en-US" sz="900" dirty="0" err="1">
                <a:solidFill>
                  <a:srgbClr val="002060"/>
                </a:solidFill>
              </a:rPr>
              <a:t>celebrar</a:t>
            </a:r>
            <a:r>
              <a:rPr lang="en-US" sz="900" dirty="0">
                <a:solidFill>
                  <a:srgbClr val="002060"/>
                </a:solidFill>
              </a:rPr>
              <a:t>?</a:t>
            </a:r>
            <a:endParaRPr lang="en-US" sz="900" b="0" dirty="0">
              <a:solidFill>
                <a:srgbClr val="002060"/>
              </a:solidFill>
            </a:endParaRPr>
          </a:p>
          <a:p>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974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a:solidFill>
                  <a:schemeClr val="tx1"/>
                </a:solidFill>
                <a:effectLst/>
                <a:latin typeface="+mn-lt"/>
                <a:ea typeface="+mn-ea"/>
                <a:cs typeface="+mn-cs"/>
              </a:rPr>
              <a:t>With thanks to Rachel Hawkes and Nick Avery for their input on the lesson material and </a:t>
            </a:r>
            <a:r>
              <a:rPr lang="en-GB" sz="1200" i="0" kern="1200">
                <a:solidFill>
                  <a:schemeClr val="tx1"/>
                </a:solidFill>
                <a:effectLst/>
                <a:latin typeface="+mn-lt"/>
                <a:ea typeface="+mn-ea"/>
                <a:cs typeface="+mn-cs"/>
              </a:rPr>
              <a:t>Blanca Román for native teacher feedback.</a:t>
            </a:r>
            <a:endParaRPr lang="en-CA"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plural forms of ‘</a:t>
            </a:r>
            <a:r>
              <a:rPr lang="en-GB" baseline="0" dirty="0" err="1"/>
              <a:t>ir</a:t>
            </a:r>
            <a:r>
              <a:rPr lang="en-GB" baseline="0" dirty="0"/>
              <a:t>’ for habitual present and future intention – </a:t>
            </a:r>
            <a:r>
              <a:rPr lang="en-GB" baseline="0" dirty="0" err="1"/>
              <a:t>vamos</a:t>
            </a:r>
            <a:r>
              <a:rPr lang="en-GB" baseline="0" dirty="0"/>
              <a:t>, </a:t>
            </a:r>
            <a:r>
              <a:rPr lang="en-GB" baseline="0" dirty="0" err="1"/>
              <a:t>vais</a:t>
            </a:r>
            <a:r>
              <a:rPr lang="en-GB" baseline="0" dirty="0"/>
              <a:t>, van;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a:t>
            </a:r>
            <a:r>
              <a:rPr lang="en-GB" baseline="0" dirty="0" err="1"/>
              <a:t>ir</a:t>
            </a:r>
            <a:r>
              <a:rPr lang="en-GB" baseline="0" dirty="0"/>
              <a:t> a + infinitive’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para + infinitive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a:t>
            </a:r>
            <a:r>
              <a:rPr lang="en-GB" baseline="0" dirty="0" err="1"/>
              <a:t>gue</a:t>
            </a:r>
            <a:r>
              <a:rPr lang="en-GB" baseline="0" dirty="0"/>
              <a:t>] and [</a:t>
            </a:r>
            <a:r>
              <a:rPr lang="en-GB" baseline="0" dirty="0" err="1"/>
              <a:t>ge</a:t>
            </a:r>
            <a:r>
              <a:rPr lang="en-GB" baseline="0" dirty="0"/>
              <a:t>] vs [</a:t>
            </a:r>
            <a:r>
              <a:rPr lang="en-GB" baseline="0" dirty="0" err="1"/>
              <a:t>gui</a:t>
            </a:r>
            <a:r>
              <a:rPr lang="en-GB" baseline="0" dirty="0"/>
              <a:t>] and [</a:t>
            </a:r>
            <a:r>
              <a:rPr lang="en-GB" baseline="0" dirty="0" err="1"/>
              <a:t>gi</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9.1.2.7 (introduce): </a:t>
            </a:r>
            <a:r>
              <a:rPr lang="es-ES" sz="1200" b="0" i="0" u="none" strike="noStrike" kern="1200" cap="none" dirty="0">
                <a:solidFill>
                  <a:schemeClr val="tx1"/>
                </a:solidFill>
                <a:effectLst/>
                <a:latin typeface="+mn-lt"/>
                <a:ea typeface="Calibri"/>
                <a:cs typeface="Calibri"/>
                <a:sym typeface="Calibri"/>
              </a:rPr>
              <a:t>vais [ir-22]; gastar [1866]; tener que [tener-19]; tocar² [327]; guitarra [2705]; Navidad [3513]; programa [339]; televisión [825]; siguiente [350]; tradición [1061]; estrella [974]; medianoche [4663]; desde [60]; hasta² [70]</a:t>
            </a: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9.1.1.7 (revisit)</a:t>
            </a:r>
            <a:r>
              <a:rPr lang="en-GB" sz="1200" b="1" i="0" u="none" strike="noStrike" kern="1200" cap="none" baseline="0" dirty="0">
                <a:solidFill>
                  <a:schemeClr val="tx1"/>
                </a:solidFill>
                <a:effectLst/>
                <a:latin typeface="+mn-lt"/>
                <a:ea typeface="Calibri"/>
                <a:cs typeface="Calibri"/>
                <a:sym typeface="Calibri"/>
              </a:rPr>
              <a:t> </a:t>
            </a:r>
            <a:r>
              <a:rPr lang="en-GB" sz="1200" b="0" i="0" dirty="0">
                <a:solidFill>
                  <a:schemeClr val="dk1"/>
                </a:solidFill>
                <a:latin typeface="+mn-lt"/>
                <a:ea typeface="Calibri"/>
                <a:cs typeface="Calibri"/>
                <a:sym typeface="Calibri"/>
              </a:rPr>
              <a:t>les [25]; mandar [588]; </a:t>
            </a:r>
            <a:r>
              <a:rPr lang="en-GB" sz="1200" b="0" i="0" dirty="0" err="1">
                <a:solidFill>
                  <a:schemeClr val="dk1"/>
                </a:solidFill>
                <a:latin typeface="+mn-lt"/>
                <a:ea typeface="Calibri"/>
                <a:cs typeface="Calibri"/>
                <a:sym typeface="Calibri"/>
              </a:rPr>
              <a:t>contar</a:t>
            </a:r>
            <a:r>
              <a:rPr lang="en-GB" sz="1200" b="0" i="0" dirty="0">
                <a:solidFill>
                  <a:schemeClr val="dk1"/>
                </a:solidFill>
                <a:latin typeface="+mn-lt"/>
                <a:ea typeface="Calibri"/>
                <a:cs typeface="Calibri"/>
                <a:sym typeface="Calibri"/>
              </a:rPr>
              <a:t> [172]; </a:t>
            </a:r>
            <a:r>
              <a:rPr lang="en-GB" sz="1200" b="0" i="0" dirty="0" err="1">
                <a:solidFill>
                  <a:schemeClr val="dk1"/>
                </a:solidFill>
                <a:latin typeface="+mn-lt"/>
                <a:ea typeface="Calibri"/>
                <a:cs typeface="Calibri"/>
                <a:sym typeface="Calibri"/>
              </a:rPr>
              <a:t>cocinar</a:t>
            </a:r>
            <a:r>
              <a:rPr lang="en-GB" sz="1200" b="0" i="0" dirty="0">
                <a:solidFill>
                  <a:schemeClr val="dk1"/>
                </a:solidFill>
                <a:latin typeface="+mn-lt"/>
                <a:ea typeface="Calibri"/>
                <a:cs typeface="Calibri"/>
                <a:sym typeface="Calibri"/>
              </a:rPr>
              <a:t> [3704]; </a:t>
            </a:r>
            <a:r>
              <a:rPr lang="en-GB" sz="1200" b="0" i="0" dirty="0" err="1">
                <a:solidFill>
                  <a:schemeClr val="dk1"/>
                </a:solidFill>
                <a:latin typeface="+mn-lt"/>
                <a:ea typeface="Calibri"/>
                <a:cs typeface="Calibri"/>
                <a:sym typeface="Calibri"/>
              </a:rPr>
              <a:t>dolor</a:t>
            </a:r>
            <a:r>
              <a:rPr lang="en-GB" sz="1200" b="0" i="0" dirty="0">
                <a:solidFill>
                  <a:schemeClr val="dk1"/>
                </a:solidFill>
                <a:latin typeface="+mn-lt"/>
                <a:ea typeface="Calibri"/>
                <a:cs typeface="Calibri"/>
                <a:sym typeface="Calibri"/>
              </a:rPr>
              <a:t> [591]; arroz [2882]; pollo [3577]; </a:t>
            </a:r>
            <a:r>
              <a:rPr lang="en-GB" sz="1200" b="0" i="0" dirty="0" err="1">
                <a:solidFill>
                  <a:schemeClr val="dk1"/>
                </a:solidFill>
                <a:latin typeface="+mn-lt"/>
                <a:ea typeface="Calibri"/>
                <a:cs typeface="Calibri"/>
                <a:sym typeface="Calibri"/>
              </a:rPr>
              <a:t>invierno</a:t>
            </a:r>
            <a:r>
              <a:rPr lang="en-GB" sz="1200" b="0" i="0" dirty="0">
                <a:solidFill>
                  <a:schemeClr val="dk1"/>
                </a:solidFill>
                <a:latin typeface="+mn-lt"/>
                <a:ea typeface="Calibri"/>
                <a:cs typeface="Calibri"/>
                <a:sym typeface="Calibri"/>
              </a:rPr>
              <a:t> [1813]; </a:t>
            </a:r>
            <a:r>
              <a:rPr lang="en-GB" sz="1200" b="0" i="0" dirty="0" err="1">
                <a:solidFill>
                  <a:schemeClr val="dk1"/>
                </a:solidFill>
                <a:latin typeface="+mn-lt"/>
                <a:ea typeface="Calibri"/>
                <a:cs typeface="Calibri"/>
                <a:sym typeface="Calibri"/>
              </a:rPr>
              <a:t>gris</a:t>
            </a:r>
            <a:r>
              <a:rPr lang="en-GB" sz="1200" b="0" i="0" dirty="0">
                <a:solidFill>
                  <a:schemeClr val="dk1"/>
                </a:solidFill>
                <a:latin typeface="+mn-lt"/>
                <a:ea typeface="Calibri"/>
                <a:cs typeface="Calibri"/>
                <a:sym typeface="Calibri"/>
              </a:rPr>
              <a:t> [1751]; </a:t>
            </a:r>
            <a:r>
              <a:rPr lang="en-GB" sz="1200" b="0" i="0" dirty="0" err="1">
                <a:solidFill>
                  <a:schemeClr val="dk1"/>
                </a:solidFill>
                <a:latin typeface="+mn-lt"/>
                <a:ea typeface="Calibri"/>
                <a:cs typeface="Calibri"/>
                <a:sym typeface="Calibri"/>
              </a:rPr>
              <a:t>naranja</a:t>
            </a:r>
            <a:r>
              <a:rPr lang="en-GB" sz="1200" b="0" i="0" dirty="0">
                <a:solidFill>
                  <a:schemeClr val="dk1"/>
                </a:solidFill>
                <a:latin typeface="+mn-lt"/>
                <a:ea typeface="Calibri"/>
                <a:cs typeface="Calibri"/>
                <a:sym typeface="Calibri"/>
              </a:rPr>
              <a:t> [2924]; </a:t>
            </a:r>
            <a:r>
              <a:rPr lang="en-GB" sz="1200" b="0" i="0" dirty="0" err="1">
                <a:solidFill>
                  <a:schemeClr val="dk1"/>
                </a:solidFill>
                <a:latin typeface="+mn-lt"/>
                <a:ea typeface="Calibri"/>
                <a:cs typeface="Calibri"/>
                <a:sym typeface="Calibri"/>
              </a:rPr>
              <a:t>camiseta</a:t>
            </a:r>
            <a:r>
              <a:rPr lang="en-GB" sz="1200" b="0" i="0" dirty="0">
                <a:solidFill>
                  <a:schemeClr val="dk1"/>
                </a:solidFill>
                <a:latin typeface="+mn-lt"/>
                <a:ea typeface="Calibri"/>
                <a:cs typeface="Calibri"/>
                <a:sym typeface="Calibri"/>
              </a:rPr>
              <a:t> [4130]; </a:t>
            </a:r>
            <a:r>
              <a:rPr lang="en-GB" sz="1200" b="0" i="0" dirty="0" err="1">
                <a:solidFill>
                  <a:schemeClr val="dk1"/>
                </a:solidFill>
                <a:latin typeface="+mn-lt"/>
                <a:ea typeface="Calibri"/>
                <a:cs typeface="Calibri"/>
                <a:sym typeface="Calibri"/>
              </a:rPr>
              <a:t>gafas</a:t>
            </a:r>
            <a:r>
              <a:rPr lang="en-GB" sz="1200" b="0" i="0" dirty="0">
                <a:solidFill>
                  <a:schemeClr val="dk1"/>
                </a:solidFill>
                <a:latin typeface="+mn-lt"/>
                <a:ea typeface="Calibri"/>
                <a:cs typeface="Calibri"/>
                <a:sym typeface="Calibri"/>
              </a:rPr>
              <a:t> [&gt;5000]; tanto [88]</a:t>
            </a:r>
          </a:p>
          <a:p>
            <a:pPr marL="0" lvl="0" indent="0" algn="l" rtl="0">
              <a:spcBef>
                <a:spcPts val="0"/>
              </a:spcBef>
              <a:spcAft>
                <a:spcPts val="0"/>
              </a:spcAft>
              <a:buNone/>
            </a:pPr>
            <a:r>
              <a:rPr lang="en-GB" sz="1200" b="1" i="0" u="none" strike="noStrike" kern="1200" cap="none" baseline="0" dirty="0">
                <a:solidFill>
                  <a:schemeClr val="tx1"/>
                </a:solidFill>
                <a:effectLst/>
                <a:latin typeface="+mn-lt"/>
                <a:ea typeface="Calibri"/>
                <a:cs typeface="Calibri"/>
                <a:sym typeface="Calibri"/>
              </a:rPr>
              <a:t>8.3.2.6 </a:t>
            </a:r>
            <a:r>
              <a:rPr lang="en-GB" sz="1200" b="1" i="0" u="none" strike="noStrike" kern="1200" cap="none" dirty="0">
                <a:solidFill>
                  <a:schemeClr val="tx1"/>
                </a:solidFill>
                <a:effectLst/>
                <a:latin typeface="+mn-lt"/>
                <a:ea typeface="Calibri"/>
                <a:cs typeface="Calibri"/>
                <a:sym typeface="Calibri"/>
              </a:rPr>
              <a:t>(revisit) </a:t>
            </a:r>
            <a:r>
              <a:rPr lang="es-ES" sz="1200" b="0" i="0" u="none" strike="noStrike" kern="1200" cap="none" dirty="0">
                <a:solidFill>
                  <a:schemeClr val="tx1"/>
                </a:solidFill>
                <a:effectLst/>
                <a:latin typeface="+mn-lt"/>
                <a:ea typeface="Calibri"/>
                <a:cs typeface="Calibri"/>
                <a:sym typeface="Calibri"/>
              </a:rPr>
              <a:t>guerra [282]; hoy en día [hoy-167]; cantidad [459]; tener lugar [lugar-144]; aproximadamente [1502]; comenzar [234]; tomate [4502]; </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por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todas</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a:t>
            </a:r>
            <a:r>
              <a:rPr kumimoji="0" lang="en-GB" sz="1200" b="0" i="0" u="none" strike="noStrike" kern="0" cap="none" spc="0" normalizeH="0" baseline="0" noProof="0" dirty="0" err="1">
                <a:ln>
                  <a:noFill/>
                </a:ln>
                <a:solidFill>
                  <a:srgbClr val="000000"/>
                </a:solidFill>
                <a:effectLst/>
                <a:uLnTx/>
                <a:uFillTx/>
                <a:latin typeface="+mn-lt"/>
                <a:ea typeface="Calibri"/>
                <a:cs typeface="Calibri"/>
                <a:sym typeface="Calibri"/>
              </a:rPr>
              <a:t>partes</a:t>
            </a:r>
            <a:r>
              <a:rPr kumimoji="0" lang="en-GB" sz="1200" b="0" i="0" u="none" strike="noStrike" kern="0" cap="none" spc="0" normalizeH="0" baseline="0" noProof="0" dirty="0">
                <a:ln>
                  <a:noFill/>
                </a:ln>
                <a:solidFill>
                  <a:srgbClr val="000000"/>
                </a:solidFill>
                <a:effectLst/>
                <a:uLnTx/>
                <a:uFillTx/>
                <a:latin typeface="+mn-lt"/>
                <a:ea typeface="Calibri"/>
                <a:cs typeface="Calibri"/>
                <a:sym typeface="Calibri"/>
              </a:rPr>
              <a:t> [parte-92] </a:t>
            </a:r>
          </a:p>
          <a:p>
            <a:pPr marL="0" lvl="0" indent="0" algn="l" rtl="0">
              <a:spcBef>
                <a:spcPts val="0"/>
              </a:spcBef>
              <a:spcAft>
                <a:spcPts val="0"/>
              </a:spcAft>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100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revisit vocabulary from 8.3.2.6, one of this week’s revisited sets.</a:t>
            </a:r>
          </a:p>
          <a:p>
            <a:endParaRPr lang="en-US" b="1" dirty="0"/>
          </a:p>
          <a:p>
            <a:r>
              <a:rPr lang="en-US" b="1" dirty="0"/>
              <a:t>Procedure:</a:t>
            </a:r>
          </a:p>
          <a:p>
            <a:pPr marL="228600" indent="-228600">
              <a:buAutoNum type="arabicPeriod"/>
            </a:pPr>
            <a:r>
              <a:rPr lang="en-US" b="0" dirty="0"/>
              <a:t>Students fill the gap</a:t>
            </a:r>
            <a:r>
              <a:rPr lang="en-US" b="0" baseline="0" dirty="0"/>
              <a:t> with the correct missing word then translate the sentences into English.</a:t>
            </a:r>
          </a:p>
          <a:p>
            <a:pPr marL="228600" indent="-228600">
              <a:buAutoNum type="arabicPeriod"/>
            </a:pPr>
            <a:r>
              <a:rPr lang="en-US" b="0" baseline="0" dirty="0"/>
              <a:t>Answers are shown by clicking.</a:t>
            </a:r>
          </a:p>
          <a:p>
            <a:pPr marL="228600" indent="-228600">
              <a:buAutoNum type="arabicPeriod"/>
            </a:pPr>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48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a:t>
            </a:r>
            <a:r>
              <a:rPr lang="en-US" b="0" baseline="0" dirty="0"/>
              <a:t> minutes </a:t>
            </a:r>
          </a:p>
          <a:p>
            <a:br>
              <a:rPr lang="en-US" dirty="0"/>
            </a:br>
            <a:r>
              <a:rPr lang="en-US" b="1" dirty="0"/>
              <a:t>Aim</a:t>
            </a:r>
            <a:r>
              <a:rPr lang="en-US" dirty="0"/>
              <a:t>: to </a:t>
            </a:r>
            <a:r>
              <a:rPr lang="en-US" dirty="0" err="1"/>
              <a:t>practise</a:t>
            </a:r>
            <a:r>
              <a:rPr lang="en-US" dirty="0"/>
              <a:t> productive (oral) recall of fifteen words from this week’s vocabulary</a:t>
            </a:r>
            <a:r>
              <a:rPr lang="en-US" baseline="0" dirty="0"/>
              <a:t> revision set of 9.1.1.7 </a:t>
            </a:r>
            <a:r>
              <a:rPr lang="en-US" dirty="0"/>
              <a:t>within a given time. This is slide 1/5. There is one word added from this week’s other revised set, 8.3.2.6</a:t>
            </a:r>
          </a:p>
          <a:p>
            <a:endParaRPr lang="en-US" dirty="0"/>
          </a:p>
          <a:p>
            <a:r>
              <a:rPr lang="en-US" b="1" dirty="0"/>
              <a:t>Procedure:</a:t>
            </a:r>
          </a:p>
          <a:p>
            <a:pPr marL="0" indent="0">
              <a:buFont typeface="+mj-lt"/>
              <a:buNone/>
            </a:pPr>
            <a:r>
              <a:rPr lang="en-US" dirty="0"/>
              <a:t>1. Students need to say all three words before three seconds elapse.</a:t>
            </a:r>
          </a:p>
          <a:p>
            <a:pPr marL="0" indent="0">
              <a:buFont typeface="+mj-lt"/>
              <a:buNone/>
            </a:pPr>
            <a:r>
              <a:rPr lang="en-US" dirty="0"/>
              <a:t>2. Teachers click to reveal answers.</a:t>
            </a:r>
          </a:p>
          <a:p>
            <a:pPr marL="0" indent="0">
              <a:buFont typeface="+mj-lt"/>
              <a:buNone/>
            </a:pPr>
            <a:r>
              <a:rPr lang="en-US" dirty="0"/>
              <a:t>3. Repeat if additional practice needed.</a:t>
            </a:r>
          </a:p>
          <a:p>
            <a:pPr marL="0" indent="0">
              <a:buFont typeface="+mj-lt"/>
              <a:buNone/>
            </a:pPr>
            <a:endParaRPr lang="en-US" dirty="0"/>
          </a:p>
          <a:p>
            <a:pPr marL="0" indent="0">
              <a:buFont typeface="+mj-lt"/>
              <a:buNone/>
            </a:pPr>
            <a:r>
              <a:rPr lang="en-US" dirty="0"/>
              <a:t>Pictures free to use from clipart-library.com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 tonguetwister</a:t>
            </a:r>
          </a:p>
          <a:p>
            <a:endParaRPr lang="en-GB" b="1" dirty="0"/>
          </a:p>
          <a:p>
            <a:r>
              <a:rPr lang="en-GB" b="1" dirty="0"/>
              <a:t>Timing: </a:t>
            </a:r>
            <a:r>
              <a:rPr lang="en-GB" b="0" dirty="0"/>
              <a:t>5 mins</a:t>
            </a:r>
          </a:p>
          <a:p>
            <a:endParaRPr lang="en-GB" b="1" dirty="0"/>
          </a:p>
          <a:p>
            <a:r>
              <a:rPr lang="en-GB" b="1" dirty="0"/>
              <a:t>Aim: </a:t>
            </a:r>
            <a:r>
              <a:rPr lang="en-GB" dirty="0"/>
              <a:t>to gain</a:t>
            </a:r>
            <a:r>
              <a:rPr lang="en-GB" baseline="0" dirty="0"/>
              <a:t> confidence in practising the SSCs </a:t>
            </a:r>
            <a:r>
              <a:rPr lang="es-ES" sz="1200" dirty="0">
                <a:solidFill>
                  <a:schemeClr val="accent5">
                    <a:lumMod val="50000"/>
                  </a:schemeClr>
                </a:solidFill>
              </a:rPr>
              <a:t>[</a:t>
            </a:r>
            <a:r>
              <a:rPr lang="es-ES" sz="1200" dirty="0" err="1">
                <a:solidFill>
                  <a:schemeClr val="accent5">
                    <a:lumMod val="50000"/>
                  </a:schemeClr>
                </a:solidFill>
              </a:rPr>
              <a:t>gue</a:t>
            </a:r>
            <a:r>
              <a:rPr lang="es-ES" sz="1200" dirty="0">
                <a:solidFill>
                  <a:schemeClr val="accent5">
                    <a:lumMod val="50000"/>
                  </a:schemeClr>
                </a:solidFill>
              </a:rPr>
              <a:t>] / [ge] vs [</a:t>
            </a:r>
            <a:r>
              <a:rPr lang="es-ES" sz="1200" dirty="0" err="1">
                <a:solidFill>
                  <a:schemeClr val="accent5">
                    <a:lumMod val="50000"/>
                  </a:schemeClr>
                </a:solidFill>
              </a:rPr>
              <a:t>gui</a:t>
            </a:r>
            <a:r>
              <a:rPr lang="es-ES" sz="1200" dirty="0">
                <a:solidFill>
                  <a:schemeClr val="accent5">
                    <a:lumMod val="50000"/>
                  </a:schemeClr>
                </a:solidFill>
              </a:rPr>
              <a:t>] / [</a:t>
            </a:r>
            <a:r>
              <a:rPr lang="es-ES" sz="1200" dirty="0" err="1">
                <a:solidFill>
                  <a:schemeClr val="accent5">
                    <a:lumMod val="50000"/>
                  </a:schemeClr>
                </a:solidFill>
              </a:rPr>
              <a:t>gi</a:t>
            </a:r>
            <a:r>
              <a:rPr lang="es-ES" sz="1200" dirty="0">
                <a:solidFill>
                  <a:schemeClr val="accent5">
                    <a:lumMod val="50000"/>
                  </a:schemeClr>
                </a:solidFill>
              </a:rPr>
              <a:t>] </a:t>
            </a:r>
            <a:r>
              <a:rPr lang="en-GB" baseline="0" dirty="0"/>
              <a:t> in sentences</a:t>
            </a:r>
          </a:p>
          <a:p>
            <a:endParaRPr lang="en-GB" baseline="0" dirty="0"/>
          </a:p>
          <a:p>
            <a:r>
              <a:rPr lang="en-GB" b="1" dirty="0"/>
              <a:t>Procedure:</a:t>
            </a:r>
          </a:p>
          <a:p>
            <a:pPr marL="228600" indent="-228600">
              <a:buAutoNum type="arabicPeriod"/>
            </a:pPr>
            <a:r>
              <a:rPr lang="en-GB" dirty="0"/>
              <a:t>The teacher</a:t>
            </a:r>
            <a:r>
              <a:rPr lang="en-GB" baseline="0" dirty="0"/>
              <a:t> first asks students to read the short text and think about what it means.</a:t>
            </a:r>
          </a:p>
          <a:p>
            <a:pPr marL="228600" indent="-228600">
              <a:buAutoNum type="arabicPeriod"/>
            </a:pPr>
            <a:r>
              <a:rPr lang="en-GB" baseline="0" dirty="0"/>
              <a:t>The teacher reads the text aloud in fragments, eliciting the meanings from students. A number of new words are included.</a:t>
            </a:r>
          </a:p>
          <a:p>
            <a:pPr marL="228600" indent="-228600">
              <a:buAutoNum type="arabicPeriod"/>
            </a:pPr>
            <a:r>
              <a:rPr lang="en-GB" baseline="0" dirty="0"/>
              <a:t>Students then practise saying the sentence in pairs, at increasing speed.</a:t>
            </a:r>
          </a:p>
          <a:p>
            <a:pPr marL="228600" indent="-228600">
              <a:buAutoNum type="arabicPeriod"/>
            </a:pPr>
            <a:r>
              <a:rPr lang="en-GB" baseline="0" dirty="0"/>
              <a:t>The teacher can challenge students to listen to a native speaker read the text at three different speeds (1=slow; 3=very fast). Each time, students can be challenged to say it at the same speed.</a:t>
            </a:r>
          </a:p>
          <a:p>
            <a:pPr marL="0" indent="0">
              <a:buNone/>
            </a:pPr>
            <a:endParaRPr lang="en-GB" baseline="0" dirty="0"/>
          </a:p>
          <a:p>
            <a:pPr marL="0" indent="0">
              <a:buNone/>
            </a:pPr>
            <a:r>
              <a:rPr lang="en-GB" b="1" baseline="0" dirty="0"/>
              <a:t>Notes:</a:t>
            </a:r>
            <a:endParaRPr lang="en-GB" baseline="0" dirty="0"/>
          </a:p>
          <a:p>
            <a:pPr marL="228600" indent="-228600">
              <a:buAutoNum type="arabicPeriod"/>
            </a:pPr>
            <a:r>
              <a:rPr lang="en-GB" baseline="0" dirty="0"/>
              <a:t>The teacher can show a brief definition of ‘merengue’ with one click, and it will disappear with a further click.</a:t>
            </a:r>
          </a:p>
          <a:p>
            <a:pPr marL="228600" indent="-228600">
              <a:buAutoNum type="arabicPeriod"/>
            </a:pPr>
            <a:endParaRPr lang="en-GB" baseline="0" dirty="0"/>
          </a:p>
          <a:p>
            <a:pPr marL="0" indent="0">
              <a:buNone/>
            </a:pPr>
            <a:r>
              <a:rPr lang="en-GB" b="1" baseline="0" dirty="0"/>
              <a:t>Frequency rankings of unknown words and cognates (1 is the most common word in Spanish):</a:t>
            </a:r>
          </a:p>
          <a:p>
            <a:pPr marL="0" indent="0">
              <a:buNone/>
            </a:pPr>
            <a:r>
              <a:rPr lang="en-GB" baseline="0" dirty="0" err="1"/>
              <a:t>guerrero</a:t>
            </a:r>
            <a:r>
              <a:rPr lang="en-GB" baseline="0" dirty="0"/>
              <a:t> [2648]; merengue [&gt;5000]; </a:t>
            </a:r>
            <a:r>
              <a:rPr lang="en-GB" baseline="0" dirty="0" err="1"/>
              <a:t>poder</a:t>
            </a:r>
            <a:r>
              <a:rPr lang="en-GB" baseline="0" dirty="0"/>
              <a:t> [352]; </a:t>
            </a:r>
            <a:r>
              <a:rPr lang="en-GB" baseline="0" dirty="0" err="1"/>
              <a:t>generoso</a:t>
            </a:r>
            <a:r>
              <a:rPr lang="en-GB" baseline="0" dirty="0"/>
              <a:t> [3193]</a:t>
            </a:r>
          </a:p>
          <a:p>
            <a:pPr marL="0" indent="0">
              <a:buNone/>
            </a:pPr>
            <a:endParaRPr lang="en-GB" baseline="0" dirty="0"/>
          </a:p>
          <a:p>
            <a:pPr marL="0" indent="0">
              <a:buNone/>
            </a:pPr>
            <a:r>
              <a:rPr lang="en-GB" baseline="0" dirty="0"/>
              <a:t>Source: Davies, M. &amp; Davies, K. (2018). A frequency dictionary of Spanish: Core vocabulary for learners (2nd ed.). Routledge: London</a:t>
            </a:r>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2698719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[1/5]</a:t>
            </a:r>
          </a:p>
          <a:p>
            <a:r>
              <a:rPr lang="en-US" b="1" dirty="0"/>
              <a:t>Timing: </a:t>
            </a:r>
            <a:r>
              <a:rPr lang="en-US" b="0" dirty="0"/>
              <a:t>2 minutes (all 5 slides in this activity)</a:t>
            </a:r>
          </a:p>
          <a:p>
            <a:endParaRPr lang="en-US" b="1" dirty="0"/>
          </a:p>
          <a:p>
            <a:r>
              <a:rPr lang="en-US" b="1" dirty="0"/>
              <a:t>Aim: </a:t>
            </a:r>
            <a:r>
              <a:rPr lang="en-US" b="0" dirty="0"/>
              <a:t>to present new vocabulary items before the following listening activity.</a:t>
            </a:r>
          </a:p>
          <a:p>
            <a:endParaRPr lang="en-US" b="1" dirty="0"/>
          </a:p>
          <a:p>
            <a:r>
              <a:rPr lang="en-US" b="1" dirty="0"/>
              <a:t>Procedure:</a:t>
            </a:r>
          </a:p>
          <a:p>
            <a:r>
              <a:rPr lang="en-US" b="0" dirty="0"/>
              <a:t>1. Present the Spanish orally.</a:t>
            </a:r>
          </a:p>
          <a:p>
            <a:r>
              <a:rPr lang="en-US" b="0" dirty="0"/>
              <a:t>2. Students listen and repeat each word.</a:t>
            </a:r>
          </a:p>
          <a:p>
            <a:r>
              <a:rPr lang="en-US" b="0" dirty="0"/>
              <a:t>3. Elicit the Englis</a:t>
            </a:r>
            <a:r>
              <a:rPr lang="en-US" b="0" baseline="0" dirty="0"/>
              <a:t>h after each item.</a:t>
            </a:r>
            <a:endParaRPr lang="en-US" b="0" dirty="0"/>
          </a:p>
          <a:p>
            <a:endParaRPr lang="en-US" b="0" dirty="0"/>
          </a:p>
          <a:p>
            <a:r>
              <a:rPr lang="en-GB" b="1" dirty="0"/>
              <a:t>Note:</a:t>
            </a:r>
          </a:p>
          <a:p>
            <a:r>
              <a:rPr lang="en-GB" dirty="0"/>
              <a:t>1. A voice recording appears automatically for each number with further clicks. Recordings can be played again by clicking each word.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581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[2/5]</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579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173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[4/5]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914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[5/5]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900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5 </a:t>
            </a:r>
            <a:r>
              <a:rPr lang="es-ES" b="0" dirty="0"/>
              <a:t>minutes</a:t>
            </a:r>
            <a:endParaRPr lang="en-US" b="0" dirty="0"/>
          </a:p>
          <a:p>
            <a:endParaRPr lang="es-GB" dirty="0"/>
          </a:p>
          <a:p>
            <a:r>
              <a:rPr lang="en-US" b="1" dirty="0"/>
              <a:t>Aim:</a:t>
            </a:r>
            <a:r>
              <a:rPr lang="en-US" b="0" dirty="0"/>
              <a:t> </a:t>
            </a:r>
            <a:r>
              <a:rPr lang="en-GB" dirty="0"/>
              <a:t>to practise numbers through listening.</a:t>
            </a:r>
            <a:endParaRPr lang="en-GB" baseline="0" dirty="0"/>
          </a:p>
          <a:p>
            <a:endParaRPr lang="en-US" b="1" dirty="0"/>
          </a:p>
          <a:p>
            <a:r>
              <a:rPr lang="en-US" b="1" dirty="0"/>
              <a:t>Procedure:</a:t>
            </a:r>
          </a:p>
          <a:p>
            <a:pPr marL="228600" indent="-228600">
              <a:buAutoNum type="arabicPeriod"/>
            </a:pPr>
            <a:r>
              <a:rPr lang="en-GB" baseline="0" dirty="0"/>
              <a:t>Students listen to the recording and write the amount of prize money for each .</a:t>
            </a:r>
          </a:p>
          <a:p>
            <a:pPr marL="228600" indent="-228600">
              <a:buAutoNum type="arabicPeriod"/>
            </a:pPr>
            <a:endParaRPr lang="en-GB" baseline="0" dirty="0"/>
          </a:p>
          <a:p>
            <a:pPr marL="0" indent="0">
              <a:buNone/>
            </a:pPr>
            <a:r>
              <a:rPr lang="en-GB" b="1" baseline="0" dirty="0"/>
              <a:t>Transcript:</a:t>
            </a:r>
          </a:p>
          <a:p>
            <a:pPr marL="228600" indent="-228600">
              <a:buAutoNum type="arabicPeriod"/>
            </a:pPr>
            <a:r>
              <a:rPr lang="en-GB" baseline="0" dirty="0"/>
              <a:t>Mil </a:t>
            </a:r>
            <a:r>
              <a:rPr lang="en-GB" baseline="0" dirty="0" err="1"/>
              <a:t>ciento</a:t>
            </a:r>
            <a:r>
              <a:rPr lang="en-GB" baseline="0" dirty="0"/>
              <a:t> </a:t>
            </a:r>
            <a:r>
              <a:rPr lang="en-GB" baseline="0" dirty="0" err="1"/>
              <a:t>setenta</a:t>
            </a:r>
            <a:r>
              <a:rPr lang="en-GB" baseline="0" dirty="0"/>
              <a:t>: </a:t>
            </a:r>
            <a:r>
              <a:rPr lang="en-GB" baseline="0" dirty="0" err="1"/>
              <a:t>ciento</a:t>
            </a:r>
            <a:r>
              <a:rPr lang="en-GB" baseline="0" dirty="0"/>
              <a:t> </a:t>
            </a:r>
            <a:r>
              <a:rPr lang="en-GB" baseline="0" dirty="0" err="1"/>
              <a:t>noventa</a:t>
            </a:r>
            <a:r>
              <a:rPr lang="en-GB" baseline="0" dirty="0"/>
              <a:t> euros.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Dos mil </a:t>
            </a:r>
            <a:r>
              <a:rPr lang="en-GB" baseline="0" dirty="0" err="1"/>
              <a:t>doscientos</a:t>
            </a:r>
            <a:r>
              <a:rPr lang="en-GB" baseline="0" dirty="0"/>
              <a:t> </a:t>
            </a:r>
            <a:r>
              <a:rPr lang="en-GB" baseline="0" dirty="0" err="1"/>
              <a:t>noventa</a:t>
            </a:r>
            <a:r>
              <a:rPr lang="en-GB" baseline="0" dirty="0"/>
              <a:t>: </a:t>
            </a:r>
            <a:r>
              <a:rPr lang="en-GB" baseline="0" dirty="0" err="1"/>
              <a:t>ciento</a:t>
            </a:r>
            <a:r>
              <a:rPr lang="en-GB" baseline="0" dirty="0"/>
              <a:t> </a:t>
            </a:r>
            <a:r>
              <a:rPr lang="en-GB" baseline="0" dirty="0" err="1"/>
              <a:t>ochenta</a:t>
            </a:r>
            <a:r>
              <a:rPr lang="en-GB" baseline="0" dirty="0"/>
              <a:t> euros.</a:t>
            </a:r>
          </a:p>
          <a:p>
            <a:pPr marL="228600" indent="-228600">
              <a:buAutoNum type="arabicPeriod"/>
            </a:pPr>
            <a:r>
              <a:rPr lang="en-GB" baseline="0" dirty="0"/>
              <a:t>Tres mil </a:t>
            </a:r>
            <a:r>
              <a:rPr lang="en-GB" baseline="0" dirty="0" err="1"/>
              <a:t>ciento</a:t>
            </a:r>
            <a:r>
              <a:rPr lang="en-GB" baseline="0" dirty="0"/>
              <a:t> </a:t>
            </a:r>
            <a:r>
              <a:rPr lang="en-GB" baseline="0" dirty="0" err="1"/>
              <a:t>ochenta</a:t>
            </a:r>
            <a:r>
              <a:rPr lang="en-GB" baseline="0" dirty="0"/>
              <a:t>: </a:t>
            </a:r>
            <a:r>
              <a:rPr lang="en-GB" baseline="0" dirty="0" err="1"/>
              <a:t>ciento</a:t>
            </a:r>
            <a:r>
              <a:rPr lang="en-GB" baseline="0" dirty="0"/>
              <a:t> </a:t>
            </a:r>
            <a:r>
              <a:rPr lang="en-GB" baseline="0" dirty="0" err="1"/>
              <a:t>sesenta</a:t>
            </a:r>
            <a:r>
              <a:rPr lang="en-GB" baseline="0" dirty="0"/>
              <a:t> euros.</a:t>
            </a:r>
          </a:p>
          <a:p>
            <a:pPr marL="228600" indent="-228600">
              <a:buAutoNum type="arabicPeriod"/>
            </a:pPr>
            <a:r>
              <a:rPr lang="en-GB" baseline="0" dirty="0"/>
              <a:t>Mil </a:t>
            </a:r>
            <a:r>
              <a:rPr lang="en-GB" baseline="0" dirty="0" err="1"/>
              <a:t>ciento</a:t>
            </a:r>
            <a:r>
              <a:rPr lang="en-GB" baseline="0" dirty="0"/>
              <a:t> </a:t>
            </a:r>
            <a:r>
              <a:rPr lang="en-GB" baseline="0" dirty="0" err="1"/>
              <a:t>veinticinco</a:t>
            </a:r>
            <a:r>
              <a:rPr lang="en-GB" baseline="0" dirty="0"/>
              <a:t>: </a:t>
            </a:r>
            <a:r>
              <a:rPr lang="en-GB" baseline="0" dirty="0" err="1"/>
              <a:t>doscientos</a:t>
            </a:r>
            <a:r>
              <a:rPr lang="en-GB" baseline="0" dirty="0"/>
              <a:t> euros.</a:t>
            </a:r>
          </a:p>
          <a:p>
            <a:pPr marL="228600" indent="-228600">
              <a:buAutoNum type="arabicPeriod"/>
            </a:pPr>
            <a:endParaRPr lang="es-GB" dirty="0"/>
          </a:p>
          <a:p>
            <a:pPr marL="0" indent="0">
              <a:buNone/>
            </a:pPr>
            <a:r>
              <a:rPr lang="es-GB" b="1" dirty="0"/>
              <a:t>Notes:</a:t>
            </a:r>
          </a:p>
          <a:p>
            <a:pPr marL="0" indent="0">
              <a:buNone/>
            </a:pPr>
            <a:r>
              <a:rPr lang="es-GB" dirty="0"/>
              <a:t>1. If possible, teachers can show the following video of the Spanish Christmas lottery (first 10 seconds is enough to get a feel for it): </a:t>
            </a:r>
            <a:r>
              <a:rPr lang="es-ES" dirty="0"/>
              <a:t>https://</a:t>
            </a:r>
            <a:r>
              <a:rPr lang="es-ES" dirty="0" err="1"/>
              <a:t>www.youtube.com</a:t>
            </a:r>
            <a:r>
              <a:rPr lang="es-ES" dirty="0"/>
              <a:t>/</a:t>
            </a:r>
            <a:r>
              <a:rPr lang="es-ES" dirty="0" err="1"/>
              <a:t>watch?v</a:t>
            </a:r>
            <a:r>
              <a:rPr lang="es-ES" dirty="0"/>
              <a:t>=dIzPEpLv7LI&amp;ab_channel=RTVE</a:t>
            </a:r>
            <a:endParaRPr lang="es-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Photo from Wikipedia (Creative Commons, by </a:t>
            </a:r>
            <a:r>
              <a:rPr lang="es-ES" sz="1200" b="0" i="0" u="none" strike="noStrike" kern="1200" dirty="0">
                <a:solidFill>
                  <a:schemeClr val="tx1"/>
                </a:solidFill>
                <a:effectLst/>
                <a:latin typeface="+mn-lt"/>
                <a:ea typeface="+mn-ea"/>
                <a:cs typeface="+mn-cs"/>
                <a:hlinkClick r:id="rId3" tooltip="User:Thirunavukkarasye-Raveendran"/>
              </a:rPr>
              <a:t>Thirunavukkarasye-Raveendran</a:t>
            </a:r>
            <a:r>
              <a:rPr lang="en-US" b="0" dirty="0"/>
              <a:t>)</a:t>
            </a:r>
            <a:endParaRPr lang="en-GB" b="0" dirty="0"/>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2873420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recap the use of plural forms of  ‘</a:t>
            </a:r>
            <a:r>
              <a:rPr lang="en-US" b="0" baseline="0" dirty="0" err="1"/>
              <a:t>ir</a:t>
            </a:r>
            <a:r>
              <a:rPr lang="en-US" b="0" baseline="0" dirty="0"/>
              <a:t>’ for habitual events in the present and the use of </a:t>
            </a:r>
            <a:r>
              <a:rPr lang="en-US" b="0" baseline="0" dirty="0" err="1"/>
              <a:t>ir</a:t>
            </a:r>
            <a:r>
              <a:rPr lang="en-US" b="0" baseline="0" dirty="0"/>
              <a:t> + a + infinitive for future plans (periphrastic future). Both features were taught in Year 7.</a:t>
            </a:r>
            <a:endParaRPr lang="en-US" b="1" dirty="0"/>
          </a:p>
          <a:p>
            <a:endParaRPr lang="en-US" b="1" dirty="0"/>
          </a:p>
          <a:p>
            <a:r>
              <a:rPr lang="en-US" b="1" dirty="0"/>
              <a:t>Procedure:</a:t>
            </a:r>
          </a:p>
          <a:p>
            <a:pPr marL="228600" indent="-228600">
              <a:buAutoNum type="arabicPeriod"/>
            </a:pPr>
            <a:r>
              <a:rPr lang="en-US" b="0" dirty="0"/>
              <a:t>Click to go through the slide. Gaps are left to elicit answers from students. The 1</a:t>
            </a:r>
            <a:r>
              <a:rPr lang="en-US" b="0" baseline="30000" dirty="0"/>
              <a:t>st</a:t>
            </a:r>
            <a:r>
              <a:rPr lang="en-US" b="0" dirty="0"/>
              <a:t>, 2</a:t>
            </a:r>
            <a:r>
              <a:rPr lang="en-US" b="0" baseline="30000" dirty="0"/>
              <a:t>nd</a:t>
            </a:r>
            <a:r>
              <a:rPr lang="en-US" b="0" dirty="0"/>
              <a:t> and 3</a:t>
            </a:r>
            <a:r>
              <a:rPr lang="en-US" b="0" baseline="30000" dirty="0"/>
              <a:t>rd</a:t>
            </a:r>
            <a:r>
              <a:rPr lang="en-US" b="0" dirty="0"/>
              <a:t> person plural forms</a:t>
            </a:r>
            <a:r>
              <a:rPr lang="en-US" b="0" baseline="0" dirty="0"/>
              <a:t> of the verb are elicited here as they will be the forms </a:t>
            </a:r>
            <a:r>
              <a:rPr lang="en-US" b="0" baseline="0" dirty="0" err="1"/>
              <a:t>practised</a:t>
            </a:r>
            <a:r>
              <a:rPr lang="en-US" b="0" baseline="0" dirty="0"/>
              <a:t> in this lesson.</a:t>
            </a:r>
            <a:endParaRPr lang="en-US" b="0" dirty="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826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0" baseline="0" dirty="0"/>
              <a:t>2</a:t>
            </a:r>
            <a:r>
              <a:rPr lang="en-GB" baseline="0" dirty="0"/>
              <a:t> minutes</a:t>
            </a:r>
          </a:p>
          <a:p>
            <a:r>
              <a:rPr lang="en-GB" baseline="0" dirty="0"/>
              <a:t> </a:t>
            </a:r>
          </a:p>
          <a:p>
            <a:r>
              <a:rPr lang="en-GB" b="1" baseline="0" dirty="0"/>
              <a:t>Aim: </a:t>
            </a:r>
          </a:p>
          <a:p>
            <a:pPr marL="228600" indent="-228600">
              <a:buAutoNum type="arabicPeriod"/>
            </a:pPr>
            <a:r>
              <a:rPr lang="en-GB" b="0" baseline="0" dirty="0"/>
              <a:t>T</a:t>
            </a:r>
            <a:r>
              <a:rPr lang="en-GB" baseline="0" dirty="0"/>
              <a:t>o recap the previously learnt meanings of ‘para’ as ‘for’ and the second meaning of ‘para + infinitive’ as ‘in order to’.</a:t>
            </a:r>
          </a:p>
          <a:p>
            <a:pPr marL="0" indent="0">
              <a:buNone/>
            </a:pPr>
            <a:endParaRPr lang="en-GB" b="1" baseline="0" dirty="0"/>
          </a:p>
          <a:p>
            <a:pPr marL="0" indent="0">
              <a:buNone/>
            </a:pPr>
            <a:r>
              <a:rPr lang="en-GB" b="1" baseline="0" dirty="0"/>
              <a:t>Procedure:</a:t>
            </a:r>
          </a:p>
          <a:p>
            <a:pPr marL="0" indent="0">
              <a:buNone/>
            </a:pPr>
            <a:r>
              <a:rPr lang="en-GB" b="0" baseline="0" dirty="0"/>
              <a:t>Read through the slide, eliciting the translations of the example sentences.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439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consolidate understanding</a:t>
            </a:r>
            <a:r>
              <a:rPr lang="en-US" b="0" baseline="0" dirty="0"/>
              <a:t> of the verb ‘</a:t>
            </a:r>
            <a:r>
              <a:rPr lang="en-US" b="0" baseline="0" dirty="0" err="1"/>
              <a:t>ir</a:t>
            </a:r>
            <a:r>
              <a:rPr lang="en-US" b="0" baseline="0" dirty="0"/>
              <a:t>’ in plural persons and the meanings of ‘para’ (written modality)</a:t>
            </a:r>
            <a:r>
              <a:rPr lang="en-US" b="0" dirty="0"/>
              <a:t>.</a:t>
            </a:r>
          </a:p>
          <a:p>
            <a:endParaRPr lang="en-US" b="1" dirty="0"/>
          </a:p>
          <a:p>
            <a:r>
              <a:rPr lang="en-US" b="1" dirty="0"/>
              <a:t>Procedure:</a:t>
            </a:r>
          </a:p>
          <a:p>
            <a:pPr marL="228600" indent="-228600">
              <a:buAutoNum type="arabicPeriod"/>
            </a:pPr>
            <a:r>
              <a:rPr lang="en-US" b="0" dirty="0"/>
              <a:t>Students copy out the grid into their workbooks.</a:t>
            </a:r>
          </a:p>
          <a:p>
            <a:pPr marL="228600" indent="-228600">
              <a:buAutoNum type="arabicPeriod"/>
            </a:pPr>
            <a:r>
              <a:rPr lang="en-US" b="0" dirty="0"/>
              <a:t>Students read the sentences</a:t>
            </a:r>
            <a:r>
              <a:rPr lang="en-US" b="0" baseline="0" dirty="0"/>
              <a:t> and tick in the ‘</a:t>
            </a:r>
            <a:r>
              <a:rPr lang="en-US" b="0" baseline="0" dirty="0" err="1"/>
              <a:t>nosotros</a:t>
            </a:r>
            <a:r>
              <a:rPr lang="en-US" b="0" baseline="0" dirty="0"/>
              <a:t>’, ‘</a:t>
            </a:r>
            <a:r>
              <a:rPr lang="en-US" b="0" baseline="0" dirty="0" err="1"/>
              <a:t>vosotros</a:t>
            </a:r>
            <a:r>
              <a:rPr lang="en-US" b="0" baseline="0" dirty="0"/>
              <a:t>’ or ‘</a:t>
            </a:r>
            <a:r>
              <a:rPr lang="en-US" b="0" baseline="0" dirty="0" err="1"/>
              <a:t>ellos</a:t>
            </a:r>
            <a:r>
              <a:rPr lang="en-US" b="0" baseline="0" dirty="0"/>
              <a:t>’ column. They then decide if ‘para’ will be translated as ‘for’ or ‘in order to’.</a:t>
            </a:r>
          </a:p>
          <a:p>
            <a:pPr marL="228600" indent="-228600">
              <a:buAutoNum type="arabicPeriod"/>
            </a:pPr>
            <a:r>
              <a:rPr lang="en-US" b="0" baseline="0" dirty="0"/>
              <a:t>Teachers can then ask students to translate the whole sentence.</a:t>
            </a:r>
            <a:endParaRPr lang="en-US"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rankings of unknown words and cognates (1 is the most common word in Spanish):</a:t>
            </a:r>
          </a:p>
          <a:p>
            <a:r>
              <a:rPr lang="en-GB" dirty="0" err="1"/>
              <a:t>polvorón</a:t>
            </a:r>
            <a:r>
              <a:rPr lang="en-GB" dirty="0"/>
              <a:t> [&gt;5000]; </a:t>
            </a:r>
            <a:r>
              <a:rPr lang="en-GB" dirty="0" err="1"/>
              <a:t>polvo</a:t>
            </a:r>
            <a:r>
              <a:rPr lang="en-GB" dirty="0"/>
              <a:t> [1643]</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Photo from Wikipedia: https://</a:t>
            </a:r>
            <a:r>
              <a:rPr lang="en-GB" dirty="0" err="1"/>
              <a:t>en.wikipedia.org</a:t>
            </a:r>
            <a:r>
              <a:rPr lang="en-GB" dirty="0"/>
              <a:t>/wiki/Polvor%C3%B3n (Creative Commons by </a:t>
            </a:r>
            <a:r>
              <a:rPr lang="en-GB" dirty="0" err="1"/>
              <a:t>Mperdomo</a:t>
            </a:r>
            <a:r>
              <a:rPr lang="en-GB"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117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[slide 2 /5]</a:t>
            </a:r>
          </a:p>
          <a:p>
            <a:endParaRPr lang="en-US" dirty="0"/>
          </a:p>
          <a:p>
            <a:r>
              <a:rPr lang="en-US" dirty="0"/>
              <a:t>Same procedure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a:t>
            </a:r>
            <a:r>
              <a:rPr lang="en-US" b="0" dirty="0" err="1"/>
              <a:t>practise</a:t>
            </a:r>
            <a:r>
              <a:rPr lang="en-US" b="0" dirty="0"/>
              <a:t> distinguishing</a:t>
            </a:r>
            <a:r>
              <a:rPr lang="en-US" b="0" baseline="0" dirty="0"/>
              <a:t> between different plural forms of ‘</a:t>
            </a:r>
            <a:r>
              <a:rPr lang="en-US" b="0" baseline="0" dirty="0" err="1"/>
              <a:t>ir</a:t>
            </a:r>
            <a:r>
              <a:rPr lang="en-US" b="0" baseline="0" dirty="0"/>
              <a:t>’ in the present </a:t>
            </a:r>
            <a:r>
              <a:rPr lang="en-US" b="0" baseline="0"/>
              <a:t>tense and </a:t>
            </a:r>
            <a:r>
              <a:rPr lang="en-US" b="0" baseline="0" dirty="0"/>
              <a:t>the periphrastic future (‘</a:t>
            </a:r>
            <a:r>
              <a:rPr lang="en-US" b="0" baseline="0" dirty="0" err="1"/>
              <a:t>voy</a:t>
            </a:r>
            <a:r>
              <a:rPr lang="en-US" b="0" baseline="0" dirty="0"/>
              <a:t> a’ + </a:t>
            </a:r>
            <a:r>
              <a:rPr lang="en-US" b="0" baseline="0"/>
              <a:t>infinitive) in listening.</a:t>
            </a:r>
            <a:endParaRPr lang="en-US" b="0" baseline="0" dirty="0"/>
          </a:p>
          <a:p>
            <a:endParaRPr lang="en-US" b="1" dirty="0"/>
          </a:p>
          <a:p>
            <a:r>
              <a:rPr lang="en-US" b="1" dirty="0"/>
              <a:t>Procedure:</a:t>
            </a:r>
          </a:p>
          <a:p>
            <a:r>
              <a:rPr lang="en-US" b="0" dirty="0"/>
              <a:t>1. Students should copy out the grid. Teachers play the recording by clicking the number buttons.</a:t>
            </a:r>
          </a:p>
          <a:p>
            <a:r>
              <a:rPr lang="en-US" b="0" dirty="0"/>
              <a:t>2. Teachers reveal the answers by clicking.</a:t>
            </a:r>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Vamos </a:t>
            </a:r>
            <a:r>
              <a:rPr lang="en-US" b="0" dirty="0"/>
              <a:t>a la </a:t>
            </a:r>
            <a:r>
              <a:rPr lang="en-US" b="0" dirty="0" err="1"/>
              <a:t>oficina</a:t>
            </a:r>
            <a:r>
              <a:rPr lang="en-US" b="0" dirty="0"/>
              <a:t> de </a:t>
            </a:r>
            <a:r>
              <a:rPr lang="en-US" b="0" dirty="0" err="1"/>
              <a:t>correos</a:t>
            </a:r>
            <a:r>
              <a:rPr lang="en-US" b="0" dirty="0"/>
              <a:t> para mandar </a:t>
            </a:r>
            <a:r>
              <a:rPr lang="en-US" b="0" dirty="0" err="1"/>
              <a:t>tarjetas</a:t>
            </a:r>
            <a:r>
              <a:rPr lang="en-US" b="0" dirty="0"/>
              <a:t> de Navidad.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Vais</a:t>
            </a:r>
            <a:r>
              <a:rPr lang="en-US" b="0" dirty="0"/>
              <a:t> al </a:t>
            </a:r>
            <a:r>
              <a:rPr lang="en-US" b="0" dirty="0" err="1"/>
              <a:t>centro</a:t>
            </a:r>
            <a:r>
              <a:rPr lang="en-US" b="0" dirty="0"/>
              <a:t> para </a:t>
            </a:r>
            <a:r>
              <a:rPr lang="en-US" b="0" dirty="0" err="1"/>
              <a:t>mirar</a:t>
            </a:r>
            <a:r>
              <a:rPr lang="en-US" b="0" dirty="0"/>
              <a:t> las luces de Navidad.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Van a </a:t>
            </a:r>
            <a:r>
              <a:rPr lang="en-US" b="0" dirty="0" err="1"/>
              <a:t>ir</a:t>
            </a:r>
            <a:r>
              <a:rPr lang="en-US" b="0" dirty="0"/>
              <a:t> a la tienda para </a:t>
            </a:r>
            <a:r>
              <a:rPr lang="en-US" b="0" dirty="0" err="1"/>
              <a:t>comprar</a:t>
            </a:r>
            <a:r>
              <a:rPr lang="en-US" b="0" dirty="0"/>
              <a:t> el </a:t>
            </a:r>
            <a:r>
              <a:rPr lang="en-US" b="0" dirty="0" err="1"/>
              <a:t>billete</a:t>
            </a:r>
            <a:r>
              <a:rPr lang="en-US" b="0" dirty="0"/>
              <a:t> de la </a:t>
            </a:r>
            <a:r>
              <a:rPr lang="en-US" b="0" dirty="0" err="1"/>
              <a:t>lotería</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a:r>
            <a:r>
              <a:rPr lang="en-US" b="0" dirty="0" err="1"/>
              <a:t>Vais</a:t>
            </a:r>
            <a:r>
              <a:rPr lang="en-US" b="0" dirty="0"/>
              <a:t> a </a:t>
            </a:r>
            <a:r>
              <a:rPr lang="en-US" b="0" dirty="0" err="1"/>
              <a:t>comprar</a:t>
            </a:r>
            <a:r>
              <a:rPr lang="en-US" b="0" dirty="0"/>
              <a:t> una </a:t>
            </a:r>
            <a:r>
              <a:rPr lang="en-US" b="0" dirty="0" err="1"/>
              <a:t>estrella</a:t>
            </a:r>
            <a:r>
              <a:rPr lang="en-US" b="0" dirty="0"/>
              <a:t> para </a:t>
            </a:r>
            <a:r>
              <a:rPr lang="en-US" b="0" dirty="0" err="1"/>
              <a:t>poner</a:t>
            </a:r>
            <a:r>
              <a:rPr lang="en-US" b="0" dirty="0"/>
              <a:t> </a:t>
            </a:r>
            <a:r>
              <a:rPr lang="en-US" b="0" dirty="0" err="1"/>
              <a:t>en</a:t>
            </a:r>
            <a:r>
              <a:rPr lang="en-US" b="0" dirty="0"/>
              <a:t> el árbol de Navidad?</a:t>
            </a:r>
          </a:p>
          <a:p>
            <a:pPr marL="228600" indent="-228600">
              <a:buAutoNum type="arabicPeriod"/>
            </a:pPr>
            <a:r>
              <a:rPr lang="en-US" b="0"/>
              <a:t>Vamos </a:t>
            </a:r>
            <a:r>
              <a:rPr lang="en-US" b="0" dirty="0"/>
              <a:t>a la casa de mis </a:t>
            </a:r>
            <a:r>
              <a:rPr lang="en-US" b="0" dirty="0" err="1"/>
              <a:t>abuelos</a:t>
            </a:r>
            <a:r>
              <a:rPr lang="en-US" b="0" dirty="0"/>
              <a:t> para pasar </a:t>
            </a:r>
            <a:r>
              <a:rPr lang="en-US" b="0" dirty="0" err="1"/>
              <a:t>tiempo</a:t>
            </a:r>
            <a:r>
              <a:rPr lang="en-US" b="0" dirty="0"/>
              <a:t> con la </a:t>
            </a:r>
            <a:r>
              <a:rPr lang="en-US" b="0" dirty="0" err="1"/>
              <a:t>familia</a:t>
            </a:r>
            <a:r>
              <a:rPr lang="en-US" b="0" dirty="0"/>
              <a:t>.</a:t>
            </a:r>
          </a:p>
          <a:p>
            <a:pPr marL="228600" indent="-228600">
              <a:buAutoNum type="arabicPeriod"/>
            </a:pPr>
            <a:r>
              <a:rPr lang="en-US" b="0" dirty="0"/>
              <a:t>No van a </a:t>
            </a:r>
            <a:r>
              <a:rPr lang="en-US" b="0" dirty="0" err="1"/>
              <a:t>comprar</a:t>
            </a:r>
            <a:r>
              <a:rPr lang="en-US" b="0" dirty="0"/>
              <a:t> </a:t>
            </a:r>
            <a:r>
              <a:rPr lang="en-US" b="0" dirty="0" err="1"/>
              <a:t>muchos</a:t>
            </a:r>
            <a:r>
              <a:rPr lang="en-US" b="0" dirty="0"/>
              <a:t> regalos para </a:t>
            </a:r>
            <a:r>
              <a:rPr lang="en-US" b="0" dirty="0" err="1"/>
              <a:t>gastar</a:t>
            </a:r>
            <a:r>
              <a:rPr lang="en-US" b="0" dirty="0"/>
              <a:t> </a:t>
            </a:r>
            <a:r>
              <a:rPr lang="en-US" b="0" dirty="0" err="1"/>
              <a:t>menos</a:t>
            </a:r>
            <a:r>
              <a:rPr lang="en-US" b="0" dirty="0"/>
              <a:t> dinero.</a:t>
            </a:r>
          </a:p>
          <a:p>
            <a:pPr marL="228600" indent="-228600">
              <a:buAutoNum type="arabicPeriod"/>
            </a:pPr>
            <a:r>
              <a:rPr lang="en-US" b="0" dirty="0"/>
              <a:t>El día </a:t>
            </a:r>
            <a:r>
              <a:rPr lang="en-US" b="0" dirty="0" err="1"/>
              <a:t>siguiente</a:t>
            </a:r>
            <a:r>
              <a:rPr lang="en-US" b="0" dirty="0"/>
              <a:t> </a:t>
            </a:r>
            <a:r>
              <a:rPr lang="en-US" b="0" dirty="0" err="1"/>
              <a:t>vamos</a:t>
            </a:r>
            <a:r>
              <a:rPr lang="en-US" b="0" dirty="0"/>
              <a:t> a </a:t>
            </a:r>
            <a:r>
              <a:rPr lang="en-US" b="0" dirty="0" err="1"/>
              <a:t>cocinar</a:t>
            </a:r>
            <a:r>
              <a:rPr lang="en-US" b="0" dirty="0"/>
              <a:t> para </a:t>
            </a:r>
            <a:r>
              <a:rPr lang="en-US" b="0" dirty="0" err="1"/>
              <a:t>ayudar</a:t>
            </a:r>
            <a:r>
              <a:rPr lang="en-US" b="0" dirty="0"/>
              <a:t> a </a:t>
            </a:r>
            <a:r>
              <a:rPr lang="en-US" b="0" dirty="0" err="1"/>
              <a:t>nuestros</a:t>
            </a:r>
            <a:r>
              <a:rPr lang="en-US" b="0" dirty="0"/>
              <a:t> </a:t>
            </a:r>
            <a:r>
              <a:rPr lang="en-US" b="0" dirty="0" err="1"/>
              <a:t>abuelos</a:t>
            </a:r>
            <a:r>
              <a:rPr lang="en-US" b="0" dirty="0"/>
              <a:t>.</a:t>
            </a:r>
          </a:p>
          <a:p>
            <a:pPr marL="228600" indent="-228600">
              <a:buAutoNum type="arabicPeriod"/>
            </a:pPr>
            <a:r>
              <a:rPr lang="en-US" b="0" dirty="0"/>
              <a:t>El </a:t>
            </a:r>
            <a:r>
              <a:rPr lang="en-US" b="0" dirty="0" err="1"/>
              <a:t>último</a:t>
            </a:r>
            <a:r>
              <a:rPr lang="en-US" b="0" dirty="0"/>
              <a:t> día del </a:t>
            </a:r>
            <a:r>
              <a:rPr lang="en-US" b="0" dirty="0" err="1"/>
              <a:t>año</a:t>
            </a:r>
            <a:r>
              <a:rPr lang="en-US" b="0" dirty="0"/>
              <a:t> </a:t>
            </a:r>
            <a:r>
              <a:rPr lang="en-US" b="0" dirty="0" err="1"/>
              <a:t>vamos</a:t>
            </a:r>
            <a:r>
              <a:rPr lang="en-US" b="0" dirty="0"/>
              <a:t> a </a:t>
            </a:r>
            <a:r>
              <a:rPr lang="en-US" b="0" dirty="0" err="1"/>
              <a:t>ir</a:t>
            </a:r>
            <a:r>
              <a:rPr lang="en-US" b="0" dirty="0"/>
              <a:t> a la plaza mayor para comer las </a:t>
            </a:r>
            <a:r>
              <a:rPr lang="en-US" b="0" dirty="0" err="1"/>
              <a:t>uvas</a:t>
            </a:r>
            <a:r>
              <a:rPr lang="en-US" b="0" dirty="0"/>
              <a:t> a medianoche.</a:t>
            </a:r>
          </a:p>
          <a:p>
            <a:pPr marL="228600" indent="-228600">
              <a:buAutoNum type="arabicPeriod"/>
            </a:pPr>
            <a:endParaRPr lang="en-US" b="0" dirty="0"/>
          </a:p>
          <a:p>
            <a:pPr marL="228600" indent="-228600">
              <a:buAutoNum type="arabicPeriod"/>
            </a:pPr>
            <a:endParaRPr lang="en-US" b="0" dirty="0"/>
          </a:p>
          <a:p>
            <a:pPr marL="228600" indent="-228600">
              <a:buAutoNum type="arabicPeriod"/>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771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a:t>
            </a:r>
            <a:r>
              <a:rPr lang="en-US" b="0" dirty="0" err="1"/>
              <a:t>practise</a:t>
            </a:r>
            <a:r>
              <a:rPr lang="en-US" b="0" dirty="0"/>
              <a:t> understanding the plural forms of </a:t>
            </a:r>
            <a:r>
              <a:rPr lang="en-US" b="0" dirty="0" err="1"/>
              <a:t>ir</a:t>
            </a:r>
            <a:r>
              <a:rPr lang="en-US" b="0" baseline="0" dirty="0"/>
              <a:t> (</a:t>
            </a:r>
            <a:r>
              <a:rPr lang="en-US" b="0" baseline="0" dirty="0" err="1"/>
              <a:t>vamos</a:t>
            </a:r>
            <a:r>
              <a:rPr lang="en-US" b="0" baseline="0" dirty="0"/>
              <a:t>/</a:t>
            </a:r>
            <a:r>
              <a:rPr lang="en-US" b="0" baseline="0" dirty="0" err="1"/>
              <a:t>vais</a:t>
            </a:r>
            <a:r>
              <a:rPr lang="en-US" b="0" baseline="0" dirty="0"/>
              <a:t>/van) in the present tense and the periphrastic future (‘</a:t>
            </a:r>
            <a:r>
              <a:rPr lang="en-US" b="0" baseline="0" dirty="0" err="1"/>
              <a:t>voy</a:t>
            </a:r>
            <a:r>
              <a:rPr lang="en-US" b="0" baseline="0" dirty="0"/>
              <a:t> a’ + infinitive), along with vocabulary related to Christmas.</a:t>
            </a:r>
            <a:endParaRPr lang="en-US" b="0" dirty="0"/>
          </a:p>
          <a:p>
            <a:endParaRPr lang="en-US" b="1" dirty="0"/>
          </a:p>
          <a:p>
            <a:r>
              <a:rPr lang="en-US" b="1" dirty="0"/>
              <a:t>Procedure:</a:t>
            </a:r>
          </a:p>
          <a:p>
            <a:pPr marL="228600" indent="-228600">
              <a:buAutoNum type="arabicPeriod"/>
            </a:pPr>
            <a:r>
              <a:rPr lang="en-US" b="0" dirty="0"/>
              <a:t>Students read the text and write down the correct plural form of ‘</a:t>
            </a:r>
            <a:r>
              <a:rPr lang="en-US" b="0" dirty="0" err="1"/>
              <a:t>ir</a:t>
            </a:r>
            <a:r>
              <a:rPr lang="en-US" b="0" dirty="0"/>
              <a:t>’ that would complete the sentence.</a:t>
            </a:r>
          </a:p>
          <a:p>
            <a:pPr marL="228600" indent="-228600">
              <a:buAutoNum type="arabicPeriod"/>
            </a:pPr>
            <a:r>
              <a:rPr lang="en-US" b="0" dirty="0"/>
              <a:t>Teachers click to show the answers in turn.</a:t>
            </a:r>
          </a:p>
          <a:p>
            <a:pPr marL="228600" indent="-228600">
              <a:buAutoNum type="arabicPeriod"/>
            </a:pPr>
            <a:r>
              <a:rPr lang="en-US" b="0" dirty="0"/>
              <a:t>Teachers can then ask students to translate the sentences.</a:t>
            </a:r>
          </a:p>
          <a:p>
            <a:pPr marL="228600" indent="-228600">
              <a:buAutoNum type="arabicPeriod"/>
            </a:pPr>
            <a:endParaRPr lang="en-US" b="0" dirty="0"/>
          </a:p>
          <a:p>
            <a:pPr marL="0" indent="0">
              <a:buNone/>
            </a:pPr>
            <a:r>
              <a:rPr lang="en-US" b="1" dirty="0"/>
              <a:t>Transcript:</a:t>
            </a:r>
            <a:endParaRPr lang="en-US" b="0" dirty="0"/>
          </a:p>
          <a:p>
            <a:pPr marL="0" indent="0">
              <a:buNone/>
            </a:pPr>
            <a:r>
              <a:rPr lang="en-US" b="0" dirty="0"/>
              <a:t>- Nadia, </a:t>
            </a:r>
            <a:r>
              <a:rPr lang="en-US" b="0" dirty="0" err="1"/>
              <a:t>tu</a:t>
            </a:r>
            <a:r>
              <a:rPr lang="en-US" b="0" dirty="0"/>
              <a:t> </a:t>
            </a:r>
            <a:r>
              <a:rPr lang="en-US" b="0" dirty="0" err="1"/>
              <a:t>familia</a:t>
            </a:r>
            <a:r>
              <a:rPr lang="en-US" b="0" dirty="0"/>
              <a:t> es </a:t>
            </a:r>
            <a:r>
              <a:rPr lang="en-US" b="0" dirty="0" err="1"/>
              <a:t>mexicana</a:t>
            </a:r>
            <a:r>
              <a:rPr lang="en-US" b="0" dirty="0"/>
              <a:t>, </a:t>
            </a:r>
            <a:r>
              <a:rPr lang="en-US" b="0" dirty="0" err="1"/>
              <a:t>así</a:t>
            </a:r>
            <a:r>
              <a:rPr lang="en-US" b="0" dirty="0"/>
              <a:t> que </a:t>
            </a:r>
            <a:r>
              <a:rPr lang="en-US" b="0" dirty="0" err="1"/>
              <a:t>vosotros</a:t>
            </a:r>
            <a:r>
              <a:rPr lang="en-US" b="0" dirty="0"/>
              <a:t> </a:t>
            </a:r>
            <a:r>
              <a:rPr lang="en-US" b="0" dirty="0" err="1"/>
              <a:t>vais</a:t>
            </a:r>
            <a:r>
              <a:rPr lang="en-US" b="0" dirty="0"/>
              <a:t> a </a:t>
            </a:r>
            <a:r>
              <a:rPr lang="en-US" b="0" dirty="0" err="1"/>
              <a:t>viajar</a:t>
            </a:r>
            <a:r>
              <a:rPr lang="en-US" b="0" dirty="0"/>
              <a:t> a México para pasar </a:t>
            </a:r>
            <a:r>
              <a:rPr lang="en-US" b="0" dirty="0" err="1"/>
              <a:t>allí</a:t>
            </a:r>
            <a:r>
              <a:rPr lang="en-US" b="0" dirty="0"/>
              <a:t> la Navidad, ¿no?</a:t>
            </a:r>
          </a:p>
          <a:p>
            <a:pPr marL="171450" indent="-171450">
              <a:buFontTx/>
              <a:buChar char="-"/>
            </a:pPr>
            <a:r>
              <a:rPr lang="en-US" b="0" dirty="0" err="1"/>
              <a:t>Sí</a:t>
            </a:r>
            <a:r>
              <a:rPr lang="en-US" b="0" dirty="0"/>
              <a:t>, </a:t>
            </a:r>
            <a:r>
              <a:rPr lang="en-US" b="0" dirty="0" err="1"/>
              <a:t>en</a:t>
            </a:r>
            <a:r>
              <a:rPr lang="en-US" b="0" dirty="0"/>
              <a:t> general mi </a:t>
            </a:r>
            <a:r>
              <a:rPr lang="en-US" b="0" dirty="0" err="1"/>
              <a:t>familia</a:t>
            </a:r>
            <a:r>
              <a:rPr lang="en-US" b="0" dirty="0"/>
              <a:t> y </a:t>
            </a:r>
            <a:r>
              <a:rPr lang="en-US" b="0" dirty="0" err="1"/>
              <a:t>yo</a:t>
            </a:r>
            <a:r>
              <a:rPr lang="en-US" b="0" dirty="0"/>
              <a:t> </a:t>
            </a:r>
            <a:r>
              <a:rPr lang="en-US" b="0" dirty="0" err="1"/>
              <a:t>vamos</a:t>
            </a:r>
            <a:r>
              <a:rPr lang="en-US" b="0" dirty="0"/>
              <a:t> </a:t>
            </a:r>
            <a:r>
              <a:rPr lang="en-US" b="0" dirty="0" err="1"/>
              <a:t>allí</a:t>
            </a:r>
            <a:r>
              <a:rPr lang="en-US" b="0" dirty="0"/>
              <a:t> el </a:t>
            </a:r>
            <a:r>
              <a:rPr lang="en-US" b="0" dirty="0" err="1"/>
              <a:t>catorce</a:t>
            </a:r>
            <a:r>
              <a:rPr lang="en-US" b="0" dirty="0"/>
              <a:t> y el día </a:t>
            </a:r>
            <a:r>
              <a:rPr lang="en-US" b="0" dirty="0" err="1"/>
              <a:t>siguiente</a:t>
            </a:r>
            <a:r>
              <a:rPr lang="en-US" b="0" dirty="0"/>
              <a:t> </a:t>
            </a:r>
            <a:r>
              <a:rPr lang="en-US" b="0" dirty="0" err="1"/>
              <a:t>comienzan</a:t>
            </a:r>
            <a:r>
              <a:rPr lang="en-US" b="0" dirty="0"/>
              <a:t> las Posadas: una </a:t>
            </a:r>
            <a:r>
              <a:rPr lang="en-US" b="0" dirty="0" err="1"/>
              <a:t>chica</a:t>
            </a:r>
            <a:r>
              <a:rPr lang="en-US" b="0" dirty="0"/>
              <a:t> y un chico se </a:t>
            </a:r>
            <a:r>
              <a:rPr lang="en-US" b="0" dirty="0" err="1"/>
              <a:t>ponen</a:t>
            </a:r>
            <a:r>
              <a:rPr lang="en-US" b="0" dirty="0"/>
              <a:t> </a:t>
            </a:r>
            <a:r>
              <a:rPr lang="en-US" b="0" dirty="0" err="1"/>
              <a:t>ropa</a:t>
            </a:r>
            <a:r>
              <a:rPr lang="en-US" b="0" dirty="0"/>
              <a:t> de María y José y van a </a:t>
            </a:r>
            <a:r>
              <a:rPr lang="en-US" b="0" dirty="0" err="1"/>
              <a:t>varias</a:t>
            </a:r>
            <a:r>
              <a:rPr lang="en-US" b="0" dirty="0"/>
              <a:t> casas para </a:t>
            </a:r>
            <a:r>
              <a:rPr lang="en-US" b="0" dirty="0" err="1"/>
              <a:t>pedir</a:t>
            </a:r>
            <a:r>
              <a:rPr lang="en-US" b="0" dirty="0"/>
              <a:t> una </a:t>
            </a:r>
            <a:r>
              <a:rPr lang="en-US" b="0" dirty="0" err="1"/>
              <a:t>habitación</a:t>
            </a:r>
            <a:r>
              <a:rPr lang="en-US" b="0" dirty="0"/>
              <a:t>. Este </a:t>
            </a:r>
            <a:r>
              <a:rPr lang="en-US" b="0" dirty="0" err="1"/>
              <a:t>año</a:t>
            </a:r>
            <a:r>
              <a:rPr lang="en-US" b="0" dirty="0"/>
              <a:t> mis </a:t>
            </a:r>
            <a:r>
              <a:rPr lang="en-US" b="0" dirty="0" err="1"/>
              <a:t>primos</a:t>
            </a:r>
            <a:r>
              <a:rPr lang="en-US" b="0" dirty="0"/>
              <a:t> van a </a:t>
            </a:r>
            <a:r>
              <a:rPr lang="en-US" b="0" dirty="0" err="1"/>
              <a:t>participar</a:t>
            </a:r>
            <a:r>
              <a:rPr lang="en-US" b="0" dirty="0"/>
              <a:t> y </a:t>
            </a:r>
            <a:r>
              <a:rPr lang="en-US" b="0" dirty="0" err="1"/>
              <a:t>nosotros</a:t>
            </a:r>
            <a:r>
              <a:rPr lang="en-US" b="0" dirty="0"/>
              <a:t> los </a:t>
            </a:r>
            <a:r>
              <a:rPr lang="en-US" b="0" dirty="0" err="1"/>
              <a:t>vamos</a:t>
            </a:r>
            <a:r>
              <a:rPr lang="en-US" b="0" dirty="0"/>
              <a:t> a ver.</a:t>
            </a:r>
          </a:p>
          <a:p>
            <a:pPr marL="171450" indent="-171450">
              <a:buFontTx/>
              <a:buChar char="-"/>
            </a:pPr>
            <a:r>
              <a:rPr lang="en-US" b="0" dirty="0"/>
              <a:t>¿Y </a:t>
            </a:r>
            <a:r>
              <a:rPr lang="en-US" b="0" dirty="0" err="1"/>
              <a:t>tus</a:t>
            </a:r>
            <a:r>
              <a:rPr lang="en-US" b="0" dirty="0"/>
              <a:t> </a:t>
            </a:r>
            <a:r>
              <a:rPr lang="en-US" b="0" dirty="0" err="1"/>
              <a:t>primos</a:t>
            </a:r>
            <a:r>
              <a:rPr lang="en-US" b="0" dirty="0"/>
              <a:t> y </a:t>
            </a:r>
            <a:r>
              <a:rPr lang="en-US" b="0" dirty="0" err="1"/>
              <a:t>tú</a:t>
            </a:r>
            <a:r>
              <a:rPr lang="en-US" b="0" dirty="0"/>
              <a:t> </a:t>
            </a:r>
            <a:r>
              <a:rPr lang="en-US" b="0" dirty="0" err="1"/>
              <a:t>vais</a:t>
            </a:r>
            <a:r>
              <a:rPr lang="en-US" b="0" dirty="0"/>
              <a:t> a romper la piñata </a:t>
            </a:r>
            <a:r>
              <a:rPr lang="en-US" b="0" dirty="0" err="1"/>
              <a:t>después</a:t>
            </a:r>
            <a:r>
              <a:rPr lang="en-US" b="0" dirty="0"/>
              <a:t>?</a:t>
            </a:r>
          </a:p>
          <a:p>
            <a:pPr marL="171450" indent="-171450">
              <a:buFontTx/>
              <a:buChar char="-"/>
            </a:pPr>
            <a:r>
              <a:rPr lang="en-US" b="0" dirty="0" err="1"/>
              <a:t>Sí</a:t>
            </a:r>
            <a:r>
              <a:rPr lang="en-US" b="0" dirty="0"/>
              <a:t>, una piñata </a:t>
            </a:r>
            <a:r>
              <a:rPr lang="en-US" b="0" dirty="0" err="1"/>
              <a:t>en</a:t>
            </a:r>
            <a:r>
              <a:rPr lang="en-US" b="0" dirty="0"/>
              <a:t> forma de </a:t>
            </a:r>
            <a:r>
              <a:rPr lang="en-US" b="0" dirty="0" err="1"/>
              <a:t>estrella</a:t>
            </a:r>
            <a:r>
              <a:rPr lang="en-US" b="0" dirty="0"/>
              <a:t>. Mis </a:t>
            </a:r>
            <a:r>
              <a:rPr lang="en-US" b="0" dirty="0" err="1"/>
              <a:t>abuelos</a:t>
            </a:r>
            <a:r>
              <a:rPr lang="en-US" b="0" dirty="0"/>
              <a:t> van a </a:t>
            </a:r>
            <a:r>
              <a:rPr lang="en-US" b="0" dirty="0" err="1"/>
              <a:t>poner</a:t>
            </a:r>
            <a:r>
              <a:rPr lang="en-US" b="0" dirty="0"/>
              <a:t> dentro </a:t>
            </a:r>
            <a:r>
              <a:rPr lang="en-US" b="0" dirty="0" err="1"/>
              <a:t>dulces</a:t>
            </a:r>
            <a:r>
              <a:rPr lang="en-US" b="0" dirty="0"/>
              <a:t> y </a:t>
            </a:r>
            <a:r>
              <a:rPr lang="en-US" b="0" dirty="0" err="1"/>
              <a:t>fruta</a:t>
            </a:r>
            <a:r>
              <a:rPr lang="en-US" b="0" dirty="0"/>
              <a:t>. </a:t>
            </a:r>
            <a:r>
              <a:rPr lang="en-US" b="0" dirty="0" err="1"/>
              <a:t>Después</a:t>
            </a:r>
            <a:r>
              <a:rPr lang="en-US" b="0" dirty="0"/>
              <a:t> mi </a:t>
            </a:r>
            <a:r>
              <a:rPr lang="en-US" b="0" dirty="0" err="1"/>
              <a:t>familia</a:t>
            </a:r>
            <a:r>
              <a:rPr lang="en-US" b="0" dirty="0"/>
              <a:t> y </a:t>
            </a:r>
            <a:r>
              <a:rPr lang="en-US" b="0" dirty="0" err="1"/>
              <a:t>yo</a:t>
            </a:r>
            <a:r>
              <a:rPr lang="en-US" b="0" dirty="0"/>
              <a:t> </a:t>
            </a:r>
            <a:r>
              <a:rPr lang="en-US" b="0" dirty="0" err="1"/>
              <a:t>vamos</a:t>
            </a:r>
            <a:r>
              <a:rPr lang="en-US" b="0" dirty="0"/>
              <a:t> a </a:t>
            </a:r>
            <a:r>
              <a:rPr lang="en-US" b="0" dirty="0" err="1"/>
              <a:t>ir</a:t>
            </a:r>
            <a:r>
              <a:rPr lang="en-US" b="0" baseline="0" dirty="0"/>
              <a:t> a</a:t>
            </a:r>
            <a:r>
              <a:rPr lang="en-US" b="0" dirty="0"/>
              <a:t> la </a:t>
            </a:r>
            <a:r>
              <a:rPr lang="en-US" b="0" dirty="0" err="1"/>
              <a:t>iglesia</a:t>
            </a:r>
            <a:r>
              <a:rPr lang="en-US" b="0" dirty="0"/>
              <a:t>. </a:t>
            </a:r>
            <a:r>
              <a:rPr lang="en-US" b="0" dirty="0" err="1"/>
              <a:t>Siempre</a:t>
            </a:r>
            <a:r>
              <a:rPr lang="en-US" b="0" dirty="0"/>
              <a:t> </a:t>
            </a:r>
            <a:r>
              <a:rPr lang="en-US" b="0" dirty="0" err="1"/>
              <a:t>está</a:t>
            </a:r>
            <a:r>
              <a:rPr lang="en-US" b="0" dirty="0"/>
              <a:t> </a:t>
            </a:r>
            <a:r>
              <a:rPr lang="en-US" b="0" dirty="0" err="1"/>
              <a:t>muy</a:t>
            </a:r>
            <a:r>
              <a:rPr lang="en-US" b="0" dirty="0"/>
              <a:t> bonito con las </a:t>
            </a:r>
            <a:r>
              <a:rPr lang="en-US" b="0" dirty="0" err="1"/>
              <a:t>flores</a:t>
            </a:r>
            <a:r>
              <a:rPr lang="en-US" b="0" dirty="0"/>
              <a:t> de Navidad.</a:t>
            </a:r>
          </a:p>
          <a:p>
            <a:pPr marL="171450" indent="-171450">
              <a:buFontTx/>
              <a:buChar char="-"/>
            </a:pPr>
            <a:r>
              <a:rPr lang="en-US" b="0" dirty="0"/>
              <a:t>¿Y </a:t>
            </a:r>
            <a:r>
              <a:rPr lang="en-US" b="0" dirty="0" err="1"/>
              <a:t>vosotros</a:t>
            </a:r>
            <a:r>
              <a:rPr lang="en-US" b="0" dirty="0"/>
              <a:t> </a:t>
            </a:r>
            <a:r>
              <a:rPr lang="en-US" b="0" dirty="0" err="1"/>
              <a:t>cuándo</a:t>
            </a:r>
            <a:r>
              <a:rPr lang="en-US" b="0" dirty="0"/>
              <a:t> </a:t>
            </a:r>
            <a:r>
              <a:rPr lang="en-US" b="0" dirty="0" err="1"/>
              <a:t>vais</a:t>
            </a:r>
            <a:r>
              <a:rPr lang="en-US" b="0" dirty="0"/>
              <a:t> a comer? ¿A medianoche? </a:t>
            </a:r>
            <a:r>
              <a:rPr lang="en-US" b="0" dirty="0" err="1"/>
              <a:t>Aquí</a:t>
            </a:r>
            <a:r>
              <a:rPr lang="en-US" b="0" dirty="0"/>
              <a:t> </a:t>
            </a:r>
            <a:r>
              <a:rPr lang="en-US" b="0" dirty="0" err="1"/>
              <a:t>nosotros</a:t>
            </a:r>
            <a:r>
              <a:rPr lang="en-US" b="0" dirty="0"/>
              <a:t> </a:t>
            </a:r>
            <a:r>
              <a:rPr lang="en-US" b="0" dirty="0" err="1"/>
              <a:t>vamos</a:t>
            </a:r>
            <a:r>
              <a:rPr lang="en-US" b="0" dirty="0"/>
              <a:t> a </a:t>
            </a:r>
            <a:r>
              <a:rPr lang="en-US" b="0" dirty="0" err="1"/>
              <a:t>cenar</a:t>
            </a:r>
            <a:r>
              <a:rPr lang="en-US" b="0" dirty="0"/>
              <a:t> a las </a:t>
            </a:r>
            <a:r>
              <a:rPr lang="en-US" b="0" dirty="0" err="1"/>
              <a:t>nueve</a:t>
            </a:r>
            <a:r>
              <a:rPr lang="en-US" b="0" dirty="0"/>
              <a:t>. ¿</a:t>
            </a:r>
            <a:r>
              <a:rPr lang="en-US" b="0" dirty="0" err="1"/>
              <a:t>Vosotros</a:t>
            </a:r>
            <a:r>
              <a:rPr lang="en-US" b="0" dirty="0"/>
              <a:t> </a:t>
            </a:r>
            <a:r>
              <a:rPr lang="en-US" b="0" dirty="0" err="1"/>
              <a:t>vais</a:t>
            </a:r>
            <a:r>
              <a:rPr lang="en-US" b="0" dirty="0"/>
              <a:t> a </a:t>
            </a:r>
            <a:r>
              <a:rPr lang="en-US" b="0" dirty="0" err="1"/>
              <a:t>dejar</a:t>
            </a:r>
            <a:r>
              <a:rPr lang="en-US" b="0" dirty="0"/>
              <a:t> los </a:t>
            </a:r>
            <a:r>
              <a:rPr lang="en-US" b="0" dirty="0" err="1"/>
              <a:t>zapatos</a:t>
            </a:r>
            <a:r>
              <a:rPr lang="en-US" b="0" dirty="0"/>
              <a:t> </a:t>
            </a:r>
            <a:r>
              <a:rPr lang="en-US" b="0" dirty="0" err="1"/>
              <a:t>debajo</a:t>
            </a:r>
            <a:r>
              <a:rPr lang="en-US" b="0" dirty="0"/>
              <a:t> del árbol para los Reyes </a:t>
            </a:r>
            <a:r>
              <a:rPr lang="en-US" b="0" dirty="0" err="1"/>
              <a:t>Magos</a:t>
            </a:r>
            <a:r>
              <a:rPr lang="en-US" b="0" dirty="0"/>
              <a:t>? ¿</a:t>
            </a:r>
            <a:r>
              <a:rPr lang="en-US" b="0" dirty="0" err="1"/>
              <a:t>Ellos</a:t>
            </a:r>
            <a:r>
              <a:rPr lang="en-US" b="0" dirty="0"/>
              <a:t> van a </a:t>
            </a:r>
            <a:r>
              <a:rPr lang="en-US" b="0" dirty="0" err="1"/>
              <a:t>llegar</a:t>
            </a:r>
            <a:r>
              <a:rPr lang="en-US" b="0" dirty="0"/>
              <a:t> hasta México?</a:t>
            </a:r>
          </a:p>
          <a:p>
            <a:pPr marL="171450" indent="-171450">
              <a:buFontTx/>
              <a:buChar char="-"/>
            </a:pPr>
            <a:r>
              <a:rPr lang="en-US" b="0" dirty="0"/>
              <a:t>Claro, los Reyes </a:t>
            </a:r>
            <a:r>
              <a:rPr lang="en-US" b="0" dirty="0" err="1"/>
              <a:t>Magos</a:t>
            </a:r>
            <a:r>
              <a:rPr lang="en-US" b="0" dirty="0"/>
              <a:t> van por </a:t>
            </a:r>
            <a:r>
              <a:rPr lang="en-US" b="0" dirty="0" err="1"/>
              <a:t>todas</a:t>
            </a:r>
            <a:r>
              <a:rPr lang="en-US" b="0" dirty="0"/>
              <a:t> </a:t>
            </a:r>
            <a:r>
              <a:rPr lang="en-US" b="0" dirty="0" err="1"/>
              <a:t>partes</a:t>
            </a:r>
            <a:r>
              <a:rPr lang="en-US" b="0" dirty="0"/>
              <a:t>, </a:t>
            </a:r>
            <a:r>
              <a:rPr lang="en-US" b="0" dirty="0" err="1"/>
              <a:t>pero</a:t>
            </a:r>
            <a:r>
              <a:rPr lang="en-US" b="0" dirty="0"/>
              <a:t> </a:t>
            </a:r>
            <a:r>
              <a:rPr lang="en-US" b="0" dirty="0" err="1"/>
              <a:t>nosotros</a:t>
            </a:r>
            <a:r>
              <a:rPr lang="en-US" b="0" dirty="0"/>
              <a:t> </a:t>
            </a:r>
            <a:r>
              <a:rPr lang="en-US" b="0" dirty="0" err="1"/>
              <a:t>vamos</a:t>
            </a:r>
            <a:r>
              <a:rPr lang="en-US" b="0" dirty="0"/>
              <a:t> a </a:t>
            </a:r>
            <a:r>
              <a:rPr lang="en-US" b="0" dirty="0" err="1"/>
              <a:t>dejar</a:t>
            </a:r>
            <a:r>
              <a:rPr lang="en-US" b="0" dirty="0"/>
              <a:t> los </a:t>
            </a:r>
            <a:r>
              <a:rPr lang="en-US" b="0" dirty="0" err="1"/>
              <a:t>zapatos</a:t>
            </a:r>
            <a:r>
              <a:rPr lang="en-US" b="0" dirty="0"/>
              <a:t> al </a:t>
            </a:r>
            <a:r>
              <a:rPr lang="en-US" b="0" dirty="0" err="1"/>
              <a:t>lado</a:t>
            </a:r>
            <a:r>
              <a:rPr lang="en-US" b="0" dirty="0"/>
              <a:t> de una </a:t>
            </a:r>
            <a:r>
              <a:rPr lang="en-US" b="0" dirty="0" err="1"/>
              <a:t>puerta</a:t>
            </a:r>
            <a:r>
              <a:rPr lang="en-US" b="0" dirty="0"/>
              <a:t>.</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rankings of unknown words and cognates (1 is the most common word in Spanish):</a:t>
            </a:r>
          </a:p>
          <a:p>
            <a:pPr marL="0" indent="0">
              <a:buNone/>
            </a:pPr>
            <a:r>
              <a:rPr lang="en-US" b="0" dirty="0"/>
              <a:t>Mago [&gt;5000]; </a:t>
            </a:r>
            <a:r>
              <a:rPr lang="en-US" b="0" dirty="0" err="1"/>
              <a:t>pico</a:t>
            </a:r>
            <a:r>
              <a:rPr lang="en-US" b="0" dirty="0"/>
              <a:t> [2667]; </a:t>
            </a:r>
          </a:p>
          <a:p>
            <a:pPr marL="0" indent="0">
              <a:buNone/>
            </a:pPr>
            <a:endParaRPr lang="en-US" b="0" dirty="0"/>
          </a:p>
          <a:p>
            <a:pPr marL="0" indent="0">
              <a:buNone/>
            </a:pPr>
            <a:r>
              <a:rPr lang="en-US" b="0" dirty="0"/>
              <a:t>Information about Christmas in Mexico: https://</a:t>
            </a:r>
            <a:r>
              <a:rPr lang="en-US" b="0" dirty="0" err="1"/>
              <a:t>en.wikipedia.org</a:t>
            </a:r>
            <a:r>
              <a:rPr lang="en-US" b="0" dirty="0"/>
              <a:t>/wiki/</a:t>
            </a:r>
            <a:r>
              <a:rPr lang="en-US" b="0" dirty="0" err="1"/>
              <a:t>Christmas_in_Mexico</a:t>
            </a:r>
            <a:endParaRPr lang="en-US" b="0" dirty="0"/>
          </a:p>
          <a:p>
            <a:pPr marL="0" indent="0">
              <a:buNone/>
            </a:pPr>
            <a:endParaRPr lang="en-US" b="0" dirty="0"/>
          </a:p>
          <a:p>
            <a:pPr marL="0" inden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100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sz="900" kern="1200" dirty="0">
                <a:solidFill>
                  <a:schemeClr val="tx1"/>
                </a:solidFill>
                <a:effectLst/>
                <a:latin typeface="+mn-lt"/>
                <a:ea typeface="+mn-ea"/>
                <a:cs typeface="+mn-cs"/>
              </a:rPr>
              <a:t>to produce and understand sentences using </a:t>
            </a:r>
            <a:r>
              <a:rPr lang="en-US" sz="900" kern="1200" dirty="0" err="1">
                <a:solidFill>
                  <a:schemeClr val="tx1"/>
                </a:solidFill>
                <a:effectLst/>
                <a:latin typeface="+mn-lt"/>
                <a:ea typeface="+mn-ea"/>
                <a:cs typeface="+mn-cs"/>
              </a:rPr>
              <a:t>ir</a:t>
            </a:r>
            <a:r>
              <a:rPr lang="en-US" sz="900" kern="1200" dirty="0">
                <a:solidFill>
                  <a:schemeClr val="tx1"/>
                </a:solidFill>
                <a:effectLst/>
                <a:latin typeface="+mn-lt"/>
                <a:ea typeface="+mn-ea"/>
                <a:cs typeface="+mn-cs"/>
              </a:rPr>
              <a:t> + a + infinitive</a:t>
            </a:r>
            <a:r>
              <a:rPr lang="en-US" sz="900" kern="1200" baseline="0" dirty="0">
                <a:solidFill>
                  <a:schemeClr val="tx1"/>
                </a:solidFill>
                <a:effectLst/>
                <a:latin typeface="+mn-lt"/>
                <a:ea typeface="+mn-ea"/>
                <a:cs typeface="+mn-cs"/>
              </a:rPr>
              <a:t> (</a:t>
            </a:r>
            <a:r>
              <a:rPr lang="en-US" sz="900" kern="1200" dirty="0">
                <a:solidFill>
                  <a:schemeClr val="tx1"/>
                </a:solidFill>
                <a:effectLst/>
                <a:latin typeface="+mn-lt"/>
                <a:ea typeface="+mn-ea"/>
                <a:cs typeface="+mn-cs"/>
              </a:rPr>
              <a:t>for future plans)</a:t>
            </a:r>
            <a:r>
              <a:rPr lang="en-US" sz="900" kern="1200" baseline="0" dirty="0">
                <a:solidFill>
                  <a:schemeClr val="tx1"/>
                </a:solidFill>
                <a:effectLst/>
                <a:latin typeface="+mn-lt"/>
                <a:ea typeface="+mn-ea"/>
                <a:cs typeface="+mn-cs"/>
              </a:rPr>
              <a:t> </a:t>
            </a:r>
            <a:r>
              <a:rPr lang="en-US" sz="900" kern="1200" dirty="0">
                <a:solidFill>
                  <a:schemeClr val="tx1"/>
                </a:solidFill>
                <a:effectLst/>
                <a:latin typeface="+mn-lt"/>
                <a:ea typeface="+mn-ea"/>
                <a:cs typeface="+mn-cs"/>
              </a:rPr>
              <a:t>in the oral modality</a:t>
            </a:r>
            <a:endParaRPr lang="es-GB" dirty="0">
              <a:effectLst/>
            </a:endParaRPr>
          </a:p>
          <a:p>
            <a:endParaRPr lang="en-US" b="1" dirty="0"/>
          </a:p>
          <a:p>
            <a:r>
              <a:rPr lang="en-US" b="1" dirty="0"/>
              <a:t>Procedure:</a:t>
            </a:r>
          </a:p>
          <a:p>
            <a:pPr marL="228600" indent="-228600">
              <a:buAutoNum type="arabicPeriod"/>
            </a:pPr>
            <a:r>
              <a:rPr lang="en-GB" sz="1200" kern="1200" dirty="0">
                <a:solidFill>
                  <a:schemeClr val="tx1"/>
                </a:solidFill>
                <a:effectLst/>
                <a:latin typeface="+mn-lt"/>
                <a:ea typeface="+mn-ea"/>
                <a:cs typeface="+mn-cs"/>
              </a:rPr>
              <a:t>Student A looks</a:t>
            </a:r>
            <a:r>
              <a:rPr lang="en-GB" sz="1200" kern="1200" baseline="0" dirty="0">
                <a:solidFill>
                  <a:schemeClr val="tx1"/>
                </a:solidFill>
                <a:effectLst/>
                <a:latin typeface="+mn-lt"/>
                <a:ea typeface="+mn-ea"/>
                <a:cs typeface="+mn-cs"/>
              </a:rPr>
              <a:t> at their card and translates the sentences into English, focusing on using the correct form of </a:t>
            </a:r>
            <a:r>
              <a:rPr lang="en-GB" sz="1200" kern="1200" baseline="0" dirty="0" err="1">
                <a:solidFill>
                  <a:schemeClr val="tx1"/>
                </a:solidFill>
                <a:effectLst/>
                <a:latin typeface="+mn-lt"/>
                <a:ea typeface="+mn-ea"/>
                <a:cs typeface="+mn-cs"/>
              </a:rPr>
              <a:t>ir</a:t>
            </a:r>
            <a:r>
              <a:rPr lang="en-GB" sz="1200" kern="1200" baseline="0" dirty="0">
                <a:solidFill>
                  <a:schemeClr val="tx1"/>
                </a:solidFill>
                <a:effectLst/>
                <a:latin typeface="+mn-lt"/>
                <a:ea typeface="+mn-ea"/>
                <a:cs typeface="+mn-cs"/>
              </a:rPr>
              <a:t> + a + infinitive, depending on the person on the prompt card (‘I’ or ‘s/he’)</a:t>
            </a:r>
            <a:endParaRPr lang="en-GB" sz="1200" kern="1200" dirty="0">
              <a:solidFill>
                <a:schemeClr val="tx1"/>
              </a:solidFill>
              <a:effectLst/>
              <a:latin typeface="+mn-lt"/>
              <a:ea typeface="+mn-ea"/>
              <a:cs typeface="+mn-cs"/>
            </a:endParaRPr>
          </a:p>
          <a:p>
            <a:pPr marL="228600" indent="-228600">
              <a:buAutoNum type="arabicPeriod"/>
            </a:pPr>
            <a:r>
              <a:rPr lang="en-GB" sz="1200" kern="1200" dirty="0">
                <a:solidFill>
                  <a:schemeClr val="tx1"/>
                </a:solidFill>
                <a:effectLst/>
                <a:latin typeface="+mn-lt"/>
                <a:ea typeface="+mn-ea"/>
                <a:cs typeface="+mn-cs"/>
              </a:rPr>
              <a:t>Student B notes down who their</a:t>
            </a:r>
            <a:r>
              <a:rPr lang="en-GB" sz="1200" kern="1200" baseline="0" dirty="0">
                <a:solidFill>
                  <a:schemeClr val="tx1"/>
                </a:solidFill>
                <a:effectLst/>
                <a:latin typeface="+mn-lt"/>
                <a:ea typeface="+mn-ea"/>
                <a:cs typeface="+mn-cs"/>
              </a:rPr>
              <a:t> partner is talking about and translates the plan/activity into English.</a:t>
            </a:r>
            <a:endParaRPr lang="en-GB" sz="1200" kern="1200" dirty="0">
              <a:solidFill>
                <a:schemeClr val="tx1"/>
              </a:solidFill>
              <a:effectLst/>
              <a:latin typeface="+mn-lt"/>
              <a:ea typeface="+mn-ea"/>
              <a:cs typeface="+mn-cs"/>
            </a:endParaRPr>
          </a:p>
          <a:p>
            <a:pPr marL="228600" indent="-228600">
              <a:buAutoNum type="arabicPeriod"/>
            </a:pPr>
            <a:r>
              <a:rPr lang="en-GB" sz="1200" kern="1200" dirty="0">
                <a:solidFill>
                  <a:schemeClr val="tx1"/>
                </a:solidFill>
                <a:effectLst/>
                <a:latin typeface="+mn-lt"/>
                <a:ea typeface="+mn-ea"/>
                <a:cs typeface="+mn-cs"/>
              </a:rPr>
              <a:t>Students swap roles.</a:t>
            </a:r>
          </a:p>
          <a:p>
            <a:pPr marL="228600" indent="-228600">
              <a:buAutoNum type="arabicPeriod"/>
            </a:pP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cards are shown on the next two slides which should not be shown during the activity.</a:t>
            </a:r>
          </a:p>
          <a:p>
            <a:pPr marL="228600" indent="-228600">
              <a:buAutoNum type="arabicPeriod"/>
            </a:pPr>
            <a:r>
              <a:rPr lang="en-GB" sz="1200" kern="1200" baseline="0" dirty="0">
                <a:solidFill>
                  <a:schemeClr val="tx1"/>
                </a:solidFill>
                <a:effectLst/>
                <a:latin typeface="+mn-lt"/>
                <a:ea typeface="+mn-ea"/>
                <a:cs typeface="+mn-cs"/>
              </a:rPr>
              <a:t>Answers are shown on the slide after that for both students.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112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DO NOT SHOW DURING ACTIVITY</a:t>
            </a:r>
          </a:p>
          <a:p>
            <a:endParaRPr lang="es-ES" sz="1200" b="1" dirty="0"/>
          </a:p>
          <a:p>
            <a:r>
              <a:rPr lang="es-ES" sz="1200" b="1" dirty="0"/>
              <a:t>Target </a:t>
            </a:r>
            <a:r>
              <a:rPr lang="es-ES" sz="1200" b="1" dirty="0" err="1"/>
              <a:t>answers</a:t>
            </a:r>
            <a:r>
              <a:rPr lang="es-ES" sz="1200" b="1" dirty="0"/>
              <a:t>:</a:t>
            </a:r>
          </a:p>
          <a:p>
            <a:endParaRPr lang="es-ES" sz="1200" b="0" dirty="0"/>
          </a:p>
          <a:p>
            <a:pPr marL="228600" indent="-228600">
              <a:buAutoNum type="arabicPeriod"/>
            </a:pPr>
            <a:r>
              <a:rPr lang="es-ES" sz="1200" b="0" dirty="0"/>
              <a:t>Vamos a tocar la guitarra para mi familia.</a:t>
            </a:r>
          </a:p>
          <a:p>
            <a:pPr marL="228600" indent="-228600">
              <a:buAutoNum type="arabicPeriod"/>
            </a:pPr>
            <a:r>
              <a:rPr lang="es-ES" sz="1200" b="0" dirty="0"/>
              <a:t>Van a romper la piñata.</a:t>
            </a:r>
          </a:p>
          <a:p>
            <a:pPr marL="228600" indent="-228600">
              <a:buAutoNum type="arabicPeriod"/>
            </a:pPr>
            <a:r>
              <a:rPr lang="es-ES" sz="1200" b="0" dirty="0"/>
              <a:t>Van a dejar los zapatos al lado de la puerta.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dirty="0"/>
              <a:t>Vais al mercado para comprar una flor de Navidad.</a:t>
            </a:r>
          </a:p>
          <a:p>
            <a:pPr marL="228600" indent="-228600">
              <a:buAutoNum type="arabicPeriod"/>
            </a:pPr>
            <a:r>
              <a:rPr lang="es-ES" sz="1200" b="0" dirty="0"/>
              <a:t>Van a las tiendas para comprar ropa para el invierno.</a:t>
            </a:r>
          </a:p>
          <a:p>
            <a:pPr marL="228600" indent="-228600">
              <a:buAutoNum type="arabicPeriod"/>
            </a:pPr>
            <a:r>
              <a:rPr lang="en-GB" sz="1200" b="0" dirty="0" err="1"/>
              <a:t>Vamos</a:t>
            </a:r>
            <a:r>
              <a:rPr lang="en-GB" sz="1200" b="0" dirty="0"/>
              <a:t> a comer una </a:t>
            </a:r>
            <a:r>
              <a:rPr lang="en-GB" sz="1200" b="0" dirty="0" err="1"/>
              <a:t>cantidad</a:t>
            </a:r>
            <a:r>
              <a:rPr lang="en-GB" sz="1200" b="0" dirty="0"/>
              <a:t> </a:t>
            </a:r>
            <a:r>
              <a:rPr lang="en-GB" sz="1200" b="0" dirty="0" err="1"/>
              <a:t>grande</a:t>
            </a:r>
            <a:r>
              <a:rPr lang="en-GB" sz="1200" b="0" dirty="0"/>
              <a:t> de comida.</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043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DO NOT SHOW DURING ACTIVITY</a:t>
            </a:r>
          </a:p>
          <a:p>
            <a:endParaRPr lang="es-ES" sz="900" b="1" dirty="0"/>
          </a:p>
          <a:p>
            <a:r>
              <a:rPr lang="es-ES" sz="1200" b="1" dirty="0"/>
              <a:t>Target </a:t>
            </a:r>
            <a:r>
              <a:rPr lang="es-ES" sz="1200" b="1" dirty="0" err="1"/>
              <a:t>answers</a:t>
            </a:r>
            <a:r>
              <a:rPr lang="es-ES" sz="1200" b="1" dirty="0"/>
              <a:t>:</a:t>
            </a:r>
          </a:p>
          <a:p>
            <a:endParaRPr lang="es-ES" sz="1200" b="0" dirty="0"/>
          </a:p>
          <a:p>
            <a:pPr marL="228600" indent="-228600">
              <a:buAutoNum type="arabicPeriod"/>
            </a:pPr>
            <a:r>
              <a:rPr lang="es-ES" sz="1200" b="0" dirty="0"/>
              <a:t>Vamos a comprar una camiseta gris para mi padre.</a:t>
            </a:r>
          </a:p>
          <a:p>
            <a:pPr marL="228600" indent="-228600">
              <a:buAutoNum type="arabicPeriod"/>
            </a:pPr>
            <a:r>
              <a:rPr lang="es-ES" sz="1200" b="0" dirty="0"/>
              <a:t>Vamos a la iglesia a medianoche.</a:t>
            </a:r>
          </a:p>
          <a:p>
            <a:pPr marL="228600" indent="-228600">
              <a:buAutoNum type="arabicPeriod"/>
            </a:pPr>
            <a:r>
              <a:rPr lang="es-ES" sz="1200" b="0" dirty="0"/>
              <a:t>Van a dejar los zapatos debajo del árbol.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dirty="0"/>
              <a:t>¡Vais a gastar tanto dinero!</a:t>
            </a:r>
          </a:p>
          <a:p>
            <a:pPr marL="228600" indent="-228600">
              <a:buAutoNum type="arabicPeriod"/>
            </a:pPr>
            <a:r>
              <a:rPr lang="es-ES" sz="1200" b="0" dirty="0"/>
              <a:t>Vais a ver programas de Navidad en la televisión.</a:t>
            </a:r>
          </a:p>
          <a:p>
            <a:pPr marL="228600" indent="-228600">
              <a:buAutoNum type="arabicPeriod"/>
            </a:pPr>
            <a:r>
              <a:rPr lang="es-ES" sz="1200" b="0" dirty="0"/>
              <a:t>Van a un restaurante para comer pollo y arroz.</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8341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SHOW DURING FEEDBACK</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5877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Final slide</a:t>
            </a:r>
          </a:p>
          <a:p>
            <a:r>
              <a:rPr lang="en-US" dirty="0"/>
              <a:t>This slide can be printed out for pupils to write the names of the items on the slide and/or to create their own Christmas card.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hlinkClick r:id="rId3" tooltip="https://es.wikipedia.org/wiki/Pi%C3%B1at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s://es.wikipedia.org/wiki/Pi%C3%B1ata"/>
              </a:rPr>
              <a:t>The photo</a:t>
            </a:r>
            <a:r>
              <a:rPr lang="en-US" sz="1200" dirty="0"/>
              <a:t> is from Wikipedia by Unknown Author is licensed under </a:t>
            </a:r>
            <a:r>
              <a:rPr lang="en-US" sz="1200" dirty="0">
                <a:hlinkClick r:id="rId4" tooltip="https://creativecommons.org/licenses/by-sa/3.0/"/>
              </a:rPr>
              <a:t>CC BY-SA</a:t>
            </a:r>
            <a:endParaRPr lang="en-US" sz="1200" dirty="0"/>
          </a:p>
        </p:txBody>
      </p:sp>
      <p:sp>
        <p:nvSpPr>
          <p:cNvPr id="4" name="Slide Number Placeholder 3"/>
          <p:cNvSpPr>
            <a:spLocks noGrp="1"/>
          </p:cNvSpPr>
          <p:nvPr>
            <p:ph type="sldNum" sz="quarter" idx="5"/>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2409937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60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[slide 3 /5]</a:t>
            </a:r>
          </a:p>
          <a:p>
            <a:r>
              <a:rPr lang="en-US" dirty="0"/>
              <a:t>Same procedure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[slide 4/5]</a:t>
            </a:r>
          </a:p>
          <a:p>
            <a:r>
              <a:rPr lang="en-US" dirty="0"/>
              <a:t>Same procedure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[slide 5/5] </a:t>
            </a:r>
          </a:p>
          <a:p>
            <a:r>
              <a:rPr lang="en-US" dirty="0"/>
              <a:t>Same procedure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a:t>
            </a:r>
            <a:r>
              <a:rPr lang="en-GB" b="1" baseline="0" dirty="0"/>
              <a:t> slide</a:t>
            </a:r>
          </a:p>
          <a:p>
            <a:endParaRPr lang="en-US" b="1" dirty="0"/>
          </a:p>
          <a:p>
            <a:r>
              <a:rPr lang="en-US" b="1" dirty="0"/>
              <a:t>Timing: </a:t>
            </a:r>
            <a:r>
              <a:rPr lang="en-US" b="0" i="0" dirty="0"/>
              <a:t>3 minutes</a:t>
            </a:r>
          </a:p>
          <a:p>
            <a:endParaRPr lang="en-US" b="0" i="0" dirty="0"/>
          </a:p>
          <a:p>
            <a:r>
              <a:rPr lang="en-US" b="1" i="0" dirty="0"/>
              <a:t>Aim: </a:t>
            </a:r>
            <a:r>
              <a:rPr lang="en-US" b="0" i="0" dirty="0"/>
              <a:t>to introduce new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have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(‘Cómo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382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[2/2]</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852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7 minutes.</a:t>
            </a:r>
          </a:p>
          <a:p>
            <a:endParaRPr lang="en-US" b="1" dirty="0"/>
          </a:p>
          <a:p>
            <a:r>
              <a:rPr lang="en-GB" b="1" noProof="0" dirty="0"/>
              <a:t>Aim: </a:t>
            </a:r>
            <a:r>
              <a:rPr lang="en-GB" noProof="0" dirty="0"/>
              <a:t>to practise written recall (either receptive or productive) of 12 words which contain the SSCs [</a:t>
            </a:r>
            <a:r>
              <a:rPr lang="en-GB" noProof="0" dirty="0" err="1"/>
              <a:t>gue</a:t>
            </a:r>
            <a:r>
              <a:rPr lang="en-GB" noProof="0" dirty="0"/>
              <a:t>], [</a:t>
            </a:r>
            <a:r>
              <a:rPr lang="en-GB" noProof="0" dirty="0" err="1"/>
              <a:t>ge</a:t>
            </a:r>
            <a:r>
              <a:rPr lang="en-GB" noProof="0" dirty="0"/>
              <a:t>], [</a:t>
            </a:r>
            <a:r>
              <a:rPr lang="en-GB" noProof="0" dirty="0" err="1"/>
              <a:t>gui</a:t>
            </a:r>
            <a:r>
              <a:rPr lang="en-GB" noProof="0" dirty="0"/>
              <a:t>] and [</a:t>
            </a:r>
            <a:r>
              <a:rPr lang="en-GB" noProof="0" dirty="0" err="1"/>
              <a:t>gi</a:t>
            </a:r>
            <a:r>
              <a:rPr lang="en-GB" noProof="0" dirty="0"/>
              <a:t>]</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read and listen to the message and try to fill in the gaps.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Teacher reveals the answers with further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Students are encouraged to discuss the meaning of the text orally.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Transcript: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203864"/>
                </a:solidFill>
              </a:rPr>
              <a:t>El último día de colegio en diciembre generalmente hacemos una guirnalda en clase. Luego aprendemos cómo la gente celebra la Navidad en otros países. Mi compañero Miguel es argentino y dice que allí cogen figuras con forma de personas y las tiran a unas hogueras. Normalmente también recogemos juguetes para repartir a los niños porque es bueno ser generosos y así es un día mágico para todos.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a:t>More information about the Argentinian tradition of burning figures can be found here: https://es.wikipedia.org/wiki/Quema_de_mu%C3%B1ecos_de_fin_de_a%C3%B1o</a:t>
            </a:r>
          </a:p>
          <a:p>
            <a:endParaRPr lang="es-419"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a:r>
              <a:rPr lang="en-GB" sz="1200" b="0" dirty="0" err="1"/>
              <a:t>guirnalda</a:t>
            </a:r>
            <a:r>
              <a:rPr lang="en-GB" sz="1200" b="0" dirty="0"/>
              <a:t> [&gt;5000]; </a:t>
            </a:r>
            <a:r>
              <a:rPr lang="en-GB" sz="1200" b="0" dirty="0" err="1"/>
              <a:t>hoguera</a:t>
            </a:r>
            <a:r>
              <a:rPr lang="en-GB" sz="1200" b="0" dirty="0"/>
              <a:t> [&gt;5000]; </a:t>
            </a:r>
            <a:r>
              <a:rPr lang="en-GB" sz="1200" b="0" dirty="0" err="1"/>
              <a:t>mágico</a:t>
            </a:r>
            <a:r>
              <a:rPr lang="en-GB" sz="1200" b="0" dirty="0"/>
              <a:t> [2518]; </a:t>
            </a:r>
            <a:r>
              <a:rPr lang="en-GB" sz="1200" b="0" dirty="0" err="1"/>
              <a:t>argentino</a:t>
            </a:r>
            <a:r>
              <a:rPr lang="en-GB" sz="1200" b="0" dirty="0"/>
              <a:t> [1032]; </a:t>
            </a:r>
            <a:r>
              <a:rPr lang="en-GB" sz="1200" b="0" dirty="0" err="1"/>
              <a:t>juguete</a:t>
            </a:r>
            <a:r>
              <a:rPr lang="en-GB" sz="1200" b="0" dirty="0"/>
              <a:t> [3162]; </a:t>
            </a:r>
            <a:r>
              <a:rPr lang="en-GB" sz="1200" b="0" dirty="0" err="1"/>
              <a:t>generoso</a:t>
            </a:r>
            <a:r>
              <a:rPr lang="en-GB" sz="1200" b="0" dirty="0"/>
              <a:t> [3193]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793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jpeg"/><Relationship Id="rId5" Type="http://schemas.microsoft.com/office/2007/relationships/hdphoto" Target="../media/hdphoto2.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31.png"/><Relationship Id="rId18" Type="http://schemas.microsoft.com/office/2007/relationships/hdphoto" Target="../media/hdphoto4.wdp"/><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30.png"/><Relationship Id="rId17" Type="http://schemas.openxmlformats.org/officeDocument/2006/relationships/image" Target="../media/image34.png"/><Relationship Id="rId2" Type="http://schemas.openxmlformats.org/officeDocument/2006/relationships/notesSlide" Target="../notesSlides/notesSlide13.xml"/><Relationship Id="rId16"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27.png"/><Relationship Id="rId5" Type="http://schemas.openxmlformats.org/officeDocument/2006/relationships/audio" Target="../media/audio3.wav"/><Relationship Id="rId15" Type="http://schemas.microsoft.com/office/2007/relationships/hdphoto" Target="../media/hdphoto3.wdp"/><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audio" Target="../media/audio11.wav"/><Relationship Id="rId12" Type="http://schemas.microsoft.com/office/2007/relationships/hdphoto" Target="../media/hdphoto5.wdp"/><Relationship Id="rId2" Type="http://schemas.openxmlformats.org/officeDocument/2006/relationships/audio" Target="../media/media2.wav"/><Relationship Id="rId16" Type="http://schemas.openxmlformats.org/officeDocument/2006/relationships/image" Target="../media/image37.jpeg"/><Relationship Id="rId1" Type="http://schemas.microsoft.com/office/2007/relationships/media" Target="../media/media2.wav"/><Relationship Id="rId6" Type="http://schemas.openxmlformats.org/officeDocument/2006/relationships/audio" Target="../media/audio10.wav"/><Relationship Id="rId11" Type="http://schemas.openxmlformats.org/officeDocument/2006/relationships/image" Target="../media/image35.png"/><Relationship Id="rId5" Type="http://schemas.openxmlformats.org/officeDocument/2006/relationships/audio" Target="../media/audio9.wav"/><Relationship Id="rId15" Type="http://schemas.openxmlformats.org/officeDocument/2006/relationships/image" Target="../media/image25.png"/><Relationship Id="rId10" Type="http://schemas.openxmlformats.org/officeDocument/2006/relationships/audio" Target="../media/audio14.wav"/><Relationship Id="rId4" Type="http://schemas.openxmlformats.org/officeDocument/2006/relationships/notesSlide" Target="../notesSlides/notesSlide14.xml"/><Relationship Id="rId9" Type="http://schemas.openxmlformats.org/officeDocument/2006/relationships/audio" Target="../media/audio13.wav"/><Relationship Id="rId14" Type="http://schemas.openxmlformats.org/officeDocument/2006/relationships/audio" Target="../media/audio15.wav"/></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8.jp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47.png"/><Relationship Id="rId18" Type="http://schemas.openxmlformats.org/officeDocument/2006/relationships/image" Target="../media/image49.jpeg"/><Relationship Id="rId3" Type="http://schemas.openxmlformats.org/officeDocument/2006/relationships/audio" Target="../media/audio16.wav"/><Relationship Id="rId7" Type="http://schemas.openxmlformats.org/officeDocument/2006/relationships/audio" Target="../media/audio20.wav"/><Relationship Id="rId12" Type="http://schemas.openxmlformats.org/officeDocument/2006/relationships/image" Target="../media/image46.png"/><Relationship Id="rId17" Type="http://schemas.openxmlformats.org/officeDocument/2006/relationships/image" Target="../media/image48.png"/><Relationship Id="rId2" Type="http://schemas.openxmlformats.org/officeDocument/2006/relationships/notesSlide" Target="../notesSlides/notesSlide20.xml"/><Relationship Id="rId16" Type="http://schemas.openxmlformats.org/officeDocument/2006/relationships/audio" Target="../media/audio24.wav"/><Relationship Id="rId1" Type="http://schemas.openxmlformats.org/officeDocument/2006/relationships/slideLayout" Target="../slideLayouts/slideLayout2.xml"/><Relationship Id="rId6" Type="http://schemas.openxmlformats.org/officeDocument/2006/relationships/audio" Target="../media/audio19.wav"/><Relationship Id="rId11" Type="http://schemas.openxmlformats.org/officeDocument/2006/relationships/image" Target="../media/image45.png"/><Relationship Id="rId5" Type="http://schemas.openxmlformats.org/officeDocument/2006/relationships/audio" Target="../media/audio18.wav"/><Relationship Id="rId15" Type="http://schemas.openxmlformats.org/officeDocument/2006/relationships/audio" Target="../media/audio23.wav"/><Relationship Id="rId10" Type="http://schemas.openxmlformats.org/officeDocument/2006/relationships/image" Target="../media/image44.png"/><Relationship Id="rId19" Type="http://schemas.openxmlformats.org/officeDocument/2006/relationships/image" Target="../media/image50.png"/><Relationship Id="rId4" Type="http://schemas.openxmlformats.org/officeDocument/2006/relationships/audio" Target="../media/audio17.wav"/><Relationship Id="rId9" Type="http://schemas.openxmlformats.org/officeDocument/2006/relationships/image" Target="../media/image43.png"/><Relationship Id="rId14" Type="http://schemas.openxmlformats.org/officeDocument/2006/relationships/audio" Target="../media/audio22.wav"/></Relationships>
</file>

<file path=ppt/slides/_rels/slide21.xml.rels><?xml version="1.0" encoding="UTF-8" standalone="yes"?>
<Relationships xmlns="http://schemas.openxmlformats.org/package/2006/relationships"><Relationship Id="rId3" Type="http://schemas.openxmlformats.org/officeDocument/2006/relationships/audio" Target="../media/audio25.wav"/><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28.wav"/><Relationship Id="rId5" Type="http://schemas.openxmlformats.org/officeDocument/2006/relationships/audio" Target="../media/audio27.wav"/><Relationship Id="rId4" Type="http://schemas.openxmlformats.org/officeDocument/2006/relationships/audio" Target="../media/audio26.wav"/></Relationships>
</file>

<file path=ppt/slides/_rels/slide22.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5.png"/><Relationship Id="rId5" Type="http://schemas.openxmlformats.org/officeDocument/2006/relationships/image" Target="../media/image51.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57.png"/><Relationship Id="rId3" Type="http://schemas.openxmlformats.org/officeDocument/2006/relationships/audio" Target="../media/audio29.wav"/><Relationship Id="rId7" Type="http://schemas.openxmlformats.org/officeDocument/2006/relationships/audio" Target="../media/audio33.wav"/><Relationship Id="rId12" Type="http://schemas.openxmlformats.org/officeDocument/2006/relationships/image" Target="../media/image56.png"/><Relationship Id="rId17" Type="http://schemas.microsoft.com/office/2007/relationships/hdphoto" Target="../media/hdphoto8.wdp"/><Relationship Id="rId2" Type="http://schemas.openxmlformats.org/officeDocument/2006/relationships/notesSlide" Target="../notesSlides/notesSlide30.xml"/><Relationship Id="rId16"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audio" Target="../media/audio32.wav"/><Relationship Id="rId11" Type="http://schemas.openxmlformats.org/officeDocument/2006/relationships/image" Target="../media/image27.png"/><Relationship Id="rId5" Type="http://schemas.openxmlformats.org/officeDocument/2006/relationships/audio" Target="../media/audio31.wav"/><Relationship Id="rId15" Type="http://schemas.microsoft.com/office/2007/relationships/hdphoto" Target="../media/hdphoto7.wdp"/><Relationship Id="rId10" Type="http://schemas.openxmlformats.org/officeDocument/2006/relationships/audio" Target="../media/audio36.wav"/><Relationship Id="rId4" Type="http://schemas.openxmlformats.org/officeDocument/2006/relationships/audio" Target="../media/audio30.wav"/><Relationship Id="rId9" Type="http://schemas.openxmlformats.org/officeDocument/2006/relationships/audio" Target="../media/audio35.wav"/><Relationship Id="rId1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25.png"/><Relationship Id="rId3" Type="http://schemas.openxmlformats.org/officeDocument/2006/relationships/slideLayout" Target="../slideLayouts/slideLayout2.xml"/><Relationship Id="rId7" Type="http://schemas.microsoft.com/office/2007/relationships/hdphoto" Target="../media/hdphoto9.wdp"/><Relationship Id="rId12" Type="http://schemas.openxmlformats.org/officeDocument/2006/relationships/image" Target="../media/image65.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61.png"/><Relationship Id="rId11" Type="http://schemas.openxmlformats.org/officeDocument/2006/relationships/hyperlink" Target="https://es.wikipedia.org/wiki/Pi%C3%B1ata" TargetMode="External"/><Relationship Id="rId5" Type="http://schemas.openxmlformats.org/officeDocument/2006/relationships/image" Target="../media/image60.png"/><Relationship Id="rId10" Type="http://schemas.openxmlformats.org/officeDocument/2006/relationships/image" Target="../media/image64.jpg"/><Relationship Id="rId4" Type="http://schemas.openxmlformats.org/officeDocument/2006/relationships/notesSlide" Target="../notesSlides/notesSlide31.xml"/><Relationship Id="rId9"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7.gif"/><Relationship Id="rId5" Type="http://schemas.openxmlformats.org/officeDocument/2006/relationships/image" Target="../media/image27.png"/><Relationship Id="rId4" Type="http://schemas.microsoft.com/office/2007/relationships/hdphoto" Target="../media/hdphoto10.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9.png"/><Relationship Id="rId7" Type="http://schemas.openxmlformats.org/officeDocument/2006/relationships/image" Target="../media/image63.png"/><Relationship Id="rId12"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6.png"/><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quizlet.com/gb/601654781/year-9-spanish-term-21-week-1-flash-cards/" TargetMode="External"/><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g"/><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242801" cy="879475"/>
          </a:xfrm>
        </p:spPr>
        <p:txBody>
          <a:bodyPr>
            <a:normAutofit fontScale="90000"/>
          </a:bodyPr>
          <a:lstStyle/>
          <a:p>
            <a:pPr algn="l"/>
            <a:r>
              <a:rPr lang="en-GB" sz="4000" b="1" dirty="0">
                <a:solidFill>
                  <a:prstClr val="white"/>
                </a:solidFill>
              </a:rPr>
              <a:t>Talking about Christmas traditions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7291126" cy="567626"/>
          </a:xfrm>
        </p:spPr>
        <p:txBody>
          <a:bodyPr>
            <a:normAutofit/>
          </a:bodyPr>
          <a:lstStyle/>
          <a:p>
            <a:pPr algn="l"/>
            <a:r>
              <a:rPr lang="en-GB" sz="3000" dirty="0">
                <a:solidFill>
                  <a:prstClr val="white"/>
                </a:solidFill>
              </a:rPr>
              <a:t>Plural forms of ‘</a:t>
            </a:r>
            <a:r>
              <a:rPr lang="en-GB" sz="3000" dirty="0" err="1">
                <a:solidFill>
                  <a:prstClr val="white"/>
                </a:solidFill>
              </a:rPr>
              <a:t>ir</a:t>
            </a:r>
            <a:r>
              <a:rPr lang="en-GB" sz="3000" dirty="0">
                <a:solidFill>
                  <a:prstClr val="white"/>
                </a:solidFill>
              </a:rPr>
              <a:t>’ in present and future</a:t>
            </a:r>
          </a:p>
          <a:p>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3828415"/>
            <a:ext cx="533254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a:t>
            </a:r>
            <a:r>
              <a:rPr lang="en-GB" sz="3000" dirty="0" err="1">
                <a:solidFill>
                  <a:prstClr val="white"/>
                </a:solidFill>
              </a:rPr>
              <a:t>gue</a:t>
            </a:r>
            <a:r>
              <a:rPr lang="en-GB" sz="3000" dirty="0">
                <a:solidFill>
                  <a:prstClr val="white"/>
                </a:solidFill>
              </a:rPr>
              <a:t>] / [</a:t>
            </a:r>
            <a:r>
              <a:rPr lang="en-GB" sz="3000" dirty="0" err="1">
                <a:solidFill>
                  <a:prstClr val="white"/>
                </a:solidFill>
              </a:rPr>
              <a:t>ge</a:t>
            </a:r>
            <a:r>
              <a:rPr lang="en-GB" sz="3000" dirty="0">
                <a:solidFill>
                  <a:prstClr val="white"/>
                </a:solidFill>
              </a:rPr>
              <a:t>] and [</a:t>
            </a:r>
            <a:r>
              <a:rPr lang="en-GB" sz="3000" dirty="0" err="1">
                <a:solidFill>
                  <a:prstClr val="white"/>
                </a:solidFill>
              </a:rPr>
              <a:t>gui</a:t>
            </a:r>
            <a:r>
              <a:rPr lang="en-GB" sz="3000" dirty="0">
                <a:solidFill>
                  <a:prstClr val="white"/>
                </a:solidFill>
              </a:rPr>
              <a:t>] / [</a:t>
            </a:r>
            <a:r>
              <a:rPr lang="en-GB" sz="3000" dirty="0" err="1">
                <a:solidFill>
                  <a:prstClr val="white"/>
                </a:solidFill>
              </a:rPr>
              <a:t>gi</a:t>
            </a:r>
            <a:r>
              <a:rPr lang="en-GB" sz="3000" dirty="0">
                <a:solidFill>
                  <a:prstClr val="white"/>
                </a:solidFill>
              </a:rPr>
              <a:t>]</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7 - Lesson 27</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679798"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a:solidFill>
                  <a:prstClr val="white"/>
                </a:solidFill>
                <a:latin typeface="Century Gothic" panose="020B0502020202020204" pitchFamily="34" charset="0"/>
              </a:rPr>
              <a:t>Pete Watson / Louise Caruso / Amanda Izquierdo</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30/07/21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013714" cy="1325563"/>
          </a:xfrm>
        </p:spPr>
        <p:txBody>
          <a:bodyPr>
            <a:normAutofit/>
          </a:bodyPr>
          <a:lstStyle/>
          <a:p>
            <a:r>
              <a:rPr lang="en-GB" sz="2600" b="1" dirty="0">
                <a:solidFill>
                  <a:schemeClr val="bg1"/>
                </a:solidFill>
              </a:rPr>
              <a:t>Talking about where someone goes ‘</a:t>
            </a:r>
            <a:r>
              <a:rPr lang="en-GB" sz="2600" b="1" dirty="0" err="1">
                <a:solidFill>
                  <a:schemeClr val="bg1"/>
                </a:solidFill>
              </a:rPr>
              <a:t>Ir</a:t>
            </a:r>
            <a:r>
              <a:rPr lang="en-GB" sz="2600" b="1" dirty="0">
                <a:solidFill>
                  <a:schemeClr val="bg1"/>
                </a:solidFill>
              </a:rPr>
              <a:t>’ in plural</a:t>
            </a:r>
          </a:p>
        </p:txBody>
      </p:sp>
      <p:sp>
        <p:nvSpPr>
          <p:cNvPr id="3" name="TextBox 2"/>
          <p:cNvSpPr txBox="1"/>
          <p:nvPr/>
        </p:nvSpPr>
        <p:spPr>
          <a:xfrm>
            <a:off x="237196" y="1264911"/>
            <a:ext cx="811126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schemeClr val="accent5">
                    <a:lumMod val="50000"/>
                  </a:schemeClr>
                </a:solidFill>
                <a:latin typeface="Century Gothic" panose="020F0302020204030204"/>
              </a:rPr>
              <a:t>Remember: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schemeClr val="accent5">
                    <a:lumMod val="50000"/>
                  </a:schemeClr>
                </a:solidFill>
                <a:latin typeface="Century Gothic" panose="020F0302020204030204"/>
              </a:rPr>
              <a:t>we</a:t>
            </a:r>
            <a:r>
              <a:rPr kumimoji="0" lang="en-GB" sz="3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go, we are going	</a:t>
            </a:r>
            <a:r>
              <a:rPr lang="en-GB" sz="3600" dirty="0">
                <a:solidFill>
                  <a:schemeClr val="accent5">
                    <a:lumMod val="50000"/>
                  </a:schemeClr>
                </a:solidFill>
                <a:latin typeface="Century Gothic" panose="020F0302020204030204"/>
              </a:rPr>
              <a:t>=</a:t>
            </a:r>
            <a:r>
              <a:rPr kumimoji="0" lang="en-GB" sz="3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schemeClr val="accent5">
                    <a:lumMod val="50000"/>
                  </a:schemeClr>
                </a:solidFill>
                <a:latin typeface="Century Gothic" panose="020F0302020204030204"/>
              </a:rPr>
              <a:t>they go</a:t>
            </a:r>
            <a:r>
              <a:rPr kumimoji="0" lang="en-GB" sz="36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they are going	=  _____</a:t>
            </a:r>
          </a:p>
        </p:txBody>
      </p:sp>
      <p:sp>
        <p:nvSpPr>
          <p:cNvPr id="6" name="TextBox 5"/>
          <p:cNvSpPr txBox="1"/>
          <p:nvPr/>
        </p:nvSpPr>
        <p:spPr>
          <a:xfrm>
            <a:off x="6230900" y="1767596"/>
            <a:ext cx="16983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F66400"/>
                </a:solidFill>
                <a:effectLst/>
                <a:uLnTx/>
                <a:uFillTx/>
                <a:latin typeface="Century Gothic" panose="020F0302020204030204"/>
                <a:ea typeface="+mn-ea"/>
                <a:cs typeface="+mn-cs"/>
              </a:rPr>
              <a:t>vamos</a:t>
            </a:r>
            <a:endParaRPr kumimoji="0" lang="en-GB" sz="3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7" name="TextBox 6"/>
          <p:cNvSpPr txBox="1"/>
          <p:nvPr/>
        </p:nvSpPr>
        <p:spPr>
          <a:xfrm>
            <a:off x="6230900" y="2322203"/>
            <a:ext cx="21175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66400"/>
                </a:solidFill>
                <a:effectLst/>
                <a:uLnTx/>
                <a:uFillTx/>
                <a:latin typeface="Century Gothic" panose="020F0302020204030204"/>
                <a:ea typeface="+mn-ea"/>
                <a:cs typeface="+mn-cs"/>
              </a:rPr>
              <a:t>van</a:t>
            </a:r>
          </a:p>
        </p:txBody>
      </p:sp>
      <p:sp>
        <p:nvSpPr>
          <p:cNvPr id="8" name="TextBox 7"/>
          <p:cNvSpPr txBox="1"/>
          <p:nvPr/>
        </p:nvSpPr>
        <p:spPr>
          <a:xfrm>
            <a:off x="237194" y="4338791"/>
            <a:ext cx="73648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We go to the church =</a:t>
            </a:r>
          </a:p>
        </p:txBody>
      </p:sp>
      <p:sp>
        <p:nvSpPr>
          <p:cNvPr id="31"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36" name="Rounded Rectangular Callout 35"/>
          <p:cNvSpPr/>
          <p:nvPr/>
        </p:nvSpPr>
        <p:spPr>
          <a:xfrm>
            <a:off x="8521909" y="811147"/>
            <a:ext cx="3576326" cy="2372303"/>
          </a:xfrm>
          <a:prstGeom prst="wedgeRoundRectCallout">
            <a:avLst>
              <a:gd name="adj1" fmla="val -25752"/>
              <a:gd name="adj2" fmla="val 100271"/>
              <a:gd name="adj3" fmla="val 16667"/>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Remember, to mean ‘to the’, use use ‘</a:t>
            </a:r>
            <a:r>
              <a:rPr lang="en-GB" sz="2400" b="1" dirty="0">
                <a:solidFill>
                  <a:schemeClr val="accent5">
                    <a:lumMod val="50000"/>
                  </a:schemeClr>
                </a:solidFill>
              </a:rPr>
              <a:t>a la</a:t>
            </a:r>
            <a:r>
              <a:rPr lang="en-GB" sz="2400" dirty="0">
                <a:solidFill>
                  <a:schemeClr val="accent5">
                    <a:lumMod val="50000"/>
                  </a:schemeClr>
                </a:solidFill>
              </a:rPr>
              <a:t>’ for </a:t>
            </a:r>
            <a:r>
              <a:rPr lang="en-GB" sz="2400" b="1" dirty="0">
                <a:solidFill>
                  <a:schemeClr val="accent5">
                    <a:lumMod val="50000"/>
                  </a:schemeClr>
                </a:solidFill>
              </a:rPr>
              <a:t>singular</a:t>
            </a:r>
            <a:r>
              <a:rPr lang="en-GB" sz="2400" dirty="0">
                <a:solidFill>
                  <a:schemeClr val="accent5">
                    <a:lumMod val="50000"/>
                  </a:schemeClr>
                </a:solidFill>
              </a:rPr>
              <a:t> </a:t>
            </a:r>
            <a:r>
              <a:rPr lang="en-GB" sz="2400" b="1" dirty="0">
                <a:solidFill>
                  <a:schemeClr val="accent5">
                    <a:lumMod val="50000"/>
                  </a:schemeClr>
                </a:solidFill>
              </a:rPr>
              <a:t>feminine</a:t>
            </a:r>
            <a:r>
              <a:rPr lang="en-GB" sz="2400" dirty="0">
                <a:solidFill>
                  <a:schemeClr val="accent5">
                    <a:lumMod val="50000"/>
                  </a:schemeClr>
                </a:solidFill>
              </a:rPr>
              <a:t> nouns and ‘</a:t>
            </a:r>
            <a:r>
              <a:rPr lang="en-GB" sz="2400" b="1" dirty="0">
                <a:solidFill>
                  <a:schemeClr val="accent5">
                    <a:lumMod val="50000"/>
                  </a:schemeClr>
                </a:solidFill>
              </a:rPr>
              <a:t>al</a:t>
            </a:r>
            <a:r>
              <a:rPr lang="en-GB" sz="2400" dirty="0">
                <a:solidFill>
                  <a:schemeClr val="accent5">
                    <a:lumMod val="50000"/>
                  </a:schemeClr>
                </a:solidFill>
              </a:rPr>
              <a:t>’ for </a:t>
            </a:r>
            <a:r>
              <a:rPr lang="en-GB" sz="2400" b="1" dirty="0">
                <a:solidFill>
                  <a:schemeClr val="accent5">
                    <a:lumMod val="50000"/>
                  </a:schemeClr>
                </a:solidFill>
              </a:rPr>
              <a:t>singular</a:t>
            </a:r>
            <a:r>
              <a:rPr lang="en-GB" sz="2400" dirty="0">
                <a:solidFill>
                  <a:schemeClr val="accent5">
                    <a:lumMod val="50000"/>
                  </a:schemeClr>
                </a:solidFill>
              </a:rPr>
              <a:t> </a:t>
            </a:r>
            <a:r>
              <a:rPr lang="en-GB" sz="2400" b="1" dirty="0">
                <a:solidFill>
                  <a:schemeClr val="accent5">
                    <a:lumMod val="50000"/>
                  </a:schemeClr>
                </a:solidFill>
              </a:rPr>
              <a:t>masculine</a:t>
            </a:r>
            <a:r>
              <a:rPr lang="en-GB" sz="2400" dirty="0">
                <a:solidFill>
                  <a:schemeClr val="accent5">
                    <a:lumMod val="50000"/>
                  </a:schemeClr>
                </a:solidFill>
              </a:rPr>
              <a:t> nouns.</a:t>
            </a:r>
          </a:p>
        </p:txBody>
      </p:sp>
      <p:sp>
        <p:nvSpPr>
          <p:cNvPr id="9" name="TextBox 8">
            <a:extLst>
              <a:ext uri="{FF2B5EF4-FFF2-40B4-BE49-F238E27FC236}">
                <a16:creationId xmlns:a16="http://schemas.microsoft.com/office/drawing/2014/main" id="{33BB1175-B73C-4224-8EF6-DB7B232F6281}"/>
              </a:ext>
            </a:extLst>
          </p:cNvPr>
          <p:cNvSpPr txBox="1"/>
          <p:nvPr/>
        </p:nvSpPr>
        <p:spPr>
          <a:xfrm>
            <a:off x="237195" y="3120596"/>
            <a:ext cx="8727511" cy="1200329"/>
          </a:xfrm>
          <a:prstGeom prst="rect">
            <a:avLst/>
          </a:prstGeom>
          <a:noFill/>
        </p:spPr>
        <p:txBody>
          <a:bodyPr wrap="square" rtlCol="0">
            <a:spAutoFit/>
          </a:bodyPr>
          <a:lstStyle/>
          <a:p>
            <a:pPr algn="l"/>
            <a:r>
              <a:rPr lang="en-GB" sz="3600" dirty="0">
                <a:solidFill>
                  <a:schemeClr val="accent5">
                    <a:lumMod val="50000"/>
                  </a:schemeClr>
                </a:solidFill>
              </a:rPr>
              <a:t>To say you (plural) go, you are going, use </a:t>
            </a:r>
            <a:r>
              <a:rPr lang="en-GB" sz="3600" b="1" dirty="0" err="1">
                <a:solidFill>
                  <a:srgbClr val="E25B00"/>
                </a:solidFill>
              </a:rPr>
              <a:t>vais</a:t>
            </a:r>
            <a:r>
              <a:rPr lang="en-GB" sz="3600" b="1" dirty="0">
                <a:solidFill>
                  <a:schemeClr val="accent5">
                    <a:lumMod val="50000"/>
                  </a:schemeClr>
                </a:solidFill>
              </a:rPr>
              <a:t> .</a:t>
            </a:r>
          </a:p>
        </p:txBody>
      </p:sp>
      <p:sp>
        <p:nvSpPr>
          <p:cNvPr id="14" name="TextBox 13">
            <a:extLst>
              <a:ext uri="{FF2B5EF4-FFF2-40B4-BE49-F238E27FC236}">
                <a16:creationId xmlns:a16="http://schemas.microsoft.com/office/drawing/2014/main" id="{37B23635-75E8-41DE-ABD2-2BD18BBB877D}"/>
              </a:ext>
            </a:extLst>
          </p:cNvPr>
          <p:cNvSpPr txBox="1"/>
          <p:nvPr/>
        </p:nvSpPr>
        <p:spPr>
          <a:xfrm>
            <a:off x="5495848" y="4287635"/>
            <a:ext cx="53388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a:solidFill>
                  <a:srgbClr val="E25B00"/>
                </a:solidFill>
                <a:latin typeface="Century Gothic" panose="020F0302020204030204"/>
              </a:rPr>
              <a:t>Vamos</a:t>
            </a:r>
            <a:r>
              <a:rPr lang="en-GB" sz="3600" dirty="0">
                <a:solidFill>
                  <a:srgbClr val="115076"/>
                </a:solidFill>
                <a:latin typeface="Century Gothic" panose="020F0302020204030204"/>
              </a:rPr>
              <a:t> </a:t>
            </a:r>
            <a:r>
              <a:rPr lang="en-GB" sz="3600" dirty="0">
                <a:solidFill>
                  <a:schemeClr val="accent5">
                    <a:lumMod val="50000"/>
                  </a:schemeClr>
                </a:solidFill>
                <a:latin typeface="Century Gothic" panose="020F0302020204030204"/>
              </a:rPr>
              <a:t>a la </a:t>
            </a:r>
            <a:r>
              <a:rPr lang="en-GB" sz="3600" dirty="0" err="1">
                <a:solidFill>
                  <a:schemeClr val="accent5">
                    <a:lumMod val="50000"/>
                  </a:schemeClr>
                </a:solidFill>
                <a:latin typeface="Century Gothic" panose="020F0302020204030204"/>
              </a:rPr>
              <a:t>iglesia</a:t>
            </a:r>
            <a:r>
              <a:rPr lang="en-GB" sz="3600" dirty="0">
                <a:solidFill>
                  <a:schemeClr val="accent5">
                    <a:lumMod val="50000"/>
                  </a:schemeClr>
                </a:solidFill>
                <a:latin typeface="Century Gothic" panose="020F0302020204030204"/>
              </a:rPr>
              <a:t>.</a:t>
            </a:r>
            <a:r>
              <a:rPr kumimoji="0" lang="en-GB" sz="36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sp>
        <p:nvSpPr>
          <p:cNvPr id="15" name="TextBox 14">
            <a:extLst>
              <a:ext uri="{FF2B5EF4-FFF2-40B4-BE49-F238E27FC236}">
                <a16:creationId xmlns:a16="http://schemas.microsoft.com/office/drawing/2014/main" id="{AD250DB5-CF6A-42D3-A063-FD4D5DF1927B}"/>
              </a:ext>
            </a:extLst>
          </p:cNvPr>
          <p:cNvSpPr txBox="1"/>
          <p:nvPr/>
        </p:nvSpPr>
        <p:spPr>
          <a:xfrm>
            <a:off x="237194" y="4934127"/>
            <a:ext cx="7088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They are</a:t>
            </a:r>
            <a:r>
              <a:rPr kumimoji="0" lang="en-GB" sz="360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going to the park </a:t>
            </a:r>
            <a:r>
              <a:rPr kumimoji="0" lang="en-GB" sz="36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16" name="TextBox 15">
            <a:extLst>
              <a:ext uri="{FF2B5EF4-FFF2-40B4-BE49-F238E27FC236}">
                <a16:creationId xmlns:a16="http://schemas.microsoft.com/office/drawing/2014/main" id="{3F18723E-08CF-4A59-894D-BCE8ED06DF00}"/>
              </a:ext>
            </a:extLst>
          </p:cNvPr>
          <p:cNvSpPr txBox="1"/>
          <p:nvPr/>
        </p:nvSpPr>
        <p:spPr>
          <a:xfrm>
            <a:off x="6750652" y="4955659"/>
            <a:ext cx="53388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E25B00"/>
                </a:solidFill>
                <a:latin typeface="Century Gothic" panose="020F0302020204030204"/>
              </a:rPr>
              <a:t>Van</a:t>
            </a:r>
            <a:r>
              <a:rPr lang="en-GB" sz="3600" dirty="0">
                <a:solidFill>
                  <a:srgbClr val="115076"/>
                </a:solidFill>
                <a:latin typeface="Century Gothic" panose="020F0302020204030204"/>
              </a:rPr>
              <a:t> </a:t>
            </a:r>
            <a:r>
              <a:rPr lang="en-GB" sz="3600" dirty="0">
                <a:solidFill>
                  <a:schemeClr val="accent5">
                    <a:lumMod val="50000"/>
                  </a:schemeClr>
                </a:solidFill>
                <a:latin typeface="Century Gothic" panose="020F0302020204030204"/>
              </a:rPr>
              <a:t>al </a:t>
            </a:r>
            <a:r>
              <a:rPr lang="en-GB" sz="3600" dirty="0" err="1">
                <a:solidFill>
                  <a:schemeClr val="accent5">
                    <a:lumMod val="50000"/>
                  </a:schemeClr>
                </a:solidFill>
                <a:latin typeface="Century Gothic" panose="020F0302020204030204"/>
              </a:rPr>
              <a:t>parque</a:t>
            </a:r>
            <a:r>
              <a:rPr lang="en-GB" sz="3600" dirty="0">
                <a:solidFill>
                  <a:schemeClr val="accent5">
                    <a:lumMod val="50000"/>
                  </a:schemeClr>
                </a:solidFill>
                <a:latin typeface="Century Gothic" panose="020F0302020204030204"/>
              </a:rPr>
              <a:t>.</a:t>
            </a:r>
            <a:r>
              <a:rPr kumimoji="0" lang="en-GB" sz="36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sp>
        <p:nvSpPr>
          <p:cNvPr id="17" name="TextBox 16">
            <a:extLst>
              <a:ext uri="{FF2B5EF4-FFF2-40B4-BE49-F238E27FC236}">
                <a16:creationId xmlns:a16="http://schemas.microsoft.com/office/drawing/2014/main" id="{8DD9050D-BF8C-4B9F-9E99-746DC65D6F30}"/>
              </a:ext>
            </a:extLst>
          </p:cNvPr>
          <p:cNvSpPr txBox="1"/>
          <p:nvPr/>
        </p:nvSpPr>
        <p:spPr>
          <a:xfrm>
            <a:off x="237194" y="5634984"/>
            <a:ext cx="7088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You (plural) go to the bank =</a:t>
            </a:r>
          </a:p>
        </p:txBody>
      </p:sp>
      <p:sp>
        <p:nvSpPr>
          <p:cNvPr id="18" name="TextBox 17">
            <a:extLst>
              <a:ext uri="{FF2B5EF4-FFF2-40B4-BE49-F238E27FC236}">
                <a16:creationId xmlns:a16="http://schemas.microsoft.com/office/drawing/2014/main" id="{E9CF6CBE-7BC7-48DA-9BC4-78EC26B1D946}"/>
              </a:ext>
            </a:extLst>
          </p:cNvPr>
          <p:cNvSpPr txBox="1"/>
          <p:nvPr/>
        </p:nvSpPr>
        <p:spPr>
          <a:xfrm>
            <a:off x="6740842" y="5656213"/>
            <a:ext cx="53388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a:solidFill>
                  <a:srgbClr val="E25B00"/>
                </a:solidFill>
                <a:latin typeface="Century Gothic" panose="020F0302020204030204"/>
              </a:rPr>
              <a:t>Vais</a:t>
            </a:r>
            <a:r>
              <a:rPr lang="en-GB" sz="3600" dirty="0">
                <a:solidFill>
                  <a:srgbClr val="115076"/>
                </a:solidFill>
                <a:latin typeface="Century Gothic" panose="020F0302020204030204"/>
              </a:rPr>
              <a:t> </a:t>
            </a:r>
            <a:r>
              <a:rPr lang="en-GB" sz="3600" dirty="0">
                <a:solidFill>
                  <a:schemeClr val="accent5">
                    <a:lumMod val="50000"/>
                  </a:schemeClr>
                </a:solidFill>
                <a:latin typeface="Century Gothic" panose="020F0302020204030204"/>
              </a:rPr>
              <a:t>al banco.</a:t>
            </a:r>
            <a:r>
              <a:rPr kumimoji="0" lang="en-GB" sz="36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50693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36" grpId="0" animBg="1"/>
      <p:bldP spid="9" grpId="0"/>
      <p:bldP spid="1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 y="296863"/>
            <a:ext cx="6649156" cy="867128"/>
          </a:xfrm>
          <a:prstGeom prst="rect">
            <a:avLst/>
          </a:prstGeom>
        </p:spPr>
      </p:pic>
      <p:sp>
        <p:nvSpPr>
          <p:cNvPr id="2" name="Title 1"/>
          <p:cNvSpPr>
            <a:spLocks noGrp="1"/>
          </p:cNvSpPr>
          <p:nvPr>
            <p:ph type="title"/>
          </p:nvPr>
        </p:nvSpPr>
        <p:spPr>
          <a:xfrm>
            <a:off x="1" y="52112"/>
            <a:ext cx="6416049" cy="1250443"/>
          </a:xfrm>
        </p:spPr>
        <p:txBody>
          <a:bodyPr>
            <a:normAutofit/>
          </a:bodyPr>
          <a:lstStyle/>
          <a:p>
            <a:r>
              <a:rPr lang="en-GB" sz="2667" b="1" dirty="0">
                <a:solidFill>
                  <a:schemeClr val="bg1"/>
                </a:solidFill>
              </a:rPr>
              <a:t>Talking </a:t>
            </a:r>
            <a:r>
              <a:rPr lang="en-GB" sz="2667" b="1">
                <a:solidFill>
                  <a:schemeClr val="bg1"/>
                </a:solidFill>
              </a:rPr>
              <a:t>about future plans</a:t>
            </a:r>
            <a:br>
              <a:rPr lang="en-GB" sz="2667" b="1">
                <a:solidFill>
                  <a:schemeClr val="bg1"/>
                </a:solidFill>
              </a:rPr>
            </a:br>
            <a:r>
              <a:rPr lang="en-GB" sz="2667" b="1">
                <a:solidFill>
                  <a:schemeClr val="bg1"/>
                </a:solidFill>
              </a:rPr>
              <a:t>Using the verb ‘ir’ [revisited]</a:t>
            </a:r>
            <a:endParaRPr lang="en-GB" sz="2667" b="1" dirty="0">
              <a:solidFill>
                <a:schemeClr val="bg1"/>
              </a:solidFill>
            </a:endParaRPr>
          </a:p>
        </p:txBody>
      </p:sp>
      <p:sp>
        <p:nvSpPr>
          <p:cNvPr id="7" name="TextBox 6">
            <a:extLst>
              <a:ext uri="{FF2B5EF4-FFF2-40B4-BE49-F238E27FC236}">
                <a16:creationId xmlns:a16="http://schemas.microsoft.com/office/drawing/2014/main" id="{9D1DF0A3-ADF5-7447-BD11-05540C447550}"/>
              </a:ext>
            </a:extLst>
          </p:cNvPr>
          <p:cNvSpPr txBox="1"/>
          <p:nvPr/>
        </p:nvSpPr>
        <p:spPr>
          <a:xfrm>
            <a:off x="360934" y="1343460"/>
            <a:ext cx="11470131" cy="1672956"/>
          </a:xfrm>
          <a:prstGeom prst="rect">
            <a:avLst/>
          </a:prstGeom>
          <a:noFill/>
        </p:spPr>
        <p:txBody>
          <a:bodyPr wrap="square" lIns="91424" tIns="45719" rIns="91424" bIns="45719" rtlCol="0">
            <a:spAutoFit/>
          </a:bodyPr>
          <a:lstStyle/>
          <a:p>
            <a:pPr>
              <a:lnSpc>
                <a:spcPct val="110000"/>
              </a:lnSpc>
            </a:pPr>
            <a:r>
              <a:rPr lang="en-GB" sz="3200" dirty="0">
                <a:solidFill>
                  <a:srgbClr val="002060"/>
                </a:solidFill>
              </a:rPr>
              <a:t>To talk about </a:t>
            </a:r>
            <a:r>
              <a:rPr lang="en-GB" sz="3200" b="1" dirty="0">
                <a:solidFill>
                  <a:srgbClr val="002060"/>
                </a:solidFill>
              </a:rPr>
              <a:t>what someone is going to do </a:t>
            </a:r>
            <a:r>
              <a:rPr lang="en-GB" sz="3200" dirty="0">
                <a:solidFill>
                  <a:srgbClr val="002060"/>
                </a:solidFill>
              </a:rPr>
              <a:t>(future plans), use a present tense form of the verb ‘</a:t>
            </a:r>
            <a:r>
              <a:rPr lang="en-GB" sz="3200" b="1" dirty="0" err="1">
                <a:solidFill>
                  <a:srgbClr val="002060"/>
                </a:solidFill>
              </a:rPr>
              <a:t>ir</a:t>
            </a:r>
            <a:r>
              <a:rPr lang="en-GB" sz="3200" dirty="0">
                <a:solidFill>
                  <a:srgbClr val="002060"/>
                </a:solidFill>
              </a:rPr>
              <a:t>’, followed by  ___ + ___________. </a:t>
            </a:r>
          </a:p>
        </p:txBody>
      </p:sp>
      <p:sp>
        <p:nvSpPr>
          <p:cNvPr id="6" name="TextBox 5"/>
          <p:cNvSpPr txBox="1"/>
          <p:nvPr/>
        </p:nvSpPr>
        <p:spPr>
          <a:xfrm>
            <a:off x="10974037" y="1866191"/>
            <a:ext cx="626533" cy="615537"/>
          </a:xfrm>
          <a:prstGeom prst="rect">
            <a:avLst/>
          </a:prstGeom>
          <a:noFill/>
        </p:spPr>
        <p:txBody>
          <a:bodyPr wrap="square" lIns="121904" tIns="60952" rIns="121904" bIns="60952" rtlCol="0">
            <a:spAutoFit/>
          </a:bodyPr>
          <a:lstStyle/>
          <a:p>
            <a:pPr algn="l"/>
            <a:r>
              <a:rPr lang="en-US" sz="3200" b="1" dirty="0">
                <a:solidFill>
                  <a:srgbClr val="FF6600"/>
                </a:solidFill>
              </a:rPr>
              <a:t>a</a:t>
            </a:r>
          </a:p>
        </p:txBody>
      </p:sp>
      <p:sp>
        <p:nvSpPr>
          <p:cNvPr id="8" name="TextBox 7"/>
          <p:cNvSpPr txBox="1"/>
          <p:nvPr/>
        </p:nvSpPr>
        <p:spPr>
          <a:xfrm>
            <a:off x="1088750" y="2396669"/>
            <a:ext cx="1919919" cy="615537"/>
          </a:xfrm>
          <a:prstGeom prst="rect">
            <a:avLst/>
          </a:prstGeom>
          <a:noFill/>
        </p:spPr>
        <p:txBody>
          <a:bodyPr wrap="square" lIns="121904" tIns="60952" rIns="121904" bIns="60952" rtlCol="0">
            <a:spAutoFit/>
          </a:bodyPr>
          <a:lstStyle/>
          <a:p>
            <a:pPr algn="l"/>
            <a:r>
              <a:rPr lang="en-US" sz="3200" b="1" dirty="0">
                <a:solidFill>
                  <a:srgbClr val="FF6600"/>
                </a:solidFill>
              </a:rPr>
              <a:t>infinitive</a:t>
            </a:r>
          </a:p>
        </p:txBody>
      </p:sp>
      <p:sp>
        <p:nvSpPr>
          <p:cNvPr id="17" name="TextBox 16"/>
          <p:cNvSpPr txBox="1"/>
          <p:nvPr/>
        </p:nvSpPr>
        <p:spPr>
          <a:xfrm>
            <a:off x="492302" y="2931089"/>
            <a:ext cx="5923747" cy="1077218"/>
          </a:xfrm>
          <a:prstGeom prst="rect">
            <a:avLst/>
          </a:prstGeom>
          <a:noFill/>
        </p:spPr>
        <p:txBody>
          <a:bodyPr wrap="square" rtlCol="0">
            <a:spAutoFit/>
          </a:bodyPr>
          <a:lstStyle/>
          <a:p>
            <a:r>
              <a:rPr lang="en-GB" sz="3200" b="1" dirty="0">
                <a:solidFill>
                  <a:srgbClr val="002060"/>
                </a:solidFill>
              </a:rPr>
              <a:t>We are going to </a:t>
            </a:r>
            <a:r>
              <a:rPr lang="en-GB" sz="3200" dirty="0">
                <a:solidFill>
                  <a:srgbClr val="002060"/>
                </a:solidFill>
              </a:rPr>
              <a:t>play the guitar.</a:t>
            </a:r>
            <a:endParaRPr lang="en-GB" sz="4000" dirty="0">
              <a:solidFill>
                <a:srgbClr val="002060"/>
              </a:solidFill>
            </a:endParaRPr>
          </a:p>
        </p:txBody>
      </p:sp>
      <p:pic>
        <p:nvPicPr>
          <p:cNvPr id="1026" name="Picture 2" descr="future clipart - Clip Art Library">
            <a:extLst>
              <a:ext uri="{FF2B5EF4-FFF2-40B4-BE49-F238E27FC236}">
                <a16:creationId xmlns:a16="http://schemas.microsoft.com/office/drawing/2014/main" id="{C1F51595-65E7-3545-87A0-B820566930EC}"/>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83335" y="4833812"/>
            <a:ext cx="1608665" cy="160866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9D1DF0A3-ADF5-7447-BD11-05540C447550}"/>
              </a:ext>
            </a:extLst>
          </p:cNvPr>
          <p:cNvSpPr txBox="1"/>
          <p:nvPr/>
        </p:nvSpPr>
        <p:spPr>
          <a:xfrm>
            <a:off x="6482990" y="2953203"/>
            <a:ext cx="5387473" cy="589326"/>
          </a:xfrm>
          <a:prstGeom prst="rect">
            <a:avLst/>
          </a:prstGeom>
          <a:noFill/>
        </p:spPr>
        <p:txBody>
          <a:bodyPr wrap="square" lIns="91424" tIns="45719" rIns="91424" bIns="45719" rtlCol="0">
            <a:spAutoFit/>
          </a:bodyPr>
          <a:lstStyle/>
          <a:p>
            <a:pPr>
              <a:lnSpc>
                <a:spcPct val="110000"/>
              </a:lnSpc>
            </a:pPr>
            <a:r>
              <a:rPr lang="en-GB" sz="3200" b="1" dirty="0" err="1">
                <a:solidFill>
                  <a:srgbClr val="F06400"/>
                </a:solidFill>
              </a:rPr>
              <a:t>Vamos</a:t>
            </a:r>
            <a:r>
              <a:rPr lang="en-GB" sz="3200" b="1" dirty="0">
                <a:solidFill>
                  <a:srgbClr val="F06400"/>
                </a:solidFill>
              </a:rPr>
              <a:t> a </a:t>
            </a:r>
            <a:r>
              <a:rPr lang="en-GB" sz="3200" dirty="0" err="1">
                <a:solidFill>
                  <a:srgbClr val="002060"/>
                </a:solidFill>
              </a:rPr>
              <a:t>tocar</a:t>
            </a:r>
            <a:r>
              <a:rPr lang="en-GB" sz="3200" dirty="0">
                <a:solidFill>
                  <a:srgbClr val="002060"/>
                </a:solidFill>
              </a:rPr>
              <a:t> la </a:t>
            </a:r>
            <a:r>
              <a:rPr lang="en-GB" sz="3200" dirty="0" err="1">
                <a:solidFill>
                  <a:srgbClr val="002060"/>
                </a:solidFill>
              </a:rPr>
              <a:t>guitarra</a:t>
            </a:r>
            <a:r>
              <a:rPr lang="en-GB" sz="3200" dirty="0">
                <a:solidFill>
                  <a:srgbClr val="002060"/>
                </a:solidFill>
              </a:rPr>
              <a:t>.</a:t>
            </a:r>
          </a:p>
        </p:txBody>
      </p:sp>
      <p:sp>
        <p:nvSpPr>
          <p:cNvPr id="32" name="TextBox 31"/>
          <p:cNvSpPr txBox="1"/>
          <p:nvPr/>
        </p:nvSpPr>
        <p:spPr>
          <a:xfrm>
            <a:off x="506674" y="3922980"/>
            <a:ext cx="6739515" cy="1200329"/>
          </a:xfrm>
          <a:prstGeom prst="rect">
            <a:avLst/>
          </a:prstGeom>
          <a:noFill/>
        </p:spPr>
        <p:txBody>
          <a:bodyPr wrap="square" rtlCol="0">
            <a:spAutoFit/>
          </a:bodyPr>
          <a:lstStyle/>
          <a:p>
            <a:r>
              <a:rPr lang="en-GB" sz="3200" b="1" dirty="0">
                <a:solidFill>
                  <a:srgbClr val="002060"/>
                </a:solidFill>
              </a:rPr>
              <a:t>They are going to </a:t>
            </a:r>
            <a:r>
              <a:rPr lang="en-GB" sz="3200" dirty="0">
                <a:solidFill>
                  <a:srgbClr val="002060"/>
                </a:solidFill>
              </a:rPr>
              <a:t>watch television.</a:t>
            </a:r>
            <a:r>
              <a:rPr lang="en-GB" sz="4000" dirty="0">
                <a:solidFill>
                  <a:srgbClr val="002060"/>
                </a:solidFill>
              </a:rPr>
              <a:t> </a:t>
            </a:r>
          </a:p>
        </p:txBody>
      </p:sp>
      <p:sp>
        <p:nvSpPr>
          <p:cNvPr id="33" name="TextBox 32">
            <a:extLst>
              <a:ext uri="{FF2B5EF4-FFF2-40B4-BE49-F238E27FC236}">
                <a16:creationId xmlns:a16="http://schemas.microsoft.com/office/drawing/2014/main" id="{9D1DF0A3-ADF5-7447-BD11-05540C447550}"/>
              </a:ext>
            </a:extLst>
          </p:cNvPr>
          <p:cNvSpPr txBox="1"/>
          <p:nvPr/>
        </p:nvSpPr>
        <p:spPr>
          <a:xfrm>
            <a:off x="6482990" y="3995592"/>
            <a:ext cx="5269277" cy="589326"/>
          </a:xfrm>
          <a:prstGeom prst="rect">
            <a:avLst/>
          </a:prstGeom>
          <a:noFill/>
        </p:spPr>
        <p:txBody>
          <a:bodyPr wrap="square" lIns="91424" tIns="45719" rIns="91424" bIns="45719" rtlCol="0">
            <a:spAutoFit/>
          </a:bodyPr>
          <a:lstStyle/>
          <a:p>
            <a:pPr>
              <a:lnSpc>
                <a:spcPct val="110000"/>
              </a:lnSpc>
            </a:pPr>
            <a:r>
              <a:rPr lang="en-GB" sz="3200" b="1" dirty="0">
                <a:solidFill>
                  <a:srgbClr val="F06400"/>
                </a:solidFill>
              </a:rPr>
              <a:t>Van a </a:t>
            </a:r>
            <a:r>
              <a:rPr lang="en-GB" sz="3200" dirty="0" err="1">
                <a:solidFill>
                  <a:srgbClr val="002060"/>
                </a:solidFill>
              </a:rPr>
              <a:t>ver</a:t>
            </a:r>
            <a:r>
              <a:rPr lang="en-GB" sz="3200" dirty="0">
                <a:solidFill>
                  <a:srgbClr val="002060"/>
                </a:solidFill>
              </a:rPr>
              <a:t> la </a:t>
            </a:r>
            <a:r>
              <a:rPr lang="en-GB" sz="3200" dirty="0" err="1">
                <a:solidFill>
                  <a:srgbClr val="002060"/>
                </a:solidFill>
              </a:rPr>
              <a:t>televisión</a:t>
            </a:r>
            <a:r>
              <a:rPr lang="en-GB" sz="3200" dirty="0">
                <a:solidFill>
                  <a:srgbClr val="002060"/>
                </a:solidFill>
              </a:rPr>
              <a:t>.</a:t>
            </a:r>
          </a:p>
        </p:txBody>
      </p:sp>
      <p:sp>
        <p:nvSpPr>
          <p:cNvPr id="21" name="Rounded Rectangle 11">
            <a:extLst>
              <a:ext uri="{FF2B5EF4-FFF2-40B4-BE49-F238E27FC236}">
                <a16:creationId xmlns:a16="http://schemas.microsoft.com/office/drawing/2014/main" id="{25038304-53F2-E84C-84E6-E3AE6035D19E}"/>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4" name="TextBox 13">
            <a:extLst>
              <a:ext uri="{FF2B5EF4-FFF2-40B4-BE49-F238E27FC236}">
                <a16:creationId xmlns:a16="http://schemas.microsoft.com/office/drawing/2014/main" id="{89E87110-8FDA-4480-B9C8-106160C09653}"/>
              </a:ext>
            </a:extLst>
          </p:cNvPr>
          <p:cNvSpPr txBox="1"/>
          <p:nvPr/>
        </p:nvSpPr>
        <p:spPr>
          <a:xfrm>
            <a:off x="382053" y="5037981"/>
            <a:ext cx="6739515" cy="1200329"/>
          </a:xfrm>
          <a:prstGeom prst="rect">
            <a:avLst/>
          </a:prstGeom>
          <a:noFill/>
        </p:spPr>
        <p:txBody>
          <a:bodyPr wrap="square" rtlCol="0">
            <a:spAutoFit/>
          </a:bodyPr>
          <a:lstStyle/>
          <a:p>
            <a:r>
              <a:rPr lang="en-GB" sz="3200" b="1" dirty="0">
                <a:solidFill>
                  <a:srgbClr val="002060"/>
                </a:solidFill>
              </a:rPr>
              <a:t>You (plural) are going to </a:t>
            </a:r>
            <a:r>
              <a:rPr lang="en-GB" sz="3200" dirty="0">
                <a:solidFill>
                  <a:srgbClr val="002060"/>
                </a:solidFill>
              </a:rPr>
              <a:t>wait until midnight.</a:t>
            </a:r>
            <a:r>
              <a:rPr lang="en-GB" sz="4000" dirty="0">
                <a:solidFill>
                  <a:srgbClr val="002060"/>
                </a:solidFill>
              </a:rPr>
              <a:t> </a:t>
            </a:r>
          </a:p>
        </p:txBody>
      </p:sp>
      <p:sp>
        <p:nvSpPr>
          <p:cNvPr id="15" name="TextBox 14">
            <a:extLst>
              <a:ext uri="{FF2B5EF4-FFF2-40B4-BE49-F238E27FC236}">
                <a16:creationId xmlns:a16="http://schemas.microsoft.com/office/drawing/2014/main" id="{00255324-6E73-4C86-99DD-4EE47091971B}"/>
              </a:ext>
            </a:extLst>
          </p:cNvPr>
          <p:cNvSpPr txBox="1"/>
          <p:nvPr/>
        </p:nvSpPr>
        <p:spPr>
          <a:xfrm>
            <a:off x="6482990" y="5037981"/>
            <a:ext cx="5055131" cy="1131270"/>
          </a:xfrm>
          <a:prstGeom prst="rect">
            <a:avLst/>
          </a:prstGeom>
          <a:noFill/>
        </p:spPr>
        <p:txBody>
          <a:bodyPr wrap="square" lIns="91424" tIns="45719" rIns="91424" bIns="45719" rtlCol="0">
            <a:spAutoFit/>
          </a:bodyPr>
          <a:lstStyle/>
          <a:p>
            <a:pPr>
              <a:lnSpc>
                <a:spcPct val="110000"/>
              </a:lnSpc>
            </a:pPr>
            <a:r>
              <a:rPr lang="en-GB" sz="3200" b="1" dirty="0" err="1">
                <a:solidFill>
                  <a:srgbClr val="F06400"/>
                </a:solidFill>
              </a:rPr>
              <a:t>Vais</a:t>
            </a:r>
            <a:r>
              <a:rPr lang="en-GB" sz="3200" b="1" dirty="0">
                <a:solidFill>
                  <a:srgbClr val="F06400"/>
                </a:solidFill>
              </a:rPr>
              <a:t> a </a:t>
            </a:r>
            <a:r>
              <a:rPr lang="en-GB" sz="3200" dirty="0" err="1">
                <a:solidFill>
                  <a:srgbClr val="002060"/>
                </a:solidFill>
              </a:rPr>
              <a:t>esperar</a:t>
            </a:r>
            <a:r>
              <a:rPr lang="en-GB" sz="3200" dirty="0">
                <a:solidFill>
                  <a:srgbClr val="002060"/>
                </a:solidFill>
              </a:rPr>
              <a:t> hasta medianoche.</a:t>
            </a:r>
          </a:p>
        </p:txBody>
      </p:sp>
    </p:spTree>
    <p:extLst>
      <p:ext uri="{BB962C8B-B14F-4D97-AF65-F5344CB8AC3E}">
        <p14:creationId xmlns:p14="http://schemas.microsoft.com/office/powerpoint/2010/main" val="168803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17" grpId="0"/>
      <p:bldP spid="3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9" y="211069"/>
            <a:ext cx="6919012" cy="649212"/>
          </a:xfrm>
        </p:spPr>
        <p:txBody>
          <a:bodyPr>
            <a:noAutofit/>
          </a:bodyPr>
          <a:lstStyle/>
          <a:p>
            <a:r>
              <a:rPr lang="en-GB" sz="2200" b="1" dirty="0">
                <a:solidFill>
                  <a:srgbClr val="002060"/>
                </a:solidFill>
              </a:rPr>
              <a:t>¿Daniel </a:t>
            </a:r>
            <a:r>
              <a:rPr lang="en-GB" sz="2200" b="1" dirty="0" err="1">
                <a:solidFill>
                  <a:srgbClr val="002060"/>
                </a:solidFill>
              </a:rPr>
              <a:t>pregunta</a:t>
            </a:r>
            <a:r>
              <a:rPr lang="en-GB" sz="2200" b="1" dirty="0">
                <a:solidFill>
                  <a:srgbClr val="002060"/>
                </a:solidFill>
              </a:rPr>
              <a:t> </a:t>
            </a:r>
            <a:r>
              <a:rPr lang="en-GB" sz="2200" b="1" dirty="0" err="1">
                <a:solidFill>
                  <a:srgbClr val="002060"/>
                </a:solidFill>
              </a:rPr>
              <a:t>cosas</a:t>
            </a:r>
            <a:r>
              <a:rPr lang="en-GB" sz="2200" b="1" dirty="0">
                <a:solidFill>
                  <a:srgbClr val="002060"/>
                </a:solidFill>
              </a:rPr>
              <a:t> </a:t>
            </a:r>
            <a:r>
              <a:rPr lang="en-GB" sz="2200" b="1" dirty="0" err="1">
                <a:solidFill>
                  <a:srgbClr val="002060"/>
                </a:solidFill>
              </a:rPr>
              <a:t>sobre</a:t>
            </a:r>
            <a:r>
              <a:rPr lang="en-GB" sz="2200" b="1" dirty="0">
                <a:solidFill>
                  <a:srgbClr val="002060"/>
                </a:solidFill>
              </a:rPr>
              <a:t> </a:t>
            </a:r>
            <a:r>
              <a:rPr lang="en-GB" sz="2200" b="1" dirty="0" err="1"/>
              <a:t>cada</a:t>
            </a:r>
            <a:r>
              <a:rPr lang="en-GB" sz="2200" b="1" dirty="0"/>
              <a:t> </a:t>
            </a:r>
            <a:r>
              <a:rPr lang="en-GB" sz="2200" b="1" dirty="0" err="1"/>
              <a:t>diciembre</a:t>
            </a:r>
            <a:r>
              <a:rPr lang="en-GB" sz="2200" b="1" dirty="0"/>
              <a:t> o </a:t>
            </a:r>
            <a:r>
              <a:rPr lang="en-GB" sz="2200" b="1" dirty="0" err="1"/>
              <a:t>sobre</a:t>
            </a:r>
            <a:r>
              <a:rPr lang="en-GB" sz="2200" b="1" dirty="0"/>
              <a:t> un plan </a:t>
            </a:r>
            <a:r>
              <a:rPr lang="en-GB" sz="2200" b="1" dirty="0" err="1"/>
              <a:t>en</a:t>
            </a:r>
            <a:r>
              <a:rPr lang="en-GB" sz="2200" b="1" dirty="0"/>
              <a:t> el </a:t>
            </a:r>
            <a:r>
              <a:rPr lang="en-GB" sz="2200" b="1" dirty="0" err="1"/>
              <a:t>futuro</a:t>
            </a:r>
            <a:r>
              <a:rPr lang="en-GB" sz="2200" b="1" dirty="0"/>
              <a:t>? </a:t>
            </a:r>
            <a:endParaRPr lang="en-GB" sz="2200" b="1"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31972" y="258169"/>
            <a:ext cx="1196177" cy="4191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defTabSz="914377">
              <a:defRPr/>
            </a:pPr>
            <a:r>
              <a:rPr lang="en-GB" sz="2400" b="1">
                <a:solidFill>
                  <a:prstClr val="white"/>
                </a:solidFill>
                <a:latin typeface="Century Gothic" panose="020B0502020202020204" pitchFamily="34" charset="0"/>
              </a:rPr>
              <a:t>leer</a:t>
            </a:r>
            <a:endParaRPr lang="en-GB" sz="2667" b="1" dirty="0">
              <a:solidFill>
                <a:prstClr val="white"/>
              </a:solidFill>
              <a:latin typeface="Century Gothic" panose="020B0502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94376903"/>
              </p:ext>
            </p:extLst>
          </p:nvPr>
        </p:nvGraphicFramePr>
        <p:xfrm>
          <a:off x="8325079" y="2684894"/>
          <a:ext cx="3586365" cy="3683248"/>
        </p:xfrm>
        <a:graphic>
          <a:graphicData uri="http://schemas.openxmlformats.org/drawingml/2006/table">
            <a:tbl>
              <a:tblPr firstRow="1" bandRow="1">
                <a:tableStyleId>{5DA37D80-6434-44D0-A028-1B22A696006F}</a:tableStyleId>
              </a:tblPr>
              <a:tblGrid>
                <a:gridCol w="429005">
                  <a:extLst>
                    <a:ext uri="{9D8B030D-6E8A-4147-A177-3AD203B41FA5}">
                      <a16:colId xmlns:a16="http://schemas.microsoft.com/office/drawing/2014/main" val="20000"/>
                    </a:ext>
                  </a:extLst>
                </a:gridCol>
                <a:gridCol w="1578680">
                  <a:extLst>
                    <a:ext uri="{9D8B030D-6E8A-4147-A177-3AD203B41FA5}">
                      <a16:colId xmlns:a16="http://schemas.microsoft.com/office/drawing/2014/main" val="20001"/>
                    </a:ext>
                  </a:extLst>
                </a:gridCol>
                <a:gridCol w="1578680">
                  <a:extLst>
                    <a:ext uri="{9D8B030D-6E8A-4147-A177-3AD203B41FA5}">
                      <a16:colId xmlns:a16="http://schemas.microsoft.com/office/drawing/2014/main" val="20002"/>
                    </a:ext>
                  </a:extLst>
                </a:gridCol>
              </a:tblGrid>
              <a:tr h="460406">
                <a:tc>
                  <a:txBody>
                    <a:bodyPr/>
                    <a:lstStyle/>
                    <a:p>
                      <a:r>
                        <a:rPr lang="en-US" sz="2000" b="0" dirty="0">
                          <a:solidFill>
                            <a:srgbClr val="002060"/>
                          </a:solidFill>
                        </a:rPr>
                        <a:t>1</a:t>
                      </a:r>
                    </a:p>
                  </a:txBody>
                  <a:tcPr marL="121920" marR="121920" marT="60960" marB="60960">
                    <a:lnL w="12700" cmpd="sng">
                      <a:noFill/>
                    </a:lnL>
                    <a:lnR w="12700" cmpd="sng">
                      <a:noFill/>
                    </a:lnR>
                    <a:lnT w="12700" cap="flat" cmpd="sng" algn="ctr">
                      <a:solidFill>
                        <a:srgbClr val="EE6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2000">
                        <a:solidFill>
                          <a:srgbClr val="002060"/>
                        </a:solidFill>
                      </a:endParaRPr>
                    </a:p>
                  </a:txBody>
                  <a:tcPr marL="121920" marR="121920" marT="60960" marB="60960">
                    <a:lnL w="12700" cmpd="sng">
                      <a:noFill/>
                    </a:lnL>
                    <a:lnR w="12700" cmpd="sng">
                      <a:noFill/>
                    </a:lnR>
                    <a:lnT w="12700" cap="flat" cmpd="sng" algn="ctr">
                      <a:solidFill>
                        <a:srgbClr val="EE6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ap="flat" cmpd="sng" algn="ctr">
                      <a:solidFill>
                        <a:srgbClr val="EE6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0406">
                <a:tc>
                  <a:txBody>
                    <a:bodyPr/>
                    <a:lstStyle/>
                    <a:p>
                      <a:r>
                        <a:rPr lang="en-US" sz="2000" dirty="0">
                          <a:solidFill>
                            <a:srgbClr val="002060"/>
                          </a:solidFill>
                        </a:rPr>
                        <a:t>2</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0406">
                <a:tc>
                  <a:txBody>
                    <a:bodyPr/>
                    <a:lstStyle/>
                    <a:p>
                      <a:r>
                        <a:rPr lang="en-US" sz="2000" dirty="0">
                          <a:solidFill>
                            <a:srgbClr val="002060"/>
                          </a:solidFill>
                        </a:rPr>
                        <a:t>3</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0406">
                <a:tc>
                  <a:txBody>
                    <a:bodyPr/>
                    <a:lstStyle/>
                    <a:p>
                      <a:r>
                        <a:rPr lang="en-US" sz="2000" dirty="0">
                          <a:solidFill>
                            <a:srgbClr val="002060"/>
                          </a:solidFill>
                        </a:rPr>
                        <a:t>4</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0406">
                <a:tc>
                  <a:txBody>
                    <a:bodyPr/>
                    <a:lstStyle/>
                    <a:p>
                      <a:r>
                        <a:rPr lang="en-US" sz="2000" dirty="0">
                          <a:solidFill>
                            <a:srgbClr val="002060"/>
                          </a:solidFill>
                        </a:rPr>
                        <a:t>5</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60406">
                <a:tc>
                  <a:txBody>
                    <a:bodyPr/>
                    <a:lstStyle/>
                    <a:p>
                      <a:r>
                        <a:rPr lang="en-US" sz="2000" dirty="0">
                          <a:solidFill>
                            <a:srgbClr val="002060"/>
                          </a:solidFill>
                        </a:rPr>
                        <a:t>6</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60406">
                <a:tc>
                  <a:txBody>
                    <a:bodyPr/>
                    <a:lstStyle/>
                    <a:p>
                      <a:r>
                        <a:rPr lang="en-US" sz="2000" dirty="0">
                          <a:solidFill>
                            <a:srgbClr val="002060"/>
                          </a:solidFill>
                        </a:rPr>
                        <a:t>7</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06760916"/>
                  </a:ext>
                </a:extLst>
              </a:tr>
              <a:tr h="460406">
                <a:tc>
                  <a:txBody>
                    <a:bodyPr/>
                    <a:lstStyle/>
                    <a:p>
                      <a:r>
                        <a:rPr lang="en-US" sz="2000" dirty="0">
                          <a:solidFill>
                            <a:srgbClr val="002060"/>
                          </a:solidFill>
                        </a:rPr>
                        <a:t>8</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9504359"/>
                  </a:ext>
                </a:extLst>
              </a:tr>
            </a:tbl>
          </a:graphicData>
        </a:graphic>
      </p:graphicFrame>
      <p:pic>
        <p:nvPicPr>
          <p:cNvPr id="16" name="Picture 15"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0322" y="2720704"/>
            <a:ext cx="376696" cy="392392"/>
          </a:xfrm>
          <a:prstGeom prst="rect">
            <a:avLst/>
          </a:prstGeom>
        </p:spPr>
      </p:pic>
      <p:sp>
        <p:nvSpPr>
          <p:cNvPr id="7" name="Oval Callout 6"/>
          <p:cNvSpPr/>
          <p:nvPr/>
        </p:nvSpPr>
        <p:spPr>
          <a:xfrm>
            <a:off x="3768046" y="973146"/>
            <a:ext cx="2894337" cy="1205409"/>
          </a:xfrm>
          <a:prstGeom prst="wedgeEllipse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2. ¿</a:t>
            </a:r>
            <a:r>
              <a:rPr lang="en-GB" sz="2000" dirty="0" err="1">
                <a:solidFill>
                  <a:srgbClr val="002060"/>
                </a:solidFill>
              </a:rPr>
              <a:t>Vais</a:t>
            </a:r>
            <a:r>
              <a:rPr lang="en-GB" sz="2000" dirty="0">
                <a:solidFill>
                  <a:srgbClr val="002060"/>
                </a:solidFill>
              </a:rPr>
              <a:t> a la </a:t>
            </a:r>
            <a:r>
              <a:rPr lang="en-GB" sz="2000" dirty="0" err="1">
                <a:solidFill>
                  <a:srgbClr val="002060"/>
                </a:solidFill>
              </a:rPr>
              <a:t>iglesia</a:t>
            </a:r>
            <a:r>
              <a:rPr lang="en-GB" sz="2000" dirty="0">
                <a:solidFill>
                  <a:srgbClr val="002060"/>
                </a:solidFill>
              </a:rPr>
              <a:t> a medianoche?</a:t>
            </a:r>
          </a:p>
        </p:txBody>
      </p:sp>
      <p:sp>
        <p:nvSpPr>
          <p:cNvPr id="36" name="Oval Callout 35"/>
          <p:cNvSpPr/>
          <p:nvPr/>
        </p:nvSpPr>
        <p:spPr>
          <a:xfrm>
            <a:off x="332923" y="1023570"/>
            <a:ext cx="3160076" cy="1468443"/>
          </a:xfrm>
          <a:prstGeom prst="wedgeEllipseCallout">
            <a:avLst>
              <a:gd name="adj1" fmla="val -34754"/>
              <a:gd name="adj2" fmla="val 5136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1. ¿</a:t>
            </a:r>
            <a:r>
              <a:rPr lang="en-GB" sz="2000" dirty="0" err="1">
                <a:solidFill>
                  <a:srgbClr val="002060"/>
                </a:solidFill>
              </a:rPr>
              <a:t>Vais</a:t>
            </a:r>
            <a:r>
              <a:rPr lang="en-GB" sz="2000" dirty="0">
                <a:solidFill>
                  <a:srgbClr val="002060"/>
                </a:solidFill>
              </a:rPr>
              <a:t> a </a:t>
            </a:r>
            <a:r>
              <a:rPr lang="en-GB" sz="2000" dirty="0" err="1">
                <a:solidFill>
                  <a:srgbClr val="002060"/>
                </a:solidFill>
              </a:rPr>
              <a:t>cocinar</a:t>
            </a:r>
            <a:r>
              <a:rPr lang="en-GB" sz="2000" dirty="0">
                <a:solidFill>
                  <a:srgbClr val="002060"/>
                </a:solidFill>
              </a:rPr>
              <a:t> </a:t>
            </a:r>
            <a:r>
              <a:rPr lang="en-GB" sz="2000" dirty="0" err="1">
                <a:solidFill>
                  <a:srgbClr val="002060"/>
                </a:solidFill>
              </a:rPr>
              <a:t>muchos</a:t>
            </a:r>
            <a:r>
              <a:rPr lang="en-GB" sz="2000" dirty="0">
                <a:solidFill>
                  <a:srgbClr val="002060"/>
                </a:solidFill>
              </a:rPr>
              <a:t> </a:t>
            </a:r>
            <a:r>
              <a:rPr lang="en-GB" sz="2000" dirty="0" err="1">
                <a:solidFill>
                  <a:srgbClr val="002060"/>
                </a:solidFill>
              </a:rPr>
              <a:t>platos</a:t>
            </a:r>
            <a:r>
              <a:rPr lang="en-GB" sz="2000" dirty="0">
                <a:solidFill>
                  <a:srgbClr val="002060"/>
                </a:solidFill>
              </a:rPr>
              <a:t> la </a:t>
            </a:r>
            <a:r>
              <a:rPr lang="en-GB" sz="2000" dirty="0" err="1">
                <a:solidFill>
                  <a:srgbClr val="002060"/>
                </a:solidFill>
              </a:rPr>
              <a:t>noche</a:t>
            </a:r>
            <a:r>
              <a:rPr lang="en-GB" sz="2000" dirty="0">
                <a:solidFill>
                  <a:srgbClr val="002060"/>
                </a:solidFill>
              </a:rPr>
              <a:t> de Navidad?</a:t>
            </a:r>
          </a:p>
        </p:txBody>
      </p:sp>
      <p:sp>
        <p:nvSpPr>
          <p:cNvPr id="38" name="Oval Callout 37"/>
          <p:cNvSpPr/>
          <p:nvPr/>
        </p:nvSpPr>
        <p:spPr>
          <a:xfrm>
            <a:off x="3708783" y="2440080"/>
            <a:ext cx="3027930" cy="1205409"/>
          </a:xfrm>
          <a:prstGeom prst="wedgeEllipse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4. ¿</a:t>
            </a:r>
            <a:r>
              <a:rPr lang="en-GB" sz="2000" dirty="0" err="1">
                <a:solidFill>
                  <a:srgbClr val="002060"/>
                </a:solidFill>
              </a:rPr>
              <a:t>Vais</a:t>
            </a:r>
            <a:r>
              <a:rPr lang="en-GB" sz="2000" dirty="0">
                <a:solidFill>
                  <a:srgbClr val="002060"/>
                </a:solidFill>
              </a:rPr>
              <a:t> a </a:t>
            </a:r>
            <a:r>
              <a:rPr lang="en-GB" sz="2000" dirty="0" err="1">
                <a:solidFill>
                  <a:srgbClr val="002060"/>
                </a:solidFill>
              </a:rPr>
              <a:t>gastar</a:t>
            </a:r>
            <a:r>
              <a:rPr lang="en-GB" sz="2000" dirty="0">
                <a:solidFill>
                  <a:srgbClr val="002060"/>
                </a:solidFill>
              </a:rPr>
              <a:t> </a:t>
            </a:r>
            <a:r>
              <a:rPr lang="en-GB" sz="2000" dirty="0" err="1">
                <a:solidFill>
                  <a:srgbClr val="002060"/>
                </a:solidFill>
              </a:rPr>
              <a:t>mucho</a:t>
            </a:r>
            <a:r>
              <a:rPr lang="en-GB" sz="2000" dirty="0">
                <a:solidFill>
                  <a:srgbClr val="002060"/>
                </a:solidFill>
              </a:rPr>
              <a:t> </a:t>
            </a:r>
            <a:r>
              <a:rPr lang="en-GB" sz="2000" dirty="0" err="1">
                <a:solidFill>
                  <a:srgbClr val="002060"/>
                </a:solidFill>
              </a:rPr>
              <a:t>dinero</a:t>
            </a:r>
            <a:r>
              <a:rPr lang="en-GB" sz="2000" dirty="0">
                <a:solidFill>
                  <a:srgbClr val="002060"/>
                </a:solidFill>
              </a:rPr>
              <a:t>? </a:t>
            </a:r>
          </a:p>
        </p:txBody>
      </p:sp>
      <p:sp>
        <p:nvSpPr>
          <p:cNvPr id="39" name="Oval Callout 38"/>
          <p:cNvSpPr/>
          <p:nvPr/>
        </p:nvSpPr>
        <p:spPr>
          <a:xfrm>
            <a:off x="165878" y="2567824"/>
            <a:ext cx="3352034" cy="1198564"/>
          </a:xfrm>
          <a:prstGeom prst="wedgeEllipseCallout">
            <a:avLst>
              <a:gd name="adj1" fmla="val -31725"/>
              <a:gd name="adj2" fmla="val 6434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3. ¿</a:t>
            </a:r>
            <a:r>
              <a:rPr lang="en-GB" sz="2000" dirty="0" err="1">
                <a:solidFill>
                  <a:srgbClr val="002060"/>
                </a:solidFill>
              </a:rPr>
              <a:t>Vais</a:t>
            </a:r>
            <a:r>
              <a:rPr lang="en-GB" sz="2000" dirty="0">
                <a:solidFill>
                  <a:srgbClr val="002060"/>
                </a:solidFill>
              </a:rPr>
              <a:t> a mandar </a:t>
            </a:r>
            <a:r>
              <a:rPr lang="en-GB" sz="2000" dirty="0" err="1">
                <a:solidFill>
                  <a:srgbClr val="002060"/>
                </a:solidFill>
              </a:rPr>
              <a:t>muchas</a:t>
            </a:r>
            <a:r>
              <a:rPr lang="en-GB" sz="2000" dirty="0">
                <a:solidFill>
                  <a:srgbClr val="002060"/>
                </a:solidFill>
              </a:rPr>
              <a:t> </a:t>
            </a:r>
            <a:r>
              <a:rPr lang="en-GB" sz="2000" dirty="0" err="1">
                <a:solidFill>
                  <a:srgbClr val="002060"/>
                </a:solidFill>
              </a:rPr>
              <a:t>tarjetas</a:t>
            </a:r>
            <a:r>
              <a:rPr lang="en-GB" sz="2000" dirty="0">
                <a:solidFill>
                  <a:srgbClr val="002060"/>
                </a:solidFill>
              </a:rPr>
              <a:t> de Navidad?</a:t>
            </a:r>
          </a:p>
        </p:txBody>
      </p:sp>
      <p:sp>
        <p:nvSpPr>
          <p:cNvPr id="40" name="Oval Callout 39"/>
          <p:cNvSpPr/>
          <p:nvPr/>
        </p:nvSpPr>
        <p:spPr>
          <a:xfrm>
            <a:off x="1" y="3944069"/>
            <a:ext cx="3708782" cy="1205409"/>
          </a:xfrm>
          <a:prstGeom prst="wedgeEllipseCallout">
            <a:avLst>
              <a:gd name="adj1" fmla="val 26572"/>
              <a:gd name="adj2" fmla="val -59716"/>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5. ¿</a:t>
            </a:r>
            <a:r>
              <a:rPr lang="en-GB" sz="2000" dirty="0" err="1">
                <a:solidFill>
                  <a:srgbClr val="002060"/>
                </a:solidFill>
              </a:rPr>
              <a:t>Vais</a:t>
            </a:r>
            <a:r>
              <a:rPr lang="en-GB" sz="2000" dirty="0">
                <a:solidFill>
                  <a:srgbClr val="002060"/>
                </a:solidFill>
              </a:rPr>
              <a:t> a </a:t>
            </a:r>
            <a:r>
              <a:rPr lang="en-GB" sz="2000" dirty="0" err="1">
                <a:solidFill>
                  <a:srgbClr val="002060"/>
                </a:solidFill>
              </a:rPr>
              <a:t>ver</a:t>
            </a:r>
            <a:r>
              <a:rPr lang="en-GB" sz="2000" dirty="0">
                <a:solidFill>
                  <a:srgbClr val="002060"/>
                </a:solidFill>
              </a:rPr>
              <a:t> el </a:t>
            </a:r>
            <a:r>
              <a:rPr lang="en-GB" sz="2000" dirty="0" err="1">
                <a:solidFill>
                  <a:srgbClr val="002060"/>
                </a:solidFill>
              </a:rPr>
              <a:t>programa</a:t>
            </a:r>
            <a:r>
              <a:rPr lang="en-GB" sz="2000" dirty="0">
                <a:solidFill>
                  <a:srgbClr val="002060"/>
                </a:solidFill>
              </a:rPr>
              <a:t> de ‘El </a:t>
            </a:r>
            <a:r>
              <a:rPr lang="en-GB" sz="2000" dirty="0" err="1">
                <a:solidFill>
                  <a:srgbClr val="002060"/>
                </a:solidFill>
              </a:rPr>
              <a:t>Gordo</a:t>
            </a:r>
            <a:r>
              <a:rPr lang="en-GB" sz="2000" dirty="0">
                <a:solidFill>
                  <a:srgbClr val="002060"/>
                </a:solidFill>
              </a:rPr>
              <a:t>’?</a:t>
            </a:r>
          </a:p>
        </p:txBody>
      </p:sp>
      <p:sp>
        <p:nvSpPr>
          <p:cNvPr id="41" name="Oval Callout 40"/>
          <p:cNvSpPr/>
          <p:nvPr/>
        </p:nvSpPr>
        <p:spPr>
          <a:xfrm>
            <a:off x="3943159" y="3758354"/>
            <a:ext cx="3586364" cy="1066128"/>
          </a:xfrm>
          <a:prstGeom prst="wedgeEllipseCallout">
            <a:avLst>
              <a:gd name="adj1" fmla="val -52639"/>
              <a:gd name="adj2" fmla="val 2878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6. ¿</a:t>
            </a:r>
            <a:r>
              <a:rPr lang="en-GB" sz="2000" dirty="0" err="1">
                <a:solidFill>
                  <a:srgbClr val="002060"/>
                </a:solidFill>
              </a:rPr>
              <a:t>Vais</a:t>
            </a:r>
            <a:r>
              <a:rPr lang="en-GB" sz="2000" dirty="0">
                <a:solidFill>
                  <a:srgbClr val="002060"/>
                </a:solidFill>
              </a:rPr>
              <a:t> a la tienda </a:t>
            </a:r>
            <a:r>
              <a:rPr lang="en-GB" sz="2000" dirty="0" err="1">
                <a:solidFill>
                  <a:srgbClr val="002060"/>
                </a:solidFill>
              </a:rPr>
              <a:t>en</a:t>
            </a:r>
            <a:r>
              <a:rPr lang="en-GB" sz="2000" dirty="0">
                <a:solidFill>
                  <a:srgbClr val="002060"/>
                </a:solidFill>
              </a:rPr>
              <a:t> el </a:t>
            </a:r>
            <a:r>
              <a:rPr lang="en-GB" sz="2000" dirty="0" err="1">
                <a:solidFill>
                  <a:srgbClr val="002060"/>
                </a:solidFill>
              </a:rPr>
              <a:t>centro</a:t>
            </a:r>
            <a:r>
              <a:rPr lang="en-GB" sz="2000" dirty="0">
                <a:solidFill>
                  <a:srgbClr val="002060"/>
                </a:solidFill>
              </a:rPr>
              <a:t> para </a:t>
            </a:r>
            <a:r>
              <a:rPr lang="en-GB" sz="2000" dirty="0" err="1">
                <a:solidFill>
                  <a:srgbClr val="002060"/>
                </a:solidFill>
              </a:rPr>
              <a:t>comprar</a:t>
            </a:r>
            <a:r>
              <a:rPr lang="en-GB" sz="2000" dirty="0">
                <a:solidFill>
                  <a:srgbClr val="002060"/>
                </a:solidFill>
              </a:rPr>
              <a:t> regalos?</a:t>
            </a:r>
          </a:p>
        </p:txBody>
      </p:sp>
      <p:sp>
        <p:nvSpPr>
          <p:cNvPr id="42" name="Oval Callout 41"/>
          <p:cNvSpPr/>
          <p:nvPr/>
        </p:nvSpPr>
        <p:spPr>
          <a:xfrm>
            <a:off x="165878" y="5225288"/>
            <a:ext cx="3868985" cy="1066128"/>
          </a:xfrm>
          <a:prstGeom prst="wedgeEllipseCallout">
            <a:avLst>
              <a:gd name="adj1" fmla="val -33640"/>
              <a:gd name="adj2" fmla="val -5409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7. ¿</a:t>
            </a:r>
            <a:r>
              <a:rPr lang="en-GB" sz="2000" dirty="0" err="1">
                <a:solidFill>
                  <a:srgbClr val="002060"/>
                </a:solidFill>
              </a:rPr>
              <a:t>Vais</a:t>
            </a:r>
            <a:r>
              <a:rPr lang="en-GB" sz="2000" dirty="0">
                <a:solidFill>
                  <a:srgbClr val="002060"/>
                </a:solidFill>
              </a:rPr>
              <a:t> a </a:t>
            </a:r>
            <a:r>
              <a:rPr lang="en-GB" sz="2000" dirty="0" err="1">
                <a:solidFill>
                  <a:srgbClr val="002060"/>
                </a:solidFill>
              </a:rPr>
              <a:t>colocar</a:t>
            </a:r>
            <a:r>
              <a:rPr lang="en-GB" sz="2000" dirty="0">
                <a:solidFill>
                  <a:srgbClr val="002060"/>
                </a:solidFill>
              </a:rPr>
              <a:t> una </a:t>
            </a:r>
            <a:r>
              <a:rPr lang="en-GB" sz="2000" dirty="0" err="1">
                <a:solidFill>
                  <a:srgbClr val="002060"/>
                </a:solidFill>
              </a:rPr>
              <a:t>estrella</a:t>
            </a:r>
            <a:r>
              <a:rPr lang="en-GB" sz="2000" dirty="0">
                <a:solidFill>
                  <a:srgbClr val="002060"/>
                </a:solidFill>
              </a:rPr>
              <a:t> </a:t>
            </a:r>
            <a:r>
              <a:rPr lang="en-GB" sz="2000" dirty="0" err="1">
                <a:solidFill>
                  <a:srgbClr val="002060"/>
                </a:solidFill>
              </a:rPr>
              <a:t>sobre</a:t>
            </a:r>
            <a:r>
              <a:rPr lang="en-GB" sz="2000" dirty="0">
                <a:solidFill>
                  <a:srgbClr val="002060"/>
                </a:solidFill>
              </a:rPr>
              <a:t> el </a:t>
            </a:r>
            <a:r>
              <a:rPr lang="en-GB" sz="2000" dirty="0" err="1">
                <a:solidFill>
                  <a:srgbClr val="002060"/>
                </a:solidFill>
              </a:rPr>
              <a:t>árbol</a:t>
            </a:r>
            <a:r>
              <a:rPr lang="en-GB" sz="2000" dirty="0">
                <a:solidFill>
                  <a:srgbClr val="002060"/>
                </a:solidFill>
              </a:rPr>
              <a:t> de Navidad?</a:t>
            </a:r>
          </a:p>
        </p:txBody>
      </p:sp>
      <p:sp>
        <p:nvSpPr>
          <p:cNvPr id="26" name="Oval Callout 41">
            <a:extLst>
              <a:ext uri="{FF2B5EF4-FFF2-40B4-BE49-F238E27FC236}">
                <a16:creationId xmlns:a16="http://schemas.microsoft.com/office/drawing/2014/main" id="{A02A741A-D310-874D-976B-235C88CA7F80}"/>
              </a:ext>
            </a:extLst>
          </p:cNvPr>
          <p:cNvSpPr/>
          <p:nvPr/>
        </p:nvSpPr>
        <p:spPr>
          <a:xfrm>
            <a:off x="4466551" y="4952248"/>
            <a:ext cx="3296884" cy="1326236"/>
          </a:xfrm>
          <a:prstGeom prst="wedgeEllipseCallout">
            <a:avLst>
              <a:gd name="adj1" fmla="val -33640"/>
              <a:gd name="adj2" fmla="val -5409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8. ¿</a:t>
            </a:r>
            <a:r>
              <a:rPr lang="en-GB" sz="2000" dirty="0" err="1">
                <a:solidFill>
                  <a:srgbClr val="002060"/>
                </a:solidFill>
              </a:rPr>
              <a:t>Vais</a:t>
            </a:r>
            <a:r>
              <a:rPr lang="en-GB" sz="2000" dirty="0">
                <a:solidFill>
                  <a:srgbClr val="002060"/>
                </a:solidFill>
              </a:rPr>
              <a:t> al colegio </a:t>
            </a:r>
            <a:r>
              <a:rPr lang="en-GB" sz="2000" dirty="0" err="1">
                <a:solidFill>
                  <a:srgbClr val="002060"/>
                </a:solidFill>
              </a:rPr>
              <a:t>donde</a:t>
            </a:r>
            <a:r>
              <a:rPr lang="en-GB" sz="2000" dirty="0">
                <a:solidFill>
                  <a:srgbClr val="002060"/>
                </a:solidFill>
              </a:rPr>
              <a:t> el </a:t>
            </a:r>
            <a:r>
              <a:rPr lang="en-GB" sz="2000" dirty="0" err="1">
                <a:solidFill>
                  <a:srgbClr val="002060"/>
                </a:solidFill>
              </a:rPr>
              <a:t>concierto</a:t>
            </a:r>
            <a:r>
              <a:rPr lang="en-GB" sz="2000" dirty="0">
                <a:solidFill>
                  <a:srgbClr val="002060"/>
                </a:solidFill>
              </a:rPr>
              <a:t> </a:t>
            </a:r>
            <a:r>
              <a:rPr lang="en-GB" sz="2000" dirty="0" err="1">
                <a:solidFill>
                  <a:srgbClr val="002060"/>
                </a:solidFill>
              </a:rPr>
              <a:t>tiene</a:t>
            </a:r>
            <a:r>
              <a:rPr lang="en-GB" sz="2000" dirty="0">
                <a:solidFill>
                  <a:srgbClr val="002060"/>
                </a:solidFill>
              </a:rPr>
              <a:t> </a:t>
            </a:r>
            <a:r>
              <a:rPr lang="en-GB" sz="2000" dirty="0" err="1">
                <a:solidFill>
                  <a:srgbClr val="002060"/>
                </a:solidFill>
              </a:rPr>
              <a:t>lugar</a:t>
            </a:r>
            <a:r>
              <a:rPr lang="en-GB" sz="2000" dirty="0">
                <a:solidFill>
                  <a:srgbClr val="002060"/>
                </a:solidFill>
              </a:rPr>
              <a:t> ?</a:t>
            </a:r>
          </a:p>
        </p:txBody>
      </p:sp>
      <p:pic>
        <p:nvPicPr>
          <p:cNvPr id="7174" name="Picture 6" descr="Free Christmas Presents Clip Art, Download Free Christmas Presents ...">
            <a:extLst>
              <a:ext uri="{FF2B5EF4-FFF2-40B4-BE49-F238E27FC236}">
                <a16:creationId xmlns:a16="http://schemas.microsoft.com/office/drawing/2014/main" id="{C0E06635-3336-B843-94FD-D06282293C30}"/>
              </a:ext>
            </a:extLst>
          </p:cNvPr>
          <p:cNvPicPr>
            <a:picLocks noChangeAspect="1" noChangeArrowheads="1"/>
          </p:cNvPicPr>
          <p:nvPr/>
        </p:nvPicPr>
        <p:blipFill>
          <a:blip r:embed="rId4" cstate="screen">
            <a:clrChange>
              <a:clrFrom>
                <a:srgbClr val="000000">
                  <a:alpha val="0"/>
                </a:srgbClr>
              </a:clrFrom>
              <a:clrTo>
                <a:srgbClr val="000000">
                  <a:alpha val="0"/>
                </a:srgbClr>
              </a:clrTo>
            </a:clrChange>
            <a:extLst>
              <a:ext uri="{BEBA8EAE-BF5A-486C-A8C5-ECC9F3942E4B}">
                <a14:imgProps xmlns:a14="http://schemas.microsoft.com/office/drawing/2010/main">
                  <a14:imgLayer r:embed="rId5">
                    <a14:imgEffect>
                      <a14:backgroundRemoval t="6731" b="93750" l="4390" r="96220">
                        <a14:foregroundMark x1="43537" y1="85737" x2="47195" y2="91346"/>
                        <a14:foregroundMark x1="47195" y1="91346" x2="52683" y2="93910"/>
                        <a14:foregroundMark x1="52683" y1="93910" x2="61951" y2="91987"/>
                        <a14:foregroundMark x1="14756" y1="80449" x2="9878" y2="74679"/>
                        <a14:foregroundMark x1="9878" y1="74679" x2="8780" y2="28205"/>
                        <a14:foregroundMark x1="8780" y1="28205" x2="7561" y2="27404"/>
                        <a14:foregroundMark x1="3293" y1="37019" x2="5366" y2="76603"/>
                        <a14:foregroundMark x1="5366" y1="76603" x2="8659" y2="82212"/>
                        <a14:foregroundMark x1="8659" y1="82212" x2="10244" y2="82372"/>
                        <a14:foregroundMark x1="30976" y1="11218" x2="28659" y2="7853"/>
                        <a14:foregroundMark x1="18659" y1="8974" x2="16341" y2="6891"/>
                        <a14:foregroundMark x1="5244" y1="29968" x2="4634" y2="26122"/>
                        <a14:foregroundMark x1="89390" y1="24038" x2="92073" y2="41506"/>
                        <a14:foregroundMark x1="92073" y1="41506" x2="94878" y2="48878"/>
                        <a14:foregroundMark x1="94878" y1="48878" x2="92317" y2="73558"/>
                        <a14:foregroundMark x1="92317" y1="73558" x2="85732" y2="76442"/>
                        <a14:foregroundMark x1="94268" y1="36058" x2="97677" y2="49811"/>
                        <a14:foregroundMark x1="98812" y1="67628" x2="98780" y2="68109"/>
                        <a14:foregroundMark x1="98780" y1="68109" x2="96220" y2="74519"/>
                        <a14:foregroundMark x1="96220" y1="74519" x2="95976" y2="74840"/>
                        <a14:backgroundMark x1="98902" y1="70032" x2="98293" y2="51763"/>
                        <a14:backgroundMark x1="99390" y1="53526" x2="99390" y2="67628"/>
                        <a14:backgroundMark x1="99390" y1="67628" x2="99390" y2="67628"/>
                      </a14:backgroundRemoval>
                    </a14:imgEffect>
                  </a14:imgLayer>
                </a14:imgProps>
              </a:ext>
              <a:ext uri="{28A0092B-C50C-407E-A947-70E740481C1C}">
                <a14:useLocalDpi xmlns:a14="http://schemas.microsoft.com/office/drawing/2010/main"/>
              </a:ext>
            </a:extLst>
          </a:blip>
          <a:srcRect/>
          <a:stretch>
            <a:fillRect/>
          </a:stretch>
        </p:blipFill>
        <p:spPr bwMode="auto">
          <a:xfrm>
            <a:off x="8102775" y="448426"/>
            <a:ext cx="1082455" cy="82371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5" descr="green checkmark">
            <a:extLst>
              <a:ext uri="{FF2B5EF4-FFF2-40B4-BE49-F238E27FC236}">
                <a16:creationId xmlns:a16="http://schemas.microsoft.com/office/drawing/2014/main" id="{1327E25B-F959-794D-8A1F-5535278E02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8532" y="3169596"/>
            <a:ext cx="376696" cy="392392"/>
          </a:xfrm>
          <a:prstGeom prst="rect">
            <a:avLst/>
          </a:prstGeom>
        </p:spPr>
      </p:pic>
      <p:pic>
        <p:nvPicPr>
          <p:cNvPr id="12" name="Imagen 11" descr="Dibujo animado de un personaje de caricatura&#10;&#10;Descripción generada automáticamente con confianza media">
            <a:extLst>
              <a:ext uri="{FF2B5EF4-FFF2-40B4-BE49-F238E27FC236}">
                <a16:creationId xmlns:a16="http://schemas.microsoft.com/office/drawing/2014/main" id="{85C716A9-4395-CE45-B65B-D64BBF6415FE}"/>
              </a:ext>
            </a:extLst>
          </p:cNvPr>
          <p:cNvPicPr>
            <a:picLocks noChangeAspect="1"/>
          </p:cNvPicPr>
          <p:nvPr/>
        </p:nvPicPr>
        <p:blipFill rotWithShape="1">
          <a:blip r:embed="rId6" cstate="screen">
            <a:clrChange>
              <a:clrFrom>
                <a:srgbClr val="FCFAFB"/>
              </a:clrFrom>
              <a:clrTo>
                <a:srgbClr val="FCFAFB">
                  <a:alpha val="0"/>
                </a:srgbClr>
              </a:clrTo>
            </a:clrChange>
            <a:extLst>
              <a:ext uri="{28A0092B-C50C-407E-A947-70E740481C1C}">
                <a14:useLocalDpi xmlns:a14="http://schemas.microsoft.com/office/drawing/2010/main"/>
              </a:ext>
            </a:extLst>
          </a:blip>
          <a:srcRect/>
          <a:stretch/>
        </p:blipFill>
        <p:spPr>
          <a:xfrm>
            <a:off x="6954801" y="57008"/>
            <a:ext cx="1044651" cy="1561517"/>
          </a:xfrm>
          <a:prstGeom prst="rect">
            <a:avLst/>
          </a:prstGeom>
        </p:spPr>
      </p:pic>
      <p:pic>
        <p:nvPicPr>
          <p:cNvPr id="19" name="Picture 15" descr="green checkmark">
            <a:extLst>
              <a:ext uri="{FF2B5EF4-FFF2-40B4-BE49-F238E27FC236}">
                <a16:creationId xmlns:a16="http://schemas.microsoft.com/office/drawing/2014/main" id="{AB658695-3E03-49B9-97E3-A14159CE9D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0322" y="3600990"/>
            <a:ext cx="376696" cy="392392"/>
          </a:xfrm>
          <a:prstGeom prst="rect">
            <a:avLst/>
          </a:prstGeom>
        </p:spPr>
      </p:pic>
      <p:pic>
        <p:nvPicPr>
          <p:cNvPr id="20" name="Picture 15" descr="green checkmark">
            <a:extLst>
              <a:ext uri="{FF2B5EF4-FFF2-40B4-BE49-F238E27FC236}">
                <a16:creationId xmlns:a16="http://schemas.microsoft.com/office/drawing/2014/main" id="{BC4E5FF1-8085-48F8-9FC3-BC2A11F6FA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0322" y="4103725"/>
            <a:ext cx="376696" cy="392392"/>
          </a:xfrm>
          <a:prstGeom prst="rect">
            <a:avLst/>
          </a:prstGeom>
        </p:spPr>
      </p:pic>
      <p:pic>
        <p:nvPicPr>
          <p:cNvPr id="21" name="Picture 15" descr="green checkmark">
            <a:extLst>
              <a:ext uri="{FF2B5EF4-FFF2-40B4-BE49-F238E27FC236}">
                <a16:creationId xmlns:a16="http://schemas.microsoft.com/office/drawing/2014/main" id="{AEFF33F3-DBA8-4F2F-AE8D-5E14111FC3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0322" y="4551288"/>
            <a:ext cx="376696" cy="392392"/>
          </a:xfrm>
          <a:prstGeom prst="rect">
            <a:avLst/>
          </a:prstGeom>
        </p:spPr>
      </p:pic>
      <p:pic>
        <p:nvPicPr>
          <p:cNvPr id="22" name="Picture 15" descr="green checkmark">
            <a:extLst>
              <a:ext uri="{FF2B5EF4-FFF2-40B4-BE49-F238E27FC236}">
                <a16:creationId xmlns:a16="http://schemas.microsoft.com/office/drawing/2014/main" id="{A3C46633-0521-465F-BE0D-ABB316BDB2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0581" y="5029092"/>
            <a:ext cx="376696" cy="392392"/>
          </a:xfrm>
          <a:prstGeom prst="rect">
            <a:avLst/>
          </a:prstGeom>
        </p:spPr>
      </p:pic>
      <p:pic>
        <p:nvPicPr>
          <p:cNvPr id="24" name="Picture 15" descr="green checkmark">
            <a:extLst>
              <a:ext uri="{FF2B5EF4-FFF2-40B4-BE49-F238E27FC236}">
                <a16:creationId xmlns:a16="http://schemas.microsoft.com/office/drawing/2014/main" id="{0A26A62E-665B-4C27-AA25-420166FFAE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0322" y="5502390"/>
            <a:ext cx="376696" cy="392392"/>
          </a:xfrm>
          <a:prstGeom prst="rect">
            <a:avLst/>
          </a:prstGeom>
        </p:spPr>
      </p:pic>
      <p:pic>
        <p:nvPicPr>
          <p:cNvPr id="27" name="Picture 15" descr="green checkmark">
            <a:extLst>
              <a:ext uri="{FF2B5EF4-FFF2-40B4-BE49-F238E27FC236}">
                <a16:creationId xmlns:a16="http://schemas.microsoft.com/office/drawing/2014/main" id="{9D9B9621-4B2C-4F7F-B412-7667277F29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0581" y="5891713"/>
            <a:ext cx="376696" cy="392392"/>
          </a:xfrm>
          <a:prstGeom prst="rect">
            <a:avLst/>
          </a:prstGeom>
        </p:spPr>
      </p:pic>
      <p:sp>
        <p:nvSpPr>
          <p:cNvPr id="5" name="Speech Bubble: Rectangle with Corners Rounded 4">
            <a:extLst>
              <a:ext uri="{FF2B5EF4-FFF2-40B4-BE49-F238E27FC236}">
                <a16:creationId xmlns:a16="http://schemas.microsoft.com/office/drawing/2014/main" id="{08A06CBF-5D59-4340-A9EC-6D4A4A8B1EDE}"/>
              </a:ext>
            </a:extLst>
          </p:cNvPr>
          <p:cNvSpPr/>
          <p:nvPr/>
        </p:nvSpPr>
        <p:spPr>
          <a:xfrm>
            <a:off x="2726917" y="1746291"/>
            <a:ext cx="4575712" cy="3046732"/>
          </a:xfrm>
          <a:prstGeom prst="wedgeRoundRectCallout">
            <a:avLst>
              <a:gd name="adj1" fmla="val -72314"/>
              <a:gd name="adj2" fmla="val 29745"/>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‘El </a:t>
            </a:r>
            <a:r>
              <a:rPr lang="en-GB" sz="2200" dirty="0" err="1"/>
              <a:t>Gordo</a:t>
            </a:r>
            <a:r>
              <a:rPr lang="en-GB" sz="2200" dirty="0"/>
              <a:t>’ es un </a:t>
            </a:r>
            <a:r>
              <a:rPr lang="en-GB" sz="2200" dirty="0" err="1"/>
              <a:t>premio</a:t>
            </a:r>
            <a:r>
              <a:rPr lang="en-GB" sz="2200" dirty="0"/>
              <a:t> de la </a:t>
            </a:r>
            <a:r>
              <a:rPr lang="en-GB" sz="2200" dirty="0" err="1"/>
              <a:t>lotería</a:t>
            </a:r>
            <a:r>
              <a:rPr lang="en-GB" sz="2200" dirty="0"/>
              <a:t>* de Navidad </a:t>
            </a:r>
            <a:r>
              <a:rPr lang="en-GB" sz="2200" dirty="0" err="1"/>
              <a:t>en</a:t>
            </a:r>
            <a:r>
              <a:rPr lang="en-GB" sz="2200" dirty="0"/>
              <a:t> </a:t>
            </a:r>
            <a:r>
              <a:rPr lang="en-GB" sz="2200" dirty="0" err="1"/>
              <a:t>España</a:t>
            </a:r>
            <a:r>
              <a:rPr lang="en-GB" sz="2200" dirty="0"/>
              <a:t>. El </a:t>
            </a:r>
            <a:r>
              <a:rPr lang="en-GB" sz="2200" dirty="0" err="1"/>
              <a:t>programa</a:t>
            </a:r>
            <a:r>
              <a:rPr lang="en-GB" sz="2200" dirty="0"/>
              <a:t> de </a:t>
            </a:r>
            <a:r>
              <a:rPr lang="en-GB" sz="2200" dirty="0" err="1"/>
              <a:t>televisión</a:t>
            </a:r>
            <a:r>
              <a:rPr lang="en-GB" sz="2200" dirty="0"/>
              <a:t> </a:t>
            </a:r>
            <a:r>
              <a:rPr lang="en-GB" sz="2200" dirty="0" err="1"/>
              <a:t>tiene</a:t>
            </a:r>
            <a:r>
              <a:rPr lang="en-GB" sz="2200" dirty="0"/>
              <a:t> </a:t>
            </a:r>
            <a:r>
              <a:rPr lang="en-GB" sz="2200" dirty="0" err="1"/>
              <a:t>lugar</a:t>
            </a:r>
            <a:r>
              <a:rPr lang="en-GB" sz="2200" dirty="0"/>
              <a:t> el 22 de </a:t>
            </a:r>
            <a:r>
              <a:rPr lang="en-GB" sz="2200" dirty="0" err="1"/>
              <a:t>diciembre</a:t>
            </a:r>
            <a:r>
              <a:rPr lang="en-GB" sz="2200" dirty="0"/>
              <a:t> </a:t>
            </a:r>
            <a:r>
              <a:rPr lang="en-GB" sz="2200" dirty="0" err="1"/>
              <a:t>cada</a:t>
            </a:r>
            <a:r>
              <a:rPr lang="en-GB" sz="2200" dirty="0"/>
              <a:t> </a:t>
            </a:r>
            <a:r>
              <a:rPr lang="en-GB" sz="2200" dirty="0" err="1"/>
              <a:t>año</a:t>
            </a:r>
            <a:r>
              <a:rPr lang="en-GB" sz="2200" dirty="0"/>
              <a:t>. ¡</a:t>
            </a:r>
            <a:r>
              <a:rPr lang="en-GB" sz="2200" dirty="0" err="1"/>
              <a:t>Puedes</a:t>
            </a:r>
            <a:r>
              <a:rPr lang="en-GB" sz="2200" dirty="0"/>
              <a:t> </a:t>
            </a:r>
            <a:r>
              <a:rPr lang="en-GB" sz="2200" dirty="0" err="1"/>
              <a:t>ganar</a:t>
            </a:r>
            <a:r>
              <a:rPr lang="en-GB" sz="2200" dirty="0"/>
              <a:t> una </a:t>
            </a:r>
            <a:r>
              <a:rPr lang="en-GB" sz="2200" dirty="0" err="1"/>
              <a:t>cantidad</a:t>
            </a:r>
            <a:r>
              <a:rPr lang="en-GB" sz="2200" dirty="0"/>
              <a:t> </a:t>
            </a:r>
            <a:r>
              <a:rPr lang="en-GB" sz="2200" dirty="0" err="1"/>
              <a:t>muy</a:t>
            </a:r>
            <a:r>
              <a:rPr lang="en-GB" sz="2200" dirty="0"/>
              <a:t> </a:t>
            </a:r>
            <a:r>
              <a:rPr lang="en-GB" sz="2200" dirty="0" err="1"/>
              <a:t>grande</a:t>
            </a:r>
            <a:r>
              <a:rPr lang="en-GB" sz="2200" dirty="0"/>
              <a:t> de dinero!</a:t>
            </a:r>
          </a:p>
          <a:p>
            <a:pPr algn="ctr"/>
            <a:endParaRPr lang="en-GB" sz="2000" dirty="0"/>
          </a:p>
          <a:p>
            <a:pPr algn="ctr"/>
            <a:r>
              <a:rPr lang="en-GB" sz="2000" dirty="0"/>
              <a:t>* La </a:t>
            </a:r>
            <a:r>
              <a:rPr lang="en-GB" sz="2000" dirty="0" err="1"/>
              <a:t>lotería</a:t>
            </a:r>
            <a:r>
              <a:rPr lang="en-GB" sz="2000" dirty="0"/>
              <a:t> =  lottery</a:t>
            </a:r>
          </a:p>
        </p:txBody>
      </p:sp>
      <p:sp>
        <p:nvSpPr>
          <p:cNvPr id="6" name="Rounded Rectangular Callout 5"/>
          <p:cNvSpPr/>
          <p:nvPr/>
        </p:nvSpPr>
        <p:spPr>
          <a:xfrm>
            <a:off x="9329032" y="796257"/>
            <a:ext cx="2759324" cy="721019"/>
          </a:xfrm>
          <a:prstGeom prst="wedgeRoundRectCallout">
            <a:avLst>
              <a:gd name="adj1" fmla="val 22119"/>
              <a:gd name="adj2" fmla="val 13089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‘You (plural) are going to’ + infinitive</a:t>
            </a:r>
          </a:p>
        </p:txBody>
      </p:sp>
      <p:sp>
        <p:nvSpPr>
          <p:cNvPr id="25" name="Rounded Rectangular Callout 24"/>
          <p:cNvSpPr/>
          <p:nvPr/>
        </p:nvSpPr>
        <p:spPr>
          <a:xfrm>
            <a:off x="7421467" y="1627619"/>
            <a:ext cx="2929171" cy="461135"/>
          </a:xfrm>
          <a:prstGeom prst="wedgeRoundRectCallout">
            <a:avLst>
              <a:gd name="adj1" fmla="val 22504"/>
              <a:gd name="adj2" fmla="val 9308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‘You (plural) go to…’</a:t>
            </a:r>
          </a:p>
        </p:txBody>
      </p:sp>
      <p:sp>
        <p:nvSpPr>
          <p:cNvPr id="8" name="Rectangle 7"/>
          <p:cNvSpPr/>
          <p:nvPr/>
        </p:nvSpPr>
        <p:spPr>
          <a:xfrm>
            <a:off x="8195123" y="2307347"/>
            <a:ext cx="2053767" cy="369332"/>
          </a:xfrm>
          <a:prstGeom prst="rect">
            <a:avLst/>
          </a:prstGeom>
        </p:spPr>
        <p:txBody>
          <a:bodyPr wrap="none">
            <a:spAutoFit/>
          </a:bodyPr>
          <a:lstStyle/>
          <a:p>
            <a:pPr algn="ctr"/>
            <a:r>
              <a:rPr lang="en-US">
                <a:solidFill>
                  <a:srgbClr val="002060"/>
                </a:solidFill>
              </a:rPr>
              <a:t>Cada diciembre</a:t>
            </a:r>
            <a:endParaRPr lang="en-US" dirty="0">
              <a:solidFill>
                <a:srgbClr val="002060"/>
              </a:solidFill>
            </a:endParaRPr>
          </a:p>
        </p:txBody>
      </p:sp>
      <p:sp>
        <p:nvSpPr>
          <p:cNvPr id="9" name="Rectangle 8"/>
          <p:cNvSpPr/>
          <p:nvPr/>
        </p:nvSpPr>
        <p:spPr>
          <a:xfrm>
            <a:off x="10693521" y="2307347"/>
            <a:ext cx="1426994" cy="369332"/>
          </a:xfrm>
          <a:prstGeom prst="rect">
            <a:avLst/>
          </a:prstGeom>
        </p:spPr>
        <p:txBody>
          <a:bodyPr wrap="none">
            <a:spAutoFit/>
          </a:bodyPr>
          <a:lstStyle/>
          <a:p>
            <a:pPr algn="ctr"/>
            <a:r>
              <a:rPr lang="en-US">
                <a:solidFill>
                  <a:srgbClr val="002060"/>
                </a:solidFill>
              </a:rPr>
              <a:t>En el futuro</a:t>
            </a:r>
            <a:endParaRPr lang="en-US" dirty="0">
              <a:solidFill>
                <a:srgbClr val="002060"/>
              </a:solidFill>
            </a:endParaRPr>
          </a:p>
        </p:txBody>
      </p:sp>
    </p:spTree>
    <p:extLst>
      <p:ext uri="{BB962C8B-B14F-4D97-AF65-F5344CB8AC3E}">
        <p14:creationId xmlns:p14="http://schemas.microsoft.com/office/powerpoint/2010/main" val="72754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7" y="1"/>
            <a:ext cx="9993047" cy="1325563"/>
          </a:xfrm>
        </p:spPr>
        <p:txBody>
          <a:bodyPr>
            <a:noAutofit/>
          </a:bodyPr>
          <a:lstStyle/>
          <a:p>
            <a:pPr>
              <a:lnSpc>
                <a:spcPct val="100000"/>
              </a:lnSpc>
            </a:pPr>
            <a:r>
              <a:rPr lang="en-GB" sz="2400" b="1" dirty="0">
                <a:solidFill>
                  <a:srgbClr val="002060"/>
                </a:solidFill>
              </a:rPr>
              <a:t>Ana </a:t>
            </a:r>
            <a:r>
              <a:rPr lang="en-GB" sz="2400" b="1" dirty="0" err="1">
                <a:solidFill>
                  <a:srgbClr val="002060"/>
                </a:solidFill>
              </a:rPr>
              <a:t>habla</a:t>
            </a:r>
            <a:r>
              <a:rPr lang="en-GB" sz="2400" b="1" dirty="0">
                <a:solidFill>
                  <a:srgbClr val="002060"/>
                </a:solidFill>
              </a:rPr>
              <a:t> </a:t>
            </a:r>
            <a:r>
              <a:rPr lang="en-GB" sz="2400" b="1" dirty="0" err="1">
                <a:solidFill>
                  <a:srgbClr val="002060"/>
                </a:solidFill>
              </a:rPr>
              <a:t>sobre</a:t>
            </a:r>
            <a:r>
              <a:rPr lang="en-GB" sz="2400" b="1" dirty="0">
                <a:solidFill>
                  <a:srgbClr val="002060"/>
                </a:solidFill>
              </a:rPr>
              <a:t> las </a:t>
            </a:r>
            <a:r>
              <a:rPr lang="en-GB" sz="2400" b="1" dirty="0" err="1">
                <a:solidFill>
                  <a:srgbClr val="002060"/>
                </a:solidFill>
              </a:rPr>
              <a:t>actividades</a:t>
            </a:r>
            <a:r>
              <a:rPr lang="en-GB" sz="2400" b="1" dirty="0">
                <a:solidFill>
                  <a:srgbClr val="002060"/>
                </a:solidFill>
              </a:rPr>
              <a:t> </a:t>
            </a:r>
            <a:r>
              <a:rPr lang="en-GB" sz="2400" b="1" dirty="0" err="1">
                <a:solidFill>
                  <a:srgbClr val="002060"/>
                </a:solidFill>
              </a:rPr>
              <a:t>durante</a:t>
            </a:r>
            <a:r>
              <a:rPr lang="en-GB" sz="2400" b="1" dirty="0">
                <a:solidFill>
                  <a:srgbClr val="002060"/>
                </a:solidFill>
              </a:rPr>
              <a:t> la Navidad. </a:t>
            </a:r>
            <a:br>
              <a:rPr lang="en-GB" sz="2400" dirty="0">
                <a:solidFill>
                  <a:srgbClr val="002060"/>
                </a:solidFill>
              </a:rPr>
            </a:br>
            <a:r>
              <a:rPr lang="en-GB" sz="2400" dirty="0">
                <a:solidFill>
                  <a:srgbClr val="002060"/>
                </a:solidFill>
              </a:rPr>
              <a:t>¿</a:t>
            </a:r>
            <a:r>
              <a:rPr lang="en-GB" sz="2400" dirty="0" err="1">
                <a:solidFill>
                  <a:srgbClr val="002060"/>
                </a:solidFill>
              </a:rPr>
              <a:t>Quién</a:t>
            </a:r>
            <a:r>
              <a:rPr lang="en-GB" sz="2400" dirty="0">
                <a:solidFill>
                  <a:srgbClr val="002060"/>
                </a:solidFill>
              </a:rPr>
              <a:t> es: </a:t>
            </a:r>
            <a:r>
              <a:rPr lang="en-GB" sz="2400" dirty="0" err="1">
                <a:solidFill>
                  <a:srgbClr val="002060"/>
                </a:solidFill>
              </a:rPr>
              <a:t>nosotros</a:t>
            </a:r>
            <a:r>
              <a:rPr lang="en-GB" sz="2400" dirty="0">
                <a:solidFill>
                  <a:srgbClr val="002060"/>
                </a:solidFill>
              </a:rPr>
              <a:t>, </a:t>
            </a:r>
            <a:r>
              <a:rPr lang="en-GB" sz="2400" dirty="0" err="1">
                <a:solidFill>
                  <a:srgbClr val="002060"/>
                </a:solidFill>
              </a:rPr>
              <a:t>vosotros</a:t>
            </a:r>
            <a:r>
              <a:rPr lang="en-GB" sz="2400" dirty="0">
                <a:solidFill>
                  <a:srgbClr val="002060"/>
                </a:solidFill>
              </a:rPr>
              <a:t> o </a:t>
            </a:r>
            <a:r>
              <a:rPr lang="en-GB" sz="2400" dirty="0" err="1">
                <a:solidFill>
                  <a:srgbClr val="002060"/>
                </a:solidFill>
              </a:rPr>
              <a:t>ellos</a:t>
            </a:r>
            <a:r>
              <a:rPr lang="en-GB" sz="2400" dirty="0">
                <a:solidFill>
                  <a:srgbClr val="002060"/>
                </a:solidFill>
              </a:rPr>
              <a:t>? La </a:t>
            </a:r>
            <a:r>
              <a:rPr lang="en-GB" sz="2400" dirty="0" err="1">
                <a:solidFill>
                  <a:srgbClr val="002060"/>
                </a:solidFill>
              </a:rPr>
              <a:t>acción</a:t>
            </a:r>
            <a:r>
              <a:rPr lang="en-GB" sz="2400" dirty="0">
                <a:solidFill>
                  <a:srgbClr val="002060"/>
                </a:solidFill>
              </a:rPr>
              <a:t>, ¿</a:t>
            </a:r>
            <a:r>
              <a:rPr lang="en-GB" sz="2400" dirty="0" err="1">
                <a:solidFill>
                  <a:srgbClr val="002060"/>
                </a:solidFill>
              </a:rPr>
              <a:t>tiene</a:t>
            </a:r>
            <a:r>
              <a:rPr lang="en-GB" sz="2400" dirty="0">
                <a:solidFill>
                  <a:srgbClr val="002060"/>
                </a:solidFill>
              </a:rPr>
              <a:t> </a:t>
            </a:r>
            <a:r>
              <a:rPr lang="en-GB" sz="2400" dirty="0" err="1">
                <a:solidFill>
                  <a:srgbClr val="002060"/>
                </a:solidFill>
              </a:rPr>
              <a:t>lugar</a:t>
            </a:r>
            <a:r>
              <a:rPr lang="en-GB" sz="2400" dirty="0">
                <a:solidFill>
                  <a:srgbClr val="002060"/>
                </a:solidFill>
              </a:rPr>
              <a:t> </a:t>
            </a:r>
            <a:r>
              <a:rPr lang="en-GB" sz="2400" dirty="0" err="1">
                <a:solidFill>
                  <a:srgbClr val="002060"/>
                </a:solidFill>
              </a:rPr>
              <a:t>cada</a:t>
            </a:r>
            <a:r>
              <a:rPr lang="en-GB" sz="2400" dirty="0">
                <a:solidFill>
                  <a:srgbClr val="002060"/>
                </a:solidFill>
              </a:rPr>
              <a:t> Navidad o es un plan </a:t>
            </a:r>
            <a:r>
              <a:rPr lang="en-GB" sz="2400" dirty="0" err="1">
                <a:solidFill>
                  <a:srgbClr val="002060"/>
                </a:solidFill>
              </a:rPr>
              <a:t>en</a:t>
            </a:r>
            <a:r>
              <a:rPr lang="en-GB" sz="2400" dirty="0">
                <a:solidFill>
                  <a:srgbClr val="002060"/>
                </a:solidFill>
              </a:rPr>
              <a:t> el </a:t>
            </a:r>
            <a:r>
              <a:rPr lang="en-GB" sz="2400" dirty="0" err="1">
                <a:solidFill>
                  <a:srgbClr val="002060"/>
                </a:solidFill>
              </a:rPr>
              <a:t>futuro</a:t>
            </a:r>
            <a:r>
              <a:rPr lang="en-GB" sz="2400"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75334" y="258197"/>
            <a:ext cx="1852841" cy="41913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399" tIns="45719" rIns="91399" bIns="45719" rtlCol="0" anchor="ctr"/>
          <a:lstStyle/>
          <a:p>
            <a:pPr algn="ctr" defTabSz="913901">
              <a:defRPr/>
            </a:pPr>
            <a:r>
              <a:rPr lang="en-GB" sz="2400" b="1" dirty="0" err="1">
                <a:solidFill>
                  <a:prstClr val="white"/>
                </a:solidFill>
                <a:latin typeface="Century Gothic" panose="020B0502020202020204" pitchFamily="34" charset="0"/>
              </a:rPr>
              <a:t>escucha</a:t>
            </a:r>
            <a:r>
              <a:rPr lang="en-GB" sz="2400" b="1" dirty="0">
                <a:solidFill>
                  <a:prstClr val="white"/>
                </a:solidFill>
                <a:latin typeface="Century Gothic" panose="020B0502020202020204" pitchFamily="34" charset="0"/>
              </a:rPr>
              <a:t>r</a:t>
            </a:r>
            <a:endParaRPr lang="en-GB" sz="2667" b="1" dirty="0">
              <a:solidFill>
                <a:prstClr val="white"/>
              </a:solidFill>
              <a:latin typeface="Century Gothic" panose="020B0502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450244314"/>
              </p:ext>
            </p:extLst>
          </p:nvPr>
        </p:nvGraphicFramePr>
        <p:xfrm>
          <a:off x="196145" y="1325565"/>
          <a:ext cx="10276794" cy="4862663"/>
        </p:xfrm>
        <a:graphic>
          <a:graphicData uri="http://schemas.openxmlformats.org/drawingml/2006/table">
            <a:tbl>
              <a:tblPr firstRow="1" bandRow="1">
                <a:tableStyleId>{5DA37D80-6434-44D0-A028-1B22A696006F}</a:tableStyleId>
              </a:tblPr>
              <a:tblGrid>
                <a:gridCol w="535249">
                  <a:extLst>
                    <a:ext uri="{9D8B030D-6E8A-4147-A177-3AD203B41FA5}">
                      <a16:colId xmlns:a16="http://schemas.microsoft.com/office/drawing/2014/main" val="20000"/>
                    </a:ext>
                  </a:extLst>
                </a:gridCol>
                <a:gridCol w="4845761">
                  <a:extLst>
                    <a:ext uri="{9D8B030D-6E8A-4147-A177-3AD203B41FA5}">
                      <a16:colId xmlns:a16="http://schemas.microsoft.com/office/drawing/2014/main" val="20001"/>
                    </a:ext>
                  </a:extLst>
                </a:gridCol>
                <a:gridCol w="2447892">
                  <a:extLst>
                    <a:ext uri="{9D8B030D-6E8A-4147-A177-3AD203B41FA5}">
                      <a16:colId xmlns:a16="http://schemas.microsoft.com/office/drawing/2014/main" val="20004"/>
                    </a:ext>
                  </a:extLst>
                </a:gridCol>
                <a:gridCol w="2447892">
                  <a:extLst>
                    <a:ext uri="{9D8B030D-6E8A-4147-A177-3AD203B41FA5}">
                      <a16:colId xmlns:a16="http://schemas.microsoft.com/office/drawing/2014/main" val="20005"/>
                    </a:ext>
                  </a:extLst>
                </a:gridCol>
              </a:tblGrid>
              <a:tr h="595463">
                <a:tc>
                  <a:txBody>
                    <a:bodyPr/>
                    <a:lstStyle/>
                    <a:p>
                      <a:pPr algn="ctr"/>
                      <a:endParaRPr lang="en-US" sz="1900" dirty="0">
                        <a:solidFill>
                          <a:srgbClr val="002060"/>
                        </a:solidFill>
                      </a:endParaRPr>
                    </a:p>
                  </a:txBody>
                  <a:tcPr marL="121920" marR="121920" marT="60960" marB="60960">
                    <a:noFill/>
                  </a:tcPr>
                </a:tc>
                <a:tc>
                  <a:txBody>
                    <a:bodyPr/>
                    <a:lstStyle/>
                    <a:p>
                      <a:pPr algn="ctr"/>
                      <a:r>
                        <a:rPr lang="en-US" sz="2400" dirty="0">
                          <a:solidFill>
                            <a:srgbClr val="002060"/>
                          </a:solidFill>
                        </a:rPr>
                        <a:t>¿</a:t>
                      </a:r>
                      <a:r>
                        <a:rPr lang="en-US" sz="2400" dirty="0" err="1">
                          <a:solidFill>
                            <a:srgbClr val="002060"/>
                          </a:solidFill>
                        </a:rPr>
                        <a:t>Nosotros</a:t>
                      </a:r>
                      <a:r>
                        <a:rPr lang="en-US" sz="2400" dirty="0">
                          <a:solidFill>
                            <a:srgbClr val="002060"/>
                          </a:solidFill>
                        </a:rPr>
                        <a:t>, </a:t>
                      </a:r>
                      <a:r>
                        <a:rPr lang="en-US" sz="2400" dirty="0" err="1">
                          <a:solidFill>
                            <a:srgbClr val="002060"/>
                          </a:solidFill>
                        </a:rPr>
                        <a:t>vosotros</a:t>
                      </a:r>
                      <a:r>
                        <a:rPr lang="en-US" sz="2400" dirty="0">
                          <a:solidFill>
                            <a:srgbClr val="002060"/>
                          </a:solidFill>
                        </a:rPr>
                        <a:t> o </a:t>
                      </a:r>
                      <a:r>
                        <a:rPr lang="en-US" sz="2400" dirty="0" err="1">
                          <a:solidFill>
                            <a:srgbClr val="002060"/>
                          </a:solidFill>
                        </a:rPr>
                        <a:t>ellos</a:t>
                      </a:r>
                      <a:r>
                        <a:rPr lang="en-US" sz="2400" dirty="0">
                          <a:solidFill>
                            <a:srgbClr val="002060"/>
                          </a:solidFill>
                        </a:rPr>
                        <a:t>?</a:t>
                      </a:r>
                    </a:p>
                  </a:txBody>
                  <a:tcPr marL="121920" marR="121920" marT="60960" marB="60960" anchor="ctr">
                    <a:noFill/>
                  </a:tcPr>
                </a:tc>
                <a:tc>
                  <a:txBody>
                    <a:bodyPr/>
                    <a:lstStyle/>
                    <a:p>
                      <a:pPr algn="ctr"/>
                      <a:r>
                        <a:rPr lang="en-US" sz="2400" dirty="0" err="1">
                          <a:solidFill>
                            <a:srgbClr val="002060"/>
                          </a:solidFill>
                        </a:rPr>
                        <a:t>cada</a:t>
                      </a:r>
                      <a:r>
                        <a:rPr lang="en-US" sz="2400" dirty="0">
                          <a:solidFill>
                            <a:srgbClr val="002060"/>
                          </a:solidFill>
                        </a:rPr>
                        <a:t> Navidad</a:t>
                      </a:r>
                    </a:p>
                  </a:txBody>
                  <a:tcPr marL="121920" marR="121920" marT="60960" marB="60960" anchor="ctr">
                    <a:noFill/>
                  </a:tcPr>
                </a:tc>
                <a:tc>
                  <a:txBody>
                    <a:bodyPr/>
                    <a:lstStyle/>
                    <a:p>
                      <a:pPr algn="ctr"/>
                      <a:r>
                        <a:rPr lang="en-US" sz="2400" dirty="0" err="1">
                          <a:solidFill>
                            <a:srgbClr val="002060"/>
                          </a:solidFill>
                        </a:rPr>
                        <a:t>en</a:t>
                      </a:r>
                      <a:r>
                        <a:rPr lang="en-US" sz="2400" dirty="0">
                          <a:solidFill>
                            <a:srgbClr val="002060"/>
                          </a:solidFill>
                        </a:rPr>
                        <a:t> el </a:t>
                      </a:r>
                      <a:r>
                        <a:rPr lang="en-US" sz="2400" dirty="0" err="1">
                          <a:solidFill>
                            <a:srgbClr val="002060"/>
                          </a:solidFill>
                        </a:rPr>
                        <a:t>futuro</a:t>
                      </a:r>
                      <a:endParaRPr lang="en-US" sz="2400" dirty="0">
                        <a:solidFill>
                          <a:srgbClr val="002060"/>
                        </a:solidFill>
                      </a:endParaRPr>
                    </a:p>
                  </a:txBody>
                  <a:tcPr marL="121920" marR="121920" marT="60960" marB="60960" anchor="ctr">
                    <a:noFill/>
                  </a:tcPr>
                </a:tc>
                <a:extLst>
                  <a:ext uri="{0D108BD9-81ED-4DB2-BD59-A6C34878D82A}">
                    <a16:rowId xmlns:a16="http://schemas.microsoft.com/office/drawing/2014/main" val="10000"/>
                  </a:ext>
                </a:extLst>
              </a:tr>
              <a:tr h="533400">
                <a:tc>
                  <a:txBody>
                    <a:bodyPr/>
                    <a:lstStyle/>
                    <a:p>
                      <a:endParaRPr lang="en-US" sz="19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extLst>
                  <a:ext uri="{0D108BD9-81ED-4DB2-BD59-A6C34878D82A}">
                    <a16:rowId xmlns:a16="http://schemas.microsoft.com/office/drawing/2014/main" val="10001"/>
                  </a:ext>
                </a:extLst>
              </a:tr>
              <a:tr h="533400">
                <a:tc>
                  <a:txBody>
                    <a:bodyPr/>
                    <a:lstStyle/>
                    <a:p>
                      <a:endParaRPr lang="en-US" sz="19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extLst>
                  <a:ext uri="{0D108BD9-81ED-4DB2-BD59-A6C34878D82A}">
                    <a16:rowId xmlns:a16="http://schemas.microsoft.com/office/drawing/2014/main" val="10002"/>
                  </a:ext>
                </a:extLst>
              </a:tr>
              <a:tr h="533400">
                <a:tc>
                  <a:txBody>
                    <a:bodyPr/>
                    <a:lstStyle/>
                    <a:p>
                      <a:endParaRPr lang="en-US" sz="19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a:p>
                  </a:txBody>
                  <a:tcPr marL="121920" marR="121920" marT="60960" marB="60960">
                    <a:noFill/>
                  </a:tcPr>
                </a:tc>
                <a:tc>
                  <a:txBody>
                    <a:bodyPr/>
                    <a:lstStyle/>
                    <a:p>
                      <a:endParaRPr lang="en-US" sz="2700" dirty="0"/>
                    </a:p>
                  </a:txBody>
                  <a:tcPr marL="121920" marR="121920" marT="60960" marB="60960">
                    <a:noFill/>
                  </a:tcPr>
                </a:tc>
                <a:extLst>
                  <a:ext uri="{0D108BD9-81ED-4DB2-BD59-A6C34878D82A}">
                    <a16:rowId xmlns:a16="http://schemas.microsoft.com/office/drawing/2014/main" val="10003"/>
                  </a:ext>
                </a:extLst>
              </a:tr>
              <a:tr h="533400">
                <a:tc>
                  <a:txBody>
                    <a:bodyPr/>
                    <a:lstStyle/>
                    <a:p>
                      <a:endParaRPr lang="en-US" sz="19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extLst>
                  <a:ext uri="{0D108BD9-81ED-4DB2-BD59-A6C34878D82A}">
                    <a16:rowId xmlns:a16="http://schemas.microsoft.com/office/drawing/2014/main" val="10004"/>
                  </a:ext>
                </a:extLst>
              </a:tr>
              <a:tr h="533400">
                <a:tc>
                  <a:txBody>
                    <a:bodyPr/>
                    <a:lstStyle/>
                    <a:p>
                      <a:endParaRPr lang="en-US" sz="19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extLst>
                  <a:ext uri="{0D108BD9-81ED-4DB2-BD59-A6C34878D82A}">
                    <a16:rowId xmlns:a16="http://schemas.microsoft.com/office/drawing/2014/main" val="10005"/>
                  </a:ext>
                </a:extLst>
              </a:tr>
              <a:tr h="399608">
                <a:tc>
                  <a:txBody>
                    <a:bodyPr/>
                    <a:lstStyle/>
                    <a:p>
                      <a:endParaRPr lang="en-US" sz="19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extLst>
                  <a:ext uri="{0D108BD9-81ED-4DB2-BD59-A6C34878D82A}">
                    <a16:rowId xmlns:a16="http://schemas.microsoft.com/office/drawing/2014/main" val="10006"/>
                  </a:ext>
                </a:extLst>
              </a:tr>
              <a:tr h="533400">
                <a:tc>
                  <a:txBody>
                    <a:bodyPr/>
                    <a:lstStyle/>
                    <a:p>
                      <a:endParaRPr lang="en-US" sz="19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extLst>
                  <a:ext uri="{0D108BD9-81ED-4DB2-BD59-A6C34878D82A}">
                    <a16:rowId xmlns:a16="http://schemas.microsoft.com/office/drawing/2014/main" val="10007"/>
                  </a:ext>
                </a:extLst>
              </a:tr>
              <a:tr h="533400">
                <a:tc>
                  <a:txBody>
                    <a:bodyPr/>
                    <a:lstStyle/>
                    <a:p>
                      <a:endParaRPr lang="en-US" sz="19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extLst>
                  <a:ext uri="{0D108BD9-81ED-4DB2-BD59-A6C34878D82A}">
                    <a16:rowId xmlns:a16="http://schemas.microsoft.com/office/drawing/2014/main" val="10008"/>
                  </a:ext>
                </a:extLst>
              </a:tr>
            </a:tbl>
          </a:graphicData>
        </a:graphic>
      </p:graphicFrame>
      <p:sp>
        <p:nvSpPr>
          <p:cNvPr id="8" name="Action Button: Custom 16">
            <a:hlinkClick r:id="" action="ppaction://noaction" highlightClick="1">
              <a:snd r:embed="rId3" name="1 Vamos a cantar.wav"/>
            </a:hlinkClick>
            <a:extLst>
              <a:ext uri="{FF2B5EF4-FFF2-40B4-BE49-F238E27FC236}">
                <a16:creationId xmlns:a16="http://schemas.microsoft.com/office/drawing/2014/main" id="{30030AF8-564D-734B-84B9-DB4C7A3A6A53}"/>
              </a:ext>
            </a:extLst>
          </p:cNvPr>
          <p:cNvSpPr/>
          <p:nvPr/>
        </p:nvSpPr>
        <p:spPr>
          <a:xfrm>
            <a:off x="257807" y="2007407"/>
            <a:ext cx="413931" cy="369863"/>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1</a:t>
            </a:r>
          </a:p>
        </p:txBody>
      </p:sp>
      <p:sp>
        <p:nvSpPr>
          <p:cNvPr id="10" name="Action Button: Custom 16">
            <a:hlinkClick r:id="" action="ppaction://noaction" highlightClick="1">
              <a:snd r:embed="rId4" name="2 Vais al pueblo.wav"/>
            </a:hlinkClick>
            <a:extLst>
              <a:ext uri="{FF2B5EF4-FFF2-40B4-BE49-F238E27FC236}">
                <a16:creationId xmlns:a16="http://schemas.microsoft.com/office/drawing/2014/main" id="{30030AF8-564D-734B-84B9-DB4C7A3A6A53}"/>
              </a:ext>
            </a:extLst>
          </p:cNvPr>
          <p:cNvSpPr/>
          <p:nvPr/>
        </p:nvSpPr>
        <p:spPr>
          <a:xfrm>
            <a:off x="268647" y="2531609"/>
            <a:ext cx="413931" cy="369863"/>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2</a:t>
            </a:r>
          </a:p>
        </p:txBody>
      </p:sp>
      <p:sp>
        <p:nvSpPr>
          <p:cNvPr id="11" name="Action Button: Custom 16">
            <a:hlinkClick r:id="" action="ppaction://noaction" highlightClick="1">
              <a:snd r:embed="rId5" name="3 Vamos a tener.wav"/>
            </a:hlinkClick>
            <a:extLst>
              <a:ext uri="{FF2B5EF4-FFF2-40B4-BE49-F238E27FC236}">
                <a16:creationId xmlns:a16="http://schemas.microsoft.com/office/drawing/2014/main" id="{30030AF8-564D-734B-84B9-DB4C7A3A6A53}"/>
              </a:ext>
            </a:extLst>
          </p:cNvPr>
          <p:cNvSpPr/>
          <p:nvPr/>
        </p:nvSpPr>
        <p:spPr>
          <a:xfrm>
            <a:off x="267852" y="3052017"/>
            <a:ext cx="413931" cy="369863"/>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3</a:t>
            </a:r>
          </a:p>
        </p:txBody>
      </p:sp>
      <p:sp>
        <p:nvSpPr>
          <p:cNvPr id="12" name="Action Button: Custom 16">
            <a:hlinkClick r:id="" action="ppaction://noaction" highlightClick="1">
              <a:snd r:embed="rId6" name="4 Van a la playa.wav"/>
            </a:hlinkClick>
            <a:extLst>
              <a:ext uri="{FF2B5EF4-FFF2-40B4-BE49-F238E27FC236}">
                <a16:creationId xmlns:a16="http://schemas.microsoft.com/office/drawing/2014/main" id="{30030AF8-564D-734B-84B9-DB4C7A3A6A53}"/>
              </a:ext>
            </a:extLst>
          </p:cNvPr>
          <p:cNvSpPr/>
          <p:nvPr/>
        </p:nvSpPr>
        <p:spPr>
          <a:xfrm>
            <a:off x="267852" y="3597181"/>
            <a:ext cx="413931" cy="369863"/>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4</a:t>
            </a:r>
          </a:p>
        </p:txBody>
      </p:sp>
      <p:sp>
        <p:nvSpPr>
          <p:cNvPr id="13" name="Action Button: Custom 16">
            <a:hlinkClick r:id="" action="ppaction://noaction" highlightClick="1">
              <a:snd r:embed="rId7" name="5 Vamos a la.wav"/>
            </a:hlinkClick>
            <a:extLst>
              <a:ext uri="{FF2B5EF4-FFF2-40B4-BE49-F238E27FC236}">
                <a16:creationId xmlns:a16="http://schemas.microsoft.com/office/drawing/2014/main" id="{30030AF8-564D-734B-84B9-DB4C7A3A6A53}"/>
              </a:ext>
            </a:extLst>
          </p:cNvPr>
          <p:cNvSpPr/>
          <p:nvPr/>
        </p:nvSpPr>
        <p:spPr>
          <a:xfrm>
            <a:off x="257807" y="4124937"/>
            <a:ext cx="413931" cy="369863"/>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5</a:t>
            </a:r>
          </a:p>
        </p:txBody>
      </p:sp>
      <p:sp>
        <p:nvSpPr>
          <p:cNvPr id="14" name="Action Button: Custom 16">
            <a:hlinkClick r:id="" action="ppaction://noaction" highlightClick="1">
              <a:snd r:embed="rId8" name="6 Vais a contar.wav"/>
            </a:hlinkClick>
            <a:extLst>
              <a:ext uri="{FF2B5EF4-FFF2-40B4-BE49-F238E27FC236}">
                <a16:creationId xmlns:a16="http://schemas.microsoft.com/office/drawing/2014/main" id="{30030AF8-564D-734B-84B9-DB4C7A3A6A53}"/>
              </a:ext>
            </a:extLst>
          </p:cNvPr>
          <p:cNvSpPr/>
          <p:nvPr/>
        </p:nvSpPr>
        <p:spPr>
          <a:xfrm>
            <a:off x="271771" y="4662753"/>
            <a:ext cx="413931" cy="369863"/>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6</a:t>
            </a:r>
          </a:p>
        </p:txBody>
      </p:sp>
      <p:sp>
        <p:nvSpPr>
          <p:cNvPr id="15" name="Action Button: Custom 16">
            <a:hlinkClick r:id="" action="ppaction://noaction" highlightClick="1">
              <a:snd r:embed="rId9" name="7 Vais a escuchar.wav"/>
            </a:hlinkClick>
            <a:extLst>
              <a:ext uri="{FF2B5EF4-FFF2-40B4-BE49-F238E27FC236}">
                <a16:creationId xmlns:a16="http://schemas.microsoft.com/office/drawing/2014/main" id="{30030AF8-564D-734B-84B9-DB4C7A3A6A53}"/>
              </a:ext>
            </a:extLst>
          </p:cNvPr>
          <p:cNvSpPr/>
          <p:nvPr/>
        </p:nvSpPr>
        <p:spPr>
          <a:xfrm>
            <a:off x="267852" y="5190509"/>
            <a:ext cx="413931" cy="369863"/>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7</a:t>
            </a:r>
          </a:p>
        </p:txBody>
      </p:sp>
      <p:sp>
        <p:nvSpPr>
          <p:cNvPr id="16" name="Action Button: Custom 16">
            <a:hlinkClick r:id="" action="ppaction://noaction" highlightClick="1">
              <a:snd r:embed="rId10" name="8 Van a tener dolor de cabeza.wav"/>
            </a:hlinkClick>
            <a:extLst>
              <a:ext uri="{FF2B5EF4-FFF2-40B4-BE49-F238E27FC236}">
                <a16:creationId xmlns:a16="http://schemas.microsoft.com/office/drawing/2014/main" id="{30030AF8-564D-734B-84B9-DB4C7A3A6A53}"/>
              </a:ext>
            </a:extLst>
          </p:cNvPr>
          <p:cNvSpPr/>
          <p:nvPr/>
        </p:nvSpPr>
        <p:spPr>
          <a:xfrm>
            <a:off x="257807" y="5728142"/>
            <a:ext cx="413931" cy="369863"/>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8</a:t>
            </a:r>
          </a:p>
        </p:txBody>
      </p:sp>
      <p:pic>
        <p:nvPicPr>
          <p:cNvPr id="18" name="Picture 1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67340" y="1993888"/>
            <a:ext cx="376696" cy="392392"/>
          </a:xfrm>
          <a:prstGeom prst="rect">
            <a:avLst/>
          </a:prstGeom>
        </p:spPr>
      </p:pic>
      <p:pic>
        <p:nvPicPr>
          <p:cNvPr id="17" name="Picture 2" descr="Christmas tree Clip art - Beautiful Christmas Tree PNG Clipart ...">
            <a:extLst>
              <a:ext uri="{FF2B5EF4-FFF2-40B4-BE49-F238E27FC236}">
                <a16:creationId xmlns:a16="http://schemas.microsoft.com/office/drawing/2014/main" id="{88CB90D7-AB4A-064F-AE87-CA2432A09592}"/>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534601" y="3874696"/>
            <a:ext cx="1598080" cy="201450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upo 18">
            <a:extLst>
              <a:ext uri="{FF2B5EF4-FFF2-40B4-BE49-F238E27FC236}">
                <a16:creationId xmlns:a16="http://schemas.microsoft.com/office/drawing/2014/main" id="{AF64AEE6-C6BD-C54E-B017-386C496870E4}"/>
              </a:ext>
            </a:extLst>
          </p:cNvPr>
          <p:cNvGrpSpPr/>
          <p:nvPr/>
        </p:nvGrpSpPr>
        <p:grpSpPr>
          <a:xfrm>
            <a:off x="10544646" y="4373614"/>
            <a:ext cx="675484" cy="1588776"/>
            <a:chOff x="9193926" y="54492"/>
            <a:chExt cx="491243" cy="1155431"/>
          </a:xfrm>
        </p:grpSpPr>
        <p:pic>
          <p:nvPicPr>
            <p:cNvPr id="20" name="Imagen 19" descr="Una caricatura de una persona&#10;&#10;Descripción generada automáticamente con confianza media">
              <a:extLst>
                <a:ext uri="{FF2B5EF4-FFF2-40B4-BE49-F238E27FC236}">
                  <a16:creationId xmlns:a16="http://schemas.microsoft.com/office/drawing/2014/main" id="{179FE20D-2E2A-F64E-ABC9-019A1253D737}"/>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193926" y="54492"/>
              <a:ext cx="491243" cy="1155431"/>
            </a:xfrm>
            <a:prstGeom prst="rect">
              <a:avLst/>
            </a:prstGeom>
          </p:spPr>
        </p:pic>
        <p:pic>
          <p:nvPicPr>
            <p:cNvPr id="21" name="Picture 4" descr="christmas tree decorations clipart - Clip Art Library">
              <a:extLst>
                <a:ext uri="{FF2B5EF4-FFF2-40B4-BE49-F238E27FC236}">
                  <a16:creationId xmlns:a16="http://schemas.microsoft.com/office/drawing/2014/main" id="{AA7EF55C-5119-4245-B973-4C3528C902E8}"/>
                </a:ext>
              </a:extLst>
            </p:cNvPr>
            <p:cNvPicPr>
              <a:picLocks noChangeAspect="1" noChangeArrowheads="1"/>
            </p:cNvPicPr>
            <p:nvPr/>
          </p:nvPicPr>
          <p:blipFill rotWithShape="1">
            <a:blip r:embed="rId14" cstate="screen">
              <a:extLst>
                <a:ext uri="{BEBA8EAE-BF5A-486C-A8C5-ECC9F3942E4B}">
                  <a14:imgProps xmlns:a14="http://schemas.microsoft.com/office/drawing/2010/main">
                    <a14:imgLayer r:embed="rId15">
                      <a14:imgEffect>
                        <a14:backgroundRemoval t="9829" b="94017" l="9901" r="90099">
                          <a14:foregroundMark x1="68317" y1="58547" x2="70792" y2="75214"/>
                          <a14:foregroundMark x1="70792" y1="75214" x2="59406" y2="93162"/>
                          <a14:foregroundMark x1="59406" y1="93162" x2="40594" y2="94017"/>
                          <a14:foregroundMark x1="40594" y1="94017" x2="59406" y2="42735"/>
                          <a14:foregroundMark x1="46535" y1="15385" x2="45545" y2="12821"/>
                          <a14:foregroundMark x1="59406" y1="42735" x2="49010" y2="20085"/>
                          <a14:foregroundMark x1="50495" y1="11111" x2="46535" y2="15385"/>
                          <a14:foregroundMark x1="85149" y1="78632" x2="91089" y2="62821"/>
                          <a14:foregroundMark x1="91089" y1="62821" x2="91089" y2="58974"/>
                          <a14:foregroundMark x1="52475" y1="23932" x2="46535" y2="17949"/>
                          <a14:backgroundMark x1="87624" y1="44872" x2="95545" y2="56838"/>
                          <a14:backgroundMark x1="38119" y1="18803" x2="40099" y2="23077"/>
                          <a14:backgroundMark x1="40099" y1="17094" x2="42079" y2="22222"/>
                        </a14:backgroundRemoval>
                      </a14:imgEffect>
                    </a14:imgLayer>
                  </a14:imgProps>
                </a:ext>
                <a:ext uri="{28A0092B-C50C-407E-A947-70E740481C1C}">
                  <a14:useLocalDpi xmlns:a14="http://schemas.microsoft.com/office/drawing/2010/main"/>
                </a:ext>
              </a:extLst>
            </a:blip>
            <a:srcRect/>
            <a:stretch/>
          </p:blipFill>
          <p:spPr bwMode="auto">
            <a:xfrm>
              <a:off x="9355074" y="895470"/>
              <a:ext cx="186573" cy="2155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upo 24">
            <a:extLst>
              <a:ext uri="{FF2B5EF4-FFF2-40B4-BE49-F238E27FC236}">
                <a16:creationId xmlns:a16="http://schemas.microsoft.com/office/drawing/2014/main" id="{44013CA7-2C84-2642-B5DA-99E39D0B028A}"/>
              </a:ext>
            </a:extLst>
          </p:cNvPr>
          <p:cNvGrpSpPr/>
          <p:nvPr/>
        </p:nvGrpSpPr>
        <p:grpSpPr>
          <a:xfrm>
            <a:off x="10290646" y="1480457"/>
            <a:ext cx="1901354" cy="2014503"/>
            <a:chOff x="10564885" y="1633192"/>
            <a:chExt cx="1609490" cy="1705270"/>
          </a:xfrm>
        </p:grpSpPr>
        <p:pic>
          <p:nvPicPr>
            <p:cNvPr id="7" name="Imagen 6" descr="Dibujo animado de un personaje de caricatura&#10;&#10;Descripción generada automáticamente con confianza media">
              <a:extLst>
                <a:ext uri="{FF2B5EF4-FFF2-40B4-BE49-F238E27FC236}">
                  <a16:creationId xmlns:a16="http://schemas.microsoft.com/office/drawing/2014/main" id="{13226E3D-F0EF-6F42-B013-8E5D0C04EDA9}"/>
                </a:ext>
              </a:extLst>
            </p:cNvPr>
            <p:cNvPicPr>
              <a:picLocks noChangeAspect="1"/>
            </p:cNvPicPr>
            <p:nvPr/>
          </p:nvPicPr>
          <p:blipFill rotWithShape="1">
            <a:blip r:embed="rId16" cstate="screen">
              <a:clrChange>
                <a:clrFrom>
                  <a:srgbClr val="FCFAFB"/>
                </a:clrFrom>
                <a:clrTo>
                  <a:srgbClr val="FCFAFB">
                    <a:alpha val="0"/>
                  </a:srgbClr>
                </a:clrTo>
              </a:clrChange>
              <a:extLst>
                <a:ext uri="{28A0092B-C50C-407E-A947-70E740481C1C}">
                  <a14:useLocalDpi xmlns:a14="http://schemas.microsoft.com/office/drawing/2010/main"/>
                </a:ext>
              </a:extLst>
            </a:blip>
            <a:srcRect/>
            <a:stretch/>
          </p:blipFill>
          <p:spPr>
            <a:xfrm flipH="1">
              <a:off x="10564885" y="1633192"/>
              <a:ext cx="1358468" cy="1705270"/>
            </a:xfrm>
            <a:prstGeom prst="rect">
              <a:avLst/>
            </a:prstGeom>
          </p:spPr>
        </p:pic>
        <p:pic>
          <p:nvPicPr>
            <p:cNvPr id="22" name="Imagen 21">
              <a:extLst>
                <a:ext uri="{FF2B5EF4-FFF2-40B4-BE49-F238E27FC236}">
                  <a16:creationId xmlns:a16="http://schemas.microsoft.com/office/drawing/2014/main" id="{E371B93B-A019-854E-8533-7F40180E342B}"/>
                </a:ext>
              </a:extLst>
            </p:cNvPr>
            <p:cNvPicPr>
              <a:picLocks noChangeAspect="1"/>
            </p:cNvPicPr>
            <p:nvPr/>
          </p:nvPicPr>
          <p:blipFill>
            <a:blip r:embed="rId17" cstate="screen">
              <a:extLst>
                <a:ext uri="{BEBA8EAE-BF5A-486C-A8C5-ECC9F3942E4B}">
                  <a14:imgProps xmlns:a14="http://schemas.microsoft.com/office/drawing/2010/main">
                    <a14:imgLayer r:embed="rId18">
                      <a14:imgEffect>
                        <a14:backgroundRemoval t="1646" b="94747" l="10000" r="90000">
                          <a14:foregroundMark x1="53444" y1="51392" x2="49000" y2="5570"/>
                          <a14:foregroundMark x1="52444" y1="5823" x2="43222" y2="1646"/>
                          <a14:foregroundMark x1="56778" y1="4430" x2="59778" y2="12215"/>
                          <a14:foregroundMark x1="40778" y1="3861" x2="42222" y2="10000"/>
                          <a14:foregroundMark x1="74333" y1="90570" x2="59556" y2="96962"/>
                          <a14:foregroundMark x1="59556" y1="96962" x2="45000" y2="98418"/>
                          <a14:foregroundMark x1="45000" y1="98418" x2="30667" y2="94747"/>
                          <a14:foregroundMark x1="30667" y1="94747" x2="24111" y2="89177"/>
                          <a14:foregroundMark x1="48556" y1="16139" x2="49889" y2="23861"/>
                          <a14:foregroundMark x1="49889" y1="23861" x2="47556" y2="31203"/>
                          <a14:foregroundMark x1="47556" y1="31203" x2="48000" y2="32785"/>
                          <a14:foregroundMark x1="57778" y1="85000" x2="40222" y2="83861"/>
                        </a14:backgroundRemoval>
                      </a14:imgEffect>
                    </a14:imgLayer>
                  </a14:imgProps>
                </a:ext>
                <a:ext uri="{28A0092B-C50C-407E-A947-70E740481C1C}">
                  <a14:useLocalDpi xmlns:a14="http://schemas.microsoft.com/office/drawing/2010/main"/>
                </a:ext>
              </a:extLst>
            </a:blip>
            <a:stretch>
              <a:fillRect/>
            </a:stretch>
          </p:blipFill>
          <p:spPr>
            <a:xfrm rot="2992775">
              <a:off x="11170645" y="1806601"/>
              <a:ext cx="728514" cy="1278947"/>
            </a:xfrm>
            <a:prstGeom prst="rect">
              <a:avLst/>
            </a:prstGeom>
          </p:spPr>
        </p:pic>
      </p:grpSp>
      <p:sp>
        <p:nvSpPr>
          <p:cNvPr id="26" name="CuadroTexto 25">
            <a:extLst>
              <a:ext uri="{FF2B5EF4-FFF2-40B4-BE49-F238E27FC236}">
                <a16:creationId xmlns:a16="http://schemas.microsoft.com/office/drawing/2014/main" id="{417FFDEC-5550-174A-A194-81A36178D757}"/>
              </a:ext>
            </a:extLst>
          </p:cNvPr>
          <p:cNvSpPr txBox="1"/>
          <p:nvPr/>
        </p:nvSpPr>
        <p:spPr>
          <a:xfrm>
            <a:off x="2349062" y="1959252"/>
            <a:ext cx="1455848" cy="461665"/>
          </a:xfrm>
          <a:prstGeom prst="rect">
            <a:avLst/>
          </a:prstGeom>
          <a:noFill/>
        </p:spPr>
        <p:txBody>
          <a:bodyPr wrap="none" rtlCol="0">
            <a:spAutoFit/>
          </a:bodyPr>
          <a:lstStyle/>
          <a:p>
            <a:pPr algn="l"/>
            <a:r>
              <a:rPr lang="es-GB" sz="2400" dirty="0">
                <a:solidFill>
                  <a:schemeClr val="accent5">
                    <a:lumMod val="50000"/>
                  </a:schemeClr>
                </a:solidFill>
              </a:rPr>
              <a:t>Nosotros</a:t>
            </a:r>
          </a:p>
        </p:txBody>
      </p:sp>
      <p:sp>
        <p:nvSpPr>
          <p:cNvPr id="29" name="CuadroTexto 28">
            <a:extLst>
              <a:ext uri="{FF2B5EF4-FFF2-40B4-BE49-F238E27FC236}">
                <a16:creationId xmlns:a16="http://schemas.microsoft.com/office/drawing/2014/main" id="{64FB7716-DF22-B841-9698-153D13C688A1}"/>
              </a:ext>
            </a:extLst>
          </p:cNvPr>
          <p:cNvSpPr txBox="1"/>
          <p:nvPr/>
        </p:nvSpPr>
        <p:spPr>
          <a:xfrm>
            <a:off x="2349062" y="2487708"/>
            <a:ext cx="1444626" cy="461665"/>
          </a:xfrm>
          <a:prstGeom prst="rect">
            <a:avLst/>
          </a:prstGeom>
          <a:noFill/>
        </p:spPr>
        <p:txBody>
          <a:bodyPr wrap="none" rtlCol="0">
            <a:spAutoFit/>
          </a:bodyPr>
          <a:lstStyle/>
          <a:p>
            <a:pPr algn="l"/>
            <a:r>
              <a:rPr lang="es-GB" sz="2400" dirty="0">
                <a:solidFill>
                  <a:schemeClr val="accent5">
                    <a:lumMod val="50000"/>
                  </a:schemeClr>
                </a:solidFill>
              </a:rPr>
              <a:t>Vosotros</a:t>
            </a:r>
          </a:p>
        </p:txBody>
      </p:sp>
      <p:pic>
        <p:nvPicPr>
          <p:cNvPr id="30" name="Picture 17" descr="green checkmark">
            <a:extLst>
              <a:ext uri="{FF2B5EF4-FFF2-40B4-BE49-F238E27FC236}">
                <a16:creationId xmlns:a16="http://schemas.microsoft.com/office/drawing/2014/main" id="{4B1152C2-35E2-E343-9E32-18E796C33A7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65471" y="2520344"/>
            <a:ext cx="376696" cy="392392"/>
          </a:xfrm>
          <a:prstGeom prst="rect">
            <a:avLst/>
          </a:prstGeom>
        </p:spPr>
      </p:pic>
      <p:sp>
        <p:nvSpPr>
          <p:cNvPr id="27" name="CuadroTexto 28">
            <a:extLst>
              <a:ext uri="{FF2B5EF4-FFF2-40B4-BE49-F238E27FC236}">
                <a16:creationId xmlns:a16="http://schemas.microsoft.com/office/drawing/2014/main" id="{5BAB36B2-690C-4B27-BE0D-A73FCFADA330}"/>
              </a:ext>
            </a:extLst>
          </p:cNvPr>
          <p:cNvSpPr txBox="1"/>
          <p:nvPr/>
        </p:nvSpPr>
        <p:spPr>
          <a:xfrm>
            <a:off x="2343807" y="3018480"/>
            <a:ext cx="1455848" cy="461665"/>
          </a:xfrm>
          <a:prstGeom prst="rect">
            <a:avLst/>
          </a:prstGeom>
          <a:noFill/>
        </p:spPr>
        <p:txBody>
          <a:bodyPr wrap="none" rtlCol="0">
            <a:spAutoFit/>
          </a:bodyPr>
          <a:lstStyle/>
          <a:p>
            <a:pPr algn="l"/>
            <a:r>
              <a:rPr lang="en-GB" sz="2400" dirty="0">
                <a:solidFill>
                  <a:schemeClr val="accent5">
                    <a:lumMod val="50000"/>
                  </a:schemeClr>
                </a:solidFill>
              </a:rPr>
              <a:t>N</a:t>
            </a:r>
            <a:r>
              <a:rPr lang="es-GB" sz="2400" dirty="0">
                <a:solidFill>
                  <a:schemeClr val="accent5">
                    <a:lumMod val="50000"/>
                  </a:schemeClr>
                </a:solidFill>
              </a:rPr>
              <a:t>osotros</a:t>
            </a:r>
          </a:p>
        </p:txBody>
      </p:sp>
      <p:pic>
        <p:nvPicPr>
          <p:cNvPr id="31" name="Picture 17" descr="green checkmark">
            <a:extLst>
              <a:ext uri="{FF2B5EF4-FFF2-40B4-BE49-F238E27FC236}">
                <a16:creationId xmlns:a16="http://schemas.microsoft.com/office/drawing/2014/main" id="{5386299A-BCBE-4511-BC7E-1C628AEEA56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82696" y="3019585"/>
            <a:ext cx="376696" cy="392392"/>
          </a:xfrm>
          <a:prstGeom prst="rect">
            <a:avLst/>
          </a:prstGeom>
        </p:spPr>
      </p:pic>
      <p:sp>
        <p:nvSpPr>
          <p:cNvPr id="32" name="CuadroTexto 25">
            <a:extLst>
              <a:ext uri="{FF2B5EF4-FFF2-40B4-BE49-F238E27FC236}">
                <a16:creationId xmlns:a16="http://schemas.microsoft.com/office/drawing/2014/main" id="{094F245F-99B1-4E8B-B5B7-4F25DF695047}"/>
              </a:ext>
            </a:extLst>
          </p:cNvPr>
          <p:cNvSpPr txBox="1"/>
          <p:nvPr/>
        </p:nvSpPr>
        <p:spPr>
          <a:xfrm>
            <a:off x="2343807" y="3610917"/>
            <a:ext cx="793807" cy="461665"/>
          </a:xfrm>
          <a:prstGeom prst="rect">
            <a:avLst/>
          </a:prstGeom>
          <a:noFill/>
        </p:spPr>
        <p:txBody>
          <a:bodyPr wrap="none" rtlCol="0">
            <a:spAutoFit/>
          </a:bodyPr>
          <a:lstStyle/>
          <a:p>
            <a:pPr algn="l"/>
            <a:r>
              <a:rPr lang="en-GB" sz="2400" dirty="0">
                <a:solidFill>
                  <a:schemeClr val="accent5">
                    <a:lumMod val="50000"/>
                  </a:schemeClr>
                </a:solidFill>
              </a:rPr>
              <a:t>Ello</a:t>
            </a:r>
            <a:r>
              <a:rPr lang="es-GB" sz="2400" dirty="0">
                <a:solidFill>
                  <a:schemeClr val="accent5">
                    <a:lumMod val="50000"/>
                  </a:schemeClr>
                </a:solidFill>
              </a:rPr>
              <a:t>s</a:t>
            </a:r>
          </a:p>
        </p:txBody>
      </p:sp>
      <p:pic>
        <p:nvPicPr>
          <p:cNvPr id="33" name="Picture 17" descr="green checkmark">
            <a:extLst>
              <a:ext uri="{FF2B5EF4-FFF2-40B4-BE49-F238E27FC236}">
                <a16:creationId xmlns:a16="http://schemas.microsoft.com/office/drawing/2014/main" id="{0483D349-27C2-4EBB-95A0-7BB10B797C0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87135" y="3585597"/>
            <a:ext cx="376696" cy="392392"/>
          </a:xfrm>
          <a:prstGeom prst="rect">
            <a:avLst/>
          </a:prstGeom>
        </p:spPr>
      </p:pic>
      <p:sp>
        <p:nvSpPr>
          <p:cNvPr id="35" name="CuadroTexto 25">
            <a:extLst>
              <a:ext uri="{FF2B5EF4-FFF2-40B4-BE49-F238E27FC236}">
                <a16:creationId xmlns:a16="http://schemas.microsoft.com/office/drawing/2014/main" id="{CBCA96E4-4B9F-4FE3-B1F8-4B3E9EA6DA8F}"/>
              </a:ext>
            </a:extLst>
          </p:cNvPr>
          <p:cNvSpPr txBox="1"/>
          <p:nvPr/>
        </p:nvSpPr>
        <p:spPr>
          <a:xfrm>
            <a:off x="2349062" y="4113832"/>
            <a:ext cx="1455848" cy="461665"/>
          </a:xfrm>
          <a:prstGeom prst="rect">
            <a:avLst/>
          </a:prstGeom>
          <a:noFill/>
        </p:spPr>
        <p:txBody>
          <a:bodyPr wrap="none" rtlCol="0">
            <a:spAutoFit/>
          </a:bodyPr>
          <a:lstStyle/>
          <a:p>
            <a:pPr algn="l"/>
            <a:r>
              <a:rPr lang="es-GB" sz="2400" dirty="0">
                <a:solidFill>
                  <a:schemeClr val="accent5">
                    <a:lumMod val="50000"/>
                  </a:schemeClr>
                </a:solidFill>
              </a:rPr>
              <a:t>Nosotros</a:t>
            </a:r>
          </a:p>
        </p:txBody>
      </p:sp>
      <p:pic>
        <p:nvPicPr>
          <p:cNvPr id="36" name="Picture 17" descr="green checkmark">
            <a:extLst>
              <a:ext uri="{FF2B5EF4-FFF2-40B4-BE49-F238E27FC236}">
                <a16:creationId xmlns:a16="http://schemas.microsoft.com/office/drawing/2014/main" id="{26347512-E99D-466B-BF27-EAA509EC972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13411" y="4084838"/>
            <a:ext cx="376696" cy="392392"/>
          </a:xfrm>
          <a:prstGeom prst="rect">
            <a:avLst/>
          </a:prstGeom>
        </p:spPr>
      </p:pic>
      <p:sp>
        <p:nvSpPr>
          <p:cNvPr id="37" name="CuadroTexto 28">
            <a:extLst>
              <a:ext uri="{FF2B5EF4-FFF2-40B4-BE49-F238E27FC236}">
                <a16:creationId xmlns:a16="http://schemas.microsoft.com/office/drawing/2014/main" id="{1E1D8612-30FA-47C7-9929-214AED0EDFEE}"/>
              </a:ext>
            </a:extLst>
          </p:cNvPr>
          <p:cNvSpPr txBox="1"/>
          <p:nvPr/>
        </p:nvSpPr>
        <p:spPr>
          <a:xfrm>
            <a:off x="2343807" y="4648382"/>
            <a:ext cx="1444626" cy="461665"/>
          </a:xfrm>
          <a:prstGeom prst="rect">
            <a:avLst/>
          </a:prstGeom>
          <a:noFill/>
        </p:spPr>
        <p:txBody>
          <a:bodyPr wrap="none" rtlCol="0">
            <a:spAutoFit/>
          </a:bodyPr>
          <a:lstStyle/>
          <a:p>
            <a:pPr algn="l"/>
            <a:r>
              <a:rPr lang="es-GB" sz="2400" dirty="0">
                <a:solidFill>
                  <a:schemeClr val="accent5">
                    <a:lumMod val="50000"/>
                  </a:schemeClr>
                </a:solidFill>
              </a:rPr>
              <a:t>Vosotros</a:t>
            </a:r>
          </a:p>
        </p:txBody>
      </p:sp>
      <p:pic>
        <p:nvPicPr>
          <p:cNvPr id="38" name="Picture 17" descr="green checkmark">
            <a:extLst>
              <a:ext uri="{FF2B5EF4-FFF2-40B4-BE49-F238E27FC236}">
                <a16:creationId xmlns:a16="http://schemas.microsoft.com/office/drawing/2014/main" id="{D56EAFF1-4C39-4843-80FC-43FFF744E9A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67574" y="4615610"/>
            <a:ext cx="376696" cy="392392"/>
          </a:xfrm>
          <a:prstGeom prst="rect">
            <a:avLst/>
          </a:prstGeom>
        </p:spPr>
      </p:pic>
      <p:sp>
        <p:nvSpPr>
          <p:cNvPr id="39" name="CuadroTexto 28">
            <a:extLst>
              <a:ext uri="{FF2B5EF4-FFF2-40B4-BE49-F238E27FC236}">
                <a16:creationId xmlns:a16="http://schemas.microsoft.com/office/drawing/2014/main" id="{027EE54F-1B5F-4F1D-BD25-CD286408196F}"/>
              </a:ext>
            </a:extLst>
          </p:cNvPr>
          <p:cNvSpPr txBox="1"/>
          <p:nvPr/>
        </p:nvSpPr>
        <p:spPr>
          <a:xfrm>
            <a:off x="2343807" y="5206967"/>
            <a:ext cx="1444626" cy="461665"/>
          </a:xfrm>
          <a:prstGeom prst="rect">
            <a:avLst/>
          </a:prstGeom>
          <a:noFill/>
        </p:spPr>
        <p:txBody>
          <a:bodyPr wrap="none" rtlCol="0">
            <a:spAutoFit/>
          </a:bodyPr>
          <a:lstStyle/>
          <a:p>
            <a:pPr algn="l"/>
            <a:r>
              <a:rPr lang="es-GB" sz="2400" dirty="0">
                <a:solidFill>
                  <a:schemeClr val="accent5">
                    <a:lumMod val="50000"/>
                  </a:schemeClr>
                </a:solidFill>
              </a:rPr>
              <a:t>Vosotros</a:t>
            </a:r>
          </a:p>
        </p:txBody>
      </p:sp>
      <p:pic>
        <p:nvPicPr>
          <p:cNvPr id="40" name="Picture 17" descr="green checkmark">
            <a:extLst>
              <a:ext uri="{FF2B5EF4-FFF2-40B4-BE49-F238E27FC236}">
                <a16:creationId xmlns:a16="http://schemas.microsoft.com/office/drawing/2014/main" id="{C96FD99C-EC99-441A-B506-7ADBF438D6C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93850" y="5146382"/>
            <a:ext cx="376696" cy="392392"/>
          </a:xfrm>
          <a:prstGeom prst="rect">
            <a:avLst/>
          </a:prstGeom>
        </p:spPr>
      </p:pic>
      <p:sp>
        <p:nvSpPr>
          <p:cNvPr id="41" name="CuadroTexto 28">
            <a:extLst>
              <a:ext uri="{FF2B5EF4-FFF2-40B4-BE49-F238E27FC236}">
                <a16:creationId xmlns:a16="http://schemas.microsoft.com/office/drawing/2014/main" id="{0AC47C42-CE6B-4467-B34B-77135243FD19}"/>
              </a:ext>
            </a:extLst>
          </p:cNvPr>
          <p:cNvSpPr txBox="1"/>
          <p:nvPr/>
        </p:nvSpPr>
        <p:spPr>
          <a:xfrm>
            <a:off x="2338552" y="5737739"/>
            <a:ext cx="793807" cy="461665"/>
          </a:xfrm>
          <a:prstGeom prst="rect">
            <a:avLst/>
          </a:prstGeom>
          <a:noFill/>
        </p:spPr>
        <p:txBody>
          <a:bodyPr wrap="none" rtlCol="0">
            <a:spAutoFit/>
          </a:bodyPr>
          <a:lstStyle/>
          <a:p>
            <a:pPr algn="l"/>
            <a:r>
              <a:rPr lang="en-GB" sz="2400" dirty="0" err="1">
                <a:solidFill>
                  <a:schemeClr val="accent5">
                    <a:lumMod val="50000"/>
                  </a:schemeClr>
                </a:solidFill>
              </a:rPr>
              <a:t>Ellos</a:t>
            </a:r>
            <a:endParaRPr lang="es-GB" sz="2400" dirty="0">
              <a:solidFill>
                <a:schemeClr val="accent5">
                  <a:lumMod val="50000"/>
                </a:schemeClr>
              </a:solidFill>
            </a:endParaRPr>
          </a:p>
        </p:txBody>
      </p:sp>
      <p:pic>
        <p:nvPicPr>
          <p:cNvPr id="42" name="Picture 17" descr="green checkmark">
            <a:extLst>
              <a:ext uri="{FF2B5EF4-FFF2-40B4-BE49-F238E27FC236}">
                <a16:creationId xmlns:a16="http://schemas.microsoft.com/office/drawing/2014/main" id="{FFE2EC85-849D-4642-ABE6-4A46D424028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96239" y="5708685"/>
            <a:ext cx="376696" cy="392392"/>
          </a:xfrm>
          <a:prstGeom prst="rect">
            <a:avLst/>
          </a:prstGeom>
        </p:spPr>
      </p:pic>
    </p:spTree>
    <p:extLst>
      <p:ext uri="{BB962C8B-B14F-4D97-AF65-F5344CB8AC3E}">
        <p14:creationId xmlns:p14="http://schemas.microsoft.com/office/powerpoint/2010/main" val="133928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8116" y="261630"/>
            <a:ext cx="2979139" cy="413332"/>
          </a:xfrm>
        </p:spPr>
        <p:txBody>
          <a:bodyPr>
            <a:noAutofit/>
          </a:bodyPr>
          <a:lstStyle/>
          <a:p>
            <a:pPr>
              <a:lnSpc>
                <a:spcPct val="100000"/>
              </a:lnSpc>
            </a:pPr>
            <a:r>
              <a:rPr lang="en-GB" sz="2133" b="1" dirty="0">
                <a:solidFill>
                  <a:schemeClr val="bg1"/>
                </a:solidFill>
              </a:rPr>
              <a:t>leer/</a:t>
            </a:r>
            <a:r>
              <a:rPr lang="en-GB" sz="2133" b="1" dirty="0" err="1">
                <a:solidFill>
                  <a:schemeClr val="bg1"/>
                </a:solidFill>
              </a:rPr>
              <a:t>escuchar</a:t>
            </a:r>
            <a:endParaRPr lang="en-GB" sz="2133"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47200" y="258192"/>
            <a:ext cx="2580971" cy="45300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7" tIns="45719" rIns="91407" bIns="45719" rtlCol="0" anchor="ctr"/>
          <a:lstStyle/>
          <a:p>
            <a:pPr algn="ctr" defTabSz="913992">
              <a:defRPr/>
            </a:pPr>
            <a:r>
              <a:rPr lang="en-GB" sz="2400" b="1">
                <a:solidFill>
                  <a:prstClr val="white"/>
                </a:solidFill>
                <a:latin typeface="Century Gothic" panose="020B0502020202020204" pitchFamily="34" charset="0"/>
              </a:rPr>
              <a:t>leer / escuchar</a:t>
            </a:r>
            <a:endParaRPr lang="en-GB" sz="2667"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955C1F40-282D-9A45-ABA7-965FD9383203}"/>
              </a:ext>
            </a:extLst>
          </p:cNvPr>
          <p:cNvSpPr txBox="1"/>
          <p:nvPr/>
        </p:nvSpPr>
        <p:spPr>
          <a:xfrm>
            <a:off x="176018" y="1031682"/>
            <a:ext cx="9703335" cy="5334792"/>
          </a:xfrm>
          <a:prstGeom prst="rect">
            <a:avLst/>
          </a:prstGeom>
          <a:noFill/>
        </p:spPr>
        <p:txBody>
          <a:bodyPr wrap="square" lIns="91407" tIns="45719" rIns="91407" bIns="45719" rtlCol="0">
            <a:spAutoFit/>
          </a:bodyPr>
          <a:lstStyle/>
          <a:p>
            <a:pPr>
              <a:lnSpc>
                <a:spcPct val="120000"/>
              </a:lnSpc>
            </a:pPr>
            <a:r>
              <a:rPr lang="en-US" sz="2200" dirty="0">
                <a:solidFill>
                  <a:srgbClr val="002060"/>
                </a:solidFill>
              </a:rPr>
              <a:t>La </a:t>
            </a:r>
            <a:r>
              <a:rPr lang="en-US" sz="2200" dirty="0" err="1">
                <a:solidFill>
                  <a:srgbClr val="002060"/>
                </a:solidFill>
              </a:rPr>
              <a:t>última</a:t>
            </a:r>
            <a:r>
              <a:rPr lang="en-US" sz="2200" dirty="0">
                <a:solidFill>
                  <a:srgbClr val="002060"/>
                </a:solidFill>
              </a:rPr>
              <a:t> </a:t>
            </a:r>
            <a:r>
              <a:rPr lang="en-US" sz="2200" dirty="0" err="1">
                <a:solidFill>
                  <a:srgbClr val="002060"/>
                </a:solidFill>
              </a:rPr>
              <a:t>noche</a:t>
            </a:r>
            <a:r>
              <a:rPr lang="en-US" sz="2200" dirty="0">
                <a:solidFill>
                  <a:srgbClr val="002060"/>
                </a:solidFill>
              </a:rPr>
              <a:t> del </a:t>
            </a:r>
            <a:r>
              <a:rPr lang="en-US" sz="2200" dirty="0" err="1">
                <a:solidFill>
                  <a:srgbClr val="002060"/>
                </a:solidFill>
              </a:rPr>
              <a:t>año</a:t>
            </a:r>
            <a:r>
              <a:rPr lang="en-US" sz="2200" dirty="0">
                <a:solidFill>
                  <a:srgbClr val="002060"/>
                </a:solidFill>
              </a:rPr>
              <a:t> es un </a:t>
            </a:r>
            <a:r>
              <a:rPr lang="en-US" sz="2200" dirty="0" err="1">
                <a:solidFill>
                  <a:srgbClr val="002060"/>
                </a:solidFill>
              </a:rPr>
              <a:t>momento</a:t>
            </a:r>
            <a:r>
              <a:rPr lang="en-US" sz="2200" dirty="0">
                <a:solidFill>
                  <a:srgbClr val="002060"/>
                </a:solidFill>
              </a:rPr>
              <a:t> </a:t>
            </a:r>
            <a:r>
              <a:rPr lang="en-US" sz="2200" dirty="0" err="1">
                <a:solidFill>
                  <a:srgbClr val="002060"/>
                </a:solidFill>
              </a:rPr>
              <a:t>muy</a:t>
            </a:r>
            <a:r>
              <a:rPr lang="en-US" sz="2200" dirty="0">
                <a:solidFill>
                  <a:srgbClr val="002060"/>
                </a:solidFill>
              </a:rPr>
              <a:t> especial. </a:t>
            </a:r>
            <a:r>
              <a:rPr lang="en-US" sz="2200" dirty="0" err="1">
                <a:solidFill>
                  <a:srgbClr val="002060"/>
                </a:solidFill>
              </a:rPr>
              <a:t>Cada</a:t>
            </a:r>
            <a:r>
              <a:rPr lang="en-US" sz="2200" dirty="0">
                <a:solidFill>
                  <a:srgbClr val="002060"/>
                </a:solidFill>
              </a:rPr>
              <a:t> 31 de </a:t>
            </a:r>
            <a:r>
              <a:rPr lang="en-US" sz="2200" dirty="0" err="1">
                <a:solidFill>
                  <a:srgbClr val="002060"/>
                </a:solidFill>
              </a:rPr>
              <a:t>diciembre</a:t>
            </a:r>
            <a:r>
              <a:rPr lang="en-US" sz="2200" dirty="0">
                <a:solidFill>
                  <a:srgbClr val="002060"/>
                </a:solidFill>
              </a:rPr>
              <a:t>, mi </a:t>
            </a:r>
            <a:r>
              <a:rPr lang="en-US" sz="2200" dirty="0" err="1">
                <a:solidFill>
                  <a:srgbClr val="002060"/>
                </a:solidFill>
              </a:rPr>
              <a:t>familia</a:t>
            </a:r>
            <a:r>
              <a:rPr lang="en-US" sz="2200" dirty="0">
                <a:solidFill>
                  <a:srgbClr val="002060"/>
                </a:solidFill>
              </a:rPr>
              <a:t> y </a:t>
            </a:r>
            <a:r>
              <a:rPr lang="en-US" sz="2200" dirty="0" err="1">
                <a:solidFill>
                  <a:srgbClr val="002060"/>
                </a:solidFill>
              </a:rPr>
              <a:t>yo</a:t>
            </a:r>
            <a:r>
              <a:rPr lang="en-US" sz="2200" dirty="0">
                <a:solidFill>
                  <a:srgbClr val="002060"/>
                </a:solidFill>
              </a:rPr>
              <a:t> </a:t>
            </a:r>
            <a:r>
              <a:rPr lang="en-US" sz="2200" dirty="0" err="1">
                <a:solidFill>
                  <a:srgbClr val="002060"/>
                </a:solidFill>
              </a:rPr>
              <a:t>vamos</a:t>
            </a:r>
            <a:r>
              <a:rPr lang="en-US" sz="2200" dirty="0">
                <a:solidFill>
                  <a:srgbClr val="002060"/>
                </a:solidFill>
              </a:rPr>
              <a:t> a la casa de mis </a:t>
            </a:r>
            <a:r>
              <a:rPr lang="en-US" sz="2200" dirty="0" err="1">
                <a:solidFill>
                  <a:srgbClr val="002060"/>
                </a:solidFill>
              </a:rPr>
              <a:t>abuelos</a:t>
            </a:r>
            <a:r>
              <a:rPr lang="en-US" sz="2200" dirty="0">
                <a:solidFill>
                  <a:srgbClr val="002060"/>
                </a:solidFill>
              </a:rPr>
              <a:t> y </a:t>
            </a:r>
            <a:r>
              <a:rPr lang="en-US" sz="2200" dirty="0" err="1">
                <a:solidFill>
                  <a:srgbClr val="002060"/>
                </a:solidFill>
              </a:rPr>
              <a:t>cenamos</a:t>
            </a:r>
            <a:r>
              <a:rPr lang="en-US" sz="2200" dirty="0">
                <a:solidFill>
                  <a:srgbClr val="002060"/>
                </a:solidFill>
              </a:rPr>
              <a:t> </a:t>
            </a:r>
            <a:r>
              <a:rPr lang="en-US" sz="2200" dirty="0" err="1">
                <a:solidFill>
                  <a:srgbClr val="002060"/>
                </a:solidFill>
              </a:rPr>
              <a:t>juntos</a:t>
            </a:r>
            <a:r>
              <a:rPr lang="en-US" sz="2200" dirty="0">
                <a:solidFill>
                  <a:srgbClr val="002060"/>
                </a:solidFill>
              </a:rPr>
              <a:t>. </a:t>
            </a:r>
            <a:r>
              <a:rPr lang="en-US" sz="2200" dirty="0" err="1">
                <a:solidFill>
                  <a:srgbClr val="002060"/>
                </a:solidFill>
              </a:rPr>
              <a:t>Normalmente</a:t>
            </a:r>
            <a:r>
              <a:rPr lang="en-US" sz="2200" dirty="0">
                <a:solidFill>
                  <a:srgbClr val="002060"/>
                </a:solidFill>
              </a:rPr>
              <a:t> mis </a:t>
            </a:r>
            <a:r>
              <a:rPr lang="en-US" sz="2200" dirty="0" err="1">
                <a:solidFill>
                  <a:srgbClr val="002060"/>
                </a:solidFill>
              </a:rPr>
              <a:t>tíos</a:t>
            </a:r>
            <a:r>
              <a:rPr lang="en-US" sz="2200" dirty="0">
                <a:solidFill>
                  <a:srgbClr val="002060"/>
                </a:solidFill>
              </a:rPr>
              <a:t> van al mercado y </a:t>
            </a:r>
            <a:r>
              <a:rPr lang="en-US" sz="2200" dirty="0" err="1">
                <a:solidFill>
                  <a:srgbClr val="002060"/>
                </a:solidFill>
              </a:rPr>
              <a:t>compran</a:t>
            </a:r>
            <a:r>
              <a:rPr lang="en-US" sz="2200" dirty="0">
                <a:solidFill>
                  <a:srgbClr val="002060"/>
                </a:solidFill>
              </a:rPr>
              <a:t> </a:t>
            </a:r>
            <a:r>
              <a:rPr lang="en-US" sz="2200" dirty="0" err="1">
                <a:solidFill>
                  <a:srgbClr val="002060"/>
                </a:solidFill>
              </a:rPr>
              <a:t>uvas</a:t>
            </a:r>
            <a:r>
              <a:rPr lang="en-US" sz="2200" dirty="0">
                <a:solidFill>
                  <a:srgbClr val="002060"/>
                </a:solidFill>
              </a:rPr>
              <a:t>* para </a:t>
            </a:r>
            <a:r>
              <a:rPr lang="en-US" sz="2200" dirty="0" err="1">
                <a:solidFill>
                  <a:srgbClr val="002060"/>
                </a:solidFill>
              </a:rPr>
              <a:t>todos</a:t>
            </a:r>
            <a:r>
              <a:rPr lang="en-US" sz="2200" dirty="0">
                <a:solidFill>
                  <a:srgbClr val="002060"/>
                </a:solidFill>
              </a:rPr>
              <a:t> </a:t>
            </a:r>
            <a:r>
              <a:rPr lang="en-US" sz="2200" dirty="0" err="1">
                <a:solidFill>
                  <a:srgbClr val="002060"/>
                </a:solidFill>
              </a:rPr>
              <a:t>porque</a:t>
            </a:r>
            <a:r>
              <a:rPr lang="en-US" sz="2200" dirty="0">
                <a:solidFill>
                  <a:srgbClr val="002060"/>
                </a:solidFill>
              </a:rPr>
              <a:t> </a:t>
            </a:r>
            <a:r>
              <a:rPr lang="en-US" sz="2200" dirty="0" err="1">
                <a:solidFill>
                  <a:srgbClr val="002060"/>
                </a:solidFill>
              </a:rPr>
              <a:t>después</a:t>
            </a:r>
            <a:r>
              <a:rPr lang="en-US" sz="2200" dirty="0">
                <a:solidFill>
                  <a:srgbClr val="002060"/>
                </a:solidFill>
              </a:rPr>
              <a:t> de </a:t>
            </a:r>
            <a:r>
              <a:rPr lang="en-US" sz="2200" dirty="0" err="1">
                <a:solidFill>
                  <a:srgbClr val="002060"/>
                </a:solidFill>
              </a:rPr>
              <a:t>cenar</a:t>
            </a:r>
            <a:r>
              <a:rPr lang="en-US" sz="2200" dirty="0">
                <a:solidFill>
                  <a:srgbClr val="002060"/>
                </a:solidFill>
              </a:rPr>
              <a:t> </a:t>
            </a:r>
            <a:r>
              <a:rPr lang="en-US" sz="2200" dirty="0" err="1">
                <a:solidFill>
                  <a:srgbClr val="002060"/>
                </a:solidFill>
              </a:rPr>
              <a:t>vamos</a:t>
            </a:r>
            <a:r>
              <a:rPr lang="en-US" sz="2200" dirty="0">
                <a:solidFill>
                  <a:srgbClr val="002060"/>
                </a:solidFill>
              </a:rPr>
              <a:t> a la plaza y las </a:t>
            </a:r>
            <a:r>
              <a:rPr lang="en-US" sz="2200" dirty="0" err="1">
                <a:solidFill>
                  <a:srgbClr val="002060"/>
                </a:solidFill>
              </a:rPr>
              <a:t>comemos</a:t>
            </a:r>
            <a:r>
              <a:rPr lang="en-US" sz="2200" dirty="0">
                <a:solidFill>
                  <a:srgbClr val="002060"/>
                </a:solidFill>
              </a:rPr>
              <a:t> antes de </a:t>
            </a:r>
            <a:r>
              <a:rPr lang="en-US" sz="2200" dirty="0" err="1">
                <a:solidFill>
                  <a:srgbClr val="002060"/>
                </a:solidFill>
              </a:rPr>
              <a:t>acabar</a:t>
            </a:r>
            <a:r>
              <a:rPr lang="en-US" sz="2200" dirty="0">
                <a:solidFill>
                  <a:srgbClr val="002060"/>
                </a:solidFill>
              </a:rPr>
              <a:t> el </a:t>
            </a:r>
            <a:r>
              <a:rPr lang="en-US" sz="2200" dirty="0" err="1">
                <a:solidFill>
                  <a:srgbClr val="002060"/>
                </a:solidFill>
              </a:rPr>
              <a:t>año</a:t>
            </a:r>
            <a:r>
              <a:rPr lang="en-US" sz="2200" dirty="0">
                <a:solidFill>
                  <a:srgbClr val="002060"/>
                </a:solidFill>
              </a:rPr>
              <a:t>. </a:t>
            </a:r>
            <a:r>
              <a:rPr lang="en-US" sz="2200" dirty="0" err="1">
                <a:solidFill>
                  <a:srgbClr val="002060"/>
                </a:solidFill>
              </a:rPr>
              <a:t>Vosotros</a:t>
            </a:r>
            <a:r>
              <a:rPr lang="en-US" sz="2200" dirty="0">
                <a:solidFill>
                  <a:srgbClr val="002060"/>
                </a:solidFill>
              </a:rPr>
              <a:t> </a:t>
            </a:r>
            <a:r>
              <a:rPr lang="en-US" sz="2200" dirty="0" err="1">
                <a:solidFill>
                  <a:srgbClr val="002060"/>
                </a:solidFill>
              </a:rPr>
              <a:t>en</a:t>
            </a:r>
            <a:r>
              <a:rPr lang="en-US" sz="2200" dirty="0">
                <a:solidFill>
                  <a:srgbClr val="002060"/>
                </a:solidFill>
              </a:rPr>
              <a:t> México </a:t>
            </a:r>
            <a:r>
              <a:rPr lang="en-US" sz="2200" dirty="0" err="1">
                <a:solidFill>
                  <a:srgbClr val="002060"/>
                </a:solidFill>
              </a:rPr>
              <a:t>también</a:t>
            </a:r>
            <a:r>
              <a:rPr lang="en-US" sz="2200" dirty="0">
                <a:solidFill>
                  <a:srgbClr val="002060"/>
                </a:solidFill>
              </a:rPr>
              <a:t> </a:t>
            </a:r>
            <a:r>
              <a:rPr lang="en-US" sz="2200" dirty="0" err="1">
                <a:solidFill>
                  <a:srgbClr val="002060"/>
                </a:solidFill>
              </a:rPr>
              <a:t>vais</a:t>
            </a:r>
            <a:r>
              <a:rPr lang="en-US" sz="2200" dirty="0">
                <a:solidFill>
                  <a:srgbClr val="002060"/>
                </a:solidFill>
              </a:rPr>
              <a:t> al </a:t>
            </a:r>
            <a:r>
              <a:rPr lang="en-US" sz="2200" dirty="0" err="1">
                <a:solidFill>
                  <a:srgbClr val="002060"/>
                </a:solidFill>
              </a:rPr>
              <a:t>centro</a:t>
            </a:r>
            <a:r>
              <a:rPr lang="en-US" sz="2200" dirty="0">
                <a:solidFill>
                  <a:srgbClr val="002060"/>
                </a:solidFill>
              </a:rPr>
              <a:t> a medianoche y </a:t>
            </a:r>
            <a:r>
              <a:rPr lang="en-US" sz="2200" dirty="0" err="1">
                <a:solidFill>
                  <a:srgbClr val="002060"/>
                </a:solidFill>
              </a:rPr>
              <a:t>tomáis</a:t>
            </a:r>
            <a:r>
              <a:rPr lang="en-US" sz="2200" dirty="0">
                <a:solidFill>
                  <a:srgbClr val="002060"/>
                </a:solidFill>
              </a:rPr>
              <a:t> </a:t>
            </a:r>
            <a:r>
              <a:rPr lang="en-US" sz="2200" dirty="0" err="1">
                <a:solidFill>
                  <a:srgbClr val="002060"/>
                </a:solidFill>
              </a:rPr>
              <a:t>uvas</a:t>
            </a:r>
            <a:r>
              <a:rPr lang="en-US" sz="2200" dirty="0">
                <a:solidFill>
                  <a:srgbClr val="002060"/>
                </a:solidFill>
              </a:rPr>
              <a:t>, ¿no? ¡</a:t>
            </a:r>
            <a:r>
              <a:rPr lang="en-US" sz="2200" dirty="0" err="1">
                <a:solidFill>
                  <a:srgbClr val="002060"/>
                </a:solidFill>
              </a:rPr>
              <a:t>Sí</a:t>
            </a:r>
            <a:r>
              <a:rPr lang="en-US" sz="2200" dirty="0">
                <a:solidFill>
                  <a:srgbClr val="002060"/>
                </a:solidFill>
              </a:rPr>
              <a:t>! Y </a:t>
            </a:r>
            <a:r>
              <a:rPr lang="en-US" sz="2200" dirty="0" err="1">
                <a:solidFill>
                  <a:srgbClr val="002060"/>
                </a:solidFill>
              </a:rPr>
              <a:t>también</a:t>
            </a:r>
            <a:r>
              <a:rPr lang="en-US" sz="2200" dirty="0">
                <a:solidFill>
                  <a:srgbClr val="002060"/>
                </a:solidFill>
              </a:rPr>
              <a:t> </a:t>
            </a:r>
            <a:r>
              <a:rPr lang="en-US" sz="2200" dirty="0" err="1">
                <a:solidFill>
                  <a:srgbClr val="002060"/>
                </a:solidFill>
              </a:rPr>
              <a:t>vais</a:t>
            </a:r>
            <a:r>
              <a:rPr lang="en-US" sz="2200" dirty="0">
                <a:solidFill>
                  <a:srgbClr val="002060"/>
                </a:solidFill>
              </a:rPr>
              <a:t> a las tiendas y </a:t>
            </a:r>
            <a:r>
              <a:rPr lang="en-US" sz="2200" dirty="0" err="1">
                <a:solidFill>
                  <a:srgbClr val="002060"/>
                </a:solidFill>
              </a:rPr>
              <a:t>compráis</a:t>
            </a:r>
            <a:r>
              <a:rPr lang="en-US" sz="2200" dirty="0">
                <a:solidFill>
                  <a:srgbClr val="002060"/>
                </a:solidFill>
              </a:rPr>
              <a:t> </a:t>
            </a:r>
            <a:r>
              <a:rPr lang="en-US" sz="2200" dirty="0" err="1">
                <a:solidFill>
                  <a:srgbClr val="002060"/>
                </a:solidFill>
              </a:rPr>
              <a:t>ropa</a:t>
            </a:r>
            <a:r>
              <a:rPr lang="en-US" sz="2200" dirty="0">
                <a:solidFill>
                  <a:srgbClr val="002060"/>
                </a:solidFill>
              </a:rPr>
              <a:t> interior* </a:t>
            </a:r>
            <a:r>
              <a:rPr lang="en-US" sz="2200" dirty="0" err="1">
                <a:solidFill>
                  <a:srgbClr val="002060"/>
                </a:solidFill>
              </a:rPr>
              <a:t>roja</a:t>
            </a:r>
            <a:r>
              <a:rPr lang="en-US" sz="2200" dirty="0">
                <a:solidFill>
                  <a:srgbClr val="002060"/>
                </a:solidFill>
              </a:rPr>
              <a:t> o amarilla. </a:t>
            </a:r>
            <a:r>
              <a:rPr lang="en-US" sz="2200" dirty="0" err="1">
                <a:solidFill>
                  <a:srgbClr val="002060"/>
                </a:solidFill>
              </a:rPr>
              <a:t>Nosotros</a:t>
            </a:r>
            <a:r>
              <a:rPr lang="en-US" sz="2200" dirty="0">
                <a:solidFill>
                  <a:srgbClr val="002060"/>
                </a:solidFill>
              </a:rPr>
              <a:t> </a:t>
            </a:r>
            <a:r>
              <a:rPr lang="en-US" sz="2200" dirty="0" err="1">
                <a:solidFill>
                  <a:srgbClr val="002060"/>
                </a:solidFill>
              </a:rPr>
              <a:t>en</a:t>
            </a:r>
            <a:r>
              <a:rPr lang="en-US" sz="2200" dirty="0">
                <a:solidFill>
                  <a:srgbClr val="002060"/>
                </a:solidFill>
              </a:rPr>
              <a:t> </a:t>
            </a:r>
            <a:r>
              <a:rPr lang="en-US" sz="2200" dirty="0" err="1">
                <a:solidFill>
                  <a:srgbClr val="002060"/>
                </a:solidFill>
              </a:rPr>
              <a:t>España</a:t>
            </a:r>
            <a:r>
              <a:rPr lang="en-US" sz="2200" dirty="0">
                <a:solidFill>
                  <a:srgbClr val="002060"/>
                </a:solidFill>
              </a:rPr>
              <a:t> solo la </a:t>
            </a:r>
            <a:r>
              <a:rPr lang="en-US" sz="2200" dirty="0" err="1">
                <a:solidFill>
                  <a:srgbClr val="002060"/>
                </a:solidFill>
              </a:rPr>
              <a:t>compramos</a:t>
            </a:r>
            <a:r>
              <a:rPr lang="en-US" sz="2200" dirty="0">
                <a:solidFill>
                  <a:srgbClr val="002060"/>
                </a:solidFill>
              </a:rPr>
              <a:t> </a:t>
            </a:r>
            <a:r>
              <a:rPr lang="en-US" sz="2200" dirty="0" err="1">
                <a:solidFill>
                  <a:srgbClr val="002060"/>
                </a:solidFill>
              </a:rPr>
              <a:t>roja</a:t>
            </a:r>
            <a:r>
              <a:rPr lang="en-US" sz="2200" dirty="0">
                <a:solidFill>
                  <a:srgbClr val="002060"/>
                </a:solidFill>
              </a:rPr>
              <a:t>. </a:t>
            </a:r>
          </a:p>
          <a:p>
            <a:pPr>
              <a:lnSpc>
                <a:spcPct val="120000"/>
              </a:lnSpc>
            </a:pPr>
            <a:r>
              <a:rPr lang="en-US" sz="2200" dirty="0">
                <a:solidFill>
                  <a:srgbClr val="002060"/>
                </a:solidFill>
              </a:rPr>
              <a:t>Este </a:t>
            </a:r>
            <a:r>
              <a:rPr lang="en-US" sz="2200" dirty="0" err="1">
                <a:solidFill>
                  <a:srgbClr val="002060"/>
                </a:solidFill>
              </a:rPr>
              <a:t>año</a:t>
            </a:r>
            <a:r>
              <a:rPr lang="en-US" sz="2200" dirty="0">
                <a:solidFill>
                  <a:srgbClr val="002060"/>
                </a:solidFill>
              </a:rPr>
              <a:t> Daniel y </a:t>
            </a:r>
            <a:r>
              <a:rPr lang="en-US" sz="2200" dirty="0" err="1">
                <a:solidFill>
                  <a:srgbClr val="002060"/>
                </a:solidFill>
              </a:rPr>
              <a:t>yo</a:t>
            </a:r>
            <a:r>
              <a:rPr lang="en-US" sz="2200" dirty="0">
                <a:solidFill>
                  <a:srgbClr val="002060"/>
                </a:solidFill>
              </a:rPr>
              <a:t> </a:t>
            </a:r>
            <a:r>
              <a:rPr lang="en-US" sz="2200" dirty="0" err="1">
                <a:solidFill>
                  <a:srgbClr val="002060"/>
                </a:solidFill>
              </a:rPr>
              <a:t>vamos</a:t>
            </a:r>
            <a:r>
              <a:rPr lang="en-US" sz="2200" dirty="0">
                <a:solidFill>
                  <a:srgbClr val="002060"/>
                </a:solidFill>
              </a:rPr>
              <a:t> a </a:t>
            </a:r>
            <a:r>
              <a:rPr lang="en-US" sz="2200" dirty="0" err="1">
                <a:solidFill>
                  <a:srgbClr val="002060"/>
                </a:solidFill>
              </a:rPr>
              <a:t>escribir</a:t>
            </a:r>
            <a:r>
              <a:rPr lang="en-US" sz="2200" dirty="0">
                <a:solidFill>
                  <a:srgbClr val="002060"/>
                </a:solidFill>
              </a:rPr>
              <a:t> </a:t>
            </a:r>
            <a:r>
              <a:rPr lang="en-US" sz="2200" dirty="0" err="1">
                <a:solidFill>
                  <a:srgbClr val="002060"/>
                </a:solidFill>
              </a:rPr>
              <a:t>nuestros</a:t>
            </a:r>
            <a:r>
              <a:rPr lang="en-US" sz="2200" dirty="0">
                <a:solidFill>
                  <a:srgbClr val="002060"/>
                </a:solidFill>
              </a:rPr>
              <a:t> </a:t>
            </a:r>
            <a:r>
              <a:rPr lang="en-US" sz="2200" dirty="0" err="1">
                <a:solidFill>
                  <a:srgbClr val="002060"/>
                </a:solidFill>
              </a:rPr>
              <a:t>deseos</a:t>
            </a:r>
            <a:r>
              <a:rPr lang="en-US" sz="2200" dirty="0">
                <a:solidFill>
                  <a:srgbClr val="002060"/>
                </a:solidFill>
              </a:rPr>
              <a:t>* para el </a:t>
            </a:r>
            <a:r>
              <a:rPr lang="en-US" sz="2200" dirty="0" err="1">
                <a:solidFill>
                  <a:srgbClr val="002060"/>
                </a:solidFill>
              </a:rPr>
              <a:t>próximo</a:t>
            </a:r>
            <a:r>
              <a:rPr lang="en-US" sz="2200" dirty="0">
                <a:solidFill>
                  <a:srgbClr val="002060"/>
                </a:solidFill>
              </a:rPr>
              <a:t> </a:t>
            </a:r>
            <a:r>
              <a:rPr lang="en-US" sz="2200" dirty="0" err="1">
                <a:solidFill>
                  <a:srgbClr val="002060"/>
                </a:solidFill>
              </a:rPr>
              <a:t>año</a:t>
            </a:r>
            <a:r>
              <a:rPr lang="en-US" sz="2200" dirty="0">
                <a:solidFill>
                  <a:srgbClr val="002060"/>
                </a:solidFill>
              </a:rPr>
              <a:t>. </a:t>
            </a:r>
            <a:r>
              <a:rPr lang="en-US" sz="2200" dirty="0" err="1">
                <a:solidFill>
                  <a:srgbClr val="002060"/>
                </a:solidFill>
              </a:rPr>
              <a:t>Vosotros</a:t>
            </a:r>
            <a:r>
              <a:rPr lang="en-US" sz="2200" dirty="0">
                <a:solidFill>
                  <a:srgbClr val="002060"/>
                </a:solidFill>
              </a:rPr>
              <a:t> </a:t>
            </a:r>
            <a:r>
              <a:rPr lang="en-US" sz="2200" dirty="0" err="1">
                <a:solidFill>
                  <a:srgbClr val="002060"/>
                </a:solidFill>
              </a:rPr>
              <a:t>vais</a:t>
            </a:r>
            <a:r>
              <a:rPr lang="en-US" sz="2200" dirty="0">
                <a:solidFill>
                  <a:srgbClr val="002060"/>
                </a:solidFill>
              </a:rPr>
              <a:t> a </a:t>
            </a:r>
            <a:r>
              <a:rPr lang="en-US" sz="2200" dirty="0" err="1">
                <a:solidFill>
                  <a:srgbClr val="002060"/>
                </a:solidFill>
              </a:rPr>
              <a:t>caminar</a:t>
            </a:r>
            <a:r>
              <a:rPr lang="en-US" sz="2200" dirty="0">
                <a:solidFill>
                  <a:srgbClr val="002060"/>
                </a:solidFill>
              </a:rPr>
              <a:t> por </a:t>
            </a:r>
            <a:r>
              <a:rPr lang="en-US" sz="2200" dirty="0" err="1">
                <a:solidFill>
                  <a:srgbClr val="002060"/>
                </a:solidFill>
              </a:rPr>
              <a:t>vuestra</a:t>
            </a:r>
            <a:r>
              <a:rPr lang="en-US" sz="2200" dirty="0">
                <a:solidFill>
                  <a:srgbClr val="002060"/>
                </a:solidFill>
              </a:rPr>
              <a:t> </a:t>
            </a:r>
            <a:r>
              <a:rPr lang="en-US" sz="2200" dirty="0" err="1">
                <a:solidFill>
                  <a:srgbClr val="002060"/>
                </a:solidFill>
              </a:rPr>
              <a:t>calle</a:t>
            </a:r>
            <a:r>
              <a:rPr lang="en-US" sz="2200" dirty="0">
                <a:solidFill>
                  <a:srgbClr val="002060"/>
                </a:solidFill>
              </a:rPr>
              <a:t> con maletas para </a:t>
            </a:r>
            <a:r>
              <a:rPr lang="en-US" sz="2200" dirty="0" err="1">
                <a:solidFill>
                  <a:srgbClr val="002060"/>
                </a:solidFill>
              </a:rPr>
              <a:t>viajar</a:t>
            </a:r>
            <a:r>
              <a:rPr lang="en-US" sz="2200" dirty="0">
                <a:solidFill>
                  <a:srgbClr val="002060"/>
                </a:solidFill>
              </a:rPr>
              <a:t> </a:t>
            </a:r>
            <a:r>
              <a:rPr lang="en-US" sz="2200" dirty="0" err="1">
                <a:solidFill>
                  <a:srgbClr val="002060"/>
                </a:solidFill>
              </a:rPr>
              <a:t>mucho</a:t>
            </a:r>
            <a:r>
              <a:rPr lang="en-US" sz="2200" dirty="0">
                <a:solidFill>
                  <a:srgbClr val="002060"/>
                </a:solidFill>
              </a:rPr>
              <a:t> el </a:t>
            </a:r>
            <a:r>
              <a:rPr lang="en-US" sz="2200" dirty="0" err="1">
                <a:solidFill>
                  <a:srgbClr val="002060"/>
                </a:solidFill>
              </a:rPr>
              <a:t>año</a:t>
            </a:r>
            <a:r>
              <a:rPr lang="en-US" sz="2200" dirty="0">
                <a:solidFill>
                  <a:srgbClr val="002060"/>
                </a:solidFill>
              </a:rPr>
              <a:t> </a:t>
            </a:r>
            <a:r>
              <a:rPr lang="en-US" sz="2200" dirty="0" err="1">
                <a:solidFill>
                  <a:srgbClr val="002060"/>
                </a:solidFill>
              </a:rPr>
              <a:t>siguiente</a:t>
            </a:r>
            <a:r>
              <a:rPr lang="en-US" sz="2200" dirty="0">
                <a:solidFill>
                  <a:srgbClr val="002060"/>
                </a:solidFill>
              </a:rPr>
              <a:t>, ¿no? ¡Me </a:t>
            </a:r>
            <a:r>
              <a:rPr lang="en-US" sz="2200" dirty="0" err="1">
                <a:solidFill>
                  <a:srgbClr val="002060"/>
                </a:solidFill>
              </a:rPr>
              <a:t>encanta</a:t>
            </a:r>
            <a:r>
              <a:rPr lang="en-US" sz="2200" dirty="0">
                <a:solidFill>
                  <a:srgbClr val="002060"/>
                </a:solidFill>
              </a:rPr>
              <a:t> </a:t>
            </a:r>
            <a:r>
              <a:rPr lang="en-US" sz="2200" dirty="0" err="1">
                <a:solidFill>
                  <a:srgbClr val="002060"/>
                </a:solidFill>
              </a:rPr>
              <a:t>esta</a:t>
            </a:r>
            <a:r>
              <a:rPr lang="en-US" sz="2200" dirty="0">
                <a:solidFill>
                  <a:srgbClr val="002060"/>
                </a:solidFill>
              </a:rPr>
              <a:t> </a:t>
            </a:r>
            <a:r>
              <a:rPr lang="en-US" sz="2200" dirty="0" err="1">
                <a:solidFill>
                  <a:srgbClr val="002060"/>
                </a:solidFill>
              </a:rPr>
              <a:t>tradición</a:t>
            </a:r>
            <a:r>
              <a:rPr lang="en-US" sz="2200" dirty="0">
                <a:solidFill>
                  <a:srgbClr val="002060"/>
                </a:solidFill>
              </a:rPr>
              <a:t>! </a:t>
            </a:r>
            <a:r>
              <a:rPr lang="en-US" sz="2200" dirty="0" err="1">
                <a:solidFill>
                  <a:srgbClr val="002060"/>
                </a:solidFill>
              </a:rPr>
              <a:t>Unos</a:t>
            </a:r>
            <a:r>
              <a:rPr lang="en-US" sz="2200" dirty="0">
                <a:solidFill>
                  <a:srgbClr val="002060"/>
                </a:solidFill>
              </a:rPr>
              <a:t> amigos </a:t>
            </a:r>
            <a:r>
              <a:rPr lang="en-US" sz="2200" dirty="0" err="1">
                <a:solidFill>
                  <a:srgbClr val="002060"/>
                </a:solidFill>
              </a:rPr>
              <a:t>argentinos</a:t>
            </a:r>
            <a:r>
              <a:rPr lang="en-US" sz="2200" dirty="0">
                <a:solidFill>
                  <a:srgbClr val="002060"/>
                </a:solidFill>
              </a:rPr>
              <a:t> van a </a:t>
            </a:r>
            <a:r>
              <a:rPr lang="en-US" sz="2200" dirty="0" err="1">
                <a:solidFill>
                  <a:srgbClr val="002060"/>
                </a:solidFill>
              </a:rPr>
              <a:t>hacer</a:t>
            </a:r>
            <a:r>
              <a:rPr lang="en-US" sz="2200" dirty="0">
                <a:solidFill>
                  <a:srgbClr val="002060"/>
                </a:solidFill>
              </a:rPr>
              <a:t> un hombre de </a:t>
            </a:r>
            <a:r>
              <a:rPr lang="en-US" sz="2200" dirty="0" err="1">
                <a:solidFill>
                  <a:srgbClr val="002060"/>
                </a:solidFill>
              </a:rPr>
              <a:t>papel</a:t>
            </a:r>
            <a:r>
              <a:rPr lang="en-US" sz="2200" dirty="0">
                <a:solidFill>
                  <a:srgbClr val="002060"/>
                </a:solidFill>
              </a:rPr>
              <a:t> y lo van a </a:t>
            </a:r>
            <a:r>
              <a:rPr lang="en-US" sz="2200" dirty="0" err="1">
                <a:solidFill>
                  <a:srgbClr val="002060"/>
                </a:solidFill>
              </a:rPr>
              <a:t>echar</a:t>
            </a:r>
            <a:r>
              <a:rPr lang="en-US" sz="2200" dirty="0">
                <a:solidFill>
                  <a:srgbClr val="002060"/>
                </a:solidFill>
              </a:rPr>
              <a:t> al </a:t>
            </a:r>
            <a:r>
              <a:rPr lang="en-US" sz="2200" dirty="0" err="1">
                <a:solidFill>
                  <a:srgbClr val="002060"/>
                </a:solidFill>
              </a:rPr>
              <a:t>fuego</a:t>
            </a:r>
            <a:r>
              <a:rPr lang="en-US" sz="2200" dirty="0">
                <a:solidFill>
                  <a:srgbClr val="002060"/>
                </a:solidFill>
              </a:rPr>
              <a:t> </a:t>
            </a:r>
            <a:r>
              <a:rPr lang="en-US" sz="2200" dirty="0" err="1">
                <a:solidFill>
                  <a:srgbClr val="002060"/>
                </a:solidFill>
              </a:rPr>
              <a:t>porque</a:t>
            </a:r>
            <a:r>
              <a:rPr lang="en-US" sz="2200" dirty="0">
                <a:solidFill>
                  <a:srgbClr val="002060"/>
                </a:solidFill>
              </a:rPr>
              <a:t> es una </a:t>
            </a:r>
            <a:r>
              <a:rPr lang="en-US" sz="2200" dirty="0" err="1">
                <a:solidFill>
                  <a:srgbClr val="002060"/>
                </a:solidFill>
              </a:rPr>
              <a:t>tradición</a:t>
            </a:r>
            <a:r>
              <a:rPr lang="en-US" sz="2200" dirty="0">
                <a:solidFill>
                  <a:srgbClr val="002060"/>
                </a:solidFill>
              </a:rPr>
              <a:t> </a:t>
            </a:r>
            <a:r>
              <a:rPr lang="en-US" sz="2200" dirty="0" err="1">
                <a:solidFill>
                  <a:srgbClr val="002060"/>
                </a:solidFill>
              </a:rPr>
              <a:t>allí</a:t>
            </a:r>
            <a:r>
              <a:rPr lang="en-US" sz="2200" dirty="0">
                <a:solidFill>
                  <a:srgbClr val="002060"/>
                </a:solidFill>
              </a:rPr>
              <a:t>. ¡</a:t>
            </a:r>
            <a:r>
              <a:rPr lang="en-US" sz="2200" dirty="0" err="1">
                <a:solidFill>
                  <a:srgbClr val="002060"/>
                </a:solidFill>
              </a:rPr>
              <a:t>Qué</a:t>
            </a:r>
            <a:r>
              <a:rPr lang="en-US" sz="2200" dirty="0">
                <a:solidFill>
                  <a:srgbClr val="002060"/>
                </a:solidFill>
              </a:rPr>
              <a:t> </a:t>
            </a:r>
            <a:r>
              <a:rPr lang="en-US" sz="2200" dirty="0" err="1">
                <a:solidFill>
                  <a:srgbClr val="002060"/>
                </a:solidFill>
              </a:rPr>
              <a:t>interesante</a:t>
            </a:r>
            <a:r>
              <a:rPr lang="en-US" sz="2200" dirty="0">
                <a:solidFill>
                  <a:srgbClr val="002060"/>
                </a:solidFill>
              </a:rPr>
              <a:t>!</a:t>
            </a:r>
          </a:p>
        </p:txBody>
      </p:sp>
      <p:sp>
        <p:nvSpPr>
          <p:cNvPr id="8" name="Rounded Rectangle 16">
            <a:extLst>
              <a:ext uri="{FF2B5EF4-FFF2-40B4-BE49-F238E27FC236}">
                <a16:creationId xmlns:a16="http://schemas.microsoft.com/office/drawing/2014/main" id="{426E1CAF-2C51-8048-824C-18FE99F04831}"/>
              </a:ext>
            </a:extLst>
          </p:cNvPr>
          <p:cNvSpPr/>
          <p:nvPr/>
        </p:nvSpPr>
        <p:spPr>
          <a:xfrm>
            <a:off x="10266669" y="802738"/>
            <a:ext cx="1492193" cy="253018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endParaRPr lang="en-GB" sz="2400">
              <a:solidFill>
                <a:prstClr val="white"/>
              </a:solidFill>
              <a:latin typeface="Century Gothic" panose="020F0302020204030204"/>
            </a:endParaRPr>
          </a:p>
        </p:txBody>
      </p:sp>
      <p:sp>
        <p:nvSpPr>
          <p:cNvPr id="9" name="Action Button: Custom 22">
            <a:hlinkClick r:id="" action="ppaction://noaction" highlightClick="1">
              <a:snd r:embed="rId5" name="Part 1.wav"/>
            </a:hlinkClick>
            <a:extLst>
              <a:ext uri="{FF2B5EF4-FFF2-40B4-BE49-F238E27FC236}">
                <a16:creationId xmlns:a16="http://schemas.microsoft.com/office/drawing/2014/main" id="{FB2B487E-AE86-8D46-9F69-B9F58A67C5C9}"/>
              </a:ext>
            </a:extLst>
          </p:cNvPr>
          <p:cNvSpPr/>
          <p:nvPr/>
        </p:nvSpPr>
        <p:spPr>
          <a:xfrm>
            <a:off x="10431040" y="935606"/>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1</a:t>
            </a:r>
          </a:p>
        </p:txBody>
      </p:sp>
      <p:sp>
        <p:nvSpPr>
          <p:cNvPr id="10" name="Action Button: Custom 22">
            <a:hlinkClick r:id="" action="ppaction://noaction" highlightClick="1">
              <a:snd r:embed="rId6" name="Part 2.wav"/>
            </a:hlinkClick>
            <a:extLst>
              <a:ext uri="{FF2B5EF4-FFF2-40B4-BE49-F238E27FC236}">
                <a16:creationId xmlns:a16="http://schemas.microsoft.com/office/drawing/2014/main" id="{42369F97-9AD1-6646-AFB5-63F520DCEBDD}"/>
              </a:ext>
            </a:extLst>
          </p:cNvPr>
          <p:cNvSpPr/>
          <p:nvPr/>
        </p:nvSpPr>
        <p:spPr>
          <a:xfrm>
            <a:off x="10431040" y="1530292"/>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2</a:t>
            </a:r>
          </a:p>
        </p:txBody>
      </p:sp>
      <p:sp>
        <p:nvSpPr>
          <p:cNvPr id="11" name="Action Button: Custom 22">
            <a:hlinkClick r:id="" action="ppaction://noaction" highlightClick="1">
              <a:snd r:embed="rId7" name="Part 3.wav"/>
            </a:hlinkClick>
            <a:extLst>
              <a:ext uri="{FF2B5EF4-FFF2-40B4-BE49-F238E27FC236}">
                <a16:creationId xmlns:a16="http://schemas.microsoft.com/office/drawing/2014/main" id="{EED92115-432D-DA4E-8526-B5253D5DE4AA}"/>
              </a:ext>
            </a:extLst>
          </p:cNvPr>
          <p:cNvSpPr/>
          <p:nvPr/>
        </p:nvSpPr>
        <p:spPr>
          <a:xfrm>
            <a:off x="10431040" y="2124977"/>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3</a:t>
            </a:r>
          </a:p>
        </p:txBody>
      </p:sp>
      <p:sp>
        <p:nvSpPr>
          <p:cNvPr id="12" name="Action Button: Custom 22">
            <a:hlinkClick r:id="" action="ppaction://noaction" highlightClick="1">
              <a:snd r:embed="rId8" name="Part 5.wav"/>
            </a:hlinkClick>
            <a:extLst>
              <a:ext uri="{FF2B5EF4-FFF2-40B4-BE49-F238E27FC236}">
                <a16:creationId xmlns:a16="http://schemas.microsoft.com/office/drawing/2014/main" id="{5BA69C67-4BD7-6C49-9DAB-96DCAD4D088B}"/>
              </a:ext>
            </a:extLst>
          </p:cNvPr>
          <p:cNvSpPr/>
          <p:nvPr/>
        </p:nvSpPr>
        <p:spPr>
          <a:xfrm>
            <a:off x="11093613" y="1542465"/>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5</a:t>
            </a:r>
          </a:p>
        </p:txBody>
      </p:sp>
      <p:sp>
        <p:nvSpPr>
          <p:cNvPr id="13" name="Action Button: Custom 22">
            <a:hlinkClick r:id="" action="ppaction://noaction" highlightClick="1">
              <a:snd r:embed="rId9" name="Part 6.wav"/>
            </a:hlinkClick>
            <a:extLst>
              <a:ext uri="{FF2B5EF4-FFF2-40B4-BE49-F238E27FC236}">
                <a16:creationId xmlns:a16="http://schemas.microsoft.com/office/drawing/2014/main" id="{A1EF394C-25EE-B447-9039-E6419583CACF}"/>
              </a:ext>
            </a:extLst>
          </p:cNvPr>
          <p:cNvSpPr/>
          <p:nvPr/>
        </p:nvSpPr>
        <p:spPr>
          <a:xfrm>
            <a:off x="11093614" y="2124976"/>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6</a:t>
            </a:r>
          </a:p>
        </p:txBody>
      </p:sp>
      <p:sp>
        <p:nvSpPr>
          <p:cNvPr id="17" name="Action Button: Custom 22">
            <a:hlinkClick r:id="" action="ppaction://noaction" highlightClick="1">
              <a:snd r:embed="rId10" name="Part 4.wav"/>
            </a:hlinkClick>
            <a:extLst>
              <a:ext uri="{FF2B5EF4-FFF2-40B4-BE49-F238E27FC236}">
                <a16:creationId xmlns:a16="http://schemas.microsoft.com/office/drawing/2014/main" id="{5BA69C67-4BD7-6C49-9DAB-96DCAD4D088B}"/>
              </a:ext>
            </a:extLst>
          </p:cNvPr>
          <p:cNvSpPr/>
          <p:nvPr/>
        </p:nvSpPr>
        <p:spPr>
          <a:xfrm>
            <a:off x="11105944" y="959953"/>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4</a:t>
            </a:r>
          </a:p>
        </p:txBody>
      </p:sp>
      <p:sp>
        <p:nvSpPr>
          <p:cNvPr id="3" name="Rectangle 2">
            <a:extLst>
              <a:ext uri="{FF2B5EF4-FFF2-40B4-BE49-F238E27FC236}">
                <a16:creationId xmlns:a16="http://schemas.microsoft.com/office/drawing/2014/main" id="{4090FAAD-21B9-4E29-9A2D-3BB2BF2D65CF}"/>
              </a:ext>
            </a:extLst>
          </p:cNvPr>
          <p:cNvSpPr/>
          <p:nvPr/>
        </p:nvSpPr>
        <p:spPr>
          <a:xfrm>
            <a:off x="152207" y="184056"/>
            <a:ext cx="9194993" cy="830997"/>
          </a:xfrm>
          <a:prstGeom prst="rect">
            <a:avLst/>
          </a:prstGeom>
        </p:spPr>
        <p:txBody>
          <a:bodyPr wrap="square">
            <a:spAutoFit/>
          </a:bodyPr>
          <a:lstStyle/>
          <a:p>
            <a:r>
              <a:rPr lang="en-GB" sz="2400" b="1" dirty="0">
                <a:solidFill>
                  <a:srgbClr val="002060"/>
                </a:solidFill>
                <a:latin typeface="Century Gothic" panose="020B0502020202020204" pitchFamily="34" charset="0"/>
                <a:ea typeface="+mj-ea"/>
                <a:cs typeface="+mj-cs"/>
              </a:rPr>
              <a:t>Lucía </a:t>
            </a:r>
            <a:r>
              <a:rPr lang="en-GB" sz="2400" b="1" dirty="0" err="1">
                <a:solidFill>
                  <a:srgbClr val="002060"/>
                </a:solidFill>
                <a:latin typeface="Century Gothic" panose="020B0502020202020204" pitchFamily="34" charset="0"/>
                <a:ea typeface="+mj-ea"/>
                <a:cs typeface="+mj-cs"/>
              </a:rPr>
              <a:t>envía</a:t>
            </a:r>
            <a:r>
              <a:rPr lang="en-GB" sz="2400" b="1" dirty="0">
                <a:solidFill>
                  <a:srgbClr val="002060"/>
                </a:solidFill>
                <a:latin typeface="Century Gothic" panose="020B0502020202020204" pitchFamily="34" charset="0"/>
                <a:ea typeface="+mj-ea"/>
                <a:cs typeface="+mj-cs"/>
              </a:rPr>
              <a:t> un </a:t>
            </a:r>
            <a:r>
              <a:rPr lang="en-GB" sz="2400" b="1" dirty="0" err="1">
                <a:solidFill>
                  <a:srgbClr val="002060"/>
                </a:solidFill>
                <a:latin typeface="Century Gothic" panose="020B0502020202020204" pitchFamily="34" charset="0"/>
                <a:ea typeface="+mj-ea"/>
                <a:cs typeface="+mj-cs"/>
              </a:rPr>
              <a:t>mensaje</a:t>
            </a:r>
            <a:r>
              <a:rPr lang="en-GB" sz="2400" b="1" dirty="0">
                <a:solidFill>
                  <a:srgbClr val="002060"/>
                </a:solidFill>
                <a:latin typeface="Century Gothic" panose="020B0502020202020204" pitchFamily="34" charset="0"/>
                <a:ea typeface="+mj-ea"/>
                <a:cs typeface="+mj-cs"/>
              </a:rPr>
              <a:t> de </a:t>
            </a:r>
            <a:r>
              <a:rPr lang="en-GB" sz="2400" b="1" dirty="0" err="1">
                <a:solidFill>
                  <a:srgbClr val="002060"/>
                </a:solidFill>
                <a:latin typeface="Century Gothic" panose="020B0502020202020204" pitchFamily="34" charset="0"/>
                <a:ea typeface="+mj-ea"/>
                <a:cs typeface="+mj-cs"/>
              </a:rPr>
              <a:t>voz</a:t>
            </a:r>
            <a:r>
              <a:rPr lang="en-GB" sz="2400" b="1" dirty="0">
                <a:solidFill>
                  <a:srgbClr val="002060"/>
                </a:solidFill>
                <a:latin typeface="Century Gothic" panose="020B0502020202020204" pitchFamily="34" charset="0"/>
                <a:ea typeface="+mj-ea"/>
                <a:cs typeface="+mj-cs"/>
              </a:rPr>
              <a:t> a Nadia </a:t>
            </a:r>
            <a:r>
              <a:rPr lang="en-GB" sz="2400" b="1" dirty="0" err="1">
                <a:solidFill>
                  <a:srgbClr val="002060"/>
                </a:solidFill>
                <a:latin typeface="Century Gothic" panose="020B0502020202020204" pitchFamily="34" charset="0"/>
                <a:ea typeface="+mj-ea"/>
                <a:cs typeface="+mj-cs"/>
              </a:rPr>
              <a:t>sobre</a:t>
            </a:r>
            <a:r>
              <a:rPr lang="en-GB" sz="2400" b="1" dirty="0">
                <a:solidFill>
                  <a:srgbClr val="002060"/>
                </a:solidFill>
                <a:latin typeface="Century Gothic" panose="020B0502020202020204" pitchFamily="34" charset="0"/>
                <a:ea typeface="+mj-ea"/>
                <a:cs typeface="+mj-cs"/>
              </a:rPr>
              <a:t> las </a:t>
            </a:r>
            <a:r>
              <a:rPr lang="en-GB" sz="2400" b="1" dirty="0" err="1">
                <a:solidFill>
                  <a:srgbClr val="002060"/>
                </a:solidFill>
                <a:latin typeface="Century Gothic" panose="020B0502020202020204" pitchFamily="34" charset="0"/>
                <a:ea typeface="+mj-ea"/>
                <a:cs typeface="+mj-cs"/>
              </a:rPr>
              <a:t>tradiciones</a:t>
            </a:r>
            <a:r>
              <a:rPr lang="en-GB" sz="2400" b="1" dirty="0">
                <a:solidFill>
                  <a:srgbClr val="002060"/>
                </a:solidFill>
                <a:latin typeface="Century Gothic" panose="020B0502020202020204" pitchFamily="34" charset="0"/>
                <a:ea typeface="+mj-ea"/>
                <a:cs typeface="+mj-cs"/>
              </a:rPr>
              <a:t> de Fin de </a:t>
            </a:r>
            <a:r>
              <a:rPr lang="en-GB" sz="2400" b="1" dirty="0" err="1">
                <a:solidFill>
                  <a:srgbClr val="002060"/>
                </a:solidFill>
                <a:latin typeface="Century Gothic" panose="020B0502020202020204" pitchFamily="34" charset="0"/>
                <a:ea typeface="+mj-ea"/>
                <a:cs typeface="+mj-cs"/>
              </a:rPr>
              <a:t>Año</a:t>
            </a:r>
            <a:r>
              <a:rPr lang="en-GB" sz="2400" b="1" dirty="0">
                <a:solidFill>
                  <a:srgbClr val="002060"/>
                </a:solidFill>
                <a:latin typeface="Century Gothic" panose="020B0502020202020204" pitchFamily="34" charset="0"/>
                <a:ea typeface="+mj-ea"/>
                <a:cs typeface="+mj-cs"/>
              </a:rPr>
              <a:t>. </a:t>
            </a:r>
            <a:r>
              <a:rPr lang="en-GB" sz="2400" b="1" dirty="0" err="1">
                <a:solidFill>
                  <a:srgbClr val="002060"/>
                </a:solidFill>
                <a:latin typeface="Century Gothic" panose="020B0502020202020204" pitchFamily="34" charset="0"/>
                <a:ea typeface="+mj-ea"/>
                <a:cs typeface="+mj-cs"/>
              </a:rPr>
              <a:t>Debes</a:t>
            </a:r>
            <a:r>
              <a:rPr lang="en-GB" sz="2400" b="1" dirty="0">
                <a:solidFill>
                  <a:srgbClr val="002060"/>
                </a:solidFill>
                <a:latin typeface="Century Gothic" panose="020B0502020202020204" pitchFamily="34" charset="0"/>
                <a:ea typeface="+mj-ea"/>
                <a:cs typeface="+mj-cs"/>
              </a:rPr>
              <a:t> </a:t>
            </a:r>
            <a:r>
              <a:rPr lang="en-GB" sz="2400" b="1" dirty="0" err="1">
                <a:solidFill>
                  <a:srgbClr val="002060"/>
                </a:solidFill>
                <a:latin typeface="Century Gothic" panose="020B0502020202020204" pitchFamily="34" charset="0"/>
                <a:ea typeface="+mj-ea"/>
                <a:cs typeface="+mj-cs"/>
              </a:rPr>
              <a:t>pensar</a:t>
            </a:r>
            <a:r>
              <a:rPr lang="en-GB" sz="2400" b="1" dirty="0">
                <a:solidFill>
                  <a:srgbClr val="002060"/>
                </a:solidFill>
                <a:latin typeface="Century Gothic" panose="020B0502020202020204" pitchFamily="34" charset="0"/>
                <a:ea typeface="+mj-ea"/>
                <a:cs typeface="+mj-cs"/>
              </a:rPr>
              <a:t> </a:t>
            </a:r>
            <a:r>
              <a:rPr lang="en-GB" sz="2400" b="1" dirty="0" err="1">
                <a:solidFill>
                  <a:srgbClr val="002060"/>
                </a:solidFill>
                <a:latin typeface="Century Gothic" panose="020B0502020202020204" pitchFamily="34" charset="0"/>
                <a:ea typeface="+mj-ea"/>
                <a:cs typeface="+mj-cs"/>
              </a:rPr>
              <a:t>en</a:t>
            </a:r>
            <a:r>
              <a:rPr lang="en-GB" sz="2400" b="1" dirty="0">
                <a:solidFill>
                  <a:srgbClr val="002060"/>
                </a:solidFill>
                <a:latin typeface="Century Gothic" panose="020B0502020202020204" pitchFamily="34" charset="0"/>
                <a:ea typeface="+mj-ea"/>
                <a:cs typeface="+mj-cs"/>
              </a:rPr>
              <a:t> palabras </a:t>
            </a:r>
            <a:r>
              <a:rPr lang="en-GB" sz="2400" b="1" dirty="0" err="1">
                <a:solidFill>
                  <a:srgbClr val="002060"/>
                </a:solidFill>
                <a:latin typeface="Century Gothic" panose="020B0502020202020204" pitchFamily="34" charset="0"/>
                <a:ea typeface="+mj-ea"/>
                <a:cs typeface="+mj-cs"/>
              </a:rPr>
              <a:t>alternativas</a:t>
            </a:r>
            <a:r>
              <a:rPr lang="en-GB" sz="2400" b="1" dirty="0">
                <a:solidFill>
                  <a:srgbClr val="002060"/>
                </a:solidFill>
                <a:latin typeface="Century Gothic" panose="020B0502020202020204" pitchFamily="34" charset="0"/>
                <a:ea typeface="+mj-ea"/>
                <a:cs typeface="+mj-cs"/>
              </a:rPr>
              <a:t>.</a:t>
            </a:r>
            <a:endParaRPr lang="en-GB" sz="2400" b="1" dirty="0"/>
          </a:p>
        </p:txBody>
      </p:sp>
      <p:grpSp>
        <p:nvGrpSpPr>
          <p:cNvPr id="22" name="Grupo 21">
            <a:extLst>
              <a:ext uri="{FF2B5EF4-FFF2-40B4-BE49-F238E27FC236}">
                <a16:creationId xmlns:a16="http://schemas.microsoft.com/office/drawing/2014/main" id="{6FC6BEE9-3458-8D47-BD48-8F149C184448}"/>
              </a:ext>
            </a:extLst>
          </p:cNvPr>
          <p:cNvGrpSpPr/>
          <p:nvPr/>
        </p:nvGrpSpPr>
        <p:grpSpPr>
          <a:xfrm>
            <a:off x="9994071" y="3729318"/>
            <a:ext cx="1636698" cy="2714632"/>
            <a:chOff x="9891933" y="2837720"/>
            <a:chExt cx="1636698" cy="3436247"/>
          </a:xfrm>
        </p:grpSpPr>
        <p:pic>
          <p:nvPicPr>
            <p:cNvPr id="21" name="Imagen 20" descr="Dibujo animado de un personaje de caricatura&#10;&#10;Descripción generada automáticamente con confianza media">
              <a:extLst>
                <a:ext uri="{FF2B5EF4-FFF2-40B4-BE49-F238E27FC236}">
                  <a16:creationId xmlns:a16="http://schemas.microsoft.com/office/drawing/2014/main" id="{5AA4EA69-4225-A849-B865-5060DF60E0C6}"/>
                </a:ext>
              </a:extLst>
            </p:cNvPr>
            <p:cNvPicPr>
              <a:picLocks noChangeAspect="1"/>
            </p:cNvPicPr>
            <p:nvPr/>
          </p:nvPicPr>
          <p:blipFill rotWithShape="1">
            <a:blip r:embed="rId11" cstate="screen">
              <a:clrChange>
                <a:clrFrom>
                  <a:srgbClr val="FCFAFB"/>
                </a:clrFrom>
                <a:clrTo>
                  <a:srgbClr val="FCFAFB">
                    <a:alpha val="0"/>
                  </a:srgbClr>
                </a:clrTo>
              </a:clrChange>
              <a:extLst>
                <a:ext uri="{BEBA8EAE-BF5A-486C-A8C5-ECC9F3942E4B}">
                  <a14:imgProps xmlns:a14="http://schemas.microsoft.com/office/drawing/2010/main">
                    <a14:imgLayer r:embed="rId12">
                      <a14:imgEffect>
                        <a14:backgroundRemoval t="10000" b="93889" l="4680" r="95320">
                          <a14:foregroundMark x1="59113" y1="25000" x2="55911" y2="36019"/>
                          <a14:foregroundMark x1="35468" y1="26204" x2="36207" y2="34259"/>
                          <a14:foregroundMark x1="18966" y1="48704" x2="16256" y2="41667"/>
                          <a14:foregroundMark x1="16256" y1="41667" x2="15764" y2="41667"/>
                          <a14:foregroundMark x1="30049" y1="48426" x2="20443" y2="34259"/>
                          <a14:foregroundMark x1="20443" y1="34259" x2="5419" y2="29907"/>
                          <a14:foregroundMark x1="5419" y1="29907" x2="12562" y2="22130"/>
                          <a14:foregroundMark x1="12562" y1="22130" x2="6404" y2="20000"/>
                          <a14:foregroundMark x1="13300" y1="19074" x2="8621" y2="65370"/>
                          <a14:foregroundMark x1="8621" y1="65370" x2="19458" y2="94907"/>
                          <a14:foregroundMark x1="19458" y1="94907" x2="43842" y2="92870"/>
                          <a14:foregroundMark x1="43842" y1="92870" x2="97537" y2="93796"/>
                          <a14:foregroundMark x1="97537" y1="93796" x2="95320" y2="74815"/>
                          <a14:foregroundMark x1="95320" y1="74815" x2="63793" y2="31852"/>
                          <a14:foregroundMark x1="63793" y1="31852" x2="63793" y2="27130"/>
                          <a14:foregroundMark x1="26108" y1="88148" x2="29064" y2="94074"/>
                          <a14:foregroundMark x1="53695" y1="65648" x2="52709" y2="18426"/>
                          <a14:foregroundMark x1="52709" y1="18426" x2="48030" y2="14352"/>
                          <a14:foregroundMark x1="48768" y1="14630" x2="64286" y2="21481"/>
                          <a14:foregroundMark x1="64286" y1="21481" x2="70936" y2="29537"/>
                          <a14:foregroundMark x1="70936" y1="29537" x2="63054" y2="37685"/>
                          <a14:foregroundMark x1="63054" y1="37685" x2="24877" y2="22593"/>
                          <a14:foregroundMark x1="24877" y1="22593" x2="19951" y2="9907"/>
                          <a14:foregroundMark x1="19951" y1="9907" x2="41626" y2="25370"/>
                          <a14:foregroundMark x1="41626" y1="25370" x2="27833" y2="19630"/>
                          <a14:foregroundMark x1="27833" y1="19630" x2="51724" y2="21296"/>
                          <a14:foregroundMark x1="51724" y1="21296" x2="52956" y2="28333"/>
                          <a14:foregroundMark x1="52956" y1="28333" x2="4680" y2="21852"/>
                          <a14:foregroundMark x1="4680" y1="21852" x2="19458" y2="12407"/>
                          <a14:foregroundMark x1="19458" y1="12407" x2="64778" y2="21389"/>
                          <a14:foregroundMark x1="64778" y1="21389" x2="51232" y2="24722"/>
                        </a14:backgroundRemoval>
                      </a14:imgEffect>
                    </a14:imgLayer>
                  </a14:imgProps>
                </a:ext>
                <a:ext uri="{28A0092B-C50C-407E-A947-70E740481C1C}">
                  <a14:useLocalDpi xmlns:a14="http://schemas.microsoft.com/office/drawing/2010/main"/>
                </a:ext>
              </a:extLst>
            </a:blip>
            <a:srcRect/>
            <a:stretch/>
          </p:blipFill>
          <p:spPr>
            <a:xfrm>
              <a:off x="10401510" y="3279050"/>
              <a:ext cx="1127121" cy="2994917"/>
            </a:xfrm>
            <a:prstGeom prst="rect">
              <a:avLst/>
            </a:prstGeom>
          </p:spPr>
        </p:pic>
        <p:pic>
          <p:nvPicPr>
            <p:cNvPr id="1026" name="Picture 2" descr="transparent background reindeer antlers clipart - Clip Art Library">
              <a:extLst>
                <a:ext uri="{FF2B5EF4-FFF2-40B4-BE49-F238E27FC236}">
                  <a16:creationId xmlns:a16="http://schemas.microsoft.com/office/drawing/2014/main" id="{16B733DE-796B-C44D-974C-2D4F75CBCA99}"/>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rot="603706">
              <a:off x="9891933" y="2837720"/>
              <a:ext cx="1491504" cy="128046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Action Button: Custom 22">
            <a:hlinkClick r:id="" action="ppaction://noaction" highlightClick="1">
              <a:snd r:embed="rId14" name="Part 7.wav"/>
            </a:hlinkClick>
            <a:extLst>
              <a:ext uri="{FF2B5EF4-FFF2-40B4-BE49-F238E27FC236}">
                <a16:creationId xmlns:a16="http://schemas.microsoft.com/office/drawing/2014/main" id="{70C5267D-386B-4AAC-9A95-DDB2B2117B20}"/>
              </a:ext>
            </a:extLst>
          </p:cNvPr>
          <p:cNvSpPr/>
          <p:nvPr/>
        </p:nvSpPr>
        <p:spPr>
          <a:xfrm>
            <a:off x="10779854" y="2707672"/>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7</a:t>
            </a:r>
          </a:p>
        </p:txBody>
      </p:sp>
      <p:sp>
        <p:nvSpPr>
          <p:cNvPr id="5" name="Rectangle 4">
            <a:extLst>
              <a:ext uri="{FF2B5EF4-FFF2-40B4-BE49-F238E27FC236}">
                <a16:creationId xmlns:a16="http://schemas.microsoft.com/office/drawing/2014/main" id="{92528B4D-6682-4F45-B75D-775CE207D7BF}"/>
              </a:ext>
            </a:extLst>
          </p:cNvPr>
          <p:cNvSpPr/>
          <p:nvPr/>
        </p:nvSpPr>
        <p:spPr>
          <a:xfrm>
            <a:off x="9753600" y="3332924"/>
            <a:ext cx="2373655" cy="299168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dirty="0" err="1"/>
              <a:t>uva</a:t>
            </a:r>
            <a:r>
              <a:rPr lang="en-GB" sz="2000" dirty="0"/>
              <a:t> = grape</a:t>
            </a:r>
          </a:p>
          <a:p>
            <a:pPr algn="ctr"/>
            <a:endParaRPr lang="en-GB" sz="2000" dirty="0"/>
          </a:p>
          <a:p>
            <a:pPr algn="ctr"/>
            <a:r>
              <a:rPr lang="en-GB" sz="2000" dirty="0"/>
              <a:t>*</a:t>
            </a:r>
            <a:r>
              <a:rPr lang="en-GB" sz="2000" dirty="0" err="1"/>
              <a:t>ropa</a:t>
            </a:r>
            <a:r>
              <a:rPr lang="en-GB" sz="2000" dirty="0"/>
              <a:t> interior = underwear</a:t>
            </a:r>
          </a:p>
          <a:p>
            <a:pPr algn="ctr"/>
            <a:endParaRPr lang="en-GB" sz="2000" dirty="0"/>
          </a:p>
          <a:p>
            <a:pPr algn="ctr"/>
            <a:r>
              <a:rPr lang="en-GB" sz="2000" dirty="0"/>
              <a:t>*</a:t>
            </a:r>
            <a:r>
              <a:rPr lang="en-GB" sz="2000" dirty="0" err="1"/>
              <a:t>deseo</a:t>
            </a:r>
            <a:r>
              <a:rPr lang="en-GB" sz="2000" dirty="0"/>
              <a:t> </a:t>
            </a:r>
            <a:r>
              <a:rPr lang="en-GB" sz="2000"/>
              <a:t>= wish</a:t>
            </a:r>
          </a:p>
          <a:p>
            <a:pPr algn="ctr"/>
            <a:endParaRPr lang="en-GB" sz="2000"/>
          </a:p>
          <a:p>
            <a:pPr algn="ctr"/>
            <a:r>
              <a:rPr lang="en-GB" sz="2000"/>
              <a:t>*qué interesante = how interesting!</a:t>
            </a:r>
            <a:endParaRPr lang="en-GB" sz="2000" dirty="0"/>
          </a:p>
        </p:txBody>
      </p:sp>
      <p:pic>
        <p:nvPicPr>
          <p:cNvPr id="6" name="Lucía habla de tradiciones de Navidad.wav" descr="Lucía habla de tradiciones de Navidad.wav">
            <a:hlinkClick r:id="" action="ppaction://media"/>
            <a:extLst>
              <a:ext uri="{FF2B5EF4-FFF2-40B4-BE49-F238E27FC236}">
                <a16:creationId xmlns:a16="http://schemas.microsoft.com/office/drawing/2014/main" id="{72D81271-8C7B-F647-87D8-D8AFE5AED3E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722905" y="3828700"/>
            <a:ext cx="812800" cy="812800"/>
          </a:xfrm>
          <a:prstGeom prst="rect">
            <a:avLst/>
          </a:prstGeom>
        </p:spPr>
      </p:pic>
      <p:pic>
        <p:nvPicPr>
          <p:cNvPr id="5122" name="Picture 2" descr="Whatsapp Logo 1 Logoeps Logo Whatsapp 3D Png - Clip Art Library">
            <a:extLst>
              <a:ext uri="{FF2B5EF4-FFF2-40B4-BE49-F238E27FC236}">
                <a16:creationId xmlns:a16="http://schemas.microsoft.com/office/drawing/2014/main" id="{9CC69F10-A5F5-8D40-917B-AB4414FDC229}"/>
              </a:ext>
            </a:extLst>
          </p:cNvPr>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379675" y="742996"/>
            <a:ext cx="886994" cy="926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80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64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64" y="57363"/>
            <a:ext cx="10056971" cy="1325563"/>
          </a:xfrm>
        </p:spPr>
        <p:txBody>
          <a:bodyPr>
            <a:noAutofit/>
          </a:bodyPr>
          <a:lstStyle/>
          <a:p>
            <a:r>
              <a:rPr lang="en-GB" sz="2667" dirty="0">
                <a:solidFill>
                  <a:srgbClr val="002060"/>
                </a:solidFill>
              </a:rPr>
              <a:t>Escribes una carta a </a:t>
            </a:r>
            <a:r>
              <a:rPr lang="en-GB" sz="2667" dirty="0" err="1">
                <a:solidFill>
                  <a:srgbClr val="002060"/>
                </a:solidFill>
              </a:rPr>
              <a:t>tus</a:t>
            </a:r>
            <a:r>
              <a:rPr lang="en-GB" sz="2667" dirty="0">
                <a:solidFill>
                  <a:srgbClr val="002060"/>
                </a:solidFill>
              </a:rPr>
              <a:t> amigas </a:t>
            </a:r>
            <a:r>
              <a:rPr lang="en-GB" sz="2667" dirty="0" err="1">
                <a:solidFill>
                  <a:srgbClr val="002060"/>
                </a:solidFill>
              </a:rPr>
              <a:t>españolas</a:t>
            </a:r>
            <a:r>
              <a:rPr lang="en-GB" sz="2667" dirty="0">
                <a:solidFill>
                  <a:srgbClr val="002060"/>
                </a:solidFill>
              </a:rPr>
              <a:t> para </a:t>
            </a:r>
            <a:r>
              <a:rPr lang="en-GB" sz="2667" dirty="0" err="1">
                <a:solidFill>
                  <a:srgbClr val="002060"/>
                </a:solidFill>
              </a:rPr>
              <a:t>describir</a:t>
            </a:r>
            <a:r>
              <a:rPr lang="en-GB" sz="2667" dirty="0">
                <a:solidFill>
                  <a:srgbClr val="002060"/>
                </a:solidFill>
              </a:rPr>
              <a:t> </a:t>
            </a:r>
            <a:r>
              <a:rPr lang="en-GB" sz="2667" dirty="0" err="1">
                <a:solidFill>
                  <a:srgbClr val="002060"/>
                </a:solidFill>
              </a:rPr>
              <a:t>tus</a:t>
            </a:r>
            <a:r>
              <a:rPr lang="en-GB" sz="2667" dirty="0">
                <a:solidFill>
                  <a:srgbClr val="002060"/>
                </a:solidFill>
              </a:rPr>
              <a:t> </a:t>
            </a:r>
            <a:r>
              <a:rPr lang="en-GB" sz="2667" dirty="0" err="1">
                <a:solidFill>
                  <a:srgbClr val="002060"/>
                </a:solidFill>
              </a:rPr>
              <a:t>actividades</a:t>
            </a:r>
            <a:r>
              <a:rPr lang="en-GB" sz="2667" dirty="0">
                <a:solidFill>
                  <a:srgbClr val="002060"/>
                </a:solidFill>
              </a:rPr>
              <a:t> </a:t>
            </a:r>
            <a:r>
              <a:rPr lang="en-GB" sz="2667" dirty="0" err="1">
                <a:solidFill>
                  <a:srgbClr val="002060"/>
                </a:solidFill>
              </a:rPr>
              <a:t>en</a:t>
            </a:r>
            <a:r>
              <a:rPr lang="en-GB" sz="2667" dirty="0">
                <a:solidFill>
                  <a:srgbClr val="002060"/>
                </a:solidFill>
              </a:rPr>
              <a:t> Navidad. </a:t>
            </a:r>
            <a:r>
              <a:rPr lang="en-GB" sz="2667" b="1" dirty="0">
                <a:solidFill>
                  <a:srgbClr val="002060"/>
                </a:solidFill>
              </a:rPr>
              <a:t>Traduce </a:t>
            </a:r>
            <a:r>
              <a:rPr lang="en-GB" sz="2667" b="1" dirty="0" err="1">
                <a:solidFill>
                  <a:srgbClr val="002060"/>
                </a:solidFill>
              </a:rPr>
              <a:t>las</a:t>
            </a:r>
            <a:r>
              <a:rPr lang="en-GB" sz="2667" b="1" dirty="0">
                <a:solidFill>
                  <a:srgbClr val="002060"/>
                </a:solidFill>
              </a:rPr>
              <a:t> </a:t>
            </a:r>
            <a:r>
              <a:rPr lang="en-GB" sz="2667" b="1" dirty="0" err="1">
                <a:solidFill>
                  <a:srgbClr val="002060"/>
                </a:solidFill>
              </a:rPr>
              <a:t>frases</a:t>
            </a:r>
            <a:r>
              <a:rPr lang="en-GB" sz="2667" b="1" dirty="0">
                <a:solidFill>
                  <a:srgbClr val="002060"/>
                </a:solidFill>
              </a:rPr>
              <a:t> al </a:t>
            </a:r>
            <a:r>
              <a:rPr lang="en-GB" sz="2667" b="1" dirty="0" err="1">
                <a:solidFill>
                  <a:srgbClr val="002060"/>
                </a:solidFill>
              </a:rPr>
              <a:t>español</a:t>
            </a:r>
            <a:r>
              <a:rPr lang="en-GB" sz="2667"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29333" y="258192"/>
            <a:ext cx="1598811" cy="43607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4" tIns="45719" rIns="91404" bIns="45719" rtlCol="0" anchor="ctr"/>
          <a:lstStyle/>
          <a:p>
            <a:pPr algn="ctr" defTabSz="913969">
              <a:defRPr/>
            </a:pPr>
            <a:r>
              <a:rPr lang="en-GB" sz="2400" b="1" dirty="0" err="1">
                <a:solidFill>
                  <a:prstClr val="white"/>
                </a:solidFill>
                <a:latin typeface="Century Gothic" panose="020B0502020202020204" pitchFamily="34" charset="0"/>
              </a:rPr>
              <a:t>escribir</a:t>
            </a:r>
            <a:endParaRPr lang="en-GB" sz="2667" b="1" dirty="0">
              <a:solidFill>
                <a:prstClr val="white"/>
              </a:solidFill>
              <a:latin typeface="Century Gothic" panose="020B0502020202020204" pitchFamily="34" charset="0"/>
            </a:endParaRPr>
          </a:p>
        </p:txBody>
      </p:sp>
      <p:sp>
        <p:nvSpPr>
          <p:cNvPr id="3" name="Rectangle 2"/>
          <p:cNvSpPr/>
          <p:nvPr/>
        </p:nvSpPr>
        <p:spPr>
          <a:xfrm>
            <a:off x="274895" y="1273253"/>
            <a:ext cx="7015484" cy="4889288"/>
          </a:xfrm>
          <a:prstGeom prst="rect">
            <a:avLst/>
          </a:prstGeom>
          <a:solidFill>
            <a:schemeClr val="bg1"/>
          </a:solidFill>
          <a:ln>
            <a:solidFill>
              <a:srgbClr val="5B9BD5"/>
            </a:solid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rgbClr val="002060"/>
                </a:solidFill>
              </a:rPr>
              <a:t>Hello Fernanda and Claudia!</a:t>
            </a:r>
          </a:p>
          <a:p>
            <a:r>
              <a:rPr lang="en-US" sz="2200" dirty="0">
                <a:solidFill>
                  <a:srgbClr val="002060"/>
                </a:solidFill>
              </a:rPr>
              <a:t>It is almost Christmas! What are you going to do? Normally you go to the grandparents’ house to have dinner, right? We are going to have to go to church with our parents. It’s a tradition but I don’t like it. However, our parents are going to cook something delicious after.</a:t>
            </a:r>
          </a:p>
          <a:p>
            <a:r>
              <a:rPr lang="en-US" sz="2200" dirty="0">
                <a:solidFill>
                  <a:srgbClr val="002060"/>
                </a:solidFill>
              </a:rPr>
              <a:t>On the 31</a:t>
            </a:r>
            <a:r>
              <a:rPr lang="en-US" sz="2200" baseline="30000" dirty="0">
                <a:solidFill>
                  <a:srgbClr val="002060"/>
                </a:solidFill>
              </a:rPr>
              <a:t>st</a:t>
            </a:r>
            <a:r>
              <a:rPr lang="en-US" sz="2200" dirty="0">
                <a:solidFill>
                  <a:srgbClr val="002060"/>
                </a:solidFill>
              </a:rPr>
              <a:t> December, lots of people go to the square to meet with friends and to eat the grapes. However, we are going to watch television </a:t>
            </a:r>
            <a:r>
              <a:rPr lang="en-US" sz="2200" dirty="0" err="1">
                <a:solidFill>
                  <a:srgbClr val="002060"/>
                </a:solidFill>
              </a:rPr>
              <a:t>programmes</a:t>
            </a:r>
            <a:r>
              <a:rPr lang="en-US" sz="2200" dirty="0">
                <a:solidFill>
                  <a:srgbClr val="002060"/>
                </a:solidFill>
              </a:rPr>
              <a:t> until midnight and we are going to celebrate a party at home. Are you going to spend a lot of money on presents? See you soon!</a:t>
            </a:r>
          </a:p>
        </p:txBody>
      </p:sp>
      <p:pic>
        <p:nvPicPr>
          <p:cNvPr id="6" name="Picture 5">
            <a:extLst>
              <a:ext uri="{FF2B5EF4-FFF2-40B4-BE49-F238E27FC236}">
                <a16:creationId xmlns:a16="http://schemas.microsoft.com/office/drawing/2014/main" id="{8BDDA023-B445-41A9-B62E-A898C7B6816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857"/>
          <a:stretch/>
        </p:blipFill>
        <p:spPr>
          <a:xfrm>
            <a:off x="7630292" y="1314133"/>
            <a:ext cx="1962150" cy="2266951"/>
          </a:xfrm>
          <a:prstGeom prst="rect">
            <a:avLst/>
          </a:prstGeom>
        </p:spPr>
      </p:pic>
      <p:pic>
        <p:nvPicPr>
          <p:cNvPr id="13" name="Picture 12">
            <a:extLst>
              <a:ext uri="{FF2B5EF4-FFF2-40B4-BE49-F238E27FC236}">
                <a16:creationId xmlns:a16="http://schemas.microsoft.com/office/drawing/2014/main" id="{32B304E3-1C69-4E95-BF9C-1741345C02D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4887" y="3670170"/>
            <a:ext cx="1847850" cy="2466975"/>
          </a:xfrm>
          <a:prstGeom prst="rect">
            <a:avLst/>
          </a:prstGeom>
        </p:spPr>
      </p:pic>
      <p:pic>
        <p:nvPicPr>
          <p:cNvPr id="15" name="Picture 14">
            <a:extLst>
              <a:ext uri="{FF2B5EF4-FFF2-40B4-BE49-F238E27FC236}">
                <a16:creationId xmlns:a16="http://schemas.microsoft.com/office/drawing/2014/main" id="{0C4121BD-8B49-4E12-8217-470E183942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15537" y="3980785"/>
            <a:ext cx="2419350" cy="1885950"/>
          </a:xfrm>
          <a:prstGeom prst="rect">
            <a:avLst/>
          </a:prstGeom>
        </p:spPr>
      </p:pic>
      <p:pic>
        <p:nvPicPr>
          <p:cNvPr id="9" name="Picture 2" descr="green grapes vector png - Clip Art Library">
            <a:extLst>
              <a:ext uri="{FF2B5EF4-FFF2-40B4-BE49-F238E27FC236}">
                <a16:creationId xmlns:a16="http://schemas.microsoft.com/office/drawing/2014/main" id="{D00FCB0F-81B3-2E48-935A-8A25E6AA28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17363" y="1543049"/>
            <a:ext cx="2110781" cy="1885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950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38" y="450830"/>
            <a:ext cx="6504780" cy="745065"/>
          </a:xfrm>
        </p:spPr>
        <p:txBody>
          <a:bodyPr>
            <a:normAutofit/>
          </a:bodyPr>
          <a:lstStyle/>
          <a:p>
            <a:r>
              <a:rPr lang="en-GB" sz="2667" b="1" dirty="0" err="1">
                <a:solidFill>
                  <a:srgbClr val="002060"/>
                </a:solidFill>
              </a:rPr>
              <a:t>Solución</a:t>
            </a:r>
            <a:endParaRPr lang="en-GB" sz="2667" b="1"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29333" y="258191"/>
            <a:ext cx="1598811" cy="38527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8" tIns="45719" rIns="91408" bIns="45719" rtlCol="0" anchor="ctr"/>
          <a:lstStyle/>
          <a:p>
            <a:pPr algn="ctr" defTabSz="914014">
              <a:defRPr/>
            </a:pPr>
            <a:r>
              <a:rPr lang="en-GB" sz="2400" b="1" dirty="0" err="1">
                <a:solidFill>
                  <a:prstClr val="white"/>
                </a:solidFill>
                <a:latin typeface="Century Gothic" panose="020B0502020202020204" pitchFamily="34" charset="0"/>
              </a:rPr>
              <a:t>escribir</a:t>
            </a:r>
            <a:endParaRPr lang="en-GB" sz="2667"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7F010251-589D-FD4D-A63A-07917D7B3A86}"/>
              </a:ext>
            </a:extLst>
          </p:cNvPr>
          <p:cNvSpPr txBox="1"/>
          <p:nvPr/>
        </p:nvSpPr>
        <p:spPr>
          <a:xfrm>
            <a:off x="146138" y="1250760"/>
            <a:ext cx="7259428" cy="4493536"/>
          </a:xfrm>
          <a:prstGeom prst="rect">
            <a:avLst/>
          </a:prstGeom>
          <a:noFill/>
        </p:spPr>
        <p:txBody>
          <a:bodyPr wrap="square" lIns="91408" tIns="45719" rIns="91408" bIns="45719" rtlCol="0">
            <a:spAutoFit/>
          </a:bodyPr>
          <a:lstStyle/>
          <a:p>
            <a:r>
              <a:rPr lang="en-US" sz="2200" dirty="0">
                <a:solidFill>
                  <a:srgbClr val="002060"/>
                </a:solidFill>
              </a:rPr>
              <a:t>¡Hola, Fernanda y Claudia!</a:t>
            </a:r>
          </a:p>
          <a:p>
            <a:r>
              <a:rPr lang="en-US" sz="2200" dirty="0">
                <a:solidFill>
                  <a:srgbClr val="002060"/>
                </a:solidFill>
              </a:rPr>
              <a:t>¡Es </a:t>
            </a:r>
            <a:r>
              <a:rPr lang="en-US" sz="2200" dirty="0" err="1">
                <a:solidFill>
                  <a:srgbClr val="002060"/>
                </a:solidFill>
              </a:rPr>
              <a:t>casi</a:t>
            </a:r>
            <a:r>
              <a:rPr lang="en-US" sz="2200" dirty="0">
                <a:solidFill>
                  <a:srgbClr val="002060"/>
                </a:solidFill>
              </a:rPr>
              <a:t> Navidad! ¿</a:t>
            </a:r>
            <a:r>
              <a:rPr lang="en-US" sz="2200" dirty="0" err="1">
                <a:solidFill>
                  <a:srgbClr val="002060"/>
                </a:solidFill>
              </a:rPr>
              <a:t>Qué</a:t>
            </a:r>
            <a:r>
              <a:rPr lang="en-US" sz="2200" dirty="0">
                <a:solidFill>
                  <a:srgbClr val="002060"/>
                </a:solidFill>
              </a:rPr>
              <a:t> </a:t>
            </a:r>
            <a:r>
              <a:rPr lang="en-US" sz="2200" dirty="0" err="1">
                <a:solidFill>
                  <a:srgbClr val="002060"/>
                </a:solidFill>
              </a:rPr>
              <a:t>vais</a:t>
            </a:r>
            <a:r>
              <a:rPr lang="en-US" sz="2200" dirty="0">
                <a:solidFill>
                  <a:srgbClr val="002060"/>
                </a:solidFill>
              </a:rPr>
              <a:t> a </a:t>
            </a:r>
            <a:r>
              <a:rPr lang="en-US" sz="2200" dirty="0" err="1">
                <a:solidFill>
                  <a:srgbClr val="002060"/>
                </a:solidFill>
              </a:rPr>
              <a:t>hacer</a:t>
            </a:r>
            <a:r>
              <a:rPr lang="en-US" sz="2200" dirty="0">
                <a:solidFill>
                  <a:srgbClr val="002060"/>
                </a:solidFill>
              </a:rPr>
              <a:t>? </a:t>
            </a:r>
            <a:r>
              <a:rPr lang="en-US" sz="2200" dirty="0" err="1">
                <a:solidFill>
                  <a:srgbClr val="002060"/>
                </a:solidFill>
              </a:rPr>
              <a:t>Normalmente</a:t>
            </a:r>
            <a:r>
              <a:rPr lang="en-US" sz="2200" dirty="0">
                <a:solidFill>
                  <a:srgbClr val="002060"/>
                </a:solidFill>
              </a:rPr>
              <a:t> </a:t>
            </a:r>
            <a:r>
              <a:rPr lang="en-US" sz="2200" dirty="0" err="1">
                <a:solidFill>
                  <a:srgbClr val="002060"/>
                </a:solidFill>
              </a:rPr>
              <a:t>vais</a:t>
            </a:r>
            <a:r>
              <a:rPr lang="en-US" sz="2200" dirty="0">
                <a:solidFill>
                  <a:srgbClr val="002060"/>
                </a:solidFill>
              </a:rPr>
              <a:t> a la casa de los </a:t>
            </a:r>
            <a:r>
              <a:rPr lang="en-US" sz="2200" dirty="0" err="1">
                <a:solidFill>
                  <a:srgbClr val="002060"/>
                </a:solidFill>
              </a:rPr>
              <a:t>abuelos</a:t>
            </a:r>
            <a:r>
              <a:rPr lang="en-US" sz="2200" dirty="0">
                <a:solidFill>
                  <a:srgbClr val="002060"/>
                </a:solidFill>
              </a:rPr>
              <a:t> para </a:t>
            </a:r>
            <a:r>
              <a:rPr lang="en-US" sz="2200" dirty="0" err="1">
                <a:solidFill>
                  <a:srgbClr val="002060"/>
                </a:solidFill>
              </a:rPr>
              <a:t>cenar</a:t>
            </a:r>
            <a:r>
              <a:rPr lang="en-US" sz="2200" dirty="0">
                <a:solidFill>
                  <a:srgbClr val="002060"/>
                </a:solidFill>
              </a:rPr>
              <a:t> ¿</a:t>
            </a:r>
            <a:r>
              <a:rPr lang="en-US" sz="2200" dirty="0" err="1">
                <a:solidFill>
                  <a:srgbClr val="002060"/>
                </a:solidFill>
              </a:rPr>
              <a:t>verdad</a:t>
            </a:r>
            <a:r>
              <a:rPr lang="en-US" sz="2200" dirty="0">
                <a:solidFill>
                  <a:srgbClr val="002060"/>
                </a:solidFill>
              </a:rPr>
              <a:t>? </a:t>
            </a:r>
            <a:r>
              <a:rPr lang="en-US" sz="2200" dirty="0" err="1">
                <a:solidFill>
                  <a:srgbClr val="002060"/>
                </a:solidFill>
              </a:rPr>
              <a:t>Nosotros</a:t>
            </a:r>
            <a:r>
              <a:rPr lang="en-US" sz="2200" dirty="0">
                <a:solidFill>
                  <a:srgbClr val="002060"/>
                </a:solidFill>
              </a:rPr>
              <a:t> </a:t>
            </a:r>
            <a:r>
              <a:rPr lang="en-US" sz="2200" dirty="0" err="1">
                <a:solidFill>
                  <a:srgbClr val="002060"/>
                </a:solidFill>
              </a:rPr>
              <a:t>vamos</a:t>
            </a:r>
            <a:r>
              <a:rPr lang="en-US" sz="2200" dirty="0">
                <a:solidFill>
                  <a:srgbClr val="002060"/>
                </a:solidFill>
              </a:rPr>
              <a:t> a </a:t>
            </a:r>
            <a:r>
              <a:rPr lang="en-US" sz="2200" dirty="0" err="1">
                <a:solidFill>
                  <a:srgbClr val="002060"/>
                </a:solidFill>
              </a:rPr>
              <a:t>tener</a:t>
            </a:r>
            <a:r>
              <a:rPr lang="en-US" sz="2200" dirty="0">
                <a:solidFill>
                  <a:srgbClr val="002060"/>
                </a:solidFill>
              </a:rPr>
              <a:t> que </a:t>
            </a:r>
            <a:r>
              <a:rPr lang="en-US" sz="2200" dirty="0" err="1">
                <a:solidFill>
                  <a:srgbClr val="002060"/>
                </a:solidFill>
              </a:rPr>
              <a:t>ir</a:t>
            </a:r>
            <a:r>
              <a:rPr lang="en-US" sz="2200" dirty="0">
                <a:solidFill>
                  <a:srgbClr val="002060"/>
                </a:solidFill>
              </a:rPr>
              <a:t> a la </a:t>
            </a:r>
            <a:r>
              <a:rPr lang="en-US" sz="2200" dirty="0" err="1">
                <a:solidFill>
                  <a:srgbClr val="002060"/>
                </a:solidFill>
              </a:rPr>
              <a:t>iglesia</a:t>
            </a:r>
            <a:r>
              <a:rPr lang="en-US" sz="2200" dirty="0">
                <a:solidFill>
                  <a:srgbClr val="002060"/>
                </a:solidFill>
              </a:rPr>
              <a:t> con </a:t>
            </a:r>
            <a:r>
              <a:rPr lang="en-US" sz="2200" dirty="0" err="1">
                <a:solidFill>
                  <a:srgbClr val="002060"/>
                </a:solidFill>
              </a:rPr>
              <a:t>nuestros</a:t>
            </a:r>
            <a:r>
              <a:rPr lang="en-US" sz="2200" dirty="0">
                <a:solidFill>
                  <a:srgbClr val="002060"/>
                </a:solidFill>
              </a:rPr>
              <a:t> padres. Es una </a:t>
            </a:r>
            <a:r>
              <a:rPr lang="en-US" sz="2200" dirty="0" err="1">
                <a:solidFill>
                  <a:srgbClr val="002060"/>
                </a:solidFill>
              </a:rPr>
              <a:t>tradición</a:t>
            </a:r>
            <a:r>
              <a:rPr lang="en-US" sz="2200" dirty="0">
                <a:solidFill>
                  <a:srgbClr val="002060"/>
                </a:solidFill>
              </a:rPr>
              <a:t> </a:t>
            </a:r>
            <a:r>
              <a:rPr lang="en-US" sz="2200" dirty="0" err="1">
                <a:solidFill>
                  <a:srgbClr val="002060"/>
                </a:solidFill>
              </a:rPr>
              <a:t>pero</a:t>
            </a:r>
            <a:r>
              <a:rPr lang="en-US" sz="2200" dirty="0">
                <a:solidFill>
                  <a:srgbClr val="002060"/>
                </a:solidFill>
              </a:rPr>
              <a:t> no me </a:t>
            </a:r>
            <a:r>
              <a:rPr lang="en-US" sz="2200" dirty="0" err="1">
                <a:solidFill>
                  <a:srgbClr val="002060"/>
                </a:solidFill>
              </a:rPr>
              <a:t>gusta</a:t>
            </a:r>
            <a:r>
              <a:rPr lang="en-US" sz="2200" dirty="0">
                <a:solidFill>
                  <a:srgbClr val="002060"/>
                </a:solidFill>
              </a:rPr>
              <a:t>. Sin embargo, </a:t>
            </a:r>
            <a:r>
              <a:rPr lang="en-US" sz="2200" dirty="0" err="1">
                <a:solidFill>
                  <a:srgbClr val="002060"/>
                </a:solidFill>
              </a:rPr>
              <a:t>nuestros</a:t>
            </a:r>
            <a:r>
              <a:rPr lang="en-US" sz="2200" dirty="0">
                <a:solidFill>
                  <a:srgbClr val="002060"/>
                </a:solidFill>
              </a:rPr>
              <a:t> padres van a </a:t>
            </a:r>
            <a:r>
              <a:rPr lang="en-US" sz="2200" dirty="0" err="1">
                <a:solidFill>
                  <a:srgbClr val="002060"/>
                </a:solidFill>
              </a:rPr>
              <a:t>cocinar</a:t>
            </a:r>
            <a:r>
              <a:rPr lang="en-US" sz="2200" dirty="0">
                <a:solidFill>
                  <a:srgbClr val="002060"/>
                </a:solidFill>
              </a:rPr>
              <a:t> </a:t>
            </a:r>
            <a:r>
              <a:rPr lang="en-US" sz="2200" dirty="0" err="1">
                <a:solidFill>
                  <a:srgbClr val="002060"/>
                </a:solidFill>
              </a:rPr>
              <a:t>algo</a:t>
            </a:r>
            <a:r>
              <a:rPr lang="en-US" sz="2200" dirty="0">
                <a:solidFill>
                  <a:srgbClr val="002060"/>
                </a:solidFill>
              </a:rPr>
              <a:t> </a:t>
            </a:r>
            <a:r>
              <a:rPr lang="en-US" sz="2200" dirty="0" err="1">
                <a:solidFill>
                  <a:srgbClr val="002060"/>
                </a:solidFill>
              </a:rPr>
              <a:t>rico</a:t>
            </a:r>
            <a:r>
              <a:rPr lang="en-US" sz="2200" dirty="0">
                <a:solidFill>
                  <a:srgbClr val="002060"/>
                </a:solidFill>
              </a:rPr>
              <a:t> </a:t>
            </a:r>
            <a:r>
              <a:rPr lang="en-US" sz="2200" dirty="0" err="1">
                <a:solidFill>
                  <a:srgbClr val="002060"/>
                </a:solidFill>
              </a:rPr>
              <a:t>después</a:t>
            </a:r>
            <a:r>
              <a:rPr lang="en-US" sz="2200" dirty="0">
                <a:solidFill>
                  <a:srgbClr val="002060"/>
                </a:solidFill>
              </a:rPr>
              <a:t>.</a:t>
            </a:r>
          </a:p>
          <a:p>
            <a:r>
              <a:rPr lang="en-US" sz="2200" dirty="0">
                <a:solidFill>
                  <a:srgbClr val="002060"/>
                </a:solidFill>
              </a:rPr>
              <a:t>El 31 de </a:t>
            </a:r>
            <a:r>
              <a:rPr lang="en-US" sz="2200" dirty="0" err="1">
                <a:solidFill>
                  <a:srgbClr val="002060"/>
                </a:solidFill>
              </a:rPr>
              <a:t>diciembre</a:t>
            </a:r>
            <a:r>
              <a:rPr lang="en-US" sz="2200" dirty="0">
                <a:solidFill>
                  <a:srgbClr val="002060"/>
                </a:solidFill>
              </a:rPr>
              <a:t> </a:t>
            </a:r>
            <a:r>
              <a:rPr lang="en-US" sz="2200" dirty="0" err="1">
                <a:solidFill>
                  <a:srgbClr val="002060"/>
                </a:solidFill>
              </a:rPr>
              <a:t>muchas</a:t>
            </a:r>
            <a:r>
              <a:rPr lang="en-US" sz="2200" dirty="0">
                <a:solidFill>
                  <a:srgbClr val="002060"/>
                </a:solidFill>
              </a:rPr>
              <a:t> personas van a la plaza para </a:t>
            </a:r>
            <a:r>
              <a:rPr lang="en-US" sz="2200" dirty="0" err="1">
                <a:solidFill>
                  <a:srgbClr val="002060"/>
                </a:solidFill>
              </a:rPr>
              <a:t>quedar</a:t>
            </a:r>
            <a:r>
              <a:rPr lang="en-US" sz="2200" dirty="0">
                <a:solidFill>
                  <a:srgbClr val="002060"/>
                </a:solidFill>
              </a:rPr>
              <a:t> con amigos y comer las </a:t>
            </a:r>
            <a:r>
              <a:rPr lang="en-US" sz="2200" dirty="0" err="1">
                <a:solidFill>
                  <a:srgbClr val="002060"/>
                </a:solidFill>
              </a:rPr>
              <a:t>uvas</a:t>
            </a:r>
            <a:r>
              <a:rPr lang="en-US" sz="2200" dirty="0">
                <a:solidFill>
                  <a:srgbClr val="002060"/>
                </a:solidFill>
              </a:rPr>
              <a:t>. </a:t>
            </a:r>
            <a:r>
              <a:rPr lang="en-US" sz="2200" dirty="0" err="1">
                <a:solidFill>
                  <a:srgbClr val="002060"/>
                </a:solidFill>
              </a:rPr>
              <a:t>En</a:t>
            </a:r>
            <a:r>
              <a:rPr lang="en-US" sz="2200" dirty="0">
                <a:solidFill>
                  <a:srgbClr val="002060"/>
                </a:solidFill>
              </a:rPr>
              <a:t> </a:t>
            </a:r>
            <a:r>
              <a:rPr lang="en-US" sz="2200" dirty="0" err="1">
                <a:solidFill>
                  <a:srgbClr val="002060"/>
                </a:solidFill>
              </a:rPr>
              <a:t>cambio</a:t>
            </a:r>
            <a:r>
              <a:rPr lang="en-US" sz="2200" dirty="0">
                <a:solidFill>
                  <a:srgbClr val="002060"/>
                </a:solidFill>
              </a:rPr>
              <a:t>, </a:t>
            </a:r>
            <a:r>
              <a:rPr lang="en-US" sz="2200" dirty="0" err="1">
                <a:solidFill>
                  <a:srgbClr val="002060"/>
                </a:solidFill>
              </a:rPr>
              <a:t>nosotros</a:t>
            </a:r>
            <a:r>
              <a:rPr lang="en-US" sz="2200" dirty="0">
                <a:solidFill>
                  <a:srgbClr val="002060"/>
                </a:solidFill>
              </a:rPr>
              <a:t> </a:t>
            </a:r>
            <a:r>
              <a:rPr lang="en-US" sz="2200" dirty="0" err="1">
                <a:solidFill>
                  <a:srgbClr val="002060"/>
                </a:solidFill>
              </a:rPr>
              <a:t>vamos</a:t>
            </a:r>
            <a:r>
              <a:rPr lang="en-US" sz="2200" dirty="0">
                <a:solidFill>
                  <a:srgbClr val="002060"/>
                </a:solidFill>
              </a:rPr>
              <a:t> a </a:t>
            </a:r>
            <a:r>
              <a:rPr lang="en-US" sz="2200" dirty="0" err="1">
                <a:solidFill>
                  <a:srgbClr val="002060"/>
                </a:solidFill>
              </a:rPr>
              <a:t>ver</a:t>
            </a:r>
            <a:r>
              <a:rPr lang="en-US" sz="2200" dirty="0">
                <a:solidFill>
                  <a:srgbClr val="002060"/>
                </a:solidFill>
              </a:rPr>
              <a:t> los </a:t>
            </a:r>
            <a:r>
              <a:rPr lang="en-US" sz="2200" dirty="0" err="1">
                <a:solidFill>
                  <a:srgbClr val="002060"/>
                </a:solidFill>
              </a:rPr>
              <a:t>programas</a:t>
            </a:r>
            <a:r>
              <a:rPr lang="en-US" sz="2200" dirty="0">
                <a:solidFill>
                  <a:srgbClr val="002060"/>
                </a:solidFill>
              </a:rPr>
              <a:t> de </a:t>
            </a:r>
            <a:r>
              <a:rPr lang="en-US" sz="2200" dirty="0" err="1">
                <a:solidFill>
                  <a:srgbClr val="002060"/>
                </a:solidFill>
              </a:rPr>
              <a:t>televisión</a:t>
            </a:r>
            <a:r>
              <a:rPr lang="en-US" sz="2200" dirty="0">
                <a:solidFill>
                  <a:srgbClr val="002060"/>
                </a:solidFill>
              </a:rPr>
              <a:t> hasta medianoche y </a:t>
            </a:r>
            <a:r>
              <a:rPr lang="en-US" sz="2200" dirty="0" err="1">
                <a:solidFill>
                  <a:srgbClr val="002060"/>
                </a:solidFill>
              </a:rPr>
              <a:t>vamos</a:t>
            </a:r>
            <a:r>
              <a:rPr lang="en-US" sz="2200" dirty="0">
                <a:solidFill>
                  <a:srgbClr val="002060"/>
                </a:solidFill>
              </a:rPr>
              <a:t> a </a:t>
            </a:r>
            <a:r>
              <a:rPr lang="en-US" sz="2200" dirty="0" err="1">
                <a:solidFill>
                  <a:srgbClr val="002060"/>
                </a:solidFill>
              </a:rPr>
              <a:t>celebrar</a:t>
            </a:r>
            <a:r>
              <a:rPr lang="en-US" sz="2200" dirty="0">
                <a:solidFill>
                  <a:srgbClr val="002060"/>
                </a:solidFill>
              </a:rPr>
              <a:t> una fiesta </a:t>
            </a:r>
            <a:r>
              <a:rPr lang="en-US" sz="2200" dirty="0" err="1">
                <a:solidFill>
                  <a:srgbClr val="002060"/>
                </a:solidFill>
              </a:rPr>
              <a:t>en</a:t>
            </a:r>
            <a:r>
              <a:rPr lang="en-US" sz="2200" dirty="0">
                <a:solidFill>
                  <a:srgbClr val="002060"/>
                </a:solidFill>
              </a:rPr>
              <a:t> casa. ¿</a:t>
            </a:r>
            <a:r>
              <a:rPr lang="en-US" sz="2200" dirty="0" err="1">
                <a:solidFill>
                  <a:srgbClr val="002060"/>
                </a:solidFill>
              </a:rPr>
              <a:t>Vais</a:t>
            </a:r>
            <a:r>
              <a:rPr lang="en-US" sz="2200" dirty="0">
                <a:solidFill>
                  <a:srgbClr val="002060"/>
                </a:solidFill>
              </a:rPr>
              <a:t> a </a:t>
            </a:r>
            <a:r>
              <a:rPr lang="en-US" sz="2200" dirty="0" err="1">
                <a:solidFill>
                  <a:srgbClr val="002060"/>
                </a:solidFill>
              </a:rPr>
              <a:t>gastar</a:t>
            </a:r>
            <a:r>
              <a:rPr lang="en-US" sz="2200" dirty="0">
                <a:solidFill>
                  <a:srgbClr val="002060"/>
                </a:solidFill>
              </a:rPr>
              <a:t> </a:t>
            </a:r>
            <a:r>
              <a:rPr lang="en-US" sz="2200" dirty="0" err="1">
                <a:solidFill>
                  <a:srgbClr val="002060"/>
                </a:solidFill>
              </a:rPr>
              <a:t>mucho</a:t>
            </a:r>
            <a:r>
              <a:rPr lang="en-US" sz="2200" dirty="0">
                <a:solidFill>
                  <a:srgbClr val="002060"/>
                </a:solidFill>
              </a:rPr>
              <a:t> </a:t>
            </a:r>
            <a:r>
              <a:rPr lang="en-US" sz="2200" dirty="0" err="1">
                <a:solidFill>
                  <a:srgbClr val="002060"/>
                </a:solidFill>
              </a:rPr>
              <a:t>dinero</a:t>
            </a:r>
            <a:r>
              <a:rPr lang="en-US" sz="2200" dirty="0">
                <a:solidFill>
                  <a:srgbClr val="002060"/>
                </a:solidFill>
              </a:rPr>
              <a:t> </a:t>
            </a:r>
            <a:r>
              <a:rPr lang="en-US" sz="2200" dirty="0" err="1">
                <a:solidFill>
                  <a:srgbClr val="002060"/>
                </a:solidFill>
              </a:rPr>
              <a:t>en</a:t>
            </a:r>
            <a:r>
              <a:rPr lang="en-US" sz="2200" dirty="0">
                <a:solidFill>
                  <a:srgbClr val="002060"/>
                </a:solidFill>
              </a:rPr>
              <a:t> regalos </a:t>
            </a:r>
            <a:r>
              <a:rPr lang="en-US" sz="2200" dirty="0" err="1">
                <a:solidFill>
                  <a:srgbClr val="002060"/>
                </a:solidFill>
              </a:rPr>
              <a:t>este</a:t>
            </a:r>
            <a:r>
              <a:rPr lang="en-US" sz="2200" dirty="0">
                <a:solidFill>
                  <a:srgbClr val="002060"/>
                </a:solidFill>
              </a:rPr>
              <a:t> </a:t>
            </a:r>
            <a:r>
              <a:rPr lang="en-US" sz="2200" dirty="0" err="1">
                <a:solidFill>
                  <a:srgbClr val="002060"/>
                </a:solidFill>
              </a:rPr>
              <a:t>año</a:t>
            </a:r>
            <a:r>
              <a:rPr lang="en-US" sz="2200" dirty="0">
                <a:solidFill>
                  <a:srgbClr val="002060"/>
                </a:solidFill>
              </a:rPr>
              <a:t>? ¡Hasta </a:t>
            </a:r>
            <a:r>
              <a:rPr lang="en-US" sz="2200" dirty="0" err="1">
                <a:solidFill>
                  <a:srgbClr val="002060"/>
                </a:solidFill>
              </a:rPr>
              <a:t>luego</a:t>
            </a:r>
            <a:r>
              <a:rPr lang="en-US" sz="2200" dirty="0">
                <a:solidFill>
                  <a:srgbClr val="002060"/>
                </a:solidFill>
              </a:rPr>
              <a:t>!</a:t>
            </a:r>
          </a:p>
        </p:txBody>
      </p:sp>
      <p:pic>
        <p:nvPicPr>
          <p:cNvPr id="8" name="Picture 7">
            <a:extLst>
              <a:ext uri="{FF2B5EF4-FFF2-40B4-BE49-F238E27FC236}">
                <a16:creationId xmlns:a16="http://schemas.microsoft.com/office/drawing/2014/main" id="{DA356838-3570-454E-A3D4-B5701C3A02D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857"/>
          <a:stretch/>
        </p:blipFill>
        <p:spPr>
          <a:xfrm>
            <a:off x="7630292" y="1314134"/>
            <a:ext cx="1962150" cy="2266950"/>
          </a:xfrm>
          <a:prstGeom prst="rect">
            <a:avLst/>
          </a:prstGeom>
        </p:spPr>
      </p:pic>
      <p:pic>
        <p:nvPicPr>
          <p:cNvPr id="10" name="Picture 9">
            <a:extLst>
              <a:ext uri="{FF2B5EF4-FFF2-40B4-BE49-F238E27FC236}">
                <a16:creationId xmlns:a16="http://schemas.microsoft.com/office/drawing/2014/main" id="{F0ED340B-F821-454A-8A0D-5D0943ADDEE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15537" y="3980785"/>
            <a:ext cx="2419350" cy="1885950"/>
          </a:xfrm>
          <a:prstGeom prst="rect">
            <a:avLst/>
          </a:prstGeom>
        </p:spPr>
      </p:pic>
      <p:pic>
        <p:nvPicPr>
          <p:cNvPr id="11" name="Picture 10">
            <a:extLst>
              <a:ext uri="{FF2B5EF4-FFF2-40B4-BE49-F238E27FC236}">
                <a16:creationId xmlns:a16="http://schemas.microsoft.com/office/drawing/2014/main" id="{581D6EBD-EF8C-4DC7-A5C1-0ED0E346657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4887" y="3670170"/>
            <a:ext cx="1847850" cy="2466975"/>
          </a:xfrm>
          <a:prstGeom prst="rect">
            <a:avLst/>
          </a:prstGeom>
        </p:spPr>
      </p:pic>
      <p:pic>
        <p:nvPicPr>
          <p:cNvPr id="1026" name="Picture 2" descr="green grapes vector png - Clip Art Library">
            <a:extLst>
              <a:ext uri="{FF2B5EF4-FFF2-40B4-BE49-F238E27FC236}">
                <a16:creationId xmlns:a16="http://schemas.microsoft.com/office/drawing/2014/main" id="{ADD73270-2472-A640-8D5E-40E54524A4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17363" y="1543049"/>
            <a:ext cx="2110781" cy="1885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07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637" y="99462"/>
            <a:ext cx="10458713" cy="770469"/>
          </a:xfrm>
        </p:spPr>
        <p:txBody>
          <a:bodyPr>
            <a:normAutofit/>
          </a:bodyPr>
          <a:lstStyle/>
          <a:p>
            <a:r>
              <a:rPr lang="en-GB" sz="2400" b="1" dirty="0">
                <a:solidFill>
                  <a:srgbClr val="002060"/>
                </a:solidFill>
              </a:rPr>
              <a:t>¡</a:t>
            </a:r>
            <a:r>
              <a:rPr lang="en-GB" sz="2400" b="1" dirty="0" err="1">
                <a:solidFill>
                  <a:srgbClr val="002060"/>
                </a:solidFill>
              </a:rPr>
              <a:t>Ahora</a:t>
            </a:r>
            <a:r>
              <a:rPr lang="en-GB" sz="2400" b="1" dirty="0">
                <a:solidFill>
                  <a:srgbClr val="002060"/>
                </a:solidFill>
              </a:rPr>
              <a:t> </a:t>
            </a:r>
            <a:r>
              <a:rPr lang="en-GB" sz="2400" b="1" dirty="0" err="1">
                <a:solidFill>
                  <a:srgbClr val="002060"/>
                </a:solidFill>
              </a:rPr>
              <a:t>tú</a:t>
            </a:r>
            <a:r>
              <a:rPr lang="en-GB" sz="2400" b="1" dirty="0">
                <a:solidFill>
                  <a:srgbClr val="002060"/>
                </a:solidFill>
              </a:rPr>
              <a:t>! Describe </a:t>
            </a:r>
            <a:r>
              <a:rPr lang="en-GB" sz="2400" b="1" dirty="0" err="1">
                <a:solidFill>
                  <a:srgbClr val="002060"/>
                </a:solidFill>
              </a:rPr>
              <a:t>tus</a:t>
            </a:r>
            <a:r>
              <a:rPr lang="en-GB" sz="2400" b="1" dirty="0">
                <a:solidFill>
                  <a:srgbClr val="002060"/>
                </a:solidFill>
              </a:rPr>
              <a:t> ideas y </a:t>
            </a:r>
            <a:r>
              <a:rPr lang="en-GB" sz="2400" b="1" dirty="0" err="1">
                <a:solidFill>
                  <a:srgbClr val="002060"/>
                </a:solidFill>
              </a:rPr>
              <a:t>actividades</a:t>
            </a:r>
            <a:r>
              <a:rPr lang="en-GB" sz="2400" b="1" dirty="0">
                <a:solidFill>
                  <a:srgbClr val="002060"/>
                </a:solidFill>
              </a:rPr>
              <a:t> para Navidad.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97067" y="258192"/>
            <a:ext cx="1531077" cy="45300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4" tIns="45719" rIns="91404" bIns="45719" rtlCol="0" anchor="ctr"/>
          <a:lstStyle/>
          <a:p>
            <a:pPr algn="ctr" defTabSz="913969">
              <a:defRPr/>
            </a:pPr>
            <a:r>
              <a:rPr lang="en-GB" sz="2400" b="1" dirty="0" err="1">
                <a:solidFill>
                  <a:prstClr val="white"/>
                </a:solidFill>
                <a:latin typeface="Century Gothic" panose="020B0502020202020204" pitchFamily="34" charset="0"/>
              </a:rPr>
              <a:t>escribir</a:t>
            </a:r>
            <a:endParaRPr lang="en-GB" sz="2667" b="1" dirty="0">
              <a:solidFill>
                <a:prstClr val="white"/>
              </a:solidFill>
              <a:latin typeface="Century Gothic" panose="020B0502020202020204" pitchFamily="34" charset="0"/>
            </a:endParaRPr>
          </a:p>
        </p:txBody>
      </p:sp>
      <p:sp>
        <p:nvSpPr>
          <p:cNvPr id="5" name="Rounded Rectangle 4"/>
          <p:cNvSpPr/>
          <p:nvPr/>
        </p:nvSpPr>
        <p:spPr>
          <a:xfrm>
            <a:off x="6096000" y="3464440"/>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gastar</a:t>
            </a:r>
            <a:r>
              <a:rPr lang="en-GB" sz="2400" dirty="0">
                <a:solidFill>
                  <a:srgbClr val="002060"/>
                </a:solidFill>
              </a:rPr>
              <a:t> </a:t>
            </a:r>
            <a:r>
              <a:rPr lang="en-GB" sz="2400" dirty="0" err="1">
                <a:solidFill>
                  <a:srgbClr val="002060"/>
                </a:solidFill>
              </a:rPr>
              <a:t>dinero</a:t>
            </a:r>
            <a:endParaRPr lang="en-GB" sz="2400" dirty="0">
              <a:solidFill>
                <a:srgbClr val="002060"/>
              </a:solidFill>
            </a:endParaRPr>
          </a:p>
        </p:txBody>
      </p:sp>
      <p:sp>
        <p:nvSpPr>
          <p:cNvPr id="8" name="Rounded Rectangle 7"/>
          <p:cNvSpPr/>
          <p:nvPr/>
        </p:nvSpPr>
        <p:spPr>
          <a:xfrm>
            <a:off x="8951959" y="4040511"/>
            <a:ext cx="2773933" cy="41188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tener</a:t>
            </a:r>
            <a:r>
              <a:rPr lang="en-GB" sz="2400" dirty="0">
                <a:solidFill>
                  <a:srgbClr val="002060"/>
                </a:solidFill>
              </a:rPr>
              <a:t> que</a:t>
            </a:r>
          </a:p>
        </p:txBody>
      </p:sp>
      <p:sp>
        <p:nvSpPr>
          <p:cNvPr id="6" name="Rectangle 5"/>
          <p:cNvSpPr/>
          <p:nvPr/>
        </p:nvSpPr>
        <p:spPr>
          <a:xfrm>
            <a:off x="6195643" y="2886913"/>
            <a:ext cx="4253019" cy="461665"/>
          </a:xfrm>
          <a:prstGeom prst="rect">
            <a:avLst/>
          </a:prstGeom>
        </p:spPr>
        <p:txBody>
          <a:bodyPr wrap="square">
            <a:spAutoFit/>
          </a:bodyPr>
          <a:lstStyle/>
          <a:p>
            <a:r>
              <a:rPr lang="en-US" sz="2400" b="1" dirty="0" err="1">
                <a:solidFill>
                  <a:srgbClr val="002060"/>
                </a:solidFill>
              </a:rPr>
              <a:t>Puedes</a:t>
            </a:r>
            <a:r>
              <a:rPr lang="en-US" sz="2400" b="1" dirty="0">
                <a:solidFill>
                  <a:srgbClr val="002060"/>
                </a:solidFill>
              </a:rPr>
              <a:t> </a:t>
            </a:r>
            <a:r>
              <a:rPr lang="en-US" sz="2400" b="1" dirty="0" err="1">
                <a:solidFill>
                  <a:srgbClr val="002060"/>
                </a:solidFill>
              </a:rPr>
              <a:t>usar</a:t>
            </a:r>
            <a:r>
              <a:rPr lang="en-US" sz="2400" b="1" dirty="0">
                <a:solidFill>
                  <a:srgbClr val="002060"/>
                </a:solidFill>
              </a:rPr>
              <a:t> </a:t>
            </a:r>
            <a:r>
              <a:rPr lang="en-US" sz="2400" b="1" dirty="0" err="1">
                <a:solidFill>
                  <a:srgbClr val="002060"/>
                </a:solidFill>
              </a:rPr>
              <a:t>frases</a:t>
            </a:r>
            <a:r>
              <a:rPr lang="en-US" sz="2400" b="1" dirty="0">
                <a:solidFill>
                  <a:srgbClr val="002060"/>
                </a:solidFill>
              </a:rPr>
              <a:t> </a:t>
            </a:r>
            <a:r>
              <a:rPr lang="en-US" sz="2400" b="1" dirty="0" err="1">
                <a:solidFill>
                  <a:srgbClr val="002060"/>
                </a:solidFill>
              </a:rPr>
              <a:t>como</a:t>
            </a:r>
            <a:r>
              <a:rPr lang="en-US" sz="2400" dirty="0">
                <a:solidFill>
                  <a:srgbClr val="002060"/>
                </a:solidFill>
              </a:rPr>
              <a:t>:</a:t>
            </a:r>
            <a:endParaRPr lang="en-GB" sz="2400" dirty="0"/>
          </a:p>
        </p:txBody>
      </p:sp>
      <p:sp>
        <p:nvSpPr>
          <p:cNvPr id="10" name="Rounded Rectangle 9"/>
          <p:cNvSpPr/>
          <p:nvPr/>
        </p:nvSpPr>
        <p:spPr>
          <a:xfrm>
            <a:off x="6121104" y="4040511"/>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ver</a:t>
            </a:r>
            <a:r>
              <a:rPr lang="en-GB" sz="2400" dirty="0">
                <a:solidFill>
                  <a:srgbClr val="002060"/>
                </a:solidFill>
              </a:rPr>
              <a:t> la </a:t>
            </a:r>
            <a:r>
              <a:rPr lang="en-GB" sz="2400" dirty="0" err="1">
                <a:solidFill>
                  <a:srgbClr val="002060"/>
                </a:solidFill>
              </a:rPr>
              <a:t>televisión</a:t>
            </a:r>
            <a:endParaRPr lang="en-GB" sz="2400" dirty="0">
              <a:solidFill>
                <a:srgbClr val="002060"/>
              </a:solidFill>
            </a:endParaRPr>
          </a:p>
        </p:txBody>
      </p:sp>
      <p:sp>
        <p:nvSpPr>
          <p:cNvPr id="11" name="Rounded Rectangle 10"/>
          <p:cNvSpPr/>
          <p:nvPr/>
        </p:nvSpPr>
        <p:spPr>
          <a:xfrm>
            <a:off x="8951959" y="3420763"/>
            <a:ext cx="2773933" cy="46107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tocar</a:t>
            </a:r>
            <a:r>
              <a:rPr lang="en-GB" sz="2400" dirty="0">
                <a:solidFill>
                  <a:srgbClr val="002060"/>
                </a:solidFill>
              </a:rPr>
              <a:t> la </a:t>
            </a:r>
            <a:r>
              <a:rPr lang="en-GB" sz="2400" dirty="0" err="1">
                <a:solidFill>
                  <a:srgbClr val="002060"/>
                </a:solidFill>
              </a:rPr>
              <a:t>guitarra</a:t>
            </a:r>
            <a:endParaRPr lang="en-GB" sz="2400" dirty="0">
              <a:solidFill>
                <a:srgbClr val="002060"/>
              </a:solidFill>
            </a:endParaRPr>
          </a:p>
        </p:txBody>
      </p:sp>
      <p:sp>
        <p:nvSpPr>
          <p:cNvPr id="19" name="Rectangle 18"/>
          <p:cNvSpPr/>
          <p:nvPr/>
        </p:nvSpPr>
        <p:spPr>
          <a:xfrm>
            <a:off x="99824" y="751053"/>
            <a:ext cx="11856539" cy="1015663"/>
          </a:xfrm>
          <a:prstGeom prst="rect">
            <a:avLst/>
          </a:prstGeom>
        </p:spPr>
        <p:txBody>
          <a:bodyPr wrap="square">
            <a:spAutoFit/>
          </a:bodyPr>
          <a:lstStyle/>
          <a:p>
            <a:r>
              <a:rPr lang="en-US" sz="2000" dirty="0">
                <a:solidFill>
                  <a:srgbClr val="002060"/>
                </a:solidFill>
              </a:rPr>
              <a:t>Write about where you and your family normally go at Christmas and what you are going to do this Christmas (using ‘</a:t>
            </a:r>
            <a:r>
              <a:rPr lang="en-US" sz="2000" b="1" dirty="0" err="1">
                <a:solidFill>
                  <a:srgbClr val="002060"/>
                </a:solidFill>
              </a:rPr>
              <a:t>vamos</a:t>
            </a:r>
            <a:r>
              <a:rPr lang="en-US" sz="2000" dirty="0">
                <a:solidFill>
                  <a:srgbClr val="002060"/>
                </a:solidFill>
              </a:rPr>
              <a:t>’) Also, talk about what your friends are going to do (using ‘</a:t>
            </a:r>
            <a:r>
              <a:rPr lang="en-US" sz="2000" b="1" dirty="0">
                <a:solidFill>
                  <a:srgbClr val="002060"/>
                </a:solidFill>
              </a:rPr>
              <a:t>van’</a:t>
            </a:r>
            <a:r>
              <a:rPr lang="en-US" sz="2000" dirty="0">
                <a:solidFill>
                  <a:srgbClr val="002060"/>
                </a:solidFill>
              </a:rPr>
              <a:t>). Ask questions about what your classmates are going to do (using </a:t>
            </a:r>
            <a:r>
              <a:rPr lang="en-US" sz="2000" b="1" dirty="0">
                <a:solidFill>
                  <a:srgbClr val="002060"/>
                </a:solidFill>
              </a:rPr>
              <a:t>‘</a:t>
            </a:r>
            <a:r>
              <a:rPr lang="en-US" sz="2000" b="1" dirty="0" err="1">
                <a:solidFill>
                  <a:srgbClr val="002060"/>
                </a:solidFill>
              </a:rPr>
              <a:t>vais</a:t>
            </a:r>
            <a:r>
              <a:rPr lang="en-US" sz="2000" b="1" dirty="0">
                <a:solidFill>
                  <a:srgbClr val="002060"/>
                </a:solidFill>
              </a:rPr>
              <a:t>’</a:t>
            </a:r>
            <a:r>
              <a:rPr lang="en-US" sz="2000" dirty="0">
                <a:solidFill>
                  <a:srgbClr val="002060"/>
                </a:solidFill>
              </a:rPr>
              <a:t>).</a:t>
            </a:r>
            <a:endParaRPr lang="en-GB" sz="2000" dirty="0"/>
          </a:p>
        </p:txBody>
      </p:sp>
      <p:sp>
        <p:nvSpPr>
          <p:cNvPr id="20" name="Rectangle 19"/>
          <p:cNvSpPr/>
          <p:nvPr/>
        </p:nvSpPr>
        <p:spPr>
          <a:xfrm>
            <a:off x="99824" y="1693525"/>
            <a:ext cx="10877622" cy="484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000" dirty="0">
                <a:solidFill>
                  <a:srgbClr val="002060"/>
                </a:solidFill>
              </a:rPr>
              <a:t>Think about how you start your sentences and how you link one idea to another: </a:t>
            </a:r>
          </a:p>
        </p:txBody>
      </p:sp>
      <p:sp>
        <p:nvSpPr>
          <p:cNvPr id="21" name="Rectangle 20"/>
          <p:cNvSpPr/>
          <p:nvPr/>
        </p:nvSpPr>
        <p:spPr>
          <a:xfrm>
            <a:off x="274687" y="2344416"/>
            <a:ext cx="2318247"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err="1">
                <a:solidFill>
                  <a:srgbClr val="002060"/>
                </a:solidFill>
              </a:rPr>
              <a:t>en</a:t>
            </a:r>
            <a:r>
              <a:rPr lang="en-US" sz="2400" dirty="0">
                <a:solidFill>
                  <a:srgbClr val="002060"/>
                </a:solidFill>
              </a:rPr>
              <a:t> </a:t>
            </a:r>
            <a:r>
              <a:rPr lang="en-US" sz="2400" dirty="0" err="1">
                <a:solidFill>
                  <a:srgbClr val="002060"/>
                </a:solidFill>
              </a:rPr>
              <a:t>invierno</a:t>
            </a:r>
            <a:endParaRPr lang="en-US" sz="2400" dirty="0">
              <a:solidFill>
                <a:srgbClr val="002060"/>
              </a:solidFill>
            </a:endParaRPr>
          </a:p>
        </p:txBody>
      </p:sp>
      <p:sp>
        <p:nvSpPr>
          <p:cNvPr id="22" name="Rectangle 21"/>
          <p:cNvSpPr/>
          <p:nvPr/>
        </p:nvSpPr>
        <p:spPr>
          <a:xfrm>
            <a:off x="2801202" y="2344416"/>
            <a:ext cx="2956256"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rgbClr val="002060"/>
                </a:solidFill>
              </a:rPr>
              <a:t>el </a:t>
            </a:r>
            <a:r>
              <a:rPr lang="en-US" sz="2400" dirty="0" err="1">
                <a:solidFill>
                  <a:srgbClr val="002060"/>
                </a:solidFill>
              </a:rPr>
              <a:t>día</a:t>
            </a:r>
            <a:r>
              <a:rPr lang="en-US" sz="2400" dirty="0">
                <a:solidFill>
                  <a:srgbClr val="002060"/>
                </a:solidFill>
              </a:rPr>
              <a:t> de Navidad</a:t>
            </a:r>
          </a:p>
        </p:txBody>
      </p:sp>
      <p:sp>
        <p:nvSpPr>
          <p:cNvPr id="24" name="Rectangle 23"/>
          <p:cNvSpPr/>
          <p:nvPr/>
        </p:nvSpPr>
        <p:spPr>
          <a:xfrm>
            <a:off x="295794" y="2965529"/>
            <a:ext cx="2571125"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rgbClr val="002060"/>
                </a:solidFill>
              </a:rPr>
              <a:t>el </a:t>
            </a:r>
            <a:r>
              <a:rPr lang="en-US" sz="2400" dirty="0" err="1">
                <a:solidFill>
                  <a:srgbClr val="002060"/>
                </a:solidFill>
              </a:rPr>
              <a:t>día</a:t>
            </a:r>
            <a:r>
              <a:rPr lang="en-US" sz="2400" dirty="0">
                <a:solidFill>
                  <a:srgbClr val="002060"/>
                </a:solidFill>
              </a:rPr>
              <a:t> </a:t>
            </a:r>
            <a:r>
              <a:rPr lang="en-US" sz="2400" dirty="0" err="1">
                <a:solidFill>
                  <a:srgbClr val="002060"/>
                </a:solidFill>
              </a:rPr>
              <a:t>siguiente</a:t>
            </a:r>
            <a:endParaRPr lang="en-US" sz="2400" dirty="0">
              <a:solidFill>
                <a:srgbClr val="002060"/>
              </a:solidFill>
            </a:endParaRPr>
          </a:p>
        </p:txBody>
      </p:sp>
      <p:sp>
        <p:nvSpPr>
          <p:cNvPr id="25" name="Rectangle 24"/>
          <p:cNvSpPr/>
          <p:nvPr/>
        </p:nvSpPr>
        <p:spPr>
          <a:xfrm>
            <a:off x="3023503" y="2936363"/>
            <a:ext cx="2146300"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rgbClr val="002060"/>
                </a:solidFill>
              </a:rPr>
              <a:t>el primer </a:t>
            </a:r>
            <a:r>
              <a:rPr lang="en-US" sz="2400" dirty="0" err="1">
                <a:solidFill>
                  <a:srgbClr val="002060"/>
                </a:solidFill>
              </a:rPr>
              <a:t>día</a:t>
            </a:r>
            <a:endParaRPr lang="en-US" sz="2400" dirty="0">
              <a:solidFill>
                <a:srgbClr val="002060"/>
              </a:solidFill>
            </a:endParaRPr>
          </a:p>
        </p:txBody>
      </p:sp>
      <p:sp>
        <p:nvSpPr>
          <p:cNvPr id="26" name="Rectangle 25"/>
          <p:cNvSpPr/>
          <p:nvPr/>
        </p:nvSpPr>
        <p:spPr>
          <a:xfrm>
            <a:off x="3748643" y="5130976"/>
            <a:ext cx="1421160"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a:solidFill>
                  <a:srgbClr val="002060"/>
                </a:solidFill>
              </a:rPr>
              <a:t>aunque</a:t>
            </a:r>
          </a:p>
        </p:txBody>
      </p:sp>
      <p:sp>
        <p:nvSpPr>
          <p:cNvPr id="27" name="Rectangle 26"/>
          <p:cNvSpPr/>
          <p:nvPr/>
        </p:nvSpPr>
        <p:spPr>
          <a:xfrm>
            <a:off x="327686" y="5753515"/>
            <a:ext cx="973729"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a:solidFill>
                  <a:srgbClr val="002060"/>
                </a:solidFill>
              </a:rPr>
              <a:t>pero</a:t>
            </a:r>
          </a:p>
        </p:txBody>
      </p:sp>
      <p:sp>
        <p:nvSpPr>
          <p:cNvPr id="28" name="Rectangle 27"/>
          <p:cNvSpPr/>
          <p:nvPr/>
        </p:nvSpPr>
        <p:spPr>
          <a:xfrm>
            <a:off x="5256535" y="5130976"/>
            <a:ext cx="500923"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a:solidFill>
                  <a:srgbClr val="002060"/>
                </a:solidFill>
              </a:rPr>
              <a:t>y</a:t>
            </a:r>
          </a:p>
        </p:txBody>
      </p:sp>
      <p:sp>
        <p:nvSpPr>
          <p:cNvPr id="29" name="Rectangle 28"/>
          <p:cNvSpPr/>
          <p:nvPr/>
        </p:nvSpPr>
        <p:spPr>
          <a:xfrm>
            <a:off x="327686" y="5130976"/>
            <a:ext cx="1589981"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a:r>
              <a:rPr lang="en-US" sz="2400">
                <a:solidFill>
                  <a:srgbClr val="002060"/>
                </a:solidFill>
              </a:rPr>
              <a:t>también</a:t>
            </a:r>
          </a:p>
        </p:txBody>
      </p:sp>
      <p:sp>
        <p:nvSpPr>
          <p:cNvPr id="30" name="Rectangle 29"/>
          <p:cNvSpPr/>
          <p:nvPr/>
        </p:nvSpPr>
        <p:spPr>
          <a:xfrm>
            <a:off x="295794" y="3573597"/>
            <a:ext cx="2501547"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a:solidFill>
                  <a:srgbClr val="002060"/>
                </a:solidFill>
              </a:rPr>
              <a:t>por la mañana</a:t>
            </a:r>
          </a:p>
        </p:txBody>
      </p:sp>
      <p:sp>
        <p:nvSpPr>
          <p:cNvPr id="31" name="Rectangle 30"/>
          <p:cNvSpPr/>
          <p:nvPr/>
        </p:nvSpPr>
        <p:spPr>
          <a:xfrm>
            <a:off x="2906076" y="3573597"/>
            <a:ext cx="3106293"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rgbClr val="002060"/>
                </a:solidFill>
              </a:rPr>
              <a:t>el 31 de </a:t>
            </a:r>
            <a:r>
              <a:rPr lang="en-US" sz="2400" dirty="0" err="1">
                <a:solidFill>
                  <a:srgbClr val="002060"/>
                </a:solidFill>
              </a:rPr>
              <a:t>diciembre</a:t>
            </a:r>
            <a:endParaRPr lang="en-US" sz="2400" dirty="0">
              <a:solidFill>
                <a:srgbClr val="002060"/>
              </a:solidFill>
            </a:endParaRPr>
          </a:p>
        </p:txBody>
      </p:sp>
      <p:sp>
        <p:nvSpPr>
          <p:cNvPr id="32" name="Rectangle 31"/>
          <p:cNvSpPr/>
          <p:nvPr/>
        </p:nvSpPr>
        <p:spPr>
          <a:xfrm>
            <a:off x="1433811" y="5724905"/>
            <a:ext cx="2155724"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a:solidFill>
                  <a:srgbClr val="002060"/>
                </a:solidFill>
              </a:rPr>
              <a:t>sin embargo</a:t>
            </a:r>
          </a:p>
        </p:txBody>
      </p:sp>
      <p:sp>
        <p:nvSpPr>
          <p:cNvPr id="34" name="Rectangle 33"/>
          <p:cNvSpPr/>
          <p:nvPr/>
        </p:nvSpPr>
        <p:spPr>
          <a:xfrm>
            <a:off x="3708970" y="5710241"/>
            <a:ext cx="1902413"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a:solidFill>
                  <a:srgbClr val="002060"/>
                </a:solidFill>
              </a:rPr>
              <a:t>en cambio</a:t>
            </a:r>
          </a:p>
        </p:txBody>
      </p:sp>
      <p:sp>
        <p:nvSpPr>
          <p:cNvPr id="35" name="Rectangle 34"/>
          <p:cNvSpPr/>
          <p:nvPr/>
        </p:nvSpPr>
        <p:spPr>
          <a:xfrm>
            <a:off x="2071930" y="5142017"/>
            <a:ext cx="1589981"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a:r>
              <a:rPr lang="en-US" sz="2400">
                <a:solidFill>
                  <a:srgbClr val="002060"/>
                </a:solidFill>
              </a:rPr>
              <a:t>además</a:t>
            </a:r>
          </a:p>
        </p:txBody>
      </p:sp>
      <p:pic>
        <p:nvPicPr>
          <p:cNvPr id="37" name="Picture 4"/>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6198"/>
          <a:stretch/>
        </p:blipFill>
        <p:spPr bwMode="auto">
          <a:xfrm>
            <a:off x="10609001" y="1672528"/>
            <a:ext cx="1337001" cy="149155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87433" y="2194980"/>
            <a:ext cx="1227414" cy="74768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E6A8AA50-3C20-468B-95FE-ADC25A53A8C8}"/>
              </a:ext>
            </a:extLst>
          </p:cNvPr>
          <p:cNvSpPr/>
          <p:nvPr/>
        </p:nvSpPr>
        <p:spPr>
          <a:xfrm>
            <a:off x="274687" y="4210758"/>
            <a:ext cx="2501547"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rgbClr val="002060"/>
                </a:solidFill>
              </a:rPr>
              <a:t>a medianoche</a:t>
            </a:r>
          </a:p>
        </p:txBody>
      </p:sp>
      <p:sp>
        <p:nvSpPr>
          <p:cNvPr id="40" name="Rounded Rectangle 9">
            <a:extLst>
              <a:ext uri="{FF2B5EF4-FFF2-40B4-BE49-F238E27FC236}">
                <a16:creationId xmlns:a16="http://schemas.microsoft.com/office/drawing/2014/main" id="{DAC5636B-8EA0-41FD-84A0-7D63DD61E5F2}"/>
              </a:ext>
            </a:extLst>
          </p:cNvPr>
          <p:cNvSpPr/>
          <p:nvPr/>
        </p:nvSpPr>
        <p:spPr>
          <a:xfrm>
            <a:off x="6096000" y="4585365"/>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contar</a:t>
            </a:r>
            <a:r>
              <a:rPr lang="en-GB" sz="2400" dirty="0">
                <a:solidFill>
                  <a:srgbClr val="002060"/>
                </a:solidFill>
              </a:rPr>
              <a:t> </a:t>
            </a:r>
            <a:r>
              <a:rPr lang="en-GB" sz="2400" dirty="0" err="1">
                <a:solidFill>
                  <a:srgbClr val="002060"/>
                </a:solidFill>
              </a:rPr>
              <a:t>historias</a:t>
            </a:r>
            <a:endParaRPr lang="en-GB" sz="2400" dirty="0">
              <a:solidFill>
                <a:srgbClr val="002060"/>
              </a:solidFill>
            </a:endParaRPr>
          </a:p>
        </p:txBody>
      </p:sp>
      <p:sp>
        <p:nvSpPr>
          <p:cNvPr id="41" name="Rounded Rectangle 9">
            <a:extLst>
              <a:ext uri="{FF2B5EF4-FFF2-40B4-BE49-F238E27FC236}">
                <a16:creationId xmlns:a16="http://schemas.microsoft.com/office/drawing/2014/main" id="{D0E13912-0438-4111-BE9D-F502165921E5}"/>
              </a:ext>
            </a:extLst>
          </p:cNvPr>
          <p:cNvSpPr/>
          <p:nvPr/>
        </p:nvSpPr>
        <p:spPr>
          <a:xfrm>
            <a:off x="8951959" y="4620504"/>
            <a:ext cx="2773933"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cocinar</a:t>
            </a:r>
            <a:r>
              <a:rPr lang="en-GB" sz="2400" dirty="0">
                <a:solidFill>
                  <a:srgbClr val="002060"/>
                </a:solidFill>
              </a:rPr>
              <a:t> </a:t>
            </a:r>
            <a:r>
              <a:rPr lang="en-GB" sz="2400" dirty="0" err="1">
                <a:solidFill>
                  <a:srgbClr val="002060"/>
                </a:solidFill>
              </a:rPr>
              <a:t>juntos</a:t>
            </a:r>
            <a:endParaRPr lang="en-GB" sz="2400" dirty="0">
              <a:solidFill>
                <a:srgbClr val="002060"/>
              </a:solidFill>
            </a:endParaRPr>
          </a:p>
        </p:txBody>
      </p:sp>
      <p:sp>
        <p:nvSpPr>
          <p:cNvPr id="42" name="Rounded Rectangle 9">
            <a:extLst>
              <a:ext uri="{FF2B5EF4-FFF2-40B4-BE49-F238E27FC236}">
                <a16:creationId xmlns:a16="http://schemas.microsoft.com/office/drawing/2014/main" id="{D75B49B0-73C0-4DA3-A4C0-B1BFB28D9FE8}"/>
              </a:ext>
            </a:extLst>
          </p:cNvPr>
          <p:cNvSpPr/>
          <p:nvPr/>
        </p:nvSpPr>
        <p:spPr>
          <a:xfrm>
            <a:off x="6121104" y="5183994"/>
            <a:ext cx="2583725" cy="32011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mandar </a:t>
            </a:r>
            <a:r>
              <a:rPr lang="en-GB" sz="2400" dirty="0" err="1">
                <a:solidFill>
                  <a:srgbClr val="002060"/>
                </a:solidFill>
              </a:rPr>
              <a:t>tarjetas</a:t>
            </a:r>
            <a:endParaRPr lang="en-GB" sz="2400" dirty="0">
              <a:solidFill>
                <a:srgbClr val="002060"/>
              </a:solidFill>
            </a:endParaRPr>
          </a:p>
        </p:txBody>
      </p:sp>
      <p:sp>
        <p:nvSpPr>
          <p:cNvPr id="43" name="Rounded Rectangle 9">
            <a:extLst>
              <a:ext uri="{FF2B5EF4-FFF2-40B4-BE49-F238E27FC236}">
                <a16:creationId xmlns:a16="http://schemas.microsoft.com/office/drawing/2014/main" id="{1682AB94-6E33-4824-A088-6530F7ED421A}"/>
              </a:ext>
            </a:extLst>
          </p:cNvPr>
          <p:cNvSpPr/>
          <p:nvPr/>
        </p:nvSpPr>
        <p:spPr>
          <a:xfrm>
            <a:off x="8951959" y="5183994"/>
            <a:ext cx="2734178"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ir</a:t>
            </a:r>
            <a:r>
              <a:rPr lang="en-GB" sz="2400" dirty="0">
                <a:solidFill>
                  <a:srgbClr val="002060"/>
                </a:solidFill>
              </a:rPr>
              <a:t> a la </a:t>
            </a:r>
            <a:r>
              <a:rPr lang="en-GB" sz="2400" dirty="0" err="1">
                <a:solidFill>
                  <a:srgbClr val="002060"/>
                </a:solidFill>
              </a:rPr>
              <a:t>iglesia</a:t>
            </a:r>
            <a:endParaRPr lang="en-GB" sz="2400" dirty="0">
              <a:solidFill>
                <a:srgbClr val="002060"/>
              </a:solidFill>
            </a:endParaRPr>
          </a:p>
        </p:txBody>
      </p:sp>
      <p:sp>
        <p:nvSpPr>
          <p:cNvPr id="44" name="Rounded Rectangle 9">
            <a:extLst>
              <a:ext uri="{FF2B5EF4-FFF2-40B4-BE49-F238E27FC236}">
                <a16:creationId xmlns:a16="http://schemas.microsoft.com/office/drawing/2014/main" id="{31903978-B515-4C70-9AF8-87BF0924B9C5}"/>
              </a:ext>
            </a:extLst>
          </p:cNvPr>
          <p:cNvSpPr/>
          <p:nvPr/>
        </p:nvSpPr>
        <p:spPr>
          <a:xfrm>
            <a:off x="6096000" y="5753515"/>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abrir</a:t>
            </a:r>
            <a:r>
              <a:rPr lang="en-GB" sz="2400" dirty="0">
                <a:solidFill>
                  <a:srgbClr val="002060"/>
                </a:solidFill>
              </a:rPr>
              <a:t> regalos</a:t>
            </a:r>
          </a:p>
        </p:txBody>
      </p:sp>
      <p:sp>
        <p:nvSpPr>
          <p:cNvPr id="45" name="Rounded Rectangle 9">
            <a:extLst>
              <a:ext uri="{FF2B5EF4-FFF2-40B4-BE49-F238E27FC236}">
                <a16:creationId xmlns:a16="http://schemas.microsoft.com/office/drawing/2014/main" id="{B1752B20-749E-4B2F-8954-3C58E69D73AB}"/>
              </a:ext>
            </a:extLst>
          </p:cNvPr>
          <p:cNvSpPr/>
          <p:nvPr/>
        </p:nvSpPr>
        <p:spPr>
          <a:xfrm>
            <a:off x="8906822" y="5710241"/>
            <a:ext cx="3164812" cy="42601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invitar</a:t>
            </a:r>
            <a:r>
              <a:rPr lang="en-GB" sz="2400" dirty="0">
                <a:solidFill>
                  <a:srgbClr val="002060"/>
                </a:solidFill>
              </a:rPr>
              <a:t> a los </a:t>
            </a:r>
            <a:r>
              <a:rPr lang="en-GB" sz="2400" dirty="0" err="1">
                <a:solidFill>
                  <a:srgbClr val="002060"/>
                </a:solidFill>
              </a:rPr>
              <a:t>abuelos</a:t>
            </a:r>
            <a:endParaRPr lang="en-GB" sz="2400" dirty="0">
              <a:solidFill>
                <a:srgbClr val="002060"/>
              </a:solidFill>
            </a:endParaRPr>
          </a:p>
        </p:txBody>
      </p:sp>
      <p:sp>
        <p:nvSpPr>
          <p:cNvPr id="47" name="Rectangle 46">
            <a:extLst>
              <a:ext uri="{FF2B5EF4-FFF2-40B4-BE49-F238E27FC236}">
                <a16:creationId xmlns:a16="http://schemas.microsoft.com/office/drawing/2014/main" id="{2DEE05A4-010B-4773-B168-3E5A1428C72C}"/>
              </a:ext>
            </a:extLst>
          </p:cNvPr>
          <p:cNvSpPr/>
          <p:nvPr/>
        </p:nvSpPr>
        <p:spPr>
          <a:xfrm>
            <a:off x="2895947" y="4210758"/>
            <a:ext cx="2501547"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err="1">
                <a:solidFill>
                  <a:srgbClr val="002060"/>
                </a:solidFill>
              </a:rPr>
              <a:t>desde</a:t>
            </a:r>
            <a:r>
              <a:rPr lang="en-US" sz="2400" dirty="0">
                <a:solidFill>
                  <a:srgbClr val="002060"/>
                </a:solidFill>
              </a:rPr>
              <a:t>…hasta</a:t>
            </a:r>
          </a:p>
        </p:txBody>
      </p:sp>
      <p:pic>
        <p:nvPicPr>
          <p:cNvPr id="16" name="Picture 15">
            <a:extLst>
              <a:ext uri="{FF2B5EF4-FFF2-40B4-BE49-F238E27FC236}">
                <a16:creationId xmlns:a16="http://schemas.microsoft.com/office/drawing/2014/main" id="{827F1C79-70D5-437D-A083-939CE1361C6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29813" y="2027087"/>
            <a:ext cx="1252185" cy="937930"/>
          </a:xfrm>
          <a:prstGeom prst="rect">
            <a:avLst/>
          </a:prstGeom>
        </p:spPr>
      </p:pic>
    </p:spTree>
    <p:extLst>
      <p:ext uri="{BB962C8B-B14F-4D97-AF65-F5344CB8AC3E}">
        <p14:creationId xmlns:p14="http://schemas.microsoft.com/office/powerpoint/2010/main" val="2956120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489575" cy="879475"/>
          </a:xfrm>
        </p:spPr>
        <p:txBody>
          <a:bodyPr>
            <a:normAutofit fontScale="90000"/>
          </a:bodyPr>
          <a:lstStyle/>
          <a:p>
            <a:pPr algn="l"/>
            <a:r>
              <a:rPr lang="en-GB" sz="4000" b="1" dirty="0">
                <a:solidFill>
                  <a:prstClr val="white"/>
                </a:solidFill>
              </a:rPr>
              <a:t>Talking about Christmas traditions [2]</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7407096" cy="567626"/>
          </a:xfrm>
        </p:spPr>
        <p:txBody>
          <a:bodyPr>
            <a:normAutofit/>
          </a:bodyPr>
          <a:lstStyle/>
          <a:p>
            <a:pPr algn="l"/>
            <a:r>
              <a:rPr lang="en-GB" sz="3000">
                <a:solidFill>
                  <a:prstClr val="white"/>
                </a:solidFill>
              </a:rPr>
              <a:t>Plural forms of ‘ir’ in present and future</a:t>
            </a:r>
          </a:p>
          <a:p>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3828415"/>
            <a:ext cx="6464952"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000" dirty="0">
                <a:solidFill>
                  <a:prstClr val="white"/>
                </a:solidFill>
              </a:rPr>
              <a:t>[</a:t>
            </a:r>
            <a:r>
              <a:rPr lang="en-GB" sz="3000" dirty="0" err="1">
                <a:solidFill>
                  <a:prstClr val="white"/>
                </a:solidFill>
              </a:rPr>
              <a:t>gue</a:t>
            </a:r>
            <a:r>
              <a:rPr lang="en-GB" sz="3000" dirty="0">
                <a:solidFill>
                  <a:prstClr val="white"/>
                </a:solidFill>
              </a:rPr>
              <a:t>] / [</a:t>
            </a:r>
            <a:r>
              <a:rPr lang="en-GB" sz="3000" dirty="0" err="1">
                <a:solidFill>
                  <a:prstClr val="white"/>
                </a:solidFill>
              </a:rPr>
              <a:t>ge</a:t>
            </a:r>
            <a:r>
              <a:rPr lang="en-GB" sz="3000" dirty="0">
                <a:solidFill>
                  <a:prstClr val="white"/>
                </a:solidFill>
              </a:rPr>
              <a:t>] and [</a:t>
            </a:r>
            <a:r>
              <a:rPr lang="en-GB" sz="3000" dirty="0" err="1">
                <a:solidFill>
                  <a:prstClr val="white"/>
                </a:solidFill>
              </a:rPr>
              <a:t>gui</a:t>
            </a:r>
            <a:r>
              <a:rPr lang="en-GB" sz="3000" dirty="0">
                <a:solidFill>
                  <a:prstClr val="white"/>
                </a:solidFill>
              </a:rPr>
              <a:t>] / [</a:t>
            </a:r>
            <a:r>
              <a:rPr lang="en-GB" sz="3000" dirty="0" err="1">
                <a:solidFill>
                  <a:prstClr val="white"/>
                </a:solidFill>
              </a:rPr>
              <a:t>gi</a:t>
            </a:r>
            <a:r>
              <a:rPr lang="en-GB" sz="3000" dirty="0">
                <a:solidFill>
                  <a:prstClr val="white"/>
                </a:solidFill>
              </a:rPr>
              <a:t>]</a:t>
            </a:r>
            <a:endPar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14817" y="493442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7 - Lesson 28</a:t>
            </a:r>
          </a:p>
        </p:txBody>
      </p:sp>
      <p:sp>
        <p:nvSpPr>
          <p:cNvPr id="16" name="Title 3">
            <a:extLst>
              <a:ext uri="{FF2B5EF4-FFF2-40B4-BE49-F238E27FC236}">
                <a16:creationId xmlns:a16="http://schemas.microsoft.com/office/drawing/2014/main" id="{0CE3410D-ACFA-3647-856D-BF2E84254AD9}"/>
              </a:ext>
            </a:extLst>
          </p:cNvPr>
          <p:cNvSpPr txBox="1">
            <a:spLocks/>
          </p:cNvSpPr>
          <p:nvPr/>
        </p:nvSpPr>
        <p:spPr>
          <a:xfrm>
            <a:off x="214817" y="5780283"/>
            <a:ext cx="46510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a:solidFill>
                  <a:prstClr val="white"/>
                </a:solidFill>
                <a:latin typeface="Century Gothic" panose="020B0502020202020204" pitchFamily="34" charset="0"/>
              </a:rPr>
              <a:t>Pete Watson / Louise Caruso / Amanda Izquierdo </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lvl="0">
              <a:defRPr/>
            </a:pPr>
            <a:endParaRPr lang="en-GB" sz="1600" dirty="0">
              <a:solidFill>
                <a:prstClr val="white"/>
              </a:solidFill>
              <a:latin typeface="Century Gothic" panose="020B0502020202020204" pitchFamily="34" charset="0"/>
            </a:endParaRPr>
          </a:p>
          <a:p>
            <a:pPr lvl="0">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30/07/21</a:t>
            </a:r>
            <a:endParaRPr lang="en-GB" sz="1400" dirty="0">
              <a:solidFill>
                <a:prstClr val="white"/>
              </a:solidFill>
              <a:latin typeface="Century Gothic" panose="020B0502020202020204" pitchFamily="34" charset="0"/>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3421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01B6026-6024-B640-AA14-813D9C613E27}"/>
              </a:ext>
            </a:extLst>
          </p:cNvPr>
          <p:cNvSpPr txBox="1"/>
          <p:nvPr/>
        </p:nvSpPr>
        <p:spPr>
          <a:xfrm>
            <a:off x="208247" y="810764"/>
            <a:ext cx="9566790" cy="5334730"/>
          </a:xfrm>
          <a:prstGeom prst="rect">
            <a:avLst/>
          </a:prstGeom>
          <a:noFill/>
        </p:spPr>
        <p:txBody>
          <a:bodyPr wrap="square" rtlCol="0">
            <a:spAutoFit/>
          </a:bodyPr>
          <a:lstStyle/>
          <a:p>
            <a:pPr marL="457200" indent="-468000">
              <a:lnSpc>
                <a:spcPct val="120000"/>
              </a:lnSpc>
              <a:buFontTx/>
              <a:buAutoNum type="arabicParenR"/>
              <a:defRPr/>
            </a:pPr>
            <a:r>
              <a:rPr lang="en-US" sz="2200" dirty="0">
                <a:solidFill>
                  <a:srgbClr val="4472C4">
                    <a:lumMod val="50000"/>
                  </a:srgbClr>
                </a:solidFill>
              </a:rPr>
              <a:t>Hay una _______________ </a:t>
            </a:r>
            <a:r>
              <a:rPr lang="en-US" sz="2200" dirty="0" err="1">
                <a:solidFill>
                  <a:srgbClr val="4472C4">
                    <a:lumMod val="50000"/>
                  </a:srgbClr>
                </a:solidFill>
              </a:rPr>
              <a:t>grande</a:t>
            </a:r>
            <a:r>
              <a:rPr lang="en-US" sz="2200" dirty="0">
                <a:solidFill>
                  <a:srgbClr val="4472C4">
                    <a:lumMod val="50000"/>
                  </a:srgbClr>
                </a:solidFill>
              </a:rPr>
              <a:t> de </a:t>
            </a:r>
            <a:r>
              <a:rPr lang="en-US" sz="2200" dirty="0" err="1">
                <a:solidFill>
                  <a:srgbClr val="4472C4">
                    <a:lumMod val="50000"/>
                  </a:srgbClr>
                </a:solidFill>
              </a:rPr>
              <a:t>basura</a:t>
            </a:r>
            <a:r>
              <a:rPr lang="en-US" sz="2200" dirty="0">
                <a:solidFill>
                  <a:srgbClr val="4472C4">
                    <a:lumMod val="50000"/>
                  </a:srgbClr>
                </a:solidFill>
              </a:rPr>
              <a:t> </a:t>
            </a:r>
            <a:r>
              <a:rPr lang="en-US" sz="2200" dirty="0" err="1">
                <a:solidFill>
                  <a:srgbClr val="4472C4">
                    <a:lumMod val="50000"/>
                  </a:srgbClr>
                </a:solidFill>
              </a:rPr>
              <a:t>en</a:t>
            </a:r>
            <a:r>
              <a:rPr lang="en-US" sz="2200" dirty="0">
                <a:solidFill>
                  <a:srgbClr val="4472C4">
                    <a:lumMod val="50000"/>
                  </a:srgbClr>
                </a:solidFill>
              </a:rPr>
              <a:t> la </a:t>
            </a:r>
            <a:r>
              <a:rPr lang="en-US" sz="2200" dirty="0" err="1">
                <a:solidFill>
                  <a:srgbClr val="4472C4">
                    <a:lumMod val="50000"/>
                  </a:srgbClr>
                </a:solidFill>
              </a:rPr>
              <a:t>calle</a:t>
            </a:r>
            <a:r>
              <a:rPr lang="en-US" sz="2200" dirty="0">
                <a:solidFill>
                  <a:srgbClr val="4472C4">
                    <a:lumMod val="50000"/>
                  </a:srgbClr>
                </a:solidFill>
              </a:rPr>
              <a: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457200" marR="0" lvl="0" indent="-468000" algn="l" defTabSz="914400" rtl="0" eaLnBrk="1" fontAlgn="auto" latinLnBrk="0" hangingPunct="1">
              <a:lnSpc>
                <a:spcPct val="120000"/>
              </a:lnSpc>
              <a:spcAft>
                <a:spcPts val="0"/>
              </a:spcAft>
              <a:buClrTx/>
              <a:buSzTx/>
              <a:buFontTx/>
              <a:buAutoNum type="arabicParenR"/>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457200" marR="0" lvl="0" indent="-468000" algn="l" defTabSz="914400" rtl="0" eaLnBrk="1" fontAlgn="auto" latinLnBrk="0" hangingPunct="1">
              <a:lnSpc>
                <a:spcPct val="120000"/>
              </a:lnSpc>
              <a:spcAft>
                <a:spcPts val="0"/>
              </a:spcAft>
              <a:buClrTx/>
              <a:buSzTx/>
              <a:buFontTx/>
              <a:buAutoNum type="arabicParenR"/>
              <a:tabLst/>
              <a:defRPr/>
            </a:pPr>
            <a:r>
              <a:rPr lang="en-US" sz="2200" dirty="0">
                <a:solidFill>
                  <a:srgbClr val="4472C4">
                    <a:lumMod val="50000"/>
                  </a:srgbClr>
                </a:solidFill>
                <a:latin typeface="Century Gothic" panose="020F0302020204030204"/>
              </a:rPr>
              <a:t>Hay</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____________________ 500 personas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rPr>
              <a:t>en</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el festival.</a:t>
            </a:r>
          </a:p>
          <a:p>
            <a:pPr marL="457200" marR="0" lvl="0" indent="-468000" algn="l" defTabSz="914400" rtl="0" eaLnBrk="1" fontAlgn="auto" latinLnBrk="0" hangingPunct="1">
              <a:lnSpc>
                <a:spcPct val="120000"/>
              </a:lnSpc>
              <a:spcAft>
                <a:spcPts val="0"/>
              </a:spcAft>
              <a:buClrTx/>
              <a:buSzTx/>
              <a:buFontTx/>
              <a:buAutoNum type="arabicParenR"/>
              <a:tabLst/>
              <a:defRPr/>
            </a:pPr>
            <a:endParaRPr lang="en-US" sz="2200" dirty="0">
              <a:solidFill>
                <a:srgbClr val="4472C4">
                  <a:lumMod val="50000"/>
                </a:srgbClr>
              </a:solidFill>
              <a:latin typeface="Century Gothic" panose="020F0302020204030204"/>
            </a:endParaRPr>
          </a:p>
          <a:p>
            <a:pPr marL="457200" marR="0" lvl="0" indent="-468000" algn="l" defTabSz="914400" rtl="0" eaLnBrk="1" fontAlgn="auto" latinLnBrk="0" hangingPunct="1">
              <a:lnSpc>
                <a:spcPct val="120000"/>
              </a:lnSpc>
              <a:spcAft>
                <a:spcPts val="0"/>
              </a:spcAft>
              <a:buClrTx/>
              <a:buSzTx/>
              <a:buFontTx/>
              <a:buAutoNum type="arabicParenR"/>
              <a:tabLst/>
              <a:defRPr/>
            </a:pPr>
            <a:r>
              <a:rPr lang="en-US" sz="2200" dirty="0">
                <a:solidFill>
                  <a:srgbClr val="4472C4">
                    <a:lumMod val="50000"/>
                  </a:srgbClr>
                </a:solidFill>
                <a:latin typeface="Century Gothic" panose="020F0302020204030204"/>
              </a:rPr>
              <a:t>La </a:t>
            </a:r>
            <a:r>
              <a:rPr lang="en-US" sz="2200" dirty="0" err="1">
                <a:solidFill>
                  <a:srgbClr val="4472C4">
                    <a:lumMod val="50000"/>
                  </a:srgbClr>
                </a:solidFill>
                <a:latin typeface="Century Gothic" panose="020F0302020204030204"/>
              </a:rPr>
              <a:t>clase</a:t>
            </a:r>
            <a:r>
              <a:rPr lang="en-US" sz="2200" dirty="0">
                <a:solidFill>
                  <a:srgbClr val="4472C4">
                    <a:lumMod val="50000"/>
                  </a:srgbClr>
                </a:solidFill>
                <a:latin typeface="Century Gothic" panose="020F0302020204030204"/>
              </a:rPr>
              <a:t> de </a:t>
            </a:r>
            <a:r>
              <a:rPr lang="en-US" sz="2200" dirty="0" err="1">
                <a:solidFill>
                  <a:srgbClr val="4472C4">
                    <a:lumMod val="50000"/>
                  </a:srgbClr>
                </a:solidFill>
                <a:latin typeface="Century Gothic" panose="020F0302020204030204"/>
              </a:rPr>
              <a:t>historia</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va</a:t>
            </a:r>
            <a:r>
              <a:rPr lang="en-US" sz="2200" dirty="0">
                <a:solidFill>
                  <a:srgbClr val="4472C4">
                    <a:lumMod val="50000"/>
                  </a:srgbClr>
                </a:solidFill>
                <a:latin typeface="Century Gothic" panose="020F0302020204030204"/>
              </a:rPr>
              <a:t> a ___________, hoy es </a:t>
            </a:r>
            <a:r>
              <a:rPr lang="en-US" sz="2200" dirty="0" err="1">
                <a:solidFill>
                  <a:srgbClr val="4472C4">
                    <a:lumMod val="50000"/>
                  </a:srgbClr>
                </a:solidFill>
                <a:latin typeface="Century Gothic" panose="020F0302020204030204"/>
              </a:rPr>
              <a:t>sobre</a:t>
            </a:r>
            <a:r>
              <a:rPr lang="en-US" sz="2200" dirty="0">
                <a:solidFill>
                  <a:srgbClr val="4472C4">
                    <a:lumMod val="50000"/>
                  </a:srgbClr>
                </a:solidFill>
                <a:latin typeface="Century Gothic" panose="020F0302020204030204"/>
              </a:rPr>
              <a:t> la ___________</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a:t>
            </a:r>
          </a:p>
          <a:p>
            <a:pPr marL="457200" marR="0" lvl="0" indent="-468000" algn="l" defTabSz="914400" rtl="0" eaLnBrk="1" fontAlgn="auto" latinLnBrk="0" hangingPunct="1">
              <a:lnSpc>
                <a:spcPct val="120000"/>
              </a:lnSpc>
              <a:spcAft>
                <a:spcPts val="0"/>
              </a:spcAft>
              <a:buClrTx/>
              <a:buSzTx/>
              <a:buFontTx/>
              <a:buAutoNum type="arabicParenR"/>
              <a:tabLst/>
              <a:defRPr/>
            </a:pPr>
            <a:endParaRPr lang="en-US" sz="2200" dirty="0">
              <a:solidFill>
                <a:srgbClr val="4472C4">
                  <a:lumMod val="50000"/>
                </a:srgbClr>
              </a:solidFill>
              <a:latin typeface="Century Gothic" panose="020F0302020204030204"/>
            </a:endParaRPr>
          </a:p>
          <a:p>
            <a:pPr marL="457200" marR="0" lvl="0" indent="-468000" algn="l" defTabSz="914400" rtl="0" eaLnBrk="1" fontAlgn="auto" latinLnBrk="0" hangingPunct="1">
              <a:lnSpc>
                <a:spcPct val="120000"/>
              </a:lnSpc>
              <a:spcAft>
                <a:spcPts val="0"/>
              </a:spcAft>
              <a:buClrTx/>
              <a:buSzTx/>
              <a:buFontTx/>
              <a:buAutoNum type="arabicParenR"/>
              <a:tabLst/>
              <a:defRPr/>
            </a:pP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Es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rPr>
              <a:t>importante</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rPr>
              <a:t>aprender</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rPr>
              <a:t>español</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__________________.</a:t>
            </a:r>
          </a:p>
          <a:p>
            <a:pPr marL="457200" marR="0" lvl="0" indent="-468000" algn="l" defTabSz="914400" rtl="0" eaLnBrk="1" fontAlgn="auto" latinLnBrk="0" hangingPunct="1">
              <a:lnSpc>
                <a:spcPct val="120000"/>
              </a:lnSpc>
              <a:spcAft>
                <a:spcPts val="0"/>
              </a:spcAft>
              <a:buClrTx/>
              <a:buSzTx/>
              <a:buFontTx/>
              <a:buAutoNum type="arabicParenR"/>
              <a:tabLst/>
              <a:defRPr/>
            </a:pPr>
            <a:endParaRPr lang="en-US" sz="2200" dirty="0">
              <a:solidFill>
                <a:srgbClr val="4472C4">
                  <a:lumMod val="50000"/>
                </a:srgbClr>
              </a:solidFill>
              <a:latin typeface="Century Gothic" panose="020F0302020204030204"/>
            </a:endParaRPr>
          </a:p>
          <a:p>
            <a:pPr marL="457200" marR="0" lvl="0" indent="-468000" algn="l" defTabSz="914400" rtl="0" eaLnBrk="1" fontAlgn="auto" latinLnBrk="0" hangingPunct="1">
              <a:lnSpc>
                <a:spcPct val="120000"/>
              </a:lnSpc>
              <a:spcAft>
                <a:spcPts val="0"/>
              </a:spcAft>
              <a:buClrTx/>
              <a:buSzTx/>
              <a:buFontTx/>
              <a:buAutoNum type="arabicParenR"/>
              <a:tabLst/>
              <a:defRPr/>
            </a:pPr>
            <a:r>
              <a:rPr lang="en-US" sz="2200" dirty="0">
                <a:solidFill>
                  <a:srgbClr val="4472C4">
                    <a:lumMod val="50000"/>
                  </a:srgbClr>
                </a:solidFill>
                <a:latin typeface="Century Gothic" panose="020F0302020204030204"/>
              </a:rPr>
              <a:t>Este </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__________________ no </a:t>
            </a:r>
            <a:r>
              <a:rPr kumimoji="0" lang="en-US" sz="2200" b="0" i="0" u="none" strike="noStrike" kern="1200" cap="none" spc="0" normalizeH="0" noProof="0" dirty="0" err="1">
                <a:ln>
                  <a:noFill/>
                </a:ln>
                <a:solidFill>
                  <a:srgbClr val="4472C4">
                    <a:lumMod val="50000"/>
                  </a:srgbClr>
                </a:solidFill>
                <a:effectLst/>
                <a:uLnTx/>
                <a:uFillTx/>
                <a:latin typeface="Century Gothic" panose="020F0302020204030204"/>
              </a:rPr>
              <a:t>está</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fresco.</a:t>
            </a:r>
          </a:p>
          <a:p>
            <a:pPr marL="457200" marR="0" lvl="0" indent="-468000" algn="l" defTabSz="914400" rtl="0" eaLnBrk="1" fontAlgn="auto" latinLnBrk="0" hangingPunct="1">
              <a:lnSpc>
                <a:spcPct val="120000"/>
              </a:lnSpc>
              <a:spcAft>
                <a:spcPts val="0"/>
              </a:spcAft>
              <a:buClrTx/>
              <a:buSzTx/>
              <a:buFontTx/>
              <a:buAutoNum type="arabicParenR"/>
              <a:tabLst/>
              <a:defRPr/>
            </a:pPr>
            <a:endParaRPr lang="en-US" sz="2200" dirty="0">
              <a:solidFill>
                <a:srgbClr val="4472C4">
                  <a:lumMod val="50000"/>
                </a:srgbClr>
              </a:solidFill>
              <a:latin typeface="Century Gothic" panose="020F0302020204030204"/>
            </a:endParaRPr>
          </a:p>
          <a:p>
            <a:pPr marL="457200" marR="0" lvl="0" indent="-468000" algn="l" defTabSz="914400" rtl="0" eaLnBrk="1" fontAlgn="auto" latinLnBrk="0" hangingPunct="1">
              <a:lnSpc>
                <a:spcPct val="120000"/>
              </a:lnSpc>
              <a:spcAft>
                <a:spcPts val="0"/>
              </a:spcAft>
              <a:buClrTx/>
              <a:buSzTx/>
              <a:buFontTx/>
              <a:buAutoNum type="arabicParenR"/>
              <a:tabLst/>
              <a:defRPr/>
            </a:pPr>
            <a:r>
              <a:rPr lang="en-US" sz="2200" dirty="0">
                <a:solidFill>
                  <a:srgbClr val="4472C4">
                    <a:lumMod val="50000"/>
                  </a:srgbClr>
                </a:solidFill>
                <a:latin typeface="Century Gothic" panose="020F0302020204030204"/>
              </a:rPr>
              <a:t>¿</a:t>
            </a:r>
            <a:r>
              <a:rPr lang="en-US" sz="2200" dirty="0" err="1">
                <a:solidFill>
                  <a:srgbClr val="4472C4">
                    <a:lumMod val="50000"/>
                  </a:srgbClr>
                </a:solidFill>
                <a:latin typeface="Century Gothic" panose="020F0302020204030204"/>
              </a:rPr>
              <a:t>Dónde</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va</a:t>
            </a:r>
            <a:r>
              <a:rPr lang="en-US" sz="2200" dirty="0">
                <a:solidFill>
                  <a:srgbClr val="4472C4">
                    <a:lumMod val="50000"/>
                  </a:srgbClr>
                </a:solidFill>
                <a:latin typeface="Century Gothic" panose="020F0302020204030204"/>
              </a:rPr>
              <a:t> a ___________________ el </a:t>
            </a:r>
            <a:r>
              <a:rPr lang="en-US" sz="2200" dirty="0" err="1">
                <a:solidFill>
                  <a:srgbClr val="4472C4">
                    <a:lumMod val="50000"/>
                  </a:srgbClr>
                </a:solidFill>
                <a:latin typeface="Century Gothic" panose="020F0302020204030204"/>
              </a:rPr>
              <a:t>partido</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esta</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noche</a:t>
            </a:r>
            <a:r>
              <a:rPr lang="en-US" sz="2200" dirty="0">
                <a:solidFill>
                  <a:srgbClr val="4472C4">
                    <a:lumMod val="50000"/>
                  </a:srgbClr>
                </a:solidFill>
                <a:latin typeface="Century Gothic" panose="020F0302020204030204"/>
              </a:rPr>
              <a:t>?</a:t>
            </a:r>
          </a:p>
          <a:p>
            <a:pPr marL="457200" marR="0" lvl="0" indent="-468000" algn="l" defTabSz="914400" rtl="0" eaLnBrk="1" fontAlgn="auto" latinLnBrk="0" hangingPunct="1">
              <a:lnSpc>
                <a:spcPct val="120000"/>
              </a:lnSpc>
              <a:spcAft>
                <a:spcPts val="0"/>
              </a:spcAft>
              <a:buClrTx/>
              <a:buSzTx/>
              <a:buFontTx/>
              <a:buAutoNum type="arabicParenR"/>
              <a:tabLst/>
              <a:defRPr/>
            </a:pPr>
            <a:endParaRPr kumimoji="0" lang="en-US" sz="2200" b="0" i="0" u="none" strike="noStrike" kern="1200" cap="none" spc="0" normalizeH="0" noProof="0" dirty="0">
              <a:ln>
                <a:noFill/>
              </a:ln>
              <a:solidFill>
                <a:srgbClr val="4472C4">
                  <a:lumMod val="50000"/>
                </a:srgbClr>
              </a:solidFill>
              <a:effectLst/>
              <a:uLnTx/>
              <a:uFillTx/>
              <a:latin typeface="Century Gothic" panose="020F0302020204030204"/>
            </a:endParaRPr>
          </a:p>
          <a:p>
            <a:pPr marL="457200" lvl="0" indent="-468000">
              <a:lnSpc>
                <a:spcPct val="120000"/>
              </a:lnSpc>
              <a:buFontTx/>
              <a:buAutoNum type="arabicParenR"/>
            </a:pPr>
            <a:r>
              <a:rPr lang="en-US" sz="2200" dirty="0">
                <a:solidFill>
                  <a:srgbClr val="4472C4">
                    <a:lumMod val="50000"/>
                  </a:srgbClr>
                </a:solidFill>
                <a:latin typeface="Century Gothic" panose="020F0302020204030204"/>
              </a:rPr>
              <a:t>Hay </a:t>
            </a:r>
            <a:r>
              <a:rPr lang="en-US" sz="2200" dirty="0" err="1">
                <a:solidFill>
                  <a:srgbClr val="4472C4">
                    <a:lumMod val="50000"/>
                  </a:srgbClr>
                </a:solidFill>
                <a:latin typeface="Century Gothic" panose="020F0302020204030204"/>
              </a:rPr>
              <a:t>muchos</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coches</a:t>
            </a:r>
            <a:r>
              <a:rPr lang="en-US" sz="2200" dirty="0">
                <a:solidFill>
                  <a:srgbClr val="4472C4">
                    <a:lumMod val="50000"/>
                  </a:srgbClr>
                </a:solidFill>
                <a:latin typeface="Century Gothic" panose="020F0302020204030204"/>
              </a:rPr>
              <a:t> </a:t>
            </a:r>
            <a:r>
              <a:rPr lang="en-US" sz="2200" dirty="0">
                <a:solidFill>
                  <a:srgbClr val="4472C4">
                    <a:lumMod val="50000"/>
                  </a:srgbClr>
                </a:solidFill>
              </a:rPr>
              <a:t>________________________ </a:t>
            </a:r>
            <a:r>
              <a:rPr lang="en-US" sz="2200" dirty="0" err="1">
                <a:solidFill>
                  <a:srgbClr val="4472C4">
                    <a:lumMod val="50000"/>
                  </a:srgbClr>
                </a:solidFill>
              </a:rPr>
              <a:t>cerca</a:t>
            </a:r>
            <a:r>
              <a:rPr lang="en-US" sz="2200" dirty="0">
                <a:solidFill>
                  <a:srgbClr val="4472C4">
                    <a:lumMod val="50000"/>
                  </a:srgbClr>
                </a:solidFill>
              </a:rPr>
              <a:t> de la playa.</a:t>
            </a:r>
            <a:r>
              <a:rPr lang="en-US" sz="2200" dirty="0">
                <a:solidFill>
                  <a:srgbClr val="4472C4">
                    <a:lumMod val="50000"/>
                  </a:srgbClr>
                </a:solidFill>
                <a:latin typeface="Century Gothic" panose="020F0302020204030204"/>
              </a:rPr>
              <a:t> </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3" name="TextBox 22"/>
          <p:cNvSpPr txBox="1"/>
          <p:nvPr/>
        </p:nvSpPr>
        <p:spPr>
          <a:xfrm>
            <a:off x="9570467" y="1174207"/>
            <a:ext cx="2539839" cy="470898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l"/>
            <a:r>
              <a:rPr lang="en-GB" sz="2000" dirty="0" err="1">
                <a:solidFill>
                  <a:schemeClr val="accent5">
                    <a:lumMod val="50000"/>
                  </a:schemeClr>
                </a:solidFill>
              </a:rPr>
              <a:t>tomate</a:t>
            </a:r>
            <a:endParaRPr lang="en-GB" sz="2000" dirty="0">
              <a:solidFill>
                <a:schemeClr val="accent5">
                  <a:lumMod val="50000"/>
                </a:schemeClr>
              </a:solidFill>
            </a:endParaRPr>
          </a:p>
          <a:p>
            <a:pPr algn="l"/>
            <a:endParaRPr lang="en-GB" sz="2000" dirty="0">
              <a:solidFill>
                <a:schemeClr val="accent5">
                  <a:lumMod val="50000"/>
                </a:schemeClr>
              </a:solidFill>
            </a:endParaRPr>
          </a:p>
          <a:p>
            <a:pPr algn="l"/>
            <a:r>
              <a:rPr lang="en-GB" sz="2000" dirty="0">
                <a:solidFill>
                  <a:schemeClr val="accent5">
                    <a:lumMod val="50000"/>
                  </a:schemeClr>
                </a:solidFill>
              </a:rPr>
              <a:t>hoy </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día</a:t>
            </a:r>
            <a:endParaRPr lang="en-GB" sz="2000" dirty="0">
              <a:solidFill>
                <a:schemeClr val="accent5">
                  <a:lumMod val="50000"/>
                </a:schemeClr>
              </a:solidFill>
            </a:endParaRPr>
          </a:p>
          <a:p>
            <a:pPr algn="l"/>
            <a:endParaRPr lang="en-GB" sz="2000" dirty="0">
              <a:solidFill>
                <a:schemeClr val="accent5">
                  <a:lumMod val="50000"/>
                </a:schemeClr>
              </a:solidFill>
            </a:endParaRPr>
          </a:p>
          <a:p>
            <a:pPr algn="l"/>
            <a:r>
              <a:rPr lang="en-GB" sz="2000" dirty="0" err="1">
                <a:solidFill>
                  <a:schemeClr val="accent5">
                    <a:lumMod val="50000"/>
                  </a:schemeClr>
                </a:solidFill>
              </a:rPr>
              <a:t>aproximadamente</a:t>
            </a:r>
            <a:endParaRPr lang="en-GB" sz="2000" dirty="0">
              <a:solidFill>
                <a:schemeClr val="accent5">
                  <a:lumMod val="50000"/>
                </a:schemeClr>
              </a:solidFill>
            </a:endParaRPr>
          </a:p>
          <a:p>
            <a:pPr algn="l"/>
            <a:endParaRPr lang="en-GB" sz="2000" dirty="0">
              <a:solidFill>
                <a:schemeClr val="accent5">
                  <a:lumMod val="50000"/>
                </a:schemeClr>
              </a:solidFill>
            </a:endParaRPr>
          </a:p>
          <a:p>
            <a:pPr algn="l"/>
            <a:r>
              <a:rPr lang="en-GB" sz="2000" dirty="0">
                <a:solidFill>
                  <a:schemeClr val="accent5">
                    <a:lumMod val="50000"/>
                  </a:schemeClr>
                </a:solidFill>
              </a:rPr>
              <a:t>por </a:t>
            </a:r>
            <a:r>
              <a:rPr lang="en-GB" sz="2000" dirty="0" err="1">
                <a:solidFill>
                  <a:schemeClr val="accent5">
                    <a:lumMod val="50000"/>
                  </a:schemeClr>
                </a:solidFill>
              </a:rPr>
              <a:t>todas</a:t>
            </a:r>
            <a:r>
              <a:rPr lang="en-GB" sz="2000" dirty="0">
                <a:solidFill>
                  <a:schemeClr val="accent5">
                    <a:lumMod val="50000"/>
                  </a:schemeClr>
                </a:solidFill>
              </a:rPr>
              <a:t> </a:t>
            </a:r>
            <a:r>
              <a:rPr lang="en-GB" sz="2000" dirty="0" err="1">
                <a:solidFill>
                  <a:schemeClr val="accent5">
                    <a:lumMod val="50000"/>
                  </a:schemeClr>
                </a:solidFill>
              </a:rPr>
              <a:t>partes</a:t>
            </a:r>
            <a:endParaRPr lang="en-GB" sz="2000" dirty="0">
              <a:solidFill>
                <a:schemeClr val="accent5">
                  <a:lumMod val="50000"/>
                </a:schemeClr>
              </a:solidFill>
            </a:endParaRPr>
          </a:p>
          <a:p>
            <a:pPr algn="l"/>
            <a:endParaRPr lang="en-GB" sz="2000" dirty="0">
              <a:solidFill>
                <a:schemeClr val="accent5">
                  <a:lumMod val="50000"/>
                </a:schemeClr>
              </a:solidFill>
            </a:endParaRPr>
          </a:p>
          <a:p>
            <a:pPr algn="l"/>
            <a:r>
              <a:rPr lang="en-GB" sz="2000" dirty="0" err="1">
                <a:solidFill>
                  <a:schemeClr val="accent5">
                    <a:lumMod val="50000"/>
                  </a:schemeClr>
                </a:solidFill>
              </a:rPr>
              <a:t>guerra</a:t>
            </a:r>
            <a:endParaRPr lang="en-GB" sz="2000" dirty="0">
              <a:solidFill>
                <a:schemeClr val="accent5">
                  <a:lumMod val="50000"/>
                </a:schemeClr>
              </a:solidFill>
            </a:endParaRPr>
          </a:p>
          <a:p>
            <a:pPr algn="l"/>
            <a:endParaRPr lang="en-GB" sz="2000" dirty="0">
              <a:solidFill>
                <a:schemeClr val="accent5">
                  <a:lumMod val="50000"/>
                </a:schemeClr>
              </a:solidFill>
            </a:endParaRPr>
          </a:p>
          <a:p>
            <a:pPr algn="l"/>
            <a:r>
              <a:rPr lang="en-GB" sz="2000" dirty="0" err="1">
                <a:solidFill>
                  <a:schemeClr val="accent5">
                    <a:lumMod val="50000"/>
                  </a:schemeClr>
                </a:solidFill>
              </a:rPr>
              <a:t>comenzar</a:t>
            </a:r>
            <a:endParaRPr lang="en-GB" sz="2000" dirty="0">
              <a:solidFill>
                <a:schemeClr val="accent5">
                  <a:lumMod val="50000"/>
                </a:schemeClr>
              </a:solidFill>
            </a:endParaRPr>
          </a:p>
          <a:p>
            <a:pPr algn="l"/>
            <a:endParaRPr lang="en-GB" sz="2000" dirty="0">
              <a:solidFill>
                <a:schemeClr val="accent5">
                  <a:lumMod val="50000"/>
                </a:schemeClr>
              </a:solidFill>
            </a:endParaRPr>
          </a:p>
          <a:p>
            <a:pPr algn="l"/>
            <a:r>
              <a:rPr lang="en-GB" sz="2000" dirty="0" err="1">
                <a:solidFill>
                  <a:schemeClr val="accent5">
                    <a:lumMod val="50000"/>
                  </a:schemeClr>
                </a:solidFill>
              </a:rPr>
              <a:t>tener</a:t>
            </a:r>
            <a:r>
              <a:rPr lang="en-GB" sz="2000" dirty="0">
                <a:solidFill>
                  <a:schemeClr val="accent5">
                    <a:lumMod val="50000"/>
                  </a:schemeClr>
                </a:solidFill>
              </a:rPr>
              <a:t> </a:t>
            </a:r>
            <a:r>
              <a:rPr lang="en-GB" sz="2000" dirty="0" err="1">
                <a:solidFill>
                  <a:schemeClr val="accent5">
                    <a:lumMod val="50000"/>
                  </a:schemeClr>
                </a:solidFill>
              </a:rPr>
              <a:t>lugar</a:t>
            </a:r>
            <a:endParaRPr lang="en-GB" sz="2000" dirty="0">
              <a:solidFill>
                <a:schemeClr val="accent5">
                  <a:lumMod val="50000"/>
                </a:schemeClr>
              </a:solidFill>
            </a:endParaRPr>
          </a:p>
          <a:p>
            <a:pPr algn="l"/>
            <a:endParaRPr lang="en-GB" sz="2000" dirty="0">
              <a:solidFill>
                <a:schemeClr val="accent5">
                  <a:lumMod val="50000"/>
                </a:schemeClr>
              </a:solidFill>
            </a:endParaRPr>
          </a:p>
          <a:p>
            <a:pPr algn="l"/>
            <a:r>
              <a:rPr lang="en-GB" sz="2000" dirty="0" err="1">
                <a:solidFill>
                  <a:schemeClr val="accent5">
                    <a:lumMod val="50000"/>
                  </a:schemeClr>
                </a:solidFill>
              </a:rPr>
              <a:t>cantidad</a:t>
            </a:r>
            <a:endParaRPr lang="en-GB" sz="2000" dirty="0">
              <a:solidFill>
                <a:schemeClr val="accent5">
                  <a:lumMod val="50000"/>
                </a:schemeClr>
              </a:solidFill>
            </a:endParaRPr>
          </a:p>
        </p:txBody>
      </p:sp>
      <p:sp>
        <p:nvSpPr>
          <p:cNvPr id="43" name="TextBox 42"/>
          <p:cNvSpPr txBox="1"/>
          <p:nvPr/>
        </p:nvSpPr>
        <p:spPr>
          <a:xfrm>
            <a:off x="1392163" y="1616273"/>
            <a:ext cx="2877738"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dirty="0" err="1">
                <a:solidFill>
                  <a:schemeClr val="accent5">
                    <a:lumMod val="50000"/>
                  </a:schemeClr>
                </a:solidFill>
              </a:rPr>
              <a:t>aproximadamente</a:t>
            </a:r>
            <a:endParaRPr lang="en-GB" sz="2200" dirty="0">
              <a:solidFill>
                <a:schemeClr val="accent5">
                  <a:lumMod val="50000"/>
                </a:schemeClr>
              </a:solidFill>
            </a:endParaRPr>
          </a:p>
        </p:txBody>
      </p:sp>
      <p:sp>
        <p:nvSpPr>
          <p:cNvPr id="44" name="TextBox 43"/>
          <p:cNvSpPr txBox="1"/>
          <p:nvPr/>
        </p:nvSpPr>
        <p:spPr>
          <a:xfrm>
            <a:off x="2078220" y="845205"/>
            <a:ext cx="1845163"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dirty="0" err="1">
                <a:solidFill>
                  <a:schemeClr val="accent5">
                    <a:lumMod val="50000"/>
                  </a:schemeClr>
                </a:solidFill>
              </a:rPr>
              <a:t>cantidad</a:t>
            </a:r>
            <a:endParaRPr lang="en-GB" sz="2200" dirty="0">
              <a:solidFill>
                <a:schemeClr val="accent5">
                  <a:lumMod val="50000"/>
                </a:schemeClr>
              </a:solidFill>
            </a:endParaRPr>
          </a:p>
        </p:txBody>
      </p:sp>
      <p:sp>
        <p:nvSpPr>
          <p:cNvPr id="45" name="TextBox 44"/>
          <p:cNvSpPr txBox="1"/>
          <p:nvPr/>
        </p:nvSpPr>
        <p:spPr>
          <a:xfrm>
            <a:off x="7885714" y="2420440"/>
            <a:ext cx="1515213"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dirty="0" err="1">
                <a:solidFill>
                  <a:schemeClr val="accent5">
                    <a:lumMod val="50000"/>
                  </a:schemeClr>
                </a:solidFill>
              </a:rPr>
              <a:t>guerra</a:t>
            </a:r>
            <a:endParaRPr lang="en-GB" sz="2200" dirty="0">
              <a:solidFill>
                <a:schemeClr val="accent5">
                  <a:lumMod val="50000"/>
                </a:schemeClr>
              </a:solidFill>
            </a:endParaRPr>
          </a:p>
        </p:txBody>
      </p:sp>
      <p:sp>
        <p:nvSpPr>
          <p:cNvPr id="46" name="TextBox 45"/>
          <p:cNvSpPr txBox="1"/>
          <p:nvPr/>
        </p:nvSpPr>
        <p:spPr>
          <a:xfrm>
            <a:off x="5320148" y="3223472"/>
            <a:ext cx="2192146"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dirty="0">
                <a:solidFill>
                  <a:schemeClr val="accent5">
                    <a:lumMod val="50000"/>
                  </a:schemeClr>
                </a:solidFill>
              </a:rPr>
              <a:t>hoy </a:t>
            </a:r>
            <a:r>
              <a:rPr lang="en-GB" sz="2200" dirty="0" err="1">
                <a:solidFill>
                  <a:schemeClr val="accent5">
                    <a:lumMod val="50000"/>
                  </a:schemeClr>
                </a:solidFill>
              </a:rPr>
              <a:t>en</a:t>
            </a:r>
            <a:r>
              <a:rPr lang="en-GB" sz="2200" dirty="0">
                <a:solidFill>
                  <a:schemeClr val="accent5">
                    <a:lumMod val="50000"/>
                  </a:schemeClr>
                </a:solidFill>
              </a:rPr>
              <a:t> </a:t>
            </a:r>
            <a:r>
              <a:rPr lang="en-GB" sz="2200" dirty="0" err="1">
                <a:solidFill>
                  <a:schemeClr val="accent5">
                    <a:lumMod val="50000"/>
                  </a:schemeClr>
                </a:solidFill>
              </a:rPr>
              <a:t>día</a:t>
            </a:r>
            <a:endParaRPr lang="en-GB" sz="2200" dirty="0">
              <a:solidFill>
                <a:schemeClr val="accent5">
                  <a:lumMod val="50000"/>
                </a:schemeClr>
              </a:solidFill>
            </a:endParaRPr>
          </a:p>
        </p:txBody>
      </p:sp>
      <p:sp>
        <p:nvSpPr>
          <p:cNvPr id="47" name="TextBox 46"/>
          <p:cNvSpPr txBox="1"/>
          <p:nvPr/>
        </p:nvSpPr>
        <p:spPr>
          <a:xfrm>
            <a:off x="1472111" y="4040608"/>
            <a:ext cx="2248968"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dirty="0" err="1">
                <a:solidFill>
                  <a:schemeClr val="accent5">
                    <a:lumMod val="50000"/>
                  </a:schemeClr>
                </a:solidFill>
              </a:rPr>
              <a:t>tomate</a:t>
            </a:r>
            <a:endParaRPr lang="en-GB" sz="2200" dirty="0">
              <a:solidFill>
                <a:schemeClr val="accent5">
                  <a:lumMod val="50000"/>
                </a:schemeClr>
              </a:solidFill>
            </a:endParaRPr>
          </a:p>
        </p:txBody>
      </p:sp>
      <p:sp>
        <p:nvSpPr>
          <p:cNvPr id="48" name="TextBox 47"/>
          <p:cNvSpPr txBox="1"/>
          <p:nvPr/>
        </p:nvSpPr>
        <p:spPr>
          <a:xfrm>
            <a:off x="2882288" y="4849903"/>
            <a:ext cx="2291250"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dirty="0" err="1">
                <a:solidFill>
                  <a:schemeClr val="accent5">
                    <a:lumMod val="50000"/>
                  </a:schemeClr>
                </a:solidFill>
              </a:rPr>
              <a:t>tener</a:t>
            </a:r>
            <a:r>
              <a:rPr lang="en-GB" sz="2200" dirty="0">
                <a:solidFill>
                  <a:schemeClr val="accent5">
                    <a:lumMod val="50000"/>
                  </a:schemeClr>
                </a:solidFill>
              </a:rPr>
              <a:t> </a:t>
            </a:r>
            <a:r>
              <a:rPr lang="en-GB" sz="2200" dirty="0" err="1">
                <a:solidFill>
                  <a:schemeClr val="accent5">
                    <a:lumMod val="50000"/>
                  </a:schemeClr>
                </a:solidFill>
              </a:rPr>
              <a:t>lugar</a:t>
            </a:r>
            <a:endParaRPr lang="en-GB" sz="2200" dirty="0">
              <a:solidFill>
                <a:schemeClr val="accent5">
                  <a:lumMod val="50000"/>
                </a:schemeClr>
              </a:solidFill>
            </a:endParaRPr>
          </a:p>
        </p:txBody>
      </p:sp>
      <p:sp>
        <p:nvSpPr>
          <p:cNvPr id="49" name="TextBox 48"/>
          <p:cNvSpPr txBox="1"/>
          <p:nvPr/>
        </p:nvSpPr>
        <p:spPr>
          <a:xfrm>
            <a:off x="4011950" y="5608210"/>
            <a:ext cx="2616396"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dirty="0">
                <a:solidFill>
                  <a:schemeClr val="accent5">
                    <a:lumMod val="50000"/>
                  </a:schemeClr>
                </a:solidFill>
              </a:rPr>
              <a:t>por </a:t>
            </a:r>
            <a:r>
              <a:rPr lang="en-GB" sz="2200" dirty="0" err="1">
                <a:solidFill>
                  <a:schemeClr val="accent5">
                    <a:lumMod val="50000"/>
                  </a:schemeClr>
                </a:solidFill>
              </a:rPr>
              <a:t>todas</a:t>
            </a:r>
            <a:r>
              <a:rPr lang="en-GB" sz="2200" dirty="0">
                <a:solidFill>
                  <a:schemeClr val="accent5">
                    <a:lumMod val="50000"/>
                  </a:schemeClr>
                </a:solidFill>
              </a:rPr>
              <a:t> </a:t>
            </a:r>
            <a:r>
              <a:rPr lang="en-GB" sz="2200" dirty="0" err="1">
                <a:solidFill>
                  <a:schemeClr val="accent5">
                    <a:lumMod val="50000"/>
                  </a:schemeClr>
                </a:solidFill>
              </a:rPr>
              <a:t>partes</a:t>
            </a:r>
            <a:endParaRPr lang="en-GB" sz="2200" dirty="0">
              <a:solidFill>
                <a:schemeClr val="accent5">
                  <a:lumMod val="50000"/>
                </a:schemeClr>
              </a:solidFill>
            </a:endParaRPr>
          </a:p>
        </p:txBody>
      </p:sp>
      <p:sp>
        <p:nvSpPr>
          <p:cNvPr id="50" name="TextBox 49"/>
          <p:cNvSpPr txBox="1"/>
          <p:nvPr/>
        </p:nvSpPr>
        <p:spPr>
          <a:xfrm>
            <a:off x="199437" y="2073620"/>
            <a:ext cx="8975960" cy="430887"/>
          </a:xfrm>
          <a:prstGeom prst="rect">
            <a:avLst/>
          </a:prstGeom>
          <a:noFill/>
        </p:spPr>
        <p:txBody>
          <a:bodyPr wrap="square" rtlCol="0">
            <a:spAutoFit/>
          </a:bodyPr>
          <a:lstStyle/>
          <a:p>
            <a:pPr algn="l"/>
            <a:r>
              <a:rPr lang="en-GB" sz="2200" b="1" dirty="0">
                <a:solidFill>
                  <a:schemeClr val="accent5">
                    <a:lumMod val="50000"/>
                  </a:schemeClr>
                </a:solidFill>
              </a:rPr>
              <a:t>There are approximately 500 people in the festival.</a:t>
            </a:r>
          </a:p>
        </p:txBody>
      </p:sp>
      <p:sp>
        <p:nvSpPr>
          <p:cNvPr id="51" name="TextBox 50"/>
          <p:cNvSpPr txBox="1"/>
          <p:nvPr/>
        </p:nvSpPr>
        <p:spPr>
          <a:xfrm>
            <a:off x="181592" y="1249546"/>
            <a:ext cx="7347509" cy="430887"/>
          </a:xfrm>
          <a:prstGeom prst="rect">
            <a:avLst/>
          </a:prstGeom>
          <a:noFill/>
        </p:spPr>
        <p:txBody>
          <a:bodyPr wrap="square" rtlCol="0">
            <a:spAutoFit/>
          </a:bodyPr>
          <a:lstStyle/>
          <a:p>
            <a:pPr algn="l"/>
            <a:r>
              <a:rPr lang="en-GB" sz="2200" b="1" dirty="0">
                <a:solidFill>
                  <a:schemeClr val="accent5">
                    <a:lumMod val="50000"/>
                  </a:schemeClr>
                </a:solidFill>
              </a:rPr>
              <a:t>There is a big amount of rubbish in the street.</a:t>
            </a:r>
          </a:p>
        </p:txBody>
      </p:sp>
      <p:sp>
        <p:nvSpPr>
          <p:cNvPr id="52" name="TextBox 51"/>
          <p:cNvSpPr txBox="1"/>
          <p:nvPr/>
        </p:nvSpPr>
        <p:spPr>
          <a:xfrm>
            <a:off x="181592" y="2880816"/>
            <a:ext cx="8125012" cy="430887"/>
          </a:xfrm>
          <a:prstGeom prst="rect">
            <a:avLst/>
          </a:prstGeom>
          <a:noFill/>
        </p:spPr>
        <p:txBody>
          <a:bodyPr wrap="square" rtlCol="0">
            <a:spAutoFit/>
          </a:bodyPr>
          <a:lstStyle/>
          <a:p>
            <a:pPr algn="l"/>
            <a:r>
              <a:rPr lang="en-GB" sz="2200" b="1" dirty="0">
                <a:solidFill>
                  <a:schemeClr val="accent5">
                    <a:lumMod val="50000"/>
                  </a:schemeClr>
                </a:solidFill>
              </a:rPr>
              <a:t>The history class is going to start, today it’s about the war.</a:t>
            </a:r>
          </a:p>
        </p:txBody>
      </p:sp>
      <p:sp>
        <p:nvSpPr>
          <p:cNvPr id="53" name="TextBox 52"/>
          <p:cNvSpPr txBox="1"/>
          <p:nvPr/>
        </p:nvSpPr>
        <p:spPr>
          <a:xfrm>
            <a:off x="198307" y="3680853"/>
            <a:ext cx="7678319" cy="430887"/>
          </a:xfrm>
          <a:prstGeom prst="rect">
            <a:avLst/>
          </a:prstGeom>
          <a:noFill/>
        </p:spPr>
        <p:txBody>
          <a:bodyPr wrap="square" rtlCol="0">
            <a:spAutoFit/>
          </a:bodyPr>
          <a:lstStyle/>
          <a:p>
            <a:pPr algn="l"/>
            <a:r>
              <a:rPr lang="en-GB" sz="2200" b="1" dirty="0">
                <a:solidFill>
                  <a:schemeClr val="accent5">
                    <a:lumMod val="50000"/>
                  </a:schemeClr>
                </a:solidFill>
              </a:rPr>
              <a:t>It is important to learn Spanish nowadays.</a:t>
            </a:r>
          </a:p>
        </p:txBody>
      </p:sp>
      <p:sp>
        <p:nvSpPr>
          <p:cNvPr id="55" name="TextBox 54"/>
          <p:cNvSpPr txBox="1"/>
          <p:nvPr/>
        </p:nvSpPr>
        <p:spPr>
          <a:xfrm>
            <a:off x="181591" y="4505753"/>
            <a:ext cx="7078975" cy="430887"/>
          </a:xfrm>
          <a:prstGeom prst="rect">
            <a:avLst/>
          </a:prstGeom>
          <a:noFill/>
        </p:spPr>
        <p:txBody>
          <a:bodyPr wrap="square" rtlCol="0">
            <a:spAutoFit/>
          </a:bodyPr>
          <a:lstStyle/>
          <a:p>
            <a:pPr algn="l"/>
            <a:r>
              <a:rPr lang="en-GB" sz="2200" b="1" dirty="0">
                <a:solidFill>
                  <a:schemeClr val="accent5">
                    <a:lumMod val="50000"/>
                  </a:schemeClr>
                </a:solidFill>
              </a:rPr>
              <a:t>This tomato is not fresh.</a:t>
            </a:r>
          </a:p>
        </p:txBody>
      </p:sp>
      <p:sp>
        <p:nvSpPr>
          <p:cNvPr id="56" name="TextBox 55"/>
          <p:cNvSpPr txBox="1"/>
          <p:nvPr/>
        </p:nvSpPr>
        <p:spPr>
          <a:xfrm>
            <a:off x="181591" y="5257289"/>
            <a:ext cx="8008161" cy="430887"/>
          </a:xfrm>
          <a:prstGeom prst="rect">
            <a:avLst/>
          </a:prstGeom>
          <a:noFill/>
        </p:spPr>
        <p:txBody>
          <a:bodyPr wrap="square" rtlCol="0">
            <a:spAutoFit/>
          </a:bodyPr>
          <a:lstStyle/>
          <a:p>
            <a:pPr algn="l"/>
            <a:r>
              <a:rPr lang="en-GB" sz="2200" b="1" dirty="0">
                <a:solidFill>
                  <a:schemeClr val="accent5">
                    <a:lumMod val="50000"/>
                  </a:schemeClr>
                </a:solidFill>
              </a:rPr>
              <a:t>Where is the match going to take place tonight?.</a:t>
            </a:r>
          </a:p>
        </p:txBody>
      </p:sp>
      <p:sp>
        <p:nvSpPr>
          <p:cNvPr id="57" name="TextBox 56"/>
          <p:cNvSpPr txBox="1"/>
          <p:nvPr/>
        </p:nvSpPr>
        <p:spPr>
          <a:xfrm>
            <a:off x="181591" y="6006593"/>
            <a:ext cx="8947431" cy="430887"/>
          </a:xfrm>
          <a:prstGeom prst="rect">
            <a:avLst/>
          </a:prstGeom>
          <a:noFill/>
        </p:spPr>
        <p:txBody>
          <a:bodyPr wrap="square" rtlCol="0">
            <a:spAutoFit/>
          </a:bodyPr>
          <a:lstStyle/>
          <a:p>
            <a:pPr algn="l"/>
            <a:r>
              <a:rPr lang="en-GB" sz="2200" b="1" dirty="0">
                <a:solidFill>
                  <a:schemeClr val="accent5">
                    <a:lumMod val="50000"/>
                  </a:schemeClr>
                </a:solidFill>
              </a:rPr>
              <a:t>There are lots of cars everywhere near the beach.</a:t>
            </a:r>
          </a:p>
        </p:txBody>
      </p:sp>
      <p:sp>
        <p:nvSpPr>
          <p:cNvPr id="58" name="TextBox 57"/>
          <p:cNvSpPr txBox="1"/>
          <p:nvPr/>
        </p:nvSpPr>
        <p:spPr>
          <a:xfrm>
            <a:off x="4067003" y="2441657"/>
            <a:ext cx="1587839" cy="430887"/>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GB" sz="2200" dirty="0" err="1">
                <a:solidFill>
                  <a:schemeClr val="accent5">
                    <a:lumMod val="50000"/>
                  </a:schemeClr>
                </a:solidFill>
              </a:rPr>
              <a:t>comenzar</a:t>
            </a:r>
            <a:endParaRPr lang="en-GB" sz="2200" dirty="0">
              <a:solidFill>
                <a:schemeClr val="accent5">
                  <a:lumMod val="50000"/>
                </a:schemeClr>
              </a:solidFill>
            </a:endParaRPr>
          </a:p>
        </p:txBody>
      </p:sp>
      <p:sp>
        <p:nvSpPr>
          <p:cNvPr id="33" name="Rounded Rectangle 11">
            <a:extLst>
              <a:ext uri="{FF2B5EF4-FFF2-40B4-BE49-F238E27FC236}">
                <a16:creationId xmlns:a16="http://schemas.microsoft.com/office/drawing/2014/main" id="{A316DD52-7894-4A75-969C-CA0645DA2978}"/>
              </a:ext>
            </a:extLst>
          </p:cNvPr>
          <p:cNvSpPr/>
          <p:nvPr/>
        </p:nvSpPr>
        <p:spPr>
          <a:xfrm>
            <a:off x="10522424" y="258166"/>
            <a:ext cx="14057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81872" y="126266"/>
            <a:ext cx="1031838" cy="664718"/>
          </a:xfrm>
        </p:spPr>
        <p:txBody>
          <a:bodyPr>
            <a:normAutofit/>
          </a:bodyPr>
          <a:lstStyle/>
          <a:p>
            <a:r>
              <a:rPr lang="en-GB" sz="2000" b="1" dirty="0">
                <a:solidFill>
                  <a:schemeClr val="bg1"/>
                </a:solidFill>
              </a:rPr>
              <a:t>leer</a:t>
            </a:r>
          </a:p>
        </p:txBody>
      </p:sp>
      <p:sp>
        <p:nvSpPr>
          <p:cNvPr id="34" name="TextBox 33">
            <a:extLst>
              <a:ext uri="{FF2B5EF4-FFF2-40B4-BE49-F238E27FC236}">
                <a16:creationId xmlns:a16="http://schemas.microsoft.com/office/drawing/2014/main" id="{9D1DF0A3-ADF5-7447-BD11-05540C447550}"/>
              </a:ext>
            </a:extLst>
          </p:cNvPr>
          <p:cNvSpPr txBox="1"/>
          <p:nvPr/>
        </p:nvSpPr>
        <p:spPr>
          <a:xfrm>
            <a:off x="181591" y="227792"/>
            <a:ext cx="95417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Elige</a:t>
            </a:r>
            <a:r>
              <a:rPr lang="en-US" sz="2400" b="1" dirty="0">
                <a:solidFill>
                  <a:srgbClr val="4472C4">
                    <a:lumMod val="50000"/>
                  </a:srgbClr>
                </a:solidFill>
                <a:latin typeface="Century Gothic" panose="020F0302020204030204"/>
              </a:rPr>
              <a:t> una palabra para </a:t>
            </a:r>
            <a:r>
              <a:rPr lang="en-US" sz="2400" b="1" dirty="0" err="1">
                <a:solidFill>
                  <a:srgbClr val="4472C4">
                    <a:lumMod val="50000"/>
                  </a:srgbClr>
                </a:solidFill>
                <a:latin typeface="Century Gothic" panose="020F0302020204030204"/>
              </a:rPr>
              <a:t>completar</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cada</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frase</a:t>
            </a:r>
            <a:r>
              <a:rPr lang="en-US" sz="2400" b="1" dirty="0">
                <a:solidFill>
                  <a:srgbClr val="4472C4">
                    <a:lumMod val="50000"/>
                  </a:srgbClr>
                </a:solidFill>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5122" name="Picture 2" descr="clip art tomatoes - Clip Art Library">
            <a:extLst>
              <a:ext uri="{FF2B5EF4-FFF2-40B4-BE49-F238E27FC236}">
                <a16:creationId xmlns:a16="http://schemas.microsoft.com/office/drawing/2014/main" id="{750E09CC-CB05-DC4B-89AC-BF2B5FD4B408}"/>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52302" y="3853555"/>
            <a:ext cx="1443428" cy="94400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arbage clipart - Clip Art Library">
            <a:extLst>
              <a:ext uri="{FF2B5EF4-FFF2-40B4-BE49-F238E27FC236}">
                <a16:creationId xmlns:a16="http://schemas.microsoft.com/office/drawing/2014/main" id="{C70D240A-8C5F-CC46-9936-7105A9089E07}"/>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3889" b="90833" l="10000" r="90000">
                        <a14:foregroundMark x1="52444" y1="21944" x2="50778" y2="33333"/>
                        <a14:foregroundMark x1="50778" y1="33333" x2="56444" y2="48889"/>
                        <a14:foregroundMark x1="56444" y1="48889" x2="57889" y2="37222"/>
                        <a14:foregroundMark x1="57889" y1="37222" x2="62222" y2="23611"/>
                        <a14:foregroundMark x1="62222" y1="23611" x2="60556" y2="13333"/>
                        <a14:foregroundMark x1="60556" y1="13333" x2="56889" y2="6389"/>
                        <a14:foregroundMark x1="56889" y1="6389" x2="54222" y2="3889"/>
                        <a14:foregroundMark x1="59778" y1="5278" x2="64000" y2="7500"/>
                        <a14:foregroundMark x1="64000" y1="7500" x2="63889" y2="18333"/>
                        <a14:foregroundMark x1="63889" y1="18333" x2="63222" y2="20278"/>
                        <a14:foregroundMark x1="52233" y1="87342" x2="47080" y2="86327"/>
                        <a14:foregroundMark x1="32359" y1="81989" x2="35000" y2="74444"/>
                        <a14:foregroundMark x1="35000" y1="74444" x2="34889" y2="73611"/>
                        <a14:foregroundMark x1="29778" y1="46389" x2="26111" y2="52778"/>
                        <a14:foregroundMark x1="26111" y1="52778" x2="26000" y2="53611"/>
                        <a14:foregroundMark x1="64000" y1="68056" x2="65778" y2="78056"/>
                        <a14:foregroundMark x1="65778" y1="78056" x2="65556" y2="83056"/>
                        <a14:foregroundMark x1="56556" y1="87778" x2="52556" y2="91389"/>
                        <a14:foregroundMark x1="52556" y1="91389" x2="48222" y2="90833"/>
                        <a14:foregroundMark x1="48222" y1="90833" x2="45556" y2="81389"/>
                        <a14:foregroundMark x1="40778" y1="18611" x2="36667" y2="13889"/>
                        <a14:foregroundMark x1="36667" y1="13889" x2="33333" y2="21111"/>
                        <a14:foregroundMark x1="33333" y1="21111" x2="33222" y2="22778"/>
                        <a14:foregroundMark x1="50556" y1="46111" x2="48222" y2="42778"/>
                        <a14:backgroundMark x1="11444" y1="65278" x2="37222" y2="97222"/>
                        <a14:backgroundMark x1="37222" y1="97222" x2="42222" y2="98889"/>
                        <a14:backgroundMark x1="48877" y1="94966" x2="52941" y2="92570"/>
                        <a14:backgroundMark x1="42222" y1="98889" x2="48849" y2="94982"/>
                        <a14:backgroundMark x1="57695" y1="91265" x2="66333" y2="93333"/>
                        <a14:backgroundMark x1="66333" y1="93333" x2="76889" y2="91944"/>
                        <a14:backgroundMark x1="76889" y1="91944" x2="82000" y2="85000"/>
                        <a14:backgroundMark x1="82000" y1="85000" x2="84444" y2="75556"/>
                        <a14:backgroundMark x1="84444" y1="75556" x2="90778" y2="69167"/>
                        <a14:backgroundMark x1="82444" y1="83889" x2="78000" y2="84444"/>
                        <a14:backgroundMark x1="78000" y1="84444" x2="69000" y2="79444"/>
                        <a14:backgroundMark x1="66188" y1="83230" x2="64667" y2="85278"/>
                        <a14:backgroundMark x1="69000" y1="79444" x2="67530" y2="81424"/>
                        <a14:backgroundMark x1="64667" y1="85278" x2="57034" y2="89241"/>
                        <a14:backgroundMark x1="47456" y1="90048" x2="46000" y2="88611"/>
                        <a14:backgroundMark x1="46000" y1="88611" x2="25556" y2="84444"/>
                        <a14:backgroundMark x1="44889" y1="88056" x2="45778" y2="85278"/>
                        <a14:backgroundMark x1="74333" y1="81944" x2="67111" y2="84167"/>
                        <a14:backgroundMark x1="80667" y1="75000" x2="79444" y2="73611"/>
                        <a14:backgroundMark x1="32667" y1="84444" x2="32111" y2="82222"/>
                      </a14:backgroundRemoval>
                    </a14:imgEffect>
                  </a14:imgLayer>
                </a14:imgProps>
              </a:ext>
              <a:ext uri="{28A0092B-C50C-407E-A947-70E740481C1C}">
                <a14:useLocalDpi xmlns:a14="http://schemas.microsoft.com/office/drawing/2010/main"/>
              </a:ext>
            </a:extLst>
          </a:blip>
          <a:srcRect/>
          <a:stretch>
            <a:fillRect/>
          </a:stretch>
        </p:blipFill>
        <p:spPr bwMode="auto">
          <a:xfrm>
            <a:off x="7496247" y="993421"/>
            <a:ext cx="2415813" cy="96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74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1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p:bldP spid="51" grpId="0"/>
      <p:bldP spid="52" grpId="0"/>
      <p:bldP spid="53" grpId="0"/>
      <p:bldP spid="55" grpId="0"/>
      <p:bldP spid="56" grpId="0"/>
      <p:bldP spid="57" grpId="0"/>
      <p:bldP spid="5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72017" y="258166"/>
            <a:ext cx="12561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539094" y="4780769"/>
            <a:ext cx="273614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a:solidFill>
                  <a:srgbClr val="002060"/>
                </a:solidFill>
                <a:latin typeface="Century Gothic" panose="020F0302020204030204"/>
              </a:rPr>
              <a:t>gris</a:t>
            </a:r>
            <a:endParaRPr kumimoji="0" lang="fr-FR" sz="5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736140" y="4780769"/>
            <a:ext cx="28987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a:solidFill>
                  <a:srgbClr val="002060"/>
                </a:solidFill>
                <a:latin typeface="Century Gothic" panose="020F0302020204030204"/>
              </a:rPr>
              <a:t>el </a:t>
            </a:r>
            <a:r>
              <a:rPr lang="fr-FR" sz="5400" dirty="0" err="1">
                <a:solidFill>
                  <a:srgbClr val="002060"/>
                </a:solidFill>
                <a:latin typeface="Century Gothic" panose="020F0302020204030204"/>
              </a:rPr>
              <a:t>pollo</a:t>
            </a:r>
            <a:endParaRPr kumimoji="0" lang="fr-FR" sz="5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213005" y="4770537"/>
            <a:ext cx="320393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a:solidFill>
                  <a:srgbClr val="002060"/>
                </a:solidFill>
                <a:latin typeface="Century Gothic" panose="020F0302020204030204"/>
              </a:rPr>
              <a:t>las </a:t>
            </a:r>
            <a:r>
              <a:rPr lang="fr-FR" sz="5400" dirty="0" err="1">
                <a:solidFill>
                  <a:srgbClr val="002060"/>
                </a:solidFill>
                <a:latin typeface="Century Gothic" panose="020F0302020204030204"/>
              </a:rPr>
              <a:t>gafas</a:t>
            </a:r>
            <a:endParaRPr kumimoji="0" lang="fr-FR" sz="54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7683" y="2580867"/>
            <a:ext cx="2750511" cy="1683710"/>
          </a:xfrm>
          <a:prstGeom prst="rect">
            <a:avLst/>
          </a:prstGeom>
        </p:spPr>
      </p:pic>
      <p:pic>
        <p:nvPicPr>
          <p:cNvPr id="20" name="Picture 19"/>
          <p:cNvPicPr>
            <a:picLocks noChangeAspect="1"/>
          </p:cNvPicPr>
          <p:nvPr/>
        </p:nvPicPr>
        <p:blipFill>
          <a:blip r:embed="rId5">
            <a:clrChange>
              <a:clrFrom>
                <a:srgbClr val="FFFCFA"/>
              </a:clrFrom>
              <a:clrTo>
                <a:srgbClr val="FFFCFA">
                  <a:alpha val="0"/>
                </a:srgbClr>
              </a:clrTo>
            </a:clrChange>
            <a:extLst>
              <a:ext uri="{28A0092B-C50C-407E-A947-70E740481C1C}">
                <a14:useLocalDpi xmlns:a14="http://schemas.microsoft.com/office/drawing/2010/main"/>
              </a:ext>
            </a:extLst>
          </a:blip>
          <a:stretch>
            <a:fillRect/>
          </a:stretch>
        </p:blipFill>
        <p:spPr>
          <a:xfrm>
            <a:off x="6909028" y="2438497"/>
            <a:ext cx="2616842" cy="1968450"/>
          </a:xfrm>
          <a:prstGeom prst="rect">
            <a:avLst/>
          </a:prstGeom>
        </p:spPr>
      </p:pic>
      <p:pic>
        <p:nvPicPr>
          <p:cNvPr id="22" name="Picture 2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81843" y="2353013"/>
            <a:ext cx="2493397" cy="2353075"/>
          </a:xfrm>
          <a:prstGeom prst="rect">
            <a:avLst/>
          </a:prstGeom>
        </p:spPr>
      </p:pic>
      <p:sp>
        <p:nvSpPr>
          <p:cNvPr id="24" name="TextBox 23"/>
          <p:cNvSpPr txBox="1"/>
          <p:nvPr/>
        </p:nvSpPr>
        <p:spPr>
          <a:xfrm>
            <a:off x="10614942" y="786926"/>
            <a:ext cx="12561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[1/5]</a:t>
            </a:r>
          </a:p>
        </p:txBody>
      </p:sp>
      <p:sp>
        <p:nvSpPr>
          <p:cNvPr id="28" name="Rectangle 3">
            <a:extLst>
              <a:ext uri="{FF2B5EF4-FFF2-40B4-BE49-F238E27FC236}">
                <a16:creationId xmlns:a16="http://schemas.microsoft.com/office/drawing/2014/main" id="{19F92A6F-C2B4-2344-99BF-C7C50A13DDBE}"/>
              </a:ext>
            </a:extLst>
          </p:cNvPr>
          <p:cNvSpPr>
            <a:spLocks noChangeArrowheads="1"/>
          </p:cNvSpPr>
          <p:nvPr/>
        </p:nvSpPr>
        <p:spPr bwMode="auto">
          <a:xfrm>
            <a:off x="10100211" y="148710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9" name="AutoShape 11">
            <a:hlinkClick r:id="" action="ppaction://noaction" highlightClick="1"/>
            <a:extLst>
              <a:ext uri="{FF2B5EF4-FFF2-40B4-BE49-F238E27FC236}">
                <a16:creationId xmlns:a16="http://schemas.microsoft.com/office/drawing/2014/main" id="{A8676E6E-BE81-4A49-9B21-E1B31DEC3A6B}"/>
              </a:ext>
            </a:extLst>
          </p:cNvPr>
          <p:cNvSpPr>
            <a:spLocks noChangeArrowheads="1"/>
          </p:cNvSpPr>
          <p:nvPr/>
        </p:nvSpPr>
        <p:spPr bwMode="auto">
          <a:xfrm>
            <a:off x="9798185" y="56961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30" name="Rectangle 2">
            <a:extLst>
              <a:ext uri="{FF2B5EF4-FFF2-40B4-BE49-F238E27FC236}">
                <a16:creationId xmlns:a16="http://schemas.microsoft.com/office/drawing/2014/main" id="{2B944339-85A1-1348-B08E-9E526E8492C2}"/>
              </a:ext>
            </a:extLst>
          </p:cNvPr>
          <p:cNvSpPr>
            <a:spLocks noChangeArrowheads="1"/>
          </p:cNvSpPr>
          <p:nvPr/>
        </p:nvSpPr>
        <p:spPr bwMode="auto">
          <a:xfrm>
            <a:off x="10101608" y="150642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1" name="Group 11">
            <a:extLst>
              <a:ext uri="{FF2B5EF4-FFF2-40B4-BE49-F238E27FC236}">
                <a16:creationId xmlns:a16="http://schemas.microsoft.com/office/drawing/2014/main" id="{2AFE8C8C-C8E8-8443-B3D0-E50F4709E5DC}"/>
              </a:ext>
            </a:extLst>
          </p:cNvPr>
          <p:cNvGrpSpPr/>
          <p:nvPr/>
        </p:nvGrpSpPr>
        <p:grpSpPr>
          <a:xfrm>
            <a:off x="10635094" y="1293571"/>
            <a:ext cx="1439862" cy="4462189"/>
            <a:chOff x="10558328" y="1163992"/>
            <a:chExt cx="1439862" cy="4462189"/>
          </a:xfrm>
        </p:grpSpPr>
        <p:sp>
          <p:nvSpPr>
            <p:cNvPr id="32" name="Line 4">
              <a:extLst>
                <a:ext uri="{FF2B5EF4-FFF2-40B4-BE49-F238E27FC236}">
                  <a16:creationId xmlns:a16="http://schemas.microsoft.com/office/drawing/2014/main" id="{D92938ED-28C8-914B-BC5F-E74E7E855232}"/>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Line 7">
              <a:extLst>
                <a:ext uri="{FF2B5EF4-FFF2-40B4-BE49-F238E27FC236}">
                  <a16:creationId xmlns:a16="http://schemas.microsoft.com/office/drawing/2014/main" id="{3C2EB774-20AB-EC4A-9A83-50185CBEB35D}"/>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Line 9">
              <a:extLst>
                <a:ext uri="{FF2B5EF4-FFF2-40B4-BE49-F238E27FC236}">
                  <a16:creationId xmlns:a16="http://schemas.microsoft.com/office/drawing/2014/main" id="{381E7C75-4809-0641-9FB4-17C6F18ABED5}"/>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 Box 10">
              <a:extLst>
                <a:ext uri="{FF2B5EF4-FFF2-40B4-BE49-F238E27FC236}">
                  <a16:creationId xmlns:a16="http://schemas.microsoft.com/office/drawing/2014/main" id="{5D33A136-C6E0-D74F-A8D4-CAC172DE8C5F}"/>
                </a:ext>
              </a:extLst>
            </p:cNvPr>
            <p:cNvSpPr txBox="1">
              <a:spLocks noChangeArrowheads="1"/>
            </p:cNvSpPr>
            <p:nvPr/>
          </p:nvSpPr>
          <p:spPr bwMode="auto">
            <a:xfrm>
              <a:off x="10558328" y="2699212"/>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6" name="Text Box 12">
              <a:extLst>
                <a:ext uri="{FF2B5EF4-FFF2-40B4-BE49-F238E27FC236}">
                  <a16:creationId xmlns:a16="http://schemas.microsoft.com/office/drawing/2014/main" id="{F1BB4708-EE4C-1E46-A144-9AB64B3092E3}"/>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3</a:t>
              </a:r>
            </a:p>
          </p:txBody>
        </p:sp>
        <p:sp>
          <p:nvSpPr>
            <p:cNvPr id="37" name="Text Box 14">
              <a:extLst>
                <a:ext uri="{FF2B5EF4-FFF2-40B4-BE49-F238E27FC236}">
                  <a16:creationId xmlns:a16="http://schemas.microsoft.com/office/drawing/2014/main" id="{61708C80-2E47-9546-8D96-1F93F06FCB19}"/>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grpSp>
      <p:sp>
        <p:nvSpPr>
          <p:cNvPr id="9" name="TextBox 8">
            <a:extLst>
              <a:ext uri="{FF2B5EF4-FFF2-40B4-BE49-F238E27FC236}">
                <a16:creationId xmlns:a16="http://schemas.microsoft.com/office/drawing/2014/main" id="{E3E44CCC-02DD-4AC0-8512-B1DB6255D44F}"/>
              </a:ext>
            </a:extLst>
          </p:cNvPr>
          <p:cNvSpPr txBox="1"/>
          <p:nvPr/>
        </p:nvSpPr>
        <p:spPr>
          <a:xfrm>
            <a:off x="3818064" y="1401292"/>
            <a:ext cx="21782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grey</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46607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28"/>
                                        </p:tgtEl>
                                      </p:cBhvr>
                                    </p:animEffect>
                                    <p:set>
                                      <p:cBhvr>
                                        <p:cTn id="16" dur="1" fill="hold">
                                          <p:stCondLst>
                                            <p:cond delay="2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92" y="3932054"/>
            <a:ext cx="9616350" cy="1761576"/>
          </a:xfrm>
        </p:spPr>
        <p:txBody>
          <a:bodyPr>
            <a:normAutofit fontScale="90000"/>
          </a:bodyPr>
          <a:lstStyle/>
          <a:p>
            <a:r>
              <a:rPr lang="en-GB" dirty="0"/>
              <a:t>Miguel, el *</a:t>
            </a:r>
            <a:r>
              <a:rPr lang="en-GB" dirty="0" err="1"/>
              <a:t>guerrero</a:t>
            </a:r>
            <a:r>
              <a:rPr lang="en-GB" dirty="0"/>
              <a:t> </a:t>
            </a:r>
            <a:r>
              <a:rPr lang="en-GB" dirty="0" err="1"/>
              <a:t>portugués</a:t>
            </a:r>
            <a:r>
              <a:rPr lang="en-GB" dirty="0"/>
              <a:t>, </a:t>
            </a:r>
            <a:r>
              <a:rPr lang="en-GB" dirty="0" err="1"/>
              <a:t>toca</a:t>
            </a:r>
            <a:r>
              <a:rPr lang="en-GB" dirty="0"/>
              <a:t> la </a:t>
            </a:r>
            <a:r>
              <a:rPr lang="en-GB" dirty="0" err="1"/>
              <a:t>guitarra</a:t>
            </a:r>
            <a:r>
              <a:rPr lang="en-GB" dirty="0"/>
              <a:t> y </a:t>
            </a:r>
            <a:r>
              <a:rPr lang="en-GB" dirty="0" err="1"/>
              <a:t>baila</a:t>
            </a:r>
            <a:r>
              <a:rPr lang="en-GB" dirty="0"/>
              <a:t> merengue.</a:t>
            </a:r>
            <a:br>
              <a:rPr lang="en-GB" dirty="0"/>
            </a:br>
            <a:br>
              <a:rPr lang="en-GB" dirty="0"/>
            </a:br>
            <a:r>
              <a:rPr lang="en-GB" dirty="0" err="1"/>
              <a:t>Ángel</a:t>
            </a:r>
            <a:r>
              <a:rPr lang="en-GB" dirty="0"/>
              <a:t> de Gerona </a:t>
            </a:r>
            <a:r>
              <a:rPr lang="en-GB" dirty="0" err="1"/>
              <a:t>usa</a:t>
            </a:r>
            <a:r>
              <a:rPr lang="en-GB" dirty="0"/>
              <a:t> *</a:t>
            </a:r>
            <a:r>
              <a:rPr lang="en-GB" dirty="0" err="1"/>
              <a:t>poderes</a:t>
            </a:r>
            <a:r>
              <a:rPr lang="en-GB" dirty="0"/>
              <a:t> </a:t>
            </a:r>
            <a:r>
              <a:rPr lang="en-GB" dirty="0" err="1"/>
              <a:t>mágicos</a:t>
            </a:r>
            <a:r>
              <a:rPr lang="en-GB" dirty="0"/>
              <a:t> </a:t>
            </a:r>
            <a:r>
              <a:rPr lang="en-GB" dirty="0" err="1"/>
              <a:t>en</a:t>
            </a:r>
            <a:r>
              <a:rPr lang="en-GB" dirty="0"/>
              <a:t> el colegio para pasar las </a:t>
            </a:r>
            <a:r>
              <a:rPr lang="en-GB" dirty="0" err="1"/>
              <a:t>páginas</a:t>
            </a:r>
            <a:r>
              <a:rPr lang="en-GB" dirty="0"/>
              <a:t>.</a:t>
            </a:r>
            <a:br>
              <a:rPr lang="en-GB" dirty="0"/>
            </a:br>
            <a:br>
              <a:rPr lang="en-GB" dirty="0"/>
            </a:br>
            <a:r>
              <a:rPr lang="en-GB" dirty="0" err="1"/>
              <a:t>Generalmente</a:t>
            </a:r>
            <a:r>
              <a:rPr lang="en-GB" dirty="0"/>
              <a:t>, la </a:t>
            </a:r>
            <a:r>
              <a:rPr lang="en-GB" dirty="0" err="1"/>
              <a:t>gente</a:t>
            </a:r>
            <a:r>
              <a:rPr lang="en-GB" dirty="0"/>
              <a:t> de Argentina es genial, </a:t>
            </a:r>
            <a:r>
              <a:rPr lang="en-GB" dirty="0" err="1"/>
              <a:t>inteligente</a:t>
            </a:r>
            <a:r>
              <a:rPr lang="en-GB" dirty="0"/>
              <a:t> y </a:t>
            </a:r>
            <a:r>
              <a:rPr lang="en-GB" dirty="0" err="1"/>
              <a:t>generosa</a:t>
            </a:r>
            <a:r>
              <a:rPr lang="en-GB" dirty="0"/>
              <a:t>.</a:t>
            </a:r>
            <a:br>
              <a:rPr lang="en-GB" dirty="0"/>
            </a:br>
            <a:br>
              <a:rPr lang="en-GB" dirty="0"/>
            </a:br>
            <a:br>
              <a:rPr lang="en-GB" dirty="0"/>
            </a:br>
            <a:br>
              <a:rPr lang="en-GB" dirty="0"/>
            </a:br>
            <a:endParaRPr lang="en-GB" dirty="0"/>
          </a:p>
        </p:txBody>
      </p:sp>
      <p:sp>
        <p:nvSpPr>
          <p:cNvPr id="6"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5" name="TextBox 4"/>
          <p:cNvSpPr txBox="1"/>
          <p:nvPr/>
        </p:nvSpPr>
        <p:spPr>
          <a:xfrm>
            <a:off x="435429" y="458625"/>
            <a:ext cx="4325257" cy="646331"/>
          </a:xfrm>
          <a:prstGeom prst="rect">
            <a:avLst/>
          </a:prstGeom>
          <a:noFill/>
        </p:spPr>
        <p:txBody>
          <a:bodyPr wrap="square" rtlCol="0">
            <a:spAutoFit/>
          </a:bodyPr>
          <a:lstStyle/>
          <a:p>
            <a:pPr algn="l"/>
            <a:r>
              <a:rPr lang="en-GB" sz="3600" b="1" dirty="0">
                <a:solidFill>
                  <a:schemeClr val="accent5">
                    <a:lumMod val="50000"/>
                  </a:schemeClr>
                </a:solidFill>
              </a:rPr>
              <a:t>Tongue twisters </a:t>
            </a:r>
          </a:p>
        </p:txBody>
      </p:sp>
      <p:sp>
        <p:nvSpPr>
          <p:cNvPr id="12" name="Action Button: Custom 20">
            <a:hlinkClick r:id="" action="ppaction://noaction" highlightClick="1">
              <a:snd r:embed="rId3" name="T 1 slow.wav"/>
            </a:hlinkClick>
            <a:extLst>
              <a:ext uri="{FF2B5EF4-FFF2-40B4-BE49-F238E27FC236}">
                <a16:creationId xmlns:a16="http://schemas.microsoft.com/office/drawing/2014/main" id="{EEC96304-0547-4EE1-8F3F-E74C85620AEC}"/>
              </a:ext>
            </a:extLst>
          </p:cNvPr>
          <p:cNvSpPr/>
          <p:nvPr/>
        </p:nvSpPr>
        <p:spPr>
          <a:xfrm>
            <a:off x="9624885" y="90848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3" name="Action Button: Custom 20">
            <a:hlinkClick r:id="" action="ppaction://noaction" highlightClick="1">
              <a:snd r:embed="rId4" name="Tongue twister 1 Medium.wav"/>
            </a:hlinkClick>
            <a:extLst>
              <a:ext uri="{FF2B5EF4-FFF2-40B4-BE49-F238E27FC236}">
                <a16:creationId xmlns:a16="http://schemas.microsoft.com/office/drawing/2014/main" id="{1CEFA9C5-4A63-4759-BFDA-BD38CDDE2DF9}"/>
              </a:ext>
            </a:extLst>
          </p:cNvPr>
          <p:cNvSpPr/>
          <p:nvPr/>
        </p:nvSpPr>
        <p:spPr>
          <a:xfrm>
            <a:off x="10550621" y="90848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4" name="Action Button: Custom 20">
            <a:hlinkClick r:id="" action="ppaction://noaction" highlightClick="1">
              <a:snd r:embed="rId5" name="Tongue twister 1 Fast.wav"/>
            </a:hlinkClick>
            <a:extLst>
              <a:ext uri="{FF2B5EF4-FFF2-40B4-BE49-F238E27FC236}">
                <a16:creationId xmlns:a16="http://schemas.microsoft.com/office/drawing/2014/main" id="{1CEFA9C5-4A63-4759-BFDA-BD38CDDE2DF9}"/>
              </a:ext>
            </a:extLst>
          </p:cNvPr>
          <p:cNvSpPr/>
          <p:nvPr/>
        </p:nvSpPr>
        <p:spPr>
          <a:xfrm>
            <a:off x="11479621" y="90848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1" name="Action Button: Custom 20">
            <a:hlinkClick r:id="" action="ppaction://noaction" highlightClick="1">
              <a:snd r:embed="rId6" name="Tongue twister 2 Slow.wav"/>
            </a:hlinkClick>
            <a:extLst>
              <a:ext uri="{FF2B5EF4-FFF2-40B4-BE49-F238E27FC236}">
                <a16:creationId xmlns:a16="http://schemas.microsoft.com/office/drawing/2014/main" id="{6F6FDD3A-CBC4-6C4C-A294-B53CB560CFF9}"/>
              </a:ext>
            </a:extLst>
          </p:cNvPr>
          <p:cNvSpPr/>
          <p:nvPr/>
        </p:nvSpPr>
        <p:spPr>
          <a:xfrm>
            <a:off x="9619483" y="2996766"/>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Action Button: Custom 20">
            <a:hlinkClick r:id="" action="ppaction://noaction" highlightClick="1">
              <a:snd r:embed="rId7" name="Tongue twister 2 Medium.wav"/>
            </a:hlinkClick>
            <a:extLst>
              <a:ext uri="{FF2B5EF4-FFF2-40B4-BE49-F238E27FC236}">
                <a16:creationId xmlns:a16="http://schemas.microsoft.com/office/drawing/2014/main" id="{99289CBF-7E3B-DE40-8660-C0869AA2993C}"/>
              </a:ext>
            </a:extLst>
          </p:cNvPr>
          <p:cNvSpPr/>
          <p:nvPr/>
        </p:nvSpPr>
        <p:spPr>
          <a:xfrm>
            <a:off x="10550621" y="299770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6" name="Action Button: Custom 20">
            <a:hlinkClick r:id="" action="ppaction://noaction" highlightClick="1">
              <a:snd r:embed="rId8" name="Tongue twister 2 Fast.wav"/>
            </a:hlinkClick>
            <a:extLst>
              <a:ext uri="{FF2B5EF4-FFF2-40B4-BE49-F238E27FC236}">
                <a16:creationId xmlns:a16="http://schemas.microsoft.com/office/drawing/2014/main" id="{E07EC578-5238-B54F-A098-A8755B4C16F3}"/>
              </a:ext>
            </a:extLst>
          </p:cNvPr>
          <p:cNvSpPr/>
          <p:nvPr/>
        </p:nvSpPr>
        <p:spPr>
          <a:xfrm>
            <a:off x="11494891" y="2996767"/>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pic>
        <p:nvPicPr>
          <p:cNvPr id="1028" name="Picture 4" descr="Flag, Country, Argentina, Nation">
            <a:extLst>
              <a:ext uri="{FF2B5EF4-FFF2-40B4-BE49-F238E27FC236}">
                <a16:creationId xmlns:a16="http://schemas.microsoft.com/office/drawing/2014/main" id="{8358A54E-7134-584D-9C34-9F0F2AF946B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884623">
            <a:off x="10857251" y="5295435"/>
            <a:ext cx="1104986" cy="8427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rgentina, Comic Characters">
            <a:extLst>
              <a:ext uri="{FF2B5EF4-FFF2-40B4-BE49-F238E27FC236}">
                <a16:creationId xmlns:a16="http://schemas.microsoft.com/office/drawing/2014/main" id="{EE5D5588-3434-FA45-A6D2-0C9FF8500131}"/>
              </a:ext>
            </a:extLst>
          </p:cNvPr>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840461" y="5088607"/>
            <a:ext cx="1384435" cy="121004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2396F4B-5199-794F-B025-B4A8E520B479}"/>
              </a:ext>
            </a:extLst>
          </p:cNvPr>
          <p:cNvGrpSpPr/>
          <p:nvPr/>
        </p:nvGrpSpPr>
        <p:grpSpPr>
          <a:xfrm>
            <a:off x="10110573" y="1426375"/>
            <a:ext cx="1120881" cy="1378076"/>
            <a:chOff x="7906675" y="1373266"/>
            <a:chExt cx="2031810" cy="2281954"/>
          </a:xfrm>
        </p:grpSpPr>
        <p:pic>
          <p:nvPicPr>
            <p:cNvPr id="1030" name="Picture 6" descr="Dwarf, Viking, Armor, Beard, Fantasy, Hammer, Rpg">
              <a:extLst>
                <a:ext uri="{FF2B5EF4-FFF2-40B4-BE49-F238E27FC236}">
                  <a16:creationId xmlns:a16="http://schemas.microsoft.com/office/drawing/2014/main" id="{D20C4EB3-0576-6B46-A2E8-927AD0FF48C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82587" y="1373266"/>
              <a:ext cx="1521302" cy="22819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uitar, Instrument, String, Music">
              <a:extLst>
                <a:ext uri="{FF2B5EF4-FFF2-40B4-BE49-F238E27FC236}">
                  <a16:creationId xmlns:a16="http://schemas.microsoft.com/office/drawing/2014/main" id="{3C11A031-AA13-674F-A080-673F1FB0049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8484883">
              <a:off x="8292957" y="1766510"/>
              <a:ext cx="1259245" cy="20318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ortugal, Flag, Portuguese, Republic, National, Symbol">
              <a:extLst>
                <a:ext uri="{FF2B5EF4-FFF2-40B4-BE49-F238E27FC236}">
                  <a16:creationId xmlns:a16="http://schemas.microsoft.com/office/drawing/2014/main" id="{57252DA3-B087-AB42-8AB5-80724A6E4A3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07180" y="2253193"/>
              <a:ext cx="391575" cy="261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7" name="Action Button: Custom 20">
            <a:hlinkClick r:id="" action="ppaction://noaction" highlightClick="1">
              <a:snd r:embed="rId14" name="Tongue twister 3 Slow.wav"/>
            </a:hlinkClick>
            <a:extLst>
              <a:ext uri="{FF2B5EF4-FFF2-40B4-BE49-F238E27FC236}">
                <a16:creationId xmlns:a16="http://schemas.microsoft.com/office/drawing/2014/main" id="{E7465A8E-ABF0-714C-83F2-E20A1C234A1F}"/>
              </a:ext>
            </a:extLst>
          </p:cNvPr>
          <p:cNvSpPr/>
          <p:nvPr/>
        </p:nvSpPr>
        <p:spPr>
          <a:xfrm>
            <a:off x="9619483" y="469349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8" name="Action Button: Custom 20">
            <a:hlinkClick r:id="" action="ppaction://noaction" highlightClick="1">
              <a:snd r:embed="rId15" name="Tongue twister 3 Medium.wav"/>
            </a:hlinkClick>
            <a:extLst>
              <a:ext uri="{FF2B5EF4-FFF2-40B4-BE49-F238E27FC236}">
                <a16:creationId xmlns:a16="http://schemas.microsoft.com/office/drawing/2014/main" id="{18C8B896-B060-284B-94FC-E30B0077B196}"/>
              </a:ext>
            </a:extLst>
          </p:cNvPr>
          <p:cNvSpPr/>
          <p:nvPr/>
        </p:nvSpPr>
        <p:spPr>
          <a:xfrm>
            <a:off x="10550621" y="4704364"/>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9" name="Action Button: Custom 20">
            <a:hlinkClick r:id="" action="ppaction://noaction" highlightClick="1">
              <a:snd r:embed="rId16" name="Tongue twister 3 Fast.wav"/>
            </a:hlinkClick>
            <a:extLst>
              <a:ext uri="{FF2B5EF4-FFF2-40B4-BE49-F238E27FC236}">
                <a16:creationId xmlns:a16="http://schemas.microsoft.com/office/drawing/2014/main" id="{D262B88A-A3A1-FA47-8DA6-70A89EEB6670}"/>
              </a:ext>
            </a:extLst>
          </p:cNvPr>
          <p:cNvSpPr/>
          <p:nvPr/>
        </p:nvSpPr>
        <p:spPr>
          <a:xfrm>
            <a:off x="11494891" y="470267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pic>
        <p:nvPicPr>
          <p:cNvPr id="7" name="Picture 4" descr="Book, Opened, Pages, Reading, Learn">
            <a:extLst>
              <a:ext uri="{FF2B5EF4-FFF2-40B4-BE49-F238E27FC236}">
                <a16:creationId xmlns:a16="http://schemas.microsoft.com/office/drawing/2014/main" id="{40525500-F586-1B4D-A302-F6839DBFF58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853117" y="3486183"/>
            <a:ext cx="1830173" cy="915087"/>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a:extLst>
              <a:ext uri="{FF2B5EF4-FFF2-40B4-BE49-F238E27FC236}">
                <a16:creationId xmlns:a16="http://schemas.microsoft.com/office/drawing/2014/main" id="{A94551CB-16A1-FB42-B243-EC55A898C04D}"/>
              </a:ext>
            </a:extLst>
          </p:cNvPr>
          <p:cNvSpPr txBox="1">
            <a:spLocks/>
          </p:cNvSpPr>
          <p:nvPr/>
        </p:nvSpPr>
        <p:spPr>
          <a:xfrm>
            <a:off x="6481288" y="186145"/>
            <a:ext cx="3138195" cy="5956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dirty="0"/>
              <a:t>*</a:t>
            </a:r>
            <a:r>
              <a:rPr lang="en-GB" sz="2400" dirty="0" err="1"/>
              <a:t>guerrero</a:t>
            </a:r>
            <a:r>
              <a:rPr lang="en-GB" sz="2400" dirty="0"/>
              <a:t> = warrior</a:t>
            </a:r>
          </a:p>
          <a:p>
            <a:r>
              <a:rPr lang="en-GB" sz="2400" dirty="0"/>
              <a:t>*</a:t>
            </a:r>
            <a:r>
              <a:rPr lang="en-GB" sz="2400" dirty="0" err="1"/>
              <a:t>poder</a:t>
            </a:r>
            <a:r>
              <a:rPr lang="en-GB" sz="2400" dirty="0"/>
              <a:t> = power</a:t>
            </a:r>
          </a:p>
        </p:txBody>
      </p:sp>
      <p:grpSp>
        <p:nvGrpSpPr>
          <p:cNvPr id="9" name="Grupo 8">
            <a:extLst>
              <a:ext uri="{FF2B5EF4-FFF2-40B4-BE49-F238E27FC236}">
                <a16:creationId xmlns:a16="http://schemas.microsoft.com/office/drawing/2014/main" id="{BAF5538C-FD60-F64A-BF29-3A5596D92D23}"/>
              </a:ext>
            </a:extLst>
          </p:cNvPr>
          <p:cNvGrpSpPr/>
          <p:nvPr/>
        </p:nvGrpSpPr>
        <p:grpSpPr>
          <a:xfrm>
            <a:off x="4056295" y="2575713"/>
            <a:ext cx="4097774" cy="3117917"/>
            <a:chOff x="3532366" y="1617320"/>
            <a:chExt cx="4097774" cy="3117917"/>
          </a:xfrm>
        </p:grpSpPr>
        <p:sp>
          <p:nvSpPr>
            <p:cNvPr id="8" name="Llamada rectangular redondeada 7">
              <a:extLst>
                <a:ext uri="{FF2B5EF4-FFF2-40B4-BE49-F238E27FC236}">
                  <a16:creationId xmlns:a16="http://schemas.microsoft.com/office/drawing/2014/main" id="{8E819C44-60CA-1049-B9D7-FB9DD6A6822C}"/>
                </a:ext>
              </a:extLst>
            </p:cNvPr>
            <p:cNvSpPr/>
            <p:nvPr/>
          </p:nvSpPr>
          <p:spPr>
            <a:xfrm>
              <a:off x="3532366" y="1617320"/>
              <a:ext cx="4097774" cy="3117917"/>
            </a:xfrm>
            <a:prstGeom prst="wedgeRoundRectCallout">
              <a:avLst>
                <a:gd name="adj1" fmla="val -209"/>
                <a:gd name="adj2" fmla="val -57475"/>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t>El merengue es un tipo de música para bailar de la República Dominicana.</a:t>
              </a:r>
            </a:p>
            <a:p>
              <a:pPr algn="ctr"/>
              <a:endParaRPr lang="es-GB" sz="2000" dirty="0"/>
            </a:p>
            <a:p>
              <a:pPr algn="ctr"/>
              <a:endParaRPr lang="es-GB" sz="2000" dirty="0"/>
            </a:p>
            <a:p>
              <a:pPr algn="ctr"/>
              <a:endParaRPr lang="es-GB" sz="2000" dirty="0"/>
            </a:p>
            <a:p>
              <a:pPr algn="ctr"/>
              <a:endParaRPr lang="es-GB" sz="2000" dirty="0"/>
            </a:p>
          </p:txBody>
        </p:sp>
        <p:pic>
          <p:nvPicPr>
            <p:cNvPr id="3074" name="Picture 2" descr="cha cha dancers silhouette - Clip Art Library">
              <a:extLst>
                <a:ext uri="{FF2B5EF4-FFF2-40B4-BE49-F238E27FC236}">
                  <a16:creationId xmlns:a16="http://schemas.microsoft.com/office/drawing/2014/main" id="{2490B93A-E86C-8145-92AB-9E6ED36FE33F}"/>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04588" y="3018254"/>
              <a:ext cx="1107832" cy="16565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ominican republic map with flag - Clip Art Library">
              <a:extLst>
                <a:ext uri="{FF2B5EF4-FFF2-40B4-BE49-F238E27FC236}">
                  <a16:creationId xmlns:a16="http://schemas.microsoft.com/office/drawing/2014/main" id="{B3181131-9454-5247-952B-AC064904A24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278831" y="3113270"/>
              <a:ext cx="2133889" cy="13824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282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hlinkClick r:id="" action="ppaction://noaction">
              <a:snd r:embed="rId3" name="80.wav"/>
            </a:hlinkClick>
          </p:cNvPr>
          <p:cNvSpPr txBox="1"/>
          <p:nvPr/>
        </p:nvSpPr>
        <p:spPr>
          <a:xfrm>
            <a:off x="2480742" y="2855009"/>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ochenta</a:t>
            </a:r>
            <a:endParaRPr lang="en-GB" sz="3200" b="1" dirty="0">
              <a:solidFill>
                <a:schemeClr val="accent5">
                  <a:lumMod val="50000"/>
                </a:schemeClr>
              </a:solidFill>
            </a:endParaRPr>
          </a:p>
        </p:txBody>
      </p:sp>
      <p:sp>
        <p:nvSpPr>
          <p:cNvPr id="21" name="TextBox 20">
            <a:hlinkClick r:id="" action="ppaction://noaction">
              <a:snd r:embed="rId4" name="90.wav"/>
            </a:hlinkClick>
          </p:cNvPr>
          <p:cNvSpPr txBox="1"/>
          <p:nvPr/>
        </p:nvSpPr>
        <p:spPr>
          <a:xfrm>
            <a:off x="6516611" y="2829138"/>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noventa</a:t>
            </a:r>
            <a:endParaRPr lang="en-GB" sz="3200" b="1" dirty="0">
              <a:solidFill>
                <a:schemeClr val="accent5">
                  <a:lumMod val="50000"/>
                </a:schemeClr>
              </a:solidFill>
            </a:endParaRPr>
          </a:p>
        </p:txBody>
      </p:sp>
      <p:sp>
        <p:nvSpPr>
          <p:cNvPr id="23" name="TextBox 22">
            <a:hlinkClick r:id="" action="ppaction://noaction">
              <a:snd r:embed="rId5" name="100.wav"/>
            </a:hlinkClick>
          </p:cNvPr>
          <p:cNvSpPr txBox="1"/>
          <p:nvPr/>
        </p:nvSpPr>
        <p:spPr>
          <a:xfrm>
            <a:off x="2576684" y="5480222"/>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cien</a:t>
            </a:r>
            <a:endParaRPr lang="en-GB" sz="3200" b="1" dirty="0">
              <a:solidFill>
                <a:schemeClr val="accent5">
                  <a:lumMod val="50000"/>
                </a:schemeClr>
              </a:solidFill>
            </a:endParaRPr>
          </a:p>
        </p:txBody>
      </p:sp>
      <p:sp>
        <p:nvSpPr>
          <p:cNvPr id="24" name="TextBox 23">
            <a:hlinkClick r:id="" action="ppaction://noaction">
              <a:snd r:embed="rId6" name="ciento uno.wav"/>
            </a:hlinkClick>
          </p:cNvPr>
          <p:cNvSpPr txBox="1"/>
          <p:nvPr/>
        </p:nvSpPr>
        <p:spPr>
          <a:xfrm>
            <a:off x="6516611" y="5480222"/>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ciento</a:t>
            </a:r>
            <a:r>
              <a:rPr lang="en-GB" sz="3200" b="1" dirty="0">
                <a:solidFill>
                  <a:schemeClr val="accent5">
                    <a:lumMod val="50000"/>
                  </a:schemeClr>
                </a:solidFill>
              </a:rPr>
              <a:t> uno</a:t>
            </a:r>
          </a:p>
        </p:txBody>
      </p:sp>
      <p:sp>
        <p:nvSpPr>
          <p:cNvPr id="3" name="CuadroTexto 2">
            <a:extLst>
              <a:ext uri="{FF2B5EF4-FFF2-40B4-BE49-F238E27FC236}">
                <a16:creationId xmlns:a16="http://schemas.microsoft.com/office/drawing/2014/main" id="{A5ECD8D1-7004-0D41-A62A-DA16B3FF4DD4}"/>
              </a:ext>
            </a:extLst>
          </p:cNvPr>
          <p:cNvSpPr txBox="1"/>
          <p:nvPr/>
        </p:nvSpPr>
        <p:spPr>
          <a:xfrm>
            <a:off x="3184391" y="1259478"/>
            <a:ext cx="1553630" cy="1569660"/>
          </a:xfrm>
          <a:prstGeom prst="rect">
            <a:avLst/>
          </a:prstGeom>
          <a:noFill/>
        </p:spPr>
        <p:txBody>
          <a:bodyPr wrap="none" rtlCol="0">
            <a:spAutoFit/>
          </a:bodyPr>
          <a:lstStyle/>
          <a:p>
            <a:r>
              <a:rPr lang="es-ES" sz="9600" dirty="0">
                <a:solidFill>
                  <a:srgbClr val="E25B00"/>
                </a:solidFill>
                <a:latin typeface="Century Schoolbook" panose="02040604050505020304" pitchFamily="18" charset="0"/>
              </a:rPr>
              <a:t>8</a:t>
            </a:r>
            <a:r>
              <a:rPr lang="es-GB" sz="9600" dirty="0">
                <a:solidFill>
                  <a:srgbClr val="E25B00"/>
                </a:solidFill>
                <a:latin typeface="Century Schoolbook" panose="02040604050505020304" pitchFamily="18" charset="0"/>
              </a:rPr>
              <a:t>0</a:t>
            </a:r>
          </a:p>
        </p:txBody>
      </p:sp>
      <p:sp>
        <p:nvSpPr>
          <p:cNvPr id="10" name="CuadroTexto 9">
            <a:extLst>
              <a:ext uri="{FF2B5EF4-FFF2-40B4-BE49-F238E27FC236}">
                <a16:creationId xmlns:a16="http://schemas.microsoft.com/office/drawing/2014/main" id="{496F3886-F643-7C4F-BBCD-F8AD13692FCA}"/>
              </a:ext>
            </a:extLst>
          </p:cNvPr>
          <p:cNvSpPr txBox="1"/>
          <p:nvPr/>
        </p:nvSpPr>
        <p:spPr>
          <a:xfrm>
            <a:off x="7162551" y="1259478"/>
            <a:ext cx="1669047" cy="1569660"/>
          </a:xfrm>
          <a:prstGeom prst="rect">
            <a:avLst/>
          </a:prstGeom>
          <a:noFill/>
        </p:spPr>
        <p:txBody>
          <a:bodyPr wrap="none" rtlCol="0">
            <a:spAutoFit/>
          </a:bodyPr>
          <a:lstStyle/>
          <a:p>
            <a:r>
              <a:rPr lang="es-ES" sz="9600" dirty="0">
                <a:solidFill>
                  <a:schemeClr val="accent6">
                    <a:lumMod val="50000"/>
                  </a:schemeClr>
                </a:solidFill>
                <a:latin typeface="Lucida Console" panose="020B0609040504020204" pitchFamily="49" charset="0"/>
              </a:rPr>
              <a:t>9</a:t>
            </a:r>
            <a:r>
              <a:rPr lang="es-GB" sz="9600">
                <a:solidFill>
                  <a:schemeClr val="accent6">
                    <a:lumMod val="50000"/>
                  </a:schemeClr>
                </a:solidFill>
                <a:latin typeface="Lucida Console" panose="020B0609040504020204" pitchFamily="49" charset="0"/>
              </a:rPr>
              <a:t>0</a:t>
            </a:r>
            <a:endParaRPr lang="es-GB" sz="9600" dirty="0">
              <a:solidFill>
                <a:schemeClr val="accent6">
                  <a:lumMod val="50000"/>
                </a:schemeClr>
              </a:solidFill>
              <a:latin typeface="Lucida Console" panose="020B0609040504020204" pitchFamily="49" charset="0"/>
            </a:endParaRPr>
          </a:p>
        </p:txBody>
      </p:sp>
      <p:sp>
        <p:nvSpPr>
          <p:cNvPr id="11" name="CuadroTexto 10">
            <a:extLst>
              <a:ext uri="{FF2B5EF4-FFF2-40B4-BE49-F238E27FC236}">
                <a16:creationId xmlns:a16="http://schemas.microsoft.com/office/drawing/2014/main" id="{9519D244-F5E0-E54A-AE30-6389C7A4881E}"/>
              </a:ext>
            </a:extLst>
          </p:cNvPr>
          <p:cNvSpPr txBox="1"/>
          <p:nvPr/>
        </p:nvSpPr>
        <p:spPr>
          <a:xfrm>
            <a:off x="3222624" y="3942446"/>
            <a:ext cx="2358338" cy="1569660"/>
          </a:xfrm>
          <a:prstGeom prst="rect">
            <a:avLst/>
          </a:prstGeom>
          <a:noFill/>
        </p:spPr>
        <p:txBody>
          <a:bodyPr wrap="none" rtlCol="0">
            <a:spAutoFit/>
          </a:bodyPr>
          <a:lstStyle/>
          <a:p>
            <a:r>
              <a:rPr lang="es-ES" sz="9600" dirty="0">
                <a:solidFill>
                  <a:schemeClr val="accent1">
                    <a:lumMod val="50000"/>
                  </a:schemeClr>
                </a:solidFill>
                <a:latin typeface="Cooper Black" panose="0208090404030B020404" pitchFamily="18" charset="77"/>
              </a:rPr>
              <a:t>100</a:t>
            </a:r>
            <a:endParaRPr lang="es-GB" sz="9600" dirty="0">
              <a:solidFill>
                <a:schemeClr val="accent1">
                  <a:lumMod val="50000"/>
                </a:schemeClr>
              </a:solidFill>
              <a:latin typeface="Cooper Black" panose="0208090404030B020404" pitchFamily="18" charset="77"/>
            </a:endParaRPr>
          </a:p>
        </p:txBody>
      </p:sp>
      <p:sp>
        <p:nvSpPr>
          <p:cNvPr id="12" name="CuadroTexto 11">
            <a:extLst>
              <a:ext uri="{FF2B5EF4-FFF2-40B4-BE49-F238E27FC236}">
                <a16:creationId xmlns:a16="http://schemas.microsoft.com/office/drawing/2014/main" id="{7C05C630-A12F-3540-87CB-069B96DEB90A}"/>
              </a:ext>
            </a:extLst>
          </p:cNvPr>
          <p:cNvSpPr txBox="1"/>
          <p:nvPr/>
        </p:nvSpPr>
        <p:spPr>
          <a:xfrm>
            <a:off x="7162550" y="3910562"/>
            <a:ext cx="1798890" cy="1569660"/>
          </a:xfrm>
          <a:prstGeom prst="rect">
            <a:avLst/>
          </a:prstGeom>
          <a:noFill/>
        </p:spPr>
        <p:txBody>
          <a:bodyPr wrap="none" rtlCol="0">
            <a:spAutoFit/>
          </a:bodyPr>
          <a:lstStyle/>
          <a:p>
            <a:r>
              <a:rPr lang="es-ES" sz="9600" dirty="0">
                <a:solidFill>
                  <a:srgbClr val="7030A0"/>
                </a:solidFill>
                <a:latin typeface="Chalkboard" panose="03050602040202020205" pitchFamily="66" charset="77"/>
              </a:rPr>
              <a:t>101</a:t>
            </a:r>
            <a:endParaRPr lang="es-GB" sz="9600" dirty="0">
              <a:solidFill>
                <a:srgbClr val="7030A0"/>
              </a:solidFill>
              <a:latin typeface="Chalkboard" panose="03050602040202020205" pitchFamily="66" charset="77"/>
            </a:endParaRPr>
          </a:p>
        </p:txBody>
      </p:sp>
      <p:sp>
        <p:nvSpPr>
          <p:cNvPr id="13" name="Llamada rectangular redondeada 2">
            <a:extLst>
              <a:ext uri="{FF2B5EF4-FFF2-40B4-BE49-F238E27FC236}">
                <a16:creationId xmlns:a16="http://schemas.microsoft.com/office/drawing/2014/main" id="{3C3BF3CF-D86A-094D-B9D2-99C09C1D9034}"/>
              </a:ext>
            </a:extLst>
          </p:cNvPr>
          <p:cNvSpPr/>
          <p:nvPr/>
        </p:nvSpPr>
        <p:spPr>
          <a:xfrm>
            <a:off x="71493" y="3736643"/>
            <a:ext cx="2624238" cy="2465173"/>
          </a:xfrm>
          <a:prstGeom prst="wedgeRoundRectCallout">
            <a:avLst>
              <a:gd name="adj1" fmla="val 61727"/>
              <a:gd name="adj2" fmla="val 5305"/>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bg1"/>
                </a:solidFill>
              </a:rPr>
              <a:t>‘cien’ </a:t>
            </a:r>
            <a:r>
              <a:rPr lang="es-ES" sz="2000" dirty="0" err="1">
                <a:solidFill>
                  <a:schemeClr val="bg1"/>
                </a:solidFill>
              </a:rPr>
              <a:t>is</a:t>
            </a:r>
            <a:r>
              <a:rPr lang="es-ES" sz="2000" dirty="0">
                <a:solidFill>
                  <a:schemeClr val="bg1"/>
                </a:solidFill>
              </a:rPr>
              <a:t> </a:t>
            </a:r>
            <a:r>
              <a:rPr lang="es-ES" sz="2000" dirty="0" err="1">
                <a:solidFill>
                  <a:schemeClr val="bg1"/>
                </a:solidFill>
              </a:rPr>
              <a:t>only</a:t>
            </a:r>
            <a:r>
              <a:rPr lang="es-ES" sz="2000" dirty="0">
                <a:solidFill>
                  <a:schemeClr val="bg1"/>
                </a:solidFill>
              </a:rPr>
              <a:t> </a:t>
            </a:r>
            <a:r>
              <a:rPr lang="es-ES" sz="2000" dirty="0" err="1">
                <a:solidFill>
                  <a:schemeClr val="bg1"/>
                </a:solidFill>
              </a:rPr>
              <a:t>used</a:t>
            </a:r>
            <a:r>
              <a:rPr lang="es-ES" sz="2000" dirty="0">
                <a:solidFill>
                  <a:schemeClr val="bg1"/>
                </a:solidFill>
              </a:rPr>
              <a:t> </a:t>
            </a:r>
            <a:r>
              <a:rPr lang="es-ES" sz="2000" dirty="0" err="1">
                <a:solidFill>
                  <a:schemeClr val="bg1"/>
                </a:solidFill>
              </a:rPr>
              <a:t>for</a:t>
            </a:r>
            <a:r>
              <a:rPr lang="es-ES" sz="2000" dirty="0">
                <a:solidFill>
                  <a:schemeClr val="bg1"/>
                </a:solidFill>
              </a:rPr>
              <a:t> 100.  </a:t>
            </a:r>
            <a:r>
              <a:rPr lang="es-ES" sz="2000" dirty="0" err="1">
                <a:solidFill>
                  <a:schemeClr val="bg1"/>
                </a:solidFill>
              </a:rPr>
              <a:t>All</a:t>
            </a:r>
            <a:r>
              <a:rPr lang="es-ES" sz="2000" dirty="0">
                <a:solidFill>
                  <a:schemeClr val="bg1"/>
                </a:solidFill>
              </a:rPr>
              <a:t> </a:t>
            </a:r>
            <a:r>
              <a:rPr lang="es-ES" sz="2000" dirty="0" err="1">
                <a:solidFill>
                  <a:schemeClr val="bg1"/>
                </a:solidFill>
              </a:rPr>
              <a:t>numbers</a:t>
            </a:r>
            <a:r>
              <a:rPr lang="es-ES" sz="2000" dirty="0">
                <a:solidFill>
                  <a:schemeClr val="bg1"/>
                </a:solidFill>
              </a:rPr>
              <a:t> </a:t>
            </a:r>
            <a:r>
              <a:rPr lang="es-ES" sz="2000" dirty="0" err="1">
                <a:solidFill>
                  <a:schemeClr val="bg1"/>
                </a:solidFill>
              </a:rPr>
              <a:t>above</a:t>
            </a:r>
            <a:r>
              <a:rPr lang="es-ES" sz="2000" dirty="0">
                <a:solidFill>
                  <a:schemeClr val="bg1"/>
                </a:solidFill>
              </a:rPr>
              <a:t> 100 use ‘ciento’.  </a:t>
            </a:r>
            <a:r>
              <a:rPr lang="es-ES" sz="2000" dirty="0" err="1">
                <a:solidFill>
                  <a:schemeClr val="bg1"/>
                </a:solidFill>
              </a:rPr>
              <a:t>For</a:t>
            </a:r>
            <a:r>
              <a:rPr lang="es-ES" sz="2000" dirty="0">
                <a:solidFill>
                  <a:schemeClr val="bg1"/>
                </a:solidFill>
              </a:rPr>
              <a:t> </a:t>
            </a:r>
            <a:r>
              <a:rPr lang="es-ES" sz="2000" dirty="0" err="1">
                <a:solidFill>
                  <a:schemeClr val="bg1"/>
                </a:solidFill>
              </a:rPr>
              <a:t>example</a:t>
            </a:r>
            <a:r>
              <a:rPr lang="es-ES" sz="2000" dirty="0">
                <a:solidFill>
                  <a:schemeClr val="bg1"/>
                </a:solidFill>
              </a:rPr>
              <a:t>, ‘ciento uno’, ’ciento dos’, ‘ciento veinte’.</a:t>
            </a:r>
            <a:endParaRPr lang="es-GB" sz="2000" dirty="0">
              <a:solidFill>
                <a:schemeClr val="bg1"/>
              </a:solidFill>
            </a:endParaRPr>
          </a:p>
        </p:txBody>
      </p:sp>
      <p:sp>
        <p:nvSpPr>
          <p:cNvPr id="14" name="Llamada rectangular redondeada 2">
            <a:extLst>
              <a:ext uri="{FF2B5EF4-FFF2-40B4-BE49-F238E27FC236}">
                <a16:creationId xmlns:a16="http://schemas.microsoft.com/office/drawing/2014/main" id="{D05B2CE2-7A9E-484E-91D5-15345D6B6DBF}"/>
              </a:ext>
            </a:extLst>
          </p:cNvPr>
          <p:cNvSpPr/>
          <p:nvPr/>
        </p:nvSpPr>
        <p:spPr>
          <a:xfrm>
            <a:off x="9488333" y="3439785"/>
            <a:ext cx="2287656" cy="2072322"/>
          </a:xfrm>
          <a:prstGeom prst="wedgeRoundRectCallout">
            <a:avLst>
              <a:gd name="adj1" fmla="val -75767"/>
              <a:gd name="adj2" fmla="val -2818"/>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bg1"/>
                </a:solidFill>
              </a:rPr>
              <a:t>‘ciento’ can be </a:t>
            </a:r>
            <a:r>
              <a:rPr lang="es-ES" sz="2000" dirty="0" err="1">
                <a:solidFill>
                  <a:schemeClr val="bg1"/>
                </a:solidFill>
              </a:rPr>
              <a:t>used</a:t>
            </a:r>
            <a:r>
              <a:rPr lang="es-ES" sz="2000" dirty="0">
                <a:solidFill>
                  <a:schemeClr val="bg1"/>
                </a:solidFill>
              </a:rPr>
              <a:t> in </a:t>
            </a:r>
            <a:r>
              <a:rPr lang="es-ES" sz="2000" dirty="0" err="1">
                <a:solidFill>
                  <a:schemeClr val="bg1"/>
                </a:solidFill>
              </a:rPr>
              <a:t>the</a:t>
            </a:r>
            <a:r>
              <a:rPr lang="es-ES" sz="2000" dirty="0">
                <a:solidFill>
                  <a:schemeClr val="bg1"/>
                </a:solidFill>
              </a:rPr>
              <a:t> plural as </a:t>
            </a:r>
            <a:r>
              <a:rPr lang="es-ES" sz="2000" dirty="0" err="1">
                <a:solidFill>
                  <a:schemeClr val="bg1"/>
                </a:solidFill>
              </a:rPr>
              <a:t>well</a:t>
            </a:r>
            <a:r>
              <a:rPr lang="es-ES" sz="2000" dirty="0">
                <a:solidFill>
                  <a:schemeClr val="bg1"/>
                </a:solidFill>
              </a:rPr>
              <a:t>.  </a:t>
            </a:r>
            <a:r>
              <a:rPr lang="es-ES" sz="2000" dirty="0" err="1">
                <a:solidFill>
                  <a:schemeClr val="bg1"/>
                </a:solidFill>
              </a:rPr>
              <a:t>For</a:t>
            </a:r>
            <a:r>
              <a:rPr lang="es-ES" sz="2000" dirty="0">
                <a:solidFill>
                  <a:schemeClr val="bg1"/>
                </a:solidFill>
              </a:rPr>
              <a:t> </a:t>
            </a:r>
            <a:r>
              <a:rPr lang="es-ES" sz="2000" dirty="0" err="1">
                <a:solidFill>
                  <a:schemeClr val="bg1"/>
                </a:solidFill>
              </a:rPr>
              <a:t>example</a:t>
            </a:r>
            <a:r>
              <a:rPr lang="es-ES" sz="2000" dirty="0">
                <a:solidFill>
                  <a:schemeClr val="bg1"/>
                </a:solidFill>
              </a:rPr>
              <a:t> ‘doscientos’, ‘trescientos’.</a:t>
            </a:r>
            <a:endParaRPr lang="es-GB" sz="2000" dirty="0">
              <a:solidFill>
                <a:schemeClr val="bg1"/>
              </a:solidFill>
            </a:endParaRPr>
          </a:p>
        </p:txBody>
      </p:sp>
    </p:spTree>
    <p:extLst>
      <p:ext uri="{BB962C8B-B14F-4D97-AF65-F5344CB8AC3E}">
        <p14:creationId xmlns:p14="http://schemas.microsoft.com/office/powerpoint/2010/main" val="31599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80.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90.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100.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ciento uno.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P spid="3" grpId="0"/>
      <p:bldP spid="10" grpId="0"/>
      <p:bldP spid="11" grpId="0"/>
      <p:bldP spid="12" grpId="0"/>
      <p:bldP spid="13" grpId="0" animBg="1"/>
      <p:bldP spid="13" grpId="1" animBg="1"/>
      <p:bldP spid="14" grpId="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hlinkClick r:id="" action="ppaction://noaction">
              <a:snd r:embed="rId3" name="100.wav"/>
            </a:hlinkClick>
          </p:cNvPr>
          <p:cNvSpPr txBox="1"/>
          <p:nvPr/>
        </p:nvSpPr>
        <p:spPr>
          <a:xfrm>
            <a:off x="4958545" y="2517142"/>
            <a:ext cx="2960929"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400" b="1" dirty="0" err="1">
                <a:solidFill>
                  <a:schemeClr val="accent5">
                    <a:lumMod val="50000"/>
                  </a:schemeClr>
                </a:solidFill>
              </a:rPr>
              <a:t>cien</a:t>
            </a:r>
            <a:endParaRPr lang="en-GB" sz="4400" b="1" dirty="0">
              <a:solidFill>
                <a:schemeClr val="accent5">
                  <a:lumMod val="50000"/>
                </a:schemeClr>
              </a:solidFill>
            </a:endParaRPr>
          </a:p>
        </p:txBody>
      </p:sp>
      <p:sp>
        <p:nvSpPr>
          <p:cNvPr id="7" name="Rounded Rectangle 6"/>
          <p:cNvSpPr/>
          <p:nvPr/>
        </p:nvSpPr>
        <p:spPr>
          <a:xfrm>
            <a:off x="6439009" y="4261605"/>
            <a:ext cx="2476390" cy="115824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 name="CuadroTexto 12">
            <a:extLst>
              <a:ext uri="{FF2B5EF4-FFF2-40B4-BE49-F238E27FC236}">
                <a16:creationId xmlns:a16="http://schemas.microsoft.com/office/drawing/2014/main" id="{D028ED53-3A63-3247-A3B7-6ED6B8CAB639}"/>
              </a:ext>
            </a:extLst>
          </p:cNvPr>
          <p:cNvSpPr txBox="1"/>
          <p:nvPr/>
        </p:nvSpPr>
        <p:spPr>
          <a:xfrm>
            <a:off x="1115803" y="4055896"/>
            <a:ext cx="1553630" cy="1569660"/>
          </a:xfrm>
          <a:prstGeom prst="rect">
            <a:avLst/>
          </a:prstGeom>
          <a:noFill/>
        </p:spPr>
        <p:txBody>
          <a:bodyPr wrap="none" rtlCol="0">
            <a:spAutoFit/>
          </a:bodyPr>
          <a:lstStyle/>
          <a:p>
            <a:r>
              <a:rPr lang="es-ES" sz="9600" dirty="0">
                <a:solidFill>
                  <a:srgbClr val="E25B00"/>
                </a:solidFill>
                <a:latin typeface="Century Schoolbook" panose="02040604050505020304" pitchFamily="18" charset="0"/>
              </a:rPr>
              <a:t>8</a:t>
            </a:r>
            <a:r>
              <a:rPr lang="es-GB" sz="9600">
                <a:solidFill>
                  <a:srgbClr val="E25B00"/>
                </a:solidFill>
                <a:latin typeface="Century Schoolbook" panose="02040604050505020304" pitchFamily="18" charset="0"/>
              </a:rPr>
              <a:t>0</a:t>
            </a:r>
            <a:endParaRPr lang="es-GB" sz="9600" dirty="0">
              <a:solidFill>
                <a:srgbClr val="E25B00"/>
              </a:solidFill>
              <a:latin typeface="Century Schoolbook" panose="02040604050505020304" pitchFamily="18" charset="0"/>
            </a:endParaRPr>
          </a:p>
        </p:txBody>
      </p:sp>
      <p:sp>
        <p:nvSpPr>
          <p:cNvPr id="14" name="CuadroTexto 13">
            <a:extLst>
              <a:ext uri="{FF2B5EF4-FFF2-40B4-BE49-F238E27FC236}">
                <a16:creationId xmlns:a16="http://schemas.microsoft.com/office/drawing/2014/main" id="{277B2EC7-09F8-5C4D-AEF8-D788E1B42393}"/>
              </a:ext>
            </a:extLst>
          </p:cNvPr>
          <p:cNvSpPr txBox="1"/>
          <p:nvPr/>
        </p:nvSpPr>
        <p:spPr>
          <a:xfrm>
            <a:off x="3952614" y="4055896"/>
            <a:ext cx="1669047" cy="1569660"/>
          </a:xfrm>
          <a:prstGeom prst="rect">
            <a:avLst/>
          </a:prstGeom>
          <a:noFill/>
        </p:spPr>
        <p:txBody>
          <a:bodyPr wrap="none" rtlCol="0">
            <a:spAutoFit/>
          </a:bodyPr>
          <a:lstStyle/>
          <a:p>
            <a:r>
              <a:rPr lang="es-ES" sz="9600" dirty="0">
                <a:solidFill>
                  <a:schemeClr val="accent6">
                    <a:lumMod val="50000"/>
                  </a:schemeClr>
                </a:solidFill>
                <a:latin typeface="Lucida Console" panose="020B0609040504020204" pitchFamily="49" charset="0"/>
              </a:rPr>
              <a:t>9</a:t>
            </a:r>
            <a:r>
              <a:rPr lang="es-GB" sz="9600">
                <a:solidFill>
                  <a:schemeClr val="accent6">
                    <a:lumMod val="50000"/>
                  </a:schemeClr>
                </a:solidFill>
                <a:latin typeface="Lucida Console" panose="020B0609040504020204" pitchFamily="49" charset="0"/>
              </a:rPr>
              <a:t>0</a:t>
            </a:r>
            <a:endParaRPr lang="es-GB" sz="9600" dirty="0">
              <a:solidFill>
                <a:schemeClr val="accent6">
                  <a:lumMod val="50000"/>
                </a:schemeClr>
              </a:solidFill>
              <a:latin typeface="Lucida Console" panose="020B0609040504020204" pitchFamily="49" charset="0"/>
            </a:endParaRPr>
          </a:p>
        </p:txBody>
      </p:sp>
      <p:sp>
        <p:nvSpPr>
          <p:cNvPr id="15" name="CuadroTexto 14">
            <a:extLst>
              <a:ext uri="{FF2B5EF4-FFF2-40B4-BE49-F238E27FC236}">
                <a16:creationId xmlns:a16="http://schemas.microsoft.com/office/drawing/2014/main" id="{A709609F-8624-4541-849B-E1A8C444480C}"/>
              </a:ext>
            </a:extLst>
          </p:cNvPr>
          <p:cNvSpPr txBox="1"/>
          <p:nvPr/>
        </p:nvSpPr>
        <p:spPr>
          <a:xfrm>
            <a:off x="6557061" y="4055896"/>
            <a:ext cx="2358338" cy="1569660"/>
          </a:xfrm>
          <a:prstGeom prst="rect">
            <a:avLst/>
          </a:prstGeom>
          <a:noFill/>
        </p:spPr>
        <p:txBody>
          <a:bodyPr wrap="none" rtlCol="0">
            <a:spAutoFit/>
          </a:bodyPr>
          <a:lstStyle/>
          <a:p>
            <a:r>
              <a:rPr lang="es-ES" sz="9600" dirty="0">
                <a:solidFill>
                  <a:schemeClr val="accent1">
                    <a:lumMod val="50000"/>
                  </a:schemeClr>
                </a:solidFill>
                <a:latin typeface="Cooper Black" panose="0208090404030B020404" pitchFamily="18" charset="77"/>
              </a:rPr>
              <a:t>10</a:t>
            </a:r>
            <a:r>
              <a:rPr lang="es-GB" sz="9600">
                <a:solidFill>
                  <a:schemeClr val="accent1">
                    <a:lumMod val="50000"/>
                  </a:schemeClr>
                </a:solidFill>
                <a:latin typeface="Cooper Black" panose="0208090404030B020404" pitchFamily="18" charset="77"/>
              </a:rPr>
              <a:t>0</a:t>
            </a:r>
            <a:endParaRPr lang="es-GB" sz="9600" dirty="0">
              <a:solidFill>
                <a:schemeClr val="accent1">
                  <a:lumMod val="50000"/>
                </a:schemeClr>
              </a:solidFill>
              <a:latin typeface="Cooper Black" panose="0208090404030B020404" pitchFamily="18" charset="77"/>
            </a:endParaRPr>
          </a:p>
        </p:txBody>
      </p:sp>
      <p:sp>
        <p:nvSpPr>
          <p:cNvPr id="16" name="CuadroTexto 15">
            <a:extLst>
              <a:ext uri="{FF2B5EF4-FFF2-40B4-BE49-F238E27FC236}">
                <a16:creationId xmlns:a16="http://schemas.microsoft.com/office/drawing/2014/main" id="{1D41869B-DFB5-314F-81F1-0C747C7C50CA}"/>
              </a:ext>
            </a:extLst>
          </p:cNvPr>
          <p:cNvSpPr txBox="1"/>
          <p:nvPr/>
        </p:nvSpPr>
        <p:spPr>
          <a:xfrm>
            <a:off x="9857071" y="4055896"/>
            <a:ext cx="1798890" cy="1569660"/>
          </a:xfrm>
          <a:prstGeom prst="rect">
            <a:avLst/>
          </a:prstGeom>
          <a:noFill/>
        </p:spPr>
        <p:txBody>
          <a:bodyPr wrap="none" rtlCol="0">
            <a:spAutoFit/>
          </a:bodyPr>
          <a:lstStyle/>
          <a:p>
            <a:r>
              <a:rPr lang="es-ES" sz="9600" dirty="0">
                <a:solidFill>
                  <a:srgbClr val="7030A0"/>
                </a:solidFill>
                <a:latin typeface="Chalkboard" panose="03050602040202020205" pitchFamily="66" charset="77"/>
              </a:rPr>
              <a:t>1</a:t>
            </a:r>
            <a:r>
              <a:rPr lang="es-GB" sz="9600">
                <a:solidFill>
                  <a:srgbClr val="7030A0"/>
                </a:solidFill>
                <a:latin typeface="Chalkboard" panose="03050602040202020205" pitchFamily="66" charset="77"/>
              </a:rPr>
              <a:t>0</a:t>
            </a:r>
            <a:r>
              <a:rPr lang="es-ES" sz="9600" dirty="0">
                <a:solidFill>
                  <a:srgbClr val="7030A0"/>
                </a:solidFill>
                <a:latin typeface="Chalkboard" panose="03050602040202020205" pitchFamily="66" charset="77"/>
              </a:rPr>
              <a:t>1</a:t>
            </a:r>
            <a:endParaRPr lang="es-GB" sz="9600" dirty="0">
              <a:solidFill>
                <a:srgbClr val="7030A0"/>
              </a:solidFill>
              <a:latin typeface="Chalkboard" panose="03050602040202020205" pitchFamily="66" charset="77"/>
            </a:endParaRPr>
          </a:p>
        </p:txBody>
      </p:sp>
    </p:spTree>
    <p:extLst>
      <p:ext uri="{BB962C8B-B14F-4D97-AF65-F5344CB8AC3E}">
        <p14:creationId xmlns:p14="http://schemas.microsoft.com/office/powerpoint/2010/main" val="24140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0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hlinkClick r:id="" action="ppaction://noaction">
              <a:snd r:embed="rId3" name="90.wav"/>
            </a:hlinkClick>
          </p:cNvPr>
          <p:cNvSpPr txBox="1"/>
          <p:nvPr/>
        </p:nvSpPr>
        <p:spPr>
          <a:xfrm>
            <a:off x="4958545" y="2517142"/>
            <a:ext cx="2960929"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400" b="1" dirty="0" err="1">
                <a:solidFill>
                  <a:schemeClr val="accent5">
                    <a:lumMod val="50000"/>
                  </a:schemeClr>
                </a:solidFill>
              </a:rPr>
              <a:t>noventa</a:t>
            </a:r>
            <a:endParaRPr lang="en-GB" sz="4400" b="1" dirty="0">
              <a:solidFill>
                <a:schemeClr val="accent5">
                  <a:lumMod val="50000"/>
                </a:schemeClr>
              </a:solidFill>
            </a:endParaRPr>
          </a:p>
        </p:txBody>
      </p:sp>
      <p:sp>
        <p:nvSpPr>
          <p:cNvPr id="7" name="Rounded Rectangle 6"/>
          <p:cNvSpPr/>
          <p:nvPr/>
        </p:nvSpPr>
        <p:spPr>
          <a:xfrm>
            <a:off x="3642054" y="4261605"/>
            <a:ext cx="2476390" cy="115824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 name="CuadroTexto 12">
            <a:extLst>
              <a:ext uri="{FF2B5EF4-FFF2-40B4-BE49-F238E27FC236}">
                <a16:creationId xmlns:a16="http://schemas.microsoft.com/office/drawing/2014/main" id="{D028ED53-3A63-3247-A3B7-6ED6B8CAB639}"/>
              </a:ext>
            </a:extLst>
          </p:cNvPr>
          <p:cNvSpPr txBox="1"/>
          <p:nvPr/>
        </p:nvSpPr>
        <p:spPr>
          <a:xfrm>
            <a:off x="1115803" y="4055896"/>
            <a:ext cx="1553630" cy="1569660"/>
          </a:xfrm>
          <a:prstGeom prst="rect">
            <a:avLst/>
          </a:prstGeom>
          <a:noFill/>
        </p:spPr>
        <p:txBody>
          <a:bodyPr wrap="none" rtlCol="0">
            <a:spAutoFit/>
          </a:bodyPr>
          <a:lstStyle/>
          <a:p>
            <a:r>
              <a:rPr lang="es-ES" sz="9600" dirty="0">
                <a:solidFill>
                  <a:srgbClr val="E25B00"/>
                </a:solidFill>
                <a:latin typeface="Century Schoolbook" panose="02040604050505020304" pitchFamily="18" charset="0"/>
              </a:rPr>
              <a:t>8</a:t>
            </a:r>
            <a:r>
              <a:rPr lang="es-GB" sz="9600">
                <a:solidFill>
                  <a:srgbClr val="E25B00"/>
                </a:solidFill>
                <a:latin typeface="Century Schoolbook" panose="02040604050505020304" pitchFamily="18" charset="0"/>
              </a:rPr>
              <a:t>0</a:t>
            </a:r>
            <a:endParaRPr lang="es-GB" sz="9600" dirty="0">
              <a:solidFill>
                <a:srgbClr val="E25B00"/>
              </a:solidFill>
              <a:latin typeface="Century Schoolbook" panose="02040604050505020304" pitchFamily="18" charset="0"/>
            </a:endParaRPr>
          </a:p>
        </p:txBody>
      </p:sp>
      <p:sp>
        <p:nvSpPr>
          <p:cNvPr id="14" name="CuadroTexto 13">
            <a:extLst>
              <a:ext uri="{FF2B5EF4-FFF2-40B4-BE49-F238E27FC236}">
                <a16:creationId xmlns:a16="http://schemas.microsoft.com/office/drawing/2014/main" id="{277B2EC7-09F8-5C4D-AEF8-D788E1B42393}"/>
              </a:ext>
            </a:extLst>
          </p:cNvPr>
          <p:cNvSpPr txBox="1"/>
          <p:nvPr/>
        </p:nvSpPr>
        <p:spPr>
          <a:xfrm>
            <a:off x="3952614" y="4055896"/>
            <a:ext cx="1669047" cy="1569660"/>
          </a:xfrm>
          <a:prstGeom prst="rect">
            <a:avLst/>
          </a:prstGeom>
          <a:noFill/>
        </p:spPr>
        <p:txBody>
          <a:bodyPr wrap="none" rtlCol="0">
            <a:spAutoFit/>
          </a:bodyPr>
          <a:lstStyle/>
          <a:p>
            <a:r>
              <a:rPr lang="es-ES" sz="9600" dirty="0">
                <a:solidFill>
                  <a:schemeClr val="accent6">
                    <a:lumMod val="50000"/>
                  </a:schemeClr>
                </a:solidFill>
                <a:latin typeface="Lucida Console" panose="020B0609040504020204" pitchFamily="49" charset="0"/>
              </a:rPr>
              <a:t>9</a:t>
            </a:r>
            <a:r>
              <a:rPr lang="es-GB" sz="9600">
                <a:solidFill>
                  <a:schemeClr val="accent6">
                    <a:lumMod val="50000"/>
                  </a:schemeClr>
                </a:solidFill>
                <a:latin typeface="Lucida Console" panose="020B0609040504020204" pitchFamily="49" charset="0"/>
              </a:rPr>
              <a:t>0</a:t>
            </a:r>
            <a:endParaRPr lang="es-GB" sz="9600" dirty="0">
              <a:solidFill>
                <a:schemeClr val="accent6">
                  <a:lumMod val="50000"/>
                </a:schemeClr>
              </a:solidFill>
              <a:latin typeface="Lucida Console" panose="020B0609040504020204" pitchFamily="49" charset="0"/>
            </a:endParaRPr>
          </a:p>
        </p:txBody>
      </p:sp>
      <p:sp>
        <p:nvSpPr>
          <p:cNvPr id="15" name="CuadroTexto 14">
            <a:extLst>
              <a:ext uri="{FF2B5EF4-FFF2-40B4-BE49-F238E27FC236}">
                <a16:creationId xmlns:a16="http://schemas.microsoft.com/office/drawing/2014/main" id="{A709609F-8624-4541-849B-E1A8C444480C}"/>
              </a:ext>
            </a:extLst>
          </p:cNvPr>
          <p:cNvSpPr txBox="1"/>
          <p:nvPr/>
        </p:nvSpPr>
        <p:spPr>
          <a:xfrm>
            <a:off x="6904842" y="4055896"/>
            <a:ext cx="2358338" cy="1569660"/>
          </a:xfrm>
          <a:prstGeom prst="rect">
            <a:avLst/>
          </a:prstGeom>
          <a:noFill/>
        </p:spPr>
        <p:txBody>
          <a:bodyPr wrap="none" rtlCol="0">
            <a:spAutoFit/>
          </a:bodyPr>
          <a:lstStyle/>
          <a:p>
            <a:r>
              <a:rPr lang="es-ES" sz="9600" dirty="0">
                <a:solidFill>
                  <a:schemeClr val="accent1">
                    <a:lumMod val="50000"/>
                  </a:schemeClr>
                </a:solidFill>
                <a:latin typeface="Cooper Black" panose="0208090404030B020404" pitchFamily="18" charset="77"/>
              </a:rPr>
              <a:t>10</a:t>
            </a:r>
            <a:r>
              <a:rPr lang="es-GB" sz="9600">
                <a:solidFill>
                  <a:schemeClr val="accent1">
                    <a:lumMod val="50000"/>
                  </a:schemeClr>
                </a:solidFill>
                <a:latin typeface="Cooper Black" panose="0208090404030B020404" pitchFamily="18" charset="77"/>
              </a:rPr>
              <a:t>0</a:t>
            </a:r>
            <a:endParaRPr lang="es-GB" sz="9600" dirty="0">
              <a:solidFill>
                <a:schemeClr val="accent1">
                  <a:lumMod val="50000"/>
                </a:schemeClr>
              </a:solidFill>
              <a:latin typeface="Cooper Black" panose="0208090404030B020404" pitchFamily="18" charset="77"/>
            </a:endParaRPr>
          </a:p>
        </p:txBody>
      </p:sp>
      <p:sp>
        <p:nvSpPr>
          <p:cNvPr id="16" name="CuadroTexto 15">
            <a:extLst>
              <a:ext uri="{FF2B5EF4-FFF2-40B4-BE49-F238E27FC236}">
                <a16:creationId xmlns:a16="http://schemas.microsoft.com/office/drawing/2014/main" id="{1D41869B-DFB5-314F-81F1-0C747C7C50CA}"/>
              </a:ext>
            </a:extLst>
          </p:cNvPr>
          <p:cNvSpPr txBox="1"/>
          <p:nvPr/>
        </p:nvSpPr>
        <p:spPr>
          <a:xfrm>
            <a:off x="9857071" y="4055896"/>
            <a:ext cx="1798890" cy="1569660"/>
          </a:xfrm>
          <a:prstGeom prst="rect">
            <a:avLst/>
          </a:prstGeom>
          <a:noFill/>
        </p:spPr>
        <p:txBody>
          <a:bodyPr wrap="none" rtlCol="0">
            <a:spAutoFit/>
          </a:bodyPr>
          <a:lstStyle/>
          <a:p>
            <a:r>
              <a:rPr lang="es-ES" sz="9600" dirty="0">
                <a:solidFill>
                  <a:srgbClr val="7030A0"/>
                </a:solidFill>
                <a:latin typeface="Chalkboard" panose="03050602040202020205" pitchFamily="66" charset="77"/>
              </a:rPr>
              <a:t>101</a:t>
            </a:r>
            <a:endParaRPr lang="es-GB" sz="9600" dirty="0">
              <a:solidFill>
                <a:srgbClr val="7030A0"/>
              </a:solidFill>
              <a:latin typeface="Chalkboard" panose="03050602040202020205" pitchFamily="66" charset="77"/>
            </a:endParaRPr>
          </a:p>
        </p:txBody>
      </p:sp>
    </p:spTree>
    <p:extLst>
      <p:ext uri="{BB962C8B-B14F-4D97-AF65-F5344CB8AC3E}">
        <p14:creationId xmlns:p14="http://schemas.microsoft.com/office/powerpoint/2010/main" val="339741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9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hlinkClick r:id="" action="ppaction://noaction">
              <a:snd r:embed="rId3" name="80.wav"/>
            </a:hlinkClick>
          </p:cNvPr>
          <p:cNvSpPr txBox="1"/>
          <p:nvPr/>
        </p:nvSpPr>
        <p:spPr>
          <a:xfrm>
            <a:off x="4958545" y="2517142"/>
            <a:ext cx="2960929"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400" b="1" dirty="0" err="1">
                <a:solidFill>
                  <a:schemeClr val="accent5">
                    <a:lumMod val="50000"/>
                  </a:schemeClr>
                </a:solidFill>
              </a:rPr>
              <a:t>ochenta</a:t>
            </a:r>
            <a:endParaRPr lang="en-GB" sz="4400" b="1" dirty="0">
              <a:solidFill>
                <a:schemeClr val="accent5">
                  <a:lumMod val="50000"/>
                </a:schemeClr>
              </a:solidFill>
            </a:endParaRPr>
          </a:p>
        </p:txBody>
      </p:sp>
      <p:sp>
        <p:nvSpPr>
          <p:cNvPr id="7" name="Rounded Rectangle 6"/>
          <p:cNvSpPr/>
          <p:nvPr/>
        </p:nvSpPr>
        <p:spPr>
          <a:xfrm>
            <a:off x="654423" y="4353558"/>
            <a:ext cx="2476390" cy="115824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 name="CuadroTexto 12">
            <a:extLst>
              <a:ext uri="{FF2B5EF4-FFF2-40B4-BE49-F238E27FC236}">
                <a16:creationId xmlns:a16="http://schemas.microsoft.com/office/drawing/2014/main" id="{D028ED53-3A63-3247-A3B7-6ED6B8CAB639}"/>
              </a:ext>
            </a:extLst>
          </p:cNvPr>
          <p:cNvSpPr txBox="1"/>
          <p:nvPr/>
        </p:nvSpPr>
        <p:spPr>
          <a:xfrm>
            <a:off x="1115803" y="4055896"/>
            <a:ext cx="1553630" cy="1569660"/>
          </a:xfrm>
          <a:prstGeom prst="rect">
            <a:avLst/>
          </a:prstGeom>
          <a:noFill/>
        </p:spPr>
        <p:txBody>
          <a:bodyPr wrap="none" rtlCol="0">
            <a:spAutoFit/>
          </a:bodyPr>
          <a:lstStyle/>
          <a:p>
            <a:r>
              <a:rPr lang="es-ES" sz="9600" dirty="0">
                <a:solidFill>
                  <a:srgbClr val="E25B00"/>
                </a:solidFill>
                <a:latin typeface="Century Schoolbook" panose="02040604050505020304" pitchFamily="18" charset="0"/>
              </a:rPr>
              <a:t>8</a:t>
            </a:r>
            <a:r>
              <a:rPr lang="es-GB" sz="9600">
                <a:solidFill>
                  <a:srgbClr val="E25B00"/>
                </a:solidFill>
                <a:latin typeface="Century Schoolbook" panose="02040604050505020304" pitchFamily="18" charset="0"/>
              </a:rPr>
              <a:t>0</a:t>
            </a:r>
            <a:endParaRPr lang="es-GB" sz="9600" dirty="0">
              <a:solidFill>
                <a:srgbClr val="E25B00"/>
              </a:solidFill>
              <a:latin typeface="Century Schoolbook" panose="02040604050505020304" pitchFamily="18" charset="0"/>
            </a:endParaRPr>
          </a:p>
        </p:txBody>
      </p:sp>
      <p:sp>
        <p:nvSpPr>
          <p:cNvPr id="14" name="CuadroTexto 13">
            <a:extLst>
              <a:ext uri="{FF2B5EF4-FFF2-40B4-BE49-F238E27FC236}">
                <a16:creationId xmlns:a16="http://schemas.microsoft.com/office/drawing/2014/main" id="{277B2EC7-09F8-5C4D-AEF8-D788E1B42393}"/>
              </a:ext>
            </a:extLst>
          </p:cNvPr>
          <p:cNvSpPr txBox="1"/>
          <p:nvPr/>
        </p:nvSpPr>
        <p:spPr>
          <a:xfrm>
            <a:off x="3952614" y="4055896"/>
            <a:ext cx="1669047" cy="1569660"/>
          </a:xfrm>
          <a:prstGeom prst="rect">
            <a:avLst/>
          </a:prstGeom>
          <a:noFill/>
        </p:spPr>
        <p:txBody>
          <a:bodyPr wrap="none" rtlCol="0">
            <a:spAutoFit/>
          </a:bodyPr>
          <a:lstStyle/>
          <a:p>
            <a:r>
              <a:rPr lang="es-ES" sz="9600" dirty="0">
                <a:solidFill>
                  <a:schemeClr val="accent6">
                    <a:lumMod val="50000"/>
                  </a:schemeClr>
                </a:solidFill>
                <a:latin typeface="Lucida Console" panose="020B0609040504020204" pitchFamily="49" charset="0"/>
              </a:rPr>
              <a:t>9</a:t>
            </a:r>
            <a:r>
              <a:rPr lang="es-GB" sz="9600">
                <a:solidFill>
                  <a:schemeClr val="accent6">
                    <a:lumMod val="50000"/>
                  </a:schemeClr>
                </a:solidFill>
                <a:latin typeface="Lucida Console" panose="020B0609040504020204" pitchFamily="49" charset="0"/>
              </a:rPr>
              <a:t>0</a:t>
            </a:r>
            <a:endParaRPr lang="es-GB" sz="9600" dirty="0">
              <a:solidFill>
                <a:schemeClr val="accent6">
                  <a:lumMod val="50000"/>
                </a:schemeClr>
              </a:solidFill>
              <a:latin typeface="Lucida Console" panose="020B0609040504020204" pitchFamily="49" charset="0"/>
            </a:endParaRPr>
          </a:p>
        </p:txBody>
      </p:sp>
      <p:sp>
        <p:nvSpPr>
          <p:cNvPr id="15" name="CuadroTexto 14">
            <a:extLst>
              <a:ext uri="{FF2B5EF4-FFF2-40B4-BE49-F238E27FC236}">
                <a16:creationId xmlns:a16="http://schemas.microsoft.com/office/drawing/2014/main" id="{A709609F-8624-4541-849B-E1A8C444480C}"/>
              </a:ext>
            </a:extLst>
          </p:cNvPr>
          <p:cNvSpPr txBox="1"/>
          <p:nvPr/>
        </p:nvSpPr>
        <p:spPr>
          <a:xfrm>
            <a:off x="6904842" y="4055896"/>
            <a:ext cx="2358338" cy="1569660"/>
          </a:xfrm>
          <a:prstGeom prst="rect">
            <a:avLst/>
          </a:prstGeom>
          <a:noFill/>
        </p:spPr>
        <p:txBody>
          <a:bodyPr wrap="none" rtlCol="0">
            <a:spAutoFit/>
          </a:bodyPr>
          <a:lstStyle/>
          <a:p>
            <a:r>
              <a:rPr lang="es-ES" sz="9600" dirty="0">
                <a:solidFill>
                  <a:schemeClr val="accent1">
                    <a:lumMod val="50000"/>
                  </a:schemeClr>
                </a:solidFill>
                <a:latin typeface="Cooper Black" panose="0208090404030B020404" pitchFamily="18" charset="77"/>
              </a:rPr>
              <a:t>10</a:t>
            </a:r>
            <a:r>
              <a:rPr lang="es-GB" sz="9600">
                <a:solidFill>
                  <a:schemeClr val="accent1">
                    <a:lumMod val="50000"/>
                  </a:schemeClr>
                </a:solidFill>
                <a:latin typeface="Cooper Black" panose="0208090404030B020404" pitchFamily="18" charset="77"/>
              </a:rPr>
              <a:t>0</a:t>
            </a:r>
            <a:endParaRPr lang="es-GB" sz="9600" dirty="0">
              <a:solidFill>
                <a:schemeClr val="accent1">
                  <a:lumMod val="50000"/>
                </a:schemeClr>
              </a:solidFill>
              <a:latin typeface="Cooper Black" panose="0208090404030B020404" pitchFamily="18" charset="77"/>
            </a:endParaRPr>
          </a:p>
        </p:txBody>
      </p:sp>
      <p:sp>
        <p:nvSpPr>
          <p:cNvPr id="16" name="CuadroTexto 15">
            <a:extLst>
              <a:ext uri="{FF2B5EF4-FFF2-40B4-BE49-F238E27FC236}">
                <a16:creationId xmlns:a16="http://schemas.microsoft.com/office/drawing/2014/main" id="{1D41869B-DFB5-314F-81F1-0C747C7C50CA}"/>
              </a:ext>
            </a:extLst>
          </p:cNvPr>
          <p:cNvSpPr txBox="1"/>
          <p:nvPr/>
        </p:nvSpPr>
        <p:spPr>
          <a:xfrm>
            <a:off x="9857071" y="4055896"/>
            <a:ext cx="1798890" cy="1569660"/>
          </a:xfrm>
          <a:prstGeom prst="rect">
            <a:avLst/>
          </a:prstGeom>
          <a:noFill/>
        </p:spPr>
        <p:txBody>
          <a:bodyPr wrap="none" rtlCol="0">
            <a:spAutoFit/>
          </a:bodyPr>
          <a:lstStyle/>
          <a:p>
            <a:r>
              <a:rPr lang="es-ES" sz="9600" dirty="0">
                <a:solidFill>
                  <a:srgbClr val="7030A0"/>
                </a:solidFill>
                <a:latin typeface="Chalkboard" panose="03050602040202020205" pitchFamily="66" charset="77"/>
              </a:rPr>
              <a:t>1</a:t>
            </a:r>
            <a:r>
              <a:rPr lang="es-GB" sz="9600">
                <a:solidFill>
                  <a:srgbClr val="7030A0"/>
                </a:solidFill>
                <a:latin typeface="Chalkboard" panose="03050602040202020205" pitchFamily="66" charset="77"/>
              </a:rPr>
              <a:t>0</a:t>
            </a:r>
            <a:r>
              <a:rPr lang="es-ES" sz="9600" dirty="0">
                <a:solidFill>
                  <a:srgbClr val="7030A0"/>
                </a:solidFill>
                <a:latin typeface="Chalkboard" panose="03050602040202020205" pitchFamily="66" charset="77"/>
              </a:rPr>
              <a:t>1</a:t>
            </a:r>
            <a:endParaRPr lang="es-GB" sz="9600" dirty="0">
              <a:solidFill>
                <a:srgbClr val="7030A0"/>
              </a:solidFill>
              <a:latin typeface="Chalkboard" panose="03050602040202020205" pitchFamily="66" charset="77"/>
            </a:endParaRPr>
          </a:p>
        </p:txBody>
      </p:sp>
    </p:spTree>
    <p:extLst>
      <p:ext uri="{BB962C8B-B14F-4D97-AF65-F5344CB8AC3E}">
        <p14:creationId xmlns:p14="http://schemas.microsoft.com/office/powerpoint/2010/main" val="150525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8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hlinkClick r:id="" action="ppaction://noaction">
              <a:snd r:embed="rId3" name="ciento uno.wav"/>
            </a:hlinkClick>
          </p:cNvPr>
          <p:cNvSpPr txBox="1"/>
          <p:nvPr/>
        </p:nvSpPr>
        <p:spPr>
          <a:xfrm>
            <a:off x="4335517" y="2517142"/>
            <a:ext cx="3583957"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400" b="1" dirty="0" err="1">
                <a:solidFill>
                  <a:schemeClr val="accent5">
                    <a:lumMod val="50000"/>
                  </a:schemeClr>
                </a:solidFill>
              </a:rPr>
              <a:t>ciento</a:t>
            </a:r>
            <a:r>
              <a:rPr lang="en-GB" sz="4400" b="1" dirty="0">
                <a:solidFill>
                  <a:schemeClr val="accent5">
                    <a:lumMod val="50000"/>
                  </a:schemeClr>
                </a:solidFill>
              </a:rPr>
              <a:t> uno</a:t>
            </a:r>
          </a:p>
        </p:txBody>
      </p:sp>
      <p:sp>
        <p:nvSpPr>
          <p:cNvPr id="7" name="Rounded Rectangle 6"/>
          <p:cNvSpPr/>
          <p:nvPr/>
        </p:nvSpPr>
        <p:spPr>
          <a:xfrm>
            <a:off x="9393351" y="4261605"/>
            <a:ext cx="2476390" cy="115824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 name="CuadroTexto 12">
            <a:extLst>
              <a:ext uri="{FF2B5EF4-FFF2-40B4-BE49-F238E27FC236}">
                <a16:creationId xmlns:a16="http://schemas.microsoft.com/office/drawing/2014/main" id="{D028ED53-3A63-3247-A3B7-6ED6B8CAB639}"/>
              </a:ext>
            </a:extLst>
          </p:cNvPr>
          <p:cNvSpPr txBox="1"/>
          <p:nvPr/>
        </p:nvSpPr>
        <p:spPr>
          <a:xfrm>
            <a:off x="1115803" y="4055896"/>
            <a:ext cx="1553630" cy="1569660"/>
          </a:xfrm>
          <a:prstGeom prst="rect">
            <a:avLst/>
          </a:prstGeom>
          <a:noFill/>
        </p:spPr>
        <p:txBody>
          <a:bodyPr wrap="none" rtlCol="0">
            <a:spAutoFit/>
          </a:bodyPr>
          <a:lstStyle/>
          <a:p>
            <a:r>
              <a:rPr lang="es-ES" sz="9600" dirty="0">
                <a:solidFill>
                  <a:srgbClr val="E25B00"/>
                </a:solidFill>
                <a:latin typeface="Century Schoolbook" panose="02040604050505020304" pitchFamily="18" charset="0"/>
              </a:rPr>
              <a:t>8</a:t>
            </a:r>
            <a:r>
              <a:rPr lang="es-GB" sz="9600">
                <a:solidFill>
                  <a:srgbClr val="E25B00"/>
                </a:solidFill>
                <a:latin typeface="Century Schoolbook" panose="02040604050505020304" pitchFamily="18" charset="0"/>
              </a:rPr>
              <a:t>0</a:t>
            </a:r>
            <a:endParaRPr lang="es-GB" sz="9600" dirty="0">
              <a:solidFill>
                <a:srgbClr val="E25B00"/>
              </a:solidFill>
              <a:latin typeface="Century Schoolbook" panose="02040604050505020304" pitchFamily="18" charset="0"/>
            </a:endParaRPr>
          </a:p>
        </p:txBody>
      </p:sp>
      <p:sp>
        <p:nvSpPr>
          <p:cNvPr id="14" name="CuadroTexto 13">
            <a:extLst>
              <a:ext uri="{FF2B5EF4-FFF2-40B4-BE49-F238E27FC236}">
                <a16:creationId xmlns:a16="http://schemas.microsoft.com/office/drawing/2014/main" id="{277B2EC7-09F8-5C4D-AEF8-D788E1B42393}"/>
              </a:ext>
            </a:extLst>
          </p:cNvPr>
          <p:cNvSpPr txBox="1"/>
          <p:nvPr/>
        </p:nvSpPr>
        <p:spPr>
          <a:xfrm>
            <a:off x="3952614" y="4055896"/>
            <a:ext cx="1669047" cy="1569660"/>
          </a:xfrm>
          <a:prstGeom prst="rect">
            <a:avLst/>
          </a:prstGeom>
          <a:noFill/>
        </p:spPr>
        <p:txBody>
          <a:bodyPr wrap="none" rtlCol="0">
            <a:spAutoFit/>
          </a:bodyPr>
          <a:lstStyle/>
          <a:p>
            <a:r>
              <a:rPr lang="es-ES" sz="9600" dirty="0">
                <a:solidFill>
                  <a:schemeClr val="accent6">
                    <a:lumMod val="50000"/>
                  </a:schemeClr>
                </a:solidFill>
                <a:latin typeface="Lucida Console" panose="020B0609040504020204" pitchFamily="49" charset="0"/>
              </a:rPr>
              <a:t>9</a:t>
            </a:r>
            <a:r>
              <a:rPr lang="es-GB" sz="9600">
                <a:solidFill>
                  <a:schemeClr val="accent6">
                    <a:lumMod val="50000"/>
                  </a:schemeClr>
                </a:solidFill>
                <a:latin typeface="Lucida Console" panose="020B0609040504020204" pitchFamily="49" charset="0"/>
              </a:rPr>
              <a:t>0</a:t>
            </a:r>
            <a:endParaRPr lang="es-GB" sz="9600" dirty="0">
              <a:solidFill>
                <a:schemeClr val="accent6">
                  <a:lumMod val="50000"/>
                </a:schemeClr>
              </a:solidFill>
              <a:latin typeface="Lucida Console" panose="020B0609040504020204" pitchFamily="49" charset="0"/>
            </a:endParaRPr>
          </a:p>
        </p:txBody>
      </p:sp>
      <p:sp>
        <p:nvSpPr>
          <p:cNvPr id="15" name="CuadroTexto 14">
            <a:extLst>
              <a:ext uri="{FF2B5EF4-FFF2-40B4-BE49-F238E27FC236}">
                <a16:creationId xmlns:a16="http://schemas.microsoft.com/office/drawing/2014/main" id="{A709609F-8624-4541-849B-E1A8C444480C}"/>
              </a:ext>
            </a:extLst>
          </p:cNvPr>
          <p:cNvSpPr txBox="1"/>
          <p:nvPr/>
        </p:nvSpPr>
        <p:spPr>
          <a:xfrm>
            <a:off x="6441123" y="4055896"/>
            <a:ext cx="2358338" cy="1569660"/>
          </a:xfrm>
          <a:prstGeom prst="rect">
            <a:avLst/>
          </a:prstGeom>
          <a:noFill/>
        </p:spPr>
        <p:txBody>
          <a:bodyPr wrap="none" rtlCol="0">
            <a:spAutoFit/>
          </a:bodyPr>
          <a:lstStyle/>
          <a:p>
            <a:r>
              <a:rPr lang="es-ES" sz="9600" dirty="0">
                <a:solidFill>
                  <a:schemeClr val="accent1">
                    <a:lumMod val="50000"/>
                  </a:schemeClr>
                </a:solidFill>
                <a:latin typeface="Cooper Black" panose="0208090404030B020404" pitchFamily="18" charset="77"/>
              </a:rPr>
              <a:t>10</a:t>
            </a:r>
            <a:r>
              <a:rPr lang="es-GB" sz="9600">
                <a:solidFill>
                  <a:schemeClr val="accent1">
                    <a:lumMod val="50000"/>
                  </a:schemeClr>
                </a:solidFill>
                <a:latin typeface="Cooper Black" panose="0208090404030B020404" pitchFamily="18" charset="77"/>
              </a:rPr>
              <a:t>0</a:t>
            </a:r>
            <a:endParaRPr lang="es-GB" sz="9600" dirty="0">
              <a:solidFill>
                <a:schemeClr val="accent1">
                  <a:lumMod val="50000"/>
                </a:schemeClr>
              </a:solidFill>
              <a:latin typeface="Cooper Black" panose="0208090404030B020404" pitchFamily="18" charset="77"/>
            </a:endParaRPr>
          </a:p>
        </p:txBody>
      </p:sp>
      <p:sp>
        <p:nvSpPr>
          <p:cNvPr id="16" name="CuadroTexto 15">
            <a:extLst>
              <a:ext uri="{FF2B5EF4-FFF2-40B4-BE49-F238E27FC236}">
                <a16:creationId xmlns:a16="http://schemas.microsoft.com/office/drawing/2014/main" id="{1D41869B-DFB5-314F-81F1-0C747C7C50CA}"/>
              </a:ext>
            </a:extLst>
          </p:cNvPr>
          <p:cNvSpPr txBox="1"/>
          <p:nvPr/>
        </p:nvSpPr>
        <p:spPr>
          <a:xfrm>
            <a:off x="9857071" y="4055896"/>
            <a:ext cx="1798890" cy="1569660"/>
          </a:xfrm>
          <a:prstGeom prst="rect">
            <a:avLst/>
          </a:prstGeom>
          <a:noFill/>
        </p:spPr>
        <p:txBody>
          <a:bodyPr wrap="none" rtlCol="0">
            <a:spAutoFit/>
          </a:bodyPr>
          <a:lstStyle/>
          <a:p>
            <a:r>
              <a:rPr lang="es-ES" sz="9600" dirty="0">
                <a:solidFill>
                  <a:srgbClr val="7030A0"/>
                </a:solidFill>
                <a:latin typeface="Chalkboard" panose="03050602040202020205" pitchFamily="66" charset="77"/>
              </a:rPr>
              <a:t>1</a:t>
            </a:r>
            <a:r>
              <a:rPr lang="es-GB" sz="9600">
                <a:solidFill>
                  <a:srgbClr val="7030A0"/>
                </a:solidFill>
                <a:latin typeface="Chalkboard" panose="03050602040202020205" pitchFamily="66" charset="77"/>
              </a:rPr>
              <a:t>0</a:t>
            </a:r>
            <a:r>
              <a:rPr lang="es-ES" sz="9600" dirty="0">
                <a:solidFill>
                  <a:srgbClr val="7030A0"/>
                </a:solidFill>
                <a:latin typeface="Chalkboard" panose="03050602040202020205" pitchFamily="66" charset="77"/>
              </a:rPr>
              <a:t>1</a:t>
            </a:r>
            <a:endParaRPr lang="es-GB" sz="9600" dirty="0">
              <a:solidFill>
                <a:srgbClr val="7030A0"/>
              </a:solidFill>
              <a:latin typeface="Chalkboard" panose="03050602040202020205" pitchFamily="66" charset="77"/>
            </a:endParaRPr>
          </a:p>
        </p:txBody>
      </p:sp>
    </p:spTree>
    <p:extLst>
      <p:ext uri="{BB962C8B-B14F-4D97-AF65-F5344CB8AC3E}">
        <p14:creationId xmlns:p14="http://schemas.microsoft.com/office/powerpoint/2010/main" val="231671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iento uno.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FCD6D3-87B6-FC4B-9E4C-8F58B5F9A543}"/>
              </a:ext>
            </a:extLst>
          </p:cNvPr>
          <p:cNvSpPr>
            <a:spLocks noGrp="1"/>
          </p:cNvSpPr>
          <p:nvPr>
            <p:ph type="title"/>
          </p:nvPr>
        </p:nvSpPr>
        <p:spPr>
          <a:xfrm>
            <a:off x="263857" y="192230"/>
            <a:ext cx="10137291" cy="733338"/>
          </a:xfrm>
        </p:spPr>
        <p:txBody>
          <a:bodyPr>
            <a:normAutofit fontScale="90000"/>
          </a:bodyPr>
          <a:lstStyle/>
          <a:p>
            <a:r>
              <a:rPr lang="es-GB" sz="2200" b="1" dirty="0"/>
              <a:t>En España cada 22 de diciembre la gente celebra la lotería de Navidad. </a:t>
            </a:r>
            <a:br>
              <a:rPr lang="es-GB" sz="2200" b="1" dirty="0"/>
            </a:br>
            <a:r>
              <a:rPr lang="es-GB" sz="2200" b="1" dirty="0"/>
              <a:t>Según la tradición, los niños del Colegio de San Ildefonso cantan los premios.</a:t>
            </a:r>
            <a:br>
              <a:rPr lang="es-GB" sz="2200" b="1" dirty="0"/>
            </a:br>
            <a:r>
              <a:rPr lang="es-GB" sz="2200" b="1" dirty="0"/>
              <a:t>¿Cuál es el premio de cada número de lotería?</a:t>
            </a:r>
          </a:p>
        </p:txBody>
      </p:sp>
      <p:sp>
        <p:nvSpPr>
          <p:cNvPr id="4" name="Rounded Rectangle 11">
            <a:extLst>
              <a:ext uri="{FF2B5EF4-FFF2-40B4-BE49-F238E27FC236}">
                <a16:creationId xmlns:a16="http://schemas.microsoft.com/office/drawing/2014/main" id="{683B727D-FC5B-D94E-B189-CAF5F53A375E}"/>
              </a:ext>
            </a:extLst>
          </p:cNvPr>
          <p:cNvSpPr/>
          <p:nvPr/>
        </p:nvSpPr>
        <p:spPr>
          <a:xfrm>
            <a:off x="10553700" y="258166"/>
            <a:ext cx="13744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AutoShape 2">
            <a:extLst>
              <a:ext uri="{FF2B5EF4-FFF2-40B4-BE49-F238E27FC236}">
                <a16:creationId xmlns:a16="http://schemas.microsoft.com/office/drawing/2014/main" id="{B2F74FDF-1DEE-2A4F-90D3-AA784682A9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B"/>
          </a:p>
        </p:txBody>
      </p:sp>
      <p:sp>
        <p:nvSpPr>
          <p:cNvPr id="6" name="AutoShape 4">
            <a:extLst>
              <a:ext uri="{FF2B5EF4-FFF2-40B4-BE49-F238E27FC236}">
                <a16:creationId xmlns:a16="http://schemas.microsoft.com/office/drawing/2014/main" id="{9EE87323-4216-8D45-8DAD-8592582B00E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B"/>
          </a:p>
        </p:txBody>
      </p:sp>
      <p:pic>
        <p:nvPicPr>
          <p:cNvPr id="14" name="Imagen 13" descr="Texto&#10;&#10;Descripción generada automáticamente">
            <a:extLst>
              <a:ext uri="{FF2B5EF4-FFF2-40B4-BE49-F238E27FC236}">
                <a16:creationId xmlns:a16="http://schemas.microsoft.com/office/drawing/2014/main" id="{2CAE0F62-74E2-504F-9A08-FBE08DA8E43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4248" y="1153386"/>
            <a:ext cx="3850695" cy="2304695"/>
          </a:xfrm>
          <a:prstGeom prst="rect">
            <a:avLst/>
          </a:prstGeom>
        </p:spPr>
      </p:pic>
      <p:sp>
        <p:nvSpPr>
          <p:cNvPr id="15" name="CuadroTexto 14">
            <a:extLst>
              <a:ext uri="{FF2B5EF4-FFF2-40B4-BE49-F238E27FC236}">
                <a16:creationId xmlns:a16="http://schemas.microsoft.com/office/drawing/2014/main" id="{B3104BBE-07CC-0047-81BF-BC85E5068A2D}"/>
              </a:ext>
            </a:extLst>
          </p:cNvPr>
          <p:cNvSpPr txBox="1"/>
          <p:nvPr/>
        </p:nvSpPr>
        <p:spPr>
          <a:xfrm>
            <a:off x="1974796" y="1401551"/>
            <a:ext cx="2078831" cy="600164"/>
          </a:xfrm>
          <a:prstGeom prst="rect">
            <a:avLst/>
          </a:prstGeom>
          <a:noFill/>
        </p:spPr>
        <p:txBody>
          <a:bodyPr wrap="square" rtlCol="0">
            <a:spAutoFit/>
          </a:bodyPr>
          <a:lstStyle/>
          <a:p>
            <a:pPr algn="ctr"/>
            <a:r>
              <a:rPr lang="es-GB" sz="3300" b="1" dirty="0">
                <a:solidFill>
                  <a:schemeClr val="accent5">
                    <a:lumMod val="50000"/>
                  </a:schemeClr>
                </a:solidFill>
                <a:highlight>
                  <a:srgbClr val="FBF0D5"/>
                </a:highlight>
              </a:rPr>
              <a:t>0 1 1 7 0</a:t>
            </a:r>
          </a:p>
        </p:txBody>
      </p:sp>
      <p:sp>
        <p:nvSpPr>
          <p:cNvPr id="16" name="CuadroTexto 15">
            <a:extLst>
              <a:ext uri="{FF2B5EF4-FFF2-40B4-BE49-F238E27FC236}">
                <a16:creationId xmlns:a16="http://schemas.microsoft.com/office/drawing/2014/main" id="{106E1039-082D-2C4E-8942-EECB18F1C5F1}"/>
              </a:ext>
            </a:extLst>
          </p:cNvPr>
          <p:cNvSpPr txBox="1"/>
          <p:nvPr/>
        </p:nvSpPr>
        <p:spPr>
          <a:xfrm>
            <a:off x="2058624" y="2328456"/>
            <a:ext cx="2228969" cy="369332"/>
          </a:xfrm>
          <a:prstGeom prst="rect">
            <a:avLst/>
          </a:prstGeom>
          <a:noFill/>
        </p:spPr>
        <p:txBody>
          <a:bodyPr wrap="square" rtlCol="0">
            <a:spAutoFit/>
          </a:bodyPr>
          <a:lstStyle/>
          <a:p>
            <a:pPr algn="l"/>
            <a:r>
              <a:rPr lang="es-GB" dirty="0">
                <a:solidFill>
                  <a:schemeClr val="accent5">
                    <a:lumMod val="50000"/>
                  </a:schemeClr>
                </a:solidFill>
                <a:highlight>
                  <a:srgbClr val="FBF0D5"/>
                </a:highlight>
              </a:rPr>
              <a:t>22 de diciembre</a:t>
            </a:r>
          </a:p>
        </p:txBody>
      </p:sp>
      <p:sp>
        <p:nvSpPr>
          <p:cNvPr id="33" name="CuadroTexto 32">
            <a:extLst>
              <a:ext uri="{FF2B5EF4-FFF2-40B4-BE49-F238E27FC236}">
                <a16:creationId xmlns:a16="http://schemas.microsoft.com/office/drawing/2014/main" id="{C4AEFA3E-D2B9-984D-BF78-9E142A030F0F}"/>
              </a:ext>
            </a:extLst>
          </p:cNvPr>
          <p:cNvSpPr txBox="1"/>
          <p:nvPr/>
        </p:nvSpPr>
        <p:spPr>
          <a:xfrm>
            <a:off x="4647564" y="2181755"/>
            <a:ext cx="1220206" cy="523220"/>
          </a:xfrm>
          <a:prstGeom prst="rect">
            <a:avLst/>
          </a:prstGeom>
          <a:noFill/>
        </p:spPr>
        <p:txBody>
          <a:bodyPr wrap="none" rtlCol="0">
            <a:spAutoFit/>
          </a:bodyPr>
          <a:lstStyle/>
          <a:p>
            <a:r>
              <a:rPr lang="es-GB" sz="2800" dirty="0">
                <a:solidFill>
                  <a:schemeClr val="accent5">
                    <a:lumMod val="50000"/>
                  </a:schemeClr>
                </a:solidFill>
              </a:rPr>
              <a:t>_ _ _ €</a:t>
            </a:r>
          </a:p>
        </p:txBody>
      </p:sp>
      <p:sp>
        <p:nvSpPr>
          <p:cNvPr id="34" name="CuadroTexto 33">
            <a:extLst>
              <a:ext uri="{FF2B5EF4-FFF2-40B4-BE49-F238E27FC236}">
                <a16:creationId xmlns:a16="http://schemas.microsoft.com/office/drawing/2014/main" id="{6AD04CD7-C8C2-2342-AB89-854523498A1F}"/>
              </a:ext>
            </a:extLst>
          </p:cNvPr>
          <p:cNvSpPr txBox="1"/>
          <p:nvPr/>
        </p:nvSpPr>
        <p:spPr>
          <a:xfrm>
            <a:off x="4792931" y="2181755"/>
            <a:ext cx="1079142" cy="523220"/>
          </a:xfrm>
          <a:prstGeom prst="rect">
            <a:avLst/>
          </a:prstGeom>
          <a:noFill/>
        </p:spPr>
        <p:txBody>
          <a:bodyPr wrap="none" rtlCol="0">
            <a:spAutoFit/>
          </a:bodyPr>
          <a:lstStyle/>
          <a:p>
            <a:r>
              <a:rPr lang="es-GB" sz="2800" dirty="0">
                <a:solidFill>
                  <a:schemeClr val="accent5">
                    <a:lumMod val="50000"/>
                  </a:schemeClr>
                </a:solidFill>
              </a:rPr>
              <a:t>190 €</a:t>
            </a:r>
          </a:p>
        </p:txBody>
      </p:sp>
      <p:pic>
        <p:nvPicPr>
          <p:cNvPr id="31" name="Imagen 13" descr="Texto&#10;&#10;Descripción generada automáticamente">
            <a:extLst>
              <a:ext uri="{FF2B5EF4-FFF2-40B4-BE49-F238E27FC236}">
                <a16:creationId xmlns:a16="http://schemas.microsoft.com/office/drawing/2014/main" id="{A9625105-6FF6-2D40-82BE-967B84B3C00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70681" y="1074299"/>
            <a:ext cx="3850695" cy="2304695"/>
          </a:xfrm>
          <a:prstGeom prst="rect">
            <a:avLst/>
          </a:prstGeom>
        </p:spPr>
      </p:pic>
      <p:pic>
        <p:nvPicPr>
          <p:cNvPr id="32" name="Imagen 13" descr="Texto&#10;&#10;Descripción generada automáticamente">
            <a:extLst>
              <a:ext uri="{FF2B5EF4-FFF2-40B4-BE49-F238E27FC236}">
                <a16:creationId xmlns:a16="http://schemas.microsoft.com/office/drawing/2014/main" id="{78EA5F81-2F29-5F4D-B9D0-6FC3CD27A38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5477" y="3930904"/>
            <a:ext cx="3850695" cy="2304695"/>
          </a:xfrm>
          <a:prstGeom prst="rect">
            <a:avLst/>
          </a:prstGeom>
        </p:spPr>
      </p:pic>
      <p:pic>
        <p:nvPicPr>
          <p:cNvPr id="35" name="Imagen 13" descr="Texto&#10;&#10;Descripción generada automáticamente">
            <a:extLst>
              <a:ext uri="{FF2B5EF4-FFF2-40B4-BE49-F238E27FC236}">
                <a16:creationId xmlns:a16="http://schemas.microsoft.com/office/drawing/2014/main" id="{5CD003F7-AE1E-0F41-BBB5-1842A980365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70681" y="3848259"/>
            <a:ext cx="3850695" cy="2304695"/>
          </a:xfrm>
          <a:prstGeom prst="rect">
            <a:avLst/>
          </a:prstGeom>
        </p:spPr>
      </p:pic>
      <p:sp>
        <p:nvSpPr>
          <p:cNvPr id="36" name="CuadroTexto 32">
            <a:extLst>
              <a:ext uri="{FF2B5EF4-FFF2-40B4-BE49-F238E27FC236}">
                <a16:creationId xmlns:a16="http://schemas.microsoft.com/office/drawing/2014/main" id="{0430114A-4E4E-1B41-871C-1A3C2CDC2C0E}"/>
              </a:ext>
            </a:extLst>
          </p:cNvPr>
          <p:cNvSpPr txBox="1"/>
          <p:nvPr/>
        </p:nvSpPr>
        <p:spPr>
          <a:xfrm>
            <a:off x="4736382" y="4881413"/>
            <a:ext cx="1220206" cy="523220"/>
          </a:xfrm>
          <a:prstGeom prst="rect">
            <a:avLst/>
          </a:prstGeom>
          <a:noFill/>
        </p:spPr>
        <p:txBody>
          <a:bodyPr wrap="none" rtlCol="0">
            <a:spAutoFit/>
          </a:bodyPr>
          <a:lstStyle/>
          <a:p>
            <a:r>
              <a:rPr lang="es-GB" sz="2800" dirty="0">
                <a:solidFill>
                  <a:schemeClr val="accent5">
                    <a:lumMod val="50000"/>
                  </a:schemeClr>
                </a:solidFill>
              </a:rPr>
              <a:t>_ _ _ €</a:t>
            </a:r>
          </a:p>
        </p:txBody>
      </p:sp>
      <p:sp>
        <p:nvSpPr>
          <p:cNvPr id="37" name="CuadroTexto 33">
            <a:extLst>
              <a:ext uri="{FF2B5EF4-FFF2-40B4-BE49-F238E27FC236}">
                <a16:creationId xmlns:a16="http://schemas.microsoft.com/office/drawing/2014/main" id="{4B499D9E-2AF3-6342-9CC3-7504B6619A87}"/>
              </a:ext>
            </a:extLst>
          </p:cNvPr>
          <p:cNvSpPr txBox="1"/>
          <p:nvPr/>
        </p:nvSpPr>
        <p:spPr>
          <a:xfrm>
            <a:off x="4881749" y="4881413"/>
            <a:ext cx="1079142" cy="523220"/>
          </a:xfrm>
          <a:prstGeom prst="rect">
            <a:avLst/>
          </a:prstGeom>
          <a:noFill/>
        </p:spPr>
        <p:txBody>
          <a:bodyPr wrap="none" rtlCol="0">
            <a:spAutoFit/>
          </a:bodyPr>
          <a:lstStyle/>
          <a:p>
            <a:r>
              <a:rPr lang="es-GB" sz="2800">
                <a:solidFill>
                  <a:schemeClr val="accent5">
                    <a:lumMod val="50000"/>
                  </a:schemeClr>
                </a:solidFill>
              </a:rPr>
              <a:t>1</a:t>
            </a:r>
            <a:r>
              <a:rPr lang="es-ES" sz="2800" dirty="0">
                <a:solidFill>
                  <a:schemeClr val="accent5">
                    <a:lumMod val="50000"/>
                  </a:schemeClr>
                </a:solidFill>
              </a:rPr>
              <a:t>60</a:t>
            </a:r>
            <a:r>
              <a:rPr lang="es-GB" sz="2800">
                <a:solidFill>
                  <a:schemeClr val="accent5">
                    <a:lumMod val="50000"/>
                  </a:schemeClr>
                </a:solidFill>
              </a:rPr>
              <a:t> </a:t>
            </a:r>
            <a:r>
              <a:rPr lang="es-GB" sz="2800" dirty="0">
                <a:solidFill>
                  <a:schemeClr val="accent5">
                    <a:lumMod val="50000"/>
                  </a:schemeClr>
                </a:solidFill>
              </a:rPr>
              <a:t>€</a:t>
            </a:r>
          </a:p>
        </p:txBody>
      </p:sp>
      <p:sp>
        <p:nvSpPr>
          <p:cNvPr id="38" name="CuadroTexto 32">
            <a:extLst>
              <a:ext uri="{FF2B5EF4-FFF2-40B4-BE49-F238E27FC236}">
                <a16:creationId xmlns:a16="http://schemas.microsoft.com/office/drawing/2014/main" id="{43303E10-33A0-584E-A5B7-2C605EDCEC64}"/>
              </a:ext>
            </a:extLst>
          </p:cNvPr>
          <p:cNvSpPr txBox="1"/>
          <p:nvPr/>
        </p:nvSpPr>
        <p:spPr>
          <a:xfrm>
            <a:off x="10618466" y="2181755"/>
            <a:ext cx="1220206" cy="523220"/>
          </a:xfrm>
          <a:prstGeom prst="rect">
            <a:avLst/>
          </a:prstGeom>
          <a:noFill/>
        </p:spPr>
        <p:txBody>
          <a:bodyPr wrap="none" rtlCol="0">
            <a:spAutoFit/>
          </a:bodyPr>
          <a:lstStyle/>
          <a:p>
            <a:r>
              <a:rPr lang="es-GB" sz="2800" dirty="0">
                <a:solidFill>
                  <a:schemeClr val="accent5">
                    <a:lumMod val="50000"/>
                  </a:schemeClr>
                </a:solidFill>
              </a:rPr>
              <a:t>_ _ _ €</a:t>
            </a:r>
          </a:p>
        </p:txBody>
      </p:sp>
      <p:sp>
        <p:nvSpPr>
          <p:cNvPr id="39" name="CuadroTexto 33">
            <a:extLst>
              <a:ext uri="{FF2B5EF4-FFF2-40B4-BE49-F238E27FC236}">
                <a16:creationId xmlns:a16="http://schemas.microsoft.com/office/drawing/2014/main" id="{729E8F5D-6A87-044A-A6A0-381088C07703}"/>
              </a:ext>
            </a:extLst>
          </p:cNvPr>
          <p:cNvSpPr txBox="1"/>
          <p:nvPr/>
        </p:nvSpPr>
        <p:spPr>
          <a:xfrm>
            <a:off x="10763833" y="2181755"/>
            <a:ext cx="1079142" cy="523220"/>
          </a:xfrm>
          <a:prstGeom prst="rect">
            <a:avLst/>
          </a:prstGeom>
          <a:noFill/>
        </p:spPr>
        <p:txBody>
          <a:bodyPr wrap="none" rtlCol="0">
            <a:spAutoFit/>
          </a:bodyPr>
          <a:lstStyle/>
          <a:p>
            <a:r>
              <a:rPr lang="es-GB" sz="2800">
                <a:solidFill>
                  <a:schemeClr val="accent5">
                    <a:lumMod val="50000"/>
                  </a:schemeClr>
                </a:solidFill>
              </a:rPr>
              <a:t>1</a:t>
            </a:r>
            <a:r>
              <a:rPr lang="es-ES" sz="2800" dirty="0">
                <a:solidFill>
                  <a:schemeClr val="accent5">
                    <a:lumMod val="50000"/>
                  </a:schemeClr>
                </a:solidFill>
              </a:rPr>
              <a:t>80</a:t>
            </a:r>
            <a:r>
              <a:rPr lang="es-GB" sz="2800">
                <a:solidFill>
                  <a:schemeClr val="accent5">
                    <a:lumMod val="50000"/>
                  </a:schemeClr>
                </a:solidFill>
              </a:rPr>
              <a:t> </a:t>
            </a:r>
            <a:r>
              <a:rPr lang="es-GB" sz="2800" dirty="0">
                <a:solidFill>
                  <a:schemeClr val="accent5">
                    <a:lumMod val="50000"/>
                  </a:schemeClr>
                </a:solidFill>
              </a:rPr>
              <a:t>€</a:t>
            </a:r>
          </a:p>
        </p:txBody>
      </p:sp>
      <p:sp>
        <p:nvSpPr>
          <p:cNvPr id="40" name="CuadroTexto 32">
            <a:extLst>
              <a:ext uri="{FF2B5EF4-FFF2-40B4-BE49-F238E27FC236}">
                <a16:creationId xmlns:a16="http://schemas.microsoft.com/office/drawing/2014/main" id="{ED095785-14E3-2D4A-B93E-40B1E207B418}"/>
              </a:ext>
            </a:extLst>
          </p:cNvPr>
          <p:cNvSpPr txBox="1"/>
          <p:nvPr/>
        </p:nvSpPr>
        <p:spPr>
          <a:xfrm>
            <a:off x="10618466" y="4768689"/>
            <a:ext cx="1220206" cy="523220"/>
          </a:xfrm>
          <a:prstGeom prst="rect">
            <a:avLst/>
          </a:prstGeom>
          <a:noFill/>
        </p:spPr>
        <p:txBody>
          <a:bodyPr wrap="none" rtlCol="0">
            <a:spAutoFit/>
          </a:bodyPr>
          <a:lstStyle/>
          <a:p>
            <a:r>
              <a:rPr lang="es-GB" sz="2800" dirty="0">
                <a:solidFill>
                  <a:schemeClr val="accent5">
                    <a:lumMod val="50000"/>
                  </a:schemeClr>
                </a:solidFill>
              </a:rPr>
              <a:t>_ _ _ €</a:t>
            </a:r>
          </a:p>
        </p:txBody>
      </p:sp>
      <p:sp>
        <p:nvSpPr>
          <p:cNvPr id="41" name="CuadroTexto 33">
            <a:extLst>
              <a:ext uri="{FF2B5EF4-FFF2-40B4-BE49-F238E27FC236}">
                <a16:creationId xmlns:a16="http://schemas.microsoft.com/office/drawing/2014/main" id="{C2F126BF-C6AE-FA42-8E1A-ED91313F5E0F}"/>
              </a:ext>
            </a:extLst>
          </p:cNvPr>
          <p:cNvSpPr txBox="1"/>
          <p:nvPr/>
        </p:nvSpPr>
        <p:spPr>
          <a:xfrm>
            <a:off x="10742100" y="4768689"/>
            <a:ext cx="1079142" cy="523220"/>
          </a:xfrm>
          <a:prstGeom prst="rect">
            <a:avLst/>
          </a:prstGeom>
          <a:noFill/>
        </p:spPr>
        <p:txBody>
          <a:bodyPr wrap="none" rtlCol="0">
            <a:spAutoFit/>
          </a:bodyPr>
          <a:lstStyle/>
          <a:p>
            <a:r>
              <a:rPr lang="es-ES" sz="2800" dirty="0">
                <a:solidFill>
                  <a:schemeClr val="accent5">
                    <a:lumMod val="50000"/>
                  </a:schemeClr>
                </a:solidFill>
              </a:rPr>
              <a:t>20</a:t>
            </a:r>
            <a:r>
              <a:rPr lang="es-GB" sz="2800">
                <a:solidFill>
                  <a:schemeClr val="accent5">
                    <a:lumMod val="50000"/>
                  </a:schemeClr>
                </a:solidFill>
              </a:rPr>
              <a:t>0 </a:t>
            </a:r>
            <a:r>
              <a:rPr lang="es-GB" sz="2800" dirty="0">
                <a:solidFill>
                  <a:schemeClr val="accent5">
                    <a:lumMod val="50000"/>
                  </a:schemeClr>
                </a:solidFill>
              </a:rPr>
              <a:t>€</a:t>
            </a:r>
          </a:p>
        </p:txBody>
      </p:sp>
      <p:sp>
        <p:nvSpPr>
          <p:cNvPr id="22" name="CuadroTexto 14">
            <a:extLst>
              <a:ext uri="{FF2B5EF4-FFF2-40B4-BE49-F238E27FC236}">
                <a16:creationId xmlns:a16="http://schemas.microsoft.com/office/drawing/2014/main" id="{D931E713-7922-444A-93D6-348D759766DF}"/>
              </a:ext>
            </a:extLst>
          </p:cNvPr>
          <p:cNvSpPr txBox="1"/>
          <p:nvPr/>
        </p:nvSpPr>
        <p:spPr>
          <a:xfrm>
            <a:off x="2005431" y="4168525"/>
            <a:ext cx="2078831" cy="600164"/>
          </a:xfrm>
          <a:prstGeom prst="rect">
            <a:avLst/>
          </a:prstGeom>
          <a:noFill/>
        </p:spPr>
        <p:txBody>
          <a:bodyPr wrap="square" rtlCol="0">
            <a:spAutoFit/>
          </a:bodyPr>
          <a:lstStyle/>
          <a:p>
            <a:pPr algn="ctr"/>
            <a:r>
              <a:rPr lang="es-GB" sz="3300" b="1">
                <a:solidFill>
                  <a:schemeClr val="accent5">
                    <a:lumMod val="50000"/>
                  </a:schemeClr>
                </a:solidFill>
                <a:highlight>
                  <a:srgbClr val="FBF0D5"/>
                </a:highlight>
              </a:rPr>
              <a:t>0 </a:t>
            </a:r>
            <a:r>
              <a:rPr lang="es-ES" sz="3300" b="1" dirty="0">
                <a:solidFill>
                  <a:schemeClr val="accent5">
                    <a:lumMod val="50000"/>
                  </a:schemeClr>
                </a:solidFill>
                <a:highlight>
                  <a:srgbClr val="FBF0D5"/>
                </a:highlight>
              </a:rPr>
              <a:t>3</a:t>
            </a:r>
            <a:r>
              <a:rPr lang="es-GB" sz="3300" b="1">
                <a:solidFill>
                  <a:schemeClr val="accent5">
                    <a:lumMod val="50000"/>
                  </a:schemeClr>
                </a:solidFill>
                <a:highlight>
                  <a:srgbClr val="FBF0D5"/>
                </a:highlight>
              </a:rPr>
              <a:t> 1 </a:t>
            </a:r>
            <a:r>
              <a:rPr lang="es-ES" sz="3300" b="1" dirty="0">
                <a:solidFill>
                  <a:schemeClr val="accent5">
                    <a:lumMod val="50000"/>
                  </a:schemeClr>
                </a:solidFill>
                <a:highlight>
                  <a:srgbClr val="FBF0D5"/>
                </a:highlight>
              </a:rPr>
              <a:t>8</a:t>
            </a:r>
            <a:r>
              <a:rPr lang="es-GB" sz="3300" b="1">
                <a:solidFill>
                  <a:schemeClr val="accent5">
                    <a:lumMod val="50000"/>
                  </a:schemeClr>
                </a:solidFill>
                <a:highlight>
                  <a:srgbClr val="FBF0D5"/>
                </a:highlight>
              </a:rPr>
              <a:t> </a:t>
            </a:r>
            <a:r>
              <a:rPr lang="es-GB" sz="3300" b="1" dirty="0">
                <a:solidFill>
                  <a:schemeClr val="accent5">
                    <a:lumMod val="50000"/>
                  </a:schemeClr>
                </a:solidFill>
                <a:highlight>
                  <a:srgbClr val="FBF0D5"/>
                </a:highlight>
              </a:rPr>
              <a:t>0</a:t>
            </a:r>
          </a:p>
        </p:txBody>
      </p:sp>
      <p:sp>
        <p:nvSpPr>
          <p:cNvPr id="23" name="CuadroTexto 15">
            <a:extLst>
              <a:ext uri="{FF2B5EF4-FFF2-40B4-BE49-F238E27FC236}">
                <a16:creationId xmlns:a16="http://schemas.microsoft.com/office/drawing/2014/main" id="{AB524913-604B-B349-A206-DBD3D9C4198A}"/>
              </a:ext>
            </a:extLst>
          </p:cNvPr>
          <p:cNvSpPr txBox="1"/>
          <p:nvPr/>
        </p:nvSpPr>
        <p:spPr>
          <a:xfrm>
            <a:off x="2089259" y="5095430"/>
            <a:ext cx="2228969" cy="369332"/>
          </a:xfrm>
          <a:prstGeom prst="rect">
            <a:avLst/>
          </a:prstGeom>
          <a:noFill/>
        </p:spPr>
        <p:txBody>
          <a:bodyPr wrap="square" rtlCol="0">
            <a:spAutoFit/>
          </a:bodyPr>
          <a:lstStyle/>
          <a:p>
            <a:pPr algn="l"/>
            <a:r>
              <a:rPr lang="es-GB" dirty="0">
                <a:solidFill>
                  <a:schemeClr val="accent5">
                    <a:lumMod val="50000"/>
                  </a:schemeClr>
                </a:solidFill>
                <a:highlight>
                  <a:srgbClr val="FBF0D5"/>
                </a:highlight>
              </a:rPr>
              <a:t>22 de diciembre</a:t>
            </a:r>
          </a:p>
        </p:txBody>
      </p:sp>
      <p:sp>
        <p:nvSpPr>
          <p:cNvPr id="24" name="CuadroTexto 14">
            <a:extLst>
              <a:ext uri="{FF2B5EF4-FFF2-40B4-BE49-F238E27FC236}">
                <a16:creationId xmlns:a16="http://schemas.microsoft.com/office/drawing/2014/main" id="{24E924DF-8A73-DA4C-B755-2CC40CF1AB2A}"/>
              </a:ext>
            </a:extLst>
          </p:cNvPr>
          <p:cNvSpPr txBox="1"/>
          <p:nvPr/>
        </p:nvSpPr>
        <p:spPr>
          <a:xfrm>
            <a:off x="8013508" y="1278029"/>
            <a:ext cx="2078831" cy="600164"/>
          </a:xfrm>
          <a:prstGeom prst="rect">
            <a:avLst/>
          </a:prstGeom>
          <a:noFill/>
        </p:spPr>
        <p:txBody>
          <a:bodyPr wrap="square" rtlCol="0">
            <a:spAutoFit/>
          </a:bodyPr>
          <a:lstStyle/>
          <a:p>
            <a:pPr algn="ctr"/>
            <a:r>
              <a:rPr lang="es-GB" sz="3300" b="1">
                <a:solidFill>
                  <a:schemeClr val="accent5">
                    <a:lumMod val="50000"/>
                  </a:schemeClr>
                </a:solidFill>
                <a:highlight>
                  <a:srgbClr val="FBF0D5"/>
                </a:highlight>
              </a:rPr>
              <a:t>0 </a:t>
            </a:r>
            <a:r>
              <a:rPr lang="es-ES" sz="3300" b="1" dirty="0">
                <a:solidFill>
                  <a:schemeClr val="accent5">
                    <a:lumMod val="50000"/>
                  </a:schemeClr>
                </a:solidFill>
                <a:highlight>
                  <a:srgbClr val="FBF0D5"/>
                </a:highlight>
              </a:rPr>
              <a:t>2</a:t>
            </a:r>
            <a:r>
              <a:rPr lang="es-GB" sz="3300" b="1">
                <a:solidFill>
                  <a:schemeClr val="accent5">
                    <a:lumMod val="50000"/>
                  </a:schemeClr>
                </a:solidFill>
                <a:highlight>
                  <a:srgbClr val="FBF0D5"/>
                </a:highlight>
              </a:rPr>
              <a:t> </a:t>
            </a:r>
            <a:r>
              <a:rPr lang="es-ES" sz="3300" b="1" dirty="0">
                <a:solidFill>
                  <a:schemeClr val="accent5">
                    <a:lumMod val="50000"/>
                  </a:schemeClr>
                </a:solidFill>
                <a:highlight>
                  <a:srgbClr val="FBF0D5"/>
                </a:highlight>
              </a:rPr>
              <a:t>2</a:t>
            </a:r>
            <a:r>
              <a:rPr lang="es-GB" sz="3300" b="1">
                <a:solidFill>
                  <a:schemeClr val="accent5">
                    <a:lumMod val="50000"/>
                  </a:schemeClr>
                </a:solidFill>
                <a:highlight>
                  <a:srgbClr val="FBF0D5"/>
                </a:highlight>
              </a:rPr>
              <a:t> </a:t>
            </a:r>
            <a:r>
              <a:rPr lang="es-ES" sz="3300" b="1" dirty="0">
                <a:solidFill>
                  <a:schemeClr val="accent5">
                    <a:lumMod val="50000"/>
                  </a:schemeClr>
                </a:solidFill>
                <a:highlight>
                  <a:srgbClr val="FBF0D5"/>
                </a:highlight>
              </a:rPr>
              <a:t>9</a:t>
            </a:r>
            <a:r>
              <a:rPr lang="es-GB" sz="3300" b="1">
                <a:solidFill>
                  <a:schemeClr val="accent5">
                    <a:lumMod val="50000"/>
                  </a:schemeClr>
                </a:solidFill>
                <a:highlight>
                  <a:srgbClr val="FBF0D5"/>
                </a:highlight>
              </a:rPr>
              <a:t> </a:t>
            </a:r>
            <a:r>
              <a:rPr lang="es-GB" sz="3300" b="1" dirty="0">
                <a:solidFill>
                  <a:schemeClr val="accent5">
                    <a:lumMod val="50000"/>
                  </a:schemeClr>
                </a:solidFill>
                <a:highlight>
                  <a:srgbClr val="FBF0D5"/>
                </a:highlight>
              </a:rPr>
              <a:t>0</a:t>
            </a:r>
          </a:p>
        </p:txBody>
      </p:sp>
      <p:sp>
        <p:nvSpPr>
          <p:cNvPr id="25" name="CuadroTexto 15">
            <a:extLst>
              <a:ext uri="{FF2B5EF4-FFF2-40B4-BE49-F238E27FC236}">
                <a16:creationId xmlns:a16="http://schemas.microsoft.com/office/drawing/2014/main" id="{48E0574C-7772-134D-B66F-A33797BAA86B}"/>
              </a:ext>
            </a:extLst>
          </p:cNvPr>
          <p:cNvSpPr txBox="1"/>
          <p:nvPr/>
        </p:nvSpPr>
        <p:spPr>
          <a:xfrm>
            <a:off x="8097336" y="2204934"/>
            <a:ext cx="2228969" cy="369332"/>
          </a:xfrm>
          <a:prstGeom prst="rect">
            <a:avLst/>
          </a:prstGeom>
          <a:noFill/>
        </p:spPr>
        <p:txBody>
          <a:bodyPr wrap="square" rtlCol="0">
            <a:spAutoFit/>
          </a:bodyPr>
          <a:lstStyle/>
          <a:p>
            <a:pPr algn="l"/>
            <a:r>
              <a:rPr lang="es-GB" dirty="0">
                <a:solidFill>
                  <a:schemeClr val="accent5">
                    <a:lumMod val="50000"/>
                  </a:schemeClr>
                </a:solidFill>
                <a:highlight>
                  <a:srgbClr val="FBF0D5"/>
                </a:highlight>
              </a:rPr>
              <a:t>22 de diciembre</a:t>
            </a:r>
          </a:p>
        </p:txBody>
      </p:sp>
      <p:sp>
        <p:nvSpPr>
          <p:cNvPr id="26" name="CuadroTexto 14">
            <a:extLst>
              <a:ext uri="{FF2B5EF4-FFF2-40B4-BE49-F238E27FC236}">
                <a16:creationId xmlns:a16="http://schemas.microsoft.com/office/drawing/2014/main" id="{651F003D-9149-6448-A4B5-4DF52F5F3466}"/>
              </a:ext>
            </a:extLst>
          </p:cNvPr>
          <p:cNvSpPr txBox="1"/>
          <p:nvPr/>
        </p:nvSpPr>
        <p:spPr>
          <a:xfrm>
            <a:off x="7942985" y="4108396"/>
            <a:ext cx="2078831" cy="600164"/>
          </a:xfrm>
          <a:prstGeom prst="rect">
            <a:avLst/>
          </a:prstGeom>
          <a:noFill/>
        </p:spPr>
        <p:txBody>
          <a:bodyPr wrap="square" rtlCol="0">
            <a:spAutoFit/>
          </a:bodyPr>
          <a:lstStyle/>
          <a:p>
            <a:pPr algn="ctr"/>
            <a:r>
              <a:rPr lang="es-GB" sz="3300" b="1" dirty="0">
                <a:solidFill>
                  <a:schemeClr val="accent5">
                    <a:lumMod val="50000"/>
                  </a:schemeClr>
                </a:solidFill>
                <a:highlight>
                  <a:srgbClr val="FBF0D5"/>
                </a:highlight>
              </a:rPr>
              <a:t>0 </a:t>
            </a:r>
            <a:r>
              <a:rPr lang="es-GB" sz="3300" b="1">
                <a:solidFill>
                  <a:schemeClr val="accent5">
                    <a:lumMod val="50000"/>
                  </a:schemeClr>
                </a:solidFill>
                <a:highlight>
                  <a:srgbClr val="FBF0D5"/>
                </a:highlight>
              </a:rPr>
              <a:t>1 </a:t>
            </a:r>
            <a:r>
              <a:rPr lang="es-ES" sz="3300" b="1" dirty="0">
                <a:solidFill>
                  <a:schemeClr val="accent5">
                    <a:lumMod val="50000"/>
                  </a:schemeClr>
                </a:solidFill>
                <a:highlight>
                  <a:srgbClr val="FBF0D5"/>
                </a:highlight>
              </a:rPr>
              <a:t>1 2</a:t>
            </a:r>
            <a:r>
              <a:rPr lang="es-GB" sz="3300" b="1">
                <a:solidFill>
                  <a:schemeClr val="accent5">
                    <a:lumMod val="50000"/>
                  </a:schemeClr>
                </a:solidFill>
                <a:highlight>
                  <a:srgbClr val="FBF0D5"/>
                </a:highlight>
              </a:rPr>
              <a:t> </a:t>
            </a:r>
            <a:r>
              <a:rPr lang="es-ES" sz="3300" b="1" dirty="0">
                <a:solidFill>
                  <a:schemeClr val="accent5">
                    <a:lumMod val="50000"/>
                  </a:schemeClr>
                </a:solidFill>
                <a:highlight>
                  <a:srgbClr val="FBF0D5"/>
                </a:highlight>
              </a:rPr>
              <a:t>5</a:t>
            </a:r>
            <a:endParaRPr lang="es-GB" sz="3300" b="1" dirty="0">
              <a:solidFill>
                <a:schemeClr val="accent5">
                  <a:lumMod val="50000"/>
                </a:schemeClr>
              </a:solidFill>
              <a:highlight>
                <a:srgbClr val="FBF0D5"/>
              </a:highlight>
            </a:endParaRPr>
          </a:p>
        </p:txBody>
      </p:sp>
      <p:sp>
        <p:nvSpPr>
          <p:cNvPr id="27" name="CuadroTexto 15">
            <a:extLst>
              <a:ext uri="{FF2B5EF4-FFF2-40B4-BE49-F238E27FC236}">
                <a16:creationId xmlns:a16="http://schemas.microsoft.com/office/drawing/2014/main" id="{C1E58A08-892A-6A42-9372-8230913003D6}"/>
              </a:ext>
            </a:extLst>
          </p:cNvPr>
          <p:cNvSpPr txBox="1"/>
          <p:nvPr/>
        </p:nvSpPr>
        <p:spPr>
          <a:xfrm>
            <a:off x="8026813" y="5035301"/>
            <a:ext cx="2228969" cy="369332"/>
          </a:xfrm>
          <a:prstGeom prst="rect">
            <a:avLst/>
          </a:prstGeom>
          <a:noFill/>
        </p:spPr>
        <p:txBody>
          <a:bodyPr wrap="square" rtlCol="0">
            <a:spAutoFit/>
          </a:bodyPr>
          <a:lstStyle/>
          <a:p>
            <a:pPr algn="l"/>
            <a:r>
              <a:rPr lang="es-GB" dirty="0">
                <a:solidFill>
                  <a:schemeClr val="accent5">
                    <a:lumMod val="50000"/>
                  </a:schemeClr>
                </a:solidFill>
                <a:highlight>
                  <a:srgbClr val="FBF0D5"/>
                </a:highlight>
              </a:rPr>
              <a:t>22 de diciembre</a:t>
            </a:r>
          </a:p>
        </p:txBody>
      </p:sp>
      <p:sp>
        <p:nvSpPr>
          <p:cNvPr id="3" name="Llamada rectangular redondeada 2">
            <a:extLst>
              <a:ext uri="{FF2B5EF4-FFF2-40B4-BE49-F238E27FC236}">
                <a16:creationId xmlns:a16="http://schemas.microsoft.com/office/drawing/2014/main" id="{C7B2B581-9423-4246-8EFD-83B9FE510EC1}"/>
              </a:ext>
            </a:extLst>
          </p:cNvPr>
          <p:cNvSpPr/>
          <p:nvPr/>
        </p:nvSpPr>
        <p:spPr>
          <a:xfrm>
            <a:off x="6424871" y="2697788"/>
            <a:ext cx="3513657" cy="1867594"/>
          </a:xfrm>
          <a:prstGeom prst="wedgeRoundRectCallout">
            <a:avLst>
              <a:gd name="adj1" fmla="val 19774"/>
              <a:gd name="adj2" fmla="val 6982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El primer premio de la Lotería de Navidad se llama “El gordo” porque es una cantidad de dinero muy grande.</a:t>
            </a:r>
            <a:endParaRPr lang="es-GB" sz="2000" dirty="0">
              <a:solidFill>
                <a:schemeClr val="accent5">
                  <a:lumMod val="50000"/>
                </a:schemeClr>
              </a:solidFill>
            </a:endParaRPr>
          </a:p>
        </p:txBody>
      </p:sp>
      <p:pic>
        <p:nvPicPr>
          <p:cNvPr id="7" name="Números de la lotería.wav" descr="Números de la lotería.wav">
            <a:hlinkClick r:id="" action="ppaction://media"/>
            <a:extLst>
              <a:ext uri="{FF2B5EF4-FFF2-40B4-BE49-F238E27FC236}">
                <a16:creationId xmlns:a16="http://schemas.microsoft.com/office/drawing/2014/main" id="{0F352099-122A-9B45-8AFC-D05AE3385B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7186" y="925568"/>
            <a:ext cx="812800" cy="812800"/>
          </a:xfrm>
          <a:prstGeom prst="rect">
            <a:avLst/>
          </a:prstGeom>
        </p:spPr>
      </p:pic>
    </p:spTree>
    <p:extLst>
      <p:ext uri="{BB962C8B-B14F-4D97-AF65-F5344CB8AC3E}">
        <p14:creationId xmlns:p14="http://schemas.microsoft.com/office/powerpoint/2010/main" val="382847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7"/>
                </p:tgtEl>
              </p:cMediaNode>
            </p:audio>
          </p:childTnLst>
        </p:cTn>
      </p:par>
    </p:tnLst>
    <p:bldLst>
      <p:bldP spid="34" grpId="0"/>
      <p:bldP spid="37" grpId="0"/>
      <p:bldP spid="39" grpId="0"/>
      <p:bldP spid="41"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 y="296863"/>
            <a:ext cx="6649156" cy="867128"/>
          </a:xfrm>
          <a:prstGeom prst="rect">
            <a:avLst/>
          </a:prstGeom>
        </p:spPr>
      </p:pic>
      <p:sp>
        <p:nvSpPr>
          <p:cNvPr id="2" name="Title 1"/>
          <p:cNvSpPr>
            <a:spLocks noGrp="1"/>
          </p:cNvSpPr>
          <p:nvPr>
            <p:ph type="title"/>
          </p:nvPr>
        </p:nvSpPr>
        <p:spPr>
          <a:xfrm>
            <a:off x="1" y="52112"/>
            <a:ext cx="6416049" cy="1250443"/>
          </a:xfrm>
        </p:spPr>
        <p:txBody>
          <a:bodyPr>
            <a:normAutofit/>
          </a:bodyPr>
          <a:lstStyle/>
          <a:p>
            <a:r>
              <a:rPr lang="en-GB" sz="2667" b="1" dirty="0">
                <a:solidFill>
                  <a:schemeClr val="bg1"/>
                </a:solidFill>
              </a:rPr>
              <a:t>Talking </a:t>
            </a:r>
            <a:r>
              <a:rPr lang="en-GB" sz="2667" b="1">
                <a:solidFill>
                  <a:schemeClr val="bg1"/>
                </a:solidFill>
              </a:rPr>
              <a:t>about future plans</a:t>
            </a:r>
            <a:br>
              <a:rPr lang="en-GB" sz="2667" b="1">
                <a:solidFill>
                  <a:schemeClr val="bg1"/>
                </a:solidFill>
              </a:rPr>
            </a:br>
            <a:r>
              <a:rPr lang="en-GB" sz="2667" b="1">
                <a:solidFill>
                  <a:schemeClr val="bg1"/>
                </a:solidFill>
              </a:rPr>
              <a:t>Using the verb ‘ir’ [revisited]</a:t>
            </a:r>
            <a:endParaRPr lang="en-GB" sz="2667" b="1" dirty="0">
              <a:solidFill>
                <a:schemeClr val="bg1"/>
              </a:solidFill>
            </a:endParaRPr>
          </a:p>
        </p:txBody>
      </p:sp>
      <p:sp>
        <p:nvSpPr>
          <p:cNvPr id="7" name="TextBox 6">
            <a:extLst>
              <a:ext uri="{FF2B5EF4-FFF2-40B4-BE49-F238E27FC236}">
                <a16:creationId xmlns:a16="http://schemas.microsoft.com/office/drawing/2014/main" id="{9D1DF0A3-ADF5-7447-BD11-05540C447550}"/>
              </a:ext>
            </a:extLst>
          </p:cNvPr>
          <p:cNvSpPr txBox="1"/>
          <p:nvPr/>
        </p:nvSpPr>
        <p:spPr>
          <a:xfrm>
            <a:off x="275652" y="3591085"/>
            <a:ext cx="11470131" cy="958017"/>
          </a:xfrm>
          <a:prstGeom prst="rect">
            <a:avLst/>
          </a:prstGeom>
          <a:noFill/>
        </p:spPr>
        <p:txBody>
          <a:bodyPr wrap="square" lIns="91424" tIns="45719" rIns="91424" bIns="45719" rtlCol="0">
            <a:spAutoFit/>
          </a:bodyPr>
          <a:lstStyle/>
          <a:p>
            <a:pPr>
              <a:lnSpc>
                <a:spcPct val="110000"/>
              </a:lnSpc>
            </a:pPr>
            <a:r>
              <a:rPr lang="en-GB" sz="2667" dirty="0">
                <a:solidFill>
                  <a:srgbClr val="002060"/>
                </a:solidFill>
              </a:rPr>
              <a:t>To talk about </a:t>
            </a:r>
            <a:r>
              <a:rPr lang="en-GB" sz="2667" b="1" dirty="0">
                <a:solidFill>
                  <a:srgbClr val="002060"/>
                </a:solidFill>
              </a:rPr>
              <a:t>what someone is going to do </a:t>
            </a:r>
            <a:r>
              <a:rPr lang="en-GB" sz="2667" dirty="0">
                <a:solidFill>
                  <a:srgbClr val="002060"/>
                </a:solidFill>
              </a:rPr>
              <a:t>(future plans), use a present tense form of the verb ‘</a:t>
            </a:r>
            <a:r>
              <a:rPr lang="en-GB" sz="2667" b="1" dirty="0" err="1">
                <a:solidFill>
                  <a:srgbClr val="002060"/>
                </a:solidFill>
              </a:rPr>
              <a:t>ir</a:t>
            </a:r>
            <a:r>
              <a:rPr lang="en-GB" sz="2667" dirty="0">
                <a:solidFill>
                  <a:srgbClr val="002060"/>
                </a:solidFill>
              </a:rPr>
              <a:t>’, followed by  ___ + ___________. </a:t>
            </a:r>
          </a:p>
        </p:txBody>
      </p:sp>
      <p:sp>
        <p:nvSpPr>
          <p:cNvPr id="6" name="TextBox 5"/>
          <p:cNvSpPr txBox="1"/>
          <p:nvPr/>
        </p:nvSpPr>
        <p:spPr>
          <a:xfrm>
            <a:off x="8099874" y="4009364"/>
            <a:ext cx="626533" cy="533528"/>
          </a:xfrm>
          <a:prstGeom prst="rect">
            <a:avLst/>
          </a:prstGeom>
          <a:noFill/>
        </p:spPr>
        <p:txBody>
          <a:bodyPr wrap="square" lIns="121904" tIns="60952" rIns="121904" bIns="60952" rtlCol="0">
            <a:spAutoFit/>
          </a:bodyPr>
          <a:lstStyle/>
          <a:p>
            <a:pPr algn="l"/>
            <a:r>
              <a:rPr lang="en-US" sz="2667" b="1" dirty="0">
                <a:solidFill>
                  <a:srgbClr val="FF6600"/>
                </a:solidFill>
              </a:rPr>
              <a:t>a</a:t>
            </a:r>
          </a:p>
        </p:txBody>
      </p:sp>
      <p:sp>
        <p:nvSpPr>
          <p:cNvPr id="8" name="TextBox 7"/>
          <p:cNvSpPr txBox="1"/>
          <p:nvPr/>
        </p:nvSpPr>
        <p:spPr>
          <a:xfrm>
            <a:off x="9213405" y="4009363"/>
            <a:ext cx="1733296" cy="533528"/>
          </a:xfrm>
          <a:prstGeom prst="rect">
            <a:avLst/>
          </a:prstGeom>
          <a:noFill/>
        </p:spPr>
        <p:txBody>
          <a:bodyPr wrap="square" lIns="121904" tIns="60952" rIns="121904" bIns="60952" rtlCol="0">
            <a:spAutoFit/>
          </a:bodyPr>
          <a:lstStyle/>
          <a:p>
            <a:pPr algn="l"/>
            <a:r>
              <a:rPr lang="en-US" sz="2667" b="1" dirty="0">
                <a:solidFill>
                  <a:srgbClr val="FF6600"/>
                </a:solidFill>
              </a:rPr>
              <a:t>infinitive</a:t>
            </a:r>
          </a:p>
        </p:txBody>
      </p:sp>
      <p:sp>
        <p:nvSpPr>
          <p:cNvPr id="17" name="TextBox 16"/>
          <p:cNvSpPr txBox="1"/>
          <p:nvPr/>
        </p:nvSpPr>
        <p:spPr>
          <a:xfrm>
            <a:off x="407021" y="4740649"/>
            <a:ext cx="5563352" cy="584775"/>
          </a:xfrm>
          <a:prstGeom prst="rect">
            <a:avLst/>
          </a:prstGeom>
          <a:noFill/>
        </p:spPr>
        <p:txBody>
          <a:bodyPr wrap="square" rtlCol="0">
            <a:spAutoFit/>
          </a:bodyPr>
          <a:lstStyle/>
          <a:p>
            <a:r>
              <a:rPr lang="en-GB" sz="2667" b="1" dirty="0">
                <a:solidFill>
                  <a:srgbClr val="002060"/>
                </a:solidFill>
              </a:rPr>
              <a:t>We are going to </a:t>
            </a:r>
            <a:r>
              <a:rPr lang="en-GB" sz="2667" dirty="0">
                <a:solidFill>
                  <a:srgbClr val="002060"/>
                </a:solidFill>
              </a:rPr>
              <a:t>tell stories.</a:t>
            </a:r>
            <a:r>
              <a:rPr lang="en-GB" sz="3200" dirty="0">
                <a:solidFill>
                  <a:srgbClr val="002060"/>
                </a:solidFill>
              </a:rPr>
              <a:t> </a:t>
            </a:r>
          </a:p>
        </p:txBody>
      </p:sp>
      <p:pic>
        <p:nvPicPr>
          <p:cNvPr id="1026" name="Picture 2" descr="future clipart - Clip Art Library">
            <a:extLst>
              <a:ext uri="{FF2B5EF4-FFF2-40B4-BE49-F238E27FC236}">
                <a16:creationId xmlns:a16="http://schemas.microsoft.com/office/drawing/2014/main" id="{C1F51595-65E7-3545-87A0-B820566930E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85983" y="4740649"/>
            <a:ext cx="1406017" cy="160866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D1DF0A3-ADF5-7447-BD11-05540C447550}"/>
              </a:ext>
            </a:extLst>
          </p:cNvPr>
          <p:cNvSpPr txBox="1"/>
          <p:nvPr/>
        </p:nvSpPr>
        <p:spPr>
          <a:xfrm>
            <a:off x="275651" y="1213579"/>
            <a:ext cx="12255015" cy="506547"/>
          </a:xfrm>
          <a:prstGeom prst="rect">
            <a:avLst/>
          </a:prstGeom>
          <a:noFill/>
        </p:spPr>
        <p:txBody>
          <a:bodyPr wrap="square" lIns="91424" tIns="45719" rIns="91424" bIns="45719" rtlCol="0">
            <a:spAutoFit/>
          </a:bodyPr>
          <a:lstStyle/>
          <a:p>
            <a:pPr>
              <a:lnSpc>
                <a:spcPct val="110000"/>
              </a:lnSpc>
            </a:pPr>
            <a:r>
              <a:rPr lang="en-GB" sz="2667" dirty="0">
                <a:solidFill>
                  <a:srgbClr val="002060"/>
                </a:solidFill>
              </a:rPr>
              <a:t>To talk about </a:t>
            </a:r>
            <a:r>
              <a:rPr lang="en-GB" sz="2667" b="1" dirty="0">
                <a:solidFill>
                  <a:srgbClr val="002060"/>
                </a:solidFill>
              </a:rPr>
              <a:t>where someone goes </a:t>
            </a:r>
            <a:r>
              <a:rPr lang="en-GB" sz="2667" dirty="0">
                <a:solidFill>
                  <a:srgbClr val="002060"/>
                </a:solidFill>
              </a:rPr>
              <a:t>(or is going), use the verb ‘</a:t>
            </a:r>
            <a:r>
              <a:rPr lang="en-GB" sz="2667" b="1" dirty="0" err="1">
                <a:solidFill>
                  <a:srgbClr val="002060"/>
                </a:solidFill>
              </a:rPr>
              <a:t>ir</a:t>
            </a:r>
            <a:r>
              <a:rPr lang="en-GB" sz="2667" dirty="0">
                <a:solidFill>
                  <a:srgbClr val="002060"/>
                </a:solidFill>
              </a:rPr>
              <a:t>’.</a:t>
            </a:r>
          </a:p>
        </p:txBody>
      </p:sp>
      <p:sp>
        <p:nvSpPr>
          <p:cNvPr id="25" name="TextBox 24">
            <a:extLst>
              <a:ext uri="{FF2B5EF4-FFF2-40B4-BE49-F238E27FC236}">
                <a16:creationId xmlns:a16="http://schemas.microsoft.com/office/drawing/2014/main" id="{9D1DF0A3-ADF5-7447-BD11-05540C447550}"/>
              </a:ext>
            </a:extLst>
          </p:cNvPr>
          <p:cNvSpPr txBox="1"/>
          <p:nvPr/>
        </p:nvSpPr>
        <p:spPr>
          <a:xfrm>
            <a:off x="275651" y="1747617"/>
            <a:ext cx="4457714" cy="506547"/>
          </a:xfrm>
          <a:prstGeom prst="rect">
            <a:avLst/>
          </a:prstGeom>
          <a:noFill/>
        </p:spPr>
        <p:txBody>
          <a:bodyPr wrap="square" lIns="91424" tIns="45719" rIns="91424" bIns="45719" rtlCol="0">
            <a:spAutoFit/>
          </a:bodyPr>
          <a:lstStyle/>
          <a:p>
            <a:pPr>
              <a:lnSpc>
                <a:spcPct val="110000"/>
              </a:lnSpc>
            </a:pPr>
            <a:r>
              <a:rPr lang="en-GB" sz="2667" b="1" dirty="0">
                <a:solidFill>
                  <a:srgbClr val="002060"/>
                </a:solidFill>
              </a:rPr>
              <a:t>we go </a:t>
            </a:r>
            <a:r>
              <a:rPr lang="en-GB" sz="2667" dirty="0">
                <a:solidFill>
                  <a:srgbClr val="002060"/>
                </a:solidFill>
              </a:rPr>
              <a:t>(or ‘we are going’)</a:t>
            </a:r>
          </a:p>
        </p:txBody>
      </p:sp>
      <p:sp>
        <p:nvSpPr>
          <p:cNvPr id="26" name="TextBox 25">
            <a:extLst>
              <a:ext uri="{FF2B5EF4-FFF2-40B4-BE49-F238E27FC236}">
                <a16:creationId xmlns:a16="http://schemas.microsoft.com/office/drawing/2014/main" id="{9D1DF0A3-ADF5-7447-BD11-05540C447550}"/>
              </a:ext>
            </a:extLst>
          </p:cNvPr>
          <p:cNvSpPr txBox="1"/>
          <p:nvPr/>
        </p:nvSpPr>
        <p:spPr>
          <a:xfrm>
            <a:off x="4841796" y="1690643"/>
            <a:ext cx="1379831" cy="505457"/>
          </a:xfrm>
          <a:prstGeom prst="rect">
            <a:avLst/>
          </a:prstGeom>
          <a:noFill/>
        </p:spPr>
        <p:txBody>
          <a:bodyPr wrap="square" lIns="91424" tIns="45719" rIns="91424" bIns="45719" rtlCol="0">
            <a:spAutoFit/>
          </a:bodyPr>
          <a:lstStyle/>
          <a:p>
            <a:pPr>
              <a:lnSpc>
                <a:spcPct val="110000"/>
              </a:lnSpc>
            </a:pPr>
            <a:r>
              <a:rPr lang="en-GB" sz="2667" b="1" dirty="0" err="1">
                <a:solidFill>
                  <a:srgbClr val="F06400"/>
                </a:solidFill>
              </a:rPr>
              <a:t>vamos</a:t>
            </a:r>
            <a:endParaRPr lang="en-GB" sz="2667" b="1" dirty="0">
              <a:solidFill>
                <a:srgbClr val="F06400"/>
              </a:solidFill>
            </a:endParaRPr>
          </a:p>
        </p:txBody>
      </p:sp>
      <p:sp>
        <p:nvSpPr>
          <p:cNvPr id="27" name="TextBox 26">
            <a:extLst>
              <a:ext uri="{FF2B5EF4-FFF2-40B4-BE49-F238E27FC236}">
                <a16:creationId xmlns:a16="http://schemas.microsoft.com/office/drawing/2014/main" id="{9D1DF0A3-ADF5-7447-BD11-05540C447550}"/>
              </a:ext>
            </a:extLst>
          </p:cNvPr>
          <p:cNvSpPr txBox="1"/>
          <p:nvPr/>
        </p:nvSpPr>
        <p:spPr>
          <a:xfrm>
            <a:off x="271528" y="2294733"/>
            <a:ext cx="5739190" cy="506547"/>
          </a:xfrm>
          <a:prstGeom prst="rect">
            <a:avLst/>
          </a:prstGeom>
          <a:noFill/>
        </p:spPr>
        <p:txBody>
          <a:bodyPr wrap="square" lIns="91424" tIns="45719" rIns="91424" bIns="45719" rtlCol="0">
            <a:spAutoFit/>
          </a:bodyPr>
          <a:lstStyle/>
          <a:p>
            <a:pPr>
              <a:lnSpc>
                <a:spcPct val="110000"/>
              </a:lnSpc>
            </a:pPr>
            <a:r>
              <a:rPr lang="en-GB" sz="2667" b="1" dirty="0">
                <a:solidFill>
                  <a:srgbClr val="002060"/>
                </a:solidFill>
              </a:rPr>
              <a:t>you all go </a:t>
            </a:r>
            <a:r>
              <a:rPr lang="en-GB" sz="2667" dirty="0">
                <a:solidFill>
                  <a:srgbClr val="002060"/>
                </a:solidFill>
              </a:rPr>
              <a:t>(or ‘you are all going’)</a:t>
            </a:r>
          </a:p>
        </p:txBody>
      </p:sp>
      <p:sp>
        <p:nvSpPr>
          <p:cNvPr id="28" name="TextBox 27">
            <a:extLst>
              <a:ext uri="{FF2B5EF4-FFF2-40B4-BE49-F238E27FC236}">
                <a16:creationId xmlns:a16="http://schemas.microsoft.com/office/drawing/2014/main" id="{9D1DF0A3-ADF5-7447-BD11-05540C447550}"/>
              </a:ext>
            </a:extLst>
          </p:cNvPr>
          <p:cNvSpPr txBox="1"/>
          <p:nvPr/>
        </p:nvSpPr>
        <p:spPr>
          <a:xfrm>
            <a:off x="5749853" y="2294733"/>
            <a:ext cx="943548" cy="505457"/>
          </a:xfrm>
          <a:prstGeom prst="rect">
            <a:avLst/>
          </a:prstGeom>
          <a:noFill/>
        </p:spPr>
        <p:txBody>
          <a:bodyPr wrap="square" lIns="91424" tIns="45719" rIns="91424" bIns="45719" rtlCol="0">
            <a:spAutoFit/>
          </a:bodyPr>
          <a:lstStyle/>
          <a:p>
            <a:pPr>
              <a:lnSpc>
                <a:spcPct val="110000"/>
              </a:lnSpc>
            </a:pPr>
            <a:r>
              <a:rPr lang="en-GB" sz="2667" b="1" dirty="0" err="1">
                <a:solidFill>
                  <a:srgbClr val="F06400"/>
                </a:solidFill>
              </a:rPr>
              <a:t>vais</a:t>
            </a:r>
            <a:endParaRPr lang="en-GB" sz="2667" b="1" dirty="0">
              <a:solidFill>
                <a:srgbClr val="F06400"/>
              </a:solidFill>
            </a:endParaRPr>
          </a:p>
        </p:txBody>
      </p:sp>
      <p:sp>
        <p:nvSpPr>
          <p:cNvPr id="29" name="TextBox 28">
            <a:extLst>
              <a:ext uri="{FF2B5EF4-FFF2-40B4-BE49-F238E27FC236}">
                <a16:creationId xmlns:a16="http://schemas.microsoft.com/office/drawing/2014/main" id="{9D1DF0A3-ADF5-7447-BD11-05540C447550}"/>
              </a:ext>
            </a:extLst>
          </p:cNvPr>
          <p:cNvSpPr txBox="1"/>
          <p:nvPr/>
        </p:nvSpPr>
        <p:spPr>
          <a:xfrm>
            <a:off x="312515" y="2861292"/>
            <a:ext cx="4970684" cy="506547"/>
          </a:xfrm>
          <a:prstGeom prst="rect">
            <a:avLst/>
          </a:prstGeom>
          <a:noFill/>
        </p:spPr>
        <p:txBody>
          <a:bodyPr wrap="square" lIns="91424" tIns="45719" rIns="91424" bIns="45719" rtlCol="0">
            <a:spAutoFit/>
          </a:bodyPr>
          <a:lstStyle/>
          <a:p>
            <a:pPr>
              <a:lnSpc>
                <a:spcPct val="110000"/>
              </a:lnSpc>
            </a:pPr>
            <a:r>
              <a:rPr lang="en-GB" sz="2667" b="1" dirty="0">
                <a:solidFill>
                  <a:srgbClr val="002060"/>
                </a:solidFill>
              </a:rPr>
              <a:t>they go </a:t>
            </a:r>
            <a:r>
              <a:rPr lang="en-GB" sz="2667" dirty="0">
                <a:solidFill>
                  <a:srgbClr val="002060"/>
                </a:solidFill>
              </a:rPr>
              <a:t>(or ‘they are going’)</a:t>
            </a:r>
          </a:p>
        </p:txBody>
      </p:sp>
      <p:sp>
        <p:nvSpPr>
          <p:cNvPr id="30" name="TextBox 29">
            <a:extLst>
              <a:ext uri="{FF2B5EF4-FFF2-40B4-BE49-F238E27FC236}">
                <a16:creationId xmlns:a16="http://schemas.microsoft.com/office/drawing/2014/main" id="{9D1DF0A3-ADF5-7447-BD11-05540C447550}"/>
              </a:ext>
            </a:extLst>
          </p:cNvPr>
          <p:cNvSpPr txBox="1"/>
          <p:nvPr/>
        </p:nvSpPr>
        <p:spPr>
          <a:xfrm>
            <a:off x="5067170" y="2873408"/>
            <a:ext cx="943548" cy="505457"/>
          </a:xfrm>
          <a:prstGeom prst="rect">
            <a:avLst/>
          </a:prstGeom>
          <a:noFill/>
        </p:spPr>
        <p:txBody>
          <a:bodyPr wrap="square" lIns="91424" tIns="45719" rIns="91424" bIns="45719" rtlCol="0">
            <a:spAutoFit/>
          </a:bodyPr>
          <a:lstStyle/>
          <a:p>
            <a:pPr>
              <a:lnSpc>
                <a:spcPct val="110000"/>
              </a:lnSpc>
            </a:pPr>
            <a:r>
              <a:rPr lang="en-GB" sz="2667" b="1" dirty="0">
                <a:solidFill>
                  <a:srgbClr val="F06400"/>
                </a:solidFill>
              </a:rPr>
              <a:t>van</a:t>
            </a:r>
          </a:p>
        </p:txBody>
      </p:sp>
      <p:sp>
        <p:nvSpPr>
          <p:cNvPr id="31" name="TextBox 30">
            <a:extLst>
              <a:ext uri="{FF2B5EF4-FFF2-40B4-BE49-F238E27FC236}">
                <a16:creationId xmlns:a16="http://schemas.microsoft.com/office/drawing/2014/main" id="{9D1DF0A3-ADF5-7447-BD11-05540C447550}"/>
              </a:ext>
            </a:extLst>
          </p:cNvPr>
          <p:cNvSpPr txBox="1"/>
          <p:nvPr/>
        </p:nvSpPr>
        <p:spPr>
          <a:xfrm>
            <a:off x="6096000" y="4761322"/>
            <a:ext cx="4736181" cy="506547"/>
          </a:xfrm>
          <a:prstGeom prst="rect">
            <a:avLst/>
          </a:prstGeom>
          <a:noFill/>
        </p:spPr>
        <p:txBody>
          <a:bodyPr wrap="square" lIns="91424" tIns="45719" rIns="91424" bIns="45719" rtlCol="0">
            <a:spAutoFit/>
          </a:bodyPr>
          <a:lstStyle/>
          <a:p>
            <a:pPr>
              <a:lnSpc>
                <a:spcPct val="110000"/>
              </a:lnSpc>
            </a:pPr>
            <a:r>
              <a:rPr lang="en-GB" sz="2667" b="1" dirty="0" err="1">
                <a:solidFill>
                  <a:srgbClr val="F06400"/>
                </a:solidFill>
              </a:rPr>
              <a:t>Vamos</a:t>
            </a:r>
            <a:r>
              <a:rPr lang="en-GB" sz="2667" b="1" dirty="0">
                <a:solidFill>
                  <a:srgbClr val="F06400"/>
                </a:solidFill>
              </a:rPr>
              <a:t> a </a:t>
            </a:r>
            <a:r>
              <a:rPr lang="en-GB" sz="2667" dirty="0" err="1">
                <a:solidFill>
                  <a:srgbClr val="002060"/>
                </a:solidFill>
              </a:rPr>
              <a:t>contar</a:t>
            </a:r>
            <a:r>
              <a:rPr lang="en-GB" sz="2667" dirty="0">
                <a:solidFill>
                  <a:srgbClr val="002060"/>
                </a:solidFill>
              </a:rPr>
              <a:t> </a:t>
            </a:r>
            <a:r>
              <a:rPr lang="en-GB" sz="2667" dirty="0" err="1">
                <a:solidFill>
                  <a:srgbClr val="002060"/>
                </a:solidFill>
              </a:rPr>
              <a:t>historias</a:t>
            </a:r>
            <a:r>
              <a:rPr lang="en-GB" sz="2667" dirty="0">
                <a:solidFill>
                  <a:srgbClr val="002060"/>
                </a:solidFill>
              </a:rPr>
              <a:t>.</a:t>
            </a:r>
          </a:p>
        </p:txBody>
      </p:sp>
      <p:sp>
        <p:nvSpPr>
          <p:cNvPr id="32" name="TextBox 31"/>
          <p:cNvSpPr txBox="1"/>
          <p:nvPr/>
        </p:nvSpPr>
        <p:spPr>
          <a:xfrm>
            <a:off x="421392" y="5356202"/>
            <a:ext cx="5328461" cy="995209"/>
          </a:xfrm>
          <a:prstGeom prst="rect">
            <a:avLst/>
          </a:prstGeom>
          <a:noFill/>
        </p:spPr>
        <p:txBody>
          <a:bodyPr wrap="square" rtlCol="0">
            <a:spAutoFit/>
          </a:bodyPr>
          <a:lstStyle/>
          <a:p>
            <a:r>
              <a:rPr lang="en-GB" sz="2667" b="1" dirty="0">
                <a:solidFill>
                  <a:srgbClr val="002060"/>
                </a:solidFill>
              </a:rPr>
              <a:t>They are going to </a:t>
            </a:r>
            <a:r>
              <a:rPr lang="en-GB" sz="2667" dirty="0">
                <a:solidFill>
                  <a:srgbClr val="002060"/>
                </a:solidFill>
              </a:rPr>
              <a:t>spend so much money!</a:t>
            </a:r>
            <a:r>
              <a:rPr lang="en-GB" sz="3200" dirty="0">
                <a:solidFill>
                  <a:srgbClr val="002060"/>
                </a:solidFill>
              </a:rPr>
              <a:t> </a:t>
            </a:r>
          </a:p>
        </p:txBody>
      </p:sp>
      <p:sp>
        <p:nvSpPr>
          <p:cNvPr id="33" name="TextBox 32">
            <a:extLst>
              <a:ext uri="{FF2B5EF4-FFF2-40B4-BE49-F238E27FC236}">
                <a16:creationId xmlns:a16="http://schemas.microsoft.com/office/drawing/2014/main" id="{9D1DF0A3-ADF5-7447-BD11-05540C447550}"/>
              </a:ext>
            </a:extLst>
          </p:cNvPr>
          <p:cNvSpPr txBox="1"/>
          <p:nvPr/>
        </p:nvSpPr>
        <p:spPr>
          <a:xfrm>
            <a:off x="6096000" y="5454908"/>
            <a:ext cx="4736181" cy="506547"/>
          </a:xfrm>
          <a:prstGeom prst="rect">
            <a:avLst/>
          </a:prstGeom>
          <a:noFill/>
        </p:spPr>
        <p:txBody>
          <a:bodyPr wrap="square" lIns="91424" tIns="45719" rIns="91424" bIns="45719" rtlCol="0">
            <a:spAutoFit/>
          </a:bodyPr>
          <a:lstStyle/>
          <a:p>
            <a:pPr>
              <a:lnSpc>
                <a:spcPct val="110000"/>
              </a:lnSpc>
            </a:pPr>
            <a:r>
              <a:rPr lang="en-GB" sz="2667" dirty="0">
                <a:solidFill>
                  <a:schemeClr val="accent5">
                    <a:lumMod val="50000"/>
                  </a:schemeClr>
                </a:solidFill>
              </a:rPr>
              <a:t>¡</a:t>
            </a:r>
            <a:r>
              <a:rPr lang="en-GB" sz="2667" b="1" dirty="0">
                <a:solidFill>
                  <a:srgbClr val="F06400"/>
                </a:solidFill>
              </a:rPr>
              <a:t>Van a </a:t>
            </a:r>
            <a:r>
              <a:rPr lang="en-GB" sz="2667" dirty="0" err="1">
                <a:solidFill>
                  <a:srgbClr val="002060"/>
                </a:solidFill>
              </a:rPr>
              <a:t>gastar</a:t>
            </a:r>
            <a:r>
              <a:rPr lang="en-GB" sz="2667" dirty="0">
                <a:solidFill>
                  <a:srgbClr val="002060"/>
                </a:solidFill>
              </a:rPr>
              <a:t> tanto dinero!</a:t>
            </a:r>
          </a:p>
        </p:txBody>
      </p:sp>
      <p:sp>
        <p:nvSpPr>
          <p:cNvPr id="19" name="Rounded Rectangle 11">
            <a:extLst>
              <a:ext uri="{FF2B5EF4-FFF2-40B4-BE49-F238E27FC236}">
                <a16:creationId xmlns:a16="http://schemas.microsoft.com/office/drawing/2014/main" id="{68F877C4-80B6-4F4F-9EBE-ED0B7CA61835}"/>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9032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17" grpId="0"/>
      <p:bldP spid="22" grpId="0"/>
      <p:bldP spid="25" grpId="0"/>
      <p:bldP spid="26" grpId="0"/>
      <p:bldP spid="27" grpId="0"/>
      <p:bldP spid="30" grpId="0"/>
      <p:bldP spid="32"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dirty="0">
                <a:solidFill>
                  <a:schemeClr val="bg1"/>
                </a:solidFill>
              </a:rPr>
              <a:t>Talking about intentions</a:t>
            </a:r>
            <a:br>
              <a:rPr lang="en-GB" sz="2600" b="1" dirty="0">
                <a:solidFill>
                  <a:schemeClr val="bg1"/>
                </a:solidFill>
              </a:rPr>
            </a:br>
            <a:r>
              <a:rPr lang="en-GB" sz="2600" b="1" dirty="0">
                <a:solidFill>
                  <a:schemeClr val="bg1"/>
                </a:solidFill>
              </a:rPr>
              <a:t>Using ‘para’ + infinitive [revisited]</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233684" y="1859348"/>
            <a:ext cx="53139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F66400"/>
                </a:solidFill>
                <a:latin typeface="Century Gothic" panose="020F0302020204030204"/>
              </a:rPr>
              <a:t>El </a:t>
            </a:r>
            <a:r>
              <a:rPr lang="en-GB" sz="2800" b="1" noProof="0" dirty="0" err="1">
                <a:solidFill>
                  <a:srgbClr val="F66400"/>
                </a:solidFill>
                <a:latin typeface="Century Gothic" panose="020F0302020204030204"/>
              </a:rPr>
              <a:t>regalo</a:t>
            </a:r>
            <a:r>
              <a:rPr lang="en-GB" sz="2800" b="1" noProof="0" dirty="0">
                <a:solidFill>
                  <a:srgbClr val="F66400"/>
                </a:solidFill>
                <a:latin typeface="Century Gothic" panose="020F0302020204030204"/>
              </a:rPr>
              <a:t> </a:t>
            </a:r>
            <a:r>
              <a:rPr lang="en-GB" sz="2800" b="1" noProof="0" dirty="0" err="1">
                <a:solidFill>
                  <a:srgbClr val="F66400"/>
                </a:solidFill>
                <a:latin typeface="Century Gothic" panose="020F0302020204030204"/>
              </a:rPr>
              <a:t>es</a:t>
            </a:r>
            <a:r>
              <a:rPr lang="en-GB" sz="2800" b="1" noProof="0" dirty="0">
                <a:solidFill>
                  <a:srgbClr val="F66400"/>
                </a:solidFill>
                <a:latin typeface="Century Gothic" panose="020F0302020204030204"/>
              </a:rPr>
              <a:t> </a:t>
            </a:r>
            <a:r>
              <a:rPr lang="en-GB" sz="2800" b="1" u="sng" noProof="0" dirty="0">
                <a:solidFill>
                  <a:srgbClr val="F66400"/>
                </a:solidFill>
                <a:latin typeface="Century Gothic" panose="020F0302020204030204"/>
              </a:rPr>
              <a:t>para</a:t>
            </a:r>
            <a:r>
              <a:rPr lang="en-GB" sz="2800" b="1" noProof="0" dirty="0">
                <a:solidFill>
                  <a:srgbClr val="F66400"/>
                </a:solidFill>
                <a:latin typeface="Century Gothic" panose="020F0302020204030204"/>
              </a:rPr>
              <a:t> mi </a:t>
            </a:r>
            <a:r>
              <a:rPr lang="en-GB" sz="2800" b="1" noProof="0" dirty="0" err="1">
                <a:solidFill>
                  <a:srgbClr val="F66400"/>
                </a:solidFill>
                <a:latin typeface="Century Gothic" panose="020F0302020204030204"/>
              </a:rPr>
              <a:t>madre</a:t>
            </a:r>
            <a:r>
              <a:rPr lang="en-GB" sz="2800" b="1" noProof="0" dirty="0">
                <a:solidFill>
                  <a:srgbClr val="F66400"/>
                </a:solidFill>
                <a:latin typeface="Century Gothic" panose="020F0302020204030204"/>
              </a:rPr>
              <a:t>.</a:t>
            </a:r>
            <a:endParaRPr kumimoji="0" lang="en-GB" sz="2800" b="1" i="0" u="none" strike="noStrike" kern="1200" cap="none" spc="0" normalizeH="0" baseline="0" noProof="0" dirty="0">
              <a:ln>
                <a:noFill/>
              </a:ln>
              <a:solidFill>
                <a:srgbClr val="F66400"/>
              </a:solidFill>
              <a:effectLst/>
              <a:uLnTx/>
              <a:uFillTx/>
              <a:latin typeface="Century Gothic" panose="020F0302020204030204"/>
            </a:endParaRPr>
          </a:p>
        </p:txBody>
      </p:sp>
      <p:sp>
        <p:nvSpPr>
          <p:cNvPr id="8" name="TextBox 7"/>
          <p:cNvSpPr txBox="1"/>
          <p:nvPr/>
        </p:nvSpPr>
        <p:spPr>
          <a:xfrm>
            <a:off x="5652706" y="1897609"/>
            <a:ext cx="606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a:t>
            </a:r>
          </a:p>
        </p:txBody>
      </p:sp>
      <p:sp>
        <p:nvSpPr>
          <p:cNvPr id="9" name="TextBox 8"/>
          <p:cNvSpPr txBox="1"/>
          <p:nvPr/>
        </p:nvSpPr>
        <p:spPr>
          <a:xfrm>
            <a:off x="6388738" y="1895450"/>
            <a:ext cx="55695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The present is </a:t>
            </a:r>
            <a:r>
              <a:rPr kumimoji="0" lang="en-GB" sz="2800" b="1" i="0" u="sng" strike="noStrike" kern="1200" cap="none" spc="0" normalizeH="0" noProof="0" dirty="0">
                <a:ln>
                  <a:noFill/>
                </a:ln>
                <a:solidFill>
                  <a:srgbClr val="4472C4">
                    <a:lumMod val="50000"/>
                  </a:srgbClr>
                </a:solidFill>
                <a:effectLst/>
                <a:uLnTx/>
                <a:uFillTx/>
                <a:latin typeface="Century Gothic" panose="020F0302020204030204"/>
                <a:ea typeface="+mn-ea"/>
                <a:cs typeface="+mn-cs"/>
              </a:rPr>
              <a:t>for</a:t>
            </a:r>
            <a:r>
              <a:rPr kumimoji="0" lang="en-GB" sz="2800" b="1" i="0" strike="noStrike" kern="1200" cap="none" spc="0" normalizeH="0" noProof="0" dirty="0">
                <a:ln>
                  <a:noFill/>
                </a:ln>
                <a:solidFill>
                  <a:srgbClr val="4472C4">
                    <a:lumMod val="50000"/>
                  </a:srgbClr>
                </a:solidFill>
                <a:effectLst/>
                <a:uLnTx/>
                <a:uFillTx/>
                <a:latin typeface="Century Gothic" panose="020F0302020204030204"/>
                <a:ea typeface="+mn-ea"/>
                <a:cs typeface="+mn-cs"/>
              </a:rPr>
              <a:t> my</a:t>
            </a:r>
            <a:r>
              <a:rPr kumimoji="0" lang="en-GB" sz="28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mum.</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3CC80B4A-8FB9-5141-8C3B-F7B756E6597D}"/>
              </a:ext>
            </a:extLst>
          </p:cNvPr>
          <p:cNvSpPr txBox="1"/>
          <p:nvPr/>
        </p:nvSpPr>
        <p:spPr>
          <a:xfrm>
            <a:off x="233684" y="1348374"/>
            <a:ext cx="11420598" cy="523220"/>
          </a:xfrm>
          <a:prstGeom prst="rect">
            <a:avLst/>
          </a:prstGeom>
          <a:noFill/>
        </p:spPr>
        <p:txBody>
          <a:bodyPr wrap="square" rtlCol="0">
            <a:spAutoFit/>
          </a:bodyPr>
          <a:lstStyle/>
          <a:p>
            <a:r>
              <a:rPr lang="en-US" sz="2800" dirty="0">
                <a:solidFill>
                  <a:schemeClr val="accent5">
                    <a:lumMod val="50000"/>
                  </a:schemeClr>
                </a:solidFill>
              </a:rPr>
              <a:t>You have already learnt one meaning of the word ‘para’:</a:t>
            </a:r>
          </a:p>
        </p:txBody>
      </p:sp>
      <p:sp>
        <p:nvSpPr>
          <p:cNvPr id="11" name="TextBox 10">
            <a:extLst>
              <a:ext uri="{FF2B5EF4-FFF2-40B4-BE49-F238E27FC236}">
                <a16:creationId xmlns:a16="http://schemas.microsoft.com/office/drawing/2014/main" id="{3CC80B4A-8FB9-5141-8C3B-F7B756E6597D}"/>
              </a:ext>
            </a:extLst>
          </p:cNvPr>
          <p:cNvSpPr txBox="1"/>
          <p:nvPr/>
        </p:nvSpPr>
        <p:spPr>
          <a:xfrm>
            <a:off x="233682" y="2370322"/>
            <a:ext cx="6805745" cy="523220"/>
          </a:xfrm>
          <a:prstGeom prst="rect">
            <a:avLst/>
          </a:prstGeom>
          <a:noFill/>
        </p:spPr>
        <p:txBody>
          <a:bodyPr wrap="square" rtlCol="0">
            <a:spAutoFit/>
          </a:bodyPr>
          <a:lstStyle/>
          <a:p>
            <a:r>
              <a:rPr lang="en-US" sz="2800" dirty="0">
                <a:solidFill>
                  <a:schemeClr val="accent5">
                    <a:lumMod val="50000"/>
                  </a:schemeClr>
                </a:solidFill>
              </a:rPr>
              <a:t>‘Para’ can also mean ‘in order to’.</a:t>
            </a:r>
          </a:p>
        </p:txBody>
      </p:sp>
      <p:sp>
        <p:nvSpPr>
          <p:cNvPr id="12" name="TextBox 11"/>
          <p:cNvSpPr txBox="1"/>
          <p:nvPr/>
        </p:nvSpPr>
        <p:spPr>
          <a:xfrm>
            <a:off x="358213" y="2881296"/>
            <a:ext cx="91956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F66400"/>
                </a:solidFill>
                <a:latin typeface="Century Gothic" panose="020F0302020204030204"/>
              </a:rPr>
              <a:t>Vamos</a:t>
            </a:r>
            <a:r>
              <a:rPr lang="en-GB" sz="2800" b="1" dirty="0">
                <a:solidFill>
                  <a:srgbClr val="F66400"/>
                </a:solidFill>
                <a:latin typeface="Century Gothic" panose="020F0302020204030204"/>
              </a:rPr>
              <a:t> al </a:t>
            </a:r>
            <a:r>
              <a:rPr lang="en-GB" sz="2800" b="1" dirty="0" err="1">
                <a:solidFill>
                  <a:srgbClr val="F66400"/>
                </a:solidFill>
                <a:latin typeface="Century Gothic" panose="020F0302020204030204"/>
              </a:rPr>
              <a:t>centro</a:t>
            </a:r>
            <a:r>
              <a:rPr lang="en-GB" sz="2800" b="1" dirty="0">
                <a:solidFill>
                  <a:srgbClr val="F66400"/>
                </a:solidFill>
                <a:latin typeface="Century Gothic" panose="020F0302020204030204"/>
              </a:rPr>
              <a:t> </a:t>
            </a:r>
            <a:r>
              <a:rPr lang="en-GB" sz="2800" b="1" u="sng" noProof="0" dirty="0">
                <a:solidFill>
                  <a:srgbClr val="F66400"/>
                </a:solidFill>
                <a:latin typeface="Century Gothic" panose="020F0302020204030204"/>
              </a:rPr>
              <a:t>para </a:t>
            </a:r>
            <a:r>
              <a:rPr lang="en-GB" sz="2800" b="1" u="sng" noProof="0" dirty="0" err="1">
                <a:solidFill>
                  <a:srgbClr val="F66400"/>
                </a:solidFill>
                <a:latin typeface="Century Gothic" panose="020F0302020204030204"/>
              </a:rPr>
              <a:t>ver</a:t>
            </a:r>
            <a:r>
              <a:rPr lang="en-GB" sz="2800" b="1" noProof="0" dirty="0">
                <a:solidFill>
                  <a:srgbClr val="F66400"/>
                </a:solidFill>
                <a:latin typeface="Century Gothic" panose="020F0302020204030204"/>
              </a:rPr>
              <a:t> las luces de Navidad.</a:t>
            </a:r>
            <a:endParaRPr kumimoji="0" lang="en-GB" sz="2800" b="1" i="0" u="none" strike="noStrike" kern="1200" cap="none" spc="0" normalizeH="0" baseline="0" noProof="0" dirty="0">
              <a:ln>
                <a:noFill/>
              </a:ln>
              <a:solidFill>
                <a:srgbClr val="F66400"/>
              </a:solidFill>
              <a:effectLst/>
              <a:uLnTx/>
              <a:uFillTx/>
              <a:latin typeface="Century Gothic" panose="020F0302020204030204"/>
            </a:endParaRPr>
          </a:p>
        </p:txBody>
      </p:sp>
      <p:sp>
        <p:nvSpPr>
          <p:cNvPr id="13" name="TextBox 12"/>
          <p:cNvSpPr txBox="1"/>
          <p:nvPr/>
        </p:nvSpPr>
        <p:spPr>
          <a:xfrm>
            <a:off x="358212" y="3392270"/>
            <a:ext cx="1195831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F0302020204030204"/>
              </a:rPr>
              <a:t>We are going to go to the centre</a:t>
            </a:r>
            <a:r>
              <a:rPr kumimoji="0" lang="en-GB" sz="2800" b="1" i="0" u="none" strike="noStrike" kern="1200" cap="none" spc="0" normalizeH="0" noProof="0" dirty="0">
                <a:ln>
                  <a:noFill/>
                </a:ln>
                <a:solidFill>
                  <a:srgbClr val="4472C4">
                    <a:lumMod val="50000"/>
                  </a:srgbClr>
                </a:solidFill>
                <a:effectLst/>
                <a:uLnTx/>
                <a:uFillTx/>
                <a:latin typeface="Century Gothic" panose="020F0302020204030204"/>
              </a:rPr>
              <a:t> (</a:t>
            </a:r>
            <a:r>
              <a:rPr lang="en-GB" sz="2800" b="1" u="sng" dirty="0">
                <a:solidFill>
                  <a:srgbClr val="4472C4">
                    <a:lumMod val="50000"/>
                  </a:srgbClr>
                </a:solidFill>
                <a:latin typeface="Century Gothic" panose="020F0302020204030204"/>
              </a:rPr>
              <a:t>in order) to see</a:t>
            </a:r>
            <a:r>
              <a:rPr lang="en-GB" sz="2800" dirty="0">
                <a:solidFill>
                  <a:srgbClr val="4472C4">
                    <a:lumMod val="50000"/>
                  </a:srgbClr>
                </a:solidFill>
                <a:latin typeface="Century Gothic" panose="020F0302020204030204"/>
              </a:rPr>
              <a:t> the Christmas lights</a:t>
            </a:r>
            <a:r>
              <a:rPr kumimoji="0" lang="en-GB" sz="2800" b="1" i="0" u="none" strike="noStrike" kern="1200" cap="none" spc="0" normalizeH="0" noProof="0" dirty="0">
                <a:ln>
                  <a:noFill/>
                </a:ln>
                <a:solidFill>
                  <a:srgbClr val="4472C4">
                    <a:lumMod val="50000"/>
                  </a:srgbClr>
                </a:solidFill>
                <a:effectLst/>
                <a:uLnTx/>
                <a:uFillTx/>
                <a:latin typeface="Century Gothic" panose="020F0302020204030204"/>
              </a:rPr>
              <a:t>.</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4" name="TextBox 13"/>
          <p:cNvSpPr txBox="1"/>
          <p:nvPr/>
        </p:nvSpPr>
        <p:spPr>
          <a:xfrm>
            <a:off x="358211" y="4334131"/>
            <a:ext cx="10588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F66400"/>
                </a:solidFill>
                <a:latin typeface="Century Gothic" panose="020F0302020204030204"/>
              </a:rPr>
              <a:t>Vais</a:t>
            </a:r>
            <a:r>
              <a:rPr lang="en-GB" sz="2800" b="1" dirty="0">
                <a:solidFill>
                  <a:srgbClr val="F66400"/>
                </a:solidFill>
                <a:latin typeface="Century Gothic" panose="020F0302020204030204"/>
              </a:rPr>
              <a:t> a </a:t>
            </a:r>
            <a:r>
              <a:rPr lang="en-GB" sz="2800" b="1" dirty="0" err="1">
                <a:solidFill>
                  <a:srgbClr val="F66400"/>
                </a:solidFill>
                <a:latin typeface="Century Gothic" panose="020F0302020204030204"/>
              </a:rPr>
              <a:t>viajar</a:t>
            </a:r>
            <a:r>
              <a:rPr lang="en-GB" sz="2800" b="1" dirty="0">
                <a:solidFill>
                  <a:srgbClr val="F66400"/>
                </a:solidFill>
                <a:latin typeface="Century Gothic" panose="020F0302020204030204"/>
              </a:rPr>
              <a:t> a Madrid </a:t>
            </a:r>
            <a:r>
              <a:rPr lang="en-GB" sz="2800" b="1" u="sng" noProof="0" dirty="0">
                <a:solidFill>
                  <a:srgbClr val="F66400"/>
                </a:solidFill>
                <a:latin typeface="Century Gothic" panose="020F0302020204030204"/>
              </a:rPr>
              <a:t>para pasar</a:t>
            </a:r>
            <a:r>
              <a:rPr lang="en-GB" sz="2800" b="1" noProof="0" dirty="0">
                <a:solidFill>
                  <a:srgbClr val="F66400"/>
                </a:solidFill>
                <a:latin typeface="Century Gothic" panose="020F0302020204030204"/>
              </a:rPr>
              <a:t> </a:t>
            </a:r>
            <a:r>
              <a:rPr lang="en-GB" sz="2800" b="1" noProof="0" dirty="0" err="1">
                <a:solidFill>
                  <a:srgbClr val="F66400"/>
                </a:solidFill>
                <a:latin typeface="Century Gothic" panose="020F0302020204030204"/>
              </a:rPr>
              <a:t>tiempo</a:t>
            </a:r>
            <a:r>
              <a:rPr lang="en-GB" sz="2800" b="1" noProof="0" dirty="0">
                <a:solidFill>
                  <a:srgbClr val="F66400"/>
                </a:solidFill>
                <a:latin typeface="Century Gothic" panose="020F0302020204030204"/>
              </a:rPr>
              <a:t> con </a:t>
            </a:r>
            <a:r>
              <a:rPr lang="en-GB" sz="2800" b="1" noProof="0" dirty="0" err="1">
                <a:solidFill>
                  <a:srgbClr val="F66400"/>
                </a:solidFill>
                <a:latin typeface="Century Gothic" panose="020F0302020204030204"/>
              </a:rPr>
              <a:t>tu</a:t>
            </a:r>
            <a:r>
              <a:rPr lang="en-GB" sz="2800" b="1" noProof="0" dirty="0">
                <a:solidFill>
                  <a:srgbClr val="F66400"/>
                </a:solidFill>
                <a:latin typeface="Century Gothic" panose="020F0302020204030204"/>
              </a:rPr>
              <a:t> </a:t>
            </a:r>
            <a:r>
              <a:rPr lang="en-GB" sz="2800" b="1" noProof="0" dirty="0" err="1">
                <a:solidFill>
                  <a:srgbClr val="F66400"/>
                </a:solidFill>
                <a:latin typeface="Century Gothic" panose="020F0302020204030204"/>
              </a:rPr>
              <a:t>familia</a:t>
            </a:r>
            <a:r>
              <a:rPr lang="en-GB" sz="2800" b="1" noProof="0" dirty="0">
                <a:solidFill>
                  <a:srgbClr val="F66400"/>
                </a:solidFill>
                <a:latin typeface="Century Gothic" panose="020F0302020204030204"/>
              </a:rPr>
              <a:t>.</a:t>
            </a:r>
            <a:endParaRPr kumimoji="0" lang="en-GB" sz="2800" b="1" i="0" u="none" strike="noStrike" kern="1200" cap="none" spc="0" normalizeH="0" baseline="0" noProof="0" dirty="0">
              <a:ln>
                <a:noFill/>
              </a:ln>
              <a:solidFill>
                <a:srgbClr val="F66400"/>
              </a:solidFill>
              <a:effectLst/>
              <a:uLnTx/>
              <a:uFillTx/>
              <a:latin typeface="Century Gothic" panose="020F0302020204030204"/>
            </a:endParaRPr>
          </a:p>
        </p:txBody>
      </p:sp>
      <p:sp>
        <p:nvSpPr>
          <p:cNvPr id="15" name="TextBox 14"/>
          <p:cNvSpPr txBox="1"/>
          <p:nvPr/>
        </p:nvSpPr>
        <p:spPr>
          <a:xfrm>
            <a:off x="391415" y="4845105"/>
            <a:ext cx="1195831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F0302020204030204"/>
              </a:rPr>
              <a:t>You are all going to travel to Madrid </a:t>
            </a:r>
            <a:r>
              <a:rPr kumimoji="0" lang="en-GB" sz="2800" b="1" i="0" u="none" strike="noStrike" kern="1200" cap="none" spc="0" normalizeH="0" noProof="0" dirty="0">
                <a:ln>
                  <a:noFill/>
                </a:ln>
                <a:solidFill>
                  <a:srgbClr val="4472C4">
                    <a:lumMod val="50000"/>
                  </a:srgbClr>
                </a:solidFill>
                <a:effectLst/>
                <a:uLnTx/>
                <a:uFillTx/>
                <a:latin typeface="Century Gothic" panose="020F0302020204030204"/>
              </a:rPr>
              <a:t>(</a:t>
            </a:r>
            <a:r>
              <a:rPr lang="en-GB" sz="2800" b="1" u="sng" dirty="0">
                <a:solidFill>
                  <a:srgbClr val="4472C4">
                    <a:lumMod val="50000"/>
                  </a:srgbClr>
                </a:solidFill>
                <a:latin typeface="Century Gothic" panose="020F0302020204030204"/>
              </a:rPr>
              <a:t>in order) to spend</a:t>
            </a:r>
            <a:r>
              <a:rPr lang="en-GB" sz="2800" dirty="0">
                <a:solidFill>
                  <a:srgbClr val="4472C4">
                    <a:lumMod val="50000"/>
                  </a:srgbClr>
                </a:solidFill>
                <a:latin typeface="Century Gothic" panose="020F0302020204030204"/>
              </a:rPr>
              <a:t> time with your family.</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6" name="Rounded Rectangular Callout 15"/>
          <p:cNvSpPr/>
          <p:nvPr/>
        </p:nvSpPr>
        <p:spPr>
          <a:xfrm>
            <a:off x="7492313" y="2296991"/>
            <a:ext cx="4455366" cy="980006"/>
          </a:xfrm>
          <a:prstGeom prst="wedgeRoundRectCallout">
            <a:avLst>
              <a:gd name="adj1" fmla="val -52546"/>
              <a:gd name="adj2" fmla="val 49427"/>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We often leave out the words ‘in order’ in spoken English.</a:t>
            </a:r>
            <a:endParaRPr kumimoji="0" lang="en-GB" sz="2000" b="0" i="0" u="none" strike="noStrike" kern="1200" cap="none" spc="0" normalizeH="0" baseline="0" noProof="0" dirty="0">
              <a:ln>
                <a:noFill/>
              </a:ln>
              <a:solidFill>
                <a:prstClr val="white"/>
              </a:solidFill>
              <a:effectLst/>
              <a:uLnTx/>
              <a:uFillTx/>
              <a:latin typeface="Century Gothic" panose="020F0302020204030204"/>
            </a:endParaRPr>
          </a:p>
        </p:txBody>
      </p:sp>
      <p:sp>
        <p:nvSpPr>
          <p:cNvPr id="17" name="TextBox 16"/>
          <p:cNvSpPr txBox="1"/>
          <p:nvPr/>
        </p:nvSpPr>
        <p:spPr>
          <a:xfrm>
            <a:off x="374814" y="5786964"/>
            <a:ext cx="119583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F0302020204030204"/>
              </a:rPr>
              <a:t>When used in this way, ‘para’ is always followed by an </a:t>
            </a:r>
            <a:r>
              <a:rPr lang="en-GB" sz="2800" b="1" dirty="0">
                <a:solidFill>
                  <a:srgbClr val="4472C4">
                    <a:lumMod val="50000"/>
                  </a:srgbClr>
                </a:solidFill>
                <a:latin typeface="Century Gothic" panose="020F0302020204030204"/>
              </a:rPr>
              <a:t>infinitive</a:t>
            </a:r>
            <a:r>
              <a:rPr lang="en-GB" sz="2800" dirty="0">
                <a:solidFill>
                  <a:srgbClr val="4472C4">
                    <a:lumMod val="50000"/>
                  </a:srgbClr>
                </a:solidFill>
                <a:latin typeface="Century Gothic" panose="020F0302020204030204"/>
              </a:rPr>
              <a:t>.</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256947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P spid="15" grpId="0"/>
      <p:bldP spid="16" grpId="0" animBg="1"/>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dirty="0">
                <a:solidFill>
                  <a:schemeClr val="bg1"/>
                </a:solidFill>
              </a:rPr>
              <a:t>Talking about intentions</a:t>
            </a:r>
            <a:br>
              <a:rPr lang="en-GB" sz="2600" b="1" dirty="0">
                <a:solidFill>
                  <a:schemeClr val="bg1"/>
                </a:solidFill>
              </a:rPr>
            </a:br>
            <a:r>
              <a:rPr lang="en-GB" sz="2600" b="1" dirty="0">
                <a:solidFill>
                  <a:schemeClr val="bg1"/>
                </a:solidFill>
              </a:rPr>
              <a:t>Using ‘para’ + infinitive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0" name="TextBox 9">
            <a:extLst>
              <a:ext uri="{FF2B5EF4-FFF2-40B4-BE49-F238E27FC236}">
                <a16:creationId xmlns:a16="http://schemas.microsoft.com/office/drawing/2014/main" id="{3CC80B4A-8FB9-5141-8C3B-F7B756E6597D}"/>
              </a:ext>
            </a:extLst>
          </p:cNvPr>
          <p:cNvSpPr txBox="1"/>
          <p:nvPr/>
        </p:nvSpPr>
        <p:spPr>
          <a:xfrm>
            <a:off x="233681" y="1057547"/>
            <a:ext cx="11420598" cy="769441"/>
          </a:xfrm>
          <a:prstGeom prst="rect">
            <a:avLst/>
          </a:prstGeom>
          <a:noFill/>
        </p:spPr>
        <p:txBody>
          <a:bodyPr wrap="square" rtlCol="0">
            <a:spAutoFit/>
          </a:bodyPr>
          <a:lstStyle/>
          <a:p>
            <a:r>
              <a:rPr lang="en-US" sz="2200" b="1" dirty="0">
                <a:solidFill>
                  <a:schemeClr val="accent5">
                    <a:lumMod val="50000"/>
                  </a:schemeClr>
                </a:solidFill>
              </a:rPr>
              <a:t>Lee las </a:t>
            </a:r>
            <a:r>
              <a:rPr lang="en-US" sz="2200" b="1" dirty="0" err="1">
                <a:solidFill>
                  <a:schemeClr val="accent5">
                    <a:lumMod val="50000"/>
                  </a:schemeClr>
                </a:solidFill>
              </a:rPr>
              <a:t>frases</a:t>
            </a:r>
            <a:r>
              <a:rPr lang="en-US" sz="2200" b="1" dirty="0">
                <a:solidFill>
                  <a:schemeClr val="accent5">
                    <a:lumMod val="50000"/>
                  </a:schemeClr>
                </a:solidFill>
              </a:rPr>
              <a:t> y </a:t>
            </a:r>
            <a:r>
              <a:rPr lang="en-US" sz="2200" b="1" dirty="0" err="1">
                <a:solidFill>
                  <a:schemeClr val="accent5">
                    <a:lumMod val="50000"/>
                  </a:schemeClr>
                </a:solidFill>
              </a:rPr>
              <a:t>marca</a:t>
            </a:r>
            <a:r>
              <a:rPr lang="en-US" sz="2200" b="1" dirty="0">
                <a:solidFill>
                  <a:schemeClr val="accent5">
                    <a:lumMod val="50000"/>
                  </a:schemeClr>
                </a:solidFill>
              </a:rPr>
              <a:t> </a:t>
            </a:r>
            <a:r>
              <a:rPr lang="en-US" sz="2200" b="1" dirty="0" err="1">
                <a:solidFill>
                  <a:schemeClr val="accent5">
                    <a:lumMod val="50000"/>
                  </a:schemeClr>
                </a:solidFill>
              </a:rPr>
              <a:t>quién</a:t>
            </a:r>
            <a:r>
              <a:rPr lang="en-US" sz="2200" b="1" dirty="0">
                <a:solidFill>
                  <a:schemeClr val="accent5">
                    <a:lumMod val="50000"/>
                  </a:schemeClr>
                </a:solidFill>
              </a:rPr>
              <a:t> es. </a:t>
            </a:r>
            <a:r>
              <a:rPr lang="en-US" sz="2200" b="1" dirty="0" err="1">
                <a:solidFill>
                  <a:schemeClr val="accent5">
                    <a:lumMod val="50000"/>
                  </a:schemeClr>
                </a:solidFill>
              </a:rPr>
              <a:t>Además</a:t>
            </a:r>
            <a:r>
              <a:rPr lang="en-US" sz="2200" b="1" dirty="0">
                <a:solidFill>
                  <a:schemeClr val="accent5">
                    <a:lumMod val="50000"/>
                  </a:schemeClr>
                </a:solidFill>
              </a:rPr>
              <a:t>, ¿</a:t>
            </a:r>
            <a:r>
              <a:rPr lang="en-US" sz="2200" b="1" dirty="0" err="1">
                <a:solidFill>
                  <a:schemeClr val="accent5">
                    <a:lumMod val="50000"/>
                  </a:schemeClr>
                </a:solidFill>
              </a:rPr>
              <a:t>qué</a:t>
            </a:r>
            <a:r>
              <a:rPr lang="en-US" sz="2200" b="1" dirty="0">
                <a:solidFill>
                  <a:schemeClr val="accent5">
                    <a:lumMod val="50000"/>
                  </a:schemeClr>
                </a:solidFill>
              </a:rPr>
              <a:t> </a:t>
            </a:r>
            <a:r>
              <a:rPr lang="en-US" sz="2200" b="1" dirty="0" err="1">
                <a:solidFill>
                  <a:schemeClr val="accent5">
                    <a:lumMod val="50000"/>
                  </a:schemeClr>
                </a:solidFill>
              </a:rPr>
              <a:t>significa</a:t>
            </a:r>
            <a:r>
              <a:rPr lang="en-US" sz="2200" b="1" dirty="0">
                <a:solidFill>
                  <a:schemeClr val="accent5">
                    <a:lumMod val="50000"/>
                  </a:schemeClr>
                </a:solidFill>
              </a:rPr>
              <a:t> ‘para’ </a:t>
            </a:r>
            <a:r>
              <a:rPr lang="en-US" sz="2200" b="1" dirty="0" err="1">
                <a:solidFill>
                  <a:schemeClr val="accent5">
                    <a:lumMod val="50000"/>
                  </a:schemeClr>
                </a:solidFill>
              </a:rPr>
              <a:t>en</a:t>
            </a:r>
            <a:r>
              <a:rPr lang="en-US" sz="2200" b="1" dirty="0">
                <a:solidFill>
                  <a:schemeClr val="accent5">
                    <a:lumMod val="50000"/>
                  </a:schemeClr>
                </a:solidFill>
              </a:rPr>
              <a:t> </a:t>
            </a:r>
            <a:r>
              <a:rPr lang="en-US" sz="2200" b="1" dirty="0" err="1">
                <a:solidFill>
                  <a:schemeClr val="accent5">
                    <a:lumMod val="50000"/>
                  </a:schemeClr>
                </a:solidFill>
              </a:rPr>
              <a:t>cada</a:t>
            </a:r>
            <a:r>
              <a:rPr lang="en-US" sz="2200" b="1" dirty="0">
                <a:solidFill>
                  <a:schemeClr val="accent5">
                    <a:lumMod val="50000"/>
                  </a:schemeClr>
                </a:solidFill>
              </a:rPr>
              <a:t> </a:t>
            </a:r>
            <a:r>
              <a:rPr lang="en-US" sz="2200" b="1" dirty="0" err="1">
                <a:solidFill>
                  <a:schemeClr val="accent5">
                    <a:lumMod val="50000"/>
                  </a:schemeClr>
                </a:solidFill>
              </a:rPr>
              <a:t>frase</a:t>
            </a:r>
            <a:r>
              <a:rPr lang="en-US" sz="2200" b="1" dirty="0">
                <a:solidFill>
                  <a:schemeClr val="accent5">
                    <a:lumMod val="50000"/>
                  </a:schemeClr>
                </a:solidFill>
              </a:rPr>
              <a:t>, ‘for’ or ‘in order to’? Escribe la </a:t>
            </a:r>
            <a:r>
              <a:rPr lang="en-US" sz="2200" b="1" dirty="0" err="1">
                <a:solidFill>
                  <a:schemeClr val="accent5">
                    <a:lumMod val="50000"/>
                  </a:schemeClr>
                </a:solidFill>
              </a:rPr>
              <a:t>opción</a:t>
            </a:r>
            <a:r>
              <a:rPr lang="en-US" sz="2200" b="1" dirty="0">
                <a:solidFill>
                  <a:schemeClr val="accent5">
                    <a:lumMod val="50000"/>
                  </a:schemeClr>
                </a:solidFill>
              </a:rPr>
              <a:t> </a:t>
            </a:r>
            <a:r>
              <a:rPr lang="en-US" sz="2200" b="1" dirty="0" err="1">
                <a:solidFill>
                  <a:schemeClr val="accent5">
                    <a:lumMod val="50000"/>
                  </a:schemeClr>
                </a:solidFill>
              </a:rPr>
              <a:t>correcta</a:t>
            </a:r>
            <a:r>
              <a:rPr lang="en-US" sz="2200" b="1" dirty="0">
                <a:solidFill>
                  <a:schemeClr val="accent5">
                    <a:lumMod val="50000"/>
                  </a:schemeClr>
                </a:solidFill>
              </a:rPr>
              <a:t>.</a:t>
            </a:r>
          </a:p>
        </p:txBody>
      </p:sp>
      <p:graphicFrame>
        <p:nvGraphicFramePr>
          <p:cNvPr id="6" name="Tabla 6">
            <a:extLst>
              <a:ext uri="{FF2B5EF4-FFF2-40B4-BE49-F238E27FC236}">
                <a16:creationId xmlns:a16="http://schemas.microsoft.com/office/drawing/2014/main" id="{F6ABDD7C-F52A-2444-AF11-25BFC841DB77}"/>
              </a:ext>
            </a:extLst>
          </p:cNvPr>
          <p:cNvGraphicFramePr>
            <a:graphicFrameLocks noGrp="1"/>
          </p:cNvGraphicFramePr>
          <p:nvPr>
            <p:extLst>
              <p:ext uri="{D42A27DB-BD31-4B8C-83A1-F6EECF244321}">
                <p14:modId xmlns:p14="http://schemas.microsoft.com/office/powerpoint/2010/main" val="2634098836"/>
              </p:ext>
            </p:extLst>
          </p:nvPr>
        </p:nvGraphicFramePr>
        <p:xfrm>
          <a:off x="243578" y="1419770"/>
          <a:ext cx="11724636" cy="4862067"/>
        </p:xfrm>
        <a:graphic>
          <a:graphicData uri="http://schemas.openxmlformats.org/drawingml/2006/table">
            <a:tbl>
              <a:tblPr firstRow="1" bandRow="1">
                <a:tableStyleId>{5DA37D80-6434-44D0-A028-1B22A696006F}</a:tableStyleId>
              </a:tblPr>
              <a:tblGrid>
                <a:gridCol w="6849166">
                  <a:extLst>
                    <a:ext uri="{9D8B030D-6E8A-4147-A177-3AD203B41FA5}">
                      <a16:colId xmlns:a16="http://schemas.microsoft.com/office/drawing/2014/main" val="3715709185"/>
                    </a:ext>
                  </a:extLst>
                </a:gridCol>
                <a:gridCol w="1254327">
                  <a:extLst>
                    <a:ext uri="{9D8B030D-6E8A-4147-A177-3AD203B41FA5}">
                      <a16:colId xmlns:a16="http://schemas.microsoft.com/office/drawing/2014/main" val="2843848240"/>
                    </a:ext>
                  </a:extLst>
                </a:gridCol>
                <a:gridCol w="1272989">
                  <a:extLst>
                    <a:ext uri="{9D8B030D-6E8A-4147-A177-3AD203B41FA5}">
                      <a16:colId xmlns:a16="http://schemas.microsoft.com/office/drawing/2014/main" val="3109632977"/>
                    </a:ext>
                  </a:extLst>
                </a:gridCol>
                <a:gridCol w="979864">
                  <a:extLst>
                    <a:ext uri="{9D8B030D-6E8A-4147-A177-3AD203B41FA5}">
                      <a16:colId xmlns:a16="http://schemas.microsoft.com/office/drawing/2014/main" val="554336352"/>
                    </a:ext>
                  </a:extLst>
                </a:gridCol>
                <a:gridCol w="1368290">
                  <a:extLst>
                    <a:ext uri="{9D8B030D-6E8A-4147-A177-3AD203B41FA5}">
                      <a16:colId xmlns:a16="http://schemas.microsoft.com/office/drawing/2014/main" val="713699595"/>
                    </a:ext>
                  </a:extLst>
                </a:gridCol>
              </a:tblGrid>
              <a:tr h="386468">
                <a:tc rowSpan="2">
                  <a:txBody>
                    <a:bodyPr/>
                    <a:lstStyle/>
                    <a:p>
                      <a:pPr algn="ctr"/>
                      <a:endParaRPr lang="es-GB" sz="2000" dirty="0">
                        <a:solidFill>
                          <a:schemeClr val="accent5">
                            <a:lumMod val="50000"/>
                          </a:schemeClr>
                        </a:solidFill>
                      </a:endParaRPr>
                    </a:p>
                  </a:txBody>
                  <a:tcPr>
                    <a:lnL w="12700" cmpd="sng">
                      <a:noFill/>
                    </a:lnL>
                    <a:lnT w="12700" cmpd="sng">
                      <a:noFill/>
                    </a:lnT>
                  </a:tcPr>
                </a:tc>
                <a:tc gridSpan="3">
                  <a:txBody>
                    <a:bodyPr/>
                    <a:lstStyle/>
                    <a:p>
                      <a:pPr algn="ctr"/>
                      <a:r>
                        <a:rPr lang="es-GB" sz="2000" dirty="0">
                          <a:solidFill>
                            <a:schemeClr val="accent5">
                              <a:lumMod val="50000"/>
                            </a:schemeClr>
                          </a:solidFill>
                        </a:rPr>
                        <a:t>¿Quién?</a:t>
                      </a:r>
                    </a:p>
                  </a:txBody>
                  <a:tcPr/>
                </a:tc>
                <a:tc hMerge="1">
                  <a:txBody>
                    <a:bodyPr/>
                    <a:lstStyle/>
                    <a:p>
                      <a:pPr algn="ctr"/>
                      <a:endParaRPr lang="es-GB" sz="2000" dirty="0">
                        <a:solidFill>
                          <a:schemeClr val="accent5">
                            <a:lumMod val="50000"/>
                          </a:schemeClr>
                        </a:solidFill>
                      </a:endParaRPr>
                    </a:p>
                  </a:txBody>
                  <a:tcPr/>
                </a:tc>
                <a:tc hMerge="1">
                  <a:txBody>
                    <a:bodyPr/>
                    <a:lstStyle/>
                    <a:p>
                      <a:pPr algn="ctr"/>
                      <a:endParaRPr lang="es-GB" sz="2000" dirty="0">
                        <a:solidFill>
                          <a:schemeClr val="accent5">
                            <a:lumMod val="50000"/>
                          </a:schemeClr>
                        </a:solidFill>
                      </a:endParaRPr>
                    </a:p>
                  </a:txBody>
                  <a:tcPr/>
                </a:tc>
                <a:tc>
                  <a:txBody>
                    <a:bodyPr/>
                    <a:lstStyle/>
                    <a:p>
                      <a:pPr algn="ctr"/>
                      <a:endParaRPr lang="es-GB" sz="2000" dirty="0">
                        <a:solidFill>
                          <a:schemeClr val="accent5">
                            <a:lumMod val="50000"/>
                          </a:schemeClr>
                        </a:solidFill>
                      </a:endParaRPr>
                    </a:p>
                  </a:txBody>
                  <a:tcPr>
                    <a:lnR w="12700" cmpd="sng">
                      <a:noFill/>
                    </a:lnR>
                    <a:lnT w="12700" cmpd="sng">
                      <a:noFill/>
                    </a:lnT>
                  </a:tcPr>
                </a:tc>
                <a:extLst>
                  <a:ext uri="{0D108BD9-81ED-4DB2-BD59-A6C34878D82A}">
                    <a16:rowId xmlns:a16="http://schemas.microsoft.com/office/drawing/2014/main" val="3859479988"/>
                  </a:ext>
                </a:extLst>
              </a:tr>
              <a:tr h="981035">
                <a:tc vMerge="1">
                  <a:txBody>
                    <a:bodyPr/>
                    <a:lstStyle/>
                    <a:p>
                      <a:pPr algn="ctr"/>
                      <a:endParaRPr lang="es-GB" sz="2000" dirty="0">
                        <a:solidFill>
                          <a:schemeClr val="accent5">
                            <a:lumMod val="50000"/>
                          </a:schemeClr>
                        </a:solidFill>
                      </a:endParaRPr>
                    </a:p>
                  </a:txBody>
                  <a:tcPr/>
                </a:tc>
                <a:tc>
                  <a:txBody>
                    <a:bodyPr/>
                    <a:lstStyle/>
                    <a:p>
                      <a:pPr algn="ctr"/>
                      <a:r>
                        <a:rPr lang="es-GB" sz="2000" dirty="0">
                          <a:solidFill>
                            <a:schemeClr val="accent5">
                              <a:lumMod val="50000"/>
                            </a:schemeClr>
                          </a:solidFill>
                        </a:rPr>
                        <a:t>Nosotros</a:t>
                      </a:r>
                    </a:p>
                  </a:txBody>
                  <a:tcPr anchor="ctr">
                    <a:noFill/>
                  </a:tcPr>
                </a:tc>
                <a:tc>
                  <a:txBody>
                    <a:bodyPr/>
                    <a:lstStyle/>
                    <a:p>
                      <a:pPr algn="ctr"/>
                      <a:r>
                        <a:rPr lang="es-GB" sz="2000" dirty="0">
                          <a:solidFill>
                            <a:schemeClr val="accent5">
                              <a:lumMod val="50000"/>
                            </a:schemeClr>
                          </a:solidFill>
                        </a:rPr>
                        <a:t>Vosotros</a:t>
                      </a:r>
                    </a:p>
                  </a:txBody>
                  <a:tcPr anchor="ctr">
                    <a:noFill/>
                  </a:tcPr>
                </a:tc>
                <a:tc>
                  <a:txBody>
                    <a:bodyPr/>
                    <a:lstStyle/>
                    <a:p>
                      <a:pPr algn="ctr"/>
                      <a:r>
                        <a:rPr lang="es-GB" sz="2000" dirty="0">
                          <a:solidFill>
                            <a:schemeClr val="accent5">
                              <a:lumMod val="50000"/>
                            </a:schemeClr>
                          </a:solidFill>
                        </a:rPr>
                        <a:t>Ellos</a:t>
                      </a:r>
                    </a:p>
                  </a:txBody>
                  <a:tcPr anchor="ctr">
                    <a:noFill/>
                  </a:tcPr>
                </a:tc>
                <a:tc>
                  <a:txBody>
                    <a:bodyPr/>
                    <a:lstStyle/>
                    <a:p>
                      <a:pPr algn="ctr"/>
                      <a:r>
                        <a:rPr lang="es-GB" sz="2000" dirty="0">
                          <a:solidFill>
                            <a:schemeClr val="accent5">
                              <a:lumMod val="50000"/>
                            </a:schemeClr>
                          </a:solidFill>
                        </a:rPr>
                        <a:t>’For’ or ‘in order to’?</a:t>
                      </a:r>
                    </a:p>
                  </a:txBody>
                  <a:tcPr anchor="ctr"/>
                </a:tc>
                <a:extLst>
                  <a:ext uri="{0D108BD9-81ED-4DB2-BD59-A6C34878D82A}">
                    <a16:rowId xmlns:a16="http://schemas.microsoft.com/office/drawing/2014/main" val="1804178711"/>
                  </a:ext>
                </a:extLst>
              </a:tr>
              <a:tr h="452289">
                <a:tc>
                  <a:txBody>
                    <a:bodyPr/>
                    <a:lstStyle/>
                    <a:p>
                      <a:pPr algn="l"/>
                      <a:r>
                        <a:rPr lang="es-GB" sz="2000" b="1" dirty="0">
                          <a:solidFill>
                            <a:schemeClr val="accent5">
                              <a:lumMod val="50000"/>
                            </a:schemeClr>
                          </a:solidFill>
                        </a:rPr>
                        <a:t>1. </a:t>
                      </a:r>
                      <a:r>
                        <a:rPr lang="es-GB" sz="2000" b="0" dirty="0">
                          <a:solidFill>
                            <a:schemeClr val="accent5">
                              <a:lumMod val="50000"/>
                            </a:schemeClr>
                          </a:solidFill>
                        </a:rPr>
                        <a:t>Vais a la calle para tocar la guitarra y cantar.</a:t>
                      </a:r>
                    </a:p>
                  </a:txBody>
                  <a:tcPr>
                    <a:noFill/>
                  </a:tcPr>
                </a:tc>
                <a:tc>
                  <a:txBody>
                    <a:bodyPr/>
                    <a:lstStyle/>
                    <a:p>
                      <a:pPr algn="ctr"/>
                      <a:r>
                        <a:rPr lang="es-GB" sz="2000" b="1" dirty="0">
                          <a:solidFill>
                            <a:schemeClr val="accent5">
                              <a:lumMod val="50000"/>
                            </a:schemeClr>
                          </a:solidFill>
                        </a:rPr>
                        <a:t> </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extLst>
                  <a:ext uri="{0D108BD9-81ED-4DB2-BD59-A6C34878D82A}">
                    <a16:rowId xmlns:a16="http://schemas.microsoft.com/office/drawing/2014/main" val="3373209938"/>
                  </a:ext>
                </a:extLst>
              </a:tr>
              <a:tr h="452289">
                <a:tc>
                  <a:txBody>
                    <a:bodyPr/>
                    <a:lstStyle/>
                    <a:p>
                      <a:pPr algn="l"/>
                      <a:r>
                        <a:rPr lang="es-GB" sz="2000" b="1" dirty="0">
                          <a:solidFill>
                            <a:schemeClr val="accent5">
                              <a:lumMod val="50000"/>
                            </a:schemeClr>
                          </a:solidFill>
                        </a:rPr>
                        <a:t>2</a:t>
                      </a:r>
                      <a:r>
                        <a:rPr lang="es-ES" sz="2000" b="1" dirty="0">
                          <a:solidFill>
                            <a:schemeClr val="accent5">
                              <a:lumMod val="50000"/>
                            </a:schemeClr>
                          </a:solidFill>
                        </a:rPr>
                        <a:t>. </a:t>
                      </a:r>
                      <a:r>
                        <a:rPr lang="es-ES" sz="2000" b="0" dirty="0">
                          <a:solidFill>
                            <a:schemeClr val="accent5">
                              <a:lumMod val="50000"/>
                            </a:schemeClr>
                          </a:solidFill>
                        </a:rPr>
                        <a:t>¿Vais a comprar estas gafas de sol para Miguel?</a:t>
                      </a:r>
                      <a:endParaRPr lang="es-GB" sz="2000" b="1" dirty="0">
                        <a:solidFill>
                          <a:schemeClr val="accent5">
                            <a:lumMod val="50000"/>
                          </a:schemeClr>
                        </a:solidFill>
                      </a:endParaRPr>
                    </a:p>
                  </a:txBody>
                  <a:tcPr>
                    <a:noFill/>
                  </a:tcPr>
                </a:tc>
                <a:tc>
                  <a:txBody>
                    <a:bodyPr/>
                    <a:lstStyle/>
                    <a:p>
                      <a:pPr algn="ctr"/>
                      <a:endParaRPr lang="es-GB" sz="2000" b="1">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extLst>
                  <a:ext uri="{0D108BD9-81ED-4DB2-BD59-A6C34878D82A}">
                    <a16:rowId xmlns:a16="http://schemas.microsoft.com/office/drawing/2014/main" val="2665177931"/>
                  </a:ext>
                </a:extLst>
              </a:tr>
              <a:tr h="683752">
                <a:tc>
                  <a:txBody>
                    <a:bodyPr/>
                    <a:lstStyle/>
                    <a:p>
                      <a:pPr algn="l"/>
                      <a:r>
                        <a:rPr lang="es-GB" sz="2000" b="1" dirty="0">
                          <a:solidFill>
                            <a:schemeClr val="accent5">
                              <a:lumMod val="50000"/>
                            </a:schemeClr>
                          </a:solidFill>
                        </a:rPr>
                        <a:t>3</a:t>
                      </a:r>
                      <a:r>
                        <a:rPr lang="es-ES" sz="2000" b="1" dirty="0">
                          <a:solidFill>
                            <a:schemeClr val="accent5">
                              <a:lumMod val="50000"/>
                            </a:schemeClr>
                          </a:solidFill>
                        </a:rPr>
                        <a:t>.  </a:t>
                      </a:r>
                      <a:r>
                        <a:rPr lang="es-ES" sz="2000" b="0" dirty="0">
                          <a:solidFill>
                            <a:schemeClr val="accent5">
                              <a:lumMod val="50000"/>
                            </a:schemeClr>
                          </a:solidFill>
                        </a:rPr>
                        <a:t>¡Vamos a tener que esperar hasta medianoche para comer las uvas!</a:t>
                      </a:r>
                      <a:endParaRPr lang="es-GB" sz="2000" b="1" dirty="0">
                        <a:solidFill>
                          <a:schemeClr val="accent5">
                            <a:lumMod val="50000"/>
                          </a:schemeClr>
                        </a:solidFill>
                      </a:endParaRPr>
                    </a:p>
                  </a:txBody>
                  <a:tcPr>
                    <a:noFill/>
                  </a:tcPr>
                </a:tc>
                <a:tc>
                  <a:txBody>
                    <a:bodyPr/>
                    <a:lstStyle/>
                    <a:p>
                      <a:pPr algn="ctr"/>
                      <a:endParaRPr lang="es-GB" sz="2000" b="1">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dirty="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extLst>
                  <a:ext uri="{0D108BD9-81ED-4DB2-BD59-A6C34878D82A}">
                    <a16:rowId xmlns:a16="http://schemas.microsoft.com/office/drawing/2014/main" val="4234398125"/>
                  </a:ext>
                </a:extLst>
              </a:tr>
              <a:tr h="683752">
                <a:tc>
                  <a:txBody>
                    <a:bodyPr/>
                    <a:lstStyle/>
                    <a:p>
                      <a:pPr algn="l"/>
                      <a:r>
                        <a:rPr lang="es-GB" sz="2000" b="1">
                          <a:solidFill>
                            <a:schemeClr val="accent5">
                              <a:lumMod val="50000"/>
                            </a:schemeClr>
                          </a:solidFill>
                        </a:rPr>
                        <a:t>4</a:t>
                      </a:r>
                      <a:r>
                        <a:rPr lang="es-ES" sz="2000" b="1" dirty="0">
                          <a:solidFill>
                            <a:schemeClr val="accent5">
                              <a:lumMod val="50000"/>
                            </a:schemeClr>
                          </a:solidFill>
                        </a:rPr>
                        <a:t>. </a:t>
                      </a:r>
                      <a:r>
                        <a:rPr lang="es-ES" sz="2000" b="0" dirty="0">
                          <a:solidFill>
                            <a:schemeClr val="accent5">
                              <a:lumMod val="50000"/>
                            </a:schemeClr>
                          </a:solidFill>
                        </a:rPr>
                        <a:t>Van a casa para ver programas de Navidad en televisión.</a:t>
                      </a:r>
                      <a:endParaRPr lang="es-GB" sz="2000" b="1" dirty="0">
                        <a:solidFill>
                          <a:schemeClr val="accent5">
                            <a:lumMod val="50000"/>
                          </a:schemeClr>
                        </a:solidFill>
                      </a:endParaRPr>
                    </a:p>
                  </a:txBody>
                  <a:tcPr>
                    <a:noFill/>
                  </a:tcPr>
                </a:tc>
                <a:tc>
                  <a:txBody>
                    <a:bodyPr/>
                    <a:lstStyle/>
                    <a:p>
                      <a:pPr algn="ctr"/>
                      <a:endParaRPr lang="es-GB" sz="2000" b="1">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extLst>
                  <a:ext uri="{0D108BD9-81ED-4DB2-BD59-A6C34878D82A}">
                    <a16:rowId xmlns:a16="http://schemas.microsoft.com/office/drawing/2014/main" val="2308446884"/>
                  </a:ext>
                </a:extLst>
              </a:tr>
              <a:tr h="452289">
                <a:tc>
                  <a:txBody>
                    <a:bodyPr/>
                    <a:lstStyle/>
                    <a:p>
                      <a:pPr algn="l"/>
                      <a:r>
                        <a:rPr lang="es-GB" sz="2000" b="1" dirty="0">
                          <a:solidFill>
                            <a:schemeClr val="accent5">
                              <a:lumMod val="50000"/>
                            </a:schemeClr>
                          </a:solidFill>
                        </a:rPr>
                        <a:t>5</a:t>
                      </a:r>
                      <a:r>
                        <a:rPr lang="es-ES" sz="2000" b="1" dirty="0">
                          <a:solidFill>
                            <a:schemeClr val="accent5">
                              <a:lumMod val="50000"/>
                            </a:schemeClr>
                          </a:solidFill>
                        </a:rPr>
                        <a:t>. </a:t>
                      </a:r>
                      <a:r>
                        <a:rPr lang="es-ES" sz="2000" b="0" dirty="0">
                          <a:solidFill>
                            <a:schemeClr val="accent5">
                              <a:lumMod val="50000"/>
                            </a:schemeClr>
                          </a:solidFill>
                        </a:rPr>
                        <a:t>Van a preparar los polvorones* para la familia.</a:t>
                      </a:r>
                      <a:endParaRPr lang="es-ES" sz="2000" b="1" dirty="0">
                        <a:solidFill>
                          <a:schemeClr val="accent5">
                            <a:lumMod val="50000"/>
                          </a:schemeClr>
                        </a:solidFill>
                      </a:endParaRPr>
                    </a:p>
                  </a:txBody>
                  <a:tcPr>
                    <a:noFill/>
                  </a:tcPr>
                </a:tc>
                <a:tc>
                  <a:txBody>
                    <a:bodyPr/>
                    <a:lstStyle/>
                    <a:p>
                      <a:pPr algn="ctr"/>
                      <a:endParaRPr lang="es-GB" sz="2000" b="1">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dirty="0">
                        <a:solidFill>
                          <a:schemeClr val="accent5">
                            <a:lumMod val="50000"/>
                          </a:schemeClr>
                        </a:solidFill>
                      </a:endParaRPr>
                    </a:p>
                  </a:txBody>
                  <a:tcPr>
                    <a:noFill/>
                  </a:tcPr>
                </a:tc>
                <a:extLst>
                  <a:ext uri="{0D108BD9-81ED-4DB2-BD59-A6C34878D82A}">
                    <a16:rowId xmlns:a16="http://schemas.microsoft.com/office/drawing/2014/main" val="2458585072"/>
                  </a:ext>
                </a:extLst>
              </a:tr>
              <a:tr h="683752">
                <a:tc>
                  <a:txBody>
                    <a:bodyPr/>
                    <a:lstStyle/>
                    <a:p>
                      <a:pPr algn="l"/>
                      <a:r>
                        <a:rPr lang="es-GB" sz="2000" b="1" dirty="0">
                          <a:solidFill>
                            <a:schemeClr val="accent5">
                              <a:lumMod val="50000"/>
                            </a:schemeClr>
                          </a:solidFill>
                        </a:rPr>
                        <a:t>6</a:t>
                      </a:r>
                      <a:r>
                        <a:rPr lang="es-ES" sz="2000" b="0" dirty="0">
                          <a:solidFill>
                            <a:schemeClr val="accent5">
                              <a:lumMod val="50000"/>
                            </a:schemeClr>
                          </a:solidFill>
                        </a:rPr>
                        <a:t> Vamos a buscar regalos para mandar a nuestros amigos.</a:t>
                      </a:r>
                      <a:endParaRPr lang="es-GB" sz="2000" b="1" dirty="0">
                        <a:solidFill>
                          <a:schemeClr val="accent5">
                            <a:lumMod val="50000"/>
                          </a:schemeClr>
                        </a:solidFill>
                      </a:endParaRPr>
                    </a:p>
                  </a:txBody>
                  <a:tcPr>
                    <a:noFill/>
                  </a:tcPr>
                </a:tc>
                <a:tc>
                  <a:txBody>
                    <a:bodyPr/>
                    <a:lstStyle/>
                    <a:p>
                      <a:pPr algn="ctr"/>
                      <a:endParaRPr lang="es-GB" sz="2000" b="1" dirty="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dirty="0">
                        <a:solidFill>
                          <a:schemeClr val="accent5">
                            <a:lumMod val="50000"/>
                          </a:schemeClr>
                        </a:solidFill>
                      </a:endParaRPr>
                    </a:p>
                  </a:txBody>
                  <a:tcPr>
                    <a:noFill/>
                  </a:tcPr>
                </a:tc>
                <a:extLst>
                  <a:ext uri="{0D108BD9-81ED-4DB2-BD59-A6C34878D82A}">
                    <a16:rowId xmlns:a16="http://schemas.microsoft.com/office/drawing/2014/main" val="2584773217"/>
                  </a:ext>
                </a:extLst>
              </a:tr>
            </a:tbl>
          </a:graphicData>
        </a:graphic>
      </p:graphicFrame>
      <p:pic>
        <p:nvPicPr>
          <p:cNvPr id="26" name="Picture 10">
            <a:extLst>
              <a:ext uri="{FF2B5EF4-FFF2-40B4-BE49-F238E27FC236}">
                <a16:creationId xmlns:a16="http://schemas.microsoft.com/office/drawing/2014/main" id="{A8D24934-1A01-884C-88B3-5D25F0764E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57741" y="2849812"/>
            <a:ext cx="412997" cy="430204"/>
          </a:xfrm>
          <a:prstGeom prst="rect">
            <a:avLst/>
          </a:prstGeom>
        </p:spPr>
      </p:pic>
      <p:pic>
        <p:nvPicPr>
          <p:cNvPr id="1026" name="Picture 2" descr="clip art - Clip Art Library">
            <a:extLst>
              <a:ext uri="{FF2B5EF4-FFF2-40B4-BE49-F238E27FC236}">
                <a16:creationId xmlns:a16="http://schemas.microsoft.com/office/drawing/2014/main" id="{0DC1C9B4-A3E1-A24C-92E4-0039934FDF4F}"/>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64297" y="1826988"/>
            <a:ext cx="916212" cy="9162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ristmas carol clipart - Clip Art Library">
            <a:extLst>
              <a:ext uri="{FF2B5EF4-FFF2-40B4-BE49-F238E27FC236}">
                <a16:creationId xmlns:a16="http://schemas.microsoft.com/office/drawing/2014/main" id="{D49203C2-3787-1B4E-B144-22F9823893A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45392" y="1848293"/>
            <a:ext cx="1117332" cy="916212"/>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78E5B88A-95EA-B245-A593-22935CA62232}"/>
              </a:ext>
            </a:extLst>
          </p:cNvPr>
          <p:cNvSpPr txBox="1"/>
          <p:nvPr/>
        </p:nvSpPr>
        <p:spPr>
          <a:xfrm>
            <a:off x="10559967" y="2848312"/>
            <a:ext cx="1454244" cy="400110"/>
          </a:xfrm>
          <a:prstGeom prst="rect">
            <a:avLst/>
          </a:prstGeom>
          <a:noFill/>
        </p:spPr>
        <p:txBody>
          <a:bodyPr wrap="none" rtlCol="0">
            <a:spAutoFit/>
          </a:bodyPr>
          <a:lstStyle/>
          <a:p>
            <a:pPr algn="l"/>
            <a:r>
              <a:rPr lang="es-GB" sz="2000" dirty="0">
                <a:solidFill>
                  <a:schemeClr val="accent5">
                    <a:lumMod val="50000"/>
                  </a:schemeClr>
                </a:solidFill>
              </a:rPr>
              <a:t>in order to</a:t>
            </a:r>
          </a:p>
        </p:txBody>
      </p:sp>
      <p:pic>
        <p:nvPicPr>
          <p:cNvPr id="12" name="Picture 10">
            <a:extLst>
              <a:ext uri="{FF2B5EF4-FFF2-40B4-BE49-F238E27FC236}">
                <a16:creationId xmlns:a16="http://schemas.microsoft.com/office/drawing/2014/main" id="{485B99EB-B1A2-F146-823D-A6887B66882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57740" y="3269032"/>
            <a:ext cx="412997" cy="430204"/>
          </a:xfrm>
          <a:prstGeom prst="rect">
            <a:avLst/>
          </a:prstGeom>
        </p:spPr>
      </p:pic>
      <p:pic>
        <p:nvPicPr>
          <p:cNvPr id="13" name="Picture 10">
            <a:extLst>
              <a:ext uri="{FF2B5EF4-FFF2-40B4-BE49-F238E27FC236}">
                <a16:creationId xmlns:a16="http://schemas.microsoft.com/office/drawing/2014/main" id="{2C37D87E-C204-DD44-BB0E-B4A50FF1491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45494" y="3884311"/>
            <a:ext cx="412997" cy="430204"/>
          </a:xfrm>
          <a:prstGeom prst="rect">
            <a:avLst/>
          </a:prstGeom>
        </p:spPr>
      </p:pic>
      <p:pic>
        <p:nvPicPr>
          <p:cNvPr id="14" name="Picture 10">
            <a:extLst>
              <a:ext uri="{FF2B5EF4-FFF2-40B4-BE49-F238E27FC236}">
                <a16:creationId xmlns:a16="http://schemas.microsoft.com/office/drawing/2014/main" id="{9900C695-816F-B74A-8A4A-FB4E44275B4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71612" y="4598915"/>
            <a:ext cx="412997" cy="430204"/>
          </a:xfrm>
          <a:prstGeom prst="rect">
            <a:avLst/>
          </a:prstGeom>
        </p:spPr>
      </p:pic>
      <p:pic>
        <p:nvPicPr>
          <p:cNvPr id="15" name="Picture 10">
            <a:extLst>
              <a:ext uri="{FF2B5EF4-FFF2-40B4-BE49-F238E27FC236}">
                <a16:creationId xmlns:a16="http://schemas.microsoft.com/office/drawing/2014/main" id="{50EB79CF-7B21-8B4B-93A6-F054B2C568B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71612" y="5157452"/>
            <a:ext cx="412997" cy="430204"/>
          </a:xfrm>
          <a:prstGeom prst="rect">
            <a:avLst/>
          </a:prstGeom>
        </p:spPr>
      </p:pic>
      <p:pic>
        <p:nvPicPr>
          <p:cNvPr id="16" name="Picture 10">
            <a:extLst>
              <a:ext uri="{FF2B5EF4-FFF2-40B4-BE49-F238E27FC236}">
                <a16:creationId xmlns:a16="http://schemas.microsoft.com/office/drawing/2014/main" id="{7AF5F405-3651-8A40-863B-D47826CDB7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45494" y="5722289"/>
            <a:ext cx="412997" cy="430204"/>
          </a:xfrm>
          <a:prstGeom prst="rect">
            <a:avLst/>
          </a:prstGeom>
        </p:spPr>
      </p:pic>
      <p:sp>
        <p:nvSpPr>
          <p:cNvPr id="17" name="CuadroTexto 2">
            <a:extLst>
              <a:ext uri="{FF2B5EF4-FFF2-40B4-BE49-F238E27FC236}">
                <a16:creationId xmlns:a16="http://schemas.microsoft.com/office/drawing/2014/main" id="{D4B7542E-58F5-614E-8524-F222420446BC}"/>
              </a:ext>
            </a:extLst>
          </p:cNvPr>
          <p:cNvSpPr txBox="1"/>
          <p:nvPr/>
        </p:nvSpPr>
        <p:spPr>
          <a:xfrm>
            <a:off x="11032051" y="3314693"/>
            <a:ext cx="510076" cy="400110"/>
          </a:xfrm>
          <a:prstGeom prst="rect">
            <a:avLst/>
          </a:prstGeom>
          <a:noFill/>
        </p:spPr>
        <p:txBody>
          <a:bodyPr wrap="none" rtlCol="0">
            <a:spAutoFit/>
          </a:bodyPr>
          <a:lstStyle/>
          <a:p>
            <a:pPr algn="l"/>
            <a:r>
              <a:rPr lang="es-ES" sz="2000" dirty="0" err="1">
                <a:solidFill>
                  <a:schemeClr val="accent5">
                    <a:lumMod val="50000"/>
                  </a:schemeClr>
                </a:solidFill>
              </a:rPr>
              <a:t>for</a:t>
            </a:r>
            <a:endParaRPr lang="es-GB" sz="2000" dirty="0">
              <a:solidFill>
                <a:schemeClr val="accent5">
                  <a:lumMod val="50000"/>
                </a:schemeClr>
              </a:solidFill>
            </a:endParaRPr>
          </a:p>
        </p:txBody>
      </p:sp>
      <p:sp>
        <p:nvSpPr>
          <p:cNvPr id="18" name="CuadroTexto 2">
            <a:extLst>
              <a:ext uri="{FF2B5EF4-FFF2-40B4-BE49-F238E27FC236}">
                <a16:creationId xmlns:a16="http://schemas.microsoft.com/office/drawing/2014/main" id="{60970FBE-F171-3442-9E5F-FF26373A17AF}"/>
              </a:ext>
            </a:extLst>
          </p:cNvPr>
          <p:cNvSpPr txBox="1"/>
          <p:nvPr/>
        </p:nvSpPr>
        <p:spPr>
          <a:xfrm>
            <a:off x="10572969" y="3891969"/>
            <a:ext cx="1454244" cy="400110"/>
          </a:xfrm>
          <a:prstGeom prst="rect">
            <a:avLst/>
          </a:prstGeom>
          <a:noFill/>
        </p:spPr>
        <p:txBody>
          <a:bodyPr wrap="none" rtlCol="0">
            <a:spAutoFit/>
          </a:bodyPr>
          <a:lstStyle/>
          <a:p>
            <a:pPr algn="l"/>
            <a:r>
              <a:rPr lang="es-GB" sz="2000" dirty="0">
                <a:solidFill>
                  <a:schemeClr val="accent5">
                    <a:lumMod val="50000"/>
                  </a:schemeClr>
                </a:solidFill>
              </a:rPr>
              <a:t>in order to</a:t>
            </a:r>
          </a:p>
        </p:txBody>
      </p:sp>
      <p:sp>
        <p:nvSpPr>
          <p:cNvPr id="19" name="CuadroTexto 2">
            <a:extLst>
              <a:ext uri="{FF2B5EF4-FFF2-40B4-BE49-F238E27FC236}">
                <a16:creationId xmlns:a16="http://schemas.microsoft.com/office/drawing/2014/main" id="{2B37A71B-9527-1E48-AEB9-FE4EF96E24B7}"/>
              </a:ext>
            </a:extLst>
          </p:cNvPr>
          <p:cNvSpPr txBox="1"/>
          <p:nvPr/>
        </p:nvSpPr>
        <p:spPr>
          <a:xfrm>
            <a:off x="10551367" y="4581573"/>
            <a:ext cx="1454244" cy="400110"/>
          </a:xfrm>
          <a:prstGeom prst="rect">
            <a:avLst/>
          </a:prstGeom>
          <a:noFill/>
        </p:spPr>
        <p:txBody>
          <a:bodyPr wrap="none" rtlCol="0">
            <a:spAutoFit/>
          </a:bodyPr>
          <a:lstStyle/>
          <a:p>
            <a:pPr algn="l"/>
            <a:r>
              <a:rPr lang="es-GB" sz="2000" dirty="0">
                <a:solidFill>
                  <a:schemeClr val="accent5">
                    <a:lumMod val="50000"/>
                  </a:schemeClr>
                </a:solidFill>
              </a:rPr>
              <a:t>in order to</a:t>
            </a:r>
          </a:p>
        </p:txBody>
      </p:sp>
      <p:sp>
        <p:nvSpPr>
          <p:cNvPr id="20" name="CuadroTexto 2">
            <a:extLst>
              <a:ext uri="{FF2B5EF4-FFF2-40B4-BE49-F238E27FC236}">
                <a16:creationId xmlns:a16="http://schemas.microsoft.com/office/drawing/2014/main" id="{045375D1-7204-3149-BA7F-A3E9C4C767AD}"/>
              </a:ext>
            </a:extLst>
          </p:cNvPr>
          <p:cNvSpPr txBox="1"/>
          <p:nvPr/>
        </p:nvSpPr>
        <p:spPr>
          <a:xfrm>
            <a:off x="11045053" y="5168602"/>
            <a:ext cx="510076" cy="400110"/>
          </a:xfrm>
          <a:prstGeom prst="rect">
            <a:avLst/>
          </a:prstGeom>
          <a:noFill/>
        </p:spPr>
        <p:txBody>
          <a:bodyPr wrap="none" rtlCol="0">
            <a:spAutoFit/>
          </a:bodyPr>
          <a:lstStyle/>
          <a:p>
            <a:pPr algn="l"/>
            <a:r>
              <a:rPr lang="es-ES" sz="2000" dirty="0" err="1">
                <a:solidFill>
                  <a:schemeClr val="accent5">
                    <a:lumMod val="50000"/>
                  </a:schemeClr>
                </a:solidFill>
              </a:rPr>
              <a:t>for</a:t>
            </a:r>
            <a:endParaRPr lang="es-GB" sz="2000" dirty="0">
              <a:solidFill>
                <a:schemeClr val="accent5">
                  <a:lumMod val="50000"/>
                </a:schemeClr>
              </a:solidFill>
            </a:endParaRPr>
          </a:p>
        </p:txBody>
      </p:sp>
      <p:sp>
        <p:nvSpPr>
          <p:cNvPr id="21" name="CuadroTexto 2">
            <a:extLst>
              <a:ext uri="{FF2B5EF4-FFF2-40B4-BE49-F238E27FC236}">
                <a16:creationId xmlns:a16="http://schemas.microsoft.com/office/drawing/2014/main" id="{83C568BA-369B-5F4C-9F4D-3AD3499497A9}"/>
              </a:ext>
            </a:extLst>
          </p:cNvPr>
          <p:cNvSpPr txBox="1"/>
          <p:nvPr/>
        </p:nvSpPr>
        <p:spPr>
          <a:xfrm>
            <a:off x="10572969" y="5777901"/>
            <a:ext cx="1454244" cy="400110"/>
          </a:xfrm>
          <a:prstGeom prst="rect">
            <a:avLst/>
          </a:prstGeom>
          <a:noFill/>
        </p:spPr>
        <p:txBody>
          <a:bodyPr wrap="none" rtlCol="0">
            <a:spAutoFit/>
          </a:bodyPr>
          <a:lstStyle/>
          <a:p>
            <a:pPr algn="l"/>
            <a:r>
              <a:rPr lang="es-GB" sz="2000" dirty="0">
                <a:solidFill>
                  <a:schemeClr val="accent5">
                    <a:lumMod val="50000"/>
                  </a:schemeClr>
                </a:solidFill>
              </a:rPr>
              <a:t>in order to</a:t>
            </a:r>
          </a:p>
        </p:txBody>
      </p:sp>
      <p:sp>
        <p:nvSpPr>
          <p:cNvPr id="22" name="Llamada rectangular redondeada 2">
            <a:extLst>
              <a:ext uri="{FF2B5EF4-FFF2-40B4-BE49-F238E27FC236}">
                <a16:creationId xmlns:a16="http://schemas.microsoft.com/office/drawing/2014/main" id="{64EDA122-4794-7245-AE99-4942A0D945C0}"/>
              </a:ext>
            </a:extLst>
          </p:cNvPr>
          <p:cNvSpPr/>
          <p:nvPr/>
        </p:nvSpPr>
        <p:spPr>
          <a:xfrm>
            <a:off x="2133866" y="2421501"/>
            <a:ext cx="3883084" cy="2555469"/>
          </a:xfrm>
          <a:prstGeom prst="wedgeRoundRectCallout">
            <a:avLst>
              <a:gd name="adj1" fmla="val -7186"/>
              <a:gd name="adj2" fmla="val 6003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s-ES" sz="2000" dirty="0">
                <a:solidFill>
                  <a:schemeClr val="accent5">
                    <a:lumMod val="50000"/>
                  </a:schemeClr>
                </a:solidFill>
              </a:rPr>
              <a:t>En España, </a:t>
            </a:r>
            <a:r>
              <a:rPr lang="es-ES" sz="2000" b="1" dirty="0">
                <a:solidFill>
                  <a:schemeClr val="accent5">
                    <a:lumMod val="50000"/>
                  </a:schemeClr>
                </a:solidFill>
              </a:rPr>
              <a:t>el polvorón </a:t>
            </a:r>
            <a:r>
              <a:rPr lang="es-ES" sz="2000" dirty="0">
                <a:solidFill>
                  <a:schemeClr val="accent5">
                    <a:lumMod val="50000"/>
                  </a:schemeClr>
                </a:solidFill>
              </a:rPr>
              <a:t>es un dulce típico de Navidad que deja polvo* por todas partes cuando lo comes. </a:t>
            </a:r>
          </a:p>
          <a:p>
            <a:endParaRPr lang="es-ES" sz="2000" b="1" dirty="0">
              <a:solidFill>
                <a:schemeClr val="accent5">
                  <a:lumMod val="50000"/>
                </a:schemeClr>
              </a:solidFill>
            </a:endParaRPr>
          </a:p>
          <a:p>
            <a:pPr algn="r"/>
            <a:r>
              <a:rPr lang="es-ES" sz="2000" dirty="0">
                <a:solidFill>
                  <a:schemeClr val="accent5">
                    <a:lumMod val="50000"/>
                  </a:schemeClr>
                </a:solidFill>
              </a:rPr>
              <a:t>*polvo =</a:t>
            </a:r>
          </a:p>
          <a:p>
            <a:pPr algn="r"/>
            <a:r>
              <a:rPr lang="es-ES" sz="2000" dirty="0">
                <a:solidFill>
                  <a:schemeClr val="accent5">
                    <a:lumMod val="50000"/>
                  </a:schemeClr>
                </a:solidFill>
              </a:rPr>
              <a:t> </a:t>
            </a:r>
            <a:r>
              <a:rPr lang="es-ES" sz="2000" dirty="0" err="1">
                <a:solidFill>
                  <a:schemeClr val="accent5">
                    <a:lumMod val="50000"/>
                  </a:schemeClr>
                </a:solidFill>
              </a:rPr>
              <a:t>powder</a:t>
            </a:r>
            <a:r>
              <a:rPr lang="es-ES" sz="2000" dirty="0">
                <a:solidFill>
                  <a:schemeClr val="accent5">
                    <a:lumMod val="50000"/>
                  </a:schemeClr>
                </a:solidFill>
              </a:rPr>
              <a:t>, </a:t>
            </a:r>
            <a:r>
              <a:rPr lang="es-ES" sz="2000" dirty="0" err="1">
                <a:solidFill>
                  <a:schemeClr val="accent5">
                    <a:lumMod val="50000"/>
                  </a:schemeClr>
                </a:solidFill>
              </a:rPr>
              <a:t>dust</a:t>
            </a:r>
            <a:endParaRPr lang="es-GB" sz="2000" dirty="0">
              <a:solidFill>
                <a:schemeClr val="accent5">
                  <a:lumMod val="50000"/>
                </a:schemeClr>
              </a:solidFill>
            </a:endParaRPr>
          </a:p>
          <a:p>
            <a:pPr algn="ctr"/>
            <a:endParaRPr lang="es-ES" sz="2000" dirty="0">
              <a:solidFill>
                <a:schemeClr val="accent5">
                  <a:lumMod val="50000"/>
                </a:schemeClr>
              </a:solidFill>
            </a:endParaRPr>
          </a:p>
        </p:txBody>
      </p:sp>
      <p:sp>
        <p:nvSpPr>
          <p:cNvPr id="9" name="TextBox 8">
            <a:extLst>
              <a:ext uri="{FF2B5EF4-FFF2-40B4-BE49-F238E27FC236}">
                <a16:creationId xmlns:a16="http://schemas.microsoft.com/office/drawing/2014/main" id="{0FEE2ED2-8E6D-4F4E-AB16-22DF4D7AEC98}"/>
              </a:ext>
            </a:extLst>
          </p:cNvPr>
          <p:cNvSpPr txBox="1"/>
          <p:nvPr/>
        </p:nvSpPr>
        <p:spPr>
          <a:xfrm>
            <a:off x="8200938" y="5733730"/>
            <a:ext cx="1754660" cy="461665"/>
          </a:xfrm>
          <a:prstGeom prst="rect">
            <a:avLst/>
          </a:prstGeom>
          <a:noFill/>
        </p:spPr>
        <p:txBody>
          <a:bodyPr wrap="square" rtlCol="0">
            <a:spAutoFit/>
          </a:bodyPr>
          <a:lstStyle/>
          <a:p>
            <a:pPr algn="l"/>
            <a:r>
              <a:rPr lang="en-US" sz="2400">
                <a:solidFill>
                  <a:schemeClr val="accent5">
                    <a:lumMod val="50000"/>
                  </a:schemeClr>
                </a:solidFill>
              </a:rPr>
              <a:t> </a:t>
            </a:r>
            <a:endParaRPr lang="en-US" sz="2400" dirty="0">
              <a:solidFill>
                <a:schemeClr val="accent5">
                  <a:lumMod val="50000"/>
                </a:schemeClr>
              </a:solidFill>
            </a:endParaRPr>
          </a:p>
        </p:txBody>
      </p:sp>
      <p:pic>
        <p:nvPicPr>
          <p:cNvPr id="32" name="Picture 31">
            <a:extLst>
              <a:ext uri="{FF2B5EF4-FFF2-40B4-BE49-F238E27FC236}">
                <a16:creationId xmlns:a16="http://schemas.microsoft.com/office/drawing/2014/main" id="{B92FED6E-3A80-7E47-85E1-C8FDCCD95130}"/>
              </a:ext>
            </a:extLst>
          </p:cNvPr>
          <p:cNvPicPr>
            <a:picLocks/>
          </p:cNvPicPr>
          <p:nvPr/>
        </p:nvPicPr>
        <p:blipFill>
          <a:blip r:embed="rId7"/>
          <a:stretch>
            <a:fillRect/>
          </a:stretch>
        </p:blipFill>
        <p:spPr>
          <a:xfrm>
            <a:off x="2605370" y="3868746"/>
            <a:ext cx="1470038" cy="942470"/>
          </a:xfrm>
          <a:prstGeom prst="rect">
            <a:avLst/>
          </a:prstGeom>
        </p:spPr>
      </p:pic>
    </p:spTree>
    <p:extLst>
      <p:ext uri="{BB962C8B-B14F-4D97-AF65-F5344CB8AC3E}">
        <p14:creationId xmlns:p14="http://schemas.microsoft.com/office/powerpoint/2010/main" val="42886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8" grpId="0"/>
      <p:bldP spid="19" grpId="0"/>
      <p:bldP spid="20" grpId="0"/>
      <p:bldP spid="21" grpId="0"/>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72017" y="258166"/>
            <a:ext cx="12561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539093" y="4780769"/>
            <a:ext cx="298495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err="1">
                <a:solidFill>
                  <a:srgbClr val="002060"/>
                </a:solidFill>
                <a:latin typeface="Century Gothic" panose="020F0302020204030204"/>
              </a:rPr>
              <a:t>naranja</a:t>
            </a:r>
            <a:endParaRPr kumimoji="0" lang="fr-FR" sz="3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990768" y="4780769"/>
            <a:ext cx="264412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002060"/>
                </a:solidFill>
                <a:effectLst/>
                <a:uLnTx/>
                <a:uFillTx/>
                <a:latin typeface="Century Gothic" panose="020F0302020204030204"/>
                <a:ea typeface="+mn-ea"/>
                <a:cs typeface="+mn-cs"/>
              </a:rPr>
              <a:t>les</a:t>
            </a:r>
          </a:p>
        </p:txBody>
      </p:sp>
      <p:sp>
        <p:nvSpPr>
          <p:cNvPr id="8" name="TextBox 7">
            <a:extLst>
              <a:ext uri="{FF2B5EF4-FFF2-40B4-BE49-F238E27FC236}">
                <a16:creationId xmlns:a16="http://schemas.microsoft.com/office/drawing/2014/main" id="{3EAFD5EB-6075-44BA-AFBD-B7B3B6F7C832}"/>
              </a:ext>
            </a:extLst>
          </p:cNvPr>
          <p:cNvSpPr txBox="1"/>
          <p:nvPr/>
        </p:nvSpPr>
        <p:spPr>
          <a:xfrm>
            <a:off x="116097" y="4786239"/>
            <a:ext cx="30387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err="1">
                <a:solidFill>
                  <a:srgbClr val="002060"/>
                </a:solidFill>
                <a:latin typeface="Century Gothic" panose="020F0302020204030204"/>
              </a:rPr>
              <a:t>cocinar</a:t>
            </a:r>
            <a:endParaRPr kumimoji="0" lang="fr-FR" sz="5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5676" y="2347277"/>
            <a:ext cx="2163446" cy="2163446"/>
          </a:xfrm>
          <a:prstGeom prst="rect">
            <a:avLst/>
          </a:prstGeom>
        </p:spPr>
      </p:pic>
      <p:pic>
        <p:nvPicPr>
          <p:cNvPr id="22" name="Picture 2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78795" y="2405173"/>
            <a:ext cx="2105550" cy="2105550"/>
          </a:xfrm>
          <a:prstGeom prst="rect">
            <a:avLst/>
          </a:prstGeom>
        </p:spPr>
      </p:pic>
      <p:sp>
        <p:nvSpPr>
          <p:cNvPr id="24" name="TextBox 23"/>
          <p:cNvSpPr txBox="1"/>
          <p:nvPr/>
        </p:nvSpPr>
        <p:spPr>
          <a:xfrm>
            <a:off x="10614942" y="786926"/>
            <a:ext cx="12561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[2/5]</a:t>
            </a:r>
          </a:p>
        </p:txBody>
      </p:sp>
      <p:sp>
        <p:nvSpPr>
          <p:cNvPr id="28" name="Rectangle 3">
            <a:extLst>
              <a:ext uri="{FF2B5EF4-FFF2-40B4-BE49-F238E27FC236}">
                <a16:creationId xmlns:a16="http://schemas.microsoft.com/office/drawing/2014/main" id="{19F92A6F-C2B4-2344-99BF-C7C50A13DDBE}"/>
              </a:ext>
            </a:extLst>
          </p:cNvPr>
          <p:cNvSpPr>
            <a:spLocks noChangeArrowheads="1"/>
          </p:cNvSpPr>
          <p:nvPr/>
        </p:nvSpPr>
        <p:spPr bwMode="auto">
          <a:xfrm>
            <a:off x="10100211" y="148710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9" name="AutoShape 11">
            <a:hlinkClick r:id="" action="ppaction://noaction" highlightClick="1"/>
            <a:extLst>
              <a:ext uri="{FF2B5EF4-FFF2-40B4-BE49-F238E27FC236}">
                <a16:creationId xmlns:a16="http://schemas.microsoft.com/office/drawing/2014/main" id="{A8676E6E-BE81-4A49-9B21-E1B31DEC3A6B}"/>
              </a:ext>
            </a:extLst>
          </p:cNvPr>
          <p:cNvSpPr>
            <a:spLocks noChangeArrowheads="1"/>
          </p:cNvSpPr>
          <p:nvPr/>
        </p:nvSpPr>
        <p:spPr bwMode="auto">
          <a:xfrm>
            <a:off x="9798185" y="56961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30" name="Rectangle 2">
            <a:extLst>
              <a:ext uri="{FF2B5EF4-FFF2-40B4-BE49-F238E27FC236}">
                <a16:creationId xmlns:a16="http://schemas.microsoft.com/office/drawing/2014/main" id="{2B944339-85A1-1348-B08E-9E526E8492C2}"/>
              </a:ext>
            </a:extLst>
          </p:cNvPr>
          <p:cNvSpPr>
            <a:spLocks noChangeArrowheads="1"/>
          </p:cNvSpPr>
          <p:nvPr/>
        </p:nvSpPr>
        <p:spPr bwMode="auto">
          <a:xfrm>
            <a:off x="10101608" y="150642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1" name="Group 11">
            <a:extLst>
              <a:ext uri="{FF2B5EF4-FFF2-40B4-BE49-F238E27FC236}">
                <a16:creationId xmlns:a16="http://schemas.microsoft.com/office/drawing/2014/main" id="{2AFE8C8C-C8E8-8443-B3D0-E50F4709E5DC}"/>
              </a:ext>
            </a:extLst>
          </p:cNvPr>
          <p:cNvGrpSpPr/>
          <p:nvPr/>
        </p:nvGrpSpPr>
        <p:grpSpPr>
          <a:xfrm>
            <a:off x="10635094" y="1293571"/>
            <a:ext cx="1439862" cy="4462189"/>
            <a:chOff x="10558328" y="1163992"/>
            <a:chExt cx="1439862" cy="4462189"/>
          </a:xfrm>
        </p:grpSpPr>
        <p:sp>
          <p:nvSpPr>
            <p:cNvPr id="32" name="Line 4">
              <a:extLst>
                <a:ext uri="{FF2B5EF4-FFF2-40B4-BE49-F238E27FC236}">
                  <a16:creationId xmlns:a16="http://schemas.microsoft.com/office/drawing/2014/main" id="{D92938ED-28C8-914B-BC5F-E74E7E855232}"/>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Line 7">
              <a:extLst>
                <a:ext uri="{FF2B5EF4-FFF2-40B4-BE49-F238E27FC236}">
                  <a16:creationId xmlns:a16="http://schemas.microsoft.com/office/drawing/2014/main" id="{3C2EB774-20AB-EC4A-9A83-50185CBEB35D}"/>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Line 9">
              <a:extLst>
                <a:ext uri="{FF2B5EF4-FFF2-40B4-BE49-F238E27FC236}">
                  <a16:creationId xmlns:a16="http://schemas.microsoft.com/office/drawing/2014/main" id="{381E7C75-4809-0641-9FB4-17C6F18ABED5}"/>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 Box 10">
              <a:extLst>
                <a:ext uri="{FF2B5EF4-FFF2-40B4-BE49-F238E27FC236}">
                  <a16:creationId xmlns:a16="http://schemas.microsoft.com/office/drawing/2014/main" id="{5D33A136-C6E0-D74F-A8D4-CAC172DE8C5F}"/>
                </a:ext>
              </a:extLst>
            </p:cNvPr>
            <p:cNvSpPr txBox="1">
              <a:spLocks noChangeArrowheads="1"/>
            </p:cNvSpPr>
            <p:nvPr/>
          </p:nvSpPr>
          <p:spPr bwMode="auto">
            <a:xfrm>
              <a:off x="10558328" y="2699212"/>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6" name="Text Box 12">
              <a:extLst>
                <a:ext uri="{FF2B5EF4-FFF2-40B4-BE49-F238E27FC236}">
                  <a16:creationId xmlns:a16="http://schemas.microsoft.com/office/drawing/2014/main" id="{F1BB4708-EE4C-1E46-A144-9AB64B3092E3}"/>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3</a:t>
              </a:r>
            </a:p>
          </p:txBody>
        </p:sp>
        <p:sp>
          <p:nvSpPr>
            <p:cNvPr id="37" name="Text Box 14">
              <a:extLst>
                <a:ext uri="{FF2B5EF4-FFF2-40B4-BE49-F238E27FC236}">
                  <a16:creationId xmlns:a16="http://schemas.microsoft.com/office/drawing/2014/main" id="{61708C80-2E47-9546-8D96-1F93F06FCB19}"/>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grpSp>
      <p:sp>
        <p:nvSpPr>
          <p:cNvPr id="9" name="TextBox 8">
            <a:extLst>
              <a:ext uri="{FF2B5EF4-FFF2-40B4-BE49-F238E27FC236}">
                <a16:creationId xmlns:a16="http://schemas.microsoft.com/office/drawing/2014/main" id="{3F99A5DF-BE6C-4049-A689-E4E29305CD93}"/>
              </a:ext>
            </a:extLst>
          </p:cNvPr>
          <p:cNvSpPr txBox="1"/>
          <p:nvPr/>
        </p:nvSpPr>
        <p:spPr>
          <a:xfrm>
            <a:off x="4213720" y="1566463"/>
            <a:ext cx="16357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orange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08D937F1-0F5C-4004-B47B-FF74A440EAEF}"/>
              </a:ext>
            </a:extLst>
          </p:cNvPr>
          <p:cNvSpPr txBox="1"/>
          <p:nvPr/>
        </p:nvSpPr>
        <p:spPr>
          <a:xfrm>
            <a:off x="6765804" y="1797296"/>
            <a:ext cx="288583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chemeClr val="accent6"/>
                </a:solidFill>
                <a:effectLst/>
                <a:uLnTx/>
                <a:uFillTx/>
                <a:latin typeface="Chalkboard" panose="03050602040202020205" pitchFamily="66" charset="77"/>
              </a:rPr>
              <a:t>[t</a:t>
            </a:r>
            <a:r>
              <a:rPr lang="en-GB" sz="6600" dirty="0">
                <a:solidFill>
                  <a:schemeClr val="accent6"/>
                </a:solidFill>
                <a:latin typeface="Chalkboard" panose="03050602040202020205" pitchFamily="66" charset="77"/>
              </a:rPr>
              <a:t>o them</a:t>
            </a:r>
            <a:r>
              <a:rPr kumimoji="0" lang="en-GB" sz="6600" b="0" i="0" u="none" strike="noStrike" kern="1200" cap="none" spc="0" normalizeH="0" baseline="0" noProof="0" dirty="0">
                <a:ln>
                  <a:noFill/>
                </a:ln>
                <a:solidFill>
                  <a:schemeClr val="accent6"/>
                </a:solidFill>
                <a:effectLst/>
                <a:uLnTx/>
                <a:uFillTx/>
                <a:latin typeface="Chalkboard" panose="03050602040202020205" pitchFamily="66" charset="77"/>
              </a:rPr>
              <a:t>]</a:t>
            </a:r>
          </a:p>
        </p:txBody>
      </p:sp>
      <p:sp>
        <p:nvSpPr>
          <p:cNvPr id="11" name="TextBox 10">
            <a:extLst>
              <a:ext uri="{FF2B5EF4-FFF2-40B4-BE49-F238E27FC236}">
                <a16:creationId xmlns:a16="http://schemas.microsoft.com/office/drawing/2014/main" id="{871200DA-9F49-461B-A217-5FE586351F56}"/>
              </a:ext>
            </a:extLst>
          </p:cNvPr>
          <p:cNvSpPr txBox="1"/>
          <p:nvPr/>
        </p:nvSpPr>
        <p:spPr>
          <a:xfrm>
            <a:off x="615559" y="1541556"/>
            <a:ext cx="23074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to cook</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77049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28"/>
                                        </p:tgtEl>
                                      </p:cBhvr>
                                    </p:animEffect>
                                    <p:set>
                                      <p:cBhvr>
                                        <p:cTn id="16" dur="1" fill="hold">
                                          <p:stCondLst>
                                            <p:cond delay="2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6"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5" y="1"/>
            <a:ext cx="10009974" cy="1325563"/>
          </a:xfrm>
        </p:spPr>
        <p:txBody>
          <a:bodyPr>
            <a:normAutofit/>
          </a:bodyPr>
          <a:lstStyle/>
          <a:p>
            <a:r>
              <a:rPr lang="en-GB" sz="2400" b="1" dirty="0">
                <a:solidFill>
                  <a:srgbClr val="002060"/>
                </a:solidFill>
              </a:rPr>
              <a:t>Daniel y Lucía </a:t>
            </a:r>
            <a:r>
              <a:rPr lang="en-GB" sz="2400" b="1" dirty="0" err="1">
                <a:solidFill>
                  <a:srgbClr val="002060"/>
                </a:solidFill>
              </a:rPr>
              <a:t>hablan</a:t>
            </a:r>
            <a:r>
              <a:rPr lang="en-GB" sz="2400" b="1" dirty="0">
                <a:solidFill>
                  <a:srgbClr val="002060"/>
                </a:solidFill>
              </a:rPr>
              <a:t> con Nadia y Hugo. </a:t>
            </a:r>
            <a:r>
              <a:rPr lang="en-GB" sz="2400" b="1" dirty="0" err="1">
                <a:solidFill>
                  <a:srgbClr val="002060"/>
                </a:solidFill>
              </a:rPr>
              <a:t>Escucha</a:t>
            </a:r>
            <a:r>
              <a:rPr lang="en-GB" sz="2400" b="1" dirty="0">
                <a:solidFill>
                  <a:srgbClr val="002060"/>
                </a:solidFill>
              </a:rPr>
              <a:t> las </a:t>
            </a:r>
            <a:r>
              <a:rPr lang="en-GB" sz="2400" b="1" dirty="0" err="1">
                <a:solidFill>
                  <a:srgbClr val="002060"/>
                </a:solidFill>
              </a:rPr>
              <a:t>frases</a:t>
            </a:r>
            <a:r>
              <a:rPr lang="en-GB" sz="2400" b="1" dirty="0">
                <a:solidFill>
                  <a:srgbClr val="002060"/>
                </a:solidFill>
              </a:rPr>
              <a:t>: ¿</a:t>
            </a:r>
            <a:r>
              <a:rPr lang="en-GB" sz="2400" b="1" dirty="0" err="1">
                <a:solidFill>
                  <a:srgbClr val="002060"/>
                </a:solidFill>
              </a:rPr>
              <a:t>quién</a:t>
            </a:r>
            <a:r>
              <a:rPr lang="en-GB" sz="2400" b="1" dirty="0">
                <a:solidFill>
                  <a:srgbClr val="002060"/>
                </a:solidFill>
              </a:rPr>
              <a:t> es? La </a:t>
            </a:r>
            <a:r>
              <a:rPr lang="en-GB" sz="2400" b="1" dirty="0" err="1">
                <a:solidFill>
                  <a:srgbClr val="002060"/>
                </a:solidFill>
              </a:rPr>
              <a:t>acción</a:t>
            </a:r>
            <a:r>
              <a:rPr lang="en-GB" sz="2400" b="1" dirty="0">
                <a:solidFill>
                  <a:srgbClr val="002060"/>
                </a:solidFill>
              </a:rPr>
              <a:t>, ¿</a:t>
            </a:r>
            <a:r>
              <a:rPr lang="en-GB" sz="2400" b="1" dirty="0" err="1">
                <a:solidFill>
                  <a:srgbClr val="002060"/>
                </a:solidFill>
              </a:rPr>
              <a:t>tiene</a:t>
            </a:r>
            <a:r>
              <a:rPr lang="en-GB" sz="2400" b="1" dirty="0">
                <a:solidFill>
                  <a:srgbClr val="002060"/>
                </a:solidFill>
              </a:rPr>
              <a:t> </a:t>
            </a:r>
            <a:r>
              <a:rPr lang="en-GB" sz="2400" b="1" dirty="0" err="1">
                <a:solidFill>
                  <a:srgbClr val="002060"/>
                </a:solidFill>
              </a:rPr>
              <a:t>lugar</a:t>
            </a:r>
            <a:r>
              <a:rPr lang="en-GB" sz="2400" b="1" dirty="0">
                <a:solidFill>
                  <a:srgbClr val="002060"/>
                </a:solidFill>
              </a:rPr>
              <a:t> </a:t>
            </a:r>
            <a:r>
              <a:rPr lang="en-GB" sz="2400" b="1" dirty="0" err="1">
                <a:solidFill>
                  <a:srgbClr val="002060"/>
                </a:solidFill>
              </a:rPr>
              <a:t>normalmente</a:t>
            </a:r>
            <a:r>
              <a:rPr lang="en-GB" sz="2400" b="1" dirty="0">
                <a:solidFill>
                  <a:srgbClr val="002060"/>
                </a:solidFill>
              </a:rPr>
              <a:t> o </a:t>
            </a:r>
            <a:r>
              <a:rPr lang="en-GB" sz="2400" b="1" dirty="0" err="1">
                <a:solidFill>
                  <a:srgbClr val="002060"/>
                </a:solidFill>
              </a:rPr>
              <a:t>en</a:t>
            </a:r>
            <a:r>
              <a:rPr lang="en-GB" sz="2400" b="1" dirty="0">
                <a:solidFill>
                  <a:srgbClr val="002060"/>
                </a:solidFill>
              </a:rPr>
              <a:t> el </a:t>
            </a:r>
            <a:r>
              <a:rPr lang="en-GB" sz="2400" b="1" dirty="0" err="1">
                <a:solidFill>
                  <a:srgbClr val="002060"/>
                </a:solidFill>
              </a:rPr>
              <a:t>futuro</a:t>
            </a:r>
            <a:r>
              <a:rPr lang="en-GB" sz="2400" b="1" dirty="0">
                <a:solidFill>
                  <a:srgbClr val="002060"/>
                </a:solidFill>
              </a:rPr>
              <a:t>? </a:t>
            </a:r>
            <a:r>
              <a:rPr lang="en-GB" sz="2400" b="1" dirty="0" err="1">
                <a:solidFill>
                  <a:srgbClr val="002060"/>
                </a:solidFill>
              </a:rPr>
              <a:t>Después</a:t>
            </a:r>
            <a:r>
              <a:rPr lang="en-GB" sz="2400" b="1" dirty="0">
                <a:solidFill>
                  <a:srgbClr val="002060"/>
                </a:solidFill>
              </a:rPr>
              <a:t>, escribe para </a:t>
            </a:r>
            <a:r>
              <a:rPr lang="en-GB" sz="2400" b="1" dirty="0" err="1">
                <a:solidFill>
                  <a:srgbClr val="002060"/>
                </a:solidFill>
              </a:rPr>
              <a:t>qué</a:t>
            </a:r>
            <a:r>
              <a:rPr lang="en-GB" sz="2400" b="1" dirty="0">
                <a:solidFill>
                  <a:srgbClr val="002060"/>
                </a:solidFill>
              </a:rPr>
              <a:t> </a:t>
            </a:r>
            <a:r>
              <a:rPr lang="en-GB" sz="2400" b="1" dirty="0" err="1">
                <a:solidFill>
                  <a:srgbClr val="002060"/>
                </a:solidFill>
              </a:rPr>
              <a:t>en</a:t>
            </a:r>
            <a:r>
              <a:rPr lang="en-GB" sz="2400" b="1" dirty="0">
                <a:solidFill>
                  <a:srgbClr val="002060"/>
                </a:solidFill>
              </a:rPr>
              <a:t> </a:t>
            </a:r>
            <a:r>
              <a:rPr lang="en-GB" sz="2400" b="1" dirty="0" err="1">
                <a:solidFill>
                  <a:srgbClr val="002060"/>
                </a:solidFill>
              </a:rPr>
              <a:t>inglés</a:t>
            </a:r>
            <a:r>
              <a:rPr lang="en-GB" sz="24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92268" y="258175"/>
            <a:ext cx="1835885" cy="36806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2" tIns="45719" rIns="91432" bIns="45719" rtlCol="0" anchor="ctr"/>
          <a:lstStyle/>
          <a:p>
            <a:pPr algn="ctr" defTabSz="914286">
              <a:defRPr/>
            </a:pPr>
            <a:r>
              <a:rPr lang="en-GB" sz="2400" b="1" dirty="0" err="1">
                <a:solidFill>
                  <a:prstClr val="white"/>
                </a:solidFill>
                <a:latin typeface="Century Gothic" panose="020B0502020202020204" pitchFamily="34" charset="0"/>
              </a:rPr>
              <a:t>escucha</a:t>
            </a:r>
            <a:r>
              <a:rPr lang="en-GB" sz="2400" b="1" dirty="0">
                <a:solidFill>
                  <a:prstClr val="white"/>
                </a:solidFill>
                <a:latin typeface="Century Gothic" panose="020B0502020202020204" pitchFamily="34" charset="0"/>
              </a:rPr>
              <a:t>r</a:t>
            </a:r>
            <a:endParaRPr lang="en-GB" sz="2667" b="1" dirty="0">
              <a:solidFill>
                <a:prstClr val="white"/>
              </a:solidFill>
              <a:latin typeface="Century Gothic" panose="020B0502020202020204" pitchFamily="34" charset="0"/>
            </a:endParaRPr>
          </a:p>
        </p:txBody>
      </p:sp>
      <p:graphicFrame>
        <p:nvGraphicFramePr>
          <p:cNvPr id="3" name="Table 2"/>
          <p:cNvGraphicFramePr>
            <a:graphicFrameLocks noGrp="1"/>
          </p:cNvGraphicFramePr>
          <p:nvPr/>
        </p:nvGraphicFramePr>
        <p:xfrm>
          <a:off x="304801" y="1382106"/>
          <a:ext cx="11768667" cy="4844908"/>
        </p:xfrm>
        <a:graphic>
          <a:graphicData uri="http://schemas.openxmlformats.org/drawingml/2006/table">
            <a:tbl>
              <a:tblPr firstRow="1" bandRow="1">
                <a:tableStyleId>{5DA37D80-6434-44D0-A028-1B22A696006F}</a:tableStyleId>
              </a:tblPr>
              <a:tblGrid>
                <a:gridCol w="560351">
                  <a:extLst>
                    <a:ext uri="{9D8B030D-6E8A-4147-A177-3AD203B41FA5}">
                      <a16:colId xmlns:a16="http://schemas.microsoft.com/office/drawing/2014/main" val="20000"/>
                    </a:ext>
                  </a:extLst>
                </a:gridCol>
                <a:gridCol w="2792448">
                  <a:extLst>
                    <a:ext uri="{9D8B030D-6E8A-4147-A177-3AD203B41FA5}">
                      <a16:colId xmlns:a16="http://schemas.microsoft.com/office/drawing/2014/main" val="20001"/>
                    </a:ext>
                  </a:extLst>
                </a:gridCol>
                <a:gridCol w="2298357">
                  <a:extLst>
                    <a:ext uri="{9D8B030D-6E8A-4147-A177-3AD203B41FA5}">
                      <a16:colId xmlns:a16="http://schemas.microsoft.com/office/drawing/2014/main" val="65355167"/>
                    </a:ext>
                  </a:extLst>
                </a:gridCol>
                <a:gridCol w="1569308">
                  <a:extLst>
                    <a:ext uri="{9D8B030D-6E8A-4147-A177-3AD203B41FA5}">
                      <a16:colId xmlns:a16="http://schemas.microsoft.com/office/drawing/2014/main" val="20002"/>
                    </a:ext>
                  </a:extLst>
                </a:gridCol>
                <a:gridCol w="4548203">
                  <a:extLst>
                    <a:ext uri="{9D8B030D-6E8A-4147-A177-3AD203B41FA5}">
                      <a16:colId xmlns:a16="http://schemas.microsoft.com/office/drawing/2014/main" val="20003"/>
                    </a:ext>
                  </a:extLst>
                </a:gridCol>
              </a:tblGrid>
              <a:tr h="906508">
                <a:tc>
                  <a:txBody>
                    <a:bodyPr/>
                    <a:lstStyle/>
                    <a:p>
                      <a:endParaRPr lang="en-US" sz="1900" dirty="0"/>
                    </a:p>
                  </a:txBody>
                  <a:tcPr marL="121920" marR="121920" marT="60960" marB="60960">
                    <a:lnB w="12700" cap="flat" cmpd="sng" algn="ctr">
                      <a:solidFill>
                        <a:srgbClr val="EE6000"/>
                      </a:solidFill>
                      <a:prstDash val="solid"/>
                      <a:round/>
                      <a:headEnd type="none" w="med" len="med"/>
                      <a:tailEnd type="none" w="med" len="med"/>
                    </a:lnB>
                  </a:tcPr>
                </a:tc>
                <a:tc>
                  <a:txBody>
                    <a:bodyPr/>
                    <a:lstStyle/>
                    <a:p>
                      <a:pPr algn="ctr"/>
                      <a:r>
                        <a:rPr lang="en-US" sz="2400" b="1" dirty="0">
                          <a:solidFill>
                            <a:srgbClr val="002060"/>
                          </a:solidFill>
                        </a:rPr>
                        <a:t>¿</a:t>
                      </a:r>
                      <a:r>
                        <a:rPr lang="en-US" sz="2400" b="1" dirty="0" err="1">
                          <a:solidFill>
                            <a:srgbClr val="002060"/>
                          </a:solidFill>
                        </a:rPr>
                        <a:t>Quién</a:t>
                      </a:r>
                      <a:r>
                        <a:rPr lang="en-US" sz="2400" b="1" dirty="0">
                          <a:solidFill>
                            <a:srgbClr val="002060"/>
                          </a:solidFill>
                        </a:rPr>
                        <a:t>: </a:t>
                      </a:r>
                      <a:r>
                        <a:rPr lang="en-US" sz="2400" b="1" dirty="0" err="1">
                          <a:solidFill>
                            <a:srgbClr val="002060"/>
                          </a:solidFill>
                        </a:rPr>
                        <a:t>nosotros</a:t>
                      </a:r>
                      <a:r>
                        <a:rPr lang="en-US" sz="2400" b="1" dirty="0">
                          <a:solidFill>
                            <a:srgbClr val="002060"/>
                          </a:solidFill>
                        </a:rPr>
                        <a:t>, </a:t>
                      </a:r>
                      <a:r>
                        <a:rPr lang="en-US" sz="2400" b="1" dirty="0" err="1">
                          <a:solidFill>
                            <a:srgbClr val="002060"/>
                          </a:solidFill>
                        </a:rPr>
                        <a:t>vosotros</a:t>
                      </a:r>
                      <a:r>
                        <a:rPr lang="en-US" sz="2400" b="1" dirty="0">
                          <a:solidFill>
                            <a:srgbClr val="002060"/>
                          </a:solidFill>
                        </a:rPr>
                        <a:t> o </a:t>
                      </a:r>
                      <a:r>
                        <a:rPr lang="en-US" sz="2400" b="1" dirty="0" err="1">
                          <a:solidFill>
                            <a:srgbClr val="002060"/>
                          </a:solidFill>
                        </a:rPr>
                        <a:t>ellos</a:t>
                      </a:r>
                      <a:r>
                        <a:rPr lang="en-US" sz="2400" b="1" dirty="0">
                          <a:solidFill>
                            <a:srgbClr val="002060"/>
                          </a:solidFill>
                        </a:rPr>
                        <a:t>?</a:t>
                      </a:r>
                    </a:p>
                  </a:txBody>
                  <a:tcPr marL="121920" marR="121920" marT="60960" marB="60960" anchor="ctr">
                    <a:lnB w="12700" cap="flat" cmpd="sng" algn="ctr">
                      <a:solidFill>
                        <a:srgbClr val="EE6000"/>
                      </a:solidFill>
                      <a:prstDash val="solid"/>
                      <a:round/>
                      <a:headEnd type="none" w="med" len="med"/>
                      <a:tailEnd type="none" w="med" len="med"/>
                    </a:lnB>
                  </a:tcPr>
                </a:tc>
                <a:tc>
                  <a:txBody>
                    <a:bodyPr/>
                    <a:lstStyle/>
                    <a:p>
                      <a:pPr algn="ctr"/>
                      <a:r>
                        <a:rPr lang="en-US" sz="2400" b="1" dirty="0" err="1">
                          <a:solidFill>
                            <a:srgbClr val="002060"/>
                          </a:solidFill>
                        </a:rPr>
                        <a:t>Normalmente</a:t>
                      </a:r>
                      <a:endParaRPr lang="en-US" sz="2400" b="1" dirty="0">
                        <a:solidFill>
                          <a:srgbClr val="002060"/>
                        </a:solidFill>
                      </a:endParaRPr>
                    </a:p>
                  </a:txBody>
                  <a:tcPr marL="121920" marR="121920" marT="60960" marB="60960" anchor="ctr">
                    <a:lnB w="12700" cap="flat" cmpd="sng" algn="ctr">
                      <a:solidFill>
                        <a:srgbClr val="EE6000"/>
                      </a:solidFill>
                      <a:prstDash val="solid"/>
                      <a:round/>
                      <a:headEnd type="none" w="med" len="med"/>
                      <a:tailEnd type="none" w="med" len="med"/>
                    </a:lnB>
                  </a:tcPr>
                </a:tc>
                <a:tc>
                  <a:txBody>
                    <a:bodyPr/>
                    <a:lstStyle/>
                    <a:p>
                      <a:pPr algn="ctr"/>
                      <a:r>
                        <a:rPr lang="en-US" sz="2400" b="1" dirty="0" err="1">
                          <a:solidFill>
                            <a:srgbClr val="002060"/>
                          </a:solidFill>
                        </a:rPr>
                        <a:t>En</a:t>
                      </a:r>
                      <a:r>
                        <a:rPr lang="en-US" sz="2400" b="1" dirty="0">
                          <a:solidFill>
                            <a:srgbClr val="002060"/>
                          </a:solidFill>
                        </a:rPr>
                        <a:t> el </a:t>
                      </a:r>
                      <a:r>
                        <a:rPr lang="en-US" sz="2400" b="1" dirty="0" err="1">
                          <a:solidFill>
                            <a:srgbClr val="002060"/>
                          </a:solidFill>
                        </a:rPr>
                        <a:t>futuro</a:t>
                      </a:r>
                      <a:endParaRPr lang="en-US" sz="2400" b="1" dirty="0">
                        <a:solidFill>
                          <a:srgbClr val="002060"/>
                        </a:solidFill>
                      </a:endParaRPr>
                    </a:p>
                  </a:txBody>
                  <a:tcPr marL="121920" marR="121920" marT="60960" marB="60960" anchor="ctr">
                    <a:lnB w="12700" cap="flat" cmpd="sng" algn="ctr">
                      <a:solidFill>
                        <a:srgbClr val="EE6000"/>
                      </a:solidFill>
                      <a:prstDash val="solid"/>
                      <a:round/>
                      <a:headEnd type="none" w="med" len="med"/>
                      <a:tailEnd type="none" w="med" len="med"/>
                    </a:lnB>
                  </a:tcPr>
                </a:tc>
                <a:tc>
                  <a:txBody>
                    <a:bodyPr/>
                    <a:lstStyle/>
                    <a:p>
                      <a:pPr algn="ctr"/>
                      <a:r>
                        <a:rPr lang="en-US" sz="2400" b="1" dirty="0">
                          <a:solidFill>
                            <a:srgbClr val="002060"/>
                          </a:solidFill>
                        </a:rPr>
                        <a:t>¿Para </a:t>
                      </a:r>
                      <a:r>
                        <a:rPr lang="en-US" sz="2400" b="1" dirty="0" err="1">
                          <a:solidFill>
                            <a:srgbClr val="002060"/>
                          </a:solidFill>
                        </a:rPr>
                        <a:t>qué</a:t>
                      </a:r>
                      <a:r>
                        <a:rPr lang="en-US" sz="2400" b="1" dirty="0">
                          <a:solidFill>
                            <a:srgbClr val="002060"/>
                          </a:solidFill>
                        </a:rPr>
                        <a:t>? </a:t>
                      </a:r>
                      <a:r>
                        <a:rPr lang="en-US" sz="2400" b="1" dirty="0" err="1">
                          <a:solidFill>
                            <a:srgbClr val="002060"/>
                          </a:solidFill>
                        </a:rPr>
                        <a:t>En</a:t>
                      </a:r>
                      <a:r>
                        <a:rPr lang="en-US" sz="2400" b="1" dirty="0">
                          <a:solidFill>
                            <a:srgbClr val="002060"/>
                          </a:solidFill>
                        </a:rPr>
                        <a:t> </a:t>
                      </a:r>
                      <a:r>
                        <a:rPr lang="en-US" sz="2400" b="1" dirty="0" err="1">
                          <a:solidFill>
                            <a:srgbClr val="002060"/>
                          </a:solidFill>
                        </a:rPr>
                        <a:t>inglés</a:t>
                      </a:r>
                      <a:endParaRPr lang="en-US" sz="2400" b="1" dirty="0">
                        <a:solidFill>
                          <a:srgbClr val="002060"/>
                        </a:solidFill>
                      </a:endParaRPr>
                    </a:p>
                  </a:txBody>
                  <a:tcPr marL="121920" marR="121920" marT="60960" marB="60960" anchor="ctr">
                    <a:lnB w="12700" cap="flat" cmpd="sng" algn="ctr">
                      <a:solidFill>
                        <a:srgbClr val="EE6000"/>
                      </a:solidFill>
                      <a:prstDash val="solid"/>
                      <a:round/>
                      <a:headEnd type="none" w="med" len="med"/>
                      <a:tailEnd type="none" w="med" len="med"/>
                    </a:lnB>
                  </a:tcPr>
                </a:tc>
                <a:extLst>
                  <a:ext uri="{0D108BD9-81ED-4DB2-BD59-A6C34878D82A}">
                    <a16:rowId xmlns:a16="http://schemas.microsoft.com/office/drawing/2014/main" val="10000"/>
                  </a:ext>
                </a:extLst>
              </a:tr>
              <a:tr h="492300">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E6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E6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E6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E6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E6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2300">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92300">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92300">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92300">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92300">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92300">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92300">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8" name="Action Button: Custom 16">
            <a:hlinkClick r:id="" action="ppaction://noaction" highlightClick="1">
              <a:snd r:embed="rId3" name="Slide 30. 1_updated.wav"/>
            </a:hlinkClick>
            <a:extLst>
              <a:ext uri="{FF2B5EF4-FFF2-40B4-BE49-F238E27FC236}">
                <a16:creationId xmlns:a16="http://schemas.microsoft.com/office/drawing/2014/main" id="{30030AF8-564D-734B-84B9-DB4C7A3A6A53}"/>
              </a:ext>
            </a:extLst>
          </p:cNvPr>
          <p:cNvSpPr/>
          <p:nvPr/>
        </p:nvSpPr>
        <p:spPr>
          <a:xfrm>
            <a:off x="321733" y="2345079"/>
            <a:ext cx="413931" cy="369863"/>
          </a:xfrm>
          <a:prstGeom prst="actionButtonBlank">
            <a:avLst/>
          </a:prstGeom>
          <a:solidFill>
            <a:srgbClr val="EE60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67" b="1" dirty="0">
                <a:solidFill>
                  <a:prstClr val="white"/>
                </a:solidFill>
                <a:latin typeface="+mj-lt"/>
              </a:rPr>
              <a:t>1</a:t>
            </a:r>
          </a:p>
        </p:txBody>
      </p:sp>
      <p:sp>
        <p:nvSpPr>
          <p:cNvPr id="9" name="Action Button: Custom 16">
            <a:hlinkClick r:id="" action="ppaction://noaction" highlightClick="1">
              <a:snd r:embed="rId4" name="2 Vais al centro.wav"/>
            </a:hlinkClick>
            <a:extLst>
              <a:ext uri="{FF2B5EF4-FFF2-40B4-BE49-F238E27FC236}">
                <a16:creationId xmlns:a16="http://schemas.microsoft.com/office/drawing/2014/main" id="{30030AF8-564D-734B-84B9-DB4C7A3A6A53}"/>
              </a:ext>
            </a:extLst>
          </p:cNvPr>
          <p:cNvSpPr/>
          <p:nvPr/>
        </p:nvSpPr>
        <p:spPr>
          <a:xfrm>
            <a:off x="304801" y="2843627"/>
            <a:ext cx="413931" cy="369863"/>
          </a:xfrm>
          <a:prstGeom prst="actionButtonBlank">
            <a:avLst/>
          </a:prstGeom>
          <a:solidFill>
            <a:srgbClr val="EE60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67" b="1" dirty="0">
                <a:solidFill>
                  <a:prstClr val="white"/>
                </a:solidFill>
                <a:latin typeface="+mj-lt"/>
              </a:rPr>
              <a:t>2</a:t>
            </a:r>
          </a:p>
        </p:txBody>
      </p:sp>
      <p:sp>
        <p:nvSpPr>
          <p:cNvPr id="10" name="Action Button: Custom 16">
            <a:hlinkClick r:id="" action="ppaction://noaction" highlightClick="1">
              <a:snd r:embed="rId5" name="2 Van a ir.wav"/>
            </a:hlinkClick>
            <a:extLst>
              <a:ext uri="{FF2B5EF4-FFF2-40B4-BE49-F238E27FC236}">
                <a16:creationId xmlns:a16="http://schemas.microsoft.com/office/drawing/2014/main" id="{30030AF8-564D-734B-84B9-DB4C7A3A6A53}"/>
              </a:ext>
            </a:extLst>
          </p:cNvPr>
          <p:cNvSpPr/>
          <p:nvPr/>
        </p:nvSpPr>
        <p:spPr>
          <a:xfrm>
            <a:off x="304801" y="3342175"/>
            <a:ext cx="413931" cy="369863"/>
          </a:xfrm>
          <a:prstGeom prst="actionButtonBlank">
            <a:avLst/>
          </a:prstGeom>
          <a:solidFill>
            <a:srgbClr val="EE60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67" b="1" dirty="0">
                <a:solidFill>
                  <a:prstClr val="white"/>
                </a:solidFill>
                <a:latin typeface="+mj-lt"/>
              </a:rPr>
              <a:t>3</a:t>
            </a:r>
          </a:p>
        </p:txBody>
      </p:sp>
      <p:sp>
        <p:nvSpPr>
          <p:cNvPr id="11" name="Action Button: Custom 16">
            <a:hlinkClick r:id="" action="ppaction://noaction" highlightClick="1">
              <a:snd r:embed="rId6" name="4 Vais a comprar.wav"/>
            </a:hlinkClick>
            <a:extLst>
              <a:ext uri="{FF2B5EF4-FFF2-40B4-BE49-F238E27FC236}">
                <a16:creationId xmlns:a16="http://schemas.microsoft.com/office/drawing/2014/main" id="{30030AF8-564D-734B-84B9-DB4C7A3A6A53}"/>
              </a:ext>
            </a:extLst>
          </p:cNvPr>
          <p:cNvSpPr/>
          <p:nvPr/>
        </p:nvSpPr>
        <p:spPr>
          <a:xfrm>
            <a:off x="304801" y="3840723"/>
            <a:ext cx="413931" cy="369863"/>
          </a:xfrm>
          <a:prstGeom prst="actionButtonBlank">
            <a:avLst/>
          </a:prstGeom>
          <a:solidFill>
            <a:srgbClr val="EE60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67" b="1" dirty="0">
                <a:solidFill>
                  <a:prstClr val="white"/>
                </a:solidFill>
                <a:latin typeface="+mj-lt"/>
              </a:rPr>
              <a:t>4</a:t>
            </a:r>
          </a:p>
        </p:txBody>
      </p:sp>
      <p:sp>
        <p:nvSpPr>
          <p:cNvPr id="12" name="Action Button: Custom 16">
            <a:hlinkClick r:id="" action="ppaction://noaction" highlightClick="1">
              <a:snd r:embed="rId7" name="Slide 30. 3_updated.wav"/>
            </a:hlinkClick>
            <a:extLst>
              <a:ext uri="{FF2B5EF4-FFF2-40B4-BE49-F238E27FC236}">
                <a16:creationId xmlns:a16="http://schemas.microsoft.com/office/drawing/2014/main" id="{30030AF8-564D-734B-84B9-DB4C7A3A6A53}"/>
              </a:ext>
            </a:extLst>
          </p:cNvPr>
          <p:cNvSpPr/>
          <p:nvPr/>
        </p:nvSpPr>
        <p:spPr>
          <a:xfrm>
            <a:off x="304801" y="4339271"/>
            <a:ext cx="413931" cy="369863"/>
          </a:xfrm>
          <a:prstGeom prst="actionButtonBlank">
            <a:avLst/>
          </a:prstGeom>
          <a:solidFill>
            <a:srgbClr val="EE60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67" b="1" dirty="0">
                <a:solidFill>
                  <a:prstClr val="white"/>
                </a:solidFill>
                <a:latin typeface="+mj-lt"/>
              </a:rPr>
              <a:t>5</a:t>
            </a:r>
          </a:p>
        </p:txBody>
      </p:sp>
      <p:sp>
        <p:nvSpPr>
          <p:cNvPr id="13" name="Action Button: Custom 16">
            <a:hlinkClick r:id="" action="ppaction://noaction" highlightClick="1">
              <a:snd r:embed="rId8" name="6 No van a comprar.wav"/>
            </a:hlinkClick>
            <a:extLst>
              <a:ext uri="{FF2B5EF4-FFF2-40B4-BE49-F238E27FC236}">
                <a16:creationId xmlns:a16="http://schemas.microsoft.com/office/drawing/2014/main" id="{30030AF8-564D-734B-84B9-DB4C7A3A6A53}"/>
              </a:ext>
            </a:extLst>
          </p:cNvPr>
          <p:cNvSpPr/>
          <p:nvPr/>
        </p:nvSpPr>
        <p:spPr>
          <a:xfrm>
            <a:off x="321733" y="4837819"/>
            <a:ext cx="413931" cy="369863"/>
          </a:xfrm>
          <a:prstGeom prst="actionButtonBlank">
            <a:avLst/>
          </a:prstGeom>
          <a:solidFill>
            <a:srgbClr val="EE60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67" b="1" dirty="0">
                <a:solidFill>
                  <a:prstClr val="white"/>
                </a:solidFill>
                <a:latin typeface="+mj-lt"/>
              </a:rPr>
              <a:t>6</a:t>
            </a:r>
          </a:p>
        </p:txBody>
      </p:sp>
      <p:sp>
        <p:nvSpPr>
          <p:cNvPr id="14" name="Action Button: Custom 16">
            <a:hlinkClick r:id="" action="ppaction://noaction" highlightClick="1">
              <a:snd r:embed="rId9" name="7 El dia siguiente.wav"/>
            </a:hlinkClick>
            <a:extLst>
              <a:ext uri="{FF2B5EF4-FFF2-40B4-BE49-F238E27FC236}">
                <a16:creationId xmlns:a16="http://schemas.microsoft.com/office/drawing/2014/main" id="{30030AF8-564D-734B-84B9-DB4C7A3A6A53}"/>
              </a:ext>
            </a:extLst>
          </p:cNvPr>
          <p:cNvSpPr/>
          <p:nvPr/>
        </p:nvSpPr>
        <p:spPr>
          <a:xfrm>
            <a:off x="321733" y="5336367"/>
            <a:ext cx="413931" cy="369863"/>
          </a:xfrm>
          <a:prstGeom prst="actionButtonBlank">
            <a:avLst/>
          </a:prstGeom>
          <a:solidFill>
            <a:srgbClr val="EE60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67" b="1" dirty="0">
                <a:solidFill>
                  <a:prstClr val="white"/>
                </a:solidFill>
                <a:latin typeface="+mj-lt"/>
              </a:rPr>
              <a:t>7</a:t>
            </a:r>
          </a:p>
        </p:txBody>
      </p:sp>
      <p:sp>
        <p:nvSpPr>
          <p:cNvPr id="15" name="Action Button: Custom 16">
            <a:hlinkClick r:id="" action="ppaction://noaction" highlightClick="1">
              <a:snd r:embed="rId10" name="8 El u%CC%81ltimo di%CC%81a del an%CC%83o.wav"/>
            </a:hlinkClick>
            <a:extLst>
              <a:ext uri="{FF2B5EF4-FFF2-40B4-BE49-F238E27FC236}">
                <a16:creationId xmlns:a16="http://schemas.microsoft.com/office/drawing/2014/main" id="{30030AF8-564D-734B-84B9-DB4C7A3A6A53}"/>
              </a:ext>
            </a:extLst>
          </p:cNvPr>
          <p:cNvSpPr/>
          <p:nvPr/>
        </p:nvSpPr>
        <p:spPr>
          <a:xfrm>
            <a:off x="321733" y="5834918"/>
            <a:ext cx="413931" cy="369863"/>
          </a:xfrm>
          <a:prstGeom prst="actionButtonBlank">
            <a:avLst/>
          </a:prstGeom>
          <a:solidFill>
            <a:srgbClr val="EE60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67" b="1" dirty="0">
                <a:solidFill>
                  <a:prstClr val="white"/>
                </a:solidFill>
                <a:latin typeface="+mj-lt"/>
              </a:rPr>
              <a:t>8</a:t>
            </a:r>
          </a:p>
        </p:txBody>
      </p:sp>
      <p:pic>
        <p:nvPicPr>
          <p:cNvPr id="16" name="Picture 15"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30423" y="2383728"/>
            <a:ext cx="376696" cy="392392"/>
          </a:xfrm>
          <a:prstGeom prst="rect">
            <a:avLst/>
          </a:prstGeom>
        </p:spPr>
      </p:pic>
      <p:sp>
        <p:nvSpPr>
          <p:cNvPr id="6" name="TextBox 5"/>
          <p:cNvSpPr txBox="1"/>
          <p:nvPr/>
        </p:nvSpPr>
        <p:spPr>
          <a:xfrm>
            <a:off x="876662" y="2312716"/>
            <a:ext cx="1970424" cy="492432"/>
          </a:xfrm>
          <a:prstGeom prst="rect">
            <a:avLst/>
          </a:prstGeom>
          <a:noFill/>
        </p:spPr>
        <p:txBody>
          <a:bodyPr wrap="square" lIns="121909" tIns="60955" rIns="121909" bIns="60955" rtlCol="0">
            <a:spAutoFit/>
          </a:bodyPr>
          <a:lstStyle/>
          <a:p>
            <a:pPr algn="ctr"/>
            <a:r>
              <a:rPr lang="en-US" sz="2400" dirty="0" err="1">
                <a:solidFill>
                  <a:srgbClr val="002060"/>
                </a:solidFill>
                <a:latin typeface="+mj-lt"/>
              </a:rPr>
              <a:t>Nosotros</a:t>
            </a:r>
            <a:endParaRPr lang="en-US" sz="2400" dirty="0">
              <a:solidFill>
                <a:srgbClr val="002060"/>
              </a:solidFill>
              <a:latin typeface="+mj-lt"/>
            </a:endParaRPr>
          </a:p>
        </p:txBody>
      </p:sp>
      <p:sp>
        <p:nvSpPr>
          <p:cNvPr id="36" name="TextBox 5">
            <a:extLst>
              <a:ext uri="{FF2B5EF4-FFF2-40B4-BE49-F238E27FC236}">
                <a16:creationId xmlns:a16="http://schemas.microsoft.com/office/drawing/2014/main" id="{A42B9C47-EDBC-3A45-BE02-E536BE3CA1D0}"/>
              </a:ext>
            </a:extLst>
          </p:cNvPr>
          <p:cNvSpPr txBox="1"/>
          <p:nvPr/>
        </p:nvSpPr>
        <p:spPr>
          <a:xfrm>
            <a:off x="7446523" y="2313219"/>
            <a:ext cx="4073556" cy="492432"/>
          </a:xfrm>
          <a:prstGeom prst="rect">
            <a:avLst/>
          </a:prstGeom>
          <a:noFill/>
        </p:spPr>
        <p:txBody>
          <a:bodyPr wrap="square" lIns="121909" tIns="60955" rIns="121909" bIns="60955" rtlCol="0">
            <a:spAutoFit/>
          </a:bodyPr>
          <a:lstStyle/>
          <a:p>
            <a:r>
              <a:rPr lang="en-US" sz="2400" dirty="0">
                <a:solidFill>
                  <a:srgbClr val="002060"/>
                </a:solidFill>
                <a:latin typeface="+mj-lt"/>
              </a:rPr>
              <a:t>to send Christmas cards </a:t>
            </a:r>
          </a:p>
        </p:txBody>
      </p:sp>
      <p:sp>
        <p:nvSpPr>
          <p:cNvPr id="37" name="TextBox 5">
            <a:extLst>
              <a:ext uri="{FF2B5EF4-FFF2-40B4-BE49-F238E27FC236}">
                <a16:creationId xmlns:a16="http://schemas.microsoft.com/office/drawing/2014/main" id="{8E89529C-EF4F-9848-96C6-966CE4E6B3B9}"/>
              </a:ext>
            </a:extLst>
          </p:cNvPr>
          <p:cNvSpPr txBox="1"/>
          <p:nvPr/>
        </p:nvSpPr>
        <p:spPr>
          <a:xfrm>
            <a:off x="7462512" y="2762742"/>
            <a:ext cx="5121716" cy="492432"/>
          </a:xfrm>
          <a:prstGeom prst="rect">
            <a:avLst/>
          </a:prstGeom>
          <a:noFill/>
        </p:spPr>
        <p:txBody>
          <a:bodyPr wrap="square" lIns="121909" tIns="60955" rIns="121909" bIns="60955" rtlCol="0">
            <a:spAutoFit/>
          </a:bodyPr>
          <a:lstStyle/>
          <a:p>
            <a:r>
              <a:rPr lang="en-US" sz="2400" dirty="0">
                <a:solidFill>
                  <a:srgbClr val="002060"/>
                </a:solidFill>
                <a:latin typeface="+mj-lt"/>
              </a:rPr>
              <a:t>to see the Christmas lights.</a:t>
            </a:r>
          </a:p>
        </p:txBody>
      </p:sp>
      <p:sp>
        <p:nvSpPr>
          <p:cNvPr id="38" name="TextBox 5">
            <a:extLst>
              <a:ext uri="{FF2B5EF4-FFF2-40B4-BE49-F238E27FC236}">
                <a16:creationId xmlns:a16="http://schemas.microsoft.com/office/drawing/2014/main" id="{29FE504C-B99C-5548-A0FA-5CA173B9E940}"/>
              </a:ext>
            </a:extLst>
          </p:cNvPr>
          <p:cNvSpPr txBox="1"/>
          <p:nvPr/>
        </p:nvSpPr>
        <p:spPr>
          <a:xfrm>
            <a:off x="856114" y="2782342"/>
            <a:ext cx="1970424" cy="492432"/>
          </a:xfrm>
          <a:prstGeom prst="rect">
            <a:avLst/>
          </a:prstGeom>
          <a:noFill/>
        </p:spPr>
        <p:txBody>
          <a:bodyPr wrap="square" lIns="121909" tIns="60955" rIns="121909" bIns="60955" rtlCol="0">
            <a:spAutoFit/>
          </a:bodyPr>
          <a:lstStyle/>
          <a:p>
            <a:pPr algn="ctr"/>
            <a:r>
              <a:rPr lang="en-US" sz="2400" dirty="0" err="1">
                <a:solidFill>
                  <a:srgbClr val="002060"/>
                </a:solidFill>
                <a:latin typeface="+mj-lt"/>
              </a:rPr>
              <a:t>Vosotros</a:t>
            </a:r>
            <a:endParaRPr lang="en-US" sz="2400" dirty="0">
              <a:solidFill>
                <a:srgbClr val="002060"/>
              </a:solidFill>
              <a:latin typeface="+mj-lt"/>
            </a:endParaRPr>
          </a:p>
        </p:txBody>
      </p:sp>
      <p:pic>
        <p:nvPicPr>
          <p:cNvPr id="39" name="Picture 15" descr="green checkmark">
            <a:extLst>
              <a:ext uri="{FF2B5EF4-FFF2-40B4-BE49-F238E27FC236}">
                <a16:creationId xmlns:a16="http://schemas.microsoft.com/office/drawing/2014/main" id="{2F24BFAD-6857-1841-8E47-A734F205848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34515" y="2870760"/>
            <a:ext cx="376696" cy="392392"/>
          </a:xfrm>
          <a:prstGeom prst="rect">
            <a:avLst/>
          </a:prstGeom>
        </p:spPr>
      </p:pic>
      <p:pic>
        <p:nvPicPr>
          <p:cNvPr id="33" name="Imagen 32" descr="Forma, Círculo&#10;&#10;Descripción generada automáticamente">
            <a:extLst>
              <a:ext uri="{FF2B5EF4-FFF2-40B4-BE49-F238E27FC236}">
                <a16:creationId xmlns:a16="http://schemas.microsoft.com/office/drawing/2014/main" id="{A18BF5D6-52D9-0E4C-B271-02735CB1F29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700649" y="753667"/>
            <a:ext cx="869706" cy="869706"/>
          </a:xfrm>
          <a:prstGeom prst="rect">
            <a:avLst/>
          </a:prstGeom>
        </p:spPr>
      </p:pic>
      <p:pic>
        <p:nvPicPr>
          <p:cNvPr id="41" name="Imagen 40" descr="Forma, Círculo&#10;&#10;Descripción generada automáticamente">
            <a:extLst>
              <a:ext uri="{FF2B5EF4-FFF2-40B4-BE49-F238E27FC236}">
                <a16:creationId xmlns:a16="http://schemas.microsoft.com/office/drawing/2014/main" id="{5C6F32BB-EB30-2345-AD6D-8BC224E7230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860367" y="754766"/>
            <a:ext cx="869706" cy="869706"/>
          </a:xfrm>
          <a:prstGeom prst="rect">
            <a:avLst/>
          </a:prstGeom>
        </p:spPr>
      </p:pic>
      <p:pic>
        <p:nvPicPr>
          <p:cNvPr id="43" name="Imagen 42" descr="Dibujo animado de un personaje animado&#10;&#10;Descripción generada automáticamente con confianza media">
            <a:extLst>
              <a:ext uri="{FF2B5EF4-FFF2-40B4-BE49-F238E27FC236}">
                <a16:creationId xmlns:a16="http://schemas.microsoft.com/office/drawing/2014/main" id="{6263D948-180C-5F4C-B7F7-492A1EEBEBA1}"/>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6806" b="98691" l="9677" r="89826">
                        <a14:foregroundMark x1="48139" y1="60209" x2="75682" y2="48429"/>
                        <a14:foregroundMark x1="75682" y1="48429" x2="44665" y2="6806"/>
                        <a14:foregroundMark x1="46402" y1="48168" x2="70968" y2="51047"/>
                        <a14:foregroundMark x1="70968" y1="51047" x2="72953" y2="50000"/>
                        <a14:foregroundMark x1="54342" y1="46073" x2="49132" y2="68586"/>
                        <a14:foregroundMark x1="35732" y1="88220" x2="41935" y2="98691"/>
                      </a14:backgroundRemoval>
                    </a14:imgEffect>
                  </a14:imgLayer>
                </a14:imgProps>
              </a:ext>
              <a:ext uri="{28A0092B-C50C-407E-A947-70E740481C1C}">
                <a14:useLocalDpi xmlns:a14="http://schemas.microsoft.com/office/drawing/2010/main"/>
              </a:ext>
            </a:extLst>
          </a:blip>
          <a:srcRect/>
          <a:stretch/>
        </p:blipFill>
        <p:spPr>
          <a:xfrm>
            <a:off x="10108283" y="754766"/>
            <a:ext cx="915775" cy="869706"/>
          </a:xfrm>
          <a:prstGeom prst="rect">
            <a:avLst/>
          </a:prstGeom>
        </p:spPr>
      </p:pic>
      <p:pic>
        <p:nvPicPr>
          <p:cNvPr id="45" name="Imagen 44" descr="Imagen que contiene juguete, muñeca, lego, dibujo&#10;&#10;Descripción generada automáticamente">
            <a:extLst>
              <a:ext uri="{FF2B5EF4-FFF2-40B4-BE49-F238E27FC236}">
                <a16:creationId xmlns:a16="http://schemas.microsoft.com/office/drawing/2014/main" id="{C19AFD9B-1328-CD48-BA6E-E52C27912D45}"/>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backgroundRemoval t="5753" b="93425" l="9742" r="89971">
                        <a14:foregroundMark x1="52149" y1="60274" x2="24069" y2="55342"/>
                        <a14:foregroundMark x1="24069" y1="55342" x2="33524" y2="23288"/>
                        <a14:foregroundMark x1="33524" y1="23288" x2="70774" y2="15616"/>
                        <a14:foregroundMark x1="70774" y1="15616" x2="85387" y2="40274"/>
                        <a14:foregroundMark x1="85387" y1="40274" x2="85387" y2="40274"/>
                        <a14:foregroundMark x1="76218" y1="67123" x2="48711" y2="26849"/>
                        <a14:foregroundMark x1="48711" y1="26849" x2="21490" y2="21370"/>
                        <a14:foregroundMark x1="16905" y1="27397" x2="17765" y2="62192"/>
                        <a14:foregroundMark x1="68195" y1="85205" x2="35244" y2="87945"/>
                        <a14:foregroundMark x1="35244" y1="87945" x2="48711" y2="90411"/>
                        <a14:foregroundMark x1="86533" y1="52329" x2="79370" y2="25479"/>
                        <a14:foregroundMark x1="79370" y1="25479" x2="52149" y2="10959"/>
                        <a14:foregroundMark x1="52149" y1="10959" x2="30372" y2="13425"/>
                        <a14:foregroundMark x1="71060" y1="16438" x2="40401" y2="8493"/>
                        <a14:foregroundMark x1="40401" y1="8493" x2="34384" y2="8493"/>
                        <a14:foregroundMark x1="84527" y1="28493" x2="82808" y2="63288"/>
                        <a14:foregroundMark x1="82808" y1="63288" x2="38109" y2="84384"/>
                        <a14:foregroundMark x1="38109" y1="84384" x2="57307" y2="45753"/>
                        <a14:foregroundMark x1="57307" y1="45753" x2="37536" y2="46301"/>
                        <a14:foregroundMark x1="88539" y1="30411" x2="89685" y2="51233"/>
                        <a14:foregroundMark x1="27221" y1="81096" x2="24069" y2="81096"/>
                        <a14:foregroundMark x1="33811" y1="81096" x2="28653" y2="81096"/>
                        <a14:foregroundMark x1="32378" y1="84658" x2="29226" y2="81918"/>
                        <a14:foregroundMark x1="36103" y1="82740" x2="27221" y2="81918"/>
                        <a14:foregroundMark x1="64183" y1="7123" x2="37536" y2="5753"/>
                        <a14:foregroundMark x1="47564" y1="93425" x2="38968" y2="93151"/>
                        <a14:backgroundMark x1="63037" y1="93699" x2="52149" y2="95068"/>
                        <a14:backgroundMark x1="16905" y1="20822" x2="15186" y2="26849"/>
                        <a14:backgroundMark x1="17765" y1="18082" x2="14900" y2="25205"/>
                        <a14:backgroundMark x1="75072" y1="83836" x2="68768" y2="85753"/>
                      </a14:backgroundRemoval>
                    </a14:imgEffect>
                  </a14:imgLayer>
                </a14:imgProps>
              </a:ext>
              <a:ext uri="{28A0092B-C50C-407E-A947-70E740481C1C}">
                <a14:useLocalDpi xmlns:a14="http://schemas.microsoft.com/office/drawing/2010/main"/>
              </a:ext>
            </a:extLst>
          </a:blip>
          <a:srcRect/>
          <a:stretch/>
        </p:blipFill>
        <p:spPr>
          <a:xfrm>
            <a:off x="9404466" y="736066"/>
            <a:ext cx="867508" cy="907106"/>
          </a:xfrm>
          <a:prstGeom prst="rect">
            <a:avLst/>
          </a:prstGeom>
        </p:spPr>
      </p:pic>
      <p:sp>
        <p:nvSpPr>
          <p:cNvPr id="25" name="TextBox 5">
            <a:extLst>
              <a:ext uri="{FF2B5EF4-FFF2-40B4-BE49-F238E27FC236}">
                <a16:creationId xmlns:a16="http://schemas.microsoft.com/office/drawing/2014/main" id="{CB1B4007-C8A3-3347-BFD6-656A1F41E234}"/>
              </a:ext>
            </a:extLst>
          </p:cNvPr>
          <p:cNvSpPr txBox="1"/>
          <p:nvPr/>
        </p:nvSpPr>
        <p:spPr>
          <a:xfrm>
            <a:off x="7462512" y="3195852"/>
            <a:ext cx="4073556" cy="492432"/>
          </a:xfrm>
          <a:prstGeom prst="rect">
            <a:avLst/>
          </a:prstGeom>
          <a:noFill/>
        </p:spPr>
        <p:txBody>
          <a:bodyPr wrap="square" lIns="121909" tIns="60955" rIns="121909" bIns="60955" rtlCol="0">
            <a:spAutoFit/>
          </a:bodyPr>
          <a:lstStyle/>
          <a:p>
            <a:r>
              <a:rPr lang="en-US" sz="2400" dirty="0">
                <a:solidFill>
                  <a:srgbClr val="002060"/>
                </a:solidFill>
                <a:latin typeface="+mj-lt"/>
              </a:rPr>
              <a:t>to buy a lottery ticket</a:t>
            </a:r>
          </a:p>
        </p:txBody>
      </p:sp>
      <p:sp>
        <p:nvSpPr>
          <p:cNvPr id="26" name="TextBox 5">
            <a:extLst>
              <a:ext uri="{FF2B5EF4-FFF2-40B4-BE49-F238E27FC236}">
                <a16:creationId xmlns:a16="http://schemas.microsoft.com/office/drawing/2014/main" id="{6FDDA6F1-3972-5F4A-98DF-295B43F494E7}"/>
              </a:ext>
            </a:extLst>
          </p:cNvPr>
          <p:cNvSpPr txBox="1"/>
          <p:nvPr/>
        </p:nvSpPr>
        <p:spPr>
          <a:xfrm>
            <a:off x="856114" y="3268240"/>
            <a:ext cx="1970424" cy="492432"/>
          </a:xfrm>
          <a:prstGeom prst="rect">
            <a:avLst/>
          </a:prstGeom>
          <a:noFill/>
        </p:spPr>
        <p:txBody>
          <a:bodyPr wrap="square" lIns="121909" tIns="60955" rIns="121909" bIns="60955" rtlCol="0">
            <a:spAutoFit/>
          </a:bodyPr>
          <a:lstStyle/>
          <a:p>
            <a:pPr algn="ctr"/>
            <a:r>
              <a:rPr lang="en-US" sz="2400" dirty="0" err="1">
                <a:solidFill>
                  <a:srgbClr val="002060"/>
                </a:solidFill>
                <a:latin typeface="+mj-lt"/>
              </a:rPr>
              <a:t>Ellos</a:t>
            </a:r>
            <a:endParaRPr lang="en-US" sz="2400" dirty="0">
              <a:solidFill>
                <a:srgbClr val="002060"/>
              </a:solidFill>
              <a:latin typeface="+mj-lt"/>
            </a:endParaRPr>
          </a:p>
        </p:txBody>
      </p:sp>
      <p:pic>
        <p:nvPicPr>
          <p:cNvPr id="27" name="Picture 15" descr="green checkmark">
            <a:extLst>
              <a:ext uri="{FF2B5EF4-FFF2-40B4-BE49-F238E27FC236}">
                <a16:creationId xmlns:a16="http://schemas.microsoft.com/office/drawing/2014/main" id="{E06D032C-CDCF-B648-AFDE-1C2232A351F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76221" y="3274774"/>
            <a:ext cx="376696" cy="392392"/>
          </a:xfrm>
          <a:prstGeom prst="rect">
            <a:avLst/>
          </a:prstGeom>
        </p:spPr>
      </p:pic>
      <p:sp>
        <p:nvSpPr>
          <p:cNvPr id="52" name="TextBox 5">
            <a:extLst>
              <a:ext uri="{FF2B5EF4-FFF2-40B4-BE49-F238E27FC236}">
                <a16:creationId xmlns:a16="http://schemas.microsoft.com/office/drawing/2014/main" id="{715F753D-3688-D24A-9EBA-863139A8D8F8}"/>
              </a:ext>
            </a:extLst>
          </p:cNvPr>
          <p:cNvSpPr txBox="1"/>
          <p:nvPr/>
        </p:nvSpPr>
        <p:spPr>
          <a:xfrm>
            <a:off x="7473383" y="3697545"/>
            <a:ext cx="4801693" cy="492432"/>
          </a:xfrm>
          <a:prstGeom prst="rect">
            <a:avLst/>
          </a:prstGeom>
          <a:noFill/>
        </p:spPr>
        <p:txBody>
          <a:bodyPr wrap="square" lIns="121909" tIns="60955" rIns="121909" bIns="60955" rtlCol="0">
            <a:spAutoFit/>
          </a:bodyPr>
          <a:lstStyle/>
          <a:p>
            <a:r>
              <a:rPr lang="en-US" sz="2400" dirty="0">
                <a:solidFill>
                  <a:srgbClr val="002060"/>
                </a:solidFill>
                <a:latin typeface="+mj-lt"/>
              </a:rPr>
              <a:t>to put on the Christmas tree</a:t>
            </a:r>
          </a:p>
        </p:txBody>
      </p:sp>
      <p:sp>
        <p:nvSpPr>
          <p:cNvPr id="53" name="TextBox 5">
            <a:extLst>
              <a:ext uri="{FF2B5EF4-FFF2-40B4-BE49-F238E27FC236}">
                <a16:creationId xmlns:a16="http://schemas.microsoft.com/office/drawing/2014/main" id="{43006DF2-1EEF-1C48-8350-AB325BC77B52}"/>
              </a:ext>
            </a:extLst>
          </p:cNvPr>
          <p:cNvSpPr txBox="1"/>
          <p:nvPr/>
        </p:nvSpPr>
        <p:spPr>
          <a:xfrm>
            <a:off x="856114" y="3707763"/>
            <a:ext cx="1970424" cy="492432"/>
          </a:xfrm>
          <a:prstGeom prst="rect">
            <a:avLst/>
          </a:prstGeom>
          <a:noFill/>
        </p:spPr>
        <p:txBody>
          <a:bodyPr wrap="square" lIns="121909" tIns="60955" rIns="121909" bIns="60955" rtlCol="0">
            <a:spAutoFit/>
          </a:bodyPr>
          <a:lstStyle/>
          <a:p>
            <a:pPr algn="ctr"/>
            <a:r>
              <a:rPr lang="en-US" sz="2400" dirty="0" err="1">
                <a:solidFill>
                  <a:srgbClr val="002060"/>
                </a:solidFill>
                <a:latin typeface="+mj-lt"/>
              </a:rPr>
              <a:t>Vosotros</a:t>
            </a:r>
            <a:endParaRPr lang="en-US" sz="2400" dirty="0">
              <a:solidFill>
                <a:srgbClr val="002060"/>
              </a:solidFill>
              <a:latin typeface="+mj-lt"/>
            </a:endParaRPr>
          </a:p>
        </p:txBody>
      </p:sp>
      <p:pic>
        <p:nvPicPr>
          <p:cNvPr id="54" name="Picture 15" descr="green checkmark">
            <a:extLst>
              <a:ext uri="{FF2B5EF4-FFF2-40B4-BE49-F238E27FC236}">
                <a16:creationId xmlns:a16="http://schemas.microsoft.com/office/drawing/2014/main" id="{7EC7A37D-429E-8345-9614-6A1662FC737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35653" y="3855493"/>
            <a:ext cx="376696" cy="392392"/>
          </a:xfrm>
          <a:prstGeom prst="rect">
            <a:avLst/>
          </a:prstGeom>
        </p:spPr>
      </p:pic>
      <p:sp>
        <p:nvSpPr>
          <p:cNvPr id="55" name="TextBox 5">
            <a:extLst>
              <a:ext uri="{FF2B5EF4-FFF2-40B4-BE49-F238E27FC236}">
                <a16:creationId xmlns:a16="http://schemas.microsoft.com/office/drawing/2014/main" id="{0F54B1B0-4A57-184F-A26F-7B2A83B05899}"/>
              </a:ext>
            </a:extLst>
          </p:cNvPr>
          <p:cNvSpPr txBox="1"/>
          <p:nvPr/>
        </p:nvSpPr>
        <p:spPr>
          <a:xfrm>
            <a:off x="7491553" y="4189977"/>
            <a:ext cx="4737018" cy="492432"/>
          </a:xfrm>
          <a:prstGeom prst="rect">
            <a:avLst/>
          </a:prstGeom>
          <a:noFill/>
        </p:spPr>
        <p:txBody>
          <a:bodyPr wrap="square" lIns="121909" tIns="60955" rIns="121909" bIns="60955" rtlCol="0">
            <a:spAutoFit/>
          </a:bodyPr>
          <a:lstStyle/>
          <a:p>
            <a:r>
              <a:rPr lang="en-US" sz="2400" dirty="0">
                <a:solidFill>
                  <a:srgbClr val="002060"/>
                </a:solidFill>
                <a:latin typeface="+mj-lt"/>
              </a:rPr>
              <a:t>to spend time with the family</a:t>
            </a:r>
          </a:p>
        </p:txBody>
      </p:sp>
      <p:sp>
        <p:nvSpPr>
          <p:cNvPr id="56" name="TextBox 5">
            <a:extLst>
              <a:ext uri="{FF2B5EF4-FFF2-40B4-BE49-F238E27FC236}">
                <a16:creationId xmlns:a16="http://schemas.microsoft.com/office/drawing/2014/main" id="{BD5A484C-0FB2-1B4B-94CF-DD805F9BE4B5}"/>
              </a:ext>
            </a:extLst>
          </p:cNvPr>
          <p:cNvSpPr txBox="1"/>
          <p:nvPr/>
        </p:nvSpPr>
        <p:spPr>
          <a:xfrm>
            <a:off x="870604" y="4200195"/>
            <a:ext cx="1970424" cy="492432"/>
          </a:xfrm>
          <a:prstGeom prst="rect">
            <a:avLst/>
          </a:prstGeom>
          <a:noFill/>
        </p:spPr>
        <p:txBody>
          <a:bodyPr wrap="square" lIns="121909" tIns="60955" rIns="121909" bIns="60955" rtlCol="0">
            <a:spAutoFit/>
          </a:bodyPr>
          <a:lstStyle/>
          <a:p>
            <a:pPr algn="ctr"/>
            <a:r>
              <a:rPr lang="en-US" sz="2400" dirty="0" err="1">
                <a:solidFill>
                  <a:srgbClr val="002060"/>
                </a:solidFill>
                <a:latin typeface="+mj-lt"/>
              </a:rPr>
              <a:t>Nosotros</a:t>
            </a:r>
            <a:r>
              <a:rPr lang="en-US" sz="2400" dirty="0">
                <a:solidFill>
                  <a:srgbClr val="002060"/>
                </a:solidFill>
                <a:latin typeface="+mj-lt"/>
              </a:rPr>
              <a:t> </a:t>
            </a:r>
          </a:p>
        </p:txBody>
      </p:sp>
      <p:pic>
        <p:nvPicPr>
          <p:cNvPr id="57" name="Picture 15" descr="green checkmark">
            <a:extLst>
              <a:ext uri="{FF2B5EF4-FFF2-40B4-BE49-F238E27FC236}">
                <a16:creationId xmlns:a16="http://schemas.microsoft.com/office/drawing/2014/main" id="{24B0AFCD-7352-2C4C-897D-01A8E242453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26404" y="4210586"/>
            <a:ext cx="376696" cy="392392"/>
          </a:xfrm>
          <a:prstGeom prst="rect">
            <a:avLst/>
          </a:prstGeom>
        </p:spPr>
      </p:pic>
      <p:sp>
        <p:nvSpPr>
          <p:cNvPr id="58" name="TextBox 5">
            <a:extLst>
              <a:ext uri="{FF2B5EF4-FFF2-40B4-BE49-F238E27FC236}">
                <a16:creationId xmlns:a16="http://schemas.microsoft.com/office/drawing/2014/main" id="{571192D8-927E-FC4D-B510-90C585E4974D}"/>
              </a:ext>
            </a:extLst>
          </p:cNvPr>
          <p:cNvSpPr txBox="1"/>
          <p:nvPr/>
        </p:nvSpPr>
        <p:spPr>
          <a:xfrm>
            <a:off x="7473383" y="4711776"/>
            <a:ext cx="4835423" cy="492432"/>
          </a:xfrm>
          <a:prstGeom prst="rect">
            <a:avLst/>
          </a:prstGeom>
          <a:noFill/>
        </p:spPr>
        <p:txBody>
          <a:bodyPr wrap="square" lIns="121909" tIns="60955" rIns="121909" bIns="60955" rtlCol="0">
            <a:spAutoFit/>
          </a:bodyPr>
          <a:lstStyle/>
          <a:p>
            <a:r>
              <a:rPr lang="en-US" sz="2400" dirty="0">
                <a:solidFill>
                  <a:srgbClr val="002060"/>
                </a:solidFill>
                <a:latin typeface="+mj-lt"/>
              </a:rPr>
              <a:t>to spend less money</a:t>
            </a:r>
          </a:p>
        </p:txBody>
      </p:sp>
      <p:sp>
        <p:nvSpPr>
          <p:cNvPr id="59" name="TextBox 5">
            <a:extLst>
              <a:ext uri="{FF2B5EF4-FFF2-40B4-BE49-F238E27FC236}">
                <a16:creationId xmlns:a16="http://schemas.microsoft.com/office/drawing/2014/main" id="{157594BE-3205-2540-B49D-A8278DDDBD3E}"/>
              </a:ext>
            </a:extLst>
          </p:cNvPr>
          <p:cNvSpPr txBox="1"/>
          <p:nvPr/>
        </p:nvSpPr>
        <p:spPr>
          <a:xfrm>
            <a:off x="822385" y="4731884"/>
            <a:ext cx="1970424" cy="492432"/>
          </a:xfrm>
          <a:prstGeom prst="rect">
            <a:avLst/>
          </a:prstGeom>
          <a:noFill/>
        </p:spPr>
        <p:txBody>
          <a:bodyPr wrap="square" lIns="121909" tIns="60955" rIns="121909" bIns="60955" rtlCol="0">
            <a:spAutoFit/>
          </a:bodyPr>
          <a:lstStyle/>
          <a:p>
            <a:pPr algn="ctr"/>
            <a:r>
              <a:rPr lang="en-US" sz="2400" dirty="0" err="1">
                <a:solidFill>
                  <a:srgbClr val="002060"/>
                </a:solidFill>
                <a:latin typeface="+mj-lt"/>
              </a:rPr>
              <a:t>Ellos</a:t>
            </a:r>
            <a:endParaRPr lang="en-US" sz="2400" dirty="0">
              <a:solidFill>
                <a:srgbClr val="002060"/>
              </a:solidFill>
              <a:latin typeface="+mj-lt"/>
            </a:endParaRPr>
          </a:p>
        </p:txBody>
      </p:sp>
      <p:pic>
        <p:nvPicPr>
          <p:cNvPr id="60" name="Picture 15" descr="green checkmark">
            <a:extLst>
              <a:ext uri="{FF2B5EF4-FFF2-40B4-BE49-F238E27FC236}">
                <a16:creationId xmlns:a16="http://schemas.microsoft.com/office/drawing/2014/main" id="{0CDC6D2A-A3B5-C249-85FD-A634605D105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34560" y="4804795"/>
            <a:ext cx="376696" cy="392392"/>
          </a:xfrm>
          <a:prstGeom prst="rect">
            <a:avLst/>
          </a:prstGeom>
        </p:spPr>
      </p:pic>
      <p:sp>
        <p:nvSpPr>
          <p:cNvPr id="61" name="TextBox 5">
            <a:extLst>
              <a:ext uri="{FF2B5EF4-FFF2-40B4-BE49-F238E27FC236}">
                <a16:creationId xmlns:a16="http://schemas.microsoft.com/office/drawing/2014/main" id="{7B8C05CF-79DD-F549-B6B8-FEDE86B6C532}"/>
              </a:ext>
            </a:extLst>
          </p:cNvPr>
          <p:cNvSpPr txBox="1"/>
          <p:nvPr/>
        </p:nvSpPr>
        <p:spPr>
          <a:xfrm>
            <a:off x="7473383" y="5225571"/>
            <a:ext cx="5838628" cy="492432"/>
          </a:xfrm>
          <a:prstGeom prst="rect">
            <a:avLst/>
          </a:prstGeom>
          <a:noFill/>
        </p:spPr>
        <p:txBody>
          <a:bodyPr wrap="square" lIns="121909" tIns="60955" rIns="121909" bIns="60955" rtlCol="0">
            <a:spAutoFit/>
          </a:bodyPr>
          <a:lstStyle/>
          <a:p>
            <a:r>
              <a:rPr lang="en-US" sz="2400" dirty="0">
                <a:solidFill>
                  <a:srgbClr val="002060"/>
                </a:solidFill>
                <a:latin typeface="+mj-lt"/>
              </a:rPr>
              <a:t>to help their grandparents</a:t>
            </a:r>
          </a:p>
        </p:txBody>
      </p:sp>
      <p:sp>
        <p:nvSpPr>
          <p:cNvPr id="62" name="TextBox 5">
            <a:extLst>
              <a:ext uri="{FF2B5EF4-FFF2-40B4-BE49-F238E27FC236}">
                <a16:creationId xmlns:a16="http://schemas.microsoft.com/office/drawing/2014/main" id="{7361C110-69CE-E14A-98FA-229CF412133B}"/>
              </a:ext>
            </a:extLst>
          </p:cNvPr>
          <p:cNvSpPr txBox="1"/>
          <p:nvPr/>
        </p:nvSpPr>
        <p:spPr>
          <a:xfrm>
            <a:off x="850366" y="5224766"/>
            <a:ext cx="1970424" cy="492432"/>
          </a:xfrm>
          <a:prstGeom prst="rect">
            <a:avLst/>
          </a:prstGeom>
          <a:noFill/>
        </p:spPr>
        <p:txBody>
          <a:bodyPr wrap="square" lIns="121909" tIns="60955" rIns="121909" bIns="60955" rtlCol="0">
            <a:spAutoFit/>
          </a:bodyPr>
          <a:lstStyle/>
          <a:p>
            <a:pPr algn="ctr"/>
            <a:r>
              <a:rPr lang="en-US" sz="2400" dirty="0" err="1">
                <a:solidFill>
                  <a:srgbClr val="002060"/>
                </a:solidFill>
                <a:latin typeface="+mj-lt"/>
              </a:rPr>
              <a:t>Nosotros</a:t>
            </a:r>
            <a:endParaRPr lang="en-US" sz="2400" dirty="0">
              <a:solidFill>
                <a:srgbClr val="002060"/>
              </a:solidFill>
              <a:latin typeface="+mj-lt"/>
            </a:endParaRPr>
          </a:p>
        </p:txBody>
      </p:sp>
      <p:pic>
        <p:nvPicPr>
          <p:cNvPr id="63" name="Picture 15" descr="green checkmark">
            <a:extLst>
              <a:ext uri="{FF2B5EF4-FFF2-40B4-BE49-F238E27FC236}">
                <a16:creationId xmlns:a16="http://schemas.microsoft.com/office/drawing/2014/main" id="{4CF179D7-4D67-7D4C-9AFC-B2A35E24F0F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34560" y="5251665"/>
            <a:ext cx="376696" cy="392392"/>
          </a:xfrm>
          <a:prstGeom prst="rect">
            <a:avLst/>
          </a:prstGeom>
        </p:spPr>
      </p:pic>
      <p:sp>
        <p:nvSpPr>
          <p:cNvPr id="64" name="TextBox 5">
            <a:extLst>
              <a:ext uri="{FF2B5EF4-FFF2-40B4-BE49-F238E27FC236}">
                <a16:creationId xmlns:a16="http://schemas.microsoft.com/office/drawing/2014/main" id="{6D533F01-3EC9-3D44-A799-3C68C0D04DE3}"/>
              </a:ext>
            </a:extLst>
          </p:cNvPr>
          <p:cNvSpPr txBox="1"/>
          <p:nvPr/>
        </p:nvSpPr>
        <p:spPr>
          <a:xfrm>
            <a:off x="7478939" y="5767911"/>
            <a:ext cx="4073556" cy="492432"/>
          </a:xfrm>
          <a:prstGeom prst="rect">
            <a:avLst/>
          </a:prstGeom>
          <a:noFill/>
        </p:spPr>
        <p:txBody>
          <a:bodyPr wrap="square" lIns="121909" tIns="60955" rIns="121909" bIns="60955" rtlCol="0">
            <a:spAutoFit/>
          </a:bodyPr>
          <a:lstStyle/>
          <a:p>
            <a:r>
              <a:rPr lang="en-US" sz="2400" dirty="0">
                <a:solidFill>
                  <a:srgbClr val="002060"/>
                </a:solidFill>
                <a:latin typeface="+mj-lt"/>
              </a:rPr>
              <a:t>to eat grapes at midnight</a:t>
            </a:r>
          </a:p>
        </p:txBody>
      </p:sp>
      <p:sp>
        <p:nvSpPr>
          <p:cNvPr id="65" name="TextBox 5">
            <a:extLst>
              <a:ext uri="{FF2B5EF4-FFF2-40B4-BE49-F238E27FC236}">
                <a16:creationId xmlns:a16="http://schemas.microsoft.com/office/drawing/2014/main" id="{40E4DC19-7C55-3148-BE19-115B678225B0}"/>
              </a:ext>
            </a:extLst>
          </p:cNvPr>
          <p:cNvSpPr txBox="1"/>
          <p:nvPr/>
        </p:nvSpPr>
        <p:spPr>
          <a:xfrm>
            <a:off x="847865" y="5734582"/>
            <a:ext cx="1970424" cy="492432"/>
          </a:xfrm>
          <a:prstGeom prst="rect">
            <a:avLst/>
          </a:prstGeom>
          <a:noFill/>
        </p:spPr>
        <p:txBody>
          <a:bodyPr wrap="square" lIns="121909" tIns="60955" rIns="121909" bIns="60955" rtlCol="0">
            <a:spAutoFit/>
          </a:bodyPr>
          <a:lstStyle/>
          <a:p>
            <a:pPr algn="ctr"/>
            <a:r>
              <a:rPr lang="en-US" sz="2400" dirty="0" err="1">
                <a:solidFill>
                  <a:srgbClr val="002060"/>
                </a:solidFill>
                <a:latin typeface="+mj-lt"/>
              </a:rPr>
              <a:t>Nosotros</a:t>
            </a:r>
            <a:endParaRPr lang="en-US" sz="2400" dirty="0">
              <a:solidFill>
                <a:srgbClr val="002060"/>
              </a:solidFill>
              <a:latin typeface="+mj-lt"/>
            </a:endParaRPr>
          </a:p>
        </p:txBody>
      </p:sp>
      <p:pic>
        <p:nvPicPr>
          <p:cNvPr id="66" name="Picture 15" descr="green checkmark">
            <a:extLst>
              <a:ext uri="{FF2B5EF4-FFF2-40B4-BE49-F238E27FC236}">
                <a16:creationId xmlns:a16="http://schemas.microsoft.com/office/drawing/2014/main" id="{0895CAAE-9027-2F4A-8374-98A0D1441A9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70159" y="5753014"/>
            <a:ext cx="376696" cy="392392"/>
          </a:xfrm>
          <a:prstGeom prst="rect">
            <a:avLst/>
          </a:prstGeom>
        </p:spPr>
      </p:pic>
    </p:spTree>
    <p:extLst>
      <p:ext uri="{BB962C8B-B14F-4D97-AF65-F5344CB8AC3E}">
        <p14:creationId xmlns:p14="http://schemas.microsoft.com/office/powerpoint/2010/main" val="361117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6" grpId="0"/>
      <p:bldP spid="37" grpId="0"/>
      <p:bldP spid="38" grpId="0"/>
      <p:bldP spid="25" grpId="0"/>
      <p:bldP spid="26" grpId="0"/>
      <p:bldP spid="52" grpId="0"/>
      <p:bldP spid="53" grpId="0"/>
      <p:bldP spid="55" grpId="0"/>
      <p:bldP spid="56" grpId="0"/>
      <p:bldP spid="58" grpId="0"/>
      <p:bldP spid="59" grpId="0"/>
      <p:bldP spid="61" grpId="0"/>
      <p:bldP spid="62" grpId="0"/>
      <p:bldP spid="64" grpId="0"/>
      <p:bldP spid="6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E9622B-541C-FD4B-BA7D-A1C50B8BE635}"/>
              </a:ext>
            </a:extLst>
          </p:cNvPr>
          <p:cNvSpPr/>
          <p:nvPr/>
        </p:nvSpPr>
        <p:spPr>
          <a:xfrm>
            <a:off x="137535" y="968311"/>
            <a:ext cx="10458153" cy="707886"/>
          </a:xfrm>
          <a:prstGeom prst="rect">
            <a:avLst/>
          </a:prstGeom>
        </p:spPr>
        <p:txBody>
          <a:bodyPr wrap="square">
            <a:spAutoFit/>
          </a:bodyPr>
          <a:lstStyle/>
          <a:p>
            <a:pPr marL="342900" indent="-342900">
              <a:buFontTx/>
              <a:buChar char="-"/>
            </a:pPr>
            <a:r>
              <a:rPr lang="es-GB" sz="2000" dirty="0">
                <a:solidFill>
                  <a:schemeClr val="accent5">
                    <a:lumMod val="50000"/>
                  </a:schemeClr>
                </a:solidFill>
              </a:rPr>
              <a:t>Nadia, tu familia es mexicana, así que vosotros </a:t>
            </a:r>
            <a:r>
              <a:rPr lang="es-GB" sz="2000" b="1" dirty="0">
                <a:solidFill>
                  <a:schemeClr val="accent5">
                    <a:lumMod val="50000"/>
                  </a:schemeClr>
                </a:solidFill>
              </a:rPr>
              <a:t>1) vais / van / vamos </a:t>
            </a:r>
            <a:r>
              <a:rPr lang="es-GB" sz="2000" dirty="0">
                <a:solidFill>
                  <a:schemeClr val="accent5">
                    <a:lumMod val="50000"/>
                  </a:schemeClr>
                </a:solidFill>
              </a:rPr>
              <a:t>a viajar a México para pasar allí la Navidad, ¿no? </a:t>
            </a:r>
            <a:endParaRPr lang="es-ES" sz="2000" dirty="0">
              <a:solidFill>
                <a:schemeClr val="accent5">
                  <a:lumMod val="50000"/>
                </a:schemeClr>
              </a:solidFill>
            </a:endParaRPr>
          </a:p>
        </p:txBody>
      </p:sp>
      <p:sp>
        <p:nvSpPr>
          <p:cNvPr id="2" name="Title 1"/>
          <p:cNvSpPr>
            <a:spLocks noGrp="1"/>
          </p:cNvSpPr>
          <p:nvPr>
            <p:ph type="title"/>
          </p:nvPr>
        </p:nvSpPr>
        <p:spPr>
          <a:xfrm>
            <a:off x="50138" y="129586"/>
            <a:ext cx="10307458" cy="810404"/>
          </a:xfrm>
        </p:spPr>
        <p:txBody>
          <a:bodyPr>
            <a:noAutofit/>
          </a:bodyPr>
          <a:lstStyle/>
          <a:p>
            <a:pPr>
              <a:lnSpc>
                <a:spcPct val="100000"/>
              </a:lnSpc>
            </a:pPr>
            <a:r>
              <a:rPr lang="en-GB" sz="2400" b="1" dirty="0">
                <a:solidFill>
                  <a:srgbClr val="002060"/>
                </a:solidFill>
              </a:rPr>
              <a:t>Lucía y Nadia </a:t>
            </a:r>
            <a:r>
              <a:rPr lang="en-GB" sz="2400" b="1" dirty="0" err="1">
                <a:solidFill>
                  <a:srgbClr val="002060"/>
                </a:solidFill>
              </a:rPr>
              <a:t>hablan</a:t>
            </a:r>
            <a:r>
              <a:rPr lang="en-GB" sz="2400" b="1" dirty="0">
                <a:solidFill>
                  <a:srgbClr val="002060"/>
                </a:solidFill>
              </a:rPr>
              <a:t> </a:t>
            </a:r>
            <a:r>
              <a:rPr lang="en-GB" sz="2400" b="1" dirty="0" err="1">
                <a:solidFill>
                  <a:srgbClr val="002060"/>
                </a:solidFill>
              </a:rPr>
              <a:t>sobre</a:t>
            </a:r>
            <a:r>
              <a:rPr lang="en-GB" sz="2400" b="1" dirty="0">
                <a:solidFill>
                  <a:srgbClr val="002060"/>
                </a:solidFill>
              </a:rPr>
              <a:t> las </a:t>
            </a:r>
            <a:r>
              <a:rPr lang="en-GB" sz="2400" b="1" dirty="0" err="1">
                <a:solidFill>
                  <a:srgbClr val="002060"/>
                </a:solidFill>
              </a:rPr>
              <a:t>tradiciones</a:t>
            </a:r>
            <a:r>
              <a:rPr lang="en-GB" sz="2400" b="1" dirty="0">
                <a:solidFill>
                  <a:srgbClr val="002060"/>
                </a:solidFill>
              </a:rPr>
              <a:t> de Navidad. Lee el </a:t>
            </a:r>
            <a:r>
              <a:rPr lang="en-GB" sz="2400" b="1" dirty="0" err="1">
                <a:solidFill>
                  <a:srgbClr val="002060"/>
                </a:solidFill>
              </a:rPr>
              <a:t>diálogo</a:t>
            </a:r>
            <a:r>
              <a:rPr lang="en-GB" sz="2400" b="1" dirty="0">
                <a:solidFill>
                  <a:srgbClr val="002060"/>
                </a:solidFill>
              </a:rPr>
              <a:t> y </a:t>
            </a:r>
            <a:r>
              <a:rPr lang="en-GB" sz="2400" b="1" dirty="0" err="1">
                <a:solidFill>
                  <a:srgbClr val="002060"/>
                </a:solidFill>
              </a:rPr>
              <a:t>marca</a:t>
            </a:r>
            <a:r>
              <a:rPr lang="en-GB" sz="2400" b="1" dirty="0">
                <a:solidFill>
                  <a:srgbClr val="002060"/>
                </a:solidFill>
              </a:rPr>
              <a:t> la </a:t>
            </a:r>
            <a:r>
              <a:rPr lang="en-GB" sz="2400" b="1" dirty="0" err="1">
                <a:solidFill>
                  <a:srgbClr val="002060"/>
                </a:solidFill>
              </a:rPr>
              <a:t>opción</a:t>
            </a:r>
            <a:r>
              <a:rPr lang="en-GB" sz="2400" b="1" dirty="0">
                <a:solidFill>
                  <a:srgbClr val="002060"/>
                </a:solidFill>
              </a:rPr>
              <a:t> </a:t>
            </a:r>
            <a:r>
              <a:rPr lang="en-GB" sz="2400" b="1" dirty="0" err="1">
                <a:solidFill>
                  <a:srgbClr val="002060"/>
                </a:solidFill>
              </a:rPr>
              <a:t>correcta</a:t>
            </a:r>
            <a:r>
              <a:rPr lang="en-GB" sz="2400" b="1" dirty="0">
                <a:solidFill>
                  <a:srgbClr val="002060"/>
                </a:solidFill>
              </a:rPr>
              <a:t>. </a:t>
            </a:r>
            <a:r>
              <a:rPr lang="en-GB" sz="2400" b="1" dirty="0" err="1">
                <a:solidFill>
                  <a:srgbClr val="002060"/>
                </a:solidFill>
              </a:rPr>
              <a:t>Luego</a:t>
            </a:r>
            <a:r>
              <a:rPr lang="en-GB" sz="2400" b="1" dirty="0">
                <a:solidFill>
                  <a:srgbClr val="002060"/>
                </a:solidFill>
              </a:rPr>
              <a:t>, </a:t>
            </a:r>
            <a:r>
              <a:rPr lang="en-GB" sz="2400" b="1" dirty="0" err="1">
                <a:solidFill>
                  <a:srgbClr val="002060"/>
                </a:solidFill>
              </a:rPr>
              <a:t>escucha</a:t>
            </a:r>
            <a:r>
              <a:rPr lang="en-GB" sz="2400" b="1" dirty="0">
                <a:solidFill>
                  <a:srgbClr val="002060"/>
                </a:solidFill>
              </a:rPr>
              <a:t> y </a:t>
            </a:r>
            <a:r>
              <a:rPr lang="en-GB" sz="2400" b="1" dirty="0" err="1">
                <a:solidFill>
                  <a:srgbClr val="002060"/>
                </a:solidFill>
              </a:rPr>
              <a:t>comprueba</a:t>
            </a:r>
            <a:r>
              <a:rPr lang="en-GB" sz="2400" b="1" dirty="0">
                <a:solidFill>
                  <a:srgbClr val="002060"/>
                </a:solidFill>
              </a:rPr>
              <a:t>.</a:t>
            </a:r>
          </a:p>
        </p:txBody>
      </p:sp>
      <p:sp>
        <p:nvSpPr>
          <p:cNvPr id="6" name="CuadroTexto 5">
            <a:extLst>
              <a:ext uri="{FF2B5EF4-FFF2-40B4-BE49-F238E27FC236}">
                <a16:creationId xmlns:a16="http://schemas.microsoft.com/office/drawing/2014/main" id="{85BF340C-FA30-F048-BC04-D31C65987AF3}"/>
              </a:ext>
            </a:extLst>
          </p:cNvPr>
          <p:cNvSpPr txBox="1"/>
          <p:nvPr/>
        </p:nvSpPr>
        <p:spPr>
          <a:xfrm>
            <a:off x="108014" y="1597190"/>
            <a:ext cx="10305398" cy="1631216"/>
          </a:xfrm>
          <a:prstGeom prst="rect">
            <a:avLst/>
          </a:prstGeom>
          <a:noFill/>
        </p:spPr>
        <p:txBody>
          <a:bodyPr wrap="square" rtlCol="0">
            <a:spAutoFit/>
          </a:bodyPr>
          <a:lstStyle/>
          <a:p>
            <a:pPr marL="342900" indent="-342900">
              <a:buFontTx/>
              <a:buChar char="-"/>
            </a:pPr>
            <a:r>
              <a:rPr lang="es-ES" sz="2000" dirty="0">
                <a:solidFill>
                  <a:schemeClr val="accent5">
                    <a:lumMod val="50000"/>
                  </a:schemeClr>
                </a:solidFill>
              </a:rPr>
              <a:t>Sí</a:t>
            </a:r>
            <a:r>
              <a:rPr lang="es-ES" sz="2000">
                <a:solidFill>
                  <a:schemeClr val="accent5">
                    <a:lumMod val="50000"/>
                  </a:schemeClr>
                </a:solidFill>
              </a:rPr>
              <a:t>, en general mi </a:t>
            </a:r>
            <a:r>
              <a:rPr lang="es-ES" sz="2000" dirty="0">
                <a:solidFill>
                  <a:schemeClr val="accent5">
                    <a:lumMod val="50000"/>
                  </a:schemeClr>
                </a:solidFill>
              </a:rPr>
              <a:t>familia y yo </a:t>
            </a:r>
            <a:r>
              <a:rPr lang="es-GB" sz="2000" b="1" dirty="0">
                <a:solidFill>
                  <a:schemeClr val="accent5">
                    <a:lumMod val="50000"/>
                  </a:schemeClr>
                </a:solidFill>
              </a:rPr>
              <a:t>2) </a:t>
            </a:r>
            <a:r>
              <a:rPr lang="es-ES" sz="2000" b="1" dirty="0">
                <a:solidFill>
                  <a:schemeClr val="accent5">
                    <a:lumMod val="50000"/>
                  </a:schemeClr>
                </a:solidFill>
              </a:rPr>
              <a:t>vamos / vais / van</a:t>
            </a:r>
            <a:r>
              <a:rPr lang="es-ES" sz="2000" dirty="0">
                <a:solidFill>
                  <a:schemeClr val="accent5">
                    <a:lumMod val="50000"/>
                  </a:schemeClr>
                </a:solidFill>
              </a:rPr>
              <a:t> allí el catorce y el día siguiente comienzan Las Posadas: una chica y un chico se ponen ropa de María y José y </a:t>
            </a:r>
            <a:r>
              <a:rPr lang="es-GB" sz="2000" b="1" dirty="0">
                <a:solidFill>
                  <a:schemeClr val="accent5">
                    <a:lumMod val="50000"/>
                  </a:schemeClr>
                </a:solidFill>
              </a:rPr>
              <a:t>3) </a:t>
            </a:r>
            <a:r>
              <a:rPr lang="es-ES" sz="2000" b="1" dirty="0">
                <a:solidFill>
                  <a:schemeClr val="accent5">
                    <a:lumMod val="50000"/>
                  </a:schemeClr>
                </a:solidFill>
              </a:rPr>
              <a:t>van / vais / vamos </a:t>
            </a:r>
            <a:r>
              <a:rPr lang="es-ES" sz="2000" dirty="0">
                <a:solidFill>
                  <a:schemeClr val="accent5">
                    <a:lumMod val="50000"/>
                  </a:schemeClr>
                </a:solidFill>
              </a:rPr>
              <a:t>a varias casas para pedir una habitación. Este año mis primos </a:t>
            </a:r>
            <a:r>
              <a:rPr lang="es-ES" sz="2000" b="1" dirty="0">
                <a:solidFill>
                  <a:schemeClr val="accent5">
                    <a:lumMod val="50000"/>
                  </a:schemeClr>
                </a:solidFill>
              </a:rPr>
              <a:t>4) van / vais / van </a:t>
            </a:r>
            <a:r>
              <a:rPr lang="es-ES" sz="2000" dirty="0">
                <a:solidFill>
                  <a:schemeClr val="accent5">
                    <a:lumMod val="50000"/>
                  </a:schemeClr>
                </a:solidFill>
              </a:rPr>
              <a:t>a participar y nosotros los </a:t>
            </a:r>
            <a:r>
              <a:rPr lang="es-GB" sz="2000" b="1" dirty="0">
                <a:solidFill>
                  <a:schemeClr val="accent5">
                    <a:lumMod val="50000"/>
                  </a:schemeClr>
                </a:solidFill>
              </a:rPr>
              <a:t>5) </a:t>
            </a:r>
            <a:r>
              <a:rPr lang="es-ES" sz="2000" b="1" dirty="0">
                <a:solidFill>
                  <a:schemeClr val="accent5">
                    <a:lumMod val="50000"/>
                  </a:schemeClr>
                </a:solidFill>
              </a:rPr>
              <a:t>vamos / vais / van </a:t>
            </a:r>
            <a:r>
              <a:rPr lang="es-ES" sz="2000" dirty="0">
                <a:solidFill>
                  <a:schemeClr val="accent5">
                    <a:lumMod val="50000"/>
                  </a:schemeClr>
                </a:solidFill>
              </a:rPr>
              <a:t>a ver</a:t>
            </a:r>
            <a:r>
              <a:rPr lang="es-ES" sz="2000" i="1" dirty="0">
                <a:solidFill>
                  <a:schemeClr val="accent5">
                    <a:lumMod val="50000"/>
                  </a:schemeClr>
                </a:solidFill>
              </a:rPr>
              <a:t>.</a:t>
            </a:r>
          </a:p>
        </p:txBody>
      </p:sp>
      <p:sp>
        <p:nvSpPr>
          <p:cNvPr id="3" name="Anillo 2">
            <a:extLst>
              <a:ext uri="{FF2B5EF4-FFF2-40B4-BE49-F238E27FC236}">
                <a16:creationId xmlns:a16="http://schemas.microsoft.com/office/drawing/2014/main" id="{B4C7CA6F-C33D-C645-92EA-2673D12F6EA2}"/>
              </a:ext>
            </a:extLst>
          </p:cNvPr>
          <p:cNvSpPr/>
          <p:nvPr/>
        </p:nvSpPr>
        <p:spPr>
          <a:xfrm>
            <a:off x="6614603" y="911589"/>
            <a:ext cx="756209" cy="528636"/>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5" name="CuadroTexto 14">
            <a:extLst>
              <a:ext uri="{FF2B5EF4-FFF2-40B4-BE49-F238E27FC236}">
                <a16:creationId xmlns:a16="http://schemas.microsoft.com/office/drawing/2014/main" id="{5ABCADEF-334D-A849-AA75-2620722B450B}"/>
              </a:ext>
            </a:extLst>
          </p:cNvPr>
          <p:cNvSpPr txBox="1"/>
          <p:nvPr/>
        </p:nvSpPr>
        <p:spPr>
          <a:xfrm>
            <a:off x="9572105" y="5404325"/>
            <a:ext cx="2715220" cy="1015663"/>
          </a:xfrm>
          <a:prstGeom prst="rect">
            <a:avLst/>
          </a:prstGeom>
          <a:noFill/>
        </p:spPr>
        <p:txBody>
          <a:bodyPr wrap="square" rtlCol="0">
            <a:spAutoFit/>
          </a:bodyPr>
          <a:lstStyle/>
          <a:p>
            <a:pPr algn="ctr"/>
            <a:r>
              <a:rPr lang="es-GB" sz="2000" dirty="0">
                <a:solidFill>
                  <a:schemeClr val="accent5">
                    <a:lumMod val="50000"/>
                  </a:schemeClr>
                </a:solidFill>
                <a:highlight>
                  <a:srgbClr val="FBF0D5"/>
                </a:highlight>
              </a:rPr>
              <a:t>La </a:t>
            </a:r>
            <a:r>
              <a:rPr lang="es-GB" sz="2000" b="1" dirty="0">
                <a:solidFill>
                  <a:schemeClr val="accent5">
                    <a:lumMod val="50000"/>
                  </a:schemeClr>
                </a:solidFill>
                <a:highlight>
                  <a:srgbClr val="FBF0D5"/>
                </a:highlight>
              </a:rPr>
              <a:t>Flor de Navidad </a:t>
            </a:r>
            <a:r>
              <a:rPr lang="es-GB" sz="2000" dirty="0">
                <a:solidFill>
                  <a:schemeClr val="accent5">
                    <a:lumMod val="50000"/>
                  </a:schemeClr>
                </a:solidFill>
                <a:highlight>
                  <a:srgbClr val="FBF0D5"/>
                </a:highlight>
              </a:rPr>
              <a:t>es original de México</a:t>
            </a:r>
          </a:p>
        </p:txBody>
      </p:sp>
      <p:grpSp>
        <p:nvGrpSpPr>
          <p:cNvPr id="16" name="Grupo 15">
            <a:extLst>
              <a:ext uri="{FF2B5EF4-FFF2-40B4-BE49-F238E27FC236}">
                <a16:creationId xmlns:a16="http://schemas.microsoft.com/office/drawing/2014/main" id="{FDBFC197-E5D9-1946-AFEB-29447159E663}"/>
              </a:ext>
            </a:extLst>
          </p:cNvPr>
          <p:cNvGrpSpPr/>
          <p:nvPr/>
        </p:nvGrpSpPr>
        <p:grpSpPr>
          <a:xfrm>
            <a:off x="9403337" y="646656"/>
            <a:ext cx="3447481" cy="1704126"/>
            <a:chOff x="8457953" y="3497264"/>
            <a:chExt cx="4466431" cy="2607151"/>
          </a:xfrm>
        </p:grpSpPr>
        <p:pic>
          <p:nvPicPr>
            <p:cNvPr id="17" name="Imagen 16" descr="Icono&#10;&#10;Descripción generada automáticamente">
              <a:extLst>
                <a:ext uri="{FF2B5EF4-FFF2-40B4-BE49-F238E27FC236}">
                  <a16:creationId xmlns:a16="http://schemas.microsoft.com/office/drawing/2014/main" id="{D98064EA-CF17-7649-B163-1F30B9EF8E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7953" y="3497264"/>
              <a:ext cx="4466431" cy="2607151"/>
            </a:xfrm>
            <a:prstGeom prst="rect">
              <a:avLst/>
            </a:prstGeom>
          </p:spPr>
        </p:pic>
        <p:pic>
          <p:nvPicPr>
            <p:cNvPr id="18" name="Imagen 17" descr="Dibujo animado de un personaje de caricatura&#10;&#10;Descripción generada automáticamente con confianza baja">
              <a:extLst>
                <a:ext uri="{FF2B5EF4-FFF2-40B4-BE49-F238E27FC236}">
                  <a16:creationId xmlns:a16="http://schemas.microsoft.com/office/drawing/2014/main" id="{663BA0E6-451A-C543-B584-2AF43DD660C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3519" l="10000" r="90000">
                          <a14:foregroundMark x1="39531" y1="83426" x2="40729" y2="93519"/>
                          <a14:foregroundMark x1="35885" y1="82130" x2="36823" y2="90000"/>
                          <a14:foregroundMark x1="36823" y1="90000" x2="36250" y2="90093"/>
                          <a14:backgroundMark x1="53802" y1="49074" x2="57604" y2="93056"/>
                          <a14:backgroundMark x1="57604" y1="93056" x2="57760" y2="93796"/>
                          <a14:backgroundMark x1="28333" y1="48519" x2="28490" y2="83796"/>
                          <a14:backgroundMark x1="28490" y1="83796" x2="28333" y2="84907"/>
                          <a14:backgroundMark x1="31406" y1="53056" x2="31250" y2="61389"/>
                          <a14:backgroundMark x1="31250" y1="61389" x2="32448" y2="68796"/>
                          <a14:backgroundMark x1="32448" y1="68796" x2="31927" y2="76481"/>
                          <a14:backgroundMark x1="31927" y1="76481" x2="33125" y2="83889"/>
                          <a14:backgroundMark x1="33125" y1="83889" x2="32969" y2="87037"/>
                          <a14:backgroundMark x1="50365" y1="48519" x2="50208" y2="91019"/>
                          <a14:backgroundMark x1="47604" y1="50926" x2="46406" y2="61667"/>
                          <a14:backgroundMark x1="31406" y1="51574" x2="31927" y2="61944"/>
                          <a14:backgroundMark x1="32396" y1="52130" x2="32448" y2="54537"/>
                          <a14:backgroundMark x1="32031" y1="57037" x2="32292" y2="61204"/>
                          <a14:backgroundMark x1="41094" y1="92963" x2="40365" y2="93704"/>
                          <a14:backgroundMark x1="41250" y1="93148" x2="40417" y2="94074"/>
                          <a14:backgroundMark x1="41094" y1="93241" x2="40469" y2="93056"/>
                          <a14:backgroundMark x1="26875" y1="90556" x2="26875" y2="90556"/>
                        </a14:backgroundRemoval>
                      </a14:imgEffect>
                    </a14:imgLayer>
                  </a14:imgProps>
                </a:ext>
                <a:ext uri="{28A0092B-C50C-407E-A947-70E740481C1C}">
                  <a14:useLocalDpi xmlns:a14="http://schemas.microsoft.com/office/drawing/2010/main" val="0"/>
                </a:ext>
              </a:extLst>
            </a:blip>
            <a:srcRect l="30731" t="24941" r="50553" b="6809"/>
            <a:stretch/>
          </p:blipFill>
          <p:spPr>
            <a:xfrm>
              <a:off x="9838996" y="4057947"/>
              <a:ext cx="885629" cy="1818384"/>
            </a:xfrm>
            <a:prstGeom prst="rect">
              <a:avLst/>
            </a:prstGeom>
          </p:spPr>
        </p:pic>
        <p:pic>
          <p:nvPicPr>
            <p:cNvPr id="19" name="Picture 2" descr="Red Christmas Santa Hat Clip Art Image | Gallery Yopriceville ...">
              <a:extLst>
                <a:ext uri="{FF2B5EF4-FFF2-40B4-BE49-F238E27FC236}">
                  <a16:creationId xmlns:a16="http://schemas.microsoft.com/office/drawing/2014/main" id="{1104C610-4764-A644-A1EA-BC420AFB31E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766570" y="3834521"/>
              <a:ext cx="765851" cy="8012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d Christmas Santa Hat Clip Art Image | Gallery Yopriceville ...">
              <a:extLst>
                <a:ext uri="{FF2B5EF4-FFF2-40B4-BE49-F238E27FC236}">
                  <a16:creationId xmlns:a16="http://schemas.microsoft.com/office/drawing/2014/main" id="{D163F65B-AD67-B84C-B2FE-E6B19449504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364085" flipH="1">
              <a:off x="10787723" y="3900910"/>
              <a:ext cx="765851" cy="80127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57B7F00C-EA41-1244-A397-4D04025EC404}"/>
              </a:ext>
            </a:extLst>
          </p:cNvPr>
          <p:cNvSpPr/>
          <p:nvPr/>
        </p:nvSpPr>
        <p:spPr>
          <a:xfrm>
            <a:off x="108014" y="4369481"/>
            <a:ext cx="9828748" cy="1938992"/>
          </a:xfrm>
          <a:prstGeom prst="rect">
            <a:avLst/>
          </a:prstGeom>
        </p:spPr>
        <p:txBody>
          <a:bodyPr wrap="square">
            <a:spAutoFit/>
          </a:bodyPr>
          <a:lstStyle/>
          <a:p>
            <a:pPr marL="342900" indent="-342900">
              <a:buFontTx/>
              <a:buChar char="-"/>
            </a:pPr>
            <a:r>
              <a:rPr lang="es-ES" sz="2000" dirty="0">
                <a:solidFill>
                  <a:schemeClr val="accent5">
                    <a:lumMod val="50000"/>
                  </a:schemeClr>
                </a:solidFill>
              </a:rPr>
              <a:t>¿Y vosotros cuándo </a:t>
            </a:r>
            <a:r>
              <a:rPr lang="es-GB" sz="2000" b="1" dirty="0">
                <a:solidFill>
                  <a:schemeClr val="accent5">
                    <a:lumMod val="50000"/>
                  </a:schemeClr>
                </a:solidFill>
              </a:rPr>
              <a:t>9)</a:t>
            </a:r>
            <a:r>
              <a:rPr lang="es-ES" sz="2000" dirty="0">
                <a:solidFill>
                  <a:schemeClr val="accent5">
                    <a:lumMod val="50000"/>
                  </a:schemeClr>
                </a:solidFill>
              </a:rPr>
              <a:t> </a:t>
            </a:r>
            <a:r>
              <a:rPr lang="es-ES" sz="2000" b="1" dirty="0">
                <a:solidFill>
                  <a:schemeClr val="accent5">
                    <a:lumMod val="50000"/>
                  </a:schemeClr>
                </a:solidFill>
              </a:rPr>
              <a:t>vamos / vais / van </a:t>
            </a:r>
            <a:r>
              <a:rPr lang="es-ES" sz="2000" dirty="0">
                <a:solidFill>
                  <a:schemeClr val="accent5">
                    <a:lumMod val="50000"/>
                  </a:schemeClr>
                </a:solidFill>
              </a:rPr>
              <a:t>a comer? ¿A medianoche?  Aquí nosotros </a:t>
            </a:r>
            <a:r>
              <a:rPr lang="es-GB" sz="2000" b="1" dirty="0">
                <a:solidFill>
                  <a:schemeClr val="accent5">
                    <a:lumMod val="50000"/>
                  </a:schemeClr>
                </a:solidFill>
              </a:rPr>
              <a:t>10) </a:t>
            </a:r>
            <a:r>
              <a:rPr lang="es-ES" sz="2000" b="1" dirty="0">
                <a:solidFill>
                  <a:schemeClr val="accent5">
                    <a:lumMod val="50000"/>
                  </a:schemeClr>
                </a:solidFill>
              </a:rPr>
              <a:t>vamos /vais / van </a:t>
            </a:r>
            <a:r>
              <a:rPr lang="es-ES" sz="2000" dirty="0">
                <a:solidFill>
                  <a:schemeClr val="accent5">
                    <a:lumMod val="50000"/>
                  </a:schemeClr>
                </a:solidFill>
              </a:rPr>
              <a:t>a cenar a las nueve.  ¿Vosotros </a:t>
            </a:r>
            <a:r>
              <a:rPr lang="es-GB" sz="2000" b="1" dirty="0">
                <a:solidFill>
                  <a:schemeClr val="accent5">
                    <a:lumMod val="50000"/>
                  </a:schemeClr>
                </a:solidFill>
              </a:rPr>
              <a:t>11) </a:t>
            </a:r>
            <a:r>
              <a:rPr lang="es-ES" sz="2000" b="1" dirty="0">
                <a:solidFill>
                  <a:schemeClr val="accent5">
                    <a:lumMod val="50000"/>
                  </a:schemeClr>
                </a:solidFill>
              </a:rPr>
              <a:t>van /vais / vamos </a:t>
            </a:r>
            <a:r>
              <a:rPr lang="es-ES" sz="2000" dirty="0">
                <a:solidFill>
                  <a:schemeClr val="accent5">
                    <a:lumMod val="50000"/>
                  </a:schemeClr>
                </a:solidFill>
              </a:rPr>
              <a:t>a dejar los zapatos debajo del árbol para los Reyes Magos? ¿Ellos </a:t>
            </a:r>
            <a:r>
              <a:rPr lang="es-GB" sz="2000" b="1" dirty="0">
                <a:solidFill>
                  <a:schemeClr val="accent5">
                    <a:lumMod val="50000"/>
                  </a:schemeClr>
                </a:solidFill>
              </a:rPr>
              <a:t>12)</a:t>
            </a:r>
            <a:r>
              <a:rPr lang="es-ES" sz="2000" dirty="0">
                <a:solidFill>
                  <a:schemeClr val="accent5">
                    <a:lumMod val="50000"/>
                  </a:schemeClr>
                </a:solidFill>
              </a:rPr>
              <a:t> </a:t>
            </a:r>
            <a:r>
              <a:rPr lang="es-ES" sz="2000" b="1" dirty="0">
                <a:solidFill>
                  <a:schemeClr val="accent5">
                    <a:lumMod val="50000"/>
                  </a:schemeClr>
                </a:solidFill>
              </a:rPr>
              <a:t>van /vais /vamos </a:t>
            </a:r>
            <a:r>
              <a:rPr lang="es-ES" sz="2000" dirty="0">
                <a:solidFill>
                  <a:schemeClr val="accent5">
                    <a:lumMod val="50000"/>
                  </a:schemeClr>
                </a:solidFill>
              </a:rPr>
              <a:t>a llegar hasta México? </a:t>
            </a:r>
          </a:p>
          <a:p>
            <a:pPr marL="342900" indent="-342900">
              <a:buFontTx/>
              <a:buChar char="-"/>
            </a:pPr>
            <a:r>
              <a:rPr lang="es-ES" sz="2000" dirty="0">
                <a:solidFill>
                  <a:schemeClr val="accent5">
                    <a:lumMod val="50000"/>
                  </a:schemeClr>
                </a:solidFill>
              </a:rPr>
              <a:t>Claro, los Reyes Magos </a:t>
            </a:r>
            <a:r>
              <a:rPr lang="es-GB" sz="2000" b="1" dirty="0">
                <a:solidFill>
                  <a:schemeClr val="accent5">
                    <a:lumMod val="50000"/>
                  </a:schemeClr>
                </a:solidFill>
              </a:rPr>
              <a:t>13) </a:t>
            </a:r>
            <a:r>
              <a:rPr lang="es-ES" sz="2000" b="1" dirty="0">
                <a:solidFill>
                  <a:schemeClr val="accent5">
                    <a:lumMod val="50000"/>
                  </a:schemeClr>
                </a:solidFill>
              </a:rPr>
              <a:t>vais /van /vamos </a:t>
            </a:r>
            <a:r>
              <a:rPr lang="es-ES" sz="2000" dirty="0">
                <a:solidFill>
                  <a:schemeClr val="accent5">
                    <a:lumMod val="50000"/>
                  </a:schemeClr>
                </a:solidFill>
              </a:rPr>
              <a:t>por todas partes, pero nosotros </a:t>
            </a:r>
            <a:r>
              <a:rPr lang="es-ES" sz="2000" b="1" dirty="0">
                <a:solidFill>
                  <a:schemeClr val="accent5">
                    <a:lumMod val="50000"/>
                  </a:schemeClr>
                </a:solidFill>
              </a:rPr>
              <a:t>14) vais /van / vamos </a:t>
            </a:r>
            <a:r>
              <a:rPr lang="es-ES" sz="2000" dirty="0">
                <a:solidFill>
                  <a:schemeClr val="accent5">
                    <a:lumMod val="50000"/>
                  </a:schemeClr>
                </a:solidFill>
              </a:rPr>
              <a:t>a dejar los zapatos al lado de una puerta.</a:t>
            </a:r>
          </a:p>
        </p:txBody>
      </p:sp>
      <p:sp>
        <p:nvSpPr>
          <p:cNvPr id="8" name="Rectangle 7">
            <a:extLst>
              <a:ext uri="{FF2B5EF4-FFF2-40B4-BE49-F238E27FC236}">
                <a16:creationId xmlns:a16="http://schemas.microsoft.com/office/drawing/2014/main" id="{265781DB-81A9-A641-8299-FA9BEEBA3DBA}"/>
              </a:ext>
            </a:extLst>
          </p:cNvPr>
          <p:cNvSpPr/>
          <p:nvPr/>
        </p:nvSpPr>
        <p:spPr>
          <a:xfrm>
            <a:off x="108014" y="3126541"/>
            <a:ext cx="10458153" cy="1323439"/>
          </a:xfrm>
          <a:prstGeom prst="rect">
            <a:avLst/>
          </a:prstGeom>
        </p:spPr>
        <p:txBody>
          <a:bodyPr wrap="square">
            <a:spAutoFit/>
          </a:bodyPr>
          <a:lstStyle/>
          <a:p>
            <a:pPr marL="342900" indent="-342900">
              <a:buFontTx/>
              <a:buChar char="-"/>
            </a:pPr>
            <a:r>
              <a:rPr lang="es-ES" sz="2000" dirty="0">
                <a:solidFill>
                  <a:schemeClr val="accent5">
                    <a:lumMod val="50000"/>
                  </a:schemeClr>
                </a:solidFill>
              </a:rPr>
              <a:t>¿Y tus primos y tú </a:t>
            </a:r>
            <a:r>
              <a:rPr lang="es-GB" sz="2000" b="1" dirty="0">
                <a:solidFill>
                  <a:schemeClr val="accent5">
                    <a:lumMod val="50000"/>
                  </a:schemeClr>
                </a:solidFill>
              </a:rPr>
              <a:t>6) </a:t>
            </a:r>
            <a:r>
              <a:rPr lang="es-ES" sz="2000" b="1" dirty="0">
                <a:solidFill>
                  <a:schemeClr val="accent5">
                    <a:lumMod val="50000"/>
                  </a:schemeClr>
                </a:solidFill>
              </a:rPr>
              <a:t>vamos / van / vais </a:t>
            </a:r>
            <a:r>
              <a:rPr lang="es-ES" sz="2000" dirty="0">
                <a:solidFill>
                  <a:schemeClr val="accent5">
                    <a:lumMod val="50000"/>
                  </a:schemeClr>
                </a:solidFill>
              </a:rPr>
              <a:t>a romper la piñata después?  </a:t>
            </a:r>
          </a:p>
          <a:p>
            <a:pPr marL="342900" indent="-342900">
              <a:buFontTx/>
              <a:buChar char="-"/>
            </a:pPr>
            <a:r>
              <a:rPr lang="es-ES" sz="2000" dirty="0">
                <a:solidFill>
                  <a:schemeClr val="accent5">
                    <a:lumMod val="50000"/>
                  </a:schemeClr>
                </a:solidFill>
              </a:rPr>
              <a:t>Sí, una piñata en forma de estrella. Mis abuelos </a:t>
            </a:r>
            <a:r>
              <a:rPr lang="es-GB" sz="2000" b="1" dirty="0">
                <a:solidFill>
                  <a:schemeClr val="accent5">
                    <a:lumMod val="50000"/>
                  </a:schemeClr>
                </a:solidFill>
              </a:rPr>
              <a:t>7) </a:t>
            </a:r>
            <a:r>
              <a:rPr lang="es-ES" sz="2000" b="1" dirty="0">
                <a:solidFill>
                  <a:schemeClr val="accent5">
                    <a:lumMod val="50000"/>
                  </a:schemeClr>
                </a:solidFill>
              </a:rPr>
              <a:t>van / vais</a:t>
            </a:r>
          </a:p>
          <a:p>
            <a:pPr marL="317500"/>
            <a:r>
              <a:rPr lang="es-ES" sz="2000" b="1" dirty="0">
                <a:solidFill>
                  <a:schemeClr val="accent5">
                    <a:lumMod val="50000"/>
                  </a:schemeClr>
                </a:solidFill>
              </a:rPr>
              <a:t> / vamos </a:t>
            </a:r>
            <a:r>
              <a:rPr lang="es-ES" sz="2000" dirty="0">
                <a:solidFill>
                  <a:schemeClr val="accent5">
                    <a:lumMod val="50000"/>
                  </a:schemeClr>
                </a:solidFill>
              </a:rPr>
              <a:t>a poner dentro dulces y fruta.  Después mi familia y yo </a:t>
            </a:r>
            <a:r>
              <a:rPr lang="es-GB" sz="2000" b="1" dirty="0">
                <a:solidFill>
                  <a:schemeClr val="accent5">
                    <a:lumMod val="50000"/>
                  </a:schemeClr>
                </a:solidFill>
              </a:rPr>
              <a:t>8) </a:t>
            </a:r>
            <a:r>
              <a:rPr lang="es-ES" sz="2000" b="1" dirty="0">
                <a:solidFill>
                  <a:schemeClr val="accent5">
                    <a:lumMod val="50000"/>
                  </a:schemeClr>
                </a:solidFill>
              </a:rPr>
              <a:t>vamos /vais /van </a:t>
            </a:r>
            <a:r>
              <a:rPr lang="es-ES" sz="2000">
                <a:solidFill>
                  <a:schemeClr val="accent5">
                    <a:lumMod val="50000"/>
                  </a:schemeClr>
                </a:solidFill>
              </a:rPr>
              <a:t>a ir a la iglesia. Siempre está </a:t>
            </a:r>
            <a:r>
              <a:rPr lang="es-ES" sz="2000" dirty="0">
                <a:solidFill>
                  <a:schemeClr val="accent5">
                    <a:lumMod val="50000"/>
                  </a:schemeClr>
                </a:solidFill>
              </a:rPr>
              <a:t>muy bonita con las flores de Navidad</a:t>
            </a:r>
            <a:r>
              <a:rPr lang="es-ES" sz="2000" i="1" dirty="0">
                <a:solidFill>
                  <a:schemeClr val="accent5">
                    <a:lumMod val="50000"/>
                  </a:schemeClr>
                </a:solidFill>
              </a:rPr>
              <a:t>. </a:t>
            </a:r>
          </a:p>
        </p:txBody>
      </p:sp>
      <p:sp>
        <p:nvSpPr>
          <p:cNvPr id="22" name="Anillo 2">
            <a:extLst>
              <a:ext uri="{FF2B5EF4-FFF2-40B4-BE49-F238E27FC236}">
                <a16:creationId xmlns:a16="http://schemas.microsoft.com/office/drawing/2014/main" id="{94BEF9AA-83E2-7243-ADDB-327D7B5DC00B}"/>
              </a:ext>
            </a:extLst>
          </p:cNvPr>
          <p:cNvSpPr/>
          <p:nvPr/>
        </p:nvSpPr>
        <p:spPr>
          <a:xfrm>
            <a:off x="4272516" y="1566761"/>
            <a:ext cx="1094095" cy="478233"/>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4" name="Anillo 2">
            <a:extLst>
              <a:ext uri="{FF2B5EF4-FFF2-40B4-BE49-F238E27FC236}">
                <a16:creationId xmlns:a16="http://schemas.microsoft.com/office/drawing/2014/main" id="{E8573DAE-F461-E44B-850D-671D9EBCA135}"/>
              </a:ext>
            </a:extLst>
          </p:cNvPr>
          <p:cNvSpPr/>
          <p:nvPr/>
        </p:nvSpPr>
        <p:spPr>
          <a:xfrm>
            <a:off x="2543592" y="2196569"/>
            <a:ext cx="756215" cy="475105"/>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5" name="Anillo 2">
            <a:extLst>
              <a:ext uri="{FF2B5EF4-FFF2-40B4-BE49-F238E27FC236}">
                <a16:creationId xmlns:a16="http://schemas.microsoft.com/office/drawing/2014/main" id="{E4D0A372-BA53-F148-ACAA-2F498DD32D05}"/>
              </a:ext>
            </a:extLst>
          </p:cNvPr>
          <p:cNvSpPr/>
          <p:nvPr/>
        </p:nvSpPr>
        <p:spPr>
          <a:xfrm>
            <a:off x="4681825" y="3088997"/>
            <a:ext cx="754750" cy="439711"/>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6" name="Anillo 2">
            <a:extLst>
              <a:ext uri="{FF2B5EF4-FFF2-40B4-BE49-F238E27FC236}">
                <a16:creationId xmlns:a16="http://schemas.microsoft.com/office/drawing/2014/main" id="{26F52D2E-3C26-C24E-9100-F59A3001B0AE}"/>
              </a:ext>
            </a:extLst>
          </p:cNvPr>
          <p:cNvSpPr/>
          <p:nvPr/>
        </p:nvSpPr>
        <p:spPr>
          <a:xfrm>
            <a:off x="6618325" y="3423567"/>
            <a:ext cx="655055" cy="439711"/>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7" name="Anillo 2">
            <a:extLst>
              <a:ext uri="{FF2B5EF4-FFF2-40B4-BE49-F238E27FC236}">
                <a16:creationId xmlns:a16="http://schemas.microsoft.com/office/drawing/2014/main" id="{811521E2-2A6C-D049-BB8F-EAE07FAFAE95}"/>
              </a:ext>
            </a:extLst>
          </p:cNvPr>
          <p:cNvSpPr/>
          <p:nvPr/>
        </p:nvSpPr>
        <p:spPr>
          <a:xfrm>
            <a:off x="8625334" y="3705913"/>
            <a:ext cx="1046413" cy="459112"/>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8" name="Anillo 2">
            <a:extLst>
              <a:ext uri="{FF2B5EF4-FFF2-40B4-BE49-F238E27FC236}">
                <a16:creationId xmlns:a16="http://schemas.microsoft.com/office/drawing/2014/main" id="{1A86FEAC-B848-7044-ACA3-1E94C194F5E7}"/>
              </a:ext>
            </a:extLst>
          </p:cNvPr>
          <p:cNvSpPr/>
          <p:nvPr/>
        </p:nvSpPr>
        <p:spPr>
          <a:xfrm>
            <a:off x="4269073" y="4332028"/>
            <a:ext cx="825503" cy="484813"/>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9" name="Anillo 2">
            <a:extLst>
              <a:ext uri="{FF2B5EF4-FFF2-40B4-BE49-F238E27FC236}">
                <a16:creationId xmlns:a16="http://schemas.microsoft.com/office/drawing/2014/main" id="{BE0B32BD-A03D-6D41-B12A-B4168D01D519}"/>
              </a:ext>
            </a:extLst>
          </p:cNvPr>
          <p:cNvSpPr/>
          <p:nvPr/>
        </p:nvSpPr>
        <p:spPr>
          <a:xfrm>
            <a:off x="2598762" y="4667005"/>
            <a:ext cx="1037570" cy="438899"/>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0" name="Anillo 2">
            <a:extLst>
              <a:ext uri="{FF2B5EF4-FFF2-40B4-BE49-F238E27FC236}">
                <a16:creationId xmlns:a16="http://schemas.microsoft.com/office/drawing/2014/main" id="{397EFCD5-9539-3644-9517-425CCDB44588}"/>
              </a:ext>
            </a:extLst>
          </p:cNvPr>
          <p:cNvSpPr/>
          <p:nvPr/>
        </p:nvSpPr>
        <p:spPr>
          <a:xfrm>
            <a:off x="1092200" y="4967527"/>
            <a:ext cx="700427" cy="484814"/>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1" name="Anillo 2">
            <a:extLst>
              <a:ext uri="{FF2B5EF4-FFF2-40B4-BE49-F238E27FC236}">
                <a16:creationId xmlns:a16="http://schemas.microsoft.com/office/drawing/2014/main" id="{46CC8ADF-38B7-F143-BFC4-8C61513A48D4}"/>
              </a:ext>
            </a:extLst>
          </p:cNvPr>
          <p:cNvSpPr/>
          <p:nvPr/>
        </p:nvSpPr>
        <p:spPr>
          <a:xfrm>
            <a:off x="2697403" y="5285169"/>
            <a:ext cx="678415" cy="481654"/>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pic>
        <p:nvPicPr>
          <p:cNvPr id="1028" name="Picture 4" descr="transparent background poinsettia clipart - Clip Art Library">
            <a:extLst>
              <a:ext uri="{FF2B5EF4-FFF2-40B4-BE49-F238E27FC236}">
                <a16:creationId xmlns:a16="http://schemas.microsoft.com/office/drawing/2014/main" id="{EF0C3B3E-1DCF-3B4D-ABA3-72E245493EA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21383580">
            <a:off x="10199233" y="4396658"/>
            <a:ext cx="1460964" cy="1237764"/>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11">
            <a:extLst>
              <a:ext uri="{FF2B5EF4-FFF2-40B4-BE49-F238E27FC236}">
                <a16:creationId xmlns:a16="http://schemas.microsoft.com/office/drawing/2014/main" id="{A316DD52-7894-4A75-969C-CA0645DA2978}"/>
              </a:ext>
            </a:extLst>
          </p:cNvPr>
          <p:cNvSpPr/>
          <p:nvPr/>
        </p:nvSpPr>
        <p:spPr>
          <a:xfrm>
            <a:off x="10240586" y="104418"/>
            <a:ext cx="1797528" cy="68247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5" tIns="45719" rIns="91435" bIns="45719" rtlCol="0" anchor="ctr"/>
          <a:lstStyle/>
          <a:p>
            <a:pPr algn="ctr" defTabSz="914309">
              <a:defRPr/>
            </a:pPr>
            <a:r>
              <a:rPr lang="en-GB" sz="2400" b="1" dirty="0">
                <a:solidFill>
                  <a:prstClr val="white"/>
                </a:solidFill>
                <a:latin typeface="Century Gothic" panose="020B0502020202020204" pitchFamily="34" charset="0"/>
              </a:rPr>
              <a:t>leer / </a:t>
            </a:r>
            <a:r>
              <a:rPr lang="en-GB" sz="2400" b="1" dirty="0" err="1">
                <a:solidFill>
                  <a:prstClr val="white"/>
                </a:solidFill>
                <a:latin typeface="Century Gothic" panose="020B0502020202020204" pitchFamily="34" charset="0"/>
              </a:rPr>
              <a:t>escuchar</a:t>
            </a:r>
            <a:endParaRPr lang="en-GB" sz="2667" b="1" dirty="0">
              <a:solidFill>
                <a:prstClr val="white"/>
              </a:solidFill>
              <a:latin typeface="Century Gothic" panose="020B0502020202020204" pitchFamily="34" charset="0"/>
            </a:endParaRPr>
          </a:p>
        </p:txBody>
      </p:sp>
      <p:sp>
        <p:nvSpPr>
          <p:cNvPr id="32" name="Anillo 2">
            <a:extLst>
              <a:ext uri="{FF2B5EF4-FFF2-40B4-BE49-F238E27FC236}">
                <a16:creationId xmlns:a16="http://schemas.microsoft.com/office/drawing/2014/main" id="{1BF2306A-BB3C-444C-8F58-5B47E9CDE39E}"/>
              </a:ext>
            </a:extLst>
          </p:cNvPr>
          <p:cNvSpPr/>
          <p:nvPr/>
        </p:nvSpPr>
        <p:spPr>
          <a:xfrm>
            <a:off x="4480355" y="5595815"/>
            <a:ext cx="678415" cy="481654"/>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pic>
        <p:nvPicPr>
          <p:cNvPr id="33" name="Content Placeholder 4" descr="A picture containing colorful&#10;&#10;Description automatically generated">
            <a:extLst>
              <a:ext uri="{FF2B5EF4-FFF2-40B4-BE49-F238E27FC236}">
                <a16:creationId xmlns:a16="http://schemas.microsoft.com/office/drawing/2014/main" id="{B2AAFE5E-F703-634E-B706-D4E6BC324DF4}"/>
              </a:ext>
            </a:extLst>
          </p:cNvPr>
          <p:cNvPicPr>
            <a:picLocks noGrp="1" noChangeAspect="1"/>
          </p:cNvPicPr>
          <p:nvPr>
            <p:ph idx="1"/>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7433" r="7210"/>
          <a:stretch/>
        </p:blipFill>
        <p:spPr>
          <a:xfrm>
            <a:off x="10357596" y="2309481"/>
            <a:ext cx="1542988" cy="1183474"/>
          </a:xfrm>
        </p:spPr>
      </p:pic>
      <p:sp>
        <p:nvSpPr>
          <p:cNvPr id="34" name="CuadroTexto 14">
            <a:extLst>
              <a:ext uri="{FF2B5EF4-FFF2-40B4-BE49-F238E27FC236}">
                <a16:creationId xmlns:a16="http://schemas.microsoft.com/office/drawing/2014/main" id="{DEB5D7E4-F65D-0748-BF88-40069D425DEF}"/>
              </a:ext>
            </a:extLst>
          </p:cNvPr>
          <p:cNvSpPr txBox="1"/>
          <p:nvPr/>
        </p:nvSpPr>
        <p:spPr>
          <a:xfrm>
            <a:off x="10063778" y="3187541"/>
            <a:ext cx="2128222" cy="1323439"/>
          </a:xfrm>
          <a:prstGeom prst="rect">
            <a:avLst/>
          </a:prstGeom>
          <a:noFill/>
        </p:spPr>
        <p:txBody>
          <a:bodyPr wrap="square" rtlCol="0">
            <a:spAutoFit/>
          </a:bodyPr>
          <a:lstStyle/>
          <a:p>
            <a:pPr algn="ctr"/>
            <a:r>
              <a:rPr lang="es-ES" sz="2000" dirty="0">
                <a:solidFill>
                  <a:schemeClr val="accent5">
                    <a:lumMod val="50000"/>
                  </a:schemeClr>
                </a:solidFill>
                <a:highlight>
                  <a:srgbClr val="FBF0D5"/>
                </a:highlight>
              </a:rPr>
              <a:t>Piñata – estrella con nueve *picos.</a:t>
            </a:r>
          </a:p>
          <a:p>
            <a:pPr algn="ctr"/>
            <a:r>
              <a:rPr lang="es-ES" sz="2000" dirty="0">
                <a:solidFill>
                  <a:schemeClr val="accent5">
                    <a:lumMod val="50000"/>
                  </a:schemeClr>
                </a:solidFill>
                <a:highlight>
                  <a:srgbClr val="FBF0D5"/>
                </a:highlight>
              </a:rPr>
              <a:t>*picos = </a:t>
            </a:r>
            <a:r>
              <a:rPr lang="es-ES" sz="2000" dirty="0" err="1">
                <a:solidFill>
                  <a:schemeClr val="accent5">
                    <a:lumMod val="50000"/>
                  </a:schemeClr>
                </a:solidFill>
                <a:highlight>
                  <a:srgbClr val="FBF0D5"/>
                </a:highlight>
              </a:rPr>
              <a:t>points</a:t>
            </a:r>
            <a:endParaRPr lang="es-GB" sz="2000" dirty="0">
              <a:solidFill>
                <a:schemeClr val="accent5">
                  <a:lumMod val="50000"/>
                </a:schemeClr>
              </a:solidFill>
              <a:highlight>
                <a:srgbClr val="FBF0D5"/>
              </a:highlight>
            </a:endParaRPr>
          </a:p>
        </p:txBody>
      </p:sp>
      <p:sp>
        <p:nvSpPr>
          <p:cNvPr id="36" name="Anillo 2">
            <a:extLst>
              <a:ext uri="{FF2B5EF4-FFF2-40B4-BE49-F238E27FC236}">
                <a16:creationId xmlns:a16="http://schemas.microsoft.com/office/drawing/2014/main" id="{4C22E35F-3000-1548-8B40-5D7BA8108CF0}"/>
              </a:ext>
            </a:extLst>
          </p:cNvPr>
          <p:cNvSpPr/>
          <p:nvPr/>
        </p:nvSpPr>
        <p:spPr>
          <a:xfrm>
            <a:off x="3155740" y="2529553"/>
            <a:ext cx="754750" cy="475105"/>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5" name="Anillo 2">
            <a:extLst>
              <a:ext uri="{FF2B5EF4-FFF2-40B4-BE49-F238E27FC236}">
                <a16:creationId xmlns:a16="http://schemas.microsoft.com/office/drawing/2014/main" id="{CF79E4DB-9064-9C46-99F1-AB2868A108AB}"/>
              </a:ext>
            </a:extLst>
          </p:cNvPr>
          <p:cNvSpPr/>
          <p:nvPr/>
        </p:nvSpPr>
        <p:spPr>
          <a:xfrm>
            <a:off x="8725058" y="2502669"/>
            <a:ext cx="1021855" cy="439711"/>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grpSp>
        <p:nvGrpSpPr>
          <p:cNvPr id="9" name="Grupo 8">
            <a:extLst>
              <a:ext uri="{FF2B5EF4-FFF2-40B4-BE49-F238E27FC236}">
                <a16:creationId xmlns:a16="http://schemas.microsoft.com/office/drawing/2014/main" id="{1F2651E5-54BD-B046-B4C6-1530F37E1867}"/>
              </a:ext>
            </a:extLst>
          </p:cNvPr>
          <p:cNvGrpSpPr/>
          <p:nvPr/>
        </p:nvGrpSpPr>
        <p:grpSpPr>
          <a:xfrm>
            <a:off x="3234953" y="911589"/>
            <a:ext cx="6718553" cy="4213492"/>
            <a:chOff x="20131243" y="6921182"/>
            <a:chExt cx="6718553" cy="4213492"/>
          </a:xfrm>
        </p:grpSpPr>
        <p:sp>
          <p:nvSpPr>
            <p:cNvPr id="5" name="Llamada ovalada 4">
              <a:extLst>
                <a:ext uri="{FF2B5EF4-FFF2-40B4-BE49-F238E27FC236}">
                  <a16:creationId xmlns:a16="http://schemas.microsoft.com/office/drawing/2014/main" id="{CE400523-0E7D-2C40-8898-5274B8781F70}"/>
                </a:ext>
              </a:extLst>
            </p:cNvPr>
            <p:cNvSpPr/>
            <p:nvPr/>
          </p:nvSpPr>
          <p:spPr>
            <a:xfrm>
              <a:off x="20131243" y="6921182"/>
              <a:ext cx="6718553" cy="4213492"/>
            </a:xfrm>
            <a:prstGeom prst="wedgeEllipseCallout">
              <a:avLst>
                <a:gd name="adj1" fmla="val 34069"/>
                <a:gd name="adj2" fmla="val -4784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GB" sz="2000" dirty="0"/>
                <a:t>Los Reyes Magos* van a las casas a dejar regalos la noche del 5 al 6 de enero.</a:t>
              </a:r>
            </a:p>
            <a:p>
              <a:pPr algn="ctr"/>
              <a:endParaRPr lang="es-GB" sz="2000" dirty="0"/>
            </a:p>
            <a:p>
              <a:pPr algn="ctr"/>
              <a:endParaRPr lang="es-GB" sz="2000" dirty="0"/>
            </a:p>
            <a:p>
              <a:pPr algn="ctr"/>
              <a:endParaRPr lang="es-GB" sz="2000" dirty="0"/>
            </a:p>
            <a:p>
              <a:pPr algn="ctr"/>
              <a:endParaRPr lang="es-GB" sz="2000" dirty="0"/>
            </a:p>
            <a:p>
              <a:pPr algn="ctr"/>
              <a:endParaRPr lang="es-GB" sz="2000" dirty="0"/>
            </a:p>
            <a:p>
              <a:pPr algn="ctr"/>
              <a:r>
                <a:rPr lang="es-GB" sz="2000" dirty="0"/>
                <a:t>*Los Reyes Magos = The Three Wise Men</a:t>
              </a:r>
            </a:p>
          </p:txBody>
        </p:sp>
        <p:pic>
          <p:nvPicPr>
            <p:cNvPr id="38" name="Picture 2" descr="fondo reyes magos png - Clip Art Library">
              <a:extLst>
                <a:ext uri="{FF2B5EF4-FFF2-40B4-BE49-F238E27FC236}">
                  <a16:creationId xmlns:a16="http://schemas.microsoft.com/office/drawing/2014/main" id="{03009445-4453-1345-8066-B09417C91A74}"/>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977716" y="8451629"/>
              <a:ext cx="1591877" cy="1591877"/>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Anillo 2">
            <a:extLst>
              <a:ext uri="{FF2B5EF4-FFF2-40B4-BE49-F238E27FC236}">
                <a16:creationId xmlns:a16="http://schemas.microsoft.com/office/drawing/2014/main" id="{6468B6E3-399B-9D47-A92C-9317348FA8F3}"/>
              </a:ext>
            </a:extLst>
          </p:cNvPr>
          <p:cNvSpPr/>
          <p:nvPr/>
        </p:nvSpPr>
        <p:spPr>
          <a:xfrm>
            <a:off x="3375818" y="5909224"/>
            <a:ext cx="1037570" cy="466976"/>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pic>
        <p:nvPicPr>
          <p:cNvPr id="11" name="Lucía y Nadia hablan de tradiciones de Navidad.wav" descr="Lucía y Nadia hablan de tradiciones de Navidad.wav">
            <a:hlinkClick r:id="" action="ppaction://media"/>
            <a:extLst>
              <a:ext uri="{FF2B5EF4-FFF2-40B4-BE49-F238E27FC236}">
                <a16:creationId xmlns:a16="http://schemas.microsoft.com/office/drawing/2014/main" id="{F0EBA00F-764D-8245-8873-800CF7267D0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480607" y="1233815"/>
            <a:ext cx="812800" cy="812800"/>
          </a:xfrm>
          <a:prstGeom prst="rect">
            <a:avLst/>
          </a:prstGeom>
        </p:spPr>
      </p:pic>
    </p:spTree>
    <p:extLst>
      <p:ext uri="{BB962C8B-B14F-4D97-AF65-F5344CB8AC3E}">
        <p14:creationId xmlns:p14="http://schemas.microsoft.com/office/powerpoint/2010/main" val="337969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475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1"/>
                </p:tgtEl>
              </p:cMediaNode>
            </p:audio>
          </p:childTnLst>
        </p:cTn>
      </p:par>
    </p:tnLst>
    <p:bldLst>
      <p:bldP spid="3"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6" grpId="0" animBg="1"/>
      <p:bldP spid="35" grpId="0" animBg="1"/>
      <p:bldP spid="3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496339" y="174522"/>
            <a:ext cx="253371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9" tIns="45719" rIns="91439" bIns="45719" rtlCol="0" anchor="ctr"/>
          <a:lstStyle/>
          <a:p>
            <a:pPr algn="ctr" defTabSz="914354">
              <a:defRPr/>
            </a:pP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48245" y="507573"/>
            <a:ext cx="10585359" cy="461663"/>
          </a:xfrm>
          <a:prstGeom prst="rect">
            <a:avLst/>
          </a:prstGeom>
          <a:noFill/>
        </p:spPr>
        <p:txBody>
          <a:bodyPr wrap="square" lIns="91439" tIns="45719" rIns="91439" bIns="45719" rtlCol="0">
            <a:spAutoFit/>
          </a:bodyPr>
          <a:lstStyle/>
          <a:p>
            <a:r>
              <a:rPr lang="en-US" sz="2400" b="1" dirty="0" err="1">
                <a:solidFill>
                  <a:srgbClr val="002060"/>
                </a:solidFill>
              </a:rPr>
              <a:t>Hablas</a:t>
            </a:r>
            <a:r>
              <a:rPr lang="en-US" sz="2400" b="1" dirty="0">
                <a:solidFill>
                  <a:srgbClr val="002060"/>
                </a:solidFill>
              </a:rPr>
              <a:t> con </a:t>
            </a:r>
            <a:r>
              <a:rPr lang="en-US" sz="2400" b="1" dirty="0" err="1">
                <a:solidFill>
                  <a:srgbClr val="002060"/>
                </a:solidFill>
              </a:rPr>
              <a:t>tu</a:t>
            </a:r>
            <a:r>
              <a:rPr lang="en-US" sz="2400" b="1" dirty="0">
                <a:solidFill>
                  <a:srgbClr val="002060"/>
                </a:solidFill>
              </a:rPr>
              <a:t> </a:t>
            </a:r>
            <a:r>
              <a:rPr lang="en-US" sz="2400" b="1" dirty="0" err="1">
                <a:solidFill>
                  <a:srgbClr val="002060"/>
                </a:solidFill>
              </a:rPr>
              <a:t>compañero</a:t>
            </a:r>
            <a:r>
              <a:rPr lang="en-US" sz="2400" b="1" dirty="0">
                <a:solidFill>
                  <a:srgbClr val="002060"/>
                </a:solidFill>
              </a:rPr>
              <a:t> </a:t>
            </a:r>
            <a:r>
              <a:rPr lang="en-US" sz="2400" b="1" dirty="0" err="1">
                <a:solidFill>
                  <a:srgbClr val="002060"/>
                </a:solidFill>
              </a:rPr>
              <a:t>sobre</a:t>
            </a:r>
            <a:r>
              <a:rPr lang="en-US" sz="2400" b="1" dirty="0">
                <a:solidFill>
                  <a:srgbClr val="002060"/>
                </a:solidFill>
              </a:rPr>
              <a:t> las </a:t>
            </a:r>
            <a:r>
              <a:rPr lang="en-US" sz="2400" b="1" dirty="0" err="1">
                <a:solidFill>
                  <a:srgbClr val="002060"/>
                </a:solidFill>
              </a:rPr>
              <a:t>vacaciones</a:t>
            </a:r>
            <a:r>
              <a:rPr lang="en-US" sz="2400" b="1" dirty="0">
                <a:solidFill>
                  <a:srgbClr val="002060"/>
                </a:solidFill>
              </a:rPr>
              <a:t> de Navidad.</a:t>
            </a:r>
          </a:p>
        </p:txBody>
      </p:sp>
      <p:sp>
        <p:nvSpPr>
          <p:cNvPr id="2" name="Title 1"/>
          <p:cNvSpPr>
            <a:spLocks noGrp="1"/>
          </p:cNvSpPr>
          <p:nvPr>
            <p:ph type="title"/>
          </p:nvPr>
        </p:nvSpPr>
        <p:spPr>
          <a:xfrm>
            <a:off x="9432179" y="45438"/>
            <a:ext cx="2662032" cy="659085"/>
          </a:xfrm>
        </p:spPr>
        <p:txBody>
          <a:bodyPr>
            <a:normAutofit fontScale="90000"/>
          </a:bodyPr>
          <a:lstStyle/>
          <a:p>
            <a:pPr algn="ctr"/>
            <a:r>
              <a:rPr lang="en-GB" sz="2400" b="1" dirty="0" err="1">
                <a:solidFill>
                  <a:schemeClr val="bg1"/>
                </a:solidFill>
              </a:rPr>
              <a:t>hablar</a:t>
            </a:r>
            <a:r>
              <a:rPr lang="en-GB" sz="2400" b="1" dirty="0">
                <a:solidFill>
                  <a:schemeClr val="bg1"/>
                </a:solidFill>
              </a:rPr>
              <a:t> / </a:t>
            </a:r>
            <a:r>
              <a:rPr lang="en-GB" sz="2400" b="1" dirty="0" err="1">
                <a:solidFill>
                  <a:schemeClr val="bg1"/>
                </a:solidFill>
              </a:rPr>
              <a:t>escuchar</a:t>
            </a:r>
            <a:endParaRPr lang="en-GB" sz="2667"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48245" y="1085951"/>
            <a:ext cx="11397689" cy="830995"/>
          </a:xfrm>
          <a:prstGeom prst="rect">
            <a:avLst/>
          </a:prstGeom>
          <a:noFill/>
        </p:spPr>
        <p:txBody>
          <a:bodyPr wrap="square" lIns="91439" tIns="45719" rIns="91439" bIns="45719" rtlCol="0">
            <a:spAutoFit/>
          </a:bodyPr>
          <a:lstStyle/>
          <a:p>
            <a:r>
              <a:rPr lang="en-US" sz="2400" dirty="0">
                <a:solidFill>
                  <a:srgbClr val="002060"/>
                </a:solidFill>
              </a:rPr>
              <a:t>Persona A </a:t>
            </a:r>
            <a:r>
              <a:rPr lang="en-US" sz="2400" dirty="0" err="1">
                <a:solidFill>
                  <a:srgbClr val="002060"/>
                </a:solidFill>
              </a:rPr>
              <a:t>habla</a:t>
            </a:r>
            <a:r>
              <a:rPr lang="en-US" sz="2400" dirty="0">
                <a:solidFill>
                  <a:srgbClr val="002060"/>
                </a:solidFill>
              </a:rPr>
              <a:t>: lee las </a:t>
            </a:r>
            <a:r>
              <a:rPr lang="en-US" sz="2400" dirty="0" err="1">
                <a:solidFill>
                  <a:srgbClr val="002060"/>
                </a:solidFill>
              </a:rPr>
              <a:t>frases</a:t>
            </a:r>
            <a:r>
              <a:rPr lang="en-US" sz="2400" dirty="0">
                <a:solidFill>
                  <a:srgbClr val="002060"/>
                </a:solidFill>
              </a:rPr>
              <a:t> en </a:t>
            </a:r>
            <a:r>
              <a:rPr lang="en-US" sz="2400" dirty="0" err="1">
                <a:solidFill>
                  <a:srgbClr val="002060"/>
                </a:solidFill>
              </a:rPr>
              <a:t>inglés</a:t>
            </a:r>
            <a:r>
              <a:rPr lang="en-US" sz="2400" dirty="0">
                <a:solidFill>
                  <a:srgbClr val="002060"/>
                </a:solidFill>
              </a:rPr>
              <a:t>. Debe </a:t>
            </a:r>
            <a:r>
              <a:rPr lang="en-US" sz="2400" dirty="0" err="1">
                <a:solidFill>
                  <a:srgbClr val="002060"/>
                </a:solidFill>
              </a:rPr>
              <a:t>decir</a:t>
            </a:r>
            <a:r>
              <a:rPr lang="en-US" sz="2400" dirty="0">
                <a:solidFill>
                  <a:srgbClr val="002060"/>
                </a:solidFill>
              </a:rPr>
              <a:t> las </a:t>
            </a:r>
            <a:r>
              <a:rPr lang="en-US" sz="2400" dirty="0" err="1">
                <a:solidFill>
                  <a:srgbClr val="002060"/>
                </a:solidFill>
              </a:rPr>
              <a:t>frases</a:t>
            </a:r>
            <a:r>
              <a:rPr lang="en-US" sz="2400" dirty="0">
                <a:solidFill>
                  <a:srgbClr val="002060"/>
                </a:solidFill>
              </a:rPr>
              <a:t> </a:t>
            </a:r>
            <a:r>
              <a:rPr lang="en-US" sz="2400" dirty="0" err="1">
                <a:solidFill>
                  <a:srgbClr val="002060"/>
                </a:solidFill>
              </a:rPr>
              <a:t>en</a:t>
            </a:r>
            <a:r>
              <a:rPr lang="en-US" sz="2400" dirty="0">
                <a:solidFill>
                  <a:srgbClr val="002060"/>
                </a:solidFill>
              </a:rPr>
              <a:t> </a:t>
            </a:r>
            <a:r>
              <a:rPr lang="en-US" sz="2400" dirty="0" err="1">
                <a:solidFill>
                  <a:srgbClr val="002060"/>
                </a:solidFill>
              </a:rPr>
              <a:t>español</a:t>
            </a:r>
            <a:r>
              <a:rPr lang="en-US" sz="2400" dirty="0">
                <a:solidFill>
                  <a:srgbClr val="002060"/>
                </a:solidFill>
              </a:rPr>
              <a:t> con </a:t>
            </a:r>
            <a:r>
              <a:rPr lang="en-US" sz="2400" b="1" dirty="0" err="1">
                <a:solidFill>
                  <a:srgbClr val="002060"/>
                </a:solidFill>
              </a:rPr>
              <a:t>vamos</a:t>
            </a:r>
            <a:r>
              <a:rPr lang="en-US" sz="2400" dirty="0">
                <a:solidFill>
                  <a:srgbClr val="002060"/>
                </a:solidFill>
              </a:rPr>
              <a:t>, </a:t>
            </a:r>
            <a:r>
              <a:rPr lang="en-US" sz="2400" b="1" dirty="0" err="1">
                <a:solidFill>
                  <a:srgbClr val="002060"/>
                </a:solidFill>
              </a:rPr>
              <a:t>vais</a:t>
            </a:r>
            <a:r>
              <a:rPr lang="en-US" sz="2400" b="1" dirty="0">
                <a:solidFill>
                  <a:srgbClr val="002060"/>
                </a:solidFill>
              </a:rPr>
              <a:t> </a:t>
            </a:r>
            <a:r>
              <a:rPr lang="en-US" sz="2400" dirty="0">
                <a:solidFill>
                  <a:srgbClr val="002060"/>
                </a:solidFill>
              </a:rPr>
              <a:t>o </a:t>
            </a:r>
            <a:r>
              <a:rPr lang="en-US" sz="2400" b="1" dirty="0">
                <a:solidFill>
                  <a:srgbClr val="002060"/>
                </a:solidFill>
              </a:rPr>
              <a:t>van </a:t>
            </a:r>
            <a:r>
              <a:rPr lang="en-US" sz="2400" dirty="0" err="1">
                <a:solidFill>
                  <a:srgbClr val="002060"/>
                </a:solidFill>
              </a:rPr>
              <a:t>según</a:t>
            </a:r>
            <a:r>
              <a:rPr lang="en-US" sz="2400" dirty="0">
                <a:solidFill>
                  <a:srgbClr val="002060"/>
                </a:solidFill>
              </a:rPr>
              <a:t> la persona.</a:t>
            </a:r>
          </a:p>
        </p:txBody>
      </p:sp>
      <p:sp>
        <p:nvSpPr>
          <p:cNvPr id="19" name="TextBox 6">
            <a:extLst>
              <a:ext uri="{FF2B5EF4-FFF2-40B4-BE49-F238E27FC236}">
                <a16:creationId xmlns:a16="http://schemas.microsoft.com/office/drawing/2014/main" id="{6853AE64-D9FC-2148-9592-C911E1B3CE84}"/>
              </a:ext>
            </a:extLst>
          </p:cNvPr>
          <p:cNvSpPr txBox="1"/>
          <p:nvPr/>
        </p:nvSpPr>
        <p:spPr>
          <a:xfrm>
            <a:off x="253371" y="2055527"/>
            <a:ext cx="9640438" cy="830995"/>
          </a:xfrm>
          <a:prstGeom prst="rect">
            <a:avLst/>
          </a:prstGeom>
          <a:noFill/>
        </p:spPr>
        <p:txBody>
          <a:bodyPr wrap="square" lIns="91439" tIns="45719" rIns="91439" bIns="45719" rtlCol="0">
            <a:spAutoFit/>
          </a:bodyPr>
          <a:lstStyle/>
          <a:p>
            <a:r>
              <a:rPr lang="en-US" sz="2400" dirty="0">
                <a:solidFill>
                  <a:srgbClr val="002060"/>
                </a:solidFill>
              </a:rPr>
              <a:t>Persona B </a:t>
            </a:r>
            <a:r>
              <a:rPr lang="en-US" sz="2400" dirty="0" err="1">
                <a:solidFill>
                  <a:srgbClr val="002060"/>
                </a:solidFill>
              </a:rPr>
              <a:t>escucha</a:t>
            </a:r>
            <a:r>
              <a:rPr lang="en-US" sz="2400" dirty="0">
                <a:solidFill>
                  <a:srgbClr val="002060"/>
                </a:solidFill>
              </a:rPr>
              <a:t>: </a:t>
            </a:r>
            <a:r>
              <a:rPr lang="en-US" sz="2400" dirty="0" err="1">
                <a:solidFill>
                  <a:srgbClr val="002060"/>
                </a:solidFill>
              </a:rPr>
              <a:t>marca</a:t>
            </a:r>
            <a:r>
              <a:rPr lang="en-US" sz="2400" dirty="0">
                <a:solidFill>
                  <a:srgbClr val="002060"/>
                </a:solidFill>
              </a:rPr>
              <a:t> </a:t>
            </a:r>
            <a:r>
              <a:rPr lang="en-US" sz="2400" b="1" dirty="0">
                <a:solidFill>
                  <a:srgbClr val="002060"/>
                </a:solidFill>
              </a:rPr>
              <a:t>‘</a:t>
            </a:r>
            <a:r>
              <a:rPr lang="en-US" sz="2400" b="1" dirty="0" err="1">
                <a:solidFill>
                  <a:srgbClr val="002060"/>
                </a:solidFill>
              </a:rPr>
              <a:t>nosotros</a:t>
            </a:r>
            <a:r>
              <a:rPr lang="en-US" sz="2400" b="1" dirty="0">
                <a:solidFill>
                  <a:srgbClr val="002060"/>
                </a:solidFill>
              </a:rPr>
              <a:t>’</a:t>
            </a:r>
            <a:r>
              <a:rPr lang="en-US" sz="2400" dirty="0">
                <a:solidFill>
                  <a:srgbClr val="002060"/>
                </a:solidFill>
              </a:rPr>
              <a:t> (</a:t>
            </a:r>
            <a:r>
              <a:rPr lang="en-US" sz="2400" i="1" dirty="0" err="1">
                <a:solidFill>
                  <a:srgbClr val="002060"/>
                </a:solidFill>
              </a:rPr>
              <a:t>vamos</a:t>
            </a:r>
            <a:r>
              <a:rPr lang="en-US" sz="2400" i="1" dirty="0">
                <a:solidFill>
                  <a:srgbClr val="002060"/>
                </a:solidFill>
              </a:rPr>
              <a:t> a…</a:t>
            </a:r>
            <a:r>
              <a:rPr lang="en-US" sz="2400" dirty="0">
                <a:solidFill>
                  <a:srgbClr val="002060"/>
                </a:solidFill>
              </a:rPr>
              <a:t>), </a:t>
            </a:r>
            <a:r>
              <a:rPr lang="en-US" sz="2400" b="1" dirty="0">
                <a:solidFill>
                  <a:srgbClr val="002060"/>
                </a:solidFill>
              </a:rPr>
              <a:t>‘</a:t>
            </a:r>
            <a:r>
              <a:rPr lang="en-US" sz="2400" b="1" dirty="0" err="1">
                <a:solidFill>
                  <a:srgbClr val="002060"/>
                </a:solidFill>
              </a:rPr>
              <a:t>vosotros</a:t>
            </a:r>
            <a:r>
              <a:rPr lang="en-US" sz="2400" b="1" dirty="0">
                <a:solidFill>
                  <a:srgbClr val="002060"/>
                </a:solidFill>
              </a:rPr>
              <a:t>’</a:t>
            </a:r>
            <a:r>
              <a:rPr lang="en-US" sz="2400" dirty="0">
                <a:solidFill>
                  <a:srgbClr val="002060"/>
                </a:solidFill>
              </a:rPr>
              <a:t> (</a:t>
            </a:r>
            <a:r>
              <a:rPr lang="en-US" sz="2400" i="1" dirty="0" err="1">
                <a:solidFill>
                  <a:srgbClr val="002060"/>
                </a:solidFill>
              </a:rPr>
              <a:t>vais</a:t>
            </a:r>
            <a:r>
              <a:rPr lang="en-US" sz="2400" i="1" dirty="0">
                <a:solidFill>
                  <a:srgbClr val="002060"/>
                </a:solidFill>
              </a:rPr>
              <a:t> a…</a:t>
            </a:r>
            <a:r>
              <a:rPr lang="en-US" sz="2400" dirty="0">
                <a:solidFill>
                  <a:srgbClr val="002060"/>
                </a:solidFill>
              </a:rPr>
              <a:t>) o </a:t>
            </a:r>
            <a:r>
              <a:rPr lang="en-US" sz="2400" b="1" dirty="0">
                <a:solidFill>
                  <a:srgbClr val="002060"/>
                </a:solidFill>
              </a:rPr>
              <a:t>‘</a:t>
            </a:r>
            <a:r>
              <a:rPr lang="en-US" sz="2400" b="1" dirty="0" err="1">
                <a:solidFill>
                  <a:srgbClr val="002060"/>
                </a:solidFill>
              </a:rPr>
              <a:t>ellos</a:t>
            </a:r>
            <a:r>
              <a:rPr lang="en-US" sz="2400" dirty="0">
                <a:solidFill>
                  <a:srgbClr val="002060"/>
                </a:solidFill>
              </a:rPr>
              <a:t>’ (</a:t>
            </a:r>
            <a:r>
              <a:rPr lang="en-US" sz="2400" i="1" dirty="0">
                <a:solidFill>
                  <a:srgbClr val="002060"/>
                </a:solidFill>
              </a:rPr>
              <a:t>van a...</a:t>
            </a:r>
            <a:r>
              <a:rPr lang="en-US" sz="2400" dirty="0">
                <a:solidFill>
                  <a:srgbClr val="002060"/>
                </a:solidFill>
              </a:rPr>
              <a:t>) y escribe la </a:t>
            </a:r>
            <a:r>
              <a:rPr lang="en-US" sz="2400" dirty="0" err="1">
                <a:solidFill>
                  <a:srgbClr val="002060"/>
                </a:solidFill>
              </a:rPr>
              <a:t>actividad</a:t>
            </a:r>
            <a:r>
              <a:rPr lang="en-US" sz="2400" dirty="0">
                <a:solidFill>
                  <a:srgbClr val="002060"/>
                </a:solidFill>
              </a:rPr>
              <a:t> en </a:t>
            </a:r>
            <a:r>
              <a:rPr lang="en-US" sz="2400" dirty="0" err="1">
                <a:solidFill>
                  <a:srgbClr val="002060"/>
                </a:solidFill>
              </a:rPr>
              <a:t>inglés</a:t>
            </a:r>
            <a:r>
              <a:rPr lang="en-US" sz="2400" dirty="0">
                <a:solidFill>
                  <a:srgbClr val="002060"/>
                </a:solidFill>
              </a:rPr>
              <a:t>.</a:t>
            </a:r>
          </a:p>
        </p:txBody>
      </p:sp>
      <p:sp>
        <p:nvSpPr>
          <p:cNvPr id="20" name="TextBox 6">
            <a:extLst>
              <a:ext uri="{FF2B5EF4-FFF2-40B4-BE49-F238E27FC236}">
                <a16:creationId xmlns:a16="http://schemas.microsoft.com/office/drawing/2014/main" id="{F7501631-685D-D44C-83F3-9CBC2E6DB6C2}"/>
              </a:ext>
            </a:extLst>
          </p:cNvPr>
          <p:cNvSpPr txBox="1"/>
          <p:nvPr/>
        </p:nvSpPr>
        <p:spPr>
          <a:xfrm>
            <a:off x="286309" y="3016096"/>
            <a:ext cx="1666163" cy="461663"/>
          </a:xfrm>
          <a:prstGeom prst="rect">
            <a:avLst/>
          </a:prstGeom>
          <a:noFill/>
        </p:spPr>
        <p:txBody>
          <a:bodyPr wrap="square" lIns="91439" tIns="45719" rIns="91439" bIns="45719" rtlCol="0">
            <a:spAutoFit/>
          </a:bodyPr>
          <a:lstStyle/>
          <a:p>
            <a:r>
              <a:rPr lang="en-US" sz="2400" b="1" dirty="0" err="1">
                <a:solidFill>
                  <a:srgbClr val="002060"/>
                </a:solidFill>
              </a:rPr>
              <a:t>Ejemplo</a:t>
            </a:r>
            <a:r>
              <a:rPr lang="en-US" sz="2400" b="1" dirty="0">
                <a:solidFill>
                  <a:srgbClr val="002060"/>
                </a:solidFill>
              </a:rPr>
              <a:t>:</a:t>
            </a:r>
          </a:p>
        </p:txBody>
      </p:sp>
      <p:sp>
        <p:nvSpPr>
          <p:cNvPr id="21" name="Rectángulo 20">
            <a:extLst>
              <a:ext uri="{FF2B5EF4-FFF2-40B4-BE49-F238E27FC236}">
                <a16:creationId xmlns:a16="http://schemas.microsoft.com/office/drawing/2014/main" id="{92469AC4-FD6D-164B-ABBD-F7BBA97351B6}"/>
              </a:ext>
            </a:extLst>
          </p:cNvPr>
          <p:cNvSpPr/>
          <p:nvPr/>
        </p:nvSpPr>
        <p:spPr>
          <a:xfrm>
            <a:off x="291742" y="4182447"/>
            <a:ext cx="2979036" cy="1986168"/>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x-none" sz="2400" b="1" dirty="0">
                <a:solidFill>
                  <a:srgbClr val="002060"/>
                </a:solidFill>
              </a:rPr>
              <a:t>1</a:t>
            </a:r>
            <a:r>
              <a:rPr lang="x-none" sz="2400" b="1">
                <a:solidFill>
                  <a:srgbClr val="002060"/>
                </a:solidFill>
              </a:rPr>
              <a:t>) </a:t>
            </a:r>
            <a:r>
              <a:rPr lang="en-GB" sz="2400" b="1" dirty="0">
                <a:solidFill>
                  <a:srgbClr val="002060"/>
                </a:solidFill>
              </a:rPr>
              <a:t>We are going to </a:t>
            </a:r>
            <a:r>
              <a:rPr lang="en-GB" sz="2400" dirty="0">
                <a:solidFill>
                  <a:srgbClr val="002060"/>
                </a:solidFill>
              </a:rPr>
              <a:t>sing Christmas songs in the square.</a:t>
            </a:r>
            <a:endParaRPr lang="x-none" sz="2400" dirty="0">
              <a:solidFill>
                <a:srgbClr val="002060"/>
              </a:solidFill>
            </a:endParaRPr>
          </a:p>
        </p:txBody>
      </p:sp>
      <p:graphicFrame>
        <p:nvGraphicFramePr>
          <p:cNvPr id="3" name="Tabla 2">
            <a:extLst>
              <a:ext uri="{FF2B5EF4-FFF2-40B4-BE49-F238E27FC236}">
                <a16:creationId xmlns:a16="http://schemas.microsoft.com/office/drawing/2014/main" id="{29B82EBD-DEA3-E240-B415-928262553EC0}"/>
              </a:ext>
            </a:extLst>
          </p:cNvPr>
          <p:cNvGraphicFramePr>
            <a:graphicFrameLocks noGrp="1"/>
          </p:cNvGraphicFramePr>
          <p:nvPr>
            <p:extLst>
              <p:ext uri="{D42A27DB-BD31-4B8C-83A1-F6EECF244321}">
                <p14:modId xmlns:p14="http://schemas.microsoft.com/office/powerpoint/2010/main" val="362991110"/>
              </p:ext>
            </p:extLst>
          </p:nvPr>
        </p:nvGraphicFramePr>
        <p:xfrm>
          <a:off x="4519246" y="4027416"/>
          <a:ext cx="7537570" cy="2164425"/>
        </p:xfrm>
        <a:graphic>
          <a:graphicData uri="http://schemas.openxmlformats.org/drawingml/2006/table">
            <a:tbl>
              <a:tblPr firstRow="1" bandRow="1">
                <a:tableStyleId>{5DA37D80-6434-44D0-A028-1B22A696006F}</a:tableStyleId>
              </a:tblPr>
              <a:tblGrid>
                <a:gridCol w="1315616">
                  <a:extLst>
                    <a:ext uri="{9D8B030D-6E8A-4147-A177-3AD203B41FA5}">
                      <a16:colId xmlns:a16="http://schemas.microsoft.com/office/drawing/2014/main" val="2034685978"/>
                    </a:ext>
                  </a:extLst>
                </a:gridCol>
                <a:gridCol w="1344048">
                  <a:extLst>
                    <a:ext uri="{9D8B030D-6E8A-4147-A177-3AD203B41FA5}">
                      <a16:colId xmlns:a16="http://schemas.microsoft.com/office/drawing/2014/main" val="2787285574"/>
                    </a:ext>
                  </a:extLst>
                </a:gridCol>
                <a:gridCol w="1344048">
                  <a:extLst>
                    <a:ext uri="{9D8B030D-6E8A-4147-A177-3AD203B41FA5}">
                      <a16:colId xmlns:a16="http://schemas.microsoft.com/office/drawing/2014/main" val="3861968725"/>
                    </a:ext>
                  </a:extLst>
                </a:gridCol>
                <a:gridCol w="3533858">
                  <a:extLst>
                    <a:ext uri="{9D8B030D-6E8A-4147-A177-3AD203B41FA5}">
                      <a16:colId xmlns:a16="http://schemas.microsoft.com/office/drawing/2014/main" val="1608079510"/>
                    </a:ext>
                  </a:extLst>
                </a:gridCol>
              </a:tblGrid>
              <a:tr h="580601">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200" b="1" dirty="0">
                          <a:solidFill>
                            <a:srgbClr val="002060"/>
                          </a:solidFill>
                        </a:rPr>
                        <a:t>¿Quién?</a:t>
                      </a:r>
                      <a:endParaRPr lang="x-none" sz="2200" b="1">
                        <a:solidFill>
                          <a:srgbClr val="002060"/>
                        </a:solidFill>
                      </a:endParaRPr>
                    </a:p>
                  </a:txBody>
                  <a:tcPr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dirty="0">
                          <a:solidFill>
                            <a:srgbClr val="002060"/>
                          </a:solidFill>
                        </a:rPr>
                        <a:t>¿Quién?</a:t>
                      </a:r>
                      <a:endParaRPr lang="x-none" sz="2700" b="1">
                        <a:solidFill>
                          <a:srgbClr val="002060"/>
                        </a:solidFill>
                      </a:endParaRPr>
                    </a:p>
                  </a:txBody>
                  <a:tcPr anchor="ctr"/>
                </a:tc>
                <a:tc hMerge="1">
                  <a:txBody>
                    <a:bodyPr/>
                    <a:lstStyle/>
                    <a:p>
                      <a:pPr algn="ctr"/>
                      <a:endParaRPr lang="x-none" sz="2000" b="1" dirty="0">
                        <a:solidFill>
                          <a:srgbClr val="002060"/>
                        </a:solidFill>
                      </a:endParaRPr>
                    </a:p>
                  </a:txBody>
                  <a:tcPr marL="68580" marR="68580" marT="34290" marB="34290" anchor="ctr"/>
                </a:tc>
                <a:tc>
                  <a:txBody>
                    <a:bodyPr/>
                    <a:lstStyle/>
                    <a:p>
                      <a:pPr algn="ctr"/>
                      <a:endParaRPr lang="x-none" sz="2700" b="1" dirty="0">
                        <a:solidFill>
                          <a:srgbClr val="002060"/>
                        </a:solidFill>
                      </a:endParaRPr>
                    </a:p>
                  </a:txBody>
                  <a:tcPr anchor="ctr"/>
                </a:tc>
                <a:extLst>
                  <a:ext uri="{0D108BD9-81ED-4DB2-BD59-A6C34878D82A}">
                    <a16:rowId xmlns:a16="http://schemas.microsoft.com/office/drawing/2014/main" val="999975706"/>
                  </a:ext>
                </a:extLst>
              </a:tr>
              <a:tr h="559267">
                <a:tc>
                  <a:txBody>
                    <a:bodyPr/>
                    <a:lstStyle/>
                    <a:p>
                      <a:pPr algn="ctr"/>
                      <a:r>
                        <a:rPr lang="es-ES" sz="2200" b="1" dirty="0" err="1">
                          <a:solidFill>
                            <a:srgbClr val="002060"/>
                          </a:solidFill>
                        </a:rPr>
                        <a:t>we</a:t>
                      </a:r>
                      <a:endParaRPr lang="x-none" sz="2200" b="1" dirty="0">
                        <a:solidFill>
                          <a:srgbClr val="002060"/>
                        </a:solidFill>
                      </a:endParaRPr>
                    </a:p>
                  </a:txBody>
                  <a:tcPr anchor="ctr"/>
                </a:tc>
                <a:tc>
                  <a:txBody>
                    <a:bodyPr/>
                    <a:lstStyle/>
                    <a:p>
                      <a:pPr algn="ctr"/>
                      <a:r>
                        <a:rPr lang="es-ES" sz="2200" b="1" dirty="0" err="1">
                          <a:solidFill>
                            <a:srgbClr val="002060"/>
                          </a:solidFill>
                        </a:rPr>
                        <a:t>you</a:t>
                      </a:r>
                      <a:r>
                        <a:rPr lang="es-ES" sz="2200" b="1" dirty="0">
                          <a:solidFill>
                            <a:srgbClr val="002060"/>
                          </a:solidFill>
                        </a:rPr>
                        <a:t> </a:t>
                      </a:r>
                      <a:r>
                        <a:rPr lang="es-ES" sz="2200" b="1" dirty="0" err="1">
                          <a:solidFill>
                            <a:srgbClr val="002060"/>
                          </a:solidFill>
                        </a:rPr>
                        <a:t>all</a:t>
                      </a:r>
                      <a:endParaRPr lang="x-none" sz="2200" b="1" dirty="0">
                        <a:solidFill>
                          <a:srgbClr val="002060"/>
                        </a:solidFill>
                      </a:endParaRPr>
                    </a:p>
                  </a:txBody>
                  <a:tcPr anchor="ctr"/>
                </a:tc>
                <a:tc>
                  <a:txBody>
                    <a:bodyPr/>
                    <a:lstStyle/>
                    <a:p>
                      <a:pPr algn="ctr"/>
                      <a:r>
                        <a:rPr lang="en-GB" sz="2200" b="1" dirty="0">
                          <a:solidFill>
                            <a:srgbClr val="002060"/>
                          </a:solidFill>
                        </a:rPr>
                        <a:t>they</a:t>
                      </a:r>
                      <a:endParaRPr lang="x-none" sz="2200" b="1" dirty="0">
                        <a:solidFill>
                          <a:srgbClr val="002060"/>
                        </a:solidFill>
                      </a:endParaRPr>
                    </a:p>
                  </a:txBody>
                  <a:tcPr anchor="ctr"/>
                </a:tc>
                <a:tc>
                  <a:txBody>
                    <a:bodyPr/>
                    <a:lstStyle/>
                    <a:p>
                      <a:pPr algn="ctr"/>
                      <a:r>
                        <a:rPr lang="es-ES" sz="2200" b="1" dirty="0">
                          <a:solidFill>
                            <a:srgbClr val="002060"/>
                          </a:solidFill>
                        </a:rPr>
                        <a:t>el plan (en inglés)</a:t>
                      </a:r>
                      <a:endParaRPr lang="x-none" sz="2200" b="1" dirty="0">
                        <a:solidFill>
                          <a:srgbClr val="002060"/>
                        </a:solidFill>
                      </a:endParaRPr>
                    </a:p>
                  </a:txBody>
                  <a:tcPr anchor="ctr"/>
                </a:tc>
                <a:extLst>
                  <a:ext uri="{0D108BD9-81ED-4DB2-BD59-A6C34878D82A}">
                    <a16:rowId xmlns:a16="http://schemas.microsoft.com/office/drawing/2014/main" val="1548896538"/>
                  </a:ext>
                </a:extLst>
              </a:tr>
              <a:tr h="1024557">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122319523"/>
                  </a:ext>
                </a:extLst>
              </a:tr>
            </a:tbl>
          </a:graphicData>
        </a:graphic>
      </p:graphicFrame>
      <p:sp>
        <p:nvSpPr>
          <p:cNvPr id="5" name="Llamada rectangular redondeada 4">
            <a:extLst>
              <a:ext uri="{FF2B5EF4-FFF2-40B4-BE49-F238E27FC236}">
                <a16:creationId xmlns:a16="http://schemas.microsoft.com/office/drawing/2014/main" id="{BC4D8A4E-DBEE-0D4A-875A-EBEFA968DF8E}"/>
              </a:ext>
            </a:extLst>
          </p:cNvPr>
          <p:cNvSpPr/>
          <p:nvPr/>
        </p:nvSpPr>
        <p:spPr>
          <a:xfrm>
            <a:off x="2064839" y="3009649"/>
            <a:ext cx="2629894" cy="1296584"/>
          </a:xfrm>
          <a:prstGeom prst="wedgeRoundRectCallout">
            <a:avLst>
              <a:gd name="adj1" fmla="val -59724"/>
              <a:gd name="adj2" fmla="val 47523"/>
              <a:gd name="adj3" fmla="val 16667"/>
            </a:avLst>
          </a:prstGeom>
          <a:solidFill>
            <a:srgbClr val="EB959C"/>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s-ES" sz="2200" dirty="0">
                <a:solidFill>
                  <a:srgbClr val="002060"/>
                </a:solidFill>
              </a:rPr>
              <a:t>Vamos a cantar canciones de Navidad en la plaza.</a:t>
            </a:r>
            <a:endParaRPr lang="x-none" sz="2200" dirty="0">
              <a:solidFill>
                <a:srgbClr val="002060"/>
              </a:solidFill>
            </a:endParaRPr>
          </a:p>
        </p:txBody>
      </p:sp>
      <p:sp>
        <p:nvSpPr>
          <p:cNvPr id="26" name="Título 1">
            <a:extLst>
              <a:ext uri="{FF2B5EF4-FFF2-40B4-BE49-F238E27FC236}">
                <a16:creationId xmlns:a16="http://schemas.microsoft.com/office/drawing/2014/main" id="{977C934C-D9A1-3046-8EB5-724F7AE8ED2F}"/>
              </a:ext>
            </a:extLst>
          </p:cNvPr>
          <p:cNvSpPr txBox="1">
            <a:spLocks/>
          </p:cNvSpPr>
          <p:nvPr/>
        </p:nvSpPr>
        <p:spPr>
          <a:xfrm>
            <a:off x="286309" y="3579790"/>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dirty="0">
                <a:solidFill>
                  <a:srgbClr val="002060"/>
                </a:solidFill>
              </a:rPr>
              <a:t>Persona</a:t>
            </a:r>
            <a:r>
              <a:rPr lang="x-none" sz="2400" b="1">
                <a:solidFill>
                  <a:srgbClr val="002060"/>
                </a:solidFill>
              </a:rPr>
              <a:t> </a:t>
            </a:r>
            <a:r>
              <a:rPr lang="x-none" sz="2400" b="1" dirty="0">
                <a:solidFill>
                  <a:srgbClr val="002060"/>
                </a:solidFill>
              </a:rPr>
              <a:t>A</a:t>
            </a:r>
          </a:p>
        </p:txBody>
      </p:sp>
      <p:sp>
        <p:nvSpPr>
          <p:cNvPr id="27" name="Título 1">
            <a:extLst>
              <a:ext uri="{FF2B5EF4-FFF2-40B4-BE49-F238E27FC236}">
                <a16:creationId xmlns:a16="http://schemas.microsoft.com/office/drawing/2014/main" id="{56E98740-D3E0-F94A-A28C-A51934926636}"/>
              </a:ext>
            </a:extLst>
          </p:cNvPr>
          <p:cNvSpPr txBox="1">
            <a:spLocks/>
          </p:cNvSpPr>
          <p:nvPr/>
        </p:nvSpPr>
        <p:spPr>
          <a:xfrm>
            <a:off x="4807100" y="3579790"/>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dirty="0">
                <a:solidFill>
                  <a:srgbClr val="002060"/>
                </a:solidFill>
              </a:rPr>
              <a:t>Persona</a:t>
            </a:r>
            <a:r>
              <a:rPr lang="x-none" sz="2400" b="1">
                <a:solidFill>
                  <a:srgbClr val="002060"/>
                </a:solidFill>
              </a:rPr>
              <a:t> </a:t>
            </a:r>
            <a:r>
              <a:rPr lang="x-none" sz="2400" b="1" dirty="0">
                <a:solidFill>
                  <a:srgbClr val="002060"/>
                </a:solidFill>
              </a:rPr>
              <a:t>B</a:t>
            </a:r>
          </a:p>
        </p:txBody>
      </p:sp>
      <p:pic>
        <p:nvPicPr>
          <p:cNvPr id="31" name="Imagen 30">
            <a:extLst>
              <a:ext uri="{FF2B5EF4-FFF2-40B4-BE49-F238E27FC236}">
                <a16:creationId xmlns:a16="http://schemas.microsoft.com/office/drawing/2014/main" id="{AD6F7DD6-7CED-3F49-9716-E2FB61C91904}"/>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 uri="{28A0092B-C50C-407E-A947-70E740481C1C}">
                <a14:useLocalDpi xmlns:a14="http://schemas.microsoft.com/office/drawing/2010/main"/>
              </a:ext>
            </a:extLst>
          </a:blip>
          <a:stretch>
            <a:fillRect/>
          </a:stretch>
        </p:blipFill>
        <p:spPr>
          <a:xfrm>
            <a:off x="11153330" y="4733275"/>
            <a:ext cx="940881" cy="752705"/>
          </a:xfrm>
          <a:prstGeom prst="rect">
            <a:avLst/>
          </a:prstGeom>
        </p:spPr>
      </p:pic>
      <p:sp>
        <p:nvSpPr>
          <p:cNvPr id="9" name="TextBox 8"/>
          <p:cNvSpPr txBox="1"/>
          <p:nvPr/>
        </p:nvSpPr>
        <p:spPr>
          <a:xfrm>
            <a:off x="8451734" y="5294908"/>
            <a:ext cx="3657312" cy="943974"/>
          </a:xfrm>
          <a:prstGeom prst="rect">
            <a:avLst/>
          </a:prstGeom>
          <a:noFill/>
        </p:spPr>
        <p:txBody>
          <a:bodyPr wrap="square" lIns="121917" tIns="60959" rIns="121917" bIns="60959" rtlCol="0">
            <a:spAutoFit/>
          </a:bodyPr>
          <a:lstStyle/>
          <a:p>
            <a:pPr algn="ctr"/>
            <a:r>
              <a:rPr lang="en-US" sz="2667" dirty="0">
                <a:solidFill>
                  <a:srgbClr val="002060"/>
                </a:solidFill>
              </a:rPr>
              <a:t>sing Christmas songs in the square</a:t>
            </a:r>
          </a:p>
        </p:txBody>
      </p:sp>
      <p:pic>
        <p:nvPicPr>
          <p:cNvPr id="18" name="Picture 1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4263" y="5411625"/>
            <a:ext cx="376696" cy="392392"/>
          </a:xfrm>
          <a:prstGeom prst="rect">
            <a:avLst/>
          </a:prstGeom>
        </p:spPr>
      </p:pic>
      <p:pic>
        <p:nvPicPr>
          <p:cNvPr id="2052" name="Picture 4" descr="people singing christmas carols clipart - Clip Art Library">
            <a:extLst>
              <a:ext uri="{FF2B5EF4-FFF2-40B4-BE49-F238E27FC236}">
                <a16:creationId xmlns:a16="http://schemas.microsoft.com/office/drawing/2014/main" id="{71CE2D23-04C9-D34D-AA27-3948CA0F2568}"/>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327891" y="1592553"/>
            <a:ext cx="2577800" cy="23708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insettia Flower Oleander Plant Christmas - flower png download ...">
            <a:extLst>
              <a:ext uri="{FF2B5EF4-FFF2-40B4-BE49-F238E27FC236}">
                <a16:creationId xmlns:a16="http://schemas.microsoft.com/office/drawing/2014/main" id="{EEC82DD8-47DA-A24F-B996-21EC1D5B7B7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80657" y="2769723"/>
            <a:ext cx="2026178" cy="143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84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19" grpId="0"/>
      <p:bldP spid="20" grpId="0"/>
      <p:bldP spid="21" grpId="0" animBg="1"/>
      <p:bldP spid="5" grpId="0" animBg="1"/>
      <p:bldP spid="26" grpId="0"/>
      <p:bldP spid="27"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1669" y="764730"/>
            <a:ext cx="5320052" cy="565149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pPr marL="609555" indent="-609555">
              <a:buAutoNum type="arabicPeriod"/>
            </a:pPr>
            <a:r>
              <a:rPr lang="en-US" sz="2667" b="1" dirty="0">
                <a:solidFill>
                  <a:srgbClr val="002060"/>
                </a:solidFill>
              </a:rPr>
              <a:t>We are going to </a:t>
            </a:r>
            <a:r>
              <a:rPr lang="en-US" sz="2667" dirty="0">
                <a:solidFill>
                  <a:srgbClr val="002060"/>
                </a:solidFill>
              </a:rPr>
              <a:t>play the guitar for my family.</a:t>
            </a:r>
            <a:endParaRPr lang="en-US" sz="2667" b="1" dirty="0">
              <a:solidFill>
                <a:srgbClr val="002060"/>
              </a:solidFill>
            </a:endParaRPr>
          </a:p>
          <a:p>
            <a:pPr marL="609555" indent="-609555">
              <a:buAutoNum type="arabicPeriod"/>
            </a:pPr>
            <a:r>
              <a:rPr lang="en-US" sz="2667" b="1" dirty="0">
                <a:solidFill>
                  <a:srgbClr val="002060"/>
                </a:solidFill>
              </a:rPr>
              <a:t>They are going to </a:t>
            </a:r>
            <a:r>
              <a:rPr lang="en-US" sz="2667" dirty="0">
                <a:solidFill>
                  <a:srgbClr val="002060"/>
                </a:solidFill>
              </a:rPr>
              <a:t>break the piñata.</a:t>
            </a:r>
          </a:p>
          <a:p>
            <a:pPr marL="609555" indent="-609555">
              <a:buAutoNum type="arabicPeriod"/>
            </a:pPr>
            <a:r>
              <a:rPr lang="en-US" sz="2667" b="1" dirty="0">
                <a:solidFill>
                  <a:srgbClr val="002060"/>
                </a:solidFill>
              </a:rPr>
              <a:t>They are going to </a:t>
            </a:r>
            <a:r>
              <a:rPr lang="en-US" sz="2667" dirty="0">
                <a:solidFill>
                  <a:srgbClr val="002060"/>
                </a:solidFill>
              </a:rPr>
              <a:t>leave the shoes next to the door.</a:t>
            </a:r>
            <a:endParaRPr lang="en-US" sz="2667" b="1" dirty="0">
              <a:solidFill>
                <a:srgbClr val="002060"/>
              </a:solidFill>
            </a:endParaRPr>
          </a:p>
          <a:p>
            <a:pPr marL="609555" indent="-609555">
              <a:buFontTx/>
              <a:buAutoNum type="arabicPeriod"/>
            </a:pPr>
            <a:r>
              <a:rPr lang="en-US" sz="2667" b="1" dirty="0">
                <a:solidFill>
                  <a:srgbClr val="002060"/>
                </a:solidFill>
              </a:rPr>
              <a:t>You all go to </a:t>
            </a:r>
            <a:r>
              <a:rPr lang="en-US" sz="2667" dirty="0">
                <a:solidFill>
                  <a:srgbClr val="002060"/>
                </a:solidFill>
              </a:rPr>
              <a:t>the market to buy a Christmas flower.</a:t>
            </a:r>
          </a:p>
          <a:p>
            <a:pPr marL="609555" indent="-609555">
              <a:buAutoNum type="arabicPeriod"/>
            </a:pPr>
            <a:r>
              <a:rPr lang="en-US" sz="2667" b="1" dirty="0">
                <a:solidFill>
                  <a:srgbClr val="002060"/>
                </a:solidFill>
              </a:rPr>
              <a:t>They go to </a:t>
            </a:r>
            <a:r>
              <a:rPr lang="en-US" sz="2667" dirty="0">
                <a:solidFill>
                  <a:srgbClr val="002060"/>
                </a:solidFill>
              </a:rPr>
              <a:t>the shops to buy clothes for winter.</a:t>
            </a:r>
          </a:p>
          <a:p>
            <a:pPr marL="609555" indent="-609555">
              <a:buAutoNum type="arabicPeriod"/>
            </a:pPr>
            <a:r>
              <a:rPr lang="en-US" sz="2667" b="1" dirty="0">
                <a:solidFill>
                  <a:srgbClr val="002060"/>
                </a:solidFill>
              </a:rPr>
              <a:t>We are going to </a:t>
            </a:r>
            <a:r>
              <a:rPr lang="en-US" sz="2667" dirty="0">
                <a:solidFill>
                  <a:srgbClr val="002060"/>
                </a:solidFill>
              </a:rPr>
              <a:t>eat a large quantity of food.</a:t>
            </a:r>
          </a:p>
        </p:txBody>
      </p:sp>
      <p:graphicFrame>
        <p:nvGraphicFramePr>
          <p:cNvPr id="8" name="Tabla 2">
            <a:extLst>
              <a:ext uri="{FF2B5EF4-FFF2-40B4-BE49-F238E27FC236}">
                <a16:creationId xmlns:a16="http://schemas.microsoft.com/office/drawing/2014/main" id="{29B82EBD-DEA3-E240-B415-928262553EC0}"/>
              </a:ext>
            </a:extLst>
          </p:cNvPr>
          <p:cNvGraphicFramePr>
            <a:graphicFrameLocks noGrp="1"/>
          </p:cNvGraphicFramePr>
          <p:nvPr/>
        </p:nvGraphicFramePr>
        <p:xfrm>
          <a:off x="5710714" y="764730"/>
          <a:ext cx="6080915" cy="5349510"/>
        </p:xfrm>
        <a:graphic>
          <a:graphicData uri="http://schemas.openxmlformats.org/drawingml/2006/table">
            <a:tbl>
              <a:tblPr firstRow="1" bandRow="1">
                <a:tableStyleId>{5DA37D80-6434-44D0-A028-1B22A696006F}</a:tableStyleId>
              </a:tblPr>
              <a:tblGrid>
                <a:gridCol w="363990">
                  <a:extLst>
                    <a:ext uri="{9D8B030D-6E8A-4147-A177-3AD203B41FA5}">
                      <a16:colId xmlns:a16="http://schemas.microsoft.com/office/drawing/2014/main" val="1975583231"/>
                    </a:ext>
                  </a:extLst>
                </a:gridCol>
                <a:gridCol w="863978">
                  <a:extLst>
                    <a:ext uri="{9D8B030D-6E8A-4147-A177-3AD203B41FA5}">
                      <a16:colId xmlns:a16="http://schemas.microsoft.com/office/drawing/2014/main" val="2787285574"/>
                    </a:ext>
                  </a:extLst>
                </a:gridCol>
                <a:gridCol w="860611">
                  <a:extLst>
                    <a:ext uri="{9D8B030D-6E8A-4147-A177-3AD203B41FA5}">
                      <a16:colId xmlns:a16="http://schemas.microsoft.com/office/drawing/2014/main" val="3861968725"/>
                    </a:ext>
                  </a:extLst>
                </a:gridCol>
                <a:gridCol w="950259">
                  <a:extLst>
                    <a:ext uri="{9D8B030D-6E8A-4147-A177-3AD203B41FA5}">
                      <a16:colId xmlns:a16="http://schemas.microsoft.com/office/drawing/2014/main" val="408821343"/>
                    </a:ext>
                  </a:extLst>
                </a:gridCol>
                <a:gridCol w="3042077">
                  <a:extLst>
                    <a:ext uri="{9D8B030D-6E8A-4147-A177-3AD203B41FA5}">
                      <a16:colId xmlns:a16="http://schemas.microsoft.com/office/drawing/2014/main" val="1608079510"/>
                    </a:ext>
                  </a:extLst>
                </a:gridCol>
              </a:tblGrid>
              <a:tr h="497840">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dirty="0">
                          <a:solidFill>
                            <a:srgbClr val="002060"/>
                          </a:solidFill>
                        </a:rPr>
                        <a:t>¿Quién?</a:t>
                      </a:r>
                      <a:endParaRPr lang="x-none" sz="2700" b="1">
                        <a:solidFill>
                          <a:srgbClr val="002060"/>
                        </a:solidFill>
                      </a:endParaRPr>
                    </a:p>
                  </a:txBody>
                  <a:tcPr anchor="ct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a:txBody>
                    <a:bodyPr/>
                    <a:lstStyle/>
                    <a:p>
                      <a:pPr algn="ctr"/>
                      <a:endParaRPr lang="x-none" sz="2700" b="1" dirty="0">
                        <a:solidFill>
                          <a:srgbClr val="002060"/>
                        </a:solidFill>
                      </a:endParaRPr>
                    </a:p>
                  </a:txBody>
                  <a:tcPr anchor="ctr"/>
                </a:tc>
                <a:extLst>
                  <a:ext uri="{0D108BD9-81ED-4DB2-BD59-A6C34878D82A}">
                    <a16:rowId xmlns:a16="http://schemas.microsoft.com/office/drawing/2014/main" val="999975706"/>
                  </a:ext>
                </a:extLst>
              </a:tr>
              <a:tr h="833505">
                <a:tc>
                  <a:txBody>
                    <a:bodyPr/>
                    <a:lstStyle/>
                    <a:p>
                      <a:pPr algn="ct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dirty="0">
                          <a:solidFill>
                            <a:srgbClr val="002060"/>
                          </a:solidFill>
                        </a:rPr>
                        <a:t>we</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dirty="0">
                          <a:solidFill>
                            <a:srgbClr val="002060"/>
                          </a:solidFill>
                        </a:rPr>
                        <a:t>you all </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s-ES" sz="2700" b="1" dirty="0" err="1">
                          <a:solidFill>
                            <a:srgbClr val="002060"/>
                          </a:solidFill>
                        </a:rPr>
                        <a:t>they</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s-ES" sz="2700" b="1">
                          <a:solidFill>
                            <a:srgbClr val="002060"/>
                          </a:solidFill>
                        </a:rPr>
                        <a:t>el plan (en inglés)</a:t>
                      </a:r>
                      <a:endParaRPr lang="x-none" sz="2700" b="1" dirty="0">
                        <a:solidFill>
                          <a:srgbClr val="002060"/>
                        </a:solidFill>
                      </a:endParaRPr>
                    </a:p>
                  </a:txBody>
                  <a:tcPr anchor="ctr">
                    <a:solidFill>
                      <a:schemeClr val="accent2">
                        <a:lumMod val="20000"/>
                        <a:lumOff val="80000"/>
                      </a:schemeClr>
                    </a:solidFill>
                  </a:tcPr>
                </a:tc>
                <a:extLst>
                  <a:ext uri="{0D108BD9-81ED-4DB2-BD59-A6C34878D82A}">
                    <a16:rowId xmlns:a16="http://schemas.microsoft.com/office/drawing/2014/main" val="1548896538"/>
                  </a:ext>
                </a:extLst>
              </a:tr>
              <a:tr h="655365">
                <a:tc>
                  <a:txBody>
                    <a:bodyPr/>
                    <a:lstStyle/>
                    <a:p>
                      <a:pPr algn="ctr"/>
                      <a:r>
                        <a:rPr lang="en-GB" sz="2000" b="1">
                          <a:solidFill>
                            <a:srgbClr val="203864"/>
                          </a:solidFill>
                        </a:rPr>
                        <a:t>1</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122319523"/>
                  </a:ext>
                </a:extLst>
              </a:tr>
              <a:tr h="655365">
                <a:tc>
                  <a:txBody>
                    <a:bodyPr/>
                    <a:lstStyle/>
                    <a:p>
                      <a:pPr algn="ctr"/>
                      <a:r>
                        <a:rPr lang="en-GB" sz="2000" b="1">
                          <a:solidFill>
                            <a:srgbClr val="203864"/>
                          </a:solidFill>
                        </a:rPr>
                        <a:t>2</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865955813"/>
                  </a:ext>
                </a:extLst>
              </a:tr>
              <a:tr h="655365">
                <a:tc>
                  <a:txBody>
                    <a:bodyPr/>
                    <a:lstStyle/>
                    <a:p>
                      <a:pPr algn="ctr"/>
                      <a:r>
                        <a:rPr lang="en-GB" sz="2000" b="1">
                          <a:solidFill>
                            <a:srgbClr val="203864"/>
                          </a:solidFill>
                        </a:rPr>
                        <a:t>3</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882403760"/>
                  </a:ext>
                </a:extLst>
              </a:tr>
              <a:tr h="655365">
                <a:tc>
                  <a:txBody>
                    <a:bodyPr/>
                    <a:lstStyle/>
                    <a:p>
                      <a:pPr algn="ctr"/>
                      <a:r>
                        <a:rPr lang="en-GB" sz="2000" b="1">
                          <a:solidFill>
                            <a:srgbClr val="203864"/>
                          </a:solidFill>
                        </a:rPr>
                        <a:t>4</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1766618113"/>
                  </a:ext>
                </a:extLst>
              </a:tr>
              <a:tr h="655365">
                <a:tc>
                  <a:txBody>
                    <a:bodyPr/>
                    <a:lstStyle/>
                    <a:p>
                      <a:pPr algn="ctr"/>
                      <a:r>
                        <a:rPr lang="en-GB" sz="2000" b="1">
                          <a:solidFill>
                            <a:srgbClr val="203864"/>
                          </a:solidFill>
                        </a:rPr>
                        <a:t>5</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296959537"/>
                  </a:ext>
                </a:extLst>
              </a:tr>
              <a:tr h="655365">
                <a:tc>
                  <a:txBody>
                    <a:bodyPr/>
                    <a:lstStyle/>
                    <a:p>
                      <a:pPr algn="ctr"/>
                      <a:r>
                        <a:rPr lang="en-GB" sz="2000" b="1">
                          <a:solidFill>
                            <a:srgbClr val="203864"/>
                          </a:solidFill>
                        </a:rPr>
                        <a:t>6</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2412182973"/>
                  </a:ext>
                </a:extLst>
              </a:tr>
            </a:tbl>
          </a:graphicData>
        </a:graphic>
      </p:graphicFrame>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25976"/>
            <a:ext cx="10515600" cy="461663"/>
          </a:xfrm>
        </p:spPr>
        <p:txBody>
          <a:bodyPr>
            <a:noAutofit/>
          </a:bodyPr>
          <a:lstStyle/>
          <a:p>
            <a:r>
              <a:rPr lang="es-GB" sz="3200" b="1" dirty="0">
                <a:solidFill>
                  <a:srgbClr val="002060"/>
                </a:solidFill>
              </a:rPr>
              <a:t>Persona A</a:t>
            </a:r>
          </a:p>
        </p:txBody>
      </p:sp>
    </p:spTree>
    <p:extLst>
      <p:ext uri="{BB962C8B-B14F-4D97-AF65-F5344CB8AC3E}">
        <p14:creationId xmlns:p14="http://schemas.microsoft.com/office/powerpoint/2010/main" val="260013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136" y="764730"/>
            <a:ext cx="5249333" cy="553819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pPr marL="609555" indent="-609555">
              <a:buAutoNum type="arabicPeriod"/>
            </a:pPr>
            <a:r>
              <a:rPr lang="en-US" sz="2667" b="1" dirty="0">
                <a:solidFill>
                  <a:srgbClr val="002060"/>
                </a:solidFill>
              </a:rPr>
              <a:t>We are going to </a:t>
            </a:r>
            <a:r>
              <a:rPr lang="en-US" sz="2667" dirty="0">
                <a:solidFill>
                  <a:srgbClr val="002060"/>
                </a:solidFill>
              </a:rPr>
              <a:t>buy a grey t-shirt for my dad.</a:t>
            </a:r>
          </a:p>
          <a:p>
            <a:pPr marL="609555" indent="-609555">
              <a:buAutoNum type="arabicPeriod"/>
            </a:pPr>
            <a:r>
              <a:rPr lang="en-US" sz="2667" b="1" dirty="0">
                <a:solidFill>
                  <a:srgbClr val="002060"/>
                </a:solidFill>
              </a:rPr>
              <a:t>We go to </a:t>
            </a:r>
            <a:r>
              <a:rPr lang="en-US" sz="2667" dirty="0">
                <a:solidFill>
                  <a:srgbClr val="002060"/>
                </a:solidFill>
              </a:rPr>
              <a:t>the church at midnight.</a:t>
            </a:r>
          </a:p>
          <a:p>
            <a:pPr marL="609555" indent="-609555">
              <a:buAutoNum type="arabicPeriod"/>
            </a:pPr>
            <a:r>
              <a:rPr lang="en-US" sz="2667" b="1" dirty="0">
                <a:solidFill>
                  <a:srgbClr val="002060"/>
                </a:solidFill>
              </a:rPr>
              <a:t>They are going to </a:t>
            </a:r>
            <a:r>
              <a:rPr lang="en-US" sz="2667" dirty="0">
                <a:solidFill>
                  <a:srgbClr val="002060"/>
                </a:solidFill>
              </a:rPr>
              <a:t>leave the shoes under the tree.</a:t>
            </a:r>
          </a:p>
          <a:p>
            <a:pPr marL="609555" indent="-609555">
              <a:buAutoNum type="arabicPeriod"/>
            </a:pPr>
            <a:r>
              <a:rPr lang="en-US" sz="2667" b="1" dirty="0">
                <a:solidFill>
                  <a:srgbClr val="002060"/>
                </a:solidFill>
              </a:rPr>
              <a:t>You all are going to </a:t>
            </a:r>
            <a:r>
              <a:rPr lang="en-US" sz="2667" dirty="0">
                <a:solidFill>
                  <a:srgbClr val="002060"/>
                </a:solidFill>
              </a:rPr>
              <a:t>spend so much money!</a:t>
            </a:r>
            <a:r>
              <a:rPr lang="en-US" sz="2667" b="1" dirty="0">
                <a:solidFill>
                  <a:srgbClr val="002060"/>
                </a:solidFill>
              </a:rPr>
              <a:t> </a:t>
            </a:r>
          </a:p>
          <a:p>
            <a:pPr marL="609555" indent="-609555">
              <a:buAutoNum type="arabicPeriod"/>
            </a:pPr>
            <a:r>
              <a:rPr lang="en-US" sz="2667" b="1" dirty="0">
                <a:solidFill>
                  <a:srgbClr val="002060"/>
                </a:solidFill>
              </a:rPr>
              <a:t>You all are going to </a:t>
            </a:r>
            <a:r>
              <a:rPr lang="en-US" sz="2667" dirty="0">
                <a:solidFill>
                  <a:srgbClr val="002060"/>
                </a:solidFill>
              </a:rPr>
              <a:t>watch Christmas </a:t>
            </a:r>
            <a:r>
              <a:rPr lang="en-US" sz="2667" dirty="0" err="1">
                <a:solidFill>
                  <a:srgbClr val="002060"/>
                </a:solidFill>
              </a:rPr>
              <a:t>programmes</a:t>
            </a:r>
            <a:r>
              <a:rPr lang="en-US" sz="2667" dirty="0">
                <a:solidFill>
                  <a:srgbClr val="002060"/>
                </a:solidFill>
              </a:rPr>
              <a:t> on the television.</a:t>
            </a:r>
          </a:p>
          <a:p>
            <a:pPr marL="609555" indent="-609555">
              <a:buAutoNum type="arabicPeriod"/>
            </a:pPr>
            <a:r>
              <a:rPr lang="en-US" sz="2667" b="1" dirty="0">
                <a:solidFill>
                  <a:srgbClr val="002060"/>
                </a:solidFill>
              </a:rPr>
              <a:t>They go</a:t>
            </a:r>
            <a:r>
              <a:rPr lang="en-US" sz="2667" dirty="0">
                <a:solidFill>
                  <a:srgbClr val="002060"/>
                </a:solidFill>
              </a:rPr>
              <a:t> to a restaurant to eat chicken and rice.</a:t>
            </a:r>
          </a:p>
        </p:txBody>
      </p:sp>
      <p:sp>
        <p:nvSpPr>
          <p:cNvPr id="2" name="Título 1">
            <a:extLst>
              <a:ext uri="{FF2B5EF4-FFF2-40B4-BE49-F238E27FC236}">
                <a16:creationId xmlns:a16="http://schemas.microsoft.com/office/drawing/2014/main" id="{885C643E-AA02-0A45-9A3F-683ED132383B}"/>
              </a:ext>
            </a:extLst>
          </p:cNvPr>
          <p:cNvSpPr>
            <a:spLocks noGrp="1"/>
          </p:cNvSpPr>
          <p:nvPr>
            <p:ph type="title"/>
          </p:nvPr>
        </p:nvSpPr>
        <p:spPr>
          <a:xfrm>
            <a:off x="220136" y="131636"/>
            <a:ext cx="10515600" cy="764731"/>
          </a:xfrm>
        </p:spPr>
        <p:txBody>
          <a:bodyPr>
            <a:normAutofit/>
          </a:bodyPr>
          <a:lstStyle/>
          <a:p>
            <a:r>
              <a:rPr lang="es-GB" sz="3200" b="1" dirty="0">
                <a:solidFill>
                  <a:srgbClr val="002060"/>
                </a:solidFill>
              </a:rPr>
              <a:t>Persona B</a:t>
            </a:r>
          </a:p>
        </p:txBody>
      </p:sp>
      <p:graphicFrame>
        <p:nvGraphicFramePr>
          <p:cNvPr id="7" name="Tabla 2">
            <a:extLst>
              <a:ext uri="{FF2B5EF4-FFF2-40B4-BE49-F238E27FC236}">
                <a16:creationId xmlns:a16="http://schemas.microsoft.com/office/drawing/2014/main" id="{046BF5D6-51C9-4542-8044-590695F24449}"/>
              </a:ext>
            </a:extLst>
          </p:cNvPr>
          <p:cNvGraphicFramePr>
            <a:graphicFrameLocks noGrp="1"/>
          </p:cNvGraphicFramePr>
          <p:nvPr/>
        </p:nvGraphicFramePr>
        <p:xfrm>
          <a:off x="5674856" y="764730"/>
          <a:ext cx="6080915" cy="5349510"/>
        </p:xfrm>
        <a:graphic>
          <a:graphicData uri="http://schemas.openxmlformats.org/drawingml/2006/table">
            <a:tbl>
              <a:tblPr firstRow="1" bandRow="1">
                <a:tableStyleId>{5DA37D80-6434-44D0-A028-1B22A696006F}</a:tableStyleId>
              </a:tblPr>
              <a:tblGrid>
                <a:gridCol w="363990">
                  <a:extLst>
                    <a:ext uri="{9D8B030D-6E8A-4147-A177-3AD203B41FA5}">
                      <a16:colId xmlns:a16="http://schemas.microsoft.com/office/drawing/2014/main" val="1975583231"/>
                    </a:ext>
                  </a:extLst>
                </a:gridCol>
                <a:gridCol w="863978">
                  <a:extLst>
                    <a:ext uri="{9D8B030D-6E8A-4147-A177-3AD203B41FA5}">
                      <a16:colId xmlns:a16="http://schemas.microsoft.com/office/drawing/2014/main" val="2787285574"/>
                    </a:ext>
                  </a:extLst>
                </a:gridCol>
                <a:gridCol w="860611">
                  <a:extLst>
                    <a:ext uri="{9D8B030D-6E8A-4147-A177-3AD203B41FA5}">
                      <a16:colId xmlns:a16="http://schemas.microsoft.com/office/drawing/2014/main" val="3861968725"/>
                    </a:ext>
                  </a:extLst>
                </a:gridCol>
                <a:gridCol w="950259">
                  <a:extLst>
                    <a:ext uri="{9D8B030D-6E8A-4147-A177-3AD203B41FA5}">
                      <a16:colId xmlns:a16="http://schemas.microsoft.com/office/drawing/2014/main" val="408821343"/>
                    </a:ext>
                  </a:extLst>
                </a:gridCol>
                <a:gridCol w="3042077">
                  <a:extLst>
                    <a:ext uri="{9D8B030D-6E8A-4147-A177-3AD203B41FA5}">
                      <a16:colId xmlns:a16="http://schemas.microsoft.com/office/drawing/2014/main" val="1608079510"/>
                    </a:ext>
                  </a:extLst>
                </a:gridCol>
              </a:tblGrid>
              <a:tr h="497840">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dirty="0">
                          <a:solidFill>
                            <a:srgbClr val="002060"/>
                          </a:solidFill>
                        </a:rPr>
                        <a:t>¿Quién?</a:t>
                      </a:r>
                      <a:endParaRPr lang="x-none" sz="2700" b="1">
                        <a:solidFill>
                          <a:srgbClr val="002060"/>
                        </a:solidFill>
                      </a:endParaRPr>
                    </a:p>
                  </a:txBody>
                  <a:tcPr anchor="ct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a:txBody>
                    <a:bodyPr/>
                    <a:lstStyle/>
                    <a:p>
                      <a:pPr algn="ctr"/>
                      <a:endParaRPr lang="x-none" sz="2700" b="1" dirty="0">
                        <a:solidFill>
                          <a:srgbClr val="002060"/>
                        </a:solidFill>
                      </a:endParaRPr>
                    </a:p>
                  </a:txBody>
                  <a:tcPr anchor="ctr"/>
                </a:tc>
                <a:extLst>
                  <a:ext uri="{0D108BD9-81ED-4DB2-BD59-A6C34878D82A}">
                    <a16:rowId xmlns:a16="http://schemas.microsoft.com/office/drawing/2014/main" val="999975706"/>
                  </a:ext>
                </a:extLst>
              </a:tr>
              <a:tr h="833505">
                <a:tc>
                  <a:txBody>
                    <a:bodyPr/>
                    <a:lstStyle/>
                    <a:p>
                      <a:pPr algn="ct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dirty="0">
                          <a:solidFill>
                            <a:srgbClr val="002060"/>
                          </a:solidFill>
                        </a:rPr>
                        <a:t>we</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dirty="0">
                          <a:solidFill>
                            <a:srgbClr val="002060"/>
                          </a:solidFill>
                        </a:rPr>
                        <a:t>you all </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s-ES" sz="2700" b="1" dirty="0" err="1">
                          <a:solidFill>
                            <a:srgbClr val="002060"/>
                          </a:solidFill>
                        </a:rPr>
                        <a:t>they</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s-ES" sz="2700" b="1">
                          <a:solidFill>
                            <a:srgbClr val="002060"/>
                          </a:solidFill>
                        </a:rPr>
                        <a:t>el plan (en inglés)</a:t>
                      </a:r>
                      <a:endParaRPr lang="x-none" sz="2700" b="1" dirty="0">
                        <a:solidFill>
                          <a:srgbClr val="002060"/>
                        </a:solidFill>
                      </a:endParaRPr>
                    </a:p>
                  </a:txBody>
                  <a:tcPr anchor="ctr">
                    <a:solidFill>
                      <a:schemeClr val="accent2">
                        <a:lumMod val="20000"/>
                        <a:lumOff val="80000"/>
                      </a:schemeClr>
                    </a:solidFill>
                  </a:tcPr>
                </a:tc>
                <a:extLst>
                  <a:ext uri="{0D108BD9-81ED-4DB2-BD59-A6C34878D82A}">
                    <a16:rowId xmlns:a16="http://schemas.microsoft.com/office/drawing/2014/main" val="1548896538"/>
                  </a:ext>
                </a:extLst>
              </a:tr>
              <a:tr h="655365">
                <a:tc>
                  <a:txBody>
                    <a:bodyPr/>
                    <a:lstStyle/>
                    <a:p>
                      <a:pPr algn="ctr"/>
                      <a:r>
                        <a:rPr lang="en-GB" sz="2000" b="1">
                          <a:solidFill>
                            <a:srgbClr val="203864"/>
                          </a:solidFill>
                        </a:rPr>
                        <a:t>1</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122319523"/>
                  </a:ext>
                </a:extLst>
              </a:tr>
              <a:tr h="655365">
                <a:tc>
                  <a:txBody>
                    <a:bodyPr/>
                    <a:lstStyle/>
                    <a:p>
                      <a:pPr algn="ctr"/>
                      <a:r>
                        <a:rPr lang="en-GB" sz="2000" b="1">
                          <a:solidFill>
                            <a:srgbClr val="203864"/>
                          </a:solidFill>
                        </a:rPr>
                        <a:t>2</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865955813"/>
                  </a:ext>
                </a:extLst>
              </a:tr>
              <a:tr h="655365">
                <a:tc>
                  <a:txBody>
                    <a:bodyPr/>
                    <a:lstStyle/>
                    <a:p>
                      <a:pPr algn="ctr"/>
                      <a:r>
                        <a:rPr lang="en-GB" sz="2000" b="1">
                          <a:solidFill>
                            <a:srgbClr val="203864"/>
                          </a:solidFill>
                        </a:rPr>
                        <a:t>3</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882403760"/>
                  </a:ext>
                </a:extLst>
              </a:tr>
              <a:tr h="655365">
                <a:tc>
                  <a:txBody>
                    <a:bodyPr/>
                    <a:lstStyle/>
                    <a:p>
                      <a:pPr algn="ctr"/>
                      <a:r>
                        <a:rPr lang="en-GB" sz="2000" b="1">
                          <a:solidFill>
                            <a:srgbClr val="203864"/>
                          </a:solidFill>
                        </a:rPr>
                        <a:t>4</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1766618113"/>
                  </a:ext>
                </a:extLst>
              </a:tr>
              <a:tr h="655365">
                <a:tc>
                  <a:txBody>
                    <a:bodyPr/>
                    <a:lstStyle/>
                    <a:p>
                      <a:pPr algn="ctr"/>
                      <a:r>
                        <a:rPr lang="en-GB" sz="2000" b="1">
                          <a:solidFill>
                            <a:srgbClr val="203864"/>
                          </a:solidFill>
                        </a:rPr>
                        <a:t>5</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296959537"/>
                  </a:ext>
                </a:extLst>
              </a:tr>
              <a:tr h="655365">
                <a:tc>
                  <a:txBody>
                    <a:bodyPr/>
                    <a:lstStyle/>
                    <a:p>
                      <a:pPr algn="ctr"/>
                      <a:r>
                        <a:rPr lang="en-GB" sz="2000" b="1">
                          <a:solidFill>
                            <a:srgbClr val="203864"/>
                          </a:solidFill>
                        </a:rPr>
                        <a:t>6</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2412182973"/>
                  </a:ext>
                </a:extLst>
              </a:tr>
            </a:tbl>
          </a:graphicData>
        </a:graphic>
      </p:graphicFrame>
    </p:spTree>
    <p:extLst>
      <p:ext uri="{BB962C8B-B14F-4D97-AF65-F5344CB8AC3E}">
        <p14:creationId xmlns:p14="http://schemas.microsoft.com/office/powerpoint/2010/main" val="12333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a 2">
            <a:extLst>
              <a:ext uri="{FF2B5EF4-FFF2-40B4-BE49-F238E27FC236}">
                <a16:creationId xmlns:a16="http://schemas.microsoft.com/office/drawing/2014/main" id="{BE5576DC-6D4B-3040-8A24-88397A2D638C}"/>
              </a:ext>
            </a:extLst>
          </p:cNvPr>
          <p:cNvGraphicFramePr>
            <a:graphicFrameLocks noGrp="1"/>
          </p:cNvGraphicFramePr>
          <p:nvPr/>
        </p:nvGraphicFramePr>
        <p:xfrm>
          <a:off x="6151022" y="716411"/>
          <a:ext cx="5931443" cy="5526606"/>
        </p:xfrm>
        <a:graphic>
          <a:graphicData uri="http://schemas.openxmlformats.org/drawingml/2006/table">
            <a:tbl>
              <a:tblPr firstRow="1" bandRow="1">
                <a:tableStyleId>{5DA37D80-6434-44D0-A028-1B22A696006F}</a:tableStyleId>
              </a:tblPr>
              <a:tblGrid>
                <a:gridCol w="355043">
                  <a:extLst>
                    <a:ext uri="{9D8B030D-6E8A-4147-A177-3AD203B41FA5}">
                      <a16:colId xmlns:a16="http://schemas.microsoft.com/office/drawing/2014/main" val="1975583231"/>
                    </a:ext>
                  </a:extLst>
                </a:gridCol>
                <a:gridCol w="842741">
                  <a:extLst>
                    <a:ext uri="{9D8B030D-6E8A-4147-A177-3AD203B41FA5}">
                      <a16:colId xmlns:a16="http://schemas.microsoft.com/office/drawing/2014/main" val="2787285574"/>
                    </a:ext>
                  </a:extLst>
                </a:gridCol>
                <a:gridCol w="839457">
                  <a:extLst>
                    <a:ext uri="{9D8B030D-6E8A-4147-A177-3AD203B41FA5}">
                      <a16:colId xmlns:a16="http://schemas.microsoft.com/office/drawing/2014/main" val="3861968725"/>
                    </a:ext>
                  </a:extLst>
                </a:gridCol>
                <a:gridCol w="926901">
                  <a:extLst>
                    <a:ext uri="{9D8B030D-6E8A-4147-A177-3AD203B41FA5}">
                      <a16:colId xmlns:a16="http://schemas.microsoft.com/office/drawing/2014/main" val="408821343"/>
                    </a:ext>
                  </a:extLst>
                </a:gridCol>
                <a:gridCol w="2967301">
                  <a:extLst>
                    <a:ext uri="{9D8B030D-6E8A-4147-A177-3AD203B41FA5}">
                      <a16:colId xmlns:a16="http://schemas.microsoft.com/office/drawing/2014/main" val="1608079510"/>
                    </a:ext>
                  </a:extLst>
                </a:gridCol>
              </a:tblGrid>
              <a:tr h="499453">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dirty="0">
                          <a:solidFill>
                            <a:srgbClr val="002060"/>
                          </a:solidFill>
                        </a:rPr>
                        <a:t>¿Quién?</a:t>
                      </a:r>
                      <a:endParaRPr lang="x-none" sz="2700" b="1">
                        <a:solidFill>
                          <a:srgbClr val="002060"/>
                        </a:solidFill>
                      </a:endParaRPr>
                    </a:p>
                  </a:txBody>
                  <a:tcPr anchor="ct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a:txBody>
                    <a:bodyPr/>
                    <a:lstStyle/>
                    <a:p>
                      <a:pPr algn="ctr"/>
                      <a:endParaRPr lang="x-none" sz="2700" b="1" dirty="0">
                        <a:solidFill>
                          <a:srgbClr val="002060"/>
                        </a:solidFill>
                      </a:endParaRPr>
                    </a:p>
                  </a:txBody>
                  <a:tcPr anchor="ctr"/>
                </a:tc>
                <a:extLst>
                  <a:ext uri="{0D108BD9-81ED-4DB2-BD59-A6C34878D82A}">
                    <a16:rowId xmlns:a16="http://schemas.microsoft.com/office/drawing/2014/main" val="999975706"/>
                  </a:ext>
                </a:extLst>
              </a:tr>
              <a:tr h="908096">
                <a:tc>
                  <a:txBody>
                    <a:bodyPr/>
                    <a:lstStyle/>
                    <a:p>
                      <a:pPr algn="ct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dirty="0">
                          <a:solidFill>
                            <a:srgbClr val="002060"/>
                          </a:solidFill>
                        </a:rPr>
                        <a:t>we</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dirty="0">
                          <a:solidFill>
                            <a:srgbClr val="002060"/>
                          </a:solidFill>
                        </a:rPr>
                        <a:t>you all </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s-ES" sz="2700" b="1" dirty="0" err="1">
                          <a:solidFill>
                            <a:srgbClr val="002060"/>
                          </a:solidFill>
                        </a:rPr>
                        <a:t>they</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s-ES" sz="2700" b="1">
                          <a:solidFill>
                            <a:srgbClr val="002060"/>
                          </a:solidFill>
                        </a:rPr>
                        <a:t>el plan (en inglés)</a:t>
                      </a:r>
                      <a:endParaRPr lang="x-none" sz="2700" b="1" dirty="0">
                        <a:solidFill>
                          <a:srgbClr val="002060"/>
                        </a:solidFill>
                      </a:endParaRPr>
                    </a:p>
                  </a:txBody>
                  <a:tcPr anchor="ctr">
                    <a:solidFill>
                      <a:schemeClr val="accent2">
                        <a:lumMod val="20000"/>
                        <a:lumOff val="80000"/>
                      </a:schemeClr>
                    </a:solidFill>
                  </a:tcPr>
                </a:tc>
                <a:extLst>
                  <a:ext uri="{0D108BD9-81ED-4DB2-BD59-A6C34878D82A}">
                    <a16:rowId xmlns:a16="http://schemas.microsoft.com/office/drawing/2014/main" val="1548896538"/>
                  </a:ext>
                </a:extLst>
              </a:tr>
              <a:tr h="734821">
                <a:tc>
                  <a:txBody>
                    <a:bodyPr/>
                    <a:lstStyle/>
                    <a:p>
                      <a:pPr algn="ctr"/>
                      <a:r>
                        <a:rPr lang="en-GB" sz="2000" b="1">
                          <a:solidFill>
                            <a:srgbClr val="203864"/>
                          </a:solidFill>
                        </a:rPr>
                        <a:t>1</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122319523"/>
                  </a:ext>
                </a:extLst>
              </a:tr>
              <a:tr h="679621">
                <a:tc>
                  <a:txBody>
                    <a:bodyPr/>
                    <a:lstStyle/>
                    <a:p>
                      <a:pPr algn="ctr"/>
                      <a:r>
                        <a:rPr lang="en-GB" sz="2000" b="1">
                          <a:solidFill>
                            <a:srgbClr val="203864"/>
                          </a:solidFill>
                        </a:rPr>
                        <a:t>2</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865955813"/>
                  </a:ext>
                </a:extLst>
              </a:tr>
              <a:tr h="690195">
                <a:tc>
                  <a:txBody>
                    <a:bodyPr/>
                    <a:lstStyle/>
                    <a:p>
                      <a:pPr algn="ctr"/>
                      <a:r>
                        <a:rPr lang="en-GB" sz="2000" b="1">
                          <a:solidFill>
                            <a:srgbClr val="203864"/>
                          </a:solidFill>
                        </a:rPr>
                        <a:t>3</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882403760"/>
                  </a:ext>
                </a:extLst>
              </a:tr>
              <a:tr h="667264">
                <a:tc>
                  <a:txBody>
                    <a:bodyPr/>
                    <a:lstStyle/>
                    <a:p>
                      <a:pPr algn="ctr"/>
                      <a:r>
                        <a:rPr lang="en-GB" sz="2000" b="1">
                          <a:solidFill>
                            <a:srgbClr val="203864"/>
                          </a:solidFill>
                        </a:rPr>
                        <a:t>4</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1766618113"/>
                  </a:ext>
                </a:extLst>
              </a:tr>
              <a:tr h="704336">
                <a:tc>
                  <a:txBody>
                    <a:bodyPr/>
                    <a:lstStyle/>
                    <a:p>
                      <a:pPr algn="ctr"/>
                      <a:r>
                        <a:rPr lang="en-GB" sz="2000" b="1">
                          <a:solidFill>
                            <a:srgbClr val="203864"/>
                          </a:solidFill>
                        </a:rPr>
                        <a:t>5</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296959537"/>
                  </a:ext>
                </a:extLst>
              </a:tr>
              <a:tr h="633049">
                <a:tc>
                  <a:txBody>
                    <a:bodyPr/>
                    <a:lstStyle/>
                    <a:p>
                      <a:pPr algn="ctr"/>
                      <a:r>
                        <a:rPr lang="en-GB" sz="2000" b="1">
                          <a:solidFill>
                            <a:srgbClr val="203864"/>
                          </a:solidFill>
                        </a:rPr>
                        <a:t>6</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2412182973"/>
                  </a:ext>
                </a:extLst>
              </a:tr>
            </a:tbl>
          </a:graphicData>
        </a:graphic>
      </p:graphicFrame>
      <p:graphicFrame>
        <p:nvGraphicFramePr>
          <p:cNvPr id="42" name="Tabla 2">
            <a:extLst>
              <a:ext uri="{FF2B5EF4-FFF2-40B4-BE49-F238E27FC236}">
                <a16:creationId xmlns:a16="http://schemas.microsoft.com/office/drawing/2014/main" id="{5518762A-BF80-E24B-8674-78A428FC240B}"/>
              </a:ext>
            </a:extLst>
          </p:cNvPr>
          <p:cNvGraphicFramePr>
            <a:graphicFrameLocks noGrp="1"/>
          </p:cNvGraphicFramePr>
          <p:nvPr/>
        </p:nvGraphicFramePr>
        <p:xfrm>
          <a:off x="177797" y="681257"/>
          <a:ext cx="5884638" cy="5604054"/>
        </p:xfrm>
        <a:graphic>
          <a:graphicData uri="http://schemas.openxmlformats.org/drawingml/2006/table">
            <a:tbl>
              <a:tblPr firstRow="1" bandRow="1">
                <a:tableStyleId>{5DA37D80-6434-44D0-A028-1B22A696006F}</a:tableStyleId>
              </a:tblPr>
              <a:tblGrid>
                <a:gridCol w="352241">
                  <a:extLst>
                    <a:ext uri="{9D8B030D-6E8A-4147-A177-3AD203B41FA5}">
                      <a16:colId xmlns:a16="http://schemas.microsoft.com/office/drawing/2014/main" val="1975583231"/>
                    </a:ext>
                  </a:extLst>
                </a:gridCol>
                <a:gridCol w="836091">
                  <a:extLst>
                    <a:ext uri="{9D8B030D-6E8A-4147-A177-3AD203B41FA5}">
                      <a16:colId xmlns:a16="http://schemas.microsoft.com/office/drawing/2014/main" val="2787285574"/>
                    </a:ext>
                  </a:extLst>
                </a:gridCol>
                <a:gridCol w="832833">
                  <a:extLst>
                    <a:ext uri="{9D8B030D-6E8A-4147-A177-3AD203B41FA5}">
                      <a16:colId xmlns:a16="http://schemas.microsoft.com/office/drawing/2014/main" val="3861968725"/>
                    </a:ext>
                  </a:extLst>
                </a:gridCol>
                <a:gridCol w="919587">
                  <a:extLst>
                    <a:ext uri="{9D8B030D-6E8A-4147-A177-3AD203B41FA5}">
                      <a16:colId xmlns:a16="http://schemas.microsoft.com/office/drawing/2014/main" val="408821343"/>
                    </a:ext>
                  </a:extLst>
                </a:gridCol>
                <a:gridCol w="2943886">
                  <a:extLst>
                    <a:ext uri="{9D8B030D-6E8A-4147-A177-3AD203B41FA5}">
                      <a16:colId xmlns:a16="http://schemas.microsoft.com/office/drawing/2014/main" val="1608079510"/>
                    </a:ext>
                  </a:extLst>
                </a:gridCol>
              </a:tblGrid>
              <a:tr h="526850">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dirty="0">
                          <a:solidFill>
                            <a:srgbClr val="002060"/>
                          </a:solidFill>
                        </a:rPr>
                        <a:t>¿Quién?</a:t>
                      </a:r>
                      <a:endParaRPr lang="x-none" sz="2700" b="1">
                        <a:solidFill>
                          <a:srgbClr val="002060"/>
                        </a:solidFill>
                      </a:endParaRPr>
                    </a:p>
                  </a:txBody>
                  <a:tcPr anchor="ct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a:txBody>
                    <a:bodyPr/>
                    <a:lstStyle/>
                    <a:p>
                      <a:pPr algn="ctr"/>
                      <a:endParaRPr lang="x-none" sz="2700" b="1" dirty="0">
                        <a:solidFill>
                          <a:srgbClr val="002060"/>
                        </a:solidFill>
                      </a:endParaRPr>
                    </a:p>
                  </a:txBody>
                  <a:tcPr anchor="ctr"/>
                </a:tc>
                <a:extLst>
                  <a:ext uri="{0D108BD9-81ED-4DB2-BD59-A6C34878D82A}">
                    <a16:rowId xmlns:a16="http://schemas.microsoft.com/office/drawing/2014/main" val="999975706"/>
                  </a:ext>
                </a:extLst>
              </a:tr>
              <a:tr h="957910">
                <a:tc>
                  <a:txBody>
                    <a:bodyPr/>
                    <a:lstStyle/>
                    <a:p>
                      <a:pPr algn="ct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dirty="0">
                          <a:solidFill>
                            <a:srgbClr val="002060"/>
                          </a:solidFill>
                        </a:rPr>
                        <a:t>we</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dirty="0">
                          <a:solidFill>
                            <a:srgbClr val="002060"/>
                          </a:solidFill>
                        </a:rPr>
                        <a:t>you all </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s-ES" sz="2700" b="1" dirty="0" err="1">
                          <a:solidFill>
                            <a:srgbClr val="002060"/>
                          </a:solidFill>
                        </a:rPr>
                        <a:t>they</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s-ES" sz="2700" b="1">
                          <a:solidFill>
                            <a:srgbClr val="002060"/>
                          </a:solidFill>
                        </a:rPr>
                        <a:t>el plan (en inglés)</a:t>
                      </a:r>
                      <a:endParaRPr lang="x-none" sz="2700" b="1" dirty="0">
                        <a:solidFill>
                          <a:srgbClr val="002060"/>
                        </a:solidFill>
                      </a:endParaRPr>
                    </a:p>
                  </a:txBody>
                  <a:tcPr anchor="ctr">
                    <a:solidFill>
                      <a:schemeClr val="accent2">
                        <a:lumMod val="20000"/>
                        <a:lumOff val="80000"/>
                      </a:schemeClr>
                    </a:solidFill>
                  </a:tcPr>
                </a:tc>
                <a:extLst>
                  <a:ext uri="{0D108BD9-81ED-4DB2-BD59-A6C34878D82A}">
                    <a16:rowId xmlns:a16="http://schemas.microsoft.com/office/drawing/2014/main" val="1548896538"/>
                  </a:ext>
                </a:extLst>
              </a:tr>
              <a:tr h="686549">
                <a:tc>
                  <a:txBody>
                    <a:bodyPr/>
                    <a:lstStyle/>
                    <a:p>
                      <a:pPr algn="ctr"/>
                      <a:r>
                        <a:rPr lang="en-GB" sz="2000" b="1">
                          <a:solidFill>
                            <a:srgbClr val="203864"/>
                          </a:solidFill>
                        </a:rPr>
                        <a:t>1</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122319523"/>
                  </a:ext>
                </a:extLst>
              </a:tr>
              <a:tr h="686549">
                <a:tc>
                  <a:txBody>
                    <a:bodyPr/>
                    <a:lstStyle/>
                    <a:p>
                      <a:pPr algn="ctr"/>
                      <a:r>
                        <a:rPr lang="en-GB" sz="2000" b="1">
                          <a:solidFill>
                            <a:srgbClr val="203864"/>
                          </a:solidFill>
                        </a:rPr>
                        <a:t>2</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865955813"/>
                  </a:ext>
                </a:extLst>
              </a:tr>
              <a:tr h="686549">
                <a:tc>
                  <a:txBody>
                    <a:bodyPr/>
                    <a:lstStyle/>
                    <a:p>
                      <a:pPr algn="ctr"/>
                      <a:r>
                        <a:rPr lang="en-GB" sz="2000" b="1">
                          <a:solidFill>
                            <a:srgbClr val="203864"/>
                          </a:solidFill>
                        </a:rPr>
                        <a:t>3</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882403760"/>
                  </a:ext>
                </a:extLst>
              </a:tr>
              <a:tr h="686549">
                <a:tc>
                  <a:txBody>
                    <a:bodyPr/>
                    <a:lstStyle/>
                    <a:p>
                      <a:pPr algn="ctr"/>
                      <a:r>
                        <a:rPr lang="en-GB" sz="2000" b="1">
                          <a:solidFill>
                            <a:srgbClr val="203864"/>
                          </a:solidFill>
                        </a:rPr>
                        <a:t>4</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1766618113"/>
                  </a:ext>
                </a:extLst>
              </a:tr>
              <a:tr h="686549">
                <a:tc>
                  <a:txBody>
                    <a:bodyPr/>
                    <a:lstStyle/>
                    <a:p>
                      <a:pPr algn="ctr"/>
                      <a:r>
                        <a:rPr lang="en-GB" sz="2000" b="1">
                          <a:solidFill>
                            <a:srgbClr val="203864"/>
                          </a:solidFill>
                        </a:rPr>
                        <a:t>5</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296959537"/>
                  </a:ext>
                </a:extLst>
              </a:tr>
              <a:tr h="686549">
                <a:tc>
                  <a:txBody>
                    <a:bodyPr/>
                    <a:lstStyle/>
                    <a:p>
                      <a:pPr algn="ctr"/>
                      <a:r>
                        <a:rPr lang="en-GB" sz="2000" b="1">
                          <a:solidFill>
                            <a:srgbClr val="203864"/>
                          </a:solidFill>
                        </a:rPr>
                        <a:t>6</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2412182973"/>
                  </a:ext>
                </a:extLst>
              </a:tr>
            </a:tbl>
          </a:graphicData>
        </a:graphic>
      </p:graphicFrame>
      <p:sp>
        <p:nvSpPr>
          <p:cNvPr id="5" name="TextBox 4"/>
          <p:cNvSpPr txBox="1"/>
          <p:nvPr/>
        </p:nvSpPr>
        <p:spPr>
          <a:xfrm>
            <a:off x="9116743" y="2085936"/>
            <a:ext cx="2878667" cy="738658"/>
          </a:xfrm>
          <a:prstGeom prst="rect">
            <a:avLst/>
          </a:prstGeom>
          <a:noFill/>
        </p:spPr>
        <p:txBody>
          <a:bodyPr wrap="square" lIns="121915" tIns="60957" rIns="121915" bIns="60957" rtlCol="0">
            <a:spAutoFit/>
          </a:bodyPr>
          <a:lstStyle/>
          <a:p>
            <a:pPr algn="l"/>
            <a:r>
              <a:rPr lang="en-US" sz="2000" dirty="0">
                <a:solidFill>
                  <a:srgbClr val="002060"/>
                </a:solidFill>
              </a:rPr>
              <a:t>buy a grey t-shirt for my dad.</a:t>
            </a:r>
          </a:p>
        </p:txBody>
      </p:sp>
      <p:sp>
        <p:nvSpPr>
          <p:cNvPr id="21" name="TextBox 20"/>
          <p:cNvSpPr txBox="1"/>
          <p:nvPr/>
        </p:nvSpPr>
        <p:spPr>
          <a:xfrm>
            <a:off x="9104156" y="2802249"/>
            <a:ext cx="3087166" cy="738658"/>
          </a:xfrm>
          <a:prstGeom prst="rect">
            <a:avLst/>
          </a:prstGeom>
          <a:noFill/>
        </p:spPr>
        <p:txBody>
          <a:bodyPr wrap="square" lIns="121915" tIns="60957" rIns="121915" bIns="60957" rtlCol="0">
            <a:spAutoFit/>
          </a:bodyPr>
          <a:lstStyle/>
          <a:p>
            <a:pPr algn="l"/>
            <a:r>
              <a:rPr lang="en-US" sz="2000" dirty="0">
                <a:solidFill>
                  <a:srgbClr val="002060"/>
                </a:solidFill>
              </a:rPr>
              <a:t>go to church at midnight</a:t>
            </a:r>
          </a:p>
        </p:txBody>
      </p:sp>
      <p:sp>
        <p:nvSpPr>
          <p:cNvPr id="23" name="TextBox 22"/>
          <p:cNvSpPr txBox="1"/>
          <p:nvPr/>
        </p:nvSpPr>
        <p:spPr>
          <a:xfrm>
            <a:off x="9104156" y="3472410"/>
            <a:ext cx="2991574" cy="738658"/>
          </a:xfrm>
          <a:prstGeom prst="rect">
            <a:avLst/>
          </a:prstGeom>
          <a:noFill/>
        </p:spPr>
        <p:txBody>
          <a:bodyPr wrap="square" lIns="121915" tIns="60957" rIns="121915" bIns="60957" rtlCol="0">
            <a:spAutoFit/>
          </a:bodyPr>
          <a:lstStyle/>
          <a:p>
            <a:pPr algn="l"/>
            <a:r>
              <a:rPr lang="en-US" sz="2000" dirty="0">
                <a:solidFill>
                  <a:srgbClr val="002060"/>
                </a:solidFill>
              </a:rPr>
              <a:t>leave the shoes under the tree</a:t>
            </a:r>
          </a:p>
        </p:txBody>
      </p:sp>
      <p:sp>
        <p:nvSpPr>
          <p:cNvPr id="24" name="TextBox 23"/>
          <p:cNvSpPr txBox="1"/>
          <p:nvPr/>
        </p:nvSpPr>
        <p:spPr>
          <a:xfrm>
            <a:off x="9086417" y="4331780"/>
            <a:ext cx="3074579" cy="430881"/>
          </a:xfrm>
          <a:prstGeom prst="rect">
            <a:avLst/>
          </a:prstGeom>
          <a:noFill/>
        </p:spPr>
        <p:txBody>
          <a:bodyPr wrap="square" lIns="121915" tIns="60957" rIns="121915" bIns="60957" rtlCol="0">
            <a:spAutoFit/>
          </a:bodyPr>
          <a:lstStyle/>
          <a:p>
            <a:pPr algn="l"/>
            <a:r>
              <a:rPr lang="en-US" sz="2000" dirty="0">
                <a:solidFill>
                  <a:srgbClr val="002060"/>
                </a:solidFill>
              </a:rPr>
              <a:t>spend so much money</a:t>
            </a:r>
          </a:p>
        </p:txBody>
      </p:sp>
      <p:sp>
        <p:nvSpPr>
          <p:cNvPr id="25" name="TextBox 24"/>
          <p:cNvSpPr txBox="1"/>
          <p:nvPr/>
        </p:nvSpPr>
        <p:spPr>
          <a:xfrm>
            <a:off x="9104156" y="4825123"/>
            <a:ext cx="3152604" cy="738658"/>
          </a:xfrm>
          <a:prstGeom prst="rect">
            <a:avLst/>
          </a:prstGeom>
          <a:noFill/>
        </p:spPr>
        <p:txBody>
          <a:bodyPr wrap="square" lIns="121915" tIns="60957" rIns="121915" bIns="60957" rtlCol="0">
            <a:spAutoFit/>
          </a:bodyPr>
          <a:lstStyle/>
          <a:p>
            <a:pPr algn="l"/>
            <a:r>
              <a:rPr lang="en-US" sz="2000" dirty="0">
                <a:solidFill>
                  <a:srgbClr val="002060"/>
                </a:solidFill>
              </a:rPr>
              <a:t>watch Christmas </a:t>
            </a:r>
            <a:r>
              <a:rPr lang="en-US" sz="2000" dirty="0" err="1">
                <a:solidFill>
                  <a:srgbClr val="002060"/>
                </a:solidFill>
              </a:rPr>
              <a:t>programmes</a:t>
            </a:r>
            <a:r>
              <a:rPr lang="en-US" sz="2000" dirty="0">
                <a:solidFill>
                  <a:srgbClr val="002060"/>
                </a:solidFill>
              </a:rPr>
              <a:t> on TV</a:t>
            </a:r>
          </a:p>
        </p:txBody>
      </p:sp>
      <p:sp>
        <p:nvSpPr>
          <p:cNvPr id="26" name="TextBox 25"/>
          <p:cNvSpPr txBox="1"/>
          <p:nvPr/>
        </p:nvSpPr>
        <p:spPr>
          <a:xfrm>
            <a:off x="9092279" y="5544850"/>
            <a:ext cx="3204728" cy="738658"/>
          </a:xfrm>
          <a:prstGeom prst="rect">
            <a:avLst/>
          </a:prstGeom>
          <a:noFill/>
        </p:spPr>
        <p:txBody>
          <a:bodyPr wrap="square" lIns="121915" tIns="60957" rIns="121915" bIns="60957" rtlCol="0">
            <a:spAutoFit/>
          </a:bodyPr>
          <a:lstStyle/>
          <a:p>
            <a:pPr algn="l"/>
            <a:r>
              <a:rPr lang="en-US" sz="2000" dirty="0">
                <a:solidFill>
                  <a:srgbClr val="002060"/>
                </a:solidFill>
              </a:rPr>
              <a:t>go to a restaurant to eat chicken and rice</a:t>
            </a:r>
          </a:p>
        </p:txBody>
      </p:sp>
      <p:sp>
        <p:nvSpPr>
          <p:cNvPr id="27" name="TextBox 26"/>
          <p:cNvSpPr txBox="1"/>
          <p:nvPr/>
        </p:nvSpPr>
        <p:spPr>
          <a:xfrm>
            <a:off x="3070309" y="2146224"/>
            <a:ext cx="2616033" cy="738658"/>
          </a:xfrm>
          <a:prstGeom prst="rect">
            <a:avLst/>
          </a:prstGeom>
          <a:noFill/>
        </p:spPr>
        <p:txBody>
          <a:bodyPr wrap="square" lIns="121915" tIns="60957" rIns="121915" bIns="60957" rtlCol="0">
            <a:spAutoFit/>
          </a:bodyPr>
          <a:lstStyle/>
          <a:p>
            <a:pPr algn="l"/>
            <a:r>
              <a:rPr lang="en-US" sz="2000" dirty="0">
                <a:solidFill>
                  <a:srgbClr val="002060"/>
                </a:solidFill>
              </a:rPr>
              <a:t>play guitar for my family</a:t>
            </a:r>
          </a:p>
        </p:txBody>
      </p:sp>
      <p:sp>
        <p:nvSpPr>
          <p:cNvPr id="28" name="TextBox 27"/>
          <p:cNvSpPr txBox="1"/>
          <p:nvPr/>
        </p:nvSpPr>
        <p:spPr>
          <a:xfrm>
            <a:off x="3101240" y="2971527"/>
            <a:ext cx="3708400" cy="430881"/>
          </a:xfrm>
          <a:prstGeom prst="rect">
            <a:avLst/>
          </a:prstGeom>
          <a:noFill/>
        </p:spPr>
        <p:txBody>
          <a:bodyPr wrap="square" lIns="121915" tIns="60957" rIns="121915" bIns="60957" rtlCol="0">
            <a:spAutoFit/>
          </a:bodyPr>
          <a:lstStyle/>
          <a:p>
            <a:pPr algn="l"/>
            <a:r>
              <a:rPr lang="en-US" sz="2000" dirty="0">
                <a:solidFill>
                  <a:srgbClr val="002060"/>
                </a:solidFill>
              </a:rPr>
              <a:t>break the piñata</a:t>
            </a:r>
          </a:p>
        </p:txBody>
      </p:sp>
      <p:sp>
        <p:nvSpPr>
          <p:cNvPr id="29" name="TextBox 28"/>
          <p:cNvSpPr txBox="1"/>
          <p:nvPr/>
        </p:nvSpPr>
        <p:spPr>
          <a:xfrm>
            <a:off x="3104027" y="3491733"/>
            <a:ext cx="2971673" cy="738658"/>
          </a:xfrm>
          <a:prstGeom prst="rect">
            <a:avLst/>
          </a:prstGeom>
          <a:noFill/>
        </p:spPr>
        <p:txBody>
          <a:bodyPr wrap="square" lIns="121915" tIns="60957" rIns="121915" bIns="60957" rtlCol="0">
            <a:spAutoFit/>
          </a:bodyPr>
          <a:lstStyle/>
          <a:p>
            <a:pPr algn="l"/>
            <a:r>
              <a:rPr lang="en-US" sz="2000" dirty="0">
                <a:solidFill>
                  <a:srgbClr val="002060"/>
                </a:solidFill>
              </a:rPr>
              <a:t>leave shoes next to  the door</a:t>
            </a:r>
          </a:p>
        </p:txBody>
      </p:sp>
      <p:sp>
        <p:nvSpPr>
          <p:cNvPr id="30" name="TextBox 29"/>
          <p:cNvSpPr txBox="1"/>
          <p:nvPr/>
        </p:nvSpPr>
        <p:spPr>
          <a:xfrm>
            <a:off x="3106312" y="4203361"/>
            <a:ext cx="3026776" cy="738658"/>
          </a:xfrm>
          <a:prstGeom prst="rect">
            <a:avLst/>
          </a:prstGeom>
          <a:noFill/>
        </p:spPr>
        <p:txBody>
          <a:bodyPr wrap="square" lIns="121915" tIns="60957" rIns="121915" bIns="60957" rtlCol="0">
            <a:spAutoFit/>
          </a:bodyPr>
          <a:lstStyle/>
          <a:p>
            <a:r>
              <a:rPr lang="en-US" sz="2000" dirty="0">
                <a:solidFill>
                  <a:srgbClr val="002060"/>
                </a:solidFill>
              </a:rPr>
              <a:t>go to the market to buy a Christmas flower</a:t>
            </a:r>
          </a:p>
        </p:txBody>
      </p:sp>
      <p:sp>
        <p:nvSpPr>
          <p:cNvPr id="31" name="TextBox 30"/>
          <p:cNvSpPr txBox="1"/>
          <p:nvPr/>
        </p:nvSpPr>
        <p:spPr>
          <a:xfrm>
            <a:off x="3065696" y="4867375"/>
            <a:ext cx="3204728" cy="738658"/>
          </a:xfrm>
          <a:prstGeom prst="rect">
            <a:avLst/>
          </a:prstGeom>
          <a:noFill/>
        </p:spPr>
        <p:txBody>
          <a:bodyPr wrap="square" lIns="121915" tIns="60957" rIns="121915" bIns="60957" rtlCol="0">
            <a:spAutoFit/>
          </a:bodyPr>
          <a:lstStyle/>
          <a:p>
            <a:pPr algn="l"/>
            <a:r>
              <a:rPr lang="en-US" sz="2000" dirty="0">
                <a:solidFill>
                  <a:srgbClr val="002060"/>
                </a:solidFill>
              </a:rPr>
              <a:t>go to the shops to buy clothes for the winter</a:t>
            </a:r>
          </a:p>
        </p:txBody>
      </p:sp>
      <p:sp>
        <p:nvSpPr>
          <p:cNvPr id="32" name="TextBox 31"/>
          <p:cNvSpPr txBox="1"/>
          <p:nvPr/>
        </p:nvSpPr>
        <p:spPr>
          <a:xfrm>
            <a:off x="3128615" y="5562731"/>
            <a:ext cx="3139866" cy="738658"/>
          </a:xfrm>
          <a:prstGeom prst="rect">
            <a:avLst/>
          </a:prstGeom>
          <a:noFill/>
        </p:spPr>
        <p:txBody>
          <a:bodyPr wrap="square" lIns="121915" tIns="60957" rIns="121915" bIns="60957" rtlCol="0">
            <a:spAutoFit/>
          </a:bodyPr>
          <a:lstStyle/>
          <a:p>
            <a:pPr algn="l"/>
            <a:r>
              <a:rPr lang="en-US" sz="2000" dirty="0">
                <a:solidFill>
                  <a:srgbClr val="002060"/>
                </a:solidFill>
              </a:rPr>
              <a:t>eat a large quantity of food</a:t>
            </a:r>
          </a:p>
        </p:txBody>
      </p:sp>
      <p:pic>
        <p:nvPicPr>
          <p:cNvPr id="36" name="Picture 35"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9394" y="2247060"/>
            <a:ext cx="376696" cy="392392"/>
          </a:xfrm>
          <a:prstGeom prst="rect">
            <a:avLst/>
          </a:prstGeom>
        </p:spPr>
      </p:pic>
      <p:sp>
        <p:nvSpPr>
          <p:cNvPr id="3" name="Rectangle 2"/>
          <p:cNvSpPr/>
          <p:nvPr/>
        </p:nvSpPr>
        <p:spPr>
          <a:xfrm>
            <a:off x="8427783" y="182810"/>
            <a:ext cx="2185788" cy="502766"/>
          </a:xfrm>
          <a:prstGeom prst="rect">
            <a:avLst/>
          </a:prstGeom>
        </p:spPr>
        <p:txBody>
          <a:bodyPr wrap="square">
            <a:spAutoFit/>
          </a:bodyPr>
          <a:lstStyle/>
          <a:p>
            <a:r>
              <a:rPr lang="en-US" sz="2667" dirty="0">
                <a:solidFill>
                  <a:srgbClr val="002060"/>
                </a:solidFill>
              </a:rPr>
              <a:t>Persona B</a:t>
            </a:r>
          </a:p>
        </p:txBody>
      </p:sp>
      <p:pic>
        <p:nvPicPr>
          <p:cNvPr id="37" name="Picture 36"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1903" y="3010016"/>
            <a:ext cx="376696" cy="392392"/>
          </a:xfrm>
          <a:prstGeom prst="rect">
            <a:avLst/>
          </a:prstGeom>
        </p:spPr>
      </p:pic>
      <p:pic>
        <p:nvPicPr>
          <p:cNvPr id="38" name="Picture 3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9012" y="3705846"/>
            <a:ext cx="376696" cy="392392"/>
          </a:xfrm>
          <a:prstGeom prst="rect">
            <a:avLst/>
          </a:prstGeom>
        </p:spPr>
      </p:pic>
      <p:pic>
        <p:nvPicPr>
          <p:cNvPr id="39" name="Picture 38"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8293" y="4341680"/>
            <a:ext cx="376696" cy="392392"/>
          </a:xfrm>
          <a:prstGeom prst="rect">
            <a:avLst/>
          </a:prstGeom>
        </p:spPr>
      </p:pic>
      <p:pic>
        <p:nvPicPr>
          <p:cNvPr id="40" name="Picture 39"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0174" y="5120938"/>
            <a:ext cx="376696" cy="392392"/>
          </a:xfrm>
          <a:prstGeom prst="rect">
            <a:avLst/>
          </a:prstGeom>
        </p:spPr>
      </p:pic>
      <p:pic>
        <p:nvPicPr>
          <p:cNvPr id="41" name="Picture 40"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9394" y="5743007"/>
            <a:ext cx="376696" cy="392392"/>
          </a:xfrm>
          <a:prstGeom prst="rect">
            <a:avLst/>
          </a:prstGeom>
        </p:spPr>
      </p:pic>
      <p:sp>
        <p:nvSpPr>
          <p:cNvPr id="4" name="Rectangle 3"/>
          <p:cNvSpPr/>
          <p:nvPr/>
        </p:nvSpPr>
        <p:spPr>
          <a:xfrm>
            <a:off x="2555506" y="178491"/>
            <a:ext cx="1859805" cy="502766"/>
          </a:xfrm>
          <a:prstGeom prst="rect">
            <a:avLst/>
          </a:prstGeom>
        </p:spPr>
        <p:txBody>
          <a:bodyPr wrap="none">
            <a:spAutoFit/>
          </a:bodyPr>
          <a:lstStyle/>
          <a:p>
            <a:r>
              <a:rPr lang="en-US" sz="2667" dirty="0">
                <a:solidFill>
                  <a:srgbClr val="002060"/>
                </a:solidFill>
              </a:rPr>
              <a:t>Persona A</a:t>
            </a:r>
          </a:p>
        </p:txBody>
      </p:sp>
      <p:pic>
        <p:nvPicPr>
          <p:cNvPr id="43" name="Picture 42"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8853" y="2330691"/>
            <a:ext cx="376696" cy="392392"/>
          </a:xfrm>
          <a:prstGeom prst="rect">
            <a:avLst/>
          </a:prstGeom>
        </p:spPr>
      </p:pic>
      <p:pic>
        <p:nvPicPr>
          <p:cNvPr id="44" name="Picture 43"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3080" y="4315592"/>
            <a:ext cx="376696" cy="392392"/>
          </a:xfrm>
          <a:prstGeom prst="rect">
            <a:avLst/>
          </a:prstGeom>
        </p:spPr>
      </p:pic>
      <p:pic>
        <p:nvPicPr>
          <p:cNvPr id="45" name="Picture 44"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3080" y="5120938"/>
            <a:ext cx="376696" cy="392392"/>
          </a:xfrm>
          <a:prstGeom prst="rect">
            <a:avLst/>
          </a:prstGeom>
        </p:spPr>
      </p:pic>
      <p:pic>
        <p:nvPicPr>
          <p:cNvPr id="46" name="Picture 45"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8853" y="3063174"/>
            <a:ext cx="376696" cy="392392"/>
          </a:xfrm>
          <a:prstGeom prst="rect">
            <a:avLst/>
          </a:prstGeom>
        </p:spPr>
      </p:pic>
      <p:pic>
        <p:nvPicPr>
          <p:cNvPr id="47" name="Picture 46"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7783" y="3705846"/>
            <a:ext cx="376696" cy="392392"/>
          </a:xfrm>
          <a:prstGeom prst="rect">
            <a:avLst/>
          </a:prstGeom>
        </p:spPr>
      </p:pic>
      <p:pic>
        <p:nvPicPr>
          <p:cNvPr id="48" name="Picture 4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7783" y="5718732"/>
            <a:ext cx="376696" cy="392392"/>
          </a:xfrm>
          <a:prstGeom prst="rect">
            <a:avLst/>
          </a:prstGeom>
        </p:spPr>
      </p:pic>
      <p:sp>
        <p:nvSpPr>
          <p:cNvPr id="2" name="Título 1">
            <a:extLst>
              <a:ext uri="{FF2B5EF4-FFF2-40B4-BE49-F238E27FC236}">
                <a16:creationId xmlns:a16="http://schemas.microsoft.com/office/drawing/2014/main" id="{9AA79761-3750-C14A-8CF5-07F8ACFE46E1}"/>
              </a:ext>
            </a:extLst>
          </p:cNvPr>
          <p:cNvSpPr>
            <a:spLocks noGrp="1"/>
          </p:cNvSpPr>
          <p:nvPr>
            <p:ph type="title"/>
          </p:nvPr>
        </p:nvSpPr>
        <p:spPr>
          <a:xfrm>
            <a:off x="246094" y="49560"/>
            <a:ext cx="2717785" cy="755109"/>
          </a:xfrm>
        </p:spPr>
        <p:txBody>
          <a:bodyPr>
            <a:normAutofit/>
          </a:bodyPr>
          <a:lstStyle/>
          <a:p>
            <a:r>
              <a:rPr lang="es-GB" sz="2933" b="1" dirty="0">
                <a:solidFill>
                  <a:srgbClr val="002060"/>
                </a:solidFill>
              </a:rPr>
              <a:t>Respuestas</a:t>
            </a:r>
          </a:p>
        </p:txBody>
      </p:sp>
    </p:spTree>
    <p:extLst>
      <p:ext uri="{BB962C8B-B14F-4D97-AF65-F5344CB8AC3E}">
        <p14:creationId xmlns:p14="http://schemas.microsoft.com/office/powerpoint/2010/main" val="266114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3" grpId="0"/>
      <p:bldP spid="24" grpId="0"/>
      <p:bldP spid="25" grpId="0"/>
      <p:bldP spid="26" grpId="0"/>
      <p:bldP spid="27" grpId="0"/>
      <p:bldP spid="28" grpId="0"/>
      <p:bldP spid="29" grpId="0"/>
      <p:bldP spid="30" grpId="0"/>
      <p:bldP spid="31" grpId="0"/>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hristmas, Bulb, String, Lights, Holidays, Bulbs">
            <a:extLst>
              <a:ext uri="{FF2B5EF4-FFF2-40B4-BE49-F238E27FC236}">
                <a16:creationId xmlns:a16="http://schemas.microsoft.com/office/drawing/2014/main" id="{CCF8B446-BE99-DE49-A4B3-F1E8CA5C9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18457">
            <a:off x="-54243" y="-69299"/>
            <a:ext cx="12300486"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43F7AC94-547B-8341-A82E-BBF22B20A7DF}"/>
              </a:ext>
            </a:extLst>
          </p:cNvPr>
          <p:cNvSpPr>
            <a:spLocks noGrp="1"/>
          </p:cNvSpPr>
          <p:nvPr>
            <p:ph type="title"/>
          </p:nvPr>
        </p:nvSpPr>
        <p:spPr/>
        <p:txBody>
          <a:bodyPr/>
          <a:lstStyle/>
          <a:p>
            <a:pPr algn="ctr"/>
            <a:r>
              <a:rPr lang="es-GB" dirty="0"/>
              <a:t>¡Feliz Navidad!</a:t>
            </a:r>
          </a:p>
        </p:txBody>
      </p:sp>
      <p:pic>
        <p:nvPicPr>
          <p:cNvPr id="3074" name="Picture 2" descr="Christmas Wreath, Christmas, Poinsettia">
            <a:extLst>
              <a:ext uri="{FF2B5EF4-FFF2-40B4-BE49-F238E27FC236}">
                <a16:creationId xmlns:a16="http://schemas.microsoft.com/office/drawing/2014/main" id="{7EE502DE-2FF4-504B-AE4B-5DC841949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601" y="4321167"/>
            <a:ext cx="1960004" cy="18719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ristmas Tree, Plant, Decorated">
            <a:extLst>
              <a:ext uri="{FF2B5EF4-FFF2-40B4-BE49-F238E27FC236}">
                <a16:creationId xmlns:a16="http://schemas.microsoft.com/office/drawing/2014/main" id="{5D99B751-DE6B-6344-96C4-4ABB87E51A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9607" y="2270216"/>
            <a:ext cx="3178219" cy="390106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hoes, Sports, Clothing, Pair, Sporty">
            <a:extLst>
              <a:ext uri="{FF2B5EF4-FFF2-40B4-BE49-F238E27FC236}">
                <a16:creationId xmlns:a16="http://schemas.microsoft.com/office/drawing/2014/main" id="{C0615DD6-0730-D246-B9EB-3C9A104BFC9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42345" y="5534099"/>
            <a:ext cx="1029558" cy="7901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ransparent background poinsettia clipart - Clip Art Library">
            <a:extLst>
              <a:ext uri="{FF2B5EF4-FFF2-40B4-BE49-F238E27FC236}">
                <a16:creationId xmlns:a16="http://schemas.microsoft.com/office/drawing/2014/main" id="{7724AA4F-C01E-8C4C-AA47-589722E95E4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1383580">
            <a:off x="7987198" y="419052"/>
            <a:ext cx="1540103" cy="130481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Bible, Cartoon, Comic, Cartoon Characters, Christ">
            <a:extLst>
              <a:ext uri="{FF2B5EF4-FFF2-40B4-BE49-F238E27FC236}">
                <a16:creationId xmlns:a16="http://schemas.microsoft.com/office/drawing/2014/main" id="{88377E77-3C5B-824B-B198-D00AE5344E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3422" y="4099329"/>
            <a:ext cx="1978597" cy="13458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ransparent background poinsettia clipart - Clip Art Library">
            <a:extLst>
              <a:ext uri="{FF2B5EF4-FFF2-40B4-BE49-F238E27FC236}">
                <a16:creationId xmlns:a16="http://schemas.microsoft.com/office/drawing/2014/main" id="{932701C6-708B-4E44-BEDD-4DC1E2F7B7D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1383580">
            <a:off x="2611165" y="413089"/>
            <a:ext cx="1540103" cy="130481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lock, Firework, Silvester, Twelve O'Clock, Twelve">
            <a:extLst>
              <a:ext uri="{FF2B5EF4-FFF2-40B4-BE49-F238E27FC236}">
                <a16:creationId xmlns:a16="http://schemas.microsoft.com/office/drawing/2014/main" id="{7A217F98-4F72-E94B-98EC-C8D5CB3E37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390" y="788417"/>
            <a:ext cx="3146953" cy="317784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Bunch Of Grapes, Viognier Grapes, Grapes, Fruit, Sweet">
            <a:extLst>
              <a:ext uri="{FF2B5EF4-FFF2-40B4-BE49-F238E27FC236}">
                <a16:creationId xmlns:a16="http://schemas.microsoft.com/office/drawing/2014/main" id="{C9DE4395-C229-4E40-A45E-F359A99F78A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43079" y="1906162"/>
            <a:ext cx="1660392" cy="1323901"/>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Present, Box, Dole, Favor, Gift, Valentine, Wedding">
            <a:extLst>
              <a:ext uri="{FF2B5EF4-FFF2-40B4-BE49-F238E27FC236}">
                <a16:creationId xmlns:a16="http://schemas.microsoft.com/office/drawing/2014/main" id="{3D3D2AE4-6E13-0643-BE8E-73B2784C4F5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81217" y="4544906"/>
            <a:ext cx="1159887" cy="1186248"/>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Bow, Box, Christmas, Gift, Holiday, Holidays, Present">
            <a:extLst>
              <a:ext uri="{FF2B5EF4-FFF2-40B4-BE49-F238E27FC236}">
                <a16:creationId xmlns:a16="http://schemas.microsoft.com/office/drawing/2014/main" id="{2C1CD84D-E087-1C46-A004-D01681A87A6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94224" y="4595174"/>
            <a:ext cx="1366192" cy="1323901"/>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Gift, Present, Box, Wrapped, Bow, Surprise, Festive">
            <a:extLst>
              <a:ext uri="{FF2B5EF4-FFF2-40B4-BE49-F238E27FC236}">
                <a16:creationId xmlns:a16="http://schemas.microsoft.com/office/drawing/2014/main" id="{3B32A90A-D856-F64A-9C91-F2A60DC61AC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61856" y="5138030"/>
            <a:ext cx="1247209" cy="1186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5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2.1, Week 1)</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7" name="TextBox 16"/>
          <p:cNvSpPr txBox="1"/>
          <p:nvPr/>
        </p:nvSpPr>
        <p:spPr>
          <a:xfrm>
            <a:off x="258694" y="2061568"/>
            <a:ext cx="108857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There is no vocabulary learning homework this week, so please go to this Quizlet </a:t>
            </a:r>
            <a:r>
              <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hlinkClick r:id="rId6"/>
              </a:rPr>
              <a:t>mashup</a:t>
            </a:r>
            <a:r>
              <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of Year 7 and 8 vocabulary!</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65433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72017" y="258166"/>
            <a:ext cx="12561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340235" y="4780769"/>
            <a:ext cx="33089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800" dirty="0">
                <a:solidFill>
                  <a:srgbClr val="002060"/>
                </a:solidFill>
                <a:latin typeface="Century Gothic" panose="020F0302020204030204"/>
              </a:rPr>
              <a:t>el </a:t>
            </a:r>
            <a:r>
              <a:rPr lang="fr-FR" sz="4800" dirty="0" err="1">
                <a:solidFill>
                  <a:srgbClr val="002060"/>
                </a:solidFill>
                <a:latin typeface="Century Gothic" panose="020F0302020204030204"/>
              </a:rPr>
              <a:t>invierno</a:t>
            </a:r>
            <a:endParaRPr kumimoji="0" lang="fr-FR" sz="4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771312" y="4780769"/>
            <a:ext cx="311210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800" noProof="0" dirty="0">
                <a:solidFill>
                  <a:srgbClr val="002060"/>
                </a:solidFill>
                <a:latin typeface="Century Gothic" panose="020F0302020204030204"/>
              </a:rPr>
              <a:t>tanto</a:t>
            </a:r>
            <a:endParaRPr kumimoji="0" lang="fr-FR" sz="4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327682" y="4780769"/>
            <a:ext cx="27505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800" dirty="0">
                <a:solidFill>
                  <a:srgbClr val="002060"/>
                </a:solidFill>
                <a:latin typeface="Century Gothic" panose="020F0302020204030204"/>
              </a:rPr>
              <a:t>el </a:t>
            </a:r>
            <a:r>
              <a:rPr lang="fr-FR" sz="4800" dirty="0" err="1">
                <a:solidFill>
                  <a:srgbClr val="002060"/>
                </a:solidFill>
                <a:latin typeface="Century Gothic" panose="020F0302020204030204"/>
              </a:rPr>
              <a:t>dolor</a:t>
            </a:r>
            <a:endParaRPr kumimoji="0" lang="fr-FR" sz="4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7917" y="2016505"/>
            <a:ext cx="2193860" cy="2764264"/>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24231" y="2373496"/>
            <a:ext cx="2736147" cy="2161522"/>
          </a:xfrm>
          <a:prstGeom prst="rect">
            <a:avLst/>
          </a:prstGeom>
        </p:spPr>
      </p:pic>
      <p:sp>
        <p:nvSpPr>
          <p:cNvPr id="24" name="TextBox 23"/>
          <p:cNvSpPr txBox="1"/>
          <p:nvPr/>
        </p:nvSpPr>
        <p:spPr>
          <a:xfrm>
            <a:off x="10614942" y="786926"/>
            <a:ext cx="12561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[3/5]</a:t>
            </a:r>
          </a:p>
        </p:txBody>
      </p:sp>
      <p:sp>
        <p:nvSpPr>
          <p:cNvPr id="28" name="Rectangle 3">
            <a:extLst>
              <a:ext uri="{FF2B5EF4-FFF2-40B4-BE49-F238E27FC236}">
                <a16:creationId xmlns:a16="http://schemas.microsoft.com/office/drawing/2014/main" id="{19F92A6F-C2B4-2344-99BF-C7C50A13DDBE}"/>
              </a:ext>
            </a:extLst>
          </p:cNvPr>
          <p:cNvSpPr>
            <a:spLocks noChangeArrowheads="1"/>
          </p:cNvSpPr>
          <p:nvPr/>
        </p:nvSpPr>
        <p:spPr bwMode="auto">
          <a:xfrm>
            <a:off x="10100211" y="148710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9" name="AutoShape 11">
            <a:hlinkClick r:id="" action="ppaction://noaction" highlightClick="1"/>
            <a:extLst>
              <a:ext uri="{FF2B5EF4-FFF2-40B4-BE49-F238E27FC236}">
                <a16:creationId xmlns:a16="http://schemas.microsoft.com/office/drawing/2014/main" id="{A8676E6E-BE81-4A49-9B21-E1B31DEC3A6B}"/>
              </a:ext>
            </a:extLst>
          </p:cNvPr>
          <p:cNvSpPr>
            <a:spLocks noChangeArrowheads="1"/>
          </p:cNvSpPr>
          <p:nvPr/>
        </p:nvSpPr>
        <p:spPr bwMode="auto">
          <a:xfrm>
            <a:off x="9798185" y="56961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30" name="Rectangle 2">
            <a:extLst>
              <a:ext uri="{FF2B5EF4-FFF2-40B4-BE49-F238E27FC236}">
                <a16:creationId xmlns:a16="http://schemas.microsoft.com/office/drawing/2014/main" id="{2B944339-85A1-1348-B08E-9E526E8492C2}"/>
              </a:ext>
            </a:extLst>
          </p:cNvPr>
          <p:cNvSpPr>
            <a:spLocks noChangeArrowheads="1"/>
          </p:cNvSpPr>
          <p:nvPr/>
        </p:nvSpPr>
        <p:spPr bwMode="auto">
          <a:xfrm>
            <a:off x="10101608" y="150642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1" name="Group 11">
            <a:extLst>
              <a:ext uri="{FF2B5EF4-FFF2-40B4-BE49-F238E27FC236}">
                <a16:creationId xmlns:a16="http://schemas.microsoft.com/office/drawing/2014/main" id="{2AFE8C8C-C8E8-8443-B3D0-E50F4709E5DC}"/>
              </a:ext>
            </a:extLst>
          </p:cNvPr>
          <p:cNvGrpSpPr/>
          <p:nvPr/>
        </p:nvGrpSpPr>
        <p:grpSpPr>
          <a:xfrm>
            <a:off x="10635094" y="1293571"/>
            <a:ext cx="1439862" cy="4462189"/>
            <a:chOff x="10558328" y="1163992"/>
            <a:chExt cx="1439862" cy="4462189"/>
          </a:xfrm>
        </p:grpSpPr>
        <p:sp>
          <p:nvSpPr>
            <p:cNvPr id="32" name="Line 4">
              <a:extLst>
                <a:ext uri="{FF2B5EF4-FFF2-40B4-BE49-F238E27FC236}">
                  <a16:creationId xmlns:a16="http://schemas.microsoft.com/office/drawing/2014/main" id="{D92938ED-28C8-914B-BC5F-E74E7E855232}"/>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Line 7">
              <a:extLst>
                <a:ext uri="{FF2B5EF4-FFF2-40B4-BE49-F238E27FC236}">
                  <a16:creationId xmlns:a16="http://schemas.microsoft.com/office/drawing/2014/main" id="{3C2EB774-20AB-EC4A-9A83-50185CBEB35D}"/>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Line 9">
              <a:extLst>
                <a:ext uri="{FF2B5EF4-FFF2-40B4-BE49-F238E27FC236}">
                  <a16:creationId xmlns:a16="http://schemas.microsoft.com/office/drawing/2014/main" id="{381E7C75-4809-0641-9FB4-17C6F18ABED5}"/>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 Box 10">
              <a:extLst>
                <a:ext uri="{FF2B5EF4-FFF2-40B4-BE49-F238E27FC236}">
                  <a16:creationId xmlns:a16="http://schemas.microsoft.com/office/drawing/2014/main" id="{5D33A136-C6E0-D74F-A8D4-CAC172DE8C5F}"/>
                </a:ext>
              </a:extLst>
            </p:cNvPr>
            <p:cNvSpPr txBox="1">
              <a:spLocks noChangeArrowheads="1"/>
            </p:cNvSpPr>
            <p:nvPr/>
          </p:nvSpPr>
          <p:spPr bwMode="auto">
            <a:xfrm>
              <a:off x="10558328" y="2699212"/>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6" name="Text Box 12">
              <a:extLst>
                <a:ext uri="{FF2B5EF4-FFF2-40B4-BE49-F238E27FC236}">
                  <a16:creationId xmlns:a16="http://schemas.microsoft.com/office/drawing/2014/main" id="{F1BB4708-EE4C-1E46-A144-9AB64B3092E3}"/>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3</a:t>
              </a:r>
            </a:p>
          </p:txBody>
        </p:sp>
        <p:sp>
          <p:nvSpPr>
            <p:cNvPr id="37" name="Text Box 14">
              <a:extLst>
                <a:ext uri="{FF2B5EF4-FFF2-40B4-BE49-F238E27FC236}">
                  <a16:creationId xmlns:a16="http://schemas.microsoft.com/office/drawing/2014/main" id="{61708C80-2E47-9546-8D96-1F93F06FCB19}"/>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grpSp>
      <p:sp>
        <p:nvSpPr>
          <p:cNvPr id="11" name="TextBox 10">
            <a:extLst>
              <a:ext uri="{FF2B5EF4-FFF2-40B4-BE49-F238E27FC236}">
                <a16:creationId xmlns:a16="http://schemas.microsoft.com/office/drawing/2014/main" id="{8C6D8776-2BB1-4DD0-9623-B44D81D47909}"/>
              </a:ext>
            </a:extLst>
          </p:cNvPr>
          <p:cNvSpPr txBox="1"/>
          <p:nvPr/>
        </p:nvSpPr>
        <p:spPr>
          <a:xfrm>
            <a:off x="623732" y="1401292"/>
            <a:ext cx="20222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pain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F58DB7E8-803D-4FE3-8D63-C87CC964170C}"/>
              </a:ext>
            </a:extLst>
          </p:cNvPr>
          <p:cNvSpPr txBox="1"/>
          <p:nvPr/>
        </p:nvSpPr>
        <p:spPr>
          <a:xfrm>
            <a:off x="4204320" y="1666080"/>
            <a:ext cx="20222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winter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TextBox 14">
            <a:extLst>
              <a:ext uri="{FF2B5EF4-FFF2-40B4-BE49-F238E27FC236}">
                <a16:creationId xmlns:a16="http://schemas.microsoft.com/office/drawing/2014/main" id="{D2FE106F-0419-482B-8310-D173DB2DA834}"/>
              </a:ext>
            </a:extLst>
          </p:cNvPr>
          <p:cNvSpPr txBox="1"/>
          <p:nvPr/>
        </p:nvSpPr>
        <p:spPr>
          <a:xfrm>
            <a:off x="6695396" y="2493915"/>
            <a:ext cx="326393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7030A0"/>
                </a:solidFill>
                <a:effectLst/>
                <a:uLnTx/>
                <a:uFillTx/>
                <a:latin typeface="Courier New" panose="02070309020205020404" pitchFamily="49" charset="0"/>
                <a:cs typeface="Courier New" panose="02070309020205020404" pitchFamily="49" charset="0"/>
              </a:rPr>
              <a:t>[so much, so many (m)]</a:t>
            </a:r>
          </a:p>
        </p:txBody>
      </p:sp>
    </p:spTree>
    <p:extLst>
      <p:ext uri="{BB962C8B-B14F-4D97-AF65-F5344CB8AC3E}">
        <p14:creationId xmlns:p14="http://schemas.microsoft.com/office/powerpoint/2010/main" val="86425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28"/>
                                        </p:tgtEl>
                                      </p:cBhvr>
                                    </p:animEffect>
                                    <p:set>
                                      <p:cBhvr>
                                        <p:cTn id="16" dur="1" fill="hold">
                                          <p:stCondLst>
                                            <p:cond delay="2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72017" y="258166"/>
            <a:ext cx="12561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539094" y="4497482"/>
            <a:ext cx="340642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a:solidFill>
                  <a:srgbClr val="002060"/>
                </a:solidFill>
                <a:latin typeface="Century Gothic" panose="020F0302020204030204"/>
              </a:rPr>
              <a:t>la </a:t>
            </a:r>
            <a:r>
              <a:rPr lang="fr-FR" sz="5400" dirty="0" err="1">
                <a:solidFill>
                  <a:srgbClr val="002060"/>
                </a:solidFill>
                <a:latin typeface="Century Gothic" panose="020F0302020204030204"/>
              </a:rPr>
              <a:t>camiseta</a:t>
            </a:r>
            <a:endParaRPr kumimoji="0" lang="fr-FR" sz="3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990768" y="4780769"/>
            <a:ext cx="264412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a:solidFill>
                  <a:srgbClr val="002060"/>
                </a:solidFill>
                <a:latin typeface="Century Gothic" panose="020F0302020204030204"/>
              </a:rPr>
              <a:t>el </a:t>
            </a:r>
            <a:r>
              <a:rPr lang="fr-FR" sz="5400" dirty="0" err="1">
                <a:solidFill>
                  <a:srgbClr val="002060"/>
                </a:solidFill>
                <a:latin typeface="Century Gothic" panose="020F0302020204030204"/>
              </a:rPr>
              <a:t>arroz</a:t>
            </a:r>
            <a:endParaRPr kumimoji="0" lang="fr-FR" sz="5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82286" y="4780769"/>
            <a:ext cx="29959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err="1">
                <a:solidFill>
                  <a:srgbClr val="002060"/>
                </a:solidFill>
                <a:latin typeface="Century Gothic" panose="020F0302020204030204"/>
              </a:rPr>
              <a:t>mandar</a:t>
            </a:r>
            <a:endParaRPr kumimoji="0" lang="fr-FR" sz="5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3" name="Picture 2"/>
          <p:cNvPicPr>
            <a:picLocks noChangeAspect="1"/>
          </p:cNvPicPr>
          <p:nvPr/>
        </p:nvPicPr>
        <p:blipFill>
          <a:blip r:embed="rId4">
            <a:clrChange>
              <a:clrFrom>
                <a:srgbClr val="EFF0F2"/>
              </a:clrFrom>
              <a:clrTo>
                <a:srgbClr val="EFF0F2">
                  <a:alpha val="0"/>
                </a:srgbClr>
              </a:clrTo>
            </a:clrChange>
            <a:extLst>
              <a:ext uri="{BEBA8EAE-BF5A-486C-A8C5-ECC9F3942E4B}">
                <a14:imgProps xmlns:a14="http://schemas.microsoft.com/office/drawing/2010/main">
                  <a14:imgLayer r:embed="rId5">
                    <a14:imgEffect>
                      <a14:backgroundRemoval t="4000" b="96444" l="9778" r="89778">
                        <a14:foregroundMark x1="75556" y1="12000" x2="59556" y2="4444"/>
                        <a14:foregroundMark x1="59556" y1="4444" x2="55111" y2="4444"/>
                        <a14:foregroundMark x1="65333" y1="36444" x2="72444" y2="53333"/>
                        <a14:foregroundMark x1="63556" y1="42222" x2="58667" y2="63556"/>
                        <a14:foregroundMark x1="46667" y1="52000" x2="37778" y2="48889"/>
                        <a14:foregroundMark x1="27556" y1="54222" x2="24889" y2="70222"/>
                        <a14:foregroundMark x1="24000" y1="87111" x2="29778" y2="91556"/>
                        <a14:foregroundMark x1="64444" y1="86667" x2="62222" y2="89333"/>
                        <a14:foregroundMark x1="84889" y1="50222" x2="72444" y2="52000"/>
                        <a14:foregroundMark x1="64444" y1="96444" x2="57333" y2="96444"/>
                      </a14:backgroundRemoval>
                    </a14:imgEffect>
                  </a14:imgLayer>
                </a14:imgProps>
              </a:ext>
              <a:ext uri="{28A0092B-C50C-407E-A947-70E740481C1C}">
                <a14:useLocalDpi xmlns:a14="http://schemas.microsoft.com/office/drawing/2010/main"/>
              </a:ext>
            </a:extLst>
          </a:blip>
          <a:stretch>
            <a:fillRect/>
          </a:stretch>
        </p:blipFill>
        <p:spPr>
          <a:xfrm>
            <a:off x="295036" y="2325220"/>
            <a:ext cx="2932978" cy="2480019"/>
          </a:xfrm>
          <a:prstGeom prst="rect">
            <a:avLst/>
          </a:prstGeom>
        </p:spPr>
      </p:pic>
      <p:pic>
        <p:nvPicPr>
          <p:cNvPr id="20" name="Picture 1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36048" y="2522270"/>
            <a:ext cx="2479964" cy="1985946"/>
          </a:xfrm>
          <a:prstGeom prst="rect">
            <a:avLst/>
          </a:prstGeom>
        </p:spPr>
      </p:pic>
      <p:pic>
        <p:nvPicPr>
          <p:cNvPr id="22" name="Picture 21"/>
          <p:cNvPicPr>
            <a:picLocks noChangeAspect="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703622" y="2209774"/>
            <a:ext cx="3112425" cy="2480019"/>
          </a:xfrm>
          <a:prstGeom prst="rect">
            <a:avLst/>
          </a:prstGeom>
        </p:spPr>
      </p:pic>
      <p:sp>
        <p:nvSpPr>
          <p:cNvPr id="24" name="TextBox 23"/>
          <p:cNvSpPr txBox="1"/>
          <p:nvPr/>
        </p:nvSpPr>
        <p:spPr>
          <a:xfrm>
            <a:off x="10614942" y="786926"/>
            <a:ext cx="12561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[4/5]</a:t>
            </a:r>
          </a:p>
        </p:txBody>
      </p:sp>
      <p:sp>
        <p:nvSpPr>
          <p:cNvPr id="28" name="Rectangle 3">
            <a:extLst>
              <a:ext uri="{FF2B5EF4-FFF2-40B4-BE49-F238E27FC236}">
                <a16:creationId xmlns:a16="http://schemas.microsoft.com/office/drawing/2014/main" id="{19F92A6F-C2B4-2344-99BF-C7C50A13DDBE}"/>
              </a:ext>
            </a:extLst>
          </p:cNvPr>
          <p:cNvSpPr>
            <a:spLocks noChangeArrowheads="1"/>
          </p:cNvSpPr>
          <p:nvPr/>
        </p:nvSpPr>
        <p:spPr bwMode="auto">
          <a:xfrm>
            <a:off x="10100211" y="148710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9" name="AutoShape 11">
            <a:hlinkClick r:id="" action="ppaction://noaction" highlightClick="1"/>
            <a:extLst>
              <a:ext uri="{FF2B5EF4-FFF2-40B4-BE49-F238E27FC236}">
                <a16:creationId xmlns:a16="http://schemas.microsoft.com/office/drawing/2014/main" id="{A8676E6E-BE81-4A49-9B21-E1B31DEC3A6B}"/>
              </a:ext>
            </a:extLst>
          </p:cNvPr>
          <p:cNvSpPr>
            <a:spLocks noChangeArrowheads="1"/>
          </p:cNvSpPr>
          <p:nvPr/>
        </p:nvSpPr>
        <p:spPr bwMode="auto">
          <a:xfrm>
            <a:off x="9798185" y="56961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30" name="Rectangle 2">
            <a:extLst>
              <a:ext uri="{FF2B5EF4-FFF2-40B4-BE49-F238E27FC236}">
                <a16:creationId xmlns:a16="http://schemas.microsoft.com/office/drawing/2014/main" id="{2B944339-85A1-1348-B08E-9E526E8492C2}"/>
              </a:ext>
            </a:extLst>
          </p:cNvPr>
          <p:cNvSpPr>
            <a:spLocks noChangeArrowheads="1"/>
          </p:cNvSpPr>
          <p:nvPr/>
        </p:nvSpPr>
        <p:spPr bwMode="auto">
          <a:xfrm>
            <a:off x="10101608" y="150642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1" name="Group 11">
            <a:extLst>
              <a:ext uri="{FF2B5EF4-FFF2-40B4-BE49-F238E27FC236}">
                <a16:creationId xmlns:a16="http://schemas.microsoft.com/office/drawing/2014/main" id="{2AFE8C8C-C8E8-8443-B3D0-E50F4709E5DC}"/>
              </a:ext>
            </a:extLst>
          </p:cNvPr>
          <p:cNvGrpSpPr/>
          <p:nvPr/>
        </p:nvGrpSpPr>
        <p:grpSpPr>
          <a:xfrm>
            <a:off x="10635094" y="1293571"/>
            <a:ext cx="1439862" cy="4462189"/>
            <a:chOff x="10558328" y="1163992"/>
            <a:chExt cx="1439862" cy="4462189"/>
          </a:xfrm>
        </p:grpSpPr>
        <p:sp>
          <p:nvSpPr>
            <p:cNvPr id="32" name="Line 4">
              <a:extLst>
                <a:ext uri="{FF2B5EF4-FFF2-40B4-BE49-F238E27FC236}">
                  <a16:creationId xmlns:a16="http://schemas.microsoft.com/office/drawing/2014/main" id="{D92938ED-28C8-914B-BC5F-E74E7E855232}"/>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Line 7">
              <a:extLst>
                <a:ext uri="{FF2B5EF4-FFF2-40B4-BE49-F238E27FC236}">
                  <a16:creationId xmlns:a16="http://schemas.microsoft.com/office/drawing/2014/main" id="{3C2EB774-20AB-EC4A-9A83-50185CBEB35D}"/>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Line 9">
              <a:extLst>
                <a:ext uri="{FF2B5EF4-FFF2-40B4-BE49-F238E27FC236}">
                  <a16:creationId xmlns:a16="http://schemas.microsoft.com/office/drawing/2014/main" id="{381E7C75-4809-0641-9FB4-17C6F18ABED5}"/>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 Box 10">
              <a:extLst>
                <a:ext uri="{FF2B5EF4-FFF2-40B4-BE49-F238E27FC236}">
                  <a16:creationId xmlns:a16="http://schemas.microsoft.com/office/drawing/2014/main" id="{5D33A136-C6E0-D74F-A8D4-CAC172DE8C5F}"/>
                </a:ext>
              </a:extLst>
            </p:cNvPr>
            <p:cNvSpPr txBox="1">
              <a:spLocks noChangeArrowheads="1"/>
            </p:cNvSpPr>
            <p:nvPr/>
          </p:nvSpPr>
          <p:spPr bwMode="auto">
            <a:xfrm>
              <a:off x="10558328" y="2699212"/>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6" name="Text Box 12">
              <a:extLst>
                <a:ext uri="{FF2B5EF4-FFF2-40B4-BE49-F238E27FC236}">
                  <a16:creationId xmlns:a16="http://schemas.microsoft.com/office/drawing/2014/main" id="{F1BB4708-EE4C-1E46-A144-9AB64B3092E3}"/>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3</a:t>
              </a:r>
            </a:p>
          </p:txBody>
        </p:sp>
        <p:sp>
          <p:nvSpPr>
            <p:cNvPr id="37" name="Text Box 14">
              <a:extLst>
                <a:ext uri="{FF2B5EF4-FFF2-40B4-BE49-F238E27FC236}">
                  <a16:creationId xmlns:a16="http://schemas.microsoft.com/office/drawing/2014/main" id="{61708C80-2E47-9546-8D96-1F93F06FCB19}"/>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grpSp>
      <p:sp>
        <p:nvSpPr>
          <p:cNvPr id="10" name="TextBox 9">
            <a:extLst>
              <a:ext uri="{FF2B5EF4-FFF2-40B4-BE49-F238E27FC236}">
                <a16:creationId xmlns:a16="http://schemas.microsoft.com/office/drawing/2014/main" id="{0E53412F-C325-4C72-AFED-AEBD0DC0A14B}"/>
              </a:ext>
            </a:extLst>
          </p:cNvPr>
          <p:cNvSpPr txBox="1"/>
          <p:nvPr/>
        </p:nvSpPr>
        <p:spPr>
          <a:xfrm>
            <a:off x="720969" y="1632125"/>
            <a:ext cx="17821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lang="en-GB" sz="2400" dirty="0">
                <a:solidFill>
                  <a:srgbClr val="4472C4">
                    <a:lumMod val="50000"/>
                  </a:srgbClr>
                </a:solidFill>
                <a:latin typeface="Century Gothic" panose="020F0302020204030204"/>
              </a:rPr>
              <a:t>send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809544DC-5B4F-4DCF-B6CB-BAB56C8EB115}"/>
              </a:ext>
            </a:extLst>
          </p:cNvPr>
          <p:cNvSpPr txBox="1"/>
          <p:nvPr/>
        </p:nvSpPr>
        <p:spPr>
          <a:xfrm>
            <a:off x="4640856" y="1608631"/>
            <a:ext cx="11721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[t-shirt]</a:t>
            </a:r>
          </a:p>
        </p:txBody>
      </p:sp>
      <p:sp>
        <p:nvSpPr>
          <p:cNvPr id="12" name="TextBox 11">
            <a:extLst>
              <a:ext uri="{FF2B5EF4-FFF2-40B4-BE49-F238E27FC236}">
                <a16:creationId xmlns:a16="http://schemas.microsoft.com/office/drawing/2014/main" id="{119B5F6E-F43E-40CF-A528-16EA6AC504FF}"/>
              </a:ext>
            </a:extLst>
          </p:cNvPr>
          <p:cNvSpPr txBox="1"/>
          <p:nvPr/>
        </p:nvSpPr>
        <p:spPr>
          <a:xfrm>
            <a:off x="8000880" y="1788052"/>
            <a:ext cx="17021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rice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48893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28"/>
                                        </p:tgtEl>
                                      </p:cBhvr>
                                    </p:animEffect>
                                    <p:set>
                                      <p:cBhvr>
                                        <p:cTn id="16" dur="1" fill="hold">
                                          <p:stCondLst>
                                            <p:cond delay="2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72017" y="258166"/>
            <a:ext cx="12561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358886" y="4780769"/>
            <a:ext cx="332951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err="1">
                <a:solidFill>
                  <a:srgbClr val="002060"/>
                </a:solidFill>
                <a:latin typeface="Century Gothic" panose="020F0302020204030204"/>
              </a:rPr>
              <a:t>tanta</a:t>
            </a:r>
            <a:endParaRPr kumimoji="0" lang="fr-FR" sz="3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622844" y="4780769"/>
            <a:ext cx="332951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a:solidFill>
                  <a:srgbClr val="002060"/>
                </a:solidFill>
                <a:latin typeface="Century Gothic" panose="020F0302020204030204"/>
              </a:rPr>
              <a:t>la </a:t>
            </a:r>
            <a:r>
              <a:rPr lang="fr-FR" sz="5400" dirty="0" err="1">
                <a:solidFill>
                  <a:srgbClr val="002060"/>
                </a:solidFill>
                <a:latin typeface="Century Gothic" panose="020F0302020204030204"/>
              </a:rPr>
              <a:t>guerra</a:t>
            </a:r>
            <a:endParaRPr kumimoji="0" lang="fr-FR" sz="5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327682" y="4780769"/>
            <a:ext cx="275051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err="1">
                <a:solidFill>
                  <a:srgbClr val="002060"/>
                </a:solidFill>
                <a:latin typeface="Century Gothic" panose="020F0302020204030204"/>
              </a:rPr>
              <a:t>contar</a:t>
            </a:r>
            <a:endParaRPr kumimoji="0" lang="fr-FR" sz="5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20" name="Picture 1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06807" y="2538132"/>
            <a:ext cx="2993480" cy="1924379"/>
          </a:xfrm>
          <a:prstGeom prst="rect">
            <a:avLst/>
          </a:prstGeom>
        </p:spPr>
      </p:pic>
      <p:sp>
        <p:nvSpPr>
          <p:cNvPr id="24" name="TextBox 23"/>
          <p:cNvSpPr txBox="1"/>
          <p:nvPr/>
        </p:nvSpPr>
        <p:spPr>
          <a:xfrm>
            <a:off x="10614942" y="786926"/>
            <a:ext cx="12561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[5/5]</a:t>
            </a:r>
          </a:p>
        </p:txBody>
      </p:sp>
      <p:sp>
        <p:nvSpPr>
          <p:cNvPr id="28" name="Rectangle 3">
            <a:extLst>
              <a:ext uri="{FF2B5EF4-FFF2-40B4-BE49-F238E27FC236}">
                <a16:creationId xmlns:a16="http://schemas.microsoft.com/office/drawing/2014/main" id="{19F92A6F-C2B4-2344-99BF-C7C50A13DDBE}"/>
              </a:ext>
            </a:extLst>
          </p:cNvPr>
          <p:cNvSpPr>
            <a:spLocks noChangeArrowheads="1"/>
          </p:cNvSpPr>
          <p:nvPr/>
        </p:nvSpPr>
        <p:spPr bwMode="auto">
          <a:xfrm>
            <a:off x="10100211" y="148710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9" name="AutoShape 11">
            <a:hlinkClick r:id="" action="ppaction://noaction" highlightClick="1"/>
            <a:extLst>
              <a:ext uri="{FF2B5EF4-FFF2-40B4-BE49-F238E27FC236}">
                <a16:creationId xmlns:a16="http://schemas.microsoft.com/office/drawing/2014/main" id="{A8676E6E-BE81-4A49-9B21-E1B31DEC3A6B}"/>
              </a:ext>
            </a:extLst>
          </p:cNvPr>
          <p:cNvSpPr>
            <a:spLocks noChangeArrowheads="1"/>
          </p:cNvSpPr>
          <p:nvPr/>
        </p:nvSpPr>
        <p:spPr bwMode="auto">
          <a:xfrm>
            <a:off x="9798185" y="56961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30" name="Rectangle 2">
            <a:extLst>
              <a:ext uri="{FF2B5EF4-FFF2-40B4-BE49-F238E27FC236}">
                <a16:creationId xmlns:a16="http://schemas.microsoft.com/office/drawing/2014/main" id="{2B944339-85A1-1348-B08E-9E526E8492C2}"/>
              </a:ext>
            </a:extLst>
          </p:cNvPr>
          <p:cNvSpPr>
            <a:spLocks noChangeArrowheads="1"/>
          </p:cNvSpPr>
          <p:nvPr/>
        </p:nvSpPr>
        <p:spPr bwMode="auto">
          <a:xfrm>
            <a:off x="10101608" y="150642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1" name="Group 11">
            <a:extLst>
              <a:ext uri="{FF2B5EF4-FFF2-40B4-BE49-F238E27FC236}">
                <a16:creationId xmlns:a16="http://schemas.microsoft.com/office/drawing/2014/main" id="{2AFE8C8C-C8E8-8443-B3D0-E50F4709E5DC}"/>
              </a:ext>
            </a:extLst>
          </p:cNvPr>
          <p:cNvGrpSpPr/>
          <p:nvPr/>
        </p:nvGrpSpPr>
        <p:grpSpPr>
          <a:xfrm>
            <a:off x="10635094" y="1293571"/>
            <a:ext cx="1439862" cy="4462189"/>
            <a:chOff x="10558328" y="1163992"/>
            <a:chExt cx="1439862" cy="4462189"/>
          </a:xfrm>
        </p:grpSpPr>
        <p:sp>
          <p:nvSpPr>
            <p:cNvPr id="32" name="Line 4">
              <a:extLst>
                <a:ext uri="{FF2B5EF4-FFF2-40B4-BE49-F238E27FC236}">
                  <a16:creationId xmlns:a16="http://schemas.microsoft.com/office/drawing/2014/main" id="{D92938ED-28C8-914B-BC5F-E74E7E855232}"/>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Line 7">
              <a:extLst>
                <a:ext uri="{FF2B5EF4-FFF2-40B4-BE49-F238E27FC236}">
                  <a16:creationId xmlns:a16="http://schemas.microsoft.com/office/drawing/2014/main" id="{3C2EB774-20AB-EC4A-9A83-50185CBEB35D}"/>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Line 9">
              <a:extLst>
                <a:ext uri="{FF2B5EF4-FFF2-40B4-BE49-F238E27FC236}">
                  <a16:creationId xmlns:a16="http://schemas.microsoft.com/office/drawing/2014/main" id="{381E7C75-4809-0641-9FB4-17C6F18ABED5}"/>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 Box 10">
              <a:extLst>
                <a:ext uri="{FF2B5EF4-FFF2-40B4-BE49-F238E27FC236}">
                  <a16:creationId xmlns:a16="http://schemas.microsoft.com/office/drawing/2014/main" id="{5D33A136-C6E0-D74F-A8D4-CAC172DE8C5F}"/>
                </a:ext>
              </a:extLst>
            </p:cNvPr>
            <p:cNvSpPr txBox="1">
              <a:spLocks noChangeArrowheads="1"/>
            </p:cNvSpPr>
            <p:nvPr/>
          </p:nvSpPr>
          <p:spPr bwMode="auto">
            <a:xfrm>
              <a:off x="10558328" y="2699212"/>
              <a:ext cx="1439862"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charset="0"/>
                </a:rPr>
                <a:t>Segundos</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6" name="Text Box 12">
              <a:extLst>
                <a:ext uri="{FF2B5EF4-FFF2-40B4-BE49-F238E27FC236}">
                  <a16:creationId xmlns:a16="http://schemas.microsoft.com/office/drawing/2014/main" id="{F1BB4708-EE4C-1E46-A144-9AB64B3092E3}"/>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3</a:t>
              </a:r>
            </a:p>
          </p:txBody>
        </p:sp>
        <p:sp>
          <p:nvSpPr>
            <p:cNvPr id="37" name="Text Box 14">
              <a:extLst>
                <a:ext uri="{FF2B5EF4-FFF2-40B4-BE49-F238E27FC236}">
                  <a16:creationId xmlns:a16="http://schemas.microsoft.com/office/drawing/2014/main" id="{61708C80-2E47-9546-8D96-1F93F06FCB19}"/>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grpSp>
      <p:sp>
        <p:nvSpPr>
          <p:cNvPr id="9" name="TextBox 8">
            <a:extLst>
              <a:ext uri="{FF2B5EF4-FFF2-40B4-BE49-F238E27FC236}">
                <a16:creationId xmlns:a16="http://schemas.microsoft.com/office/drawing/2014/main" id="{66F7D459-4ED9-4FAD-BD25-D4BB70CF24DD}"/>
              </a:ext>
            </a:extLst>
          </p:cNvPr>
          <p:cNvSpPr txBox="1"/>
          <p:nvPr/>
        </p:nvSpPr>
        <p:spPr>
          <a:xfrm>
            <a:off x="459940" y="2538132"/>
            <a:ext cx="306744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92D050"/>
                </a:solidFill>
                <a:effectLst/>
                <a:uLnTx/>
                <a:uFillTx/>
                <a:latin typeface="Book Antiqua" panose="02040602050305030304" pitchFamily="18" charset="0"/>
              </a:rPr>
              <a:t>[to tell, telling]</a:t>
            </a:r>
          </a:p>
        </p:txBody>
      </p:sp>
      <p:sp>
        <p:nvSpPr>
          <p:cNvPr id="11" name="TextBox 10">
            <a:extLst>
              <a:ext uri="{FF2B5EF4-FFF2-40B4-BE49-F238E27FC236}">
                <a16:creationId xmlns:a16="http://schemas.microsoft.com/office/drawing/2014/main" id="{7E896D67-AFE2-4A2B-B4C9-E303B2AA085E}"/>
              </a:ext>
            </a:extLst>
          </p:cNvPr>
          <p:cNvSpPr txBox="1"/>
          <p:nvPr/>
        </p:nvSpPr>
        <p:spPr>
          <a:xfrm>
            <a:off x="7740145" y="1967157"/>
            <a:ext cx="13268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war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TextBox 24">
            <a:extLst>
              <a:ext uri="{FF2B5EF4-FFF2-40B4-BE49-F238E27FC236}">
                <a16:creationId xmlns:a16="http://schemas.microsoft.com/office/drawing/2014/main" id="{8D2A7690-7B84-4A9C-A324-E814AA8DD5C1}"/>
              </a:ext>
            </a:extLst>
          </p:cNvPr>
          <p:cNvSpPr txBox="1"/>
          <p:nvPr/>
        </p:nvSpPr>
        <p:spPr>
          <a:xfrm>
            <a:off x="3391675" y="2438492"/>
            <a:ext cx="326393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FF0000"/>
                </a:solidFill>
                <a:effectLst/>
                <a:uLnTx/>
                <a:uFillTx/>
                <a:latin typeface="Lucida Console" panose="020B0609040504020204" pitchFamily="49" charset="0"/>
              </a:rPr>
              <a:t>[so much, so many (f)]</a:t>
            </a:r>
          </a:p>
        </p:txBody>
      </p:sp>
    </p:spTree>
    <p:extLst>
      <p:ext uri="{BB962C8B-B14F-4D97-AF65-F5344CB8AC3E}">
        <p14:creationId xmlns:p14="http://schemas.microsoft.com/office/powerpoint/2010/main" val="260479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28"/>
                                        </p:tgtEl>
                                      </p:cBhvr>
                                    </p:animEffect>
                                    <p:set>
                                      <p:cBhvr>
                                        <p:cTn id="16" dur="1" fill="hold">
                                          <p:stCondLst>
                                            <p:cond delay="2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10" name="TextBox 9"/>
          <p:cNvSpPr txBox="1"/>
          <p:nvPr/>
        </p:nvSpPr>
        <p:spPr>
          <a:xfrm>
            <a:off x="2744049" y="1672772"/>
            <a:ext cx="28230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la Navidad</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2909466" y="4710397"/>
            <a:ext cx="24369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4472C4">
                    <a:lumMod val="50000"/>
                  </a:srgbClr>
                </a:solidFill>
                <a:latin typeface="Century Gothic" panose="020F0302020204030204"/>
              </a:rPr>
              <a:t>desde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9564260" y="1456138"/>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la </a:t>
            </a:r>
            <a:r>
              <a:rPr lang="en-GB" sz="3200" dirty="0" err="1">
                <a:solidFill>
                  <a:srgbClr val="4472C4">
                    <a:lumMod val="50000"/>
                  </a:srgbClr>
                </a:solidFill>
                <a:latin typeface="Century Gothic" panose="020F0302020204030204"/>
              </a:rPr>
              <a:t>estrella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2744049" y="3248204"/>
            <a:ext cx="29746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la </a:t>
            </a:r>
            <a:r>
              <a:rPr lang="en-GB" sz="3200" dirty="0" err="1">
                <a:solidFill>
                  <a:srgbClr val="4472C4">
                    <a:lumMod val="50000"/>
                  </a:srgbClr>
                </a:solidFill>
                <a:latin typeface="Century Gothic" panose="020F0302020204030204"/>
              </a:rPr>
              <a:t>televisión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CuadroTexto 36">
            <a:extLst>
              <a:ext uri="{FF2B5EF4-FFF2-40B4-BE49-F238E27FC236}">
                <a16:creationId xmlns:a16="http://schemas.microsoft.com/office/drawing/2014/main" id="{791FDE87-6A2E-E342-B094-5ED775B6809C}"/>
              </a:ext>
            </a:extLst>
          </p:cNvPr>
          <p:cNvSpPr txBox="1"/>
          <p:nvPr/>
        </p:nvSpPr>
        <p:spPr>
          <a:xfrm>
            <a:off x="7348035" y="2021826"/>
            <a:ext cx="865943" cy="430887"/>
          </a:xfrm>
          <a:prstGeom prst="rect">
            <a:avLst/>
          </a:prstGeom>
          <a:noFill/>
        </p:spPr>
        <p:txBody>
          <a:bodyPr wrap="none" rtlCol="0">
            <a:spAutoFit/>
          </a:bodyPr>
          <a:lstStyle/>
          <a:p>
            <a:pPr algn="l"/>
            <a:r>
              <a:rPr lang="x-none" sz="2200" dirty="0">
                <a:solidFill>
                  <a:schemeClr val="accent5">
                    <a:lumMod val="50000"/>
                  </a:schemeClr>
                </a:solidFill>
                <a:highlight>
                  <a:srgbClr val="FBF0D5"/>
                </a:highlight>
              </a:rPr>
              <a:t>[</a:t>
            </a:r>
            <a:r>
              <a:rPr lang="es-ES" sz="2200" dirty="0" err="1">
                <a:solidFill>
                  <a:schemeClr val="accent5">
                    <a:lumMod val="50000"/>
                  </a:schemeClr>
                </a:solidFill>
                <a:highlight>
                  <a:srgbClr val="FBF0D5"/>
                </a:highlight>
              </a:rPr>
              <a:t>star</a:t>
            </a:r>
            <a:r>
              <a:rPr lang="x-none" sz="2200" dirty="0">
                <a:solidFill>
                  <a:schemeClr val="accent5">
                    <a:lumMod val="50000"/>
                  </a:schemeClr>
                </a:solidFill>
                <a:highlight>
                  <a:srgbClr val="FBF0D5"/>
                </a:highlight>
              </a:rPr>
              <a:t>]</a:t>
            </a:r>
          </a:p>
        </p:txBody>
      </p:sp>
      <p:sp>
        <p:nvSpPr>
          <p:cNvPr id="38" name="TextBox 37"/>
          <p:cNvSpPr txBox="1"/>
          <p:nvPr/>
        </p:nvSpPr>
        <p:spPr>
          <a:xfrm>
            <a:off x="11006076" y="972973"/>
            <a:ext cx="1748589" cy="461665"/>
          </a:xfrm>
          <a:prstGeom prst="rect">
            <a:avLst/>
          </a:prstGeom>
          <a:noFill/>
        </p:spPr>
        <p:txBody>
          <a:bodyPr wrap="square" rtlCol="0">
            <a:spAutoFit/>
          </a:bodyPr>
          <a:lstStyle/>
          <a:p>
            <a:pPr algn="l"/>
            <a:r>
              <a:rPr lang="en-GB" sz="2400" b="1" dirty="0">
                <a:solidFill>
                  <a:schemeClr val="accent5">
                    <a:lumMod val="50000"/>
                  </a:schemeClr>
                </a:solidFill>
              </a:rPr>
              <a:t>[1/2]</a:t>
            </a:r>
          </a:p>
        </p:txBody>
      </p:sp>
      <p:sp>
        <p:nvSpPr>
          <p:cNvPr id="39" name="Rounded Rectangle 11">
            <a:extLst>
              <a:ext uri="{FF2B5EF4-FFF2-40B4-BE49-F238E27FC236}">
                <a16:creationId xmlns:a16="http://schemas.microsoft.com/office/drawing/2014/main" id="{31DEFC6C-63B9-974A-B4B2-3381F49008AC}"/>
              </a:ext>
            </a:extLst>
          </p:cNvPr>
          <p:cNvSpPr/>
          <p:nvPr/>
        </p:nvSpPr>
        <p:spPr>
          <a:xfrm>
            <a:off x="10507579" y="258166"/>
            <a:ext cx="142056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p:cNvSpPr txBox="1"/>
          <p:nvPr/>
        </p:nvSpPr>
        <p:spPr>
          <a:xfrm>
            <a:off x="9564260" y="3396784"/>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4472C4">
                    <a:lumMod val="50000"/>
                  </a:srgbClr>
                </a:solidFill>
                <a:latin typeface="Century Gothic" panose="020F0302020204030204"/>
              </a:rPr>
              <a:t>gastar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p:cNvSpPr txBox="1"/>
          <p:nvPr/>
        </p:nvSpPr>
        <p:spPr>
          <a:xfrm>
            <a:off x="9568338" y="5295172"/>
            <a:ext cx="23598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4472C4">
                    <a:lumMod val="50000"/>
                  </a:srgbClr>
                </a:solidFill>
                <a:latin typeface="Century Gothic" panose="020F0302020204030204"/>
              </a:rPr>
              <a:t>vais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 name="Picture 2">
            <a:extLst>
              <a:ext uri="{FF2B5EF4-FFF2-40B4-BE49-F238E27FC236}">
                <a16:creationId xmlns:a16="http://schemas.microsoft.com/office/drawing/2014/main" id="{B52B5265-C1B8-7C4C-B3D5-EE981439790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43210" y="1167212"/>
            <a:ext cx="977552" cy="116262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94FB576-0041-4DEB-A3EF-8E68B0CAA941}"/>
              </a:ext>
            </a:extLst>
          </p:cNvPr>
          <p:cNvSpPr txBox="1"/>
          <p:nvPr/>
        </p:nvSpPr>
        <p:spPr>
          <a:xfrm>
            <a:off x="195822" y="2227457"/>
            <a:ext cx="215678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rPr>
              <a:t>[</a:t>
            </a:r>
            <a:r>
              <a:rPr lang="en-GB" sz="2200" dirty="0">
                <a:solidFill>
                  <a:srgbClr val="4472C4">
                    <a:lumMod val="50000"/>
                  </a:srgbClr>
                </a:solidFill>
                <a:highlight>
                  <a:srgbClr val="FBF0D5"/>
                </a:highlight>
                <a:latin typeface="Century Gothic" panose="020F0302020204030204"/>
              </a:rPr>
              <a:t>Christmas]</a:t>
            </a:r>
            <a:endPar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ndParaRPr>
          </a:p>
        </p:txBody>
      </p:sp>
      <p:pic>
        <p:nvPicPr>
          <p:cNvPr id="6" name="Imagen 5">
            <a:extLst>
              <a:ext uri="{FF2B5EF4-FFF2-40B4-BE49-F238E27FC236}">
                <a16:creationId xmlns:a16="http://schemas.microsoft.com/office/drawing/2014/main" id="{DA5D0DFE-751A-BA4B-B7CC-CF5B79997BB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388" y="2695088"/>
            <a:ext cx="1745196" cy="1307211"/>
          </a:xfrm>
          <a:prstGeom prst="rect">
            <a:avLst/>
          </a:prstGeom>
        </p:spPr>
      </p:pic>
      <p:pic>
        <p:nvPicPr>
          <p:cNvPr id="12" name="Imagen 11">
            <a:extLst>
              <a:ext uri="{FF2B5EF4-FFF2-40B4-BE49-F238E27FC236}">
                <a16:creationId xmlns:a16="http://schemas.microsoft.com/office/drawing/2014/main" id="{7D2198D2-D74E-974C-8617-54EBA4A0A56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01910" y="551075"/>
            <a:ext cx="1358194" cy="1358194"/>
          </a:xfrm>
          <a:prstGeom prst="rect">
            <a:avLst/>
          </a:prstGeom>
        </p:spPr>
      </p:pic>
      <p:pic>
        <p:nvPicPr>
          <p:cNvPr id="18" name="Imagen 17">
            <a:extLst>
              <a:ext uri="{FF2B5EF4-FFF2-40B4-BE49-F238E27FC236}">
                <a16:creationId xmlns:a16="http://schemas.microsoft.com/office/drawing/2014/main" id="{BD8C9C13-1244-7C40-9CF9-9C334475417F}"/>
              </a:ext>
            </a:extLst>
          </p:cNvPr>
          <p:cNvPicPr>
            <a:picLocks noChangeAspect="1"/>
          </p:cNvPicPr>
          <p:nvPr/>
        </p:nvPicPr>
        <p:blipFill rotWithShape="1">
          <a:blip r:embed="rId7">
            <a:extLst>
              <a:ext uri="{28A0092B-C50C-407E-A947-70E740481C1C}">
                <a14:useLocalDpi xmlns:a14="http://schemas.microsoft.com/office/drawing/2010/main" val="0"/>
              </a:ext>
            </a:extLst>
          </a:blip>
          <a:srcRect b="12195"/>
          <a:stretch/>
        </p:blipFill>
        <p:spPr>
          <a:xfrm>
            <a:off x="7101910" y="2878999"/>
            <a:ext cx="1611282" cy="1358194"/>
          </a:xfrm>
          <a:prstGeom prst="rect">
            <a:avLst/>
          </a:prstGeom>
        </p:spPr>
      </p:pic>
      <p:sp>
        <p:nvSpPr>
          <p:cNvPr id="19" name="CuadroTexto 18">
            <a:extLst>
              <a:ext uri="{FF2B5EF4-FFF2-40B4-BE49-F238E27FC236}">
                <a16:creationId xmlns:a16="http://schemas.microsoft.com/office/drawing/2014/main" id="{31D4D6E2-0D4C-7C48-939E-9F22E00F527C}"/>
              </a:ext>
            </a:extLst>
          </p:cNvPr>
          <p:cNvSpPr txBox="1"/>
          <p:nvPr/>
        </p:nvSpPr>
        <p:spPr>
          <a:xfrm>
            <a:off x="6378550" y="5172062"/>
            <a:ext cx="3185710" cy="1200329"/>
          </a:xfrm>
          <a:prstGeom prst="rect">
            <a:avLst/>
          </a:prstGeom>
          <a:noFill/>
        </p:spPr>
        <p:txBody>
          <a:bodyPr wrap="square" rtlCol="0">
            <a:spAutoFit/>
          </a:bodyPr>
          <a:lstStyle/>
          <a:p>
            <a:r>
              <a:rPr lang="en-GB" sz="3600" dirty="0">
                <a:solidFill>
                  <a:srgbClr val="7030A0"/>
                </a:solidFill>
                <a:latin typeface="Bradley Hand" pitchFamily="2" charset="77"/>
                <a:cs typeface="Courier New" panose="02070309020205020404" pitchFamily="49" charset="0"/>
              </a:rPr>
              <a:t>you (plural) go, are going</a:t>
            </a:r>
            <a:endParaRPr lang="es-GB" sz="3600" dirty="0">
              <a:solidFill>
                <a:srgbClr val="7030A0"/>
              </a:solidFill>
              <a:latin typeface="Bradley Hand" pitchFamily="2" charset="77"/>
              <a:cs typeface="Courier New" panose="02070309020205020404" pitchFamily="49" charset="0"/>
            </a:endParaRPr>
          </a:p>
        </p:txBody>
      </p:sp>
      <p:sp>
        <p:nvSpPr>
          <p:cNvPr id="45" name="TextBox 24">
            <a:extLst>
              <a:ext uri="{FF2B5EF4-FFF2-40B4-BE49-F238E27FC236}">
                <a16:creationId xmlns:a16="http://schemas.microsoft.com/office/drawing/2014/main" id="{27054952-8E8A-744D-8F06-0DCFA3774356}"/>
              </a:ext>
            </a:extLst>
          </p:cNvPr>
          <p:cNvSpPr txBox="1"/>
          <p:nvPr/>
        </p:nvSpPr>
        <p:spPr>
          <a:xfrm>
            <a:off x="386792" y="4098440"/>
            <a:ext cx="177484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highlight>
                  <a:srgbClr val="FBF0D5"/>
                </a:highlight>
                <a:latin typeface="Century Gothic" panose="020F0302020204030204"/>
              </a:rPr>
              <a:t>[television]</a:t>
            </a:r>
            <a:endParaRPr kumimoji="0" lang="en-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ndParaRPr>
          </a:p>
        </p:txBody>
      </p:sp>
      <p:sp>
        <p:nvSpPr>
          <p:cNvPr id="49" name="CuadroTexto 48">
            <a:extLst>
              <a:ext uri="{FF2B5EF4-FFF2-40B4-BE49-F238E27FC236}">
                <a16:creationId xmlns:a16="http://schemas.microsoft.com/office/drawing/2014/main" id="{0E97AC80-6E4F-AB48-8132-358EEDD6D662}"/>
              </a:ext>
            </a:extLst>
          </p:cNvPr>
          <p:cNvSpPr txBox="1"/>
          <p:nvPr/>
        </p:nvSpPr>
        <p:spPr>
          <a:xfrm>
            <a:off x="6477669" y="4260861"/>
            <a:ext cx="2859763" cy="769441"/>
          </a:xfrm>
          <a:prstGeom prst="rect">
            <a:avLst/>
          </a:prstGeom>
          <a:noFill/>
        </p:spPr>
        <p:txBody>
          <a:bodyPr wrap="square" rtlCol="0">
            <a:spAutoFit/>
          </a:bodyPr>
          <a:lstStyle/>
          <a:p>
            <a:pPr algn="ctr"/>
            <a:r>
              <a:rPr lang="x-none" sz="2200" dirty="0">
                <a:solidFill>
                  <a:schemeClr val="accent5">
                    <a:lumMod val="50000"/>
                  </a:schemeClr>
                </a:solidFill>
                <a:highlight>
                  <a:srgbClr val="FBF0D5"/>
                </a:highlight>
              </a:rPr>
              <a:t>[</a:t>
            </a:r>
            <a:r>
              <a:rPr lang="es-ES" sz="2200" dirty="0">
                <a:solidFill>
                  <a:schemeClr val="accent5">
                    <a:lumMod val="50000"/>
                  </a:schemeClr>
                </a:solidFill>
                <a:highlight>
                  <a:srgbClr val="FBF0D5"/>
                </a:highlight>
              </a:rPr>
              <a:t>to </a:t>
            </a:r>
            <a:r>
              <a:rPr lang="es-ES" sz="2200" dirty="0" err="1">
                <a:solidFill>
                  <a:schemeClr val="accent5">
                    <a:lumMod val="50000"/>
                  </a:schemeClr>
                </a:solidFill>
                <a:highlight>
                  <a:srgbClr val="FBF0D5"/>
                </a:highlight>
              </a:rPr>
              <a:t>spend</a:t>
            </a:r>
            <a:r>
              <a:rPr lang="es-ES" sz="2200" dirty="0">
                <a:solidFill>
                  <a:schemeClr val="accent5">
                    <a:lumMod val="50000"/>
                  </a:schemeClr>
                </a:solidFill>
                <a:highlight>
                  <a:srgbClr val="FBF0D5"/>
                </a:highlight>
              </a:rPr>
              <a:t>, </a:t>
            </a:r>
            <a:r>
              <a:rPr lang="es-ES" sz="2200" dirty="0" err="1">
                <a:solidFill>
                  <a:schemeClr val="accent5">
                    <a:lumMod val="50000"/>
                  </a:schemeClr>
                </a:solidFill>
                <a:highlight>
                  <a:srgbClr val="FBF0D5"/>
                </a:highlight>
              </a:rPr>
              <a:t>spending</a:t>
            </a:r>
            <a:r>
              <a:rPr lang="es-ES" sz="2200" dirty="0">
                <a:solidFill>
                  <a:schemeClr val="accent5">
                    <a:lumMod val="50000"/>
                  </a:schemeClr>
                </a:solidFill>
                <a:highlight>
                  <a:srgbClr val="FBF0D5"/>
                </a:highlight>
              </a:rPr>
              <a:t> (</a:t>
            </a:r>
            <a:r>
              <a:rPr lang="es-ES" sz="2200" dirty="0" err="1">
                <a:solidFill>
                  <a:schemeClr val="accent5">
                    <a:lumMod val="50000"/>
                  </a:schemeClr>
                </a:solidFill>
                <a:highlight>
                  <a:srgbClr val="FBF0D5"/>
                </a:highlight>
              </a:rPr>
              <a:t>money</a:t>
            </a:r>
            <a:r>
              <a:rPr lang="es-ES" sz="2200" dirty="0">
                <a:solidFill>
                  <a:schemeClr val="accent5">
                    <a:lumMod val="50000"/>
                  </a:schemeClr>
                </a:solidFill>
                <a:highlight>
                  <a:srgbClr val="FBF0D5"/>
                </a:highlight>
              </a:rPr>
              <a:t>)</a:t>
            </a:r>
            <a:r>
              <a:rPr lang="x-none" sz="2200" dirty="0">
                <a:solidFill>
                  <a:schemeClr val="accent5">
                    <a:lumMod val="50000"/>
                  </a:schemeClr>
                </a:solidFill>
                <a:highlight>
                  <a:srgbClr val="FBF0D5"/>
                </a:highlight>
              </a:rPr>
              <a:t>]</a:t>
            </a:r>
          </a:p>
        </p:txBody>
      </p:sp>
      <p:sp>
        <p:nvSpPr>
          <p:cNvPr id="26" name="CuadroTexto 18">
            <a:extLst>
              <a:ext uri="{FF2B5EF4-FFF2-40B4-BE49-F238E27FC236}">
                <a16:creationId xmlns:a16="http://schemas.microsoft.com/office/drawing/2014/main" id="{29862DC6-4F3B-44A5-BA2C-8359DD6A008F}"/>
              </a:ext>
            </a:extLst>
          </p:cNvPr>
          <p:cNvSpPr txBox="1"/>
          <p:nvPr/>
        </p:nvSpPr>
        <p:spPr>
          <a:xfrm>
            <a:off x="469254" y="4583607"/>
            <a:ext cx="3185710" cy="923330"/>
          </a:xfrm>
          <a:prstGeom prst="rect">
            <a:avLst/>
          </a:prstGeom>
          <a:noFill/>
        </p:spPr>
        <p:txBody>
          <a:bodyPr wrap="square" rtlCol="0">
            <a:spAutoFit/>
          </a:bodyPr>
          <a:lstStyle/>
          <a:p>
            <a:r>
              <a:rPr lang="en-GB" sz="5400" dirty="0">
                <a:solidFill>
                  <a:schemeClr val="accent6"/>
                </a:solidFill>
                <a:latin typeface="Chalkboard" panose="03050602040202020205" pitchFamily="66" charset="77"/>
              </a:rPr>
              <a:t>from</a:t>
            </a:r>
            <a:endParaRPr lang="es-GB" sz="5400" dirty="0">
              <a:solidFill>
                <a:schemeClr val="accent6"/>
              </a:solidFill>
              <a:latin typeface="Chalkboard" panose="03050602040202020205" pitchFamily="66" charset="77"/>
            </a:endParaRPr>
          </a:p>
        </p:txBody>
      </p:sp>
      <p:sp>
        <p:nvSpPr>
          <p:cNvPr id="29" name="CuadroTexto 18">
            <a:extLst>
              <a:ext uri="{FF2B5EF4-FFF2-40B4-BE49-F238E27FC236}">
                <a16:creationId xmlns:a16="http://schemas.microsoft.com/office/drawing/2014/main" id="{B35EF344-33C1-41D6-B36B-11ABFF005D64}"/>
              </a:ext>
            </a:extLst>
          </p:cNvPr>
          <p:cNvSpPr txBox="1"/>
          <p:nvPr/>
        </p:nvSpPr>
        <p:spPr>
          <a:xfrm>
            <a:off x="465176" y="5421962"/>
            <a:ext cx="3185710" cy="923330"/>
          </a:xfrm>
          <a:prstGeom prst="rect">
            <a:avLst/>
          </a:prstGeom>
          <a:noFill/>
        </p:spPr>
        <p:txBody>
          <a:bodyPr wrap="square" rtlCol="0">
            <a:spAutoFit/>
          </a:bodyPr>
          <a:lstStyle/>
          <a:p>
            <a:r>
              <a:rPr lang="en-GB" sz="5400" dirty="0">
                <a:solidFill>
                  <a:srgbClr val="FFC000"/>
                </a:solidFill>
                <a:latin typeface="Cooper Black" panose="0208090404030B020404" pitchFamily="18" charset="77"/>
              </a:rPr>
              <a:t>until</a:t>
            </a:r>
            <a:endParaRPr lang="es-GB" sz="5400" dirty="0">
              <a:solidFill>
                <a:srgbClr val="FFC000"/>
              </a:solidFill>
              <a:latin typeface="Cooper Black" panose="0208090404030B020404" pitchFamily="18" charset="77"/>
            </a:endParaRPr>
          </a:p>
        </p:txBody>
      </p:sp>
      <p:sp>
        <p:nvSpPr>
          <p:cNvPr id="30" name="TextBox 29">
            <a:extLst>
              <a:ext uri="{FF2B5EF4-FFF2-40B4-BE49-F238E27FC236}">
                <a16:creationId xmlns:a16="http://schemas.microsoft.com/office/drawing/2014/main" id="{E9620FF2-9DFA-437E-909F-3AAC33F9ABAB}"/>
              </a:ext>
            </a:extLst>
          </p:cNvPr>
          <p:cNvSpPr txBox="1"/>
          <p:nvPr/>
        </p:nvSpPr>
        <p:spPr>
          <a:xfrm>
            <a:off x="2909466" y="5530439"/>
            <a:ext cx="24369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noProof="0" dirty="0">
                <a:solidFill>
                  <a:srgbClr val="4472C4">
                    <a:lumMod val="50000"/>
                  </a:srgbClr>
                </a:solidFill>
                <a:latin typeface="Century Gothic" panose="020F0302020204030204"/>
              </a:rPr>
              <a:t>hasta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4733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3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1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1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1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4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4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4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4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20" grpId="0"/>
      <p:bldP spid="20" grpId="1"/>
      <p:bldP spid="37" grpId="0"/>
      <p:bldP spid="37" grpId="1"/>
      <p:bldP spid="40" grpId="0"/>
      <p:bldP spid="40" grpId="1"/>
      <p:bldP spid="44" grpId="0"/>
      <p:bldP spid="44" grpId="1"/>
      <p:bldP spid="25" grpId="0"/>
      <p:bldP spid="25" grpId="1"/>
      <p:bldP spid="19" grpId="0"/>
      <p:bldP spid="19" grpId="1"/>
      <p:bldP spid="45" grpId="0"/>
      <p:bldP spid="45" grpId="1"/>
      <p:bldP spid="49" grpId="0"/>
      <p:bldP spid="49" grpId="1"/>
      <p:bldP spid="26" grpId="0"/>
      <p:bldP spid="26" grpId="1"/>
      <p:bldP spid="29" grpId="0"/>
      <p:bldP spid="29" grpId="1"/>
      <p:bldP spid="30" grpId="0"/>
      <p:bldP spid="3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10" name="TextBox 9"/>
          <p:cNvSpPr txBox="1"/>
          <p:nvPr/>
        </p:nvSpPr>
        <p:spPr>
          <a:xfrm>
            <a:off x="2744207" y="1767167"/>
            <a:ext cx="25625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la </a:t>
            </a:r>
            <a:r>
              <a:rPr lang="en-GB" sz="3200" dirty="0" err="1">
                <a:solidFill>
                  <a:srgbClr val="4472C4">
                    <a:lumMod val="50000"/>
                  </a:srgbClr>
                </a:solidFill>
                <a:latin typeface="Century Gothic" panose="020F0302020204030204"/>
              </a:rPr>
              <a:t>guitarra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2721518" y="5278074"/>
            <a:ext cx="24369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4472C4">
                    <a:lumMod val="50000"/>
                  </a:srgbClr>
                </a:solidFill>
                <a:latin typeface="Century Gothic" panose="020F0302020204030204"/>
              </a:rPr>
              <a:t>siguiente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8823830" y="1260430"/>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4472C4">
                    <a:lumMod val="50000"/>
                  </a:srgbClr>
                </a:solidFill>
                <a:latin typeface="Century Gothic" panose="020F0302020204030204"/>
              </a:rPr>
              <a:t>tocar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2744207" y="3589202"/>
            <a:ext cx="28618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el </a:t>
            </a:r>
            <a:r>
              <a:rPr lang="en-GB" sz="3200" dirty="0" err="1">
                <a:solidFill>
                  <a:srgbClr val="4472C4">
                    <a:lumMod val="50000"/>
                  </a:srgbClr>
                </a:solidFill>
                <a:latin typeface="Century Gothic" panose="020F0302020204030204"/>
              </a:rPr>
              <a:t>programa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p:cNvSpPr txBox="1"/>
          <p:nvPr/>
        </p:nvSpPr>
        <p:spPr>
          <a:xfrm>
            <a:off x="10851751" y="659085"/>
            <a:ext cx="1748589" cy="461665"/>
          </a:xfrm>
          <a:prstGeom prst="rect">
            <a:avLst/>
          </a:prstGeom>
          <a:noFill/>
        </p:spPr>
        <p:txBody>
          <a:bodyPr wrap="square" rtlCol="0">
            <a:spAutoFit/>
          </a:bodyPr>
          <a:lstStyle/>
          <a:p>
            <a:pPr algn="l"/>
            <a:r>
              <a:rPr lang="en-GB" sz="2400" b="1" dirty="0">
                <a:solidFill>
                  <a:schemeClr val="accent5">
                    <a:lumMod val="50000"/>
                  </a:schemeClr>
                </a:solidFill>
              </a:rPr>
              <a:t>[2/2]</a:t>
            </a:r>
          </a:p>
        </p:txBody>
      </p:sp>
      <p:sp>
        <p:nvSpPr>
          <p:cNvPr id="39" name="Rounded Rectangle 11">
            <a:extLst>
              <a:ext uri="{FF2B5EF4-FFF2-40B4-BE49-F238E27FC236}">
                <a16:creationId xmlns:a16="http://schemas.microsoft.com/office/drawing/2014/main" id="{31DEFC6C-63B9-974A-B4B2-3381F49008AC}"/>
              </a:ext>
            </a:extLst>
          </p:cNvPr>
          <p:cNvSpPr/>
          <p:nvPr/>
        </p:nvSpPr>
        <p:spPr>
          <a:xfrm>
            <a:off x="10507579" y="258166"/>
            <a:ext cx="142056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p:cNvSpPr txBox="1"/>
          <p:nvPr/>
        </p:nvSpPr>
        <p:spPr>
          <a:xfrm>
            <a:off x="8823830" y="2446551"/>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la </a:t>
            </a:r>
            <a:r>
              <a:rPr lang="en-GB" sz="3200" dirty="0" err="1">
                <a:solidFill>
                  <a:srgbClr val="4472C4">
                    <a:lumMod val="50000"/>
                  </a:srgbClr>
                </a:solidFill>
                <a:latin typeface="Century Gothic" panose="020F0302020204030204"/>
              </a:rPr>
              <a:t>tradición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p:cNvSpPr txBox="1"/>
          <p:nvPr/>
        </p:nvSpPr>
        <p:spPr>
          <a:xfrm>
            <a:off x="8839941" y="5265505"/>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4472C4">
                    <a:lumMod val="50000"/>
                  </a:srgbClr>
                </a:solidFill>
                <a:latin typeface="Century Gothic" panose="020F0302020204030204"/>
              </a:rPr>
              <a:t>tener</a:t>
            </a:r>
            <a:r>
              <a:rPr lang="en-GB" sz="3200" dirty="0">
                <a:solidFill>
                  <a:srgbClr val="4472C4">
                    <a:lumMod val="50000"/>
                  </a:srgbClr>
                </a:solidFill>
                <a:latin typeface="Century Gothic" panose="020F0302020204030204"/>
              </a:rPr>
              <a:t> que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 name="Imagen 3">
            <a:extLst>
              <a:ext uri="{FF2B5EF4-FFF2-40B4-BE49-F238E27FC236}">
                <a16:creationId xmlns:a16="http://schemas.microsoft.com/office/drawing/2014/main" id="{0C47703A-610B-2D4B-B296-BDB202E3C0FA}"/>
              </a:ext>
            </a:extLst>
          </p:cNvPr>
          <p:cNvPicPr>
            <a:picLocks noChangeAspect="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682250" y="1252326"/>
            <a:ext cx="1302864" cy="1606006"/>
          </a:xfrm>
          <a:prstGeom prst="rect">
            <a:avLst/>
          </a:prstGeom>
        </p:spPr>
      </p:pic>
      <p:pic>
        <p:nvPicPr>
          <p:cNvPr id="7" name="Imagen 6">
            <a:extLst>
              <a:ext uri="{FF2B5EF4-FFF2-40B4-BE49-F238E27FC236}">
                <a16:creationId xmlns:a16="http://schemas.microsoft.com/office/drawing/2014/main" id="{C860071F-CFB3-B44C-93BB-D54120270CF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3944" y="2897309"/>
            <a:ext cx="2172652" cy="1708924"/>
          </a:xfrm>
          <a:prstGeom prst="rect">
            <a:avLst/>
          </a:prstGeom>
        </p:spPr>
      </p:pic>
      <p:sp>
        <p:nvSpPr>
          <p:cNvPr id="8" name="CuadroTexto 7">
            <a:extLst>
              <a:ext uri="{FF2B5EF4-FFF2-40B4-BE49-F238E27FC236}">
                <a16:creationId xmlns:a16="http://schemas.microsoft.com/office/drawing/2014/main" id="{FE7525A9-9C68-9B4C-B9AF-88727CA392CE}"/>
              </a:ext>
            </a:extLst>
          </p:cNvPr>
          <p:cNvSpPr txBox="1"/>
          <p:nvPr/>
        </p:nvSpPr>
        <p:spPr>
          <a:xfrm>
            <a:off x="299957" y="5181368"/>
            <a:ext cx="2127505" cy="1200329"/>
          </a:xfrm>
          <a:prstGeom prst="rect">
            <a:avLst/>
          </a:prstGeom>
          <a:noFill/>
        </p:spPr>
        <p:txBody>
          <a:bodyPr wrap="none" rtlCol="0">
            <a:spAutoFit/>
          </a:bodyPr>
          <a:lstStyle/>
          <a:p>
            <a:r>
              <a:rPr lang="en-GB" sz="3600" dirty="0">
                <a:solidFill>
                  <a:schemeClr val="accent6">
                    <a:lumMod val="50000"/>
                  </a:schemeClr>
                </a:solidFill>
                <a:latin typeface="Century Schoolbook" panose="02040604050505020304" pitchFamily="18" charset="0"/>
              </a:rPr>
              <a:t>next</a:t>
            </a:r>
            <a:r>
              <a:rPr lang="es-GB" sz="3600" dirty="0">
                <a:solidFill>
                  <a:schemeClr val="accent6">
                    <a:lumMod val="50000"/>
                  </a:schemeClr>
                </a:solidFill>
                <a:latin typeface="Century Schoolbook" panose="02040604050505020304" pitchFamily="18" charset="0"/>
              </a:rPr>
              <a:t>, </a:t>
            </a:r>
          </a:p>
          <a:p>
            <a:r>
              <a:rPr lang="en-GB" sz="3600" dirty="0">
                <a:solidFill>
                  <a:schemeClr val="accent6">
                    <a:lumMod val="50000"/>
                  </a:schemeClr>
                </a:solidFill>
                <a:latin typeface="Century Schoolbook" panose="02040604050505020304" pitchFamily="18" charset="0"/>
              </a:rPr>
              <a:t>follow</a:t>
            </a:r>
            <a:r>
              <a:rPr lang="es-GB" sz="3600" dirty="0">
                <a:solidFill>
                  <a:schemeClr val="accent6">
                    <a:lumMod val="50000"/>
                  </a:schemeClr>
                </a:solidFill>
                <a:latin typeface="Century Schoolbook" panose="02040604050505020304" pitchFamily="18" charset="0"/>
              </a:rPr>
              <a:t>ing</a:t>
            </a:r>
          </a:p>
        </p:txBody>
      </p:sp>
      <p:sp>
        <p:nvSpPr>
          <p:cNvPr id="21" name="CuadroTexto 20">
            <a:extLst>
              <a:ext uri="{FF2B5EF4-FFF2-40B4-BE49-F238E27FC236}">
                <a16:creationId xmlns:a16="http://schemas.microsoft.com/office/drawing/2014/main" id="{9F5DE9F6-2145-A146-803E-4628BE42D88C}"/>
              </a:ext>
            </a:extLst>
          </p:cNvPr>
          <p:cNvSpPr txBox="1"/>
          <p:nvPr/>
        </p:nvSpPr>
        <p:spPr>
          <a:xfrm>
            <a:off x="6440212" y="2374277"/>
            <a:ext cx="2010487" cy="707886"/>
          </a:xfrm>
          <a:prstGeom prst="rect">
            <a:avLst/>
          </a:prstGeom>
          <a:noFill/>
        </p:spPr>
        <p:txBody>
          <a:bodyPr wrap="none" rtlCol="0">
            <a:spAutoFit/>
          </a:bodyPr>
          <a:lstStyle/>
          <a:p>
            <a:r>
              <a:rPr lang="es-GB" sz="4000" dirty="0">
                <a:solidFill>
                  <a:schemeClr val="accent2">
                    <a:lumMod val="75000"/>
                  </a:schemeClr>
                </a:solidFill>
                <a:latin typeface="Helvetica" pitchFamily="2" charset="0"/>
              </a:rPr>
              <a:t>t</a:t>
            </a:r>
            <a:r>
              <a:rPr lang="en-GB" sz="4000" dirty="0" err="1">
                <a:solidFill>
                  <a:schemeClr val="accent2">
                    <a:lumMod val="75000"/>
                  </a:schemeClr>
                </a:solidFill>
                <a:latin typeface="Helvetica" pitchFamily="2" charset="0"/>
              </a:rPr>
              <a:t>radition</a:t>
            </a:r>
            <a:endParaRPr lang="es-GB" sz="4000" dirty="0">
              <a:solidFill>
                <a:schemeClr val="accent2">
                  <a:lumMod val="75000"/>
                </a:schemeClr>
              </a:solidFill>
              <a:latin typeface="Helvetica" pitchFamily="2" charset="0"/>
            </a:endParaRPr>
          </a:p>
        </p:txBody>
      </p:sp>
      <p:pic>
        <p:nvPicPr>
          <p:cNvPr id="9" name="Imagen 8">
            <a:extLst>
              <a:ext uri="{FF2B5EF4-FFF2-40B4-BE49-F238E27FC236}">
                <a16:creationId xmlns:a16="http://schemas.microsoft.com/office/drawing/2014/main" id="{27CE85F0-8874-0149-8D9E-2089277615F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9156" y="4917069"/>
            <a:ext cx="1021462" cy="918023"/>
          </a:xfrm>
          <a:prstGeom prst="rect">
            <a:avLst/>
          </a:prstGeom>
        </p:spPr>
      </p:pic>
      <p:sp>
        <p:nvSpPr>
          <p:cNvPr id="22" name="CuadroTexto 21">
            <a:extLst>
              <a:ext uri="{FF2B5EF4-FFF2-40B4-BE49-F238E27FC236}">
                <a16:creationId xmlns:a16="http://schemas.microsoft.com/office/drawing/2014/main" id="{F1D37BC9-8936-CA4D-A43F-BBCA7EB43CD5}"/>
              </a:ext>
            </a:extLst>
          </p:cNvPr>
          <p:cNvSpPr txBox="1"/>
          <p:nvPr/>
        </p:nvSpPr>
        <p:spPr>
          <a:xfrm>
            <a:off x="244817" y="4655593"/>
            <a:ext cx="2023311" cy="430887"/>
          </a:xfrm>
          <a:prstGeom prst="rect">
            <a:avLst/>
          </a:prstGeom>
          <a:noFill/>
        </p:spPr>
        <p:txBody>
          <a:bodyPr wrap="none" rtlCol="0">
            <a:spAutoFit/>
          </a:bodyPr>
          <a:lstStyle/>
          <a:p>
            <a:pPr algn="ctr"/>
            <a:r>
              <a:rPr lang="x-none" sz="2200" dirty="0">
                <a:solidFill>
                  <a:schemeClr val="accent5">
                    <a:lumMod val="50000"/>
                  </a:schemeClr>
                </a:solidFill>
                <a:highlight>
                  <a:srgbClr val="FBF0D5"/>
                </a:highlight>
              </a:rPr>
              <a:t>[</a:t>
            </a:r>
            <a:r>
              <a:rPr lang="es-ES" sz="2200" dirty="0" err="1">
                <a:solidFill>
                  <a:schemeClr val="accent5">
                    <a:lumMod val="50000"/>
                  </a:schemeClr>
                </a:solidFill>
                <a:highlight>
                  <a:srgbClr val="FBF0D5"/>
                </a:highlight>
              </a:rPr>
              <a:t>programme</a:t>
            </a:r>
            <a:r>
              <a:rPr lang="x-none" sz="2200" dirty="0">
                <a:solidFill>
                  <a:schemeClr val="accent5">
                    <a:lumMod val="50000"/>
                  </a:schemeClr>
                </a:solidFill>
                <a:highlight>
                  <a:srgbClr val="FBF0D5"/>
                </a:highlight>
              </a:rPr>
              <a:t>]</a:t>
            </a:r>
          </a:p>
        </p:txBody>
      </p:sp>
      <p:sp>
        <p:nvSpPr>
          <p:cNvPr id="23" name="CuadroTexto 22">
            <a:extLst>
              <a:ext uri="{FF2B5EF4-FFF2-40B4-BE49-F238E27FC236}">
                <a16:creationId xmlns:a16="http://schemas.microsoft.com/office/drawing/2014/main" id="{C7C5C138-EC81-994B-871B-3FCDCBABB5A2}"/>
              </a:ext>
            </a:extLst>
          </p:cNvPr>
          <p:cNvSpPr txBox="1"/>
          <p:nvPr/>
        </p:nvSpPr>
        <p:spPr>
          <a:xfrm>
            <a:off x="6440212" y="5850281"/>
            <a:ext cx="1805302" cy="430887"/>
          </a:xfrm>
          <a:prstGeom prst="rect">
            <a:avLst/>
          </a:prstGeom>
          <a:noFill/>
        </p:spPr>
        <p:txBody>
          <a:bodyPr wrap="none" rtlCol="0">
            <a:spAutoFit/>
          </a:bodyPr>
          <a:lstStyle/>
          <a:p>
            <a:pPr algn="ctr"/>
            <a:r>
              <a:rPr lang="x-none" sz="2200" dirty="0">
                <a:solidFill>
                  <a:schemeClr val="accent5">
                    <a:lumMod val="50000"/>
                  </a:schemeClr>
                </a:solidFill>
                <a:highlight>
                  <a:srgbClr val="FBF0D5"/>
                </a:highlight>
              </a:rPr>
              <a:t>[</a:t>
            </a:r>
            <a:r>
              <a:rPr lang="es-ES" sz="2200" dirty="0" err="1">
                <a:solidFill>
                  <a:schemeClr val="accent5">
                    <a:lumMod val="50000"/>
                  </a:schemeClr>
                </a:solidFill>
                <a:highlight>
                  <a:srgbClr val="FBF0D5"/>
                </a:highlight>
              </a:rPr>
              <a:t>to</a:t>
            </a:r>
            <a:r>
              <a:rPr lang="es-ES" sz="2200" dirty="0">
                <a:solidFill>
                  <a:schemeClr val="accent5">
                    <a:lumMod val="50000"/>
                  </a:schemeClr>
                </a:solidFill>
                <a:highlight>
                  <a:srgbClr val="FBF0D5"/>
                </a:highlight>
              </a:rPr>
              <a:t> </a:t>
            </a:r>
            <a:r>
              <a:rPr lang="es-ES" sz="2200" dirty="0" err="1">
                <a:solidFill>
                  <a:schemeClr val="accent5">
                    <a:lumMod val="50000"/>
                  </a:schemeClr>
                </a:solidFill>
                <a:highlight>
                  <a:srgbClr val="FBF0D5"/>
                </a:highlight>
              </a:rPr>
              <a:t>have</a:t>
            </a:r>
            <a:r>
              <a:rPr lang="es-ES" sz="2200" dirty="0">
                <a:solidFill>
                  <a:schemeClr val="accent5">
                    <a:lumMod val="50000"/>
                  </a:schemeClr>
                </a:solidFill>
                <a:highlight>
                  <a:srgbClr val="FBF0D5"/>
                </a:highlight>
              </a:rPr>
              <a:t> </a:t>
            </a:r>
            <a:r>
              <a:rPr lang="es-ES" sz="2200" dirty="0" err="1">
                <a:solidFill>
                  <a:schemeClr val="accent5">
                    <a:lumMod val="50000"/>
                  </a:schemeClr>
                </a:solidFill>
                <a:highlight>
                  <a:srgbClr val="FBF0D5"/>
                </a:highlight>
              </a:rPr>
              <a:t>to</a:t>
            </a:r>
            <a:r>
              <a:rPr lang="x-none" sz="2200" dirty="0">
                <a:solidFill>
                  <a:schemeClr val="accent5">
                    <a:lumMod val="50000"/>
                  </a:schemeClr>
                </a:solidFill>
                <a:highlight>
                  <a:srgbClr val="FBF0D5"/>
                </a:highlight>
              </a:rPr>
              <a:t>]</a:t>
            </a:r>
          </a:p>
        </p:txBody>
      </p:sp>
      <p:pic>
        <p:nvPicPr>
          <p:cNvPr id="6" name="Picture 5">
            <a:extLst>
              <a:ext uri="{FF2B5EF4-FFF2-40B4-BE49-F238E27FC236}">
                <a16:creationId xmlns:a16="http://schemas.microsoft.com/office/drawing/2014/main" id="{0EB370B8-533E-40EA-96BD-4D67B339A04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26682" y="30856"/>
            <a:ext cx="1624017" cy="1307542"/>
          </a:xfrm>
          <a:prstGeom prst="rect">
            <a:avLst/>
          </a:prstGeom>
        </p:spPr>
      </p:pic>
      <p:sp>
        <p:nvSpPr>
          <p:cNvPr id="25" name="CuadroTexto 22">
            <a:extLst>
              <a:ext uri="{FF2B5EF4-FFF2-40B4-BE49-F238E27FC236}">
                <a16:creationId xmlns:a16="http://schemas.microsoft.com/office/drawing/2014/main" id="{587E8E4C-8EEF-4E61-AD86-BA56FD75035F}"/>
              </a:ext>
            </a:extLst>
          </p:cNvPr>
          <p:cNvSpPr txBox="1"/>
          <p:nvPr/>
        </p:nvSpPr>
        <p:spPr>
          <a:xfrm>
            <a:off x="6157629" y="1325752"/>
            <a:ext cx="2391016" cy="769441"/>
          </a:xfrm>
          <a:prstGeom prst="rect">
            <a:avLst/>
          </a:prstGeom>
          <a:noFill/>
        </p:spPr>
        <p:txBody>
          <a:bodyPr wrap="square" rtlCol="0">
            <a:spAutoFit/>
          </a:bodyPr>
          <a:lstStyle/>
          <a:p>
            <a:pPr algn="ctr"/>
            <a:r>
              <a:rPr lang="x-none" sz="2200" dirty="0">
                <a:solidFill>
                  <a:schemeClr val="accent5">
                    <a:lumMod val="50000"/>
                  </a:schemeClr>
                </a:solidFill>
                <a:highlight>
                  <a:srgbClr val="FBF0D5"/>
                </a:highlight>
              </a:rPr>
              <a:t>[</a:t>
            </a:r>
            <a:r>
              <a:rPr lang="es-ES" sz="2200" dirty="0">
                <a:solidFill>
                  <a:schemeClr val="accent5">
                    <a:lumMod val="50000"/>
                  </a:schemeClr>
                </a:solidFill>
                <a:highlight>
                  <a:srgbClr val="FBF0D5"/>
                </a:highlight>
              </a:rPr>
              <a:t>to </a:t>
            </a:r>
            <a:r>
              <a:rPr lang="es-ES" sz="2200" dirty="0" err="1">
                <a:solidFill>
                  <a:schemeClr val="accent5">
                    <a:lumMod val="50000"/>
                  </a:schemeClr>
                </a:solidFill>
                <a:highlight>
                  <a:srgbClr val="FBF0D5"/>
                </a:highlight>
              </a:rPr>
              <a:t>play</a:t>
            </a:r>
            <a:r>
              <a:rPr lang="es-ES" sz="2200" dirty="0">
                <a:solidFill>
                  <a:schemeClr val="accent5">
                    <a:lumMod val="50000"/>
                  </a:schemeClr>
                </a:solidFill>
                <a:highlight>
                  <a:srgbClr val="FBF0D5"/>
                </a:highlight>
              </a:rPr>
              <a:t>, </a:t>
            </a:r>
            <a:r>
              <a:rPr lang="es-ES" sz="2200" dirty="0" err="1">
                <a:solidFill>
                  <a:schemeClr val="accent5">
                    <a:lumMod val="50000"/>
                  </a:schemeClr>
                </a:solidFill>
                <a:highlight>
                  <a:srgbClr val="FBF0D5"/>
                </a:highlight>
              </a:rPr>
              <a:t>playing</a:t>
            </a:r>
            <a:r>
              <a:rPr lang="es-ES" sz="2200" dirty="0">
                <a:solidFill>
                  <a:schemeClr val="accent5">
                    <a:lumMod val="50000"/>
                  </a:schemeClr>
                </a:solidFill>
                <a:highlight>
                  <a:srgbClr val="FBF0D5"/>
                </a:highlight>
              </a:rPr>
              <a:t> (</a:t>
            </a:r>
            <a:r>
              <a:rPr lang="es-ES" sz="2200" dirty="0" err="1">
                <a:solidFill>
                  <a:schemeClr val="accent5">
                    <a:lumMod val="50000"/>
                  </a:schemeClr>
                </a:solidFill>
                <a:highlight>
                  <a:srgbClr val="FBF0D5"/>
                </a:highlight>
              </a:rPr>
              <a:t>instrument</a:t>
            </a:r>
            <a:r>
              <a:rPr lang="es-ES" sz="2200" dirty="0">
                <a:solidFill>
                  <a:schemeClr val="accent5">
                    <a:lumMod val="50000"/>
                  </a:schemeClr>
                </a:solidFill>
                <a:highlight>
                  <a:srgbClr val="FBF0D5"/>
                </a:highlight>
              </a:rPr>
              <a:t>)]</a:t>
            </a:r>
            <a:endParaRPr lang="x-none" sz="2200" dirty="0">
              <a:solidFill>
                <a:schemeClr val="accent5">
                  <a:lumMod val="50000"/>
                </a:schemeClr>
              </a:solidFill>
              <a:highlight>
                <a:srgbClr val="FBF0D5"/>
              </a:highlight>
            </a:endParaRPr>
          </a:p>
        </p:txBody>
      </p:sp>
      <p:pic>
        <p:nvPicPr>
          <p:cNvPr id="14" name="Picture 13">
            <a:extLst>
              <a:ext uri="{FF2B5EF4-FFF2-40B4-BE49-F238E27FC236}">
                <a16:creationId xmlns:a16="http://schemas.microsoft.com/office/drawing/2014/main" id="{9216AA77-39E4-45EE-80FC-1291436C4F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8090" y="3210513"/>
            <a:ext cx="1329299" cy="1329299"/>
          </a:xfrm>
          <a:prstGeom prst="rect">
            <a:avLst/>
          </a:prstGeom>
        </p:spPr>
      </p:pic>
      <p:sp>
        <p:nvSpPr>
          <p:cNvPr id="27" name="TextBox 26">
            <a:extLst>
              <a:ext uri="{FF2B5EF4-FFF2-40B4-BE49-F238E27FC236}">
                <a16:creationId xmlns:a16="http://schemas.microsoft.com/office/drawing/2014/main" id="{2EF554EC-C4FE-4220-A25E-9DC0AE892422}"/>
              </a:ext>
            </a:extLst>
          </p:cNvPr>
          <p:cNvSpPr txBox="1"/>
          <p:nvPr/>
        </p:nvSpPr>
        <p:spPr>
          <a:xfrm>
            <a:off x="8823830" y="3733758"/>
            <a:ext cx="32832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la medianoche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Rounded Rectangular Callout 2"/>
          <p:cNvSpPr/>
          <p:nvPr/>
        </p:nvSpPr>
        <p:spPr>
          <a:xfrm>
            <a:off x="6270172" y="3068244"/>
            <a:ext cx="5741656" cy="1768602"/>
          </a:xfrm>
          <a:prstGeom prst="wedgeRoundRectCallout">
            <a:avLst>
              <a:gd name="adj1" fmla="val -22409"/>
              <a:gd name="adj2" fmla="val 7977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2060"/>
              </a:solidFill>
            </a:endParaRPr>
          </a:p>
          <a:p>
            <a:pPr algn="ctr"/>
            <a:r>
              <a:rPr lang="en-GB" sz="2000">
                <a:solidFill>
                  <a:srgbClr val="002060"/>
                </a:solidFill>
              </a:rPr>
              <a:t>‘Tener que’ can be used as an alternative to ‘deber’. Be careful: the ‘que’ here translates as ‘to’, not ‘what’!</a:t>
            </a:r>
          </a:p>
          <a:p>
            <a:pPr algn="ctr"/>
            <a:endParaRPr lang="en-GB" sz="2000">
              <a:solidFill>
                <a:srgbClr val="002060"/>
              </a:solidFill>
            </a:endParaRPr>
          </a:p>
          <a:p>
            <a:pPr algn="ctr"/>
            <a:endParaRPr lang="en-GB" sz="2000">
              <a:solidFill>
                <a:srgbClr val="002060"/>
              </a:solidFill>
            </a:endParaRPr>
          </a:p>
          <a:p>
            <a:pPr algn="ctr"/>
            <a:endParaRPr lang="en-GB" sz="2000">
              <a:solidFill>
                <a:srgbClr val="002060"/>
              </a:solidFill>
            </a:endParaRPr>
          </a:p>
        </p:txBody>
      </p:sp>
      <p:sp>
        <p:nvSpPr>
          <p:cNvPr id="12" name="Rectangle 11"/>
          <p:cNvSpPr/>
          <p:nvPr/>
        </p:nvSpPr>
        <p:spPr>
          <a:xfrm>
            <a:off x="6418772" y="4126073"/>
            <a:ext cx="4675092" cy="400110"/>
          </a:xfrm>
          <a:prstGeom prst="rect">
            <a:avLst/>
          </a:prstGeom>
        </p:spPr>
        <p:txBody>
          <a:bodyPr wrap="square">
            <a:spAutoFit/>
          </a:bodyPr>
          <a:lstStyle/>
          <a:p>
            <a:pPr algn="ctr"/>
            <a:r>
              <a:rPr lang="en-GB" sz="2000">
                <a:solidFill>
                  <a:srgbClr val="002060"/>
                </a:solidFill>
              </a:rPr>
              <a:t>Ejemplo: Hoy </a:t>
            </a:r>
            <a:r>
              <a:rPr lang="en-GB" sz="2000" b="1">
                <a:solidFill>
                  <a:srgbClr val="002060"/>
                </a:solidFill>
              </a:rPr>
              <a:t>tengo que </a:t>
            </a:r>
            <a:r>
              <a:rPr lang="en-GB" sz="2000">
                <a:solidFill>
                  <a:srgbClr val="002060"/>
                </a:solidFill>
              </a:rPr>
              <a:t>estudiar.</a:t>
            </a:r>
          </a:p>
        </p:txBody>
      </p:sp>
      <p:sp>
        <p:nvSpPr>
          <p:cNvPr id="15" name="Rectangle 14"/>
          <p:cNvSpPr/>
          <p:nvPr/>
        </p:nvSpPr>
        <p:spPr>
          <a:xfrm>
            <a:off x="7773126" y="4443582"/>
            <a:ext cx="2912977" cy="400110"/>
          </a:xfrm>
          <a:prstGeom prst="rect">
            <a:avLst/>
          </a:prstGeom>
        </p:spPr>
        <p:txBody>
          <a:bodyPr wrap="none">
            <a:spAutoFit/>
          </a:bodyPr>
          <a:lstStyle/>
          <a:p>
            <a:pPr algn="ctr"/>
            <a:r>
              <a:rPr lang="en-GB" sz="2000" i="1">
                <a:solidFill>
                  <a:srgbClr val="002060"/>
                </a:solidFill>
              </a:rPr>
              <a:t>Today </a:t>
            </a:r>
            <a:r>
              <a:rPr lang="en-GB" sz="2000" b="1" i="1">
                <a:solidFill>
                  <a:srgbClr val="002060"/>
                </a:solidFill>
              </a:rPr>
              <a:t>I have to </a:t>
            </a:r>
            <a:r>
              <a:rPr lang="en-GB" sz="2000" i="1">
                <a:solidFill>
                  <a:srgbClr val="002060"/>
                </a:solidFill>
              </a:rPr>
              <a:t>study.</a:t>
            </a:r>
          </a:p>
        </p:txBody>
      </p:sp>
    </p:spTree>
    <p:extLst>
      <p:ext uri="{BB962C8B-B14F-4D97-AF65-F5344CB8AC3E}">
        <p14:creationId xmlns:p14="http://schemas.microsoft.com/office/powerpoint/2010/main" val="139258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7"/>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9"/>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9"/>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20">
                                            <p:txEl>
                                              <p:pRg st="0" end="0"/>
                                            </p:txEl>
                                          </p:spTgt>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1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40"/>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4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11"/>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1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44"/>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1" nodeType="clickEffect">
                                  <p:stCondLst>
                                    <p:cond delay="0"/>
                                  </p:stCondLst>
                                  <p:childTnLst>
                                    <p:set>
                                      <p:cBhvr>
                                        <p:cTn id="138" dur="1" fill="hold">
                                          <p:stCondLst>
                                            <p:cond delay="0"/>
                                          </p:stCondLst>
                                        </p:cTn>
                                        <p:tgtEl>
                                          <p:spTgt spid="44"/>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27"/>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1" nodeType="clickEffect">
                                  <p:stCondLst>
                                    <p:cond delay="0"/>
                                  </p:stCondLst>
                                  <p:childTnLst>
                                    <p:set>
                                      <p:cBhvr>
                                        <p:cTn id="1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20" grpId="0" build="allAtOnce"/>
      <p:bldP spid="40" grpId="0"/>
      <p:bldP spid="40" grpId="1"/>
      <p:bldP spid="44" grpId="0"/>
      <p:bldP spid="44" grpId="1"/>
      <p:bldP spid="8" grpId="0"/>
      <p:bldP spid="8" grpId="1"/>
      <p:bldP spid="21" grpId="0"/>
      <p:bldP spid="21" grpId="1"/>
      <p:bldP spid="22" grpId="0"/>
      <p:bldP spid="22" grpId="1"/>
      <p:bldP spid="23" grpId="0"/>
      <p:bldP spid="23" grpId="1"/>
      <p:bldP spid="25" grpId="0"/>
      <p:bldP spid="25" grpId="1"/>
      <p:bldP spid="27" grpId="0"/>
      <p:bldP spid="27" grpId="1"/>
      <p:bldP spid="3" grpId="0" animBg="1"/>
      <p:bldP spid="3" grpId="1" animBg="1"/>
      <p:bldP spid="12" grpId="0"/>
      <p:bldP spid="12" grpId="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6566870"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CuadroTexto 5">
            <a:extLst>
              <a:ext uri="{FF2B5EF4-FFF2-40B4-BE49-F238E27FC236}">
                <a16:creationId xmlns:a16="http://schemas.microsoft.com/office/drawing/2014/main" id="{4805E3C7-9126-5644-8579-26D55B8DB492}"/>
              </a:ext>
            </a:extLst>
          </p:cNvPr>
          <p:cNvSpPr txBox="1"/>
          <p:nvPr/>
        </p:nvSpPr>
        <p:spPr>
          <a:xfrm>
            <a:off x="70338" y="1180045"/>
            <a:ext cx="11857804" cy="830997"/>
          </a:xfrm>
          <a:prstGeom prst="rect">
            <a:avLst/>
          </a:prstGeom>
          <a:noFill/>
        </p:spPr>
        <p:txBody>
          <a:bodyPr wrap="square" rtlCol="0">
            <a:spAutoFit/>
          </a:bodyPr>
          <a:lstStyle/>
          <a:p>
            <a:pPr algn="l"/>
            <a:r>
              <a:rPr lang="es-GB" sz="2400" dirty="0">
                <a:solidFill>
                  <a:schemeClr val="accent5">
                    <a:lumMod val="50000"/>
                  </a:schemeClr>
                </a:solidFill>
              </a:rPr>
              <a:t>Lee y escucha este mensaje de Daniel sobre las tradiciones durante la Navidad. Escribe las palabras que faltan: ¿escuchas </a:t>
            </a:r>
            <a:r>
              <a:rPr lang="es-GB" sz="2400" b="1" dirty="0">
                <a:solidFill>
                  <a:schemeClr val="accent5">
                    <a:lumMod val="50000"/>
                  </a:schemeClr>
                </a:solidFill>
              </a:rPr>
              <a:t>gue</a:t>
            </a:r>
            <a:r>
              <a:rPr lang="es-GB" sz="2400" dirty="0">
                <a:solidFill>
                  <a:schemeClr val="accent5">
                    <a:lumMod val="50000"/>
                  </a:schemeClr>
                </a:solidFill>
              </a:rPr>
              <a:t>, </a:t>
            </a:r>
            <a:r>
              <a:rPr lang="es-GB" sz="2400" b="1" dirty="0">
                <a:solidFill>
                  <a:schemeClr val="accent5">
                    <a:lumMod val="50000"/>
                  </a:schemeClr>
                </a:solidFill>
              </a:rPr>
              <a:t>ge</a:t>
            </a:r>
            <a:r>
              <a:rPr lang="es-GB" sz="2400" dirty="0">
                <a:solidFill>
                  <a:schemeClr val="accent5">
                    <a:lumMod val="50000"/>
                  </a:schemeClr>
                </a:solidFill>
              </a:rPr>
              <a:t>, </a:t>
            </a:r>
            <a:r>
              <a:rPr lang="es-GB" sz="2400" b="1" dirty="0">
                <a:solidFill>
                  <a:schemeClr val="accent5">
                    <a:lumMod val="50000"/>
                  </a:schemeClr>
                </a:solidFill>
              </a:rPr>
              <a:t>gui</a:t>
            </a:r>
            <a:r>
              <a:rPr lang="es-GB" sz="2400" dirty="0">
                <a:solidFill>
                  <a:schemeClr val="accent5">
                    <a:lumMod val="50000"/>
                  </a:schemeClr>
                </a:solidFill>
              </a:rPr>
              <a:t> o </a:t>
            </a:r>
            <a:r>
              <a:rPr lang="es-GB" sz="2400" b="1" dirty="0">
                <a:solidFill>
                  <a:schemeClr val="accent5">
                    <a:lumMod val="50000"/>
                  </a:schemeClr>
                </a:solidFill>
              </a:rPr>
              <a:t>gi</a:t>
            </a:r>
            <a:r>
              <a:rPr lang="es-GB" sz="2400" dirty="0">
                <a:solidFill>
                  <a:schemeClr val="accent5">
                    <a:lumMod val="50000"/>
                  </a:schemeClr>
                </a:solidFill>
              </a:rPr>
              <a:t>?</a:t>
            </a:r>
          </a:p>
        </p:txBody>
      </p:sp>
      <p:sp>
        <p:nvSpPr>
          <p:cNvPr id="16" name="Llamada rectangular redondeada 15">
            <a:extLst>
              <a:ext uri="{FF2B5EF4-FFF2-40B4-BE49-F238E27FC236}">
                <a16:creationId xmlns:a16="http://schemas.microsoft.com/office/drawing/2014/main" id="{EBEAA906-BA34-484D-AD89-CAC9E8B51A96}"/>
              </a:ext>
            </a:extLst>
          </p:cNvPr>
          <p:cNvSpPr/>
          <p:nvPr/>
        </p:nvSpPr>
        <p:spPr>
          <a:xfrm>
            <a:off x="129000" y="2273301"/>
            <a:ext cx="8876210" cy="3835400"/>
          </a:xfrm>
          <a:prstGeom prst="wedgeRoundRectCallout">
            <a:avLst>
              <a:gd name="adj1" fmla="val 57320"/>
              <a:gd name="adj2" fmla="val 30803"/>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a:solidFill>
                  <a:srgbClr val="203864"/>
                </a:solidFill>
              </a:rPr>
              <a:t>El último día de </a:t>
            </a:r>
            <a:r>
              <a:rPr lang="es-ES" sz="2200" b="1" dirty="0">
                <a:solidFill>
                  <a:srgbClr val="203864"/>
                </a:solidFill>
              </a:rPr>
              <a:t>1) </a:t>
            </a:r>
            <a:r>
              <a:rPr lang="es-ES" sz="2200" dirty="0">
                <a:solidFill>
                  <a:srgbClr val="203864"/>
                </a:solidFill>
              </a:rPr>
              <a:t>________ en diciembre </a:t>
            </a:r>
            <a:r>
              <a:rPr lang="es-ES" sz="2200" b="1" dirty="0">
                <a:solidFill>
                  <a:srgbClr val="203864"/>
                </a:solidFill>
              </a:rPr>
              <a:t>2)</a:t>
            </a:r>
            <a:r>
              <a:rPr lang="es-ES" sz="2200" dirty="0">
                <a:solidFill>
                  <a:srgbClr val="203864"/>
                </a:solidFill>
              </a:rPr>
              <a:t> ______________ hacemos una </a:t>
            </a:r>
            <a:r>
              <a:rPr lang="es-ES" sz="2200" b="1" dirty="0">
                <a:solidFill>
                  <a:srgbClr val="203864"/>
                </a:solidFill>
              </a:rPr>
              <a:t>3) </a:t>
            </a:r>
            <a:r>
              <a:rPr lang="es-ES" sz="2200" dirty="0">
                <a:solidFill>
                  <a:srgbClr val="203864"/>
                </a:solidFill>
              </a:rPr>
              <a:t>__________ en clase. Normalmente también </a:t>
            </a:r>
          </a:p>
          <a:p>
            <a:pPr algn="ctr"/>
            <a:r>
              <a:rPr lang="es-ES" sz="2200" b="1" dirty="0">
                <a:solidFill>
                  <a:srgbClr val="203864"/>
                </a:solidFill>
              </a:rPr>
              <a:t>4) </a:t>
            </a:r>
            <a:r>
              <a:rPr lang="es-ES" sz="2200" dirty="0">
                <a:solidFill>
                  <a:srgbClr val="203864"/>
                </a:solidFill>
              </a:rPr>
              <a:t>____________ </a:t>
            </a:r>
            <a:r>
              <a:rPr lang="es-ES" sz="2200" b="1" dirty="0">
                <a:solidFill>
                  <a:srgbClr val="203864"/>
                </a:solidFill>
              </a:rPr>
              <a:t>5) </a:t>
            </a:r>
            <a:r>
              <a:rPr lang="es-ES" sz="2200" dirty="0">
                <a:solidFill>
                  <a:srgbClr val="203864"/>
                </a:solidFill>
              </a:rPr>
              <a:t>_________ para repartir a los niños porque es bueno ser</a:t>
            </a:r>
            <a:r>
              <a:rPr lang="es-ES" sz="2200" b="1" dirty="0">
                <a:solidFill>
                  <a:srgbClr val="203864"/>
                </a:solidFill>
              </a:rPr>
              <a:t> 6)</a:t>
            </a:r>
            <a:r>
              <a:rPr lang="es-ES" sz="2200" dirty="0">
                <a:solidFill>
                  <a:srgbClr val="203864"/>
                </a:solidFill>
              </a:rPr>
              <a:t> ___________ y así es un día </a:t>
            </a:r>
            <a:r>
              <a:rPr lang="es-ES" sz="2200" b="1" dirty="0">
                <a:solidFill>
                  <a:srgbClr val="203864"/>
                </a:solidFill>
              </a:rPr>
              <a:t>7) </a:t>
            </a:r>
            <a:r>
              <a:rPr lang="es-ES" sz="2200" dirty="0">
                <a:solidFill>
                  <a:srgbClr val="203864"/>
                </a:solidFill>
              </a:rPr>
              <a:t>_________ para todos.</a:t>
            </a:r>
            <a:endParaRPr lang="es-GB" sz="2200" dirty="0">
              <a:solidFill>
                <a:srgbClr val="203864"/>
              </a:solidFill>
            </a:endParaRPr>
          </a:p>
          <a:p>
            <a:pPr algn="ctr"/>
            <a:r>
              <a:rPr lang="es-ES" sz="2200" dirty="0">
                <a:solidFill>
                  <a:srgbClr val="203864"/>
                </a:solidFill>
              </a:rPr>
              <a:t>Luego aprendemos cómo la </a:t>
            </a:r>
            <a:r>
              <a:rPr lang="es-ES" sz="2200" b="1" dirty="0">
                <a:solidFill>
                  <a:srgbClr val="203864"/>
                </a:solidFill>
              </a:rPr>
              <a:t>8) </a:t>
            </a:r>
            <a:r>
              <a:rPr lang="es-ES" sz="2200" dirty="0">
                <a:solidFill>
                  <a:srgbClr val="203864"/>
                </a:solidFill>
              </a:rPr>
              <a:t>_______ celebra la Navidad en otros países. Mi compañero </a:t>
            </a:r>
            <a:r>
              <a:rPr lang="es-ES" sz="2200" b="1" dirty="0">
                <a:solidFill>
                  <a:srgbClr val="203864"/>
                </a:solidFill>
              </a:rPr>
              <a:t>9) </a:t>
            </a:r>
            <a:r>
              <a:rPr lang="es-ES" sz="2200" dirty="0">
                <a:solidFill>
                  <a:srgbClr val="203864"/>
                </a:solidFill>
              </a:rPr>
              <a:t>________ es </a:t>
            </a:r>
            <a:r>
              <a:rPr lang="es-ES" sz="2200" b="1" dirty="0">
                <a:solidFill>
                  <a:srgbClr val="203864"/>
                </a:solidFill>
              </a:rPr>
              <a:t>10) </a:t>
            </a:r>
            <a:r>
              <a:rPr lang="es-ES" sz="2200" dirty="0">
                <a:solidFill>
                  <a:srgbClr val="203864"/>
                </a:solidFill>
              </a:rPr>
              <a:t>___________ y dice que allí </a:t>
            </a:r>
            <a:r>
              <a:rPr lang="es-ES" sz="2200" b="1" dirty="0">
                <a:solidFill>
                  <a:srgbClr val="203864"/>
                </a:solidFill>
              </a:rPr>
              <a:t>11) </a:t>
            </a:r>
            <a:r>
              <a:rPr lang="es-ES" sz="2200" dirty="0">
                <a:solidFill>
                  <a:srgbClr val="203864"/>
                </a:solidFill>
              </a:rPr>
              <a:t>_______ figuras con forma de personas y las tiran a unas </a:t>
            </a:r>
            <a:r>
              <a:rPr lang="es-ES" sz="2200" b="1" dirty="0">
                <a:solidFill>
                  <a:srgbClr val="203864"/>
                </a:solidFill>
              </a:rPr>
              <a:t>12)</a:t>
            </a:r>
            <a:r>
              <a:rPr lang="es-ES" sz="2200" dirty="0">
                <a:solidFill>
                  <a:srgbClr val="203864"/>
                </a:solidFill>
              </a:rPr>
              <a:t> __________. </a:t>
            </a:r>
            <a:endParaRPr lang="es-GB" sz="2200" dirty="0">
              <a:solidFill>
                <a:srgbClr val="203864"/>
              </a:solidFill>
            </a:endParaRPr>
          </a:p>
        </p:txBody>
      </p:sp>
      <p:sp>
        <p:nvSpPr>
          <p:cNvPr id="22" name="CuadroTexto 21">
            <a:extLst>
              <a:ext uri="{FF2B5EF4-FFF2-40B4-BE49-F238E27FC236}">
                <a16:creationId xmlns:a16="http://schemas.microsoft.com/office/drawing/2014/main" id="{25BCBF3B-A78A-8145-8E98-71D2E19BA4DF}"/>
              </a:ext>
            </a:extLst>
          </p:cNvPr>
          <p:cNvSpPr txBox="1"/>
          <p:nvPr/>
        </p:nvSpPr>
        <p:spPr>
          <a:xfrm>
            <a:off x="2706802" y="2974043"/>
            <a:ext cx="1522214" cy="430887"/>
          </a:xfrm>
          <a:prstGeom prst="rect">
            <a:avLst/>
          </a:prstGeom>
          <a:solidFill>
            <a:srgbClr val="FBF0D5"/>
          </a:solidFill>
        </p:spPr>
        <p:txBody>
          <a:bodyPr wrap="square" rtlCol="0">
            <a:spAutoFit/>
          </a:bodyPr>
          <a:lstStyle/>
          <a:p>
            <a:pPr algn="ctr"/>
            <a:r>
              <a:rPr lang="es-GB" sz="2200" b="1" dirty="0">
                <a:solidFill>
                  <a:schemeClr val="accent5">
                    <a:lumMod val="50000"/>
                  </a:schemeClr>
                </a:solidFill>
              </a:rPr>
              <a:t>gui</a:t>
            </a:r>
            <a:r>
              <a:rPr lang="es-GB" sz="2200" dirty="0">
                <a:solidFill>
                  <a:schemeClr val="accent5">
                    <a:lumMod val="50000"/>
                  </a:schemeClr>
                </a:solidFill>
              </a:rPr>
              <a:t>rnalda</a:t>
            </a:r>
          </a:p>
        </p:txBody>
      </p:sp>
      <p:sp>
        <p:nvSpPr>
          <p:cNvPr id="32" name="CuadroTexto 31">
            <a:extLst>
              <a:ext uri="{FF2B5EF4-FFF2-40B4-BE49-F238E27FC236}">
                <a16:creationId xmlns:a16="http://schemas.microsoft.com/office/drawing/2014/main" id="{13E851E8-8444-9B43-9DE7-065E6E71E9A2}"/>
              </a:ext>
            </a:extLst>
          </p:cNvPr>
          <p:cNvSpPr txBox="1"/>
          <p:nvPr/>
        </p:nvSpPr>
        <p:spPr>
          <a:xfrm>
            <a:off x="3040816" y="2640396"/>
            <a:ext cx="1249336" cy="430887"/>
          </a:xfrm>
          <a:prstGeom prst="rect">
            <a:avLst/>
          </a:prstGeom>
          <a:solidFill>
            <a:srgbClr val="FBF0D5"/>
          </a:solidFill>
        </p:spPr>
        <p:txBody>
          <a:bodyPr wrap="square" rtlCol="0">
            <a:spAutoFit/>
          </a:bodyPr>
          <a:lstStyle/>
          <a:p>
            <a:pPr algn="ctr"/>
            <a:r>
              <a:rPr lang="es-GB" sz="2200" dirty="0">
                <a:solidFill>
                  <a:schemeClr val="accent5">
                    <a:lumMod val="50000"/>
                  </a:schemeClr>
                </a:solidFill>
              </a:rPr>
              <a:t>cole</a:t>
            </a:r>
            <a:r>
              <a:rPr lang="es-GB" sz="2200" b="1" dirty="0">
                <a:solidFill>
                  <a:schemeClr val="accent5">
                    <a:lumMod val="50000"/>
                  </a:schemeClr>
                </a:solidFill>
              </a:rPr>
              <a:t>gi</a:t>
            </a:r>
            <a:r>
              <a:rPr lang="es-GB" sz="2200" dirty="0">
                <a:solidFill>
                  <a:schemeClr val="accent5">
                    <a:lumMod val="50000"/>
                  </a:schemeClr>
                </a:solidFill>
              </a:rPr>
              <a:t>o</a:t>
            </a:r>
          </a:p>
        </p:txBody>
      </p:sp>
      <p:sp>
        <p:nvSpPr>
          <p:cNvPr id="15" name="CuadroTexto 46">
            <a:extLst>
              <a:ext uri="{FF2B5EF4-FFF2-40B4-BE49-F238E27FC236}">
                <a16:creationId xmlns:a16="http://schemas.microsoft.com/office/drawing/2014/main" id="{43D66F08-1195-4EB6-99F2-64DA5C80559A}"/>
              </a:ext>
            </a:extLst>
          </p:cNvPr>
          <p:cNvSpPr txBox="1"/>
          <p:nvPr/>
        </p:nvSpPr>
        <p:spPr>
          <a:xfrm>
            <a:off x="6471686" y="2632916"/>
            <a:ext cx="2175953" cy="430887"/>
          </a:xfrm>
          <a:prstGeom prst="rect">
            <a:avLst/>
          </a:prstGeom>
          <a:solidFill>
            <a:srgbClr val="FBF0D5"/>
          </a:solidFill>
        </p:spPr>
        <p:txBody>
          <a:bodyPr wrap="square" rtlCol="0">
            <a:spAutoFit/>
          </a:bodyPr>
          <a:lstStyle/>
          <a:p>
            <a:pPr algn="ctr"/>
            <a:r>
              <a:rPr lang="en-GB" sz="2200" b="1" dirty="0" err="1">
                <a:solidFill>
                  <a:schemeClr val="accent5">
                    <a:lumMod val="50000"/>
                  </a:schemeClr>
                </a:solidFill>
              </a:rPr>
              <a:t>ge</a:t>
            </a:r>
            <a:r>
              <a:rPr lang="en-GB" sz="2200" dirty="0" err="1">
                <a:solidFill>
                  <a:schemeClr val="accent5">
                    <a:lumMod val="50000"/>
                  </a:schemeClr>
                </a:solidFill>
              </a:rPr>
              <a:t>neralmente</a:t>
            </a:r>
            <a:endParaRPr lang="es-GB" sz="2200" dirty="0">
              <a:solidFill>
                <a:schemeClr val="accent5">
                  <a:lumMod val="50000"/>
                </a:schemeClr>
              </a:solidFill>
            </a:endParaRPr>
          </a:p>
        </p:txBody>
      </p:sp>
      <p:sp>
        <p:nvSpPr>
          <p:cNvPr id="29" name="Rounded Rectangle 11">
            <a:extLst>
              <a:ext uri="{FF2B5EF4-FFF2-40B4-BE49-F238E27FC236}">
                <a16:creationId xmlns:a16="http://schemas.microsoft.com/office/drawing/2014/main" id="{72515040-BD22-4BE3-A633-5FA106CBF3C2}"/>
              </a:ext>
            </a:extLst>
          </p:cNvPr>
          <p:cNvSpPr/>
          <p:nvPr/>
        </p:nvSpPr>
        <p:spPr>
          <a:xfrm>
            <a:off x="9365674" y="258197"/>
            <a:ext cx="2562502" cy="54486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399" tIns="45719" rIns="91399" bIns="45719" rtlCol="0" anchor="ctr"/>
          <a:lstStyle/>
          <a:p>
            <a:pPr algn="ctr" defTabSz="913901">
              <a:defRPr/>
            </a:pPr>
            <a:r>
              <a:rPr lang="en-GB" sz="2400" b="1" dirty="0">
                <a:solidFill>
                  <a:prstClr val="white"/>
                </a:solidFill>
                <a:latin typeface="Century Gothic" panose="020B0502020202020204" pitchFamily="34" charset="0"/>
              </a:rPr>
              <a:t>leer / </a:t>
            </a:r>
            <a:r>
              <a:rPr lang="en-GB" sz="2400" b="1" dirty="0" err="1">
                <a:solidFill>
                  <a:prstClr val="white"/>
                </a:solidFill>
                <a:latin typeface="Century Gothic" panose="020B0502020202020204" pitchFamily="34" charset="0"/>
              </a:rPr>
              <a:t>escuchar</a:t>
            </a:r>
            <a:endParaRPr lang="en-GB" sz="2667" b="1" dirty="0">
              <a:solidFill>
                <a:prstClr val="white"/>
              </a:solidFill>
              <a:latin typeface="Century Gothic" panose="020B0502020202020204" pitchFamily="34" charset="0"/>
            </a:endParaRPr>
          </a:p>
        </p:txBody>
      </p:sp>
      <p:sp>
        <p:nvSpPr>
          <p:cNvPr id="39" name="CuadroTexto 38">
            <a:extLst>
              <a:ext uri="{FF2B5EF4-FFF2-40B4-BE49-F238E27FC236}">
                <a16:creationId xmlns:a16="http://schemas.microsoft.com/office/drawing/2014/main" id="{C07EAC31-85CA-3A45-89F9-B889DA118A0D}"/>
              </a:ext>
            </a:extLst>
          </p:cNvPr>
          <p:cNvSpPr txBox="1"/>
          <p:nvPr/>
        </p:nvSpPr>
        <p:spPr>
          <a:xfrm>
            <a:off x="4844971" y="5309263"/>
            <a:ext cx="1661885" cy="430887"/>
          </a:xfrm>
          <a:prstGeom prst="rect">
            <a:avLst/>
          </a:prstGeom>
          <a:solidFill>
            <a:srgbClr val="FBF0D5"/>
          </a:solidFill>
        </p:spPr>
        <p:txBody>
          <a:bodyPr wrap="square" rtlCol="0">
            <a:spAutoFit/>
          </a:bodyPr>
          <a:lstStyle/>
          <a:p>
            <a:pPr algn="ctr"/>
            <a:r>
              <a:rPr lang="es-GB" sz="2200" dirty="0">
                <a:solidFill>
                  <a:schemeClr val="accent5">
                    <a:lumMod val="50000"/>
                  </a:schemeClr>
                </a:solidFill>
              </a:rPr>
              <a:t>ho</a:t>
            </a:r>
            <a:r>
              <a:rPr lang="es-GB" sz="2200" b="1" dirty="0">
                <a:solidFill>
                  <a:schemeClr val="accent5">
                    <a:lumMod val="50000"/>
                  </a:schemeClr>
                </a:solidFill>
              </a:rPr>
              <a:t>gue</a:t>
            </a:r>
            <a:r>
              <a:rPr lang="es-GB" sz="2200" dirty="0">
                <a:solidFill>
                  <a:schemeClr val="accent5">
                    <a:lumMod val="50000"/>
                  </a:schemeClr>
                </a:solidFill>
              </a:rPr>
              <a:t>ras</a:t>
            </a:r>
            <a:r>
              <a:rPr lang="en-GB" sz="2200" dirty="0">
                <a:solidFill>
                  <a:schemeClr val="accent5">
                    <a:lumMod val="50000"/>
                  </a:schemeClr>
                </a:solidFill>
              </a:rPr>
              <a:t>.</a:t>
            </a:r>
            <a:endParaRPr lang="es-GB" sz="2200" dirty="0">
              <a:solidFill>
                <a:schemeClr val="accent5">
                  <a:lumMod val="50000"/>
                </a:schemeClr>
              </a:solidFill>
            </a:endParaRPr>
          </a:p>
        </p:txBody>
      </p:sp>
      <p:pic>
        <p:nvPicPr>
          <p:cNvPr id="4" name="Imagen 3" descr="Forma, Círculo&#10;&#10;Descripción generada automáticamente">
            <a:extLst>
              <a:ext uri="{FF2B5EF4-FFF2-40B4-BE49-F238E27FC236}">
                <a16:creationId xmlns:a16="http://schemas.microsoft.com/office/drawing/2014/main" id="{1DF38B66-A65A-0448-8A53-247419F59B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4294" y="4423842"/>
            <a:ext cx="1872792" cy="1872792"/>
          </a:xfrm>
          <a:prstGeom prst="rect">
            <a:avLst/>
          </a:prstGeom>
        </p:spPr>
      </p:pic>
      <p:sp>
        <p:nvSpPr>
          <p:cNvPr id="35" name="CuadroTexto 34">
            <a:extLst>
              <a:ext uri="{FF2B5EF4-FFF2-40B4-BE49-F238E27FC236}">
                <a16:creationId xmlns:a16="http://schemas.microsoft.com/office/drawing/2014/main" id="{6B875223-8C26-EB4E-A073-DB941FA845A7}"/>
              </a:ext>
            </a:extLst>
          </p:cNvPr>
          <p:cNvSpPr txBox="1"/>
          <p:nvPr/>
        </p:nvSpPr>
        <p:spPr>
          <a:xfrm>
            <a:off x="7099841" y="4656014"/>
            <a:ext cx="1629380" cy="430887"/>
          </a:xfrm>
          <a:prstGeom prst="rect">
            <a:avLst/>
          </a:prstGeom>
          <a:solidFill>
            <a:srgbClr val="FBF0D5"/>
          </a:solidFill>
        </p:spPr>
        <p:txBody>
          <a:bodyPr wrap="square" rtlCol="0">
            <a:spAutoFit/>
          </a:bodyPr>
          <a:lstStyle/>
          <a:p>
            <a:pPr algn="ctr"/>
            <a:r>
              <a:rPr lang="es-GB" sz="2200" dirty="0">
                <a:solidFill>
                  <a:schemeClr val="accent5">
                    <a:lumMod val="50000"/>
                  </a:schemeClr>
                </a:solidFill>
              </a:rPr>
              <a:t>ar</a:t>
            </a:r>
            <a:r>
              <a:rPr lang="es-GB" sz="2200" b="1" dirty="0">
                <a:solidFill>
                  <a:schemeClr val="accent5">
                    <a:lumMod val="50000"/>
                  </a:schemeClr>
                </a:solidFill>
              </a:rPr>
              <a:t>ge</a:t>
            </a:r>
            <a:r>
              <a:rPr lang="es-GB" sz="2200" dirty="0">
                <a:solidFill>
                  <a:schemeClr val="accent5">
                    <a:lumMod val="50000"/>
                  </a:schemeClr>
                </a:solidFill>
              </a:rPr>
              <a:t>ntino</a:t>
            </a:r>
          </a:p>
        </p:txBody>
      </p:sp>
      <p:sp>
        <p:nvSpPr>
          <p:cNvPr id="40" name="CuadroTexto 39">
            <a:extLst>
              <a:ext uri="{FF2B5EF4-FFF2-40B4-BE49-F238E27FC236}">
                <a16:creationId xmlns:a16="http://schemas.microsoft.com/office/drawing/2014/main" id="{82B7D3CF-482D-024B-98D8-6E97012898AE}"/>
              </a:ext>
            </a:extLst>
          </p:cNvPr>
          <p:cNvSpPr txBox="1"/>
          <p:nvPr/>
        </p:nvSpPr>
        <p:spPr>
          <a:xfrm>
            <a:off x="853818" y="3338264"/>
            <a:ext cx="1740299" cy="430887"/>
          </a:xfrm>
          <a:prstGeom prst="rect">
            <a:avLst/>
          </a:prstGeom>
          <a:solidFill>
            <a:srgbClr val="FBF0D5"/>
          </a:solidFill>
        </p:spPr>
        <p:txBody>
          <a:bodyPr wrap="square" rtlCol="0">
            <a:spAutoFit/>
          </a:bodyPr>
          <a:lstStyle/>
          <a:p>
            <a:pPr algn="ctr"/>
            <a:r>
              <a:rPr lang="es-GB" sz="2200" dirty="0">
                <a:solidFill>
                  <a:schemeClr val="accent5">
                    <a:lumMod val="50000"/>
                  </a:schemeClr>
                </a:solidFill>
              </a:rPr>
              <a:t>reco</a:t>
            </a:r>
            <a:r>
              <a:rPr lang="es-GB" sz="2200" b="1" dirty="0">
                <a:solidFill>
                  <a:schemeClr val="accent5">
                    <a:lumMod val="50000"/>
                  </a:schemeClr>
                </a:solidFill>
              </a:rPr>
              <a:t>ge</a:t>
            </a:r>
            <a:r>
              <a:rPr lang="es-GB" sz="2200" dirty="0">
                <a:solidFill>
                  <a:schemeClr val="accent5">
                    <a:lumMod val="50000"/>
                  </a:schemeClr>
                </a:solidFill>
              </a:rPr>
              <a:t>mos</a:t>
            </a:r>
          </a:p>
        </p:txBody>
      </p:sp>
      <p:sp>
        <p:nvSpPr>
          <p:cNvPr id="37" name="CuadroTexto 36">
            <a:extLst>
              <a:ext uri="{FF2B5EF4-FFF2-40B4-BE49-F238E27FC236}">
                <a16:creationId xmlns:a16="http://schemas.microsoft.com/office/drawing/2014/main" id="{C090E1E0-A553-1243-8E81-A5D651025611}"/>
              </a:ext>
            </a:extLst>
          </p:cNvPr>
          <p:cNvSpPr txBox="1"/>
          <p:nvPr/>
        </p:nvSpPr>
        <p:spPr>
          <a:xfrm>
            <a:off x="2843416" y="4971387"/>
            <a:ext cx="1120113" cy="430887"/>
          </a:xfrm>
          <a:prstGeom prst="rect">
            <a:avLst/>
          </a:prstGeom>
          <a:solidFill>
            <a:schemeClr val="accent4">
              <a:lumMod val="20000"/>
              <a:lumOff val="80000"/>
            </a:schemeClr>
          </a:solidFill>
        </p:spPr>
        <p:txBody>
          <a:bodyPr wrap="square" rtlCol="0">
            <a:spAutoFit/>
          </a:bodyPr>
          <a:lstStyle/>
          <a:p>
            <a:pPr algn="ctr"/>
            <a:r>
              <a:rPr lang="es-GB" sz="2200" dirty="0">
                <a:solidFill>
                  <a:schemeClr val="accent5">
                    <a:lumMod val="50000"/>
                  </a:schemeClr>
                </a:solidFill>
                <a:highlight>
                  <a:srgbClr val="FBF0D5"/>
                </a:highlight>
              </a:rPr>
              <a:t>co</a:t>
            </a:r>
            <a:r>
              <a:rPr lang="es-GB" sz="2200" b="1" dirty="0">
                <a:solidFill>
                  <a:schemeClr val="accent5">
                    <a:lumMod val="50000"/>
                  </a:schemeClr>
                </a:solidFill>
                <a:highlight>
                  <a:srgbClr val="FBF0D5"/>
                </a:highlight>
              </a:rPr>
              <a:t>ge</a:t>
            </a:r>
            <a:r>
              <a:rPr lang="es-GB" sz="2200" dirty="0">
                <a:solidFill>
                  <a:schemeClr val="accent5">
                    <a:lumMod val="50000"/>
                  </a:schemeClr>
                </a:solidFill>
                <a:highlight>
                  <a:srgbClr val="FBF0D5"/>
                </a:highlight>
              </a:rPr>
              <a:t>n</a:t>
            </a:r>
          </a:p>
        </p:txBody>
      </p:sp>
      <p:sp>
        <p:nvSpPr>
          <p:cNvPr id="5" name="CuadroTexto 4">
            <a:extLst>
              <a:ext uri="{FF2B5EF4-FFF2-40B4-BE49-F238E27FC236}">
                <a16:creationId xmlns:a16="http://schemas.microsoft.com/office/drawing/2014/main" id="{59ED15B0-E8F0-B44D-876D-D90A9E34F0A0}"/>
              </a:ext>
            </a:extLst>
          </p:cNvPr>
          <p:cNvSpPr txBox="1"/>
          <p:nvPr/>
        </p:nvSpPr>
        <p:spPr>
          <a:xfrm>
            <a:off x="9005209" y="2367688"/>
            <a:ext cx="3308446" cy="1938992"/>
          </a:xfrm>
          <a:prstGeom prst="rect">
            <a:avLst/>
          </a:prstGeom>
          <a:noFill/>
        </p:spPr>
        <p:txBody>
          <a:bodyPr wrap="square" rtlCol="0">
            <a:spAutoFit/>
          </a:bodyPr>
          <a:lstStyle/>
          <a:p>
            <a:pPr algn="l"/>
            <a:r>
              <a:rPr lang="es-GB" sz="2000" dirty="0">
                <a:solidFill>
                  <a:schemeClr val="accent5">
                    <a:lumMod val="50000"/>
                  </a:schemeClr>
                </a:solidFill>
              </a:rPr>
              <a:t>*guirnalda = wreath</a:t>
            </a:r>
          </a:p>
          <a:p>
            <a:pPr algn="l"/>
            <a:r>
              <a:rPr lang="es-GB" sz="2000" dirty="0">
                <a:solidFill>
                  <a:schemeClr val="accent5">
                    <a:lumMod val="50000"/>
                  </a:schemeClr>
                </a:solidFill>
              </a:rPr>
              <a:t>*hoguera = bonfire</a:t>
            </a:r>
          </a:p>
          <a:p>
            <a:pPr algn="l"/>
            <a:r>
              <a:rPr lang="es-GB" sz="2000" dirty="0">
                <a:solidFill>
                  <a:schemeClr val="accent5">
                    <a:lumMod val="50000"/>
                  </a:schemeClr>
                </a:solidFill>
              </a:rPr>
              <a:t>*mágico = magic</a:t>
            </a:r>
          </a:p>
          <a:p>
            <a:pPr algn="l"/>
            <a:r>
              <a:rPr lang="es-GB" sz="2000" dirty="0">
                <a:solidFill>
                  <a:schemeClr val="accent5">
                    <a:lumMod val="50000"/>
                  </a:schemeClr>
                </a:solidFill>
              </a:rPr>
              <a:t>*argentino = Argentinian</a:t>
            </a:r>
          </a:p>
          <a:p>
            <a:pPr algn="l"/>
            <a:r>
              <a:rPr lang="es-GB" sz="2000" dirty="0">
                <a:solidFill>
                  <a:schemeClr val="accent5">
                    <a:lumMod val="50000"/>
                  </a:schemeClr>
                </a:solidFill>
              </a:rPr>
              <a:t>*juguete = toy</a:t>
            </a:r>
          </a:p>
          <a:p>
            <a:pPr algn="l"/>
            <a:r>
              <a:rPr lang="es-GB" sz="2000" dirty="0">
                <a:solidFill>
                  <a:schemeClr val="accent5">
                    <a:lumMod val="50000"/>
                  </a:schemeClr>
                </a:solidFill>
              </a:rPr>
              <a:t>*generoso = generous</a:t>
            </a:r>
          </a:p>
        </p:txBody>
      </p:sp>
      <p:sp>
        <p:nvSpPr>
          <p:cNvPr id="43" name="CuadroTexto 42">
            <a:extLst>
              <a:ext uri="{FF2B5EF4-FFF2-40B4-BE49-F238E27FC236}">
                <a16:creationId xmlns:a16="http://schemas.microsoft.com/office/drawing/2014/main" id="{626108A4-CB92-D149-997E-716C53F6AFD0}"/>
              </a:ext>
            </a:extLst>
          </p:cNvPr>
          <p:cNvSpPr txBox="1"/>
          <p:nvPr/>
        </p:nvSpPr>
        <p:spPr>
          <a:xfrm>
            <a:off x="6566870" y="3634214"/>
            <a:ext cx="1296492" cy="430887"/>
          </a:xfrm>
          <a:prstGeom prst="rect">
            <a:avLst/>
          </a:prstGeom>
          <a:solidFill>
            <a:srgbClr val="FBF0D5"/>
          </a:solidFill>
        </p:spPr>
        <p:txBody>
          <a:bodyPr wrap="square" rtlCol="0">
            <a:spAutoFit/>
          </a:bodyPr>
          <a:lstStyle/>
          <a:p>
            <a:pPr algn="ctr"/>
            <a:r>
              <a:rPr lang="es-GB" sz="2200" dirty="0">
                <a:solidFill>
                  <a:schemeClr val="accent5">
                    <a:lumMod val="50000"/>
                  </a:schemeClr>
                </a:solidFill>
              </a:rPr>
              <a:t>má</a:t>
            </a:r>
            <a:r>
              <a:rPr lang="es-GB" sz="2200" b="1" dirty="0">
                <a:solidFill>
                  <a:schemeClr val="accent5">
                    <a:lumMod val="50000"/>
                  </a:schemeClr>
                </a:solidFill>
              </a:rPr>
              <a:t>gi</a:t>
            </a:r>
            <a:r>
              <a:rPr lang="es-GB" sz="2200" dirty="0">
                <a:solidFill>
                  <a:schemeClr val="accent5">
                    <a:lumMod val="50000"/>
                  </a:schemeClr>
                </a:solidFill>
              </a:rPr>
              <a:t>co</a:t>
            </a:r>
          </a:p>
        </p:txBody>
      </p:sp>
      <p:sp>
        <p:nvSpPr>
          <p:cNvPr id="42" name="CuadroTexto 41">
            <a:extLst>
              <a:ext uri="{FF2B5EF4-FFF2-40B4-BE49-F238E27FC236}">
                <a16:creationId xmlns:a16="http://schemas.microsoft.com/office/drawing/2014/main" id="{8DED421D-76EC-764F-B8A8-B7F58FE17C52}"/>
              </a:ext>
            </a:extLst>
          </p:cNvPr>
          <p:cNvSpPr txBox="1"/>
          <p:nvPr/>
        </p:nvSpPr>
        <p:spPr>
          <a:xfrm>
            <a:off x="2671408" y="3687144"/>
            <a:ext cx="1593002" cy="430887"/>
          </a:xfrm>
          <a:prstGeom prst="rect">
            <a:avLst/>
          </a:prstGeom>
          <a:solidFill>
            <a:srgbClr val="FBF0D5"/>
          </a:solidFill>
        </p:spPr>
        <p:txBody>
          <a:bodyPr wrap="square" rtlCol="0">
            <a:spAutoFit/>
          </a:bodyPr>
          <a:lstStyle/>
          <a:p>
            <a:pPr algn="ctr"/>
            <a:r>
              <a:rPr lang="es-GB" sz="2200" b="1" dirty="0">
                <a:solidFill>
                  <a:schemeClr val="accent5">
                    <a:lumMod val="50000"/>
                  </a:schemeClr>
                </a:solidFill>
              </a:rPr>
              <a:t>ge</a:t>
            </a:r>
            <a:r>
              <a:rPr lang="es-GB" sz="2200" dirty="0">
                <a:solidFill>
                  <a:schemeClr val="accent5">
                    <a:lumMod val="50000"/>
                  </a:schemeClr>
                </a:solidFill>
              </a:rPr>
              <a:t>nerosos</a:t>
            </a:r>
            <a:endParaRPr lang="es-GB" sz="2200" b="1" dirty="0">
              <a:solidFill>
                <a:schemeClr val="accent5">
                  <a:lumMod val="50000"/>
                </a:schemeClr>
              </a:solidFill>
            </a:endParaRPr>
          </a:p>
        </p:txBody>
      </p:sp>
      <p:sp>
        <p:nvSpPr>
          <p:cNvPr id="34" name="CuadroTexto 33">
            <a:extLst>
              <a:ext uri="{FF2B5EF4-FFF2-40B4-BE49-F238E27FC236}">
                <a16:creationId xmlns:a16="http://schemas.microsoft.com/office/drawing/2014/main" id="{3F0E9E32-836B-894C-8FB5-75D3A2379A65}"/>
              </a:ext>
            </a:extLst>
          </p:cNvPr>
          <p:cNvSpPr txBox="1"/>
          <p:nvPr/>
        </p:nvSpPr>
        <p:spPr>
          <a:xfrm>
            <a:off x="4963904" y="4651685"/>
            <a:ext cx="1255300" cy="430887"/>
          </a:xfrm>
          <a:prstGeom prst="rect">
            <a:avLst/>
          </a:prstGeom>
          <a:solidFill>
            <a:srgbClr val="FBF0D5"/>
          </a:solidFill>
        </p:spPr>
        <p:txBody>
          <a:bodyPr wrap="square" rtlCol="0">
            <a:spAutoFit/>
          </a:bodyPr>
          <a:lstStyle/>
          <a:p>
            <a:pPr algn="ctr"/>
            <a:r>
              <a:rPr lang="es-GB" sz="2200" dirty="0">
                <a:solidFill>
                  <a:schemeClr val="accent5">
                    <a:lumMod val="50000"/>
                  </a:schemeClr>
                </a:solidFill>
              </a:rPr>
              <a:t>Mi</a:t>
            </a:r>
            <a:r>
              <a:rPr lang="es-GB" sz="2200" b="1" dirty="0">
                <a:solidFill>
                  <a:schemeClr val="accent5">
                    <a:lumMod val="50000"/>
                  </a:schemeClr>
                </a:solidFill>
              </a:rPr>
              <a:t>gue</a:t>
            </a:r>
            <a:r>
              <a:rPr lang="es-GB" sz="2200" dirty="0">
                <a:solidFill>
                  <a:schemeClr val="accent5">
                    <a:lumMod val="50000"/>
                  </a:schemeClr>
                </a:solidFill>
              </a:rPr>
              <a:t>l</a:t>
            </a:r>
          </a:p>
        </p:txBody>
      </p:sp>
      <p:sp>
        <p:nvSpPr>
          <p:cNvPr id="41" name="CuadroTexto 40">
            <a:extLst>
              <a:ext uri="{FF2B5EF4-FFF2-40B4-BE49-F238E27FC236}">
                <a16:creationId xmlns:a16="http://schemas.microsoft.com/office/drawing/2014/main" id="{A6558670-9E39-5D48-9082-C16759490747}"/>
              </a:ext>
            </a:extLst>
          </p:cNvPr>
          <p:cNvSpPr txBox="1"/>
          <p:nvPr/>
        </p:nvSpPr>
        <p:spPr>
          <a:xfrm>
            <a:off x="2940053" y="3333542"/>
            <a:ext cx="1401648" cy="430887"/>
          </a:xfrm>
          <a:prstGeom prst="rect">
            <a:avLst/>
          </a:prstGeom>
          <a:solidFill>
            <a:srgbClr val="FBF0D5"/>
          </a:solidFill>
        </p:spPr>
        <p:txBody>
          <a:bodyPr wrap="square" rtlCol="0">
            <a:spAutoFit/>
          </a:bodyPr>
          <a:lstStyle/>
          <a:p>
            <a:pPr algn="ctr"/>
            <a:r>
              <a:rPr lang="es-GB" sz="2200" dirty="0">
                <a:solidFill>
                  <a:schemeClr val="accent5">
                    <a:lumMod val="50000"/>
                  </a:schemeClr>
                </a:solidFill>
              </a:rPr>
              <a:t>ju</a:t>
            </a:r>
            <a:r>
              <a:rPr lang="es-GB" sz="2200" b="1" dirty="0">
                <a:solidFill>
                  <a:schemeClr val="accent5">
                    <a:lumMod val="50000"/>
                  </a:schemeClr>
                </a:solidFill>
              </a:rPr>
              <a:t>gue</a:t>
            </a:r>
            <a:r>
              <a:rPr lang="es-GB" sz="2200" dirty="0">
                <a:solidFill>
                  <a:schemeClr val="accent5">
                    <a:lumMod val="50000"/>
                  </a:schemeClr>
                </a:solidFill>
              </a:rPr>
              <a:t>tes</a:t>
            </a:r>
          </a:p>
        </p:txBody>
      </p:sp>
      <p:sp>
        <p:nvSpPr>
          <p:cNvPr id="33" name="CuadroTexto 32">
            <a:extLst>
              <a:ext uri="{FF2B5EF4-FFF2-40B4-BE49-F238E27FC236}">
                <a16:creationId xmlns:a16="http://schemas.microsoft.com/office/drawing/2014/main" id="{EC461B1B-8345-4946-982A-E68021CC0D8F}"/>
              </a:ext>
            </a:extLst>
          </p:cNvPr>
          <p:cNvSpPr txBox="1"/>
          <p:nvPr/>
        </p:nvSpPr>
        <p:spPr>
          <a:xfrm>
            <a:off x="4835952" y="4306680"/>
            <a:ext cx="1036948" cy="430887"/>
          </a:xfrm>
          <a:prstGeom prst="rect">
            <a:avLst/>
          </a:prstGeom>
          <a:solidFill>
            <a:srgbClr val="FBF0D5"/>
          </a:solidFill>
        </p:spPr>
        <p:txBody>
          <a:bodyPr wrap="square" rtlCol="0">
            <a:spAutoFit/>
          </a:bodyPr>
          <a:lstStyle/>
          <a:p>
            <a:pPr algn="ctr"/>
            <a:r>
              <a:rPr lang="es-GB" sz="2200" b="1" dirty="0">
                <a:solidFill>
                  <a:schemeClr val="accent5">
                    <a:lumMod val="50000"/>
                  </a:schemeClr>
                </a:solidFill>
              </a:rPr>
              <a:t>ge</a:t>
            </a:r>
            <a:r>
              <a:rPr lang="es-GB" sz="2200" dirty="0">
                <a:solidFill>
                  <a:schemeClr val="accent5">
                    <a:lumMod val="50000"/>
                  </a:schemeClr>
                </a:solidFill>
              </a:rPr>
              <a:t>nte</a:t>
            </a:r>
          </a:p>
        </p:txBody>
      </p:sp>
      <p:pic>
        <p:nvPicPr>
          <p:cNvPr id="7" name="Gue, ge, gui, gi Version 1.wav" descr="Gue, ge, gui, gi Version 1.wav">
            <a:hlinkClick r:id="" action="ppaction://media"/>
            <a:extLst>
              <a:ext uri="{FF2B5EF4-FFF2-40B4-BE49-F238E27FC236}">
                <a16:creationId xmlns:a16="http://schemas.microsoft.com/office/drawing/2014/main" id="{BE57358A-6B6B-EC46-B130-89F2C3C7D3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40690" y="1256823"/>
            <a:ext cx="812800" cy="812800"/>
          </a:xfrm>
          <a:prstGeom prst="rect">
            <a:avLst/>
          </a:prstGeom>
        </p:spPr>
      </p:pic>
    </p:spTree>
    <p:extLst>
      <p:ext uri="{BB962C8B-B14F-4D97-AF65-F5344CB8AC3E}">
        <p14:creationId xmlns:p14="http://schemas.microsoft.com/office/powerpoint/2010/main" val="4965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7"/>
                </p:tgtEl>
              </p:cMediaNode>
            </p:audio>
          </p:childTnLst>
        </p:cTn>
      </p:par>
    </p:tnLst>
    <p:bldLst>
      <p:bldP spid="22" grpId="0" animBg="1"/>
      <p:bldP spid="32" grpId="0" animBg="1"/>
      <p:bldP spid="15" grpId="0" animBg="1"/>
      <p:bldP spid="39" grpId="0" animBg="1"/>
      <p:bldP spid="35" grpId="0" animBg="1"/>
      <p:bldP spid="40" grpId="0" animBg="1"/>
      <p:bldP spid="37" grpId="0" animBg="1"/>
      <p:bldP spid="5" grpId="0"/>
      <p:bldP spid="43" grpId="0" animBg="1"/>
      <p:bldP spid="42" grpId="0" animBg="1"/>
      <p:bldP spid="34" grpId="0" animBg="1"/>
      <p:bldP spid="41" grpId="0" animBg="1"/>
      <p:bldP spid="33"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4172</TotalTime>
  <Words>7914</Words>
  <Application>Microsoft Macintosh PowerPoint</Application>
  <PresentationFormat>Panorámica</PresentationFormat>
  <Paragraphs>964</Paragraphs>
  <Slides>37</Slides>
  <Notes>37</Notes>
  <HiddenSlides>0</HiddenSlides>
  <MMClips>4</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37</vt:i4>
      </vt:variant>
    </vt:vector>
  </HeadingPairs>
  <TitlesOfParts>
    <vt:vector size="49" baseType="lpstr">
      <vt:lpstr>Arial</vt:lpstr>
      <vt:lpstr>Book Antiqua</vt:lpstr>
      <vt:lpstr>Bradley Hand</vt:lpstr>
      <vt:lpstr>Calibri</vt:lpstr>
      <vt:lpstr>Century Gothic</vt:lpstr>
      <vt:lpstr>Century Schoolbook</vt:lpstr>
      <vt:lpstr>Chalkboard</vt:lpstr>
      <vt:lpstr>Cooper Black</vt:lpstr>
      <vt:lpstr>Courier New</vt:lpstr>
      <vt:lpstr>Helvetica</vt:lpstr>
      <vt:lpstr>Lucida Console</vt:lpstr>
      <vt:lpstr>1_Office Theme</vt:lpstr>
      <vt:lpstr>Talking about Christmas traditions</vt:lpstr>
      <vt:lpstr>Vocabulario</vt:lpstr>
      <vt:lpstr>Vocabulario</vt:lpstr>
      <vt:lpstr>Vocabulario</vt:lpstr>
      <vt:lpstr>Vocabulario</vt:lpstr>
      <vt:lpstr>Vocabulario</vt:lpstr>
      <vt:lpstr>Vocabulario</vt:lpstr>
      <vt:lpstr>Vocabulario</vt:lpstr>
      <vt:lpstr>Fonética</vt:lpstr>
      <vt:lpstr>Talking about where someone goes ‘Ir’ in plural</vt:lpstr>
      <vt:lpstr>Talking about future plans Using the verb ‘ir’ [revisited]</vt:lpstr>
      <vt:lpstr>¿Daniel pregunta cosas sobre cada diciembre o sobre un plan en el futuro? </vt:lpstr>
      <vt:lpstr>Ana habla sobre las actividades durante la Navidad.  ¿Quién es: nosotros, vosotros o ellos? La acción, ¿tiene lugar cada Navidad o es un plan en el futuro?</vt:lpstr>
      <vt:lpstr>leer/escuchar</vt:lpstr>
      <vt:lpstr>Escribes una carta a tus amigas españolas para describir tus actividades en Navidad. Traduce las frases al español.</vt:lpstr>
      <vt:lpstr>Solución</vt:lpstr>
      <vt:lpstr>¡Ahora tú! Describe tus ideas y actividades para Navidad. </vt:lpstr>
      <vt:lpstr>Talking about Christmas traditions [2]</vt:lpstr>
      <vt:lpstr>leer</vt:lpstr>
      <vt:lpstr>Miguel, el *guerrero portugués, toca la guitarra y baila merengue.  Ángel de Gerona usa *poderes mágicos en el colegio para pasar las páginas.  Generalmente, la gente de Argentina es genial, inteligente y generosa.    </vt:lpstr>
      <vt:lpstr>Vocabulario</vt:lpstr>
      <vt:lpstr>Vocabulario</vt:lpstr>
      <vt:lpstr>Vocabulario</vt:lpstr>
      <vt:lpstr>Vocabulario</vt:lpstr>
      <vt:lpstr>Vocabulario</vt:lpstr>
      <vt:lpstr>En España cada 22 de diciembre la gente celebra la lotería de Navidad.  Según la tradición, los niños del Colegio de San Ildefonso cantan los premios. ¿Cuál es el premio de cada número de lotería?</vt:lpstr>
      <vt:lpstr>Talking about future plans Using the verb ‘ir’ [revisited]</vt:lpstr>
      <vt:lpstr>Talking about intentions Using ‘para’ + infinitive [revisited]</vt:lpstr>
      <vt:lpstr>Talking about intentions Using ‘para’ + infinitive</vt:lpstr>
      <vt:lpstr>Daniel y Lucía hablan con Nadia y Hugo. Escucha las frases: ¿quién es? La acción, ¿tiene lugar normalmente o en el futuro? Después, escribe para qué en inglés.</vt:lpstr>
      <vt:lpstr>Lucía y Nadia hablan sobre las tradiciones de Navidad. Lee el diálogo y marca la opción correcta. Luego, escucha y comprueba.</vt:lpstr>
      <vt:lpstr>hablar / escuchar</vt:lpstr>
      <vt:lpstr>Persona A</vt:lpstr>
      <vt:lpstr>Persona B</vt:lpstr>
      <vt:lpstr>Respuestas</vt:lpstr>
      <vt:lpstr>¡Feliz Navidad!</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Amanda Izquierdo</cp:lastModifiedBy>
  <cp:revision>217</cp:revision>
  <dcterms:created xsi:type="dcterms:W3CDTF">2020-06-12T19:18:08Z</dcterms:created>
  <dcterms:modified xsi:type="dcterms:W3CDTF">2021-08-04T16:05:49Z</dcterms:modified>
</cp:coreProperties>
</file>