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2"/>
  </p:notesMasterIdLst>
  <p:sldIdLst>
    <p:sldId id="264" r:id="rId4"/>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35105-843E-4EE1-9A71-8FFBA97EF931}" type="datetimeFigureOut">
              <a:rPr lang="en-GB" smtClean="0"/>
              <a:t>24/03/2020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15950-8F32-4993-9687-72EEFD15DCDE}" type="slidenum">
              <a:rPr lang="en-GB" smtClean="0"/>
              <a:t>‹#›</a:t>
            </a:fld>
            <a:endParaRPr lang="en-GB"/>
          </a:p>
        </p:txBody>
      </p:sp>
    </p:spTree>
    <p:extLst>
      <p:ext uri="{BB962C8B-B14F-4D97-AF65-F5344CB8AC3E}">
        <p14:creationId xmlns:p14="http://schemas.microsoft.com/office/powerpoint/2010/main" val="136130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73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‘SFE’ </a:t>
            </a:r>
            <a:r>
              <a:rPr lang="en-GB" baseline="0" dirty="0"/>
              <a:t>and then the </a:t>
            </a:r>
            <a:r>
              <a:rPr lang="en-GB" b="1" baseline="0" dirty="0"/>
              <a:t>source</a:t>
            </a:r>
            <a:r>
              <a:rPr lang="en-GB" baseline="0" dirty="0"/>
              <a:t> word ‘</a:t>
            </a:r>
            <a:r>
              <a:rPr lang="en-GB" b="1" baseline="0" dirty="0" err="1"/>
              <a:t>timide</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monde</a:t>
            </a:r>
            <a:r>
              <a:rPr lang="en-GB" baseline="0" dirty="0"/>
              <a:t> [77]; </a:t>
            </a:r>
            <a:r>
              <a:rPr lang="en-GB" b="1" baseline="0" dirty="0" err="1"/>
              <a:t>moderne</a:t>
            </a:r>
            <a:r>
              <a:rPr lang="en-GB" b="1" baseline="0" dirty="0"/>
              <a:t> </a:t>
            </a:r>
            <a:r>
              <a:rPr lang="en-GB" b="0" baseline="0" dirty="0"/>
              <a:t>[1239]</a:t>
            </a:r>
            <a:r>
              <a:rPr lang="en-GB" baseline="0" dirty="0"/>
              <a:t> </a:t>
            </a:r>
            <a:r>
              <a:rPr lang="en-GB" b="1" baseline="0" dirty="0"/>
              <a:t>centre </a:t>
            </a:r>
            <a:r>
              <a:rPr lang="en-GB" baseline="0" dirty="0"/>
              <a:t>[491]; </a:t>
            </a:r>
            <a:r>
              <a:rPr lang="en-GB" b="1" baseline="0" dirty="0"/>
              <a:t>vie</a:t>
            </a:r>
            <a:r>
              <a:rPr lang="en-GB" baseline="0" dirty="0"/>
              <a:t> [132]; </a:t>
            </a:r>
            <a:r>
              <a:rPr lang="en-GB" b="1" baseline="0" dirty="0" err="1"/>
              <a:t>douze</a:t>
            </a:r>
            <a:r>
              <a:rPr lang="en-GB" baseline="0" dirty="0"/>
              <a:t> [1664]; </a:t>
            </a:r>
            <a:r>
              <a:rPr lang="en-GB" b="1" baseline="0" dirty="0" err="1"/>
              <a:t>timide</a:t>
            </a:r>
            <a:r>
              <a:rPr lang="en-GB" b="1" baseline="0" dirty="0"/>
              <a:t> </a:t>
            </a:r>
            <a:r>
              <a:rPr lang="en-GB" baseline="0" dirty="0"/>
              <a:t>[3835].</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234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‘SFE’ </a:t>
            </a:r>
            <a:r>
              <a:rPr lang="en-GB" baseline="0" dirty="0"/>
              <a:t>and then the </a:t>
            </a:r>
            <a:r>
              <a:rPr lang="en-GB" b="1" baseline="0" dirty="0"/>
              <a:t>source</a:t>
            </a:r>
            <a:r>
              <a:rPr lang="en-GB" baseline="0" dirty="0"/>
              <a:t> word ‘</a:t>
            </a:r>
            <a:r>
              <a:rPr lang="en-GB" b="1" baseline="0" dirty="0" err="1"/>
              <a:t>timide</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monde</a:t>
            </a:r>
            <a:r>
              <a:rPr lang="en-GB" baseline="0" dirty="0"/>
              <a:t> [77]; </a:t>
            </a:r>
            <a:r>
              <a:rPr lang="en-GB" b="1" baseline="0" dirty="0" err="1"/>
              <a:t>moderne</a:t>
            </a:r>
            <a:r>
              <a:rPr lang="en-GB" b="1" baseline="0" dirty="0"/>
              <a:t> </a:t>
            </a:r>
            <a:r>
              <a:rPr lang="en-GB" b="0" baseline="0" dirty="0"/>
              <a:t>[1239]</a:t>
            </a:r>
            <a:r>
              <a:rPr lang="en-GB" baseline="0" dirty="0"/>
              <a:t> </a:t>
            </a:r>
            <a:r>
              <a:rPr lang="en-GB" b="1" baseline="0" dirty="0"/>
              <a:t>centre </a:t>
            </a:r>
            <a:r>
              <a:rPr lang="en-GB" baseline="0" dirty="0"/>
              <a:t>[491]; </a:t>
            </a:r>
            <a:r>
              <a:rPr lang="en-GB" b="1" baseline="0" dirty="0"/>
              <a:t>vie</a:t>
            </a:r>
            <a:r>
              <a:rPr lang="en-GB" baseline="0" dirty="0"/>
              <a:t> [132]; </a:t>
            </a:r>
            <a:r>
              <a:rPr lang="en-GB" b="1" baseline="0" dirty="0" err="1"/>
              <a:t>douze</a:t>
            </a:r>
            <a:r>
              <a:rPr lang="en-GB" baseline="0" dirty="0"/>
              <a:t> [1664]; </a:t>
            </a:r>
            <a:r>
              <a:rPr lang="en-GB" b="1" baseline="0" dirty="0" err="1"/>
              <a:t>timide</a:t>
            </a:r>
            <a:r>
              <a:rPr lang="en-GB" b="1" baseline="0" dirty="0"/>
              <a:t> </a:t>
            </a:r>
            <a:r>
              <a:rPr lang="en-GB" baseline="0" dirty="0"/>
              <a:t>[3835].</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711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listen to the sentences</a:t>
            </a:r>
            <a:r>
              <a:rPr lang="en-GB" baseline="0" dirty="0"/>
              <a:t> and transcribe what they hear. This activity moves students on from the cluster words to challenge them to recall previously taught vocabulary which illustrates the </a:t>
            </a:r>
            <a:r>
              <a:rPr lang="en-GB" baseline="0" dirty="0" err="1"/>
              <a:t>SFe</a:t>
            </a:r>
            <a:r>
              <a:rPr lang="en-GB" baseline="0" dirty="0"/>
              <a:t>.</a:t>
            </a:r>
          </a:p>
          <a:p>
            <a:r>
              <a:rPr lang="en-GB" baseline="0" dirty="0"/>
              <a:t>The answers are revealed on clicks.</a:t>
            </a:r>
          </a:p>
          <a:p>
            <a:r>
              <a:rPr lang="en-GB" baseline="0" dirty="0"/>
              <a:t>Teachers should ask students for meanings in English to reinforce vocabulary knowledge.</a:t>
            </a:r>
          </a:p>
          <a:p>
            <a:endParaRPr lang="en-GB" baseline="0" dirty="0"/>
          </a:p>
          <a:p>
            <a:r>
              <a:rPr lang="en-GB" b="1" baseline="0" dirty="0"/>
              <a:t>Transcript</a:t>
            </a:r>
          </a:p>
          <a:p>
            <a:endParaRPr lang="en-GB" b="1" baseline="0" dirty="0"/>
          </a:p>
          <a:p>
            <a:pPr lvl="0"/>
            <a:r>
              <a:rPr lang="en-GB" sz="1200" kern="1200" dirty="0">
                <a:solidFill>
                  <a:schemeClr val="tx1"/>
                </a:solidFill>
                <a:effectLst/>
                <a:latin typeface="+mn-lt"/>
                <a:ea typeface="+mn-ea"/>
                <a:cs typeface="+mn-cs"/>
              </a:rPr>
              <a:t>Elle </a:t>
            </a:r>
            <a:r>
              <a:rPr lang="en-GB" sz="1200" kern="1200" dirty="0" err="1">
                <a:solidFill>
                  <a:schemeClr val="tx1"/>
                </a:solidFill>
                <a:effectLst/>
                <a:latin typeface="+mn-lt"/>
                <a:ea typeface="+mn-ea"/>
                <a:cs typeface="+mn-cs"/>
              </a:rPr>
              <a:t>parle</a:t>
            </a:r>
            <a:r>
              <a:rPr lang="en-GB" sz="1200" kern="1200" dirty="0">
                <a:solidFill>
                  <a:schemeClr val="tx1"/>
                </a:solidFill>
                <a:effectLst/>
                <a:latin typeface="+mn-lt"/>
                <a:ea typeface="+mn-ea"/>
                <a:cs typeface="+mn-cs"/>
              </a:rPr>
              <a:t> à </a:t>
            </a:r>
            <a:r>
              <a:rPr lang="en-GB" sz="1200" kern="1200" dirty="0" err="1">
                <a:solidFill>
                  <a:schemeClr val="tx1"/>
                </a:solidFill>
                <a:effectLst/>
                <a:latin typeface="+mn-lt"/>
                <a:ea typeface="+mn-ea"/>
                <a:cs typeface="+mn-cs"/>
              </a:rPr>
              <a:t>l’homme</a:t>
            </a:r>
            <a:r>
              <a:rPr lang="en-GB" sz="1200" kern="1200" dirty="0">
                <a:solidFill>
                  <a:schemeClr val="tx1"/>
                </a:solidFill>
                <a:effectLst/>
                <a:latin typeface="+mn-lt"/>
                <a:ea typeface="+mn-ea"/>
                <a:cs typeface="+mn-cs"/>
              </a:rPr>
              <a:t>.</a:t>
            </a:r>
          </a:p>
          <a:p>
            <a:pPr lvl="0"/>
            <a:r>
              <a:rPr lang="en-GB" sz="1200" kern="1200" dirty="0">
                <a:solidFill>
                  <a:schemeClr val="tx1"/>
                </a:solidFill>
                <a:effectLst/>
                <a:latin typeface="+mn-lt"/>
                <a:ea typeface="+mn-ea"/>
                <a:cs typeface="+mn-cs"/>
              </a:rPr>
              <a:t>Elle </a:t>
            </a:r>
            <a:r>
              <a:rPr lang="en-GB" sz="1200" kern="1200" dirty="0" err="1">
                <a:solidFill>
                  <a:schemeClr val="tx1"/>
                </a:solidFill>
                <a:effectLst/>
                <a:latin typeface="+mn-lt"/>
                <a:ea typeface="+mn-ea"/>
                <a:cs typeface="+mn-cs"/>
              </a:rPr>
              <a:t>étudie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l’histoire</a:t>
            </a:r>
            <a:r>
              <a:rPr lang="en-GB" sz="1200" kern="1200" dirty="0">
                <a:solidFill>
                  <a:schemeClr val="tx1"/>
                </a:solidFill>
                <a:effectLst/>
                <a:latin typeface="+mn-lt"/>
                <a:ea typeface="+mn-ea"/>
                <a:cs typeface="+mn-cs"/>
              </a:rPr>
              <a:t>.</a:t>
            </a:r>
          </a:p>
          <a:p>
            <a:pPr lvl="0"/>
            <a:r>
              <a:rPr lang="en-GB" sz="1200" kern="1200" dirty="0">
                <a:solidFill>
                  <a:schemeClr val="tx1"/>
                </a:solidFill>
                <a:effectLst/>
                <a:latin typeface="+mn-lt"/>
                <a:ea typeface="+mn-ea"/>
                <a:cs typeface="+mn-cs"/>
              </a:rPr>
              <a:t>Elle </a:t>
            </a:r>
            <a:r>
              <a:rPr lang="en-GB" sz="1200" kern="1200" dirty="0" err="1">
                <a:solidFill>
                  <a:schemeClr val="tx1"/>
                </a:solidFill>
                <a:effectLst/>
                <a:latin typeface="+mn-lt"/>
                <a:ea typeface="+mn-ea"/>
                <a:cs typeface="+mn-cs"/>
              </a:rPr>
              <a:t>porte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chemise </a:t>
            </a:r>
            <a:r>
              <a:rPr lang="en-GB" sz="1200" kern="1200" dirty="0" err="1">
                <a:solidFill>
                  <a:schemeClr val="tx1"/>
                </a:solidFill>
                <a:effectLst/>
                <a:latin typeface="+mn-lt"/>
                <a:ea typeface="+mn-ea"/>
                <a:cs typeface="+mn-cs"/>
              </a:rPr>
              <a:t>bleue</a:t>
            </a:r>
            <a:r>
              <a:rPr lang="en-GB" sz="1200" kern="1200" dirty="0">
                <a:solidFill>
                  <a:schemeClr val="tx1"/>
                </a:solidFill>
                <a:effectLst/>
                <a:latin typeface="+mn-lt"/>
                <a:ea typeface="+mn-ea"/>
                <a:cs typeface="+mn-cs"/>
              </a:rPr>
              <a:t>.</a:t>
            </a:r>
          </a:p>
          <a:p>
            <a:pPr lvl="0"/>
            <a:r>
              <a:rPr lang="en-GB" sz="1200" kern="1200" dirty="0">
                <a:solidFill>
                  <a:schemeClr val="tx1"/>
                </a:solidFill>
                <a:effectLst/>
                <a:latin typeface="+mn-lt"/>
                <a:ea typeface="+mn-ea"/>
                <a:cs typeface="+mn-cs"/>
              </a:rPr>
              <a:t>Elle </a:t>
            </a:r>
            <a:r>
              <a:rPr lang="en-GB" sz="1200" kern="1200" dirty="0" err="1">
                <a:solidFill>
                  <a:schemeClr val="tx1"/>
                </a:solidFill>
                <a:effectLst/>
                <a:latin typeface="+mn-lt"/>
                <a:ea typeface="+mn-ea"/>
                <a:cs typeface="+mn-cs"/>
              </a:rPr>
              <a:t>aime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l’uniforme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moderne</a:t>
            </a:r>
            <a:r>
              <a:rPr lang="en-GB" sz="1200" kern="1200" dirty="0">
                <a:solidFill>
                  <a:schemeClr val="tx1"/>
                </a:solidFill>
                <a:effectLst/>
                <a:latin typeface="+mn-lt"/>
                <a:ea typeface="+mn-ea"/>
                <a:cs typeface="+mn-cs"/>
              </a:rPr>
              <a:t>.</a:t>
            </a:r>
          </a:p>
          <a:p>
            <a:endParaRPr lang="en-GB" b="0" baseline="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29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take it in turns to say full sentences to their partner, starting with the adjective in the top left.  </a:t>
            </a:r>
          </a:p>
          <a:p>
            <a:r>
              <a:rPr lang="en-GB" baseline="0" dirty="0"/>
              <a:t>E.g. partner A says to partner B: ‘La femme </a:t>
            </a:r>
            <a:r>
              <a:rPr lang="en-GB" baseline="0" dirty="0" err="1"/>
              <a:t>est</a:t>
            </a:r>
            <a:r>
              <a:rPr lang="en-GB" baseline="0" dirty="0"/>
              <a:t> </a:t>
            </a:r>
            <a:r>
              <a:rPr lang="en-GB" baseline="0" dirty="0" err="1"/>
              <a:t>drôle</a:t>
            </a:r>
            <a:r>
              <a:rPr lang="en-GB" baseline="0" dirty="0"/>
              <a:t>’</a:t>
            </a:r>
          </a:p>
          <a:p>
            <a:r>
              <a:rPr lang="en-GB" baseline="0" dirty="0" err="1"/>
              <a:t>Parnter</a:t>
            </a:r>
            <a:r>
              <a:rPr lang="en-GB" baseline="0" dirty="0"/>
              <a:t> B then writes down the adjective in the top left box.  The order should then go round clockwise. This will allow students to easily check their answers against the master which will be displayed during the feedback.</a:t>
            </a:r>
          </a:p>
          <a:p>
            <a:r>
              <a:rPr lang="en-GB" baseline="0" dirty="0"/>
              <a:t>Point out to students that all the adjectives are in the feminine form.  This will can be further explored at the end of the activity, should teachers find it helpful.</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6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Partner</a:t>
            </a:r>
            <a:r>
              <a:rPr lang="en-GB" baseline="0" dirty="0"/>
              <a:t> B’s sheet.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8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teacher can</a:t>
            </a:r>
            <a:r>
              <a:rPr lang="en-GB" baseline="0" dirty="0"/>
              <a:t> display this slide to close the activity as a way for students to check their answers.  The teacher could also choose to elicit meanings in English from students to maximise vocabulary consolidation.  (English translations appear on clicks.)</a:t>
            </a:r>
          </a:p>
          <a:p>
            <a:endParaRPr lang="en-GB" baseline="0" dirty="0"/>
          </a:p>
          <a:p>
            <a:r>
              <a:rPr lang="en-GB" baseline="0" dirty="0"/>
              <a:t>Finally: a circle appears on a final click around the adjectives where the feminine version has changed spelling.  Ask students what these adjectives have in common as a way to make quick reference to the pronunciation change in the feminine form which illustrates the </a:t>
            </a:r>
            <a:r>
              <a:rPr lang="en-GB" baseline="0" dirty="0" err="1"/>
              <a:t>Sfe</a:t>
            </a:r>
            <a:r>
              <a:rPr lang="en-GB" baseline="0" dirty="0"/>
              <a:t> but reminds students that these adjectives also have a masculine form where the losing of the –e will change the pronunciation to SFC.  If teachers want to practise this particular SSC at a future date to revise the differences between </a:t>
            </a:r>
            <a:r>
              <a:rPr lang="en-GB" baseline="0" dirty="0" err="1"/>
              <a:t>m&amp;f</a:t>
            </a:r>
            <a:r>
              <a:rPr lang="en-GB" baseline="0" dirty="0"/>
              <a:t> pronunciations, then the activity could be repeated with: </a:t>
            </a:r>
            <a:r>
              <a:rPr lang="en-GB" baseline="0" dirty="0" err="1"/>
              <a:t>L’homme</a:t>
            </a:r>
            <a:r>
              <a:rPr lang="en-GB" baseline="0" dirty="0"/>
              <a:t> / </a:t>
            </a:r>
            <a:r>
              <a:rPr lang="en-GB" baseline="0" dirty="0" err="1"/>
              <a:t>L’ami</a:t>
            </a:r>
            <a:r>
              <a:rPr lang="en-GB" baseline="0" dirty="0"/>
              <a:t> as the middle words.</a:t>
            </a:r>
          </a:p>
          <a:p>
            <a:endParaRPr lang="en-GB" baseline="0" dirty="0"/>
          </a:p>
          <a:p>
            <a:r>
              <a:rPr lang="en-GB" baseline="0" dirty="0"/>
              <a:t>Differentiation option (for lower ability): teachers could use this as students’ worksheets.  Partner A would give sentences (</a:t>
            </a:r>
            <a:r>
              <a:rPr lang="en-GB" b="1" baseline="0" dirty="0"/>
              <a:t>in a random order</a:t>
            </a:r>
            <a:r>
              <a:rPr lang="en-GB" baseline="0" dirty="0"/>
              <a:t>) starting ‘La femme </a:t>
            </a:r>
            <a:r>
              <a:rPr lang="en-GB" baseline="0" dirty="0" err="1"/>
              <a:t>est</a:t>
            </a:r>
            <a:r>
              <a:rPr lang="en-GB" baseline="0" dirty="0"/>
              <a:t>…’ / Partner B would give sentences starting ‘</a:t>
            </a:r>
            <a:r>
              <a:rPr lang="en-GB" baseline="0" dirty="0" err="1"/>
              <a:t>L’amie</a:t>
            </a:r>
            <a:r>
              <a:rPr lang="en-GB" baseline="0" dirty="0"/>
              <a:t> </a:t>
            </a:r>
            <a:r>
              <a:rPr lang="en-GB" baseline="0" dirty="0" err="1"/>
              <a:t>est</a:t>
            </a:r>
            <a:r>
              <a:rPr lang="en-GB" baseline="0" dirty="0"/>
              <a:t>…’</a:t>
            </a:r>
          </a:p>
          <a:p>
            <a:r>
              <a:rPr lang="en-GB" baseline="0" dirty="0"/>
              <a:t>The partner listening would highlight/tick off/number the adjectives as they are heard (and translate into English).  Partner A could also keep a record of the order so as not to repeat a word and have something to compare with their partner at the end of the activity.  Partner A could also write the English as they go.   </a:t>
            </a: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49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u="none" dirty="0"/>
              <a:t>This phonics</a:t>
            </a:r>
            <a:r>
              <a:rPr lang="en-GB" u="none" baseline="0" dirty="0"/>
              <a:t> re-visiting exercise brings together knowledge of ten vowel SSCs studied so far. To play, print and cut up the ‘phonics dominoes’ </a:t>
            </a:r>
            <a:r>
              <a:rPr lang="en-GB" b="0" dirty="0"/>
              <a:t>included as supplementary materials this week. </a:t>
            </a:r>
          </a:p>
          <a:p>
            <a:pPr marL="0" lvl="0" indent="0" algn="l" rtl="0">
              <a:spcBef>
                <a:spcPts val="0"/>
              </a:spcBef>
              <a:spcAft>
                <a:spcPts val="0"/>
              </a:spcAft>
              <a:buNone/>
            </a:pPr>
            <a:endParaRPr lang="en-GB" b="0" dirty="0"/>
          </a:p>
          <a:p>
            <a:pPr marL="0" lvl="0" indent="0" algn="l" rtl="0">
              <a:spcBef>
                <a:spcPts val="0"/>
              </a:spcBef>
              <a:spcAft>
                <a:spcPts val="0"/>
              </a:spcAft>
              <a:buNone/>
            </a:pPr>
            <a:r>
              <a:rPr lang="en-GB" b="0" dirty="0"/>
              <a:t>This slide is intended</a:t>
            </a:r>
            <a:r>
              <a:rPr lang="en-GB" b="0" baseline="0" dirty="0"/>
              <a:t> to be used as a rules explanation. The animations show Amir and </a:t>
            </a:r>
            <a:r>
              <a:rPr lang="en-GB" dirty="0" err="1">
                <a:solidFill>
                  <a:schemeClr val="accent1">
                    <a:lumMod val="50000"/>
                  </a:schemeClr>
                </a:solidFill>
              </a:rPr>
              <a:t>Léa</a:t>
            </a:r>
            <a:r>
              <a:rPr lang="en-GB" dirty="0">
                <a:solidFill>
                  <a:schemeClr val="accent1">
                    <a:lumMod val="50000"/>
                  </a:schemeClr>
                </a:solidFill>
              </a:rPr>
              <a:t> take one turn each. At the end of the demonstration, the teacher</a:t>
            </a:r>
            <a:r>
              <a:rPr lang="en-GB" baseline="0" dirty="0">
                <a:solidFill>
                  <a:schemeClr val="accent1">
                    <a:lumMod val="50000"/>
                  </a:schemeClr>
                </a:solidFill>
              </a:rPr>
              <a:t> should check understanding by asking students how they might proceed to use up their dominoes.</a:t>
            </a:r>
            <a:endParaRPr lang="en-GB" dirty="0">
              <a:solidFill>
                <a:schemeClr val="accent1">
                  <a:lumMod val="50000"/>
                </a:schemeClr>
              </a:solidFill>
            </a:endParaRPr>
          </a:p>
          <a:p>
            <a:pPr marL="0" lvl="0" indent="0" algn="l" rtl="0">
              <a:spcBef>
                <a:spcPts val="0"/>
              </a:spcBef>
              <a:spcAft>
                <a:spcPts val="0"/>
              </a:spcAft>
              <a:buNone/>
            </a:pPr>
            <a:endParaRPr lang="en-GB" b="0" u="none" dirty="0"/>
          </a:p>
          <a:p>
            <a:pPr marL="0" lvl="0" indent="0" algn="l" rtl="0">
              <a:spcBef>
                <a:spcPts val="0"/>
              </a:spcBef>
              <a:spcAft>
                <a:spcPts val="0"/>
              </a:spcAft>
              <a:buNone/>
            </a:pPr>
            <a:r>
              <a:rPr lang="en-GB" b="0" u="none" dirty="0"/>
              <a:t>1/ Teacher</a:t>
            </a:r>
            <a:r>
              <a:rPr lang="en-GB" b="0" u="none" baseline="0" dirty="0"/>
              <a:t> divides students into pairs or small groups, and gives each group a set of dominoes. Players divide the dominoes equally amongst themselves (some dominoes will be left to the side if there is an odd number in the group).</a:t>
            </a:r>
          </a:p>
          <a:p>
            <a:pPr marL="0" lvl="0" indent="0" algn="l" rtl="0">
              <a:spcBef>
                <a:spcPts val="0"/>
              </a:spcBef>
              <a:spcAft>
                <a:spcPts val="0"/>
              </a:spcAft>
              <a:buNone/>
            </a:pPr>
            <a:r>
              <a:rPr lang="en-GB" b="0" u="none" baseline="0" dirty="0"/>
              <a:t>2/ The staring player places a domino of their choice in the centre of the table.</a:t>
            </a:r>
          </a:p>
          <a:p>
            <a:pPr marL="0" lvl="0" indent="0" algn="l" rtl="0">
              <a:spcBef>
                <a:spcPts val="0"/>
              </a:spcBef>
              <a:spcAft>
                <a:spcPts val="0"/>
              </a:spcAft>
              <a:buNone/>
            </a:pPr>
            <a:r>
              <a:rPr lang="en-GB" b="0" u="none" baseline="0" dirty="0"/>
              <a:t>3/ The player to their left looks at the four words on the starting domino, and selects a domino from their pile which contains an SSC identical to one of those on the starting card. They must place their domino so that words containing identical SSCs touch. It is then the run of the player on their left.</a:t>
            </a:r>
          </a:p>
          <a:p>
            <a:pPr marL="0" lvl="0" indent="0" algn="l" rtl="0">
              <a:spcBef>
                <a:spcPts val="0"/>
              </a:spcBef>
              <a:spcAft>
                <a:spcPts val="0"/>
              </a:spcAft>
              <a:buNone/>
            </a:pPr>
            <a:r>
              <a:rPr lang="en-GB" b="0" u="none" baseline="0" dirty="0"/>
              <a:t>4/ If a player cannot find an SSC, or place a domino tile incorrectly, they miss a turn and play passes on to the player on the left.</a:t>
            </a:r>
          </a:p>
          <a:p>
            <a:pPr marL="0" lvl="0" indent="0" algn="l" rtl="0">
              <a:spcBef>
                <a:spcPts val="0"/>
              </a:spcBef>
              <a:spcAft>
                <a:spcPts val="0"/>
              </a:spcAft>
              <a:buNone/>
            </a:pPr>
            <a:r>
              <a:rPr lang="en-GB" b="0" u="none" baseline="0" dirty="0"/>
              <a:t>5/ Play continues until one student has used up all their dominoes. This student is the winner!</a:t>
            </a:r>
          </a:p>
          <a:p>
            <a:pPr marL="0" lvl="0" indent="0" algn="l" rtl="0">
              <a:spcBef>
                <a:spcPts val="0"/>
              </a:spcBef>
              <a:spcAft>
                <a:spcPts val="0"/>
              </a:spcAft>
              <a:buNone/>
            </a:pPr>
            <a:endParaRPr lang="en-GB" b="0" u="none" baseline="0" dirty="0"/>
          </a:p>
          <a:p>
            <a:pPr marL="0" lvl="0" indent="0" algn="l" rtl="0">
              <a:spcBef>
                <a:spcPts val="0"/>
              </a:spcBef>
              <a:spcAft>
                <a:spcPts val="0"/>
              </a:spcAft>
              <a:buNone/>
            </a:pPr>
            <a:r>
              <a:rPr lang="en-GB" b="0" u="none" baseline="0" dirty="0"/>
              <a:t>The dominoes contain known words and cognates, so that students focus on sound rather than meaning. Some words contain multiple SSCs. Each SSC is represented ten times in the set.</a:t>
            </a:r>
            <a:endParaRPr lang="en-GB" b="0" u="none" dirty="0"/>
          </a:p>
          <a:p>
            <a:pPr marL="0" lvl="0" indent="0" algn="l" rtl="0">
              <a:spcBef>
                <a:spcPts val="0"/>
              </a:spcBef>
              <a:spcAft>
                <a:spcPts val="0"/>
              </a:spcAft>
              <a:buNone/>
            </a:pPr>
            <a:endParaRPr lang="en-GB" u="none" dirty="0"/>
          </a:p>
          <a:p>
            <a:pPr marL="0" lvl="0" indent="0" algn="l" rtl="0">
              <a:spcBef>
                <a:spcPts val="0"/>
              </a:spcBef>
              <a:spcAft>
                <a:spcPts val="0"/>
              </a:spcAft>
              <a:buNone/>
            </a:pPr>
            <a:r>
              <a:rPr lang="en-GB" u="none" dirty="0"/>
              <a:t>Key:</a:t>
            </a:r>
          </a:p>
          <a:p>
            <a:pPr marL="0" lvl="0" indent="0" algn="l" rtl="0">
              <a:spcBef>
                <a:spcPts val="0"/>
              </a:spcBef>
              <a:spcAft>
                <a:spcPts val="0"/>
              </a:spcAft>
              <a:buNone/>
            </a:pPr>
            <a:endParaRPr lang="en-GB" u="none" dirty="0"/>
          </a:p>
          <a:p>
            <a:pPr marL="0" lvl="0" indent="0" algn="l" rtl="0">
              <a:spcBef>
                <a:spcPts val="0"/>
              </a:spcBef>
              <a:spcAft>
                <a:spcPts val="0"/>
              </a:spcAft>
              <a:buNone/>
            </a:pPr>
            <a:r>
              <a:rPr lang="en-GB" b="1" u="none" dirty="0"/>
              <a:t>1. gauche </a:t>
            </a:r>
            <a:r>
              <a:rPr lang="en-GB" b="0" u="none" dirty="0"/>
              <a:t>(au/eau/o) – </a:t>
            </a:r>
            <a:r>
              <a:rPr lang="en-GB" b="0" u="none" dirty="0" err="1"/>
              <a:t>jaune</a:t>
            </a:r>
            <a:r>
              <a:rPr lang="en-GB" b="0" u="none" dirty="0"/>
              <a:t>, chose, beau, </a:t>
            </a:r>
            <a:r>
              <a:rPr lang="en-GB" b="0" u="none" dirty="0" err="1"/>
              <a:t>mauvais</a:t>
            </a:r>
            <a:r>
              <a:rPr lang="en-GB" b="0" u="none" dirty="0"/>
              <a:t>, au revoir, </a:t>
            </a:r>
            <a:r>
              <a:rPr lang="en-GB" b="0" u="none" baseline="0" dirty="0"/>
              <a:t>violet, bateau, </a:t>
            </a:r>
            <a:r>
              <a:rPr lang="en-GB" b="0" u="none" baseline="0" dirty="0" err="1"/>
              <a:t>cadeau</a:t>
            </a:r>
            <a:endParaRPr lang="en-GB" b="0"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u="none" dirty="0"/>
              <a:t>2. </a:t>
            </a:r>
            <a:r>
              <a:rPr lang="en-GB" sz="9600" b="1" u="none" dirty="0" err="1">
                <a:solidFill>
                  <a:srgbClr val="FA6500"/>
                </a:solidFill>
                <a:latin typeface="Century Gothic" panose="020B0502020202020204" pitchFamily="34" charset="0"/>
                <a:cs typeface="Calibri" panose="020F0502020204030204" pitchFamily="34" charset="0"/>
              </a:rPr>
              <a:t>é</a:t>
            </a:r>
            <a:r>
              <a:rPr lang="en-GB" sz="9600" b="1" u="none" dirty="0" err="1">
                <a:solidFill>
                  <a:srgbClr val="115076"/>
                </a:solidFill>
                <a:latin typeface="Century Gothic" panose="020B0502020202020204" pitchFamily="34" charset="0"/>
                <a:cs typeface="Calibri" panose="020F0502020204030204" pitchFamily="34" charset="0"/>
              </a:rPr>
              <a:t>crire</a:t>
            </a:r>
            <a:r>
              <a:rPr lang="en-GB" sz="9600" b="1" u="none" baseline="0" dirty="0">
                <a:solidFill>
                  <a:srgbClr val="7030A0"/>
                </a:solidFill>
                <a:latin typeface="Century Gothic" panose="020B0502020202020204" pitchFamily="34" charset="0"/>
                <a:cs typeface="Calibri" panose="020F0502020204030204" pitchFamily="34" charset="0"/>
              </a:rPr>
              <a:t> </a:t>
            </a:r>
            <a:r>
              <a:rPr lang="en-GB" sz="9600" b="0" u="none" baseline="0" dirty="0">
                <a:solidFill>
                  <a:srgbClr val="7030A0"/>
                </a:solidFill>
                <a:latin typeface="Century Gothic" panose="020B0502020202020204" pitchFamily="34" charset="0"/>
                <a:cs typeface="Calibri" panose="020F0502020204030204" pitchFamily="34" charset="0"/>
              </a:rPr>
              <a:t>(</a:t>
            </a:r>
            <a:r>
              <a:rPr lang="en-GB" sz="1200" b="0" u="none" dirty="0">
                <a:solidFill>
                  <a:srgbClr val="1F4E79"/>
                </a:solidFill>
                <a:latin typeface="Century Gothic" panose="020B0502020202020204" pitchFamily="34" charset="0"/>
              </a:rPr>
              <a:t>é/-</a:t>
            </a:r>
            <a:r>
              <a:rPr lang="en-GB" sz="1200" b="0" u="none" dirty="0" err="1">
                <a:solidFill>
                  <a:srgbClr val="1F4E79"/>
                </a:solidFill>
                <a:latin typeface="Century Gothic" panose="020B0502020202020204" pitchFamily="34" charset="0"/>
              </a:rPr>
              <a:t>er</a:t>
            </a:r>
            <a:r>
              <a:rPr lang="en-GB" sz="1200" b="0" u="none" dirty="0">
                <a:solidFill>
                  <a:srgbClr val="1F4E79"/>
                </a:solidFill>
                <a:latin typeface="Century Gothic" panose="020B0502020202020204" pitchFamily="34" charset="0"/>
              </a:rPr>
              <a:t>/et) – et, </a:t>
            </a:r>
            <a:r>
              <a:rPr lang="en-GB" sz="1200" b="0" u="none" dirty="0" err="1">
                <a:solidFill>
                  <a:srgbClr val="1F4E79"/>
                </a:solidFill>
                <a:latin typeface="Century Gothic" panose="020B0502020202020204" pitchFamily="34" charset="0"/>
              </a:rPr>
              <a:t>étudier</a:t>
            </a:r>
            <a:r>
              <a:rPr lang="en-GB" sz="1200" b="0" u="none" dirty="0">
                <a:solidFill>
                  <a:srgbClr val="1F4E79"/>
                </a:solidFill>
                <a:latin typeface="Century Gothic" panose="020B0502020202020204" pitchFamily="34" charset="0"/>
              </a:rPr>
              <a:t>, </a:t>
            </a:r>
            <a:r>
              <a:rPr lang="en-GB" sz="1200" b="0" u="none" dirty="0" err="1">
                <a:solidFill>
                  <a:srgbClr val="1F4E79"/>
                </a:solidFill>
                <a:latin typeface="Century Gothic" panose="020B0502020202020204" pitchFamily="34" charset="0"/>
              </a:rPr>
              <a:t>regarder</a:t>
            </a:r>
            <a:r>
              <a:rPr lang="en-GB" sz="1200" b="0" u="none" dirty="0">
                <a:solidFill>
                  <a:srgbClr val="1F4E79"/>
                </a:solidFill>
                <a:latin typeface="Century Gothic" panose="020B0502020202020204" pitchFamily="34" charset="0"/>
              </a:rPr>
              <a:t>, id</a:t>
            </a:r>
            <a:r>
              <a:rPr lang="en-GB" sz="1200" b="0" i="0" u="none" strike="noStrike" cap="none" dirty="0">
                <a:solidFill>
                  <a:schemeClr val="dk1"/>
                </a:solidFill>
                <a:effectLst/>
                <a:latin typeface="+mn-lt"/>
                <a:ea typeface="Calibri"/>
                <a:cs typeface="Calibri"/>
                <a:sym typeface="Calibri"/>
              </a:rPr>
              <a:t>ée</a:t>
            </a:r>
            <a:r>
              <a:rPr lang="en-GB" sz="1200" b="0" u="none" dirty="0">
                <a:solidFill>
                  <a:srgbClr val="1F4E79"/>
                </a:solidFill>
                <a:latin typeface="Century Gothic" panose="020B0502020202020204" pitchFamily="34" charset="0"/>
              </a:rPr>
              <a:t>, </a:t>
            </a:r>
            <a:r>
              <a:rPr lang="en-GB" sz="1200" b="0" u="none" dirty="0" err="1">
                <a:solidFill>
                  <a:srgbClr val="1F4E79"/>
                </a:solidFill>
                <a:latin typeface="Century Gothic" panose="020B0502020202020204" pitchFamily="34" charset="0"/>
              </a:rPr>
              <a:t>trouver</a:t>
            </a:r>
            <a:r>
              <a:rPr lang="en-GB" sz="1200" b="0" u="none" dirty="0">
                <a:solidFill>
                  <a:srgbClr val="1F4E79"/>
                </a:solidFill>
                <a:latin typeface="Century Gothic" panose="020B0502020202020204" pitchFamily="34" charset="0"/>
              </a:rPr>
              <a:t>, </a:t>
            </a:r>
            <a:r>
              <a:rPr lang="en-GB" sz="1200" b="0" i="0" u="none" strike="noStrike" cap="none" dirty="0">
                <a:solidFill>
                  <a:schemeClr val="dk1"/>
                </a:solidFill>
                <a:effectLst/>
                <a:latin typeface="+mn-lt"/>
                <a:ea typeface="Calibri"/>
                <a:cs typeface="Calibri"/>
                <a:sym typeface="Calibri"/>
              </a:rPr>
              <a:t>ménage,</a:t>
            </a:r>
            <a:r>
              <a:rPr lang="en-GB" sz="1200" b="0" i="0" u="none" strike="noStrike" cap="none" baseline="0" dirty="0">
                <a:solidFill>
                  <a:schemeClr val="dk1"/>
                </a:solidFill>
                <a:effectLst/>
                <a:latin typeface="+mn-lt"/>
                <a:ea typeface="Calibri"/>
                <a:cs typeface="Calibri"/>
                <a:sym typeface="Calibri"/>
              </a:rPr>
              <a:t> </a:t>
            </a:r>
            <a:r>
              <a:rPr lang="en-GB" b="0" u="none" baseline="0" dirty="0"/>
              <a:t>violet, </a:t>
            </a:r>
            <a:r>
              <a:rPr lang="en-GB" b="0" u="none" baseline="0" dirty="0" err="1"/>
              <a:t>jouer</a:t>
            </a:r>
            <a:endParaRPr lang="en-GB" b="0" u="none" dirty="0"/>
          </a:p>
          <a:p>
            <a:pPr marL="0" lvl="0" indent="0" algn="l" rtl="0">
              <a:spcBef>
                <a:spcPts val="0"/>
              </a:spcBef>
              <a:spcAft>
                <a:spcPts val="0"/>
              </a:spcAft>
              <a:buNone/>
            </a:pPr>
            <a:r>
              <a:rPr lang="en-GB" b="1" u="none" dirty="0"/>
              <a:t>3. midi</a:t>
            </a:r>
            <a:r>
              <a:rPr lang="en-GB" b="1" u="none" baseline="0" dirty="0"/>
              <a:t> </a:t>
            </a:r>
            <a:r>
              <a:rPr lang="en-GB" b="0" u="none" baseline="0" dirty="0"/>
              <a:t>(</a:t>
            </a:r>
            <a:r>
              <a:rPr lang="en-GB" b="0" u="none" baseline="0" dirty="0" err="1"/>
              <a:t>i</a:t>
            </a:r>
            <a:r>
              <a:rPr lang="en-GB" b="0" u="none" baseline="0" dirty="0"/>
              <a:t>) - </a:t>
            </a:r>
            <a:r>
              <a:rPr lang="en-GB" sz="1200" b="0" u="none" dirty="0">
                <a:solidFill>
                  <a:srgbClr val="1F4E79"/>
                </a:solidFill>
                <a:latin typeface="Century Gothic" panose="020B0502020202020204" pitchFamily="34" charset="0"/>
              </a:rPr>
              <a:t>id</a:t>
            </a:r>
            <a:r>
              <a:rPr lang="en-GB" sz="1200" b="0" i="0" u="none" strike="noStrike" cap="none" dirty="0">
                <a:solidFill>
                  <a:schemeClr val="dk1"/>
                </a:solidFill>
                <a:effectLst/>
                <a:latin typeface="+mn-lt"/>
                <a:ea typeface="Calibri"/>
                <a:cs typeface="Calibri"/>
                <a:sym typeface="Calibri"/>
              </a:rPr>
              <a:t>ée</a:t>
            </a:r>
            <a:r>
              <a:rPr lang="en-GB" b="0" u="none" baseline="0" dirty="0"/>
              <a:t>, strict, </a:t>
            </a:r>
            <a:r>
              <a:rPr lang="en-GB" b="0" u="none" baseline="0" dirty="0" err="1"/>
              <a:t>ouvrir</a:t>
            </a:r>
            <a:r>
              <a:rPr lang="en-GB" b="0" u="none" baseline="0" dirty="0"/>
              <a:t>, violet, difficile, petit, histoire, </a:t>
            </a:r>
            <a:r>
              <a:rPr lang="en-GB" sz="1200" b="0" i="0" u="none" strike="noStrike" cap="none" dirty="0">
                <a:solidFill>
                  <a:schemeClr val="dk1"/>
                </a:solidFill>
                <a:effectLst/>
                <a:latin typeface="+mn-lt"/>
                <a:ea typeface="Calibri"/>
                <a:cs typeface="Calibri"/>
                <a:sym typeface="Calibri"/>
              </a:rPr>
              <a:t>chemise,</a:t>
            </a:r>
            <a:endParaRPr lang="en-GB" b="0" u="none" baseline="0" dirty="0"/>
          </a:p>
          <a:p>
            <a:pPr marL="0" lvl="0" indent="0" algn="l" rtl="0">
              <a:spcBef>
                <a:spcPts val="0"/>
              </a:spcBef>
              <a:spcAft>
                <a:spcPts val="0"/>
              </a:spcAft>
              <a:buNone/>
            </a:pPr>
            <a:r>
              <a:rPr lang="en-GB" b="1" u="none" dirty="0"/>
              <a:t>4. animal</a:t>
            </a:r>
            <a:r>
              <a:rPr lang="en-GB" b="1" u="none" baseline="0" dirty="0"/>
              <a:t> </a:t>
            </a:r>
            <a:r>
              <a:rPr lang="en-GB" b="0" u="none" baseline="0" dirty="0"/>
              <a:t>(a) – </a:t>
            </a:r>
            <a:r>
              <a:rPr lang="en-GB" b="0" u="none" baseline="0" dirty="0" err="1"/>
              <a:t>regarder</a:t>
            </a:r>
            <a:r>
              <a:rPr lang="en-GB" b="0" u="none" baseline="0" dirty="0"/>
              <a:t>, ménage, </a:t>
            </a:r>
            <a:r>
              <a:rPr lang="en-GB" b="0" u="none" baseline="0" dirty="0" err="1"/>
              <a:t>cadeau</a:t>
            </a:r>
            <a:r>
              <a:rPr lang="en-GB" b="0" u="none" baseline="0" dirty="0"/>
              <a:t>, cheval, </a:t>
            </a:r>
            <a:r>
              <a:rPr lang="en-GB" b="0" u="none" baseline="0" dirty="0" err="1"/>
              <a:t>avoir</a:t>
            </a:r>
            <a:r>
              <a:rPr lang="en-GB" b="0" u="none" baseline="0" dirty="0"/>
              <a:t>, </a:t>
            </a:r>
            <a:r>
              <a:rPr lang="en-GB" b="0" u="none" baseline="0" dirty="0" err="1"/>
              <a:t>malade</a:t>
            </a:r>
            <a:r>
              <a:rPr lang="en-GB" b="0" u="none" baseline="0" dirty="0"/>
              <a:t>, bateau, </a:t>
            </a:r>
            <a:r>
              <a:rPr lang="en-GB" b="0" u="none" baseline="0" dirty="0" err="1"/>
              <a:t>chaque</a:t>
            </a:r>
            <a:endParaRPr lang="en-GB" b="0" u="none" baseline="0" dirty="0"/>
          </a:p>
          <a:p>
            <a:pPr marL="0" lvl="0" indent="0" algn="l" rtl="0">
              <a:spcBef>
                <a:spcPts val="0"/>
              </a:spcBef>
              <a:spcAft>
                <a:spcPts val="0"/>
              </a:spcAft>
              <a:buNone/>
            </a:pPr>
            <a:r>
              <a:rPr lang="en-GB" b="1" u="none" dirty="0"/>
              <a:t>5. </a:t>
            </a:r>
            <a:r>
              <a:rPr lang="en-GB" b="1" u="none" dirty="0" err="1"/>
              <a:t>vrai</a:t>
            </a:r>
            <a:r>
              <a:rPr lang="en-GB" b="1" u="none" dirty="0"/>
              <a:t> </a:t>
            </a:r>
            <a:r>
              <a:rPr lang="en-GB" b="0" u="none" dirty="0"/>
              <a:t>(</a:t>
            </a:r>
            <a:r>
              <a:rPr lang="en-GB" b="0" u="none" dirty="0" err="1"/>
              <a:t>ai</a:t>
            </a:r>
            <a:r>
              <a:rPr lang="en-GB" b="0" u="none" dirty="0"/>
              <a:t>),</a:t>
            </a:r>
            <a:r>
              <a:rPr lang="en-GB" b="1" u="none" dirty="0"/>
              <a:t> </a:t>
            </a:r>
            <a:r>
              <a:rPr lang="en-GB" sz="9600" b="1" u="none" dirty="0">
                <a:solidFill>
                  <a:srgbClr val="1F4E79"/>
                </a:solidFill>
                <a:latin typeface="Century Gothic" panose="020B0502020202020204" pitchFamily="34" charset="0"/>
                <a:cs typeface="Calibri" panose="020F0502020204030204" pitchFamily="34" charset="0"/>
              </a:rPr>
              <a:t>t</a:t>
            </a:r>
            <a:r>
              <a:rPr lang="en-GB" sz="9600" b="1" u="none" dirty="0">
                <a:solidFill>
                  <a:srgbClr val="FA6500"/>
                </a:solidFill>
                <a:latin typeface="Century Gothic" panose="020B0502020202020204" pitchFamily="34" charset="0"/>
                <a:cs typeface="Calibri" panose="020F0502020204030204" pitchFamily="34" charset="0"/>
              </a:rPr>
              <a:t>ê</a:t>
            </a:r>
            <a:r>
              <a:rPr lang="en-GB" sz="9600" b="1" u="none" dirty="0">
                <a:solidFill>
                  <a:srgbClr val="1F4E79"/>
                </a:solidFill>
                <a:latin typeface="Century Gothic" panose="020B0502020202020204" pitchFamily="34" charset="0"/>
                <a:cs typeface="Calibri" panose="020F0502020204030204" pitchFamily="34" charset="0"/>
              </a:rPr>
              <a:t>te</a:t>
            </a:r>
            <a:r>
              <a:rPr lang="en-GB" sz="9600" b="1" u="none" baseline="0" dirty="0">
                <a:solidFill>
                  <a:srgbClr val="1F4E79"/>
                </a:solidFill>
                <a:latin typeface="Century Gothic" panose="020B0502020202020204" pitchFamily="34" charset="0"/>
                <a:cs typeface="Calibri" panose="020F0502020204030204" pitchFamily="34" charset="0"/>
              </a:rPr>
              <a:t> </a:t>
            </a:r>
            <a:r>
              <a:rPr lang="en-GB" sz="9600" b="0" u="none" baseline="0" dirty="0">
                <a:solidFill>
                  <a:srgbClr val="1F4E79"/>
                </a:solidFill>
                <a:latin typeface="Century Gothic" panose="020B0502020202020204" pitchFamily="34" charset="0"/>
                <a:cs typeface="Calibri" panose="020F0502020204030204" pitchFamily="34" charset="0"/>
              </a:rPr>
              <a:t>(</a:t>
            </a:r>
            <a:r>
              <a:rPr lang="en-GB" b="0" u="none" dirty="0"/>
              <a:t>è/ê) – </a:t>
            </a:r>
            <a:r>
              <a:rPr lang="en-GB" sz="1200" b="0" i="0" u="none" strike="noStrike" cap="none" dirty="0" err="1">
                <a:solidFill>
                  <a:schemeClr val="dk1"/>
                </a:solidFill>
                <a:effectLst/>
                <a:latin typeface="+mn-lt"/>
                <a:ea typeface="Calibri"/>
                <a:cs typeface="Calibri"/>
                <a:sym typeface="Calibri"/>
              </a:rPr>
              <a:t>mais</a:t>
            </a:r>
            <a:r>
              <a:rPr lang="en-GB" sz="1200" b="0" i="0" u="none" strike="noStrike" cap="none" dirty="0">
                <a:solidFill>
                  <a:schemeClr val="dk1"/>
                </a:solidFill>
                <a:effectLst/>
                <a:latin typeface="+mn-lt"/>
                <a:ea typeface="Calibri"/>
                <a:cs typeface="Calibri"/>
                <a:sym typeface="Calibri"/>
              </a:rPr>
              <a:t>, frère, </a:t>
            </a:r>
            <a:r>
              <a:rPr lang="en-GB" sz="1200" b="0" i="0" u="none" strike="noStrike" cap="none" dirty="0" err="1">
                <a:solidFill>
                  <a:schemeClr val="dk1"/>
                </a:solidFill>
                <a:effectLst/>
                <a:latin typeface="+mn-lt"/>
                <a:ea typeface="Calibri"/>
                <a:cs typeface="Calibri"/>
                <a:sym typeface="Calibri"/>
              </a:rPr>
              <a:t>rêve</a:t>
            </a:r>
            <a:r>
              <a:rPr lang="en-GB" sz="1200" b="0" i="0" u="none" strike="noStrike" cap="none" dirty="0">
                <a:solidFill>
                  <a:schemeClr val="dk1"/>
                </a:solidFill>
                <a:effectLst/>
                <a:latin typeface="+mn-lt"/>
                <a:ea typeface="Calibri"/>
                <a:cs typeface="Calibri"/>
                <a:sym typeface="Calibri"/>
              </a:rPr>
              <a:t>, </a:t>
            </a:r>
            <a:r>
              <a:rPr lang="en-GB" b="0" u="none" dirty="0" err="1"/>
              <a:t>mauvais</a:t>
            </a:r>
            <a:r>
              <a:rPr lang="en-GB" sz="1200" b="0" i="0" u="none" strike="noStrike" cap="none" dirty="0">
                <a:solidFill>
                  <a:schemeClr val="dk1"/>
                </a:solidFill>
                <a:effectLst/>
                <a:latin typeface="+mn-lt"/>
                <a:ea typeface="Calibri"/>
                <a:cs typeface="Calibri"/>
                <a:sym typeface="Calibri"/>
              </a:rPr>
              <a:t>, faire, </a:t>
            </a:r>
            <a:r>
              <a:rPr lang="en-GB" sz="1200" b="0" i="0" u="none" strike="noStrike" cap="none" dirty="0" err="1">
                <a:solidFill>
                  <a:schemeClr val="dk1"/>
                </a:solidFill>
                <a:effectLst/>
                <a:latin typeface="+mn-lt"/>
                <a:ea typeface="Calibri"/>
                <a:cs typeface="Calibri"/>
                <a:sym typeface="Calibri"/>
              </a:rPr>
              <a:t>règle</a:t>
            </a:r>
            <a:r>
              <a:rPr lang="en-GB" sz="1200" b="0" i="0" u="none" strike="noStrike" cap="none" dirty="0">
                <a:solidFill>
                  <a:schemeClr val="dk1"/>
                </a:solidFill>
                <a:effectLst/>
                <a:latin typeface="+mn-lt"/>
                <a:ea typeface="Calibri"/>
                <a:cs typeface="Calibri"/>
                <a:sym typeface="Calibri"/>
              </a:rPr>
              <a:t>, fête, </a:t>
            </a:r>
            <a:r>
              <a:rPr lang="en-GB" sz="1200" b="0" i="0" u="none" strike="noStrike" cap="none" dirty="0" err="1">
                <a:solidFill>
                  <a:schemeClr val="dk1"/>
                </a:solidFill>
                <a:effectLst/>
                <a:latin typeface="+mn-lt"/>
                <a:ea typeface="Calibri"/>
                <a:cs typeface="Calibri"/>
                <a:sym typeface="Calibri"/>
              </a:rPr>
              <a:t>être</a:t>
            </a:r>
            <a:r>
              <a:rPr lang="en-GB" sz="1200" b="0" i="0" u="none" strike="noStrike" cap="none" dirty="0">
                <a:solidFill>
                  <a:schemeClr val="dk1"/>
                </a:solidFill>
                <a:effectLst/>
                <a:latin typeface="+mn-lt"/>
                <a:ea typeface="Calibri"/>
                <a:cs typeface="Calibri"/>
                <a:sym typeface="Calibri"/>
              </a:rPr>
              <a:t> </a:t>
            </a:r>
          </a:p>
          <a:p>
            <a:pPr marL="0" lvl="0" indent="0" algn="l" rtl="0">
              <a:spcBef>
                <a:spcPts val="0"/>
              </a:spcBef>
              <a:spcAft>
                <a:spcPts val="0"/>
              </a:spcAft>
              <a:buNone/>
            </a:pPr>
            <a:r>
              <a:rPr lang="en-GB" b="1" u="none" dirty="0"/>
              <a:t>6. </a:t>
            </a:r>
            <a:r>
              <a:rPr lang="en-GB" b="1" u="none" dirty="0" err="1"/>
              <a:t>voir</a:t>
            </a:r>
            <a:r>
              <a:rPr lang="en-GB" b="1" u="none" dirty="0"/>
              <a:t> </a:t>
            </a:r>
            <a:r>
              <a:rPr lang="en-GB" b="0" u="none" dirty="0"/>
              <a:t>(oi) – </a:t>
            </a:r>
            <a:r>
              <a:rPr lang="en-GB" b="0" u="none" dirty="0" err="1"/>
              <a:t>trois</a:t>
            </a:r>
            <a:r>
              <a:rPr lang="en-GB" b="0" u="none" dirty="0"/>
              <a:t>, </a:t>
            </a:r>
            <a:r>
              <a:rPr lang="en-GB" b="0" u="none" baseline="0" dirty="0"/>
              <a:t>histoire, </a:t>
            </a:r>
            <a:r>
              <a:rPr lang="en-GB" b="0" u="none" dirty="0"/>
              <a:t>au revoir, </a:t>
            </a:r>
            <a:r>
              <a:rPr lang="en-GB" b="0" u="none" dirty="0" err="1"/>
              <a:t>avoir</a:t>
            </a:r>
            <a:r>
              <a:rPr lang="en-GB" b="0" u="none" dirty="0"/>
              <a:t>, devoirs, </a:t>
            </a:r>
            <a:r>
              <a:rPr lang="en-GB" b="0" u="none" dirty="0" err="1"/>
              <a:t>voiture</a:t>
            </a:r>
            <a:r>
              <a:rPr lang="en-GB" b="0" u="none" dirty="0"/>
              <a:t>, </a:t>
            </a:r>
            <a:r>
              <a:rPr lang="en-GB" b="0" u="none" dirty="0" err="1"/>
              <a:t>droite</a:t>
            </a:r>
            <a:r>
              <a:rPr lang="en-GB" b="0" u="none" dirty="0"/>
              <a:t>, quoi</a:t>
            </a:r>
          </a:p>
          <a:p>
            <a:pPr marL="0" lvl="0" indent="0" algn="l" rtl="0">
              <a:spcBef>
                <a:spcPts val="0"/>
              </a:spcBef>
              <a:spcAft>
                <a:spcPts val="0"/>
              </a:spcAft>
              <a:buNone/>
            </a:pPr>
            <a:r>
              <a:rPr lang="en-GB" b="1" u="none" dirty="0"/>
              <a:t>7. je </a:t>
            </a:r>
            <a:r>
              <a:rPr lang="en-GB" b="0" u="none" dirty="0"/>
              <a:t>(e) – je, </a:t>
            </a:r>
            <a:r>
              <a:rPr lang="en-GB" b="0" u="none" dirty="0" err="1"/>
              <a:t>ce</a:t>
            </a:r>
            <a:r>
              <a:rPr lang="en-GB" b="0" u="none" dirty="0"/>
              <a:t>, devoirs, cheval, petit, </a:t>
            </a:r>
            <a:r>
              <a:rPr lang="en-GB" b="0" u="none" dirty="0" err="1"/>
              <a:t>regarder</a:t>
            </a:r>
            <a:r>
              <a:rPr lang="en-GB" b="0" u="none" dirty="0"/>
              <a:t>, </a:t>
            </a:r>
            <a:r>
              <a:rPr lang="en-GB" sz="1200" b="0" i="0" u="none" strike="noStrike" cap="none" dirty="0">
                <a:solidFill>
                  <a:schemeClr val="dk1"/>
                </a:solidFill>
                <a:effectLst/>
                <a:latin typeface="+mn-lt"/>
                <a:ea typeface="Calibri"/>
                <a:cs typeface="Calibri"/>
                <a:sym typeface="Calibri"/>
              </a:rPr>
              <a:t>chemise, </a:t>
            </a:r>
            <a:r>
              <a:rPr lang="en-GB" sz="1200" b="0" i="0" u="sng" strike="noStrike" cap="none" dirty="0" err="1">
                <a:solidFill>
                  <a:schemeClr val="dk1"/>
                </a:solidFill>
                <a:effectLst/>
                <a:latin typeface="+mn-lt"/>
                <a:ea typeface="Calibri"/>
                <a:cs typeface="Calibri"/>
                <a:sym typeface="Calibri"/>
              </a:rPr>
              <a:t>de</a:t>
            </a:r>
            <a:r>
              <a:rPr lang="en-GB" sz="1200" b="0" i="0" u="none" strike="noStrike" cap="none" dirty="0" err="1">
                <a:solidFill>
                  <a:schemeClr val="dk1"/>
                </a:solidFill>
                <a:effectLst/>
                <a:latin typeface="+mn-lt"/>
                <a:ea typeface="Calibri"/>
                <a:cs typeface="Calibri"/>
                <a:sym typeface="Calibri"/>
              </a:rPr>
              <a:t>hors</a:t>
            </a:r>
            <a:endParaRPr lang="en-GB" b="0"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u="none" dirty="0"/>
              <a:t>8. </a:t>
            </a:r>
            <a:r>
              <a:rPr lang="en-GB" b="1" u="none" dirty="0" err="1"/>
              <a:t>deux</a:t>
            </a:r>
            <a:r>
              <a:rPr lang="en-GB" b="0" u="none" baseline="0" dirty="0"/>
              <a:t> (</a:t>
            </a:r>
            <a:r>
              <a:rPr lang="en-GB" b="0" u="none" baseline="0" dirty="0" err="1"/>
              <a:t>eu</a:t>
            </a:r>
            <a:r>
              <a:rPr lang="en-GB" b="0" u="none" baseline="0" dirty="0"/>
              <a:t>) – </a:t>
            </a:r>
            <a:r>
              <a:rPr lang="en-GB" b="0" u="none" baseline="0" dirty="0" err="1"/>
              <a:t>deux</a:t>
            </a:r>
            <a:r>
              <a:rPr lang="en-GB" b="0" u="none" baseline="0" dirty="0"/>
              <a:t>, bleu, </a:t>
            </a:r>
            <a:r>
              <a:rPr lang="en-GB" b="0" u="none" baseline="0" dirty="0" err="1"/>
              <a:t>peu</a:t>
            </a:r>
            <a:r>
              <a:rPr lang="en-GB" b="0" u="none" baseline="0" dirty="0"/>
              <a:t>, feu, lieu, </a:t>
            </a:r>
            <a:r>
              <a:rPr lang="en-GB" b="0" u="none" baseline="0" dirty="0" err="1"/>
              <a:t>jeu</a:t>
            </a:r>
            <a:r>
              <a:rPr lang="en-GB" b="0" u="none" baseline="0" dirty="0"/>
              <a:t>, </a:t>
            </a:r>
            <a:r>
              <a:rPr lang="en-GB" b="0" u="none" baseline="0" dirty="0" err="1"/>
              <a:t>jeudi</a:t>
            </a:r>
            <a:r>
              <a:rPr lang="en-GB" b="0" u="none" baseline="0" dirty="0"/>
              <a:t>, </a:t>
            </a:r>
            <a:r>
              <a:rPr lang="en-GB" b="0" u="none" baseline="0" dirty="0" err="1"/>
              <a:t>joy</a:t>
            </a:r>
            <a:r>
              <a:rPr lang="en-GB" b="0" u="sng" baseline="0" dirty="0" err="1"/>
              <a:t>eux</a:t>
            </a:r>
            <a:endParaRPr lang="en-GB" b="0" u="sng"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u="none" baseline="0" dirty="0"/>
              <a:t>9. </a:t>
            </a:r>
            <a:r>
              <a:rPr lang="en-GB" b="1" u="none" baseline="0" dirty="0" err="1"/>
              <a:t>tu</a:t>
            </a:r>
            <a:r>
              <a:rPr lang="en-GB" b="1" u="none" baseline="0" dirty="0"/>
              <a:t> </a:t>
            </a:r>
            <a:r>
              <a:rPr lang="en-GB" b="0" u="none" baseline="0" dirty="0"/>
              <a:t>(u) – </a:t>
            </a:r>
            <a:r>
              <a:rPr lang="en-GB" b="0" u="none" dirty="0" err="1"/>
              <a:t>voiture</a:t>
            </a:r>
            <a:r>
              <a:rPr lang="en-GB" b="0" u="none" dirty="0"/>
              <a:t>, </a:t>
            </a:r>
            <a:r>
              <a:rPr lang="en-GB" b="0" u="sng" dirty="0" err="1"/>
              <a:t>u</a:t>
            </a:r>
            <a:r>
              <a:rPr lang="en-GB" b="0" u="none" dirty="0" err="1"/>
              <a:t>niforme</a:t>
            </a:r>
            <a:r>
              <a:rPr lang="en-GB" b="0" u="none" dirty="0"/>
              <a:t>, </a:t>
            </a:r>
            <a:r>
              <a:rPr lang="en-GB" sz="1200" b="0" u="none" dirty="0" err="1">
                <a:solidFill>
                  <a:srgbClr val="1F4E79"/>
                </a:solidFill>
                <a:latin typeface="Century Gothic" panose="020B0502020202020204" pitchFamily="34" charset="0"/>
              </a:rPr>
              <a:t>étudier</a:t>
            </a:r>
            <a:r>
              <a:rPr lang="en-GB" sz="1200" b="0" u="none" dirty="0">
                <a:solidFill>
                  <a:srgbClr val="1F4E79"/>
                </a:solidFill>
                <a:latin typeface="Century Gothic" panose="020B0502020202020204" pitchFamily="34" charset="0"/>
              </a:rPr>
              <a:t>, pr</a:t>
            </a:r>
            <a:r>
              <a:rPr lang="en-GB" sz="1200" b="0" u="sng" dirty="0">
                <a:solidFill>
                  <a:srgbClr val="1F4E79"/>
                </a:solidFill>
                <a:latin typeface="Century Gothic" panose="020B0502020202020204" pitchFamily="34" charset="0"/>
              </a:rPr>
              <a:t>u</a:t>
            </a:r>
            <a:r>
              <a:rPr lang="en-GB" sz="1200" b="0" u="none" dirty="0">
                <a:solidFill>
                  <a:srgbClr val="1F4E79"/>
                </a:solidFill>
                <a:latin typeface="Century Gothic" panose="020B0502020202020204" pitchFamily="34" charset="0"/>
              </a:rPr>
              <a:t>dent, </a:t>
            </a:r>
            <a:r>
              <a:rPr lang="en-GB" sz="1200" b="0" u="none" dirty="0" err="1">
                <a:solidFill>
                  <a:srgbClr val="1F4E79"/>
                </a:solidFill>
                <a:latin typeface="Century Gothic" panose="020B0502020202020204" pitchFamily="34" charset="0"/>
              </a:rPr>
              <a:t>vue</a:t>
            </a:r>
            <a:r>
              <a:rPr lang="en-GB" sz="1200" b="0" u="none" dirty="0">
                <a:solidFill>
                  <a:srgbClr val="1F4E79"/>
                </a:solidFill>
                <a:latin typeface="Century Gothic" panose="020B0502020202020204" pitchFamily="34" charset="0"/>
              </a:rPr>
              <a:t>, sur, </a:t>
            </a:r>
            <a:r>
              <a:rPr lang="en-GB" sz="1200" b="0" u="none" dirty="0" err="1">
                <a:solidFill>
                  <a:srgbClr val="1F4E79"/>
                </a:solidFill>
                <a:latin typeface="Century Gothic" panose="020B0502020202020204" pitchFamily="34" charset="0"/>
              </a:rPr>
              <a:t>tu</a:t>
            </a:r>
            <a:r>
              <a:rPr lang="en-GB" sz="1200" b="0" u="none" dirty="0">
                <a:solidFill>
                  <a:srgbClr val="1F4E79"/>
                </a:solidFill>
                <a:latin typeface="Century Gothic" panose="020B0502020202020204" pitchFamily="34" charset="0"/>
              </a:rPr>
              <a:t>, </a:t>
            </a:r>
            <a:r>
              <a:rPr lang="en-GB" sz="1200" b="0" u="none" dirty="0" err="1">
                <a:solidFill>
                  <a:srgbClr val="1F4E79"/>
                </a:solidFill>
                <a:latin typeface="Century Gothic" panose="020B0502020202020204" pitchFamily="34" charset="0"/>
              </a:rPr>
              <a:t>une</a:t>
            </a:r>
            <a:endParaRPr lang="en-GB" b="1" u="none"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u="none" baseline="0" dirty="0"/>
              <a:t>10. nous</a:t>
            </a:r>
            <a:r>
              <a:rPr lang="en-GB" b="0" u="none" baseline="0" dirty="0"/>
              <a:t> (</a:t>
            </a:r>
            <a:r>
              <a:rPr lang="en-GB" b="0" u="none" baseline="0" dirty="0" err="1"/>
              <a:t>ou</a:t>
            </a:r>
            <a:r>
              <a:rPr lang="en-GB" b="0" u="none" baseline="0" dirty="0"/>
              <a:t>) – </a:t>
            </a:r>
            <a:r>
              <a:rPr lang="en-GB" b="0" u="none" baseline="0" dirty="0" err="1"/>
              <a:t>vous</a:t>
            </a:r>
            <a:r>
              <a:rPr lang="en-GB" b="0" u="none" baseline="0" dirty="0"/>
              <a:t>, </a:t>
            </a:r>
            <a:r>
              <a:rPr lang="en-GB" b="0" u="none" baseline="0" dirty="0" err="1"/>
              <a:t>jouer</a:t>
            </a:r>
            <a:r>
              <a:rPr lang="en-GB" b="0" u="none" baseline="0" dirty="0"/>
              <a:t>, rouge, tour, </a:t>
            </a:r>
            <a:r>
              <a:rPr lang="en-GB" b="0" u="none" baseline="0" dirty="0" err="1"/>
              <a:t>douze</a:t>
            </a:r>
            <a:r>
              <a:rPr lang="en-GB" b="0" u="none" baseline="0" dirty="0"/>
              <a:t>, bon</a:t>
            </a:r>
            <a:r>
              <a:rPr lang="en-GB" b="0" u="sng" baseline="0" dirty="0"/>
              <a:t>jour</a:t>
            </a:r>
            <a:r>
              <a:rPr lang="en-GB" b="0" u="none" baseline="0" dirty="0"/>
              <a:t>, </a:t>
            </a:r>
            <a:r>
              <a:rPr lang="en-GB" b="0" u="none" baseline="0" dirty="0" err="1"/>
              <a:t>ouvrir</a:t>
            </a:r>
            <a:r>
              <a:rPr lang="en-GB" b="0" u="none" baseline="0" dirty="0"/>
              <a:t>, </a:t>
            </a:r>
            <a:r>
              <a:rPr lang="en-GB" b="0" u="none" baseline="0" dirty="0" err="1"/>
              <a:t>trouver</a:t>
            </a:r>
            <a:endParaRPr lang="en-GB" b="1" u="none" baseline="0" dirty="0"/>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25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5950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8899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16714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9668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789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9038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663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6447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4589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395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7044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5566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8488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9362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172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04239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43353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94117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718798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24/03/2020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320991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24/03/2020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43361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24/03/2020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8794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7945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686150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64945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887195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41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322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062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7057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24/03/2020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0435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8146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24/03/2020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1846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395476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2771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24/03/2020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26557426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audio" Target="../media/audio10.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1565278-8A7D-FD4E-B5E2-BBF011F70D79}"/>
              </a:ext>
            </a:extLst>
          </p:cNvPr>
          <p:cNvSpPr>
            <a:spLocks noGrp="1"/>
          </p:cNvSpPr>
          <p:nvPr>
            <p:ph type="ctrTitle"/>
          </p:nvPr>
        </p:nvSpPr>
        <p:spPr>
          <a:xfrm>
            <a:off x="138731" y="2095401"/>
            <a:ext cx="8420100" cy="879475"/>
          </a:xfrm>
        </p:spPr>
        <p:txBody>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F5B07216-038C-CA4F-81CA-5AF47911D247}"/>
              </a:ext>
            </a:extLst>
          </p:cNvPr>
          <p:cNvSpPr>
            <a:spLocks noGrp="1"/>
          </p:cNvSpPr>
          <p:nvPr>
            <p:ph type="subTitle" idx="1"/>
          </p:nvPr>
        </p:nvSpPr>
        <p:spPr>
          <a:xfrm>
            <a:off x="138731" y="2974876"/>
            <a:ext cx="2770539" cy="665162"/>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err="1">
                <a:solidFill>
                  <a:prstClr val="white"/>
                </a:solidFill>
                <a:latin typeface="Century Gothic" panose="020B0502020202020204" pitchFamily="34" charset="0"/>
              </a:rPr>
              <a:t>SFe</a:t>
            </a:r>
            <a:r>
              <a:rPr lang="en-GB" sz="3200" dirty="0">
                <a:solidFill>
                  <a:prstClr val="white"/>
                </a:solidFill>
                <a:latin typeface="Century Gothic" panose="020B0502020202020204" pitchFamily="34" charset="0"/>
              </a:rPr>
              <a:t>]</a:t>
            </a:r>
            <a:endParaRPr lang="en-GB" dirty="0">
              <a:solidFill>
                <a:prstClr val="white"/>
              </a:solidFill>
              <a:latin typeface="Century Gothic" panose="020B0502020202020204" pitchFamily="34" charset="0"/>
            </a:endParaRPr>
          </a:p>
          <a:p>
            <a:endParaRPr lang="en-US" dirty="0"/>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7B424077-B2D5-46AA-BDA8-6FF15DA500E8}"/>
              </a:ext>
            </a:extLst>
          </p:cNvPr>
          <p:cNvSpPr txBox="1">
            <a:spLocks/>
          </p:cNvSpPr>
          <p:nvPr/>
        </p:nvSpPr>
        <p:spPr>
          <a:xfrm>
            <a:off x="266807" y="4917361"/>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2.2 - Week 2 </a:t>
            </a: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66807" y="5910977"/>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400" noProof="0" dirty="0">
                <a:solidFill>
                  <a:prstClr val="white"/>
                </a:solidFill>
                <a:latin typeface="Century Gothic" panose="020B0502020202020204" pitchFamily="34" charset="0"/>
              </a:rPr>
              <a:t>Victoria Hobson / Stephen Owen / Natalie Finlayson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24/03/20</a:t>
            </a:r>
          </a:p>
        </p:txBody>
      </p:sp>
    </p:spTree>
    <p:extLst>
      <p:ext uri="{BB962C8B-B14F-4D97-AF65-F5344CB8AC3E}">
        <p14:creationId xmlns:p14="http://schemas.microsoft.com/office/powerpoint/2010/main" val="87572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889" y="25013"/>
            <a:ext cx="10515600" cy="1325563"/>
          </a:xfrm>
        </p:spPr>
        <p:txBody>
          <a:bodyPr>
            <a:noAutofit/>
          </a:bodyPr>
          <a:lstStyle/>
          <a:p>
            <a:pPr algn="ctr"/>
            <a:r>
              <a:rPr lang="en-GB" sz="9700" b="1" dirty="0">
                <a:solidFill>
                  <a:srgbClr val="115076"/>
                </a:solidFill>
                <a:cs typeface="Calibri" panose="020F0502020204030204" pitchFamily="34" charset="0"/>
              </a:rPr>
              <a:t>SFE</a:t>
            </a:r>
          </a:p>
        </p:txBody>
      </p:sp>
      <p:pic>
        <p:nvPicPr>
          <p:cNvPr id="17" name="Picture 2" descr="Quiet Sign Clip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7983" y="141236"/>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95842" y="1064501"/>
            <a:ext cx="5400316"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[silent final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Rounded Rectangle 13" descr="rectangle"/>
          <p:cNvSpPr/>
          <p:nvPr/>
        </p:nvSpPr>
        <p:spPr>
          <a:xfrm>
            <a:off x="4627118" y="1670603"/>
            <a:ext cx="2864937" cy="304561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8" name="Picture 17" descr="man with placard with the word shy on i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5823" y="1711632"/>
            <a:ext cx="1569307" cy="2098238"/>
          </a:xfrm>
          <a:prstGeom prst="rect">
            <a:avLst/>
          </a:prstGeom>
        </p:spPr>
      </p:pic>
      <p:sp>
        <p:nvSpPr>
          <p:cNvPr id="19" name="Rectangle 18"/>
          <p:cNvSpPr/>
          <p:nvPr/>
        </p:nvSpPr>
        <p:spPr>
          <a:xfrm>
            <a:off x="5421323" y="2326845"/>
            <a:ext cx="121700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[shy]</a:t>
            </a:r>
          </a:p>
        </p:txBody>
      </p:sp>
      <p:sp>
        <p:nvSpPr>
          <p:cNvPr id="13" name="TextBox 12"/>
          <p:cNvSpPr txBox="1"/>
          <p:nvPr/>
        </p:nvSpPr>
        <p:spPr>
          <a:xfrm>
            <a:off x="4763689" y="3655779"/>
            <a:ext cx="25833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timide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6" name="Multiply 15" descr="orange x"/>
          <p:cNvSpPr/>
          <p:nvPr/>
        </p:nvSpPr>
        <p:spPr>
          <a:xfrm>
            <a:off x="6651962" y="3769375"/>
            <a:ext cx="590109" cy="914714"/>
          </a:xfrm>
          <a:prstGeom prst="mathMultiply">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498325" y="496147"/>
            <a:ext cx="34794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mond</a:t>
            </a:r>
            <a:r>
              <a:rPr kumimoji="0" lang="en-GB" sz="6000" b="0" i="0" u="none" strike="dbl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a:t>
            </a:r>
          </a:p>
        </p:txBody>
      </p:sp>
      <p:pic>
        <p:nvPicPr>
          <p:cNvPr id="21" name="Picture 20" descr="glob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98016" y="1425776"/>
            <a:ext cx="1808976" cy="1688378"/>
          </a:xfrm>
          <a:prstGeom prst="rect">
            <a:avLst/>
          </a:prstGeom>
        </p:spPr>
      </p:pic>
      <p:sp>
        <p:nvSpPr>
          <p:cNvPr id="10" name="TextBox 9"/>
          <p:cNvSpPr txBox="1"/>
          <p:nvPr/>
        </p:nvSpPr>
        <p:spPr>
          <a:xfrm>
            <a:off x="890008" y="3528840"/>
            <a:ext cx="26960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centr</a:t>
            </a:r>
            <a:r>
              <a:rPr kumimoji="0" lang="en-GB" sz="6000" b="0" i="0" u="none" strike="dbl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a:t>
            </a:r>
          </a:p>
        </p:txBody>
      </p:sp>
      <p:pic>
        <p:nvPicPr>
          <p:cNvPr id="22" name="Picture 21" descr="target with an arrow in the centr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10778" y="4442045"/>
            <a:ext cx="1775511" cy="1751189"/>
          </a:xfrm>
          <a:prstGeom prst="rect">
            <a:avLst/>
          </a:prstGeom>
        </p:spPr>
      </p:pic>
      <p:sp>
        <p:nvSpPr>
          <p:cNvPr id="7" name="TextBox 6"/>
          <p:cNvSpPr txBox="1"/>
          <p:nvPr/>
        </p:nvSpPr>
        <p:spPr>
          <a:xfrm>
            <a:off x="4793070" y="4669141"/>
            <a:ext cx="25540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vi</a:t>
            </a:r>
            <a:r>
              <a:rPr kumimoji="0" lang="en-GB" sz="6000" b="0" i="0" u="none" strike="dbl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a:t>
            </a:r>
          </a:p>
        </p:txBody>
      </p:sp>
      <p:sp>
        <p:nvSpPr>
          <p:cNvPr id="20" name="TextBox 19"/>
          <p:cNvSpPr txBox="1"/>
          <p:nvPr/>
        </p:nvSpPr>
        <p:spPr>
          <a:xfrm>
            <a:off x="3354575" y="5444269"/>
            <a:ext cx="5400316"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p:cNvSpPr txBox="1"/>
          <p:nvPr/>
        </p:nvSpPr>
        <p:spPr>
          <a:xfrm>
            <a:off x="8114192" y="509062"/>
            <a:ext cx="40923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modern</a:t>
            </a:r>
            <a:r>
              <a:rPr kumimoji="0" lang="en-GB" sz="6000" b="0" i="0" u="none" strike="dbl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24" name="Picture 23" descr="yellow sports ca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98722" y="2041325"/>
            <a:ext cx="2022592" cy="1011296"/>
          </a:xfrm>
          <a:prstGeom prst="rect">
            <a:avLst/>
          </a:prstGeom>
        </p:spPr>
      </p:pic>
      <p:pic>
        <p:nvPicPr>
          <p:cNvPr id="25" name="Picture 24" descr="green checkmar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94313" y="1512160"/>
            <a:ext cx="507691" cy="528844"/>
          </a:xfrm>
          <a:prstGeom prst="rect">
            <a:avLst/>
          </a:prstGeom>
        </p:spPr>
      </p:pic>
      <p:pic>
        <p:nvPicPr>
          <p:cNvPr id="26" name="Picture 25" descr="old red ca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13680" y="2004569"/>
            <a:ext cx="1520110" cy="954819"/>
          </a:xfrm>
          <a:prstGeom prst="rect">
            <a:avLst/>
          </a:prstGeom>
        </p:spPr>
      </p:pic>
      <p:pic>
        <p:nvPicPr>
          <p:cNvPr id="27" name="Picture 26" descr="red cross"/>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50918" y="1437672"/>
            <a:ext cx="497082" cy="566897"/>
          </a:xfrm>
          <a:prstGeom prst="rect">
            <a:avLst/>
          </a:prstGeom>
        </p:spPr>
      </p:pic>
      <p:sp>
        <p:nvSpPr>
          <p:cNvPr id="8" name="TextBox 7"/>
          <p:cNvSpPr txBox="1"/>
          <p:nvPr/>
        </p:nvSpPr>
        <p:spPr>
          <a:xfrm>
            <a:off x="9130344" y="3559513"/>
            <a:ext cx="2554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douz</a:t>
            </a:r>
            <a:r>
              <a:rPr kumimoji="0" lang="en-GB" sz="6000" b="0" i="0" u="none" strike="dbl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a:t>
            </a:r>
            <a:endParaRPr kumimoji="0" lang="en-GB" sz="6000" b="0" i="0" u="none" strike="dbl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pic>
        <p:nvPicPr>
          <p:cNvPr id="23" name="Picture 22" descr="the number twelve"/>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99575" y="4448000"/>
            <a:ext cx="1815551" cy="14579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1974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subTnLst>
                                    <p:audio>
                                      <p:cMediaNode>
                                        <p:cTn display="0" masterRel="sameClick">
                                          <p:stCondLst>
                                            <p:cond evt="begin" delay="0">
                                              <p:tn val="13"/>
                                            </p:cond>
                                          </p:stCondLst>
                                          <p:endCondLst>
                                            <p:cond evt="onStopAudio" delay="0">
                                              <p:tgtEl>
                                                <p:sldTgt/>
                                              </p:tgtEl>
                                            </p:cond>
                                          </p:endCondLst>
                                        </p:cTn>
                                        <p:tgtEl>
                                          <p:sndTgt r:embed="rId3" name="timide.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4" name="monde.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5" name="moderne.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subTnLst>
                                    <p:audio>
                                      <p:cMediaNode>
                                        <p:cTn display="0" masterRel="sameClick">
                                          <p:stCondLst>
                                            <p:cond evt="begin" delay="0">
                                              <p:tn val="59"/>
                                            </p:cond>
                                          </p:stCondLst>
                                          <p:endCondLst>
                                            <p:cond evt="onStopAudio" delay="0">
                                              <p:tgtEl>
                                                <p:sldTgt/>
                                              </p:tgtEl>
                                            </p:cond>
                                          </p:endCondLst>
                                        </p:cTn>
                                        <p:tgtEl>
                                          <p:sndTgt r:embed="rId6" name="centre.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subTnLst>
                                    <p:audio>
                                      <p:cMediaNode>
                                        <p:cTn display="0" masterRel="sameClick">
                                          <p:stCondLst>
                                            <p:cond evt="begin" delay="0">
                                              <p:tn val="69"/>
                                            </p:cond>
                                          </p:stCondLst>
                                          <p:endCondLst>
                                            <p:cond evt="onStopAudio" delay="0">
                                              <p:tgtEl>
                                                <p:sldTgt/>
                                              </p:tgtEl>
                                            </p:cond>
                                          </p:endCondLst>
                                        </p:cTn>
                                        <p:tgtEl>
                                          <p:sndTgt r:embed="rId7" name="vie.wav"/>
                                        </p:tgtEl>
                                      </p:cMediaNode>
                                    </p:audio>
                                  </p:sub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subTnLst>
                                    <p:audio>
                                      <p:cMediaNode>
                                        <p:cTn display="0" masterRel="sameClick">
                                          <p:stCondLst>
                                            <p:cond evt="begin" delay="0">
                                              <p:tn val="79"/>
                                            </p:cond>
                                          </p:stCondLst>
                                          <p:endCondLst>
                                            <p:cond evt="onStopAudio" delay="0">
                                              <p:tgtEl>
                                                <p:sldTgt/>
                                              </p:tgtEl>
                                            </p:cond>
                                          </p:endCondLst>
                                        </p:cTn>
                                        <p:tgtEl>
                                          <p:sndTgt r:embed="rId8" name="douze.wav"/>
                                        </p:tgtEl>
                                      </p:cMediaNode>
                                    </p:audio>
                                  </p:sub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9" grpId="0"/>
      <p:bldP spid="13" grpId="0"/>
      <p:bldP spid="16" grpId="0" animBg="1"/>
      <p:bldP spid="6" grpId="0"/>
      <p:bldP spid="10" grpId="0"/>
      <p:bldP spid="7" grpId="0"/>
      <p:bldP spid="20" grpId="0"/>
      <p:bldP spid="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398" y="300267"/>
            <a:ext cx="10515600" cy="1325563"/>
          </a:xfrm>
        </p:spPr>
        <p:txBody>
          <a:bodyPr>
            <a:normAutofit fontScale="90000"/>
          </a:bodyPr>
          <a:lstStyle/>
          <a:p>
            <a:pPr algn="ctr"/>
            <a:r>
              <a:rPr lang="en-GB" sz="10800" b="1" dirty="0">
                <a:solidFill>
                  <a:srgbClr val="115076"/>
                </a:solidFill>
                <a:cs typeface="Calibri" panose="020F0502020204030204" pitchFamily="34" charset="0"/>
              </a:rPr>
              <a:t>SFE</a:t>
            </a:r>
            <a:br>
              <a:rPr lang="en-GB" sz="9600" b="1" dirty="0">
                <a:solidFill>
                  <a:srgbClr val="115076"/>
                </a:solidFill>
                <a:cs typeface="Calibri" panose="020F0502020204030204" pitchFamily="34" charset="0"/>
              </a:rPr>
            </a:br>
            <a:endParaRPr lang="en-GB" dirty="0"/>
          </a:p>
        </p:txBody>
      </p:sp>
      <p:pic>
        <p:nvPicPr>
          <p:cNvPr id="17" name="Picture 2" descr="Quiet Sign Clip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6846" y="171727"/>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95842" y="1064501"/>
            <a:ext cx="5400316"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[silent final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Rounded Rectangle 13" descr="rectangle"/>
          <p:cNvSpPr/>
          <p:nvPr/>
        </p:nvSpPr>
        <p:spPr>
          <a:xfrm>
            <a:off x="4627118" y="1670603"/>
            <a:ext cx="2864937" cy="304561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TextBox 12"/>
          <p:cNvSpPr txBox="1"/>
          <p:nvPr/>
        </p:nvSpPr>
        <p:spPr>
          <a:xfrm>
            <a:off x="4763689" y="3655779"/>
            <a:ext cx="25833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timide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6" name="Multiply 15" descr="orange x"/>
          <p:cNvSpPr/>
          <p:nvPr/>
        </p:nvSpPr>
        <p:spPr>
          <a:xfrm>
            <a:off x="6651962" y="3769375"/>
            <a:ext cx="590109" cy="914714"/>
          </a:xfrm>
          <a:prstGeom prst="mathMultiply">
            <a:avLst/>
          </a:prstGeom>
          <a:solidFill>
            <a:srgbClr val="E65D00"/>
          </a:solidFill>
          <a:ln>
            <a:solidFill>
              <a:srgbClr val="E6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498325" y="496147"/>
            <a:ext cx="34794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mond</a:t>
            </a:r>
            <a:r>
              <a:rPr kumimoji="0" lang="en-GB" sz="6000" b="0" i="0" u="none" strike="dbl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a:t>
            </a:r>
          </a:p>
        </p:txBody>
      </p:sp>
      <p:sp>
        <p:nvSpPr>
          <p:cNvPr id="10" name="TextBox 9"/>
          <p:cNvSpPr txBox="1"/>
          <p:nvPr/>
        </p:nvSpPr>
        <p:spPr>
          <a:xfrm>
            <a:off x="890008" y="3528840"/>
            <a:ext cx="26960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centr</a:t>
            </a:r>
            <a:r>
              <a:rPr kumimoji="0" lang="en-GB" sz="6000" b="0" i="0" u="none" strike="dbl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a:t>
            </a:r>
          </a:p>
        </p:txBody>
      </p:sp>
      <p:sp>
        <p:nvSpPr>
          <p:cNvPr id="7" name="TextBox 6"/>
          <p:cNvSpPr txBox="1"/>
          <p:nvPr/>
        </p:nvSpPr>
        <p:spPr>
          <a:xfrm>
            <a:off x="4793070" y="4669141"/>
            <a:ext cx="255401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vi</a:t>
            </a:r>
            <a:r>
              <a:rPr kumimoji="0" lang="en-GB" sz="6000" b="0" i="0" u="none" strike="dbl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a:t>
            </a:r>
          </a:p>
        </p:txBody>
      </p:sp>
      <p:sp>
        <p:nvSpPr>
          <p:cNvPr id="9" name="TextBox 8"/>
          <p:cNvSpPr txBox="1"/>
          <p:nvPr/>
        </p:nvSpPr>
        <p:spPr>
          <a:xfrm>
            <a:off x="8114192" y="509062"/>
            <a:ext cx="40923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modern</a:t>
            </a:r>
            <a:r>
              <a:rPr kumimoji="0" lang="en-GB" sz="6000" b="0" i="0" u="none" strike="dbl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9130344" y="3559513"/>
            <a:ext cx="255401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douz</a:t>
            </a:r>
            <a:r>
              <a:rPr kumimoji="0" lang="en-GB" sz="6000" b="0" i="0" u="none" strike="dbl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a:t>
            </a:r>
            <a:endParaRPr kumimoji="0" lang="en-GB" sz="6000" b="0" i="0" u="none" strike="dbl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7014437" y="6489683"/>
            <a:ext cx="30686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 Owen / Rachel Hawkes</a:t>
            </a:r>
          </a:p>
        </p:txBody>
      </p:sp>
    </p:spTree>
    <p:extLst>
      <p:ext uri="{BB962C8B-B14F-4D97-AF65-F5344CB8AC3E}">
        <p14:creationId xmlns:p14="http://schemas.microsoft.com/office/powerpoint/2010/main" val="370768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subTnLst>
                                    <p:audio>
                                      <p:cMediaNode>
                                        <p:cTn display="0" masterRel="sameClick">
                                          <p:stCondLst>
                                            <p:cond evt="begin" delay="0">
                                              <p:tn val="13"/>
                                            </p:cond>
                                          </p:stCondLst>
                                          <p:endCondLst>
                                            <p:cond evt="onStopAudio" delay="0">
                                              <p:tgtEl>
                                                <p:sldTgt/>
                                              </p:tgtEl>
                                            </p:cond>
                                          </p:endCondLst>
                                        </p:cTn>
                                        <p:tgtEl>
                                          <p:sndTgt r:embed="rId3" name="timide.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subTnLst>
                                    <p:audio>
                                      <p:cMediaNode>
                                        <p:cTn display="0" masterRel="sameClick">
                                          <p:stCondLst>
                                            <p:cond evt="begin" delay="0">
                                              <p:tn val="24"/>
                                            </p:cond>
                                          </p:stCondLst>
                                          <p:endCondLst>
                                            <p:cond evt="onStopAudio" delay="0">
                                              <p:tgtEl>
                                                <p:sldTgt/>
                                              </p:tgtEl>
                                            </p:cond>
                                          </p:endCondLst>
                                        </p:cTn>
                                        <p:tgtEl>
                                          <p:sndTgt r:embed="rId4" name="monde.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5" name="moderne.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6" name="centre.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subTnLst>
                                    <p:audio>
                                      <p:cMediaNode>
                                        <p:cTn display="0" masterRel="sameClick">
                                          <p:stCondLst>
                                            <p:cond evt="begin" delay="0">
                                              <p:tn val="39"/>
                                            </p:cond>
                                          </p:stCondLst>
                                          <p:endCondLst>
                                            <p:cond evt="onStopAudio" delay="0">
                                              <p:tgtEl>
                                                <p:sldTgt/>
                                              </p:tgtEl>
                                            </p:cond>
                                          </p:endCondLst>
                                        </p:cTn>
                                        <p:tgtEl>
                                          <p:sndTgt r:embed="rId7" name="vie.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subTnLst>
                                    <p:audio>
                                      <p:cMediaNode>
                                        <p:cTn display="0" masterRel="sameClick">
                                          <p:stCondLst>
                                            <p:cond evt="begin" delay="0">
                                              <p:tn val="44"/>
                                            </p:cond>
                                          </p:stCondLst>
                                          <p:endCondLst>
                                            <p:cond evt="onStopAudio" delay="0">
                                              <p:tgtEl>
                                                <p:sldTgt/>
                                              </p:tgtEl>
                                            </p:cond>
                                          </p:endCondLst>
                                        </p:cTn>
                                        <p:tgtEl>
                                          <p:sndTgt r:embed="rId8" name="dou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3" grpId="0"/>
      <p:bldP spid="16" grpId="0" animBg="1"/>
      <p:bldP spid="6" grpId="0"/>
      <p:bldP spid="10" grpId="0"/>
      <p:bldP spid="7" grpId="0"/>
      <p:bldP spid="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On </a:t>
            </a:r>
            <a:r>
              <a:rPr lang="en-GB" sz="3600" b="1" dirty="0" err="1">
                <a:solidFill>
                  <a:schemeClr val="bg1"/>
                </a:solidFill>
              </a:rPr>
              <a:t>écoute</a:t>
            </a:r>
            <a:endParaRPr lang="en-GB" sz="3600" b="1" dirty="0">
              <a:solidFill>
                <a:schemeClr val="bg1"/>
              </a:solidFill>
            </a:endParaRPr>
          </a:p>
        </p:txBody>
      </p:sp>
      <p:sp>
        <p:nvSpPr>
          <p:cNvPr id="5" name="Rounded Rectangle 46">
            <a:extLst>
              <a:ext uri="{FF2B5EF4-FFF2-40B4-BE49-F238E27FC236}">
                <a16:creationId xmlns:a16="http://schemas.microsoft.com/office/drawing/2014/main" id="{2E9269F7-4DBD-4D66-9033-F8D7A9604A95}"/>
              </a:ext>
            </a:extLst>
          </p:cNvPr>
          <p:cNvSpPr/>
          <p:nvPr/>
        </p:nvSpPr>
        <p:spPr>
          <a:xfrm>
            <a:off x="10748518" y="249869"/>
            <a:ext cx="116140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écouter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p:cNvSpPr txBox="1"/>
          <p:nvPr/>
        </p:nvSpPr>
        <p:spPr>
          <a:xfrm>
            <a:off x="716555" y="2115227"/>
            <a:ext cx="2105079" cy="553998"/>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La femme</a:t>
            </a:r>
          </a:p>
        </p:txBody>
      </p:sp>
      <p:sp>
        <p:nvSpPr>
          <p:cNvPr id="10" name="Action Button: Forward or Next 9">
            <a:hlinkClick r:id="" action="ppaction://noaction" highlightClick="1">
              <a:snd r:embed="rId4" name="1 elle parle a l'homme.wav"/>
            </a:hlinkClick>
          </p:cNvPr>
          <p:cNvSpPr/>
          <p:nvPr/>
        </p:nvSpPr>
        <p:spPr>
          <a:xfrm>
            <a:off x="716555" y="3112104"/>
            <a:ext cx="641445" cy="7233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Action Button: Forward or Next 10">
            <a:hlinkClick r:id="" action="ppaction://noaction" highlightClick="1">
              <a:snd r:embed="rId5" name="2 elle etudie l'histoire.wav"/>
            </a:hlinkClick>
          </p:cNvPr>
          <p:cNvSpPr/>
          <p:nvPr/>
        </p:nvSpPr>
        <p:spPr>
          <a:xfrm>
            <a:off x="6825328" y="3088883"/>
            <a:ext cx="641445" cy="7233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TextBox 11"/>
          <p:cNvSpPr txBox="1"/>
          <p:nvPr/>
        </p:nvSpPr>
        <p:spPr>
          <a:xfrm>
            <a:off x="6825328" y="2115227"/>
            <a:ext cx="2105079" cy="553998"/>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L’amie</a:t>
            </a:r>
            <a:endParaRPr kumimoji="0" lang="en-GB"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Action Button: Forward or Next 12">
            <a:hlinkClick r:id="" action="ppaction://noaction" highlightClick="1">
              <a:snd r:embed="rId6" name="3 elle porte une chemise bleue.wav"/>
            </a:hlinkClick>
          </p:cNvPr>
          <p:cNvSpPr/>
          <p:nvPr/>
        </p:nvSpPr>
        <p:spPr>
          <a:xfrm>
            <a:off x="716554" y="4359219"/>
            <a:ext cx="641445" cy="7233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Action Button: Forward or Next 13">
            <a:hlinkClick r:id="" action="ppaction://noaction" highlightClick="1">
              <a:snd r:embed="rId7" name="4 elle aime l'uniforme moderne.wav"/>
            </a:hlinkClick>
          </p:cNvPr>
          <p:cNvSpPr/>
          <p:nvPr/>
        </p:nvSpPr>
        <p:spPr>
          <a:xfrm>
            <a:off x="6825328" y="4359220"/>
            <a:ext cx="641445" cy="72333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TextBox 14"/>
          <p:cNvSpPr txBox="1"/>
          <p:nvPr/>
        </p:nvSpPr>
        <p:spPr>
          <a:xfrm>
            <a:off x="1479534" y="3112104"/>
            <a:ext cx="45402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Elle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parle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à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l’homme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6" name="TextBox 15"/>
          <p:cNvSpPr txBox="1"/>
          <p:nvPr/>
        </p:nvSpPr>
        <p:spPr>
          <a:xfrm>
            <a:off x="7651734" y="3112104"/>
            <a:ext cx="45402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Elle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étudie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l’histoire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7" name="TextBox 16"/>
          <p:cNvSpPr txBox="1"/>
          <p:nvPr/>
        </p:nvSpPr>
        <p:spPr>
          <a:xfrm>
            <a:off x="1479534" y="4324928"/>
            <a:ext cx="486030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Elle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porte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une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chemise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bleue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8" name="TextBox 17"/>
          <p:cNvSpPr txBox="1"/>
          <p:nvPr/>
        </p:nvSpPr>
        <p:spPr>
          <a:xfrm>
            <a:off x="7651734" y="4324928"/>
            <a:ext cx="45402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Elle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aime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l’uniforme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moderne</a:t>
            </a:r>
            <a:r>
              <a:rPr kumimoji="0" lang="en-GB" sz="3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9" name="TextBox 18"/>
          <p:cNvSpPr txBox="1"/>
          <p:nvPr/>
        </p:nvSpPr>
        <p:spPr>
          <a:xfrm>
            <a:off x="-6342" y="3112104"/>
            <a:ext cx="722896" cy="73866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20" name="TextBox 19"/>
          <p:cNvSpPr txBox="1"/>
          <p:nvPr/>
        </p:nvSpPr>
        <p:spPr>
          <a:xfrm>
            <a:off x="6102432" y="3088883"/>
            <a:ext cx="722896" cy="73866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21" name="TextBox 20"/>
          <p:cNvSpPr txBox="1"/>
          <p:nvPr/>
        </p:nvSpPr>
        <p:spPr>
          <a:xfrm>
            <a:off x="0" y="4359219"/>
            <a:ext cx="722896" cy="73866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22" name="TextBox 21"/>
          <p:cNvSpPr txBox="1"/>
          <p:nvPr/>
        </p:nvSpPr>
        <p:spPr>
          <a:xfrm>
            <a:off x="6102432" y="4359220"/>
            <a:ext cx="722896" cy="73866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23" name="TextBox 22"/>
          <p:cNvSpPr txBox="1"/>
          <p:nvPr/>
        </p:nvSpPr>
        <p:spPr>
          <a:xfrm>
            <a:off x="153174" y="1255620"/>
            <a:ext cx="61508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Écoute</a:t>
            </a:r>
            <a:r>
              <a:rPr kumimoji="0" lang="en-GB"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a:sym typeface="Arial"/>
              </a:rPr>
              <a:t> et </a:t>
            </a:r>
            <a:r>
              <a:rPr kumimoji="0" lang="en-GB" sz="3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3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Arial"/>
                <a:sym typeface="Arial"/>
              </a:rPr>
              <a:t> les phrases.</a:t>
            </a:r>
          </a:p>
        </p:txBody>
      </p:sp>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b="58404"/>
          <a:stretch/>
        </p:blipFill>
        <p:spPr>
          <a:xfrm>
            <a:off x="2907760" y="1905348"/>
            <a:ext cx="1001927" cy="907609"/>
          </a:xfrm>
          <a:prstGeom prst="rect">
            <a:avLst/>
          </a:prstGeom>
        </p:spPr>
      </p:pic>
      <p:grpSp>
        <p:nvGrpSpPr>
          <p:cNvPr id="25" name="Group 24"/>
          <p:cNvGrpSpPr/>
          <p:nvPr/>
        </p:nvGrpSpPr>
        <p:grpSpPr>
          <a:xfrm>
            <a:off x="9148374" y="1246667"/>
            <a:ext cx="1812395" cy="1618015"/>
            <a:chOff x="9148374" y="1246667"/>
            <a:chExt cx="1812395" cy="1618015"/>
          </a:xfrm>
        </p:grpSpPr>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48374" y="1438068"/>
              <a:ext cx="1728174" cy="1426614"/>
            </a:xfrm>
            <a:prstGeom prst="rect">
              <a:avLst/>
            </a:prstGeom>
          </p:spPr>
        </p:pic>
        <p:sp>
          <p:nvSpPr>
            <p:cNvPr id="27" name="Oval 26"/>
            <p:cNvSpPr/>
            <p:nvPr/>
          </p:nvSpPr>
          <p:spPr>
            <a:xfrm>
              <a:off x="9653337" y="1246667"/>
              <a:ext cx="1307432" cy="69295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Salut</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grpSp>
    </p:spTree>
    <p:extLst>
      <p:ext uri="{BB962C8B-B14F-4D97-AF65-F5344CB8AC3E}">
        <p14:creationId xmlns:p14="http://schemas.microsoft.com/office/powerpoint/2010/main" val="284103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On </a:t>
            </a:r>
            <a:r>
              <a:rPr lang="en-GB" sz="3600" b="1" dirty="0" err="1">
                <a:solidFill>
                  <a:schemeClr val="bg1"/>
                </a:solidFill>
              </a:rPr>
              <a:t>parle</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Rachel Hawkes</a:t>
            </a:r>
          </a:p>
        </p:txBody>
      </p:sp>
      <p:graphicFrame>
        <p:nvGraphicFramePr>
          <p:cNvPr id="7" name="Table 6"/>
          <p:cNvGraphicFramePr>
            <a:graphicFrameLocks noGrp="1"/>
          </p:cNvGraphicFramePr>
          <p:nvPr/>
        </p:nvGraphicFramePr>
        <p:xfrm>
          <a:off x="914399" y="1163992"/>
          <a:ext cx="5105400" cy="4916769"/>
        </p:xfrm>
        <a:graphic>
          <a:graphicData uri="http://schemas.openxmlformats.org/drawingml/2006/table">
            <a:tbl>
              <a:tblPr/>
              <a:tblGrid>
                <a:gridCol w="1701800">
                  <a:extLst>
                    <a:ext uri="{9D8B030D-6E8A-4147-A177-3AD203B41FA5}">
                      <a16:colId xmlns:a16="http://schemas.microsoft.com/office/drawing/2014/main" val="3193779289"/>
                    </a:ext>
                  </a:extLst>
                </a:gridCol>
                <a:gridCol w="1701800">
                  <a:extLst>
                    <a:ext uri="{9D8B030D-6E8A-4147-A177-3AD203B41FA5}">
                      <a16:colId xmlns:a16="http://schemas.microsoft.com/office/drawing/2014/main" val="849940749"/>
                    </a:ext>
                  </a:extLst>
                </a:gridCol>
                <a:gridCol w="1701800">
                  <a:extLst>
                    <a:ext uri="{9D8B030D-6E8A-4147-A177-3AD203B41FA5}">
                      <a16:colId xmlns:a16="http://schemas.microsoft.com/office/drawing/2014/main" val="4078715583"/>
                    </a:ext>
                  </a:extLst>
                </a:gridCol>
              </a:tblGrid>
              <a:tr h="1638923">
                <a:tc>
                  <a:txBody>
                    <a:bodyPr/>
                    <a:lstStyle/>
                    <a:p>
                      <a:pPr algn="ctr"/>
                      <a:r>
                        <a:rPr lang="en-GB" sz="2000" dirty="0" err="1">
                          <a:solidFill>
                            <a:schemeClr val="accent5">
                              <a:lumMod val="50000"/>
                            </a:schemeClr>
                          </a:solidFill>
                        </a:rPr>
                        <a:t>drôle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intéressante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timide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889824129"/>
                  </a:ext>
                </a:extLst>
              </a:tr>
              <a:tr h="1638923">
                <a:tc>
                  <a:txBody>
                    <a:bodyPr/>
                    <a:lstStyle/>
                    <a:p>
                      <a:pPr algn="ctr"/>
                      <a:r>
                        <a:rPr lang="en-GB" sz="2000" dirty="0" err="1">
                          <a:solidFill>
                            <a:schemeClr val="accent5">
                              <a:lumMod val="50000"/>
                            </a:schemeClr>
                          </a:solidFill>
                        </a:rPr>
                        <a:t>grande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la femme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a:solidFill>
                            <a:schemeClr val="accent5">
                              <a:lumMod val="50000"/>
                            </a:schemeClr>
                          </a:solidFill>
                        </a:rPr>
                        <a:t>sage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584429796"/>
                  </a:ext>
                </a:extLst>
              </a:tr>
              <a:tr h="1638923">
                <a:tc>
                  <a:txBody>
                    <a:bodyPr/>
                    <a:lstStyle/>
                    <a:p>
                      <a:pPr algn="ctr"/>
                      <a:r>
                        <a:rPr lang="en-GB" sz="2000" dirty="0" err="1">
                          <a:solidFill>
                            <a:schemeClr val="accent5">
                              <a:lumMod val="50000"/>
                            </a:schemeClr>
                          </a:solidFill>
                        </a:rPr>
                        <a:t>stricte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calme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puissante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727490136"/>
                  </a:ext>
                </a:extLst>
              </a:tr>
            </a:tbl>
          </a:graphicData>
        </a:graphic>
      </p:graphicFrame>
      <p:graphicFrame>
        <p:nvGraphicFramePr>
          <p:cNvPr id="9" name="Table 8"/>
          <p:cNvGraphicFramePr>
            <a:graphicFrameLocks noGrp="1"/>
          </p:cNvGraphicFramePr>
          <p:nvPr/>
        </p:nvGraphicFramePr>
        <p:xfrm>
          <a:off x="6457246" y="1163991"/>
          <a:ext cx="5105400" cy="4916769"/>
        </p:xfrm>
        <a:graphic>
          <a:graphicData uri="http://schemas.openxmlformats.org/drawingml/2006/table">
            <a:tbl>
              <a:tblPr/>
              <a:tblGrid>
                <a:gridCol w="1701800">
                  <a:extLst>
                    <a:ext uri="{9D8B030D-6E8A-4147-A177-3AD203B41FA5}">
                      <a16:colId xmlns:a16="http://schemas.microsoft.com/office/drawing/2014/main" val="3193779289"/>
                    </a:ext>
                  </a:extLst>
                </a:gridCol>
                <a:gridCol w="1701800">
                  <a:extLst>
                    <a:ext uri="{9D8B030D-6E8A-4147-A177-3AD203B41FA5}">
                      <a16:colId xmlns:a16="http://schemas.microsoft.com/office/drawing/2014/main" val="849940749"/>
                    </a:ext>
                  </a:extLst>
                </a:gridCol>
                <a:gridCol w="1701800">
                  <a:extLst>
                    <a:ext uri="{9D8B030D-6E8A-4147-A177-3AD203B41FA5}">
                      <a16:colId xmlns:a16="http://schemas.microsoft.com/office/drawing/2014/main" val="4078715583"/>
                    </a:ext>
                  </a:extLst>
                </a:gridCol>
              </a:tblGrid>
              <a:tr h="1638923">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889824129"/>
                  </a:ext>
                </a:extLst>
              </a:tr>
              <a:tr h="1638923">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baseline="0" dirty="0" err="1">
                          <a:solidFill>
                            <a:schemeClr val="accent5">
                              <a:lumMod val="50000"/>
                            </a:schemeClr>
                          </a:solidFill>
                        </a:rPr>
                        <a:t>l’amie</a:t>
                      </a:r>
                      <a:endParaRPr lang="en-GB" sz="2000" b="1"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584429796"/>
                  </a:ext>
                </a:extLst>
              </a:tr>
              <a:tr h="1638923">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727490136"/>
                  </a:ext>
                </a:extLst>
              </a:tr>
            </a:tbl>
          </a:graphicData>
        </a:graphic>
      </p:graphicFrame>
      <p:sp>
        <p:nvSpPr>
          <p:cNvPr id="10" name="TextBox 9"/>
          <p:cNvSpPr txBox="1"/>
          <p:nvPr/>
        </p:nvSpPr>
        <p:spPr>
          <a:xfrm>
            <a:off x="9080600" y="247009"/>
            <a:ext cx="3111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Partenaire</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a:t>
            </a:r>
          </a:p>
        </p:txBody>
      </p:sp>
      <p:sp>
        <p:nvSpPr>
          <p:cNvPr id="11" name="5-Point Star 10"/>
          <p:cNvSpPr/>
          <p:nvPr/>
        </p:nvSpPr>
        <p:spPr>
          <a:xfrm>
            <a:off x="1047750" y="1314450"/>
            <a:ext cx="342900" cy="2857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5-Point Star 11"/>
          <p:cNvSpPr/>
          <p:nvPr/>
        </p:nvSpPr>
        <p:spPr>
          <a:xfrm>
            <a:off x="6667500" y="1314450"/>
            <a:ext cx="342900" cy="2857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858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On </a:t>
            </a:r>
            <a:r>
              <a:rPr lang="en-GB" sz="3600" b="1" dirty="0" err="1">
                <a:solidFill>
                  <a:schemeClr val="bg1"/>
                </a:solidFill>
              </a:rPr>
              <a:t>parle</a:t>
            </a:r>
            <a:r>
              <a:rPr lang="en-GB" sz="3600" b="1" dirty="0">
                <a:solidFill>
                  <a:schemeClr val="bg1"/>
                </a:solidFill>
              </a:rPr>
              <a:t>!</a:t>
            </a:r>
          </a:p>
        </p:txBody>
      </p:sp>
      <p:graphicFrame>
        <p:nvGraphicFramePr>
          <p:cNvPr id="7" name="Table 6"/>
          <p:cNvGraphicFramePr>
            <a:graphicFrameLocks noGrp="1"/>
          </p:cNvGraphicFramePr>
          <p:nvPr/>
        </p:nvGraphicFramePr>
        <p:xfrm>
          <a:off x="914399" y="1163992"/>
          <a:ext cx="5105400" cy="4916769"/>
        </p:xfrm>
        <a:graphic>
          <a:graphicData uri="http://schemas.openxmlformats.org/drawingml/2006/table">
            <a:tbl>
              <a:tblPr/>
              <a:tblGrid>
                <a:gridCol w="1701800">
                  <a:extLst>
                    <a:ext uri="{9D8B030D-6E8A-4147-A177-3AD203B41FA5}">
                      <a16:colId xmlns:a16="http://schemas.microsoft.com/office/drawing/2014/main" val="3193779289"/>
                    </a:ext>
                  </a:extLst>
                </a:gridCol>
                <a:gridCol w="1701800">
                  <a:extLst>
                    <a:ext uri="{9D8B030D-6E8A-4147-A177-3AD203B41FA5}">
                      <a16:colId xmlns:a16="http://schemas.microsoft.com/office/drawing/2014/main" val="849940749"/>
                    </a:ext>
                  </a:extLst>
                </a:gridCol>
                <a:gridCol w="1701800">
                  <a:extLst>
                    <a:ext uri="{9D8B030D-6E8A-4147-A177-3AD203B41FA5}">
                      <a16:colId xmlns:a16="http://schemas.microsoft.com/office/drawing/2014/main" val="4078715583"/>
                    </a:ext>
                  </a:extLst>
                </a:gridCol>
              </a:tblGrid>
              <a:tr h="1638923">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889824129"/>
                  </a:ext>
                </a:extLst>
              </a:tr>
              <a:tr h="1638923">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la femme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584429796"/>
                  </a:ext>
                </a:extLst>
              </a:tr>
              <a:tr h="1638923">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727490136"/>
                  </a:ext>
                </a:extLst>
              </a:tr>
            </a:tbl>
          </a:graphicData>
        </a:graphic>
      </p:graphicFrame>
      <p:graphicFrame>
        <p:nvGraphicFramePr>
          <p:cNvPr id="9" name="Table 8"/>
          <p:cNvGraphicFramePr>
            <a:graphicFrameLocks noGrp="1"/>
          </p:cNvGraphicFramePr>
          <p:nvPr/>
        </p:nvGraphicFramePr>
        <p:xfrm>
          <a:off x="6457246" y="1163991"/>
          <a:ext cx="5105400" cy="4916769"/>
        </p:xfrm>
        <a:graphic>
          <a:graphicData uri="http://schemas.openxmlformats.org/drawingml/2006/table">
            <a:tbl>
              <a:tblPr/>
              <a:tblGrid>
                <a:gridCol w="1701800">
                  <a:extLst>
                    <a:ext uri="{9D8B030D-6E8A-4147-A177-3AD203B41FA5}">
                      <a16:colId xmlns:a16="http://schemas.microsoft.com/office/drawing/2014/main" val="3193779289"/>
                    </a:ext>
                  </a:extLst>
                </a:gridCol>
                <a:gridCol w="1701800">
                  <a:extLst>
                    <a:ext uri="{9D8B030D-6E8A-4147-A177-3AD203B41FA5}">
                      <a16:colId xmlns:a16="http://schemas.microsoft.com/office/drawing/2014/main" val="849940749"/>
                    </a:ext>
                  </a:extLst>
                </a:gridCol>
                <a:gridCol w="1701800">
                  <a:extLst>
                    <a:ext uri="{9D8B030D-6E8A-4147-A177-3AD203B41FA5}">
                      <a16:colId xmlns:a16="http://schemas.microsoft.com/office/drawing/2014/main" val="4078715583"/>
                    </a:ext>
                  </a:extLst>
                </a:gridCol>
              </a:tblGrid>
              <a:tr h="1638923">
                <a:tc>
                  <a:txBody>
                    <a:bodyPr/>
                    <a:lstStyle/>
                    <a:p>
                      <a:pPr algn="ctr"/>
                      <a:r>
                        <a:rPr lang="en-GB" sz="2000" dirty="0">
                          <a:solidFill>
                            <a:schemeClr val="accent5">
                              <a:lumMod val="50000"/>
                            </a:schemeClr>
                          </a:solidFill>
                        </a:rPr>
                        <a:t>petite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méchante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amusante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889824129"/>
                  </a:ext>
                </a:extLst>
              </a:tr>
              <a:tr h="1638923">
                <a:tc>
                  <a:txBody>
                    <a:bodyPr/>
                    <a:lstStyle/>
                    <a:p>
                      <a:pPr algn="ctr"/>
                      <a:r>
                        <a:rPr lang="en-GB" sz="2000" dirty="0" err="1">
                          <a:solidFill>
                            <a:schemeClr val="accent5">
                              <a:lumMod val="50000"/>
                            </a:schemeClr>
                          </a:solidFill>
                        </a:rPr>
                        <a:t>intelligente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err="1">
                          <a:solidFill>
                            <a:schemeClr val="accent5">
                              <a:lumMod val="50000"/>
                            </a:schemeClr>
                          </a:solidFill>
                        </a:rPr>
                        <a:t>l’amie</a:t>
                      </a:r>
                      <a:endParaRPr lang="en-GB" sz="2000" b="1"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malade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584429796"/>
                  </a:ext>
                </a:extLst>
              </a:tr>
              <a:tr h="1638923">
                <a:tc>
                  <a:txBody>
                    <a:bodyPr/>
                    <a:lstStyle/>
                    <a:p>
                      <a:pPr algn="ctr"/>
                      <a:r>
                        <a:rPr lang="en-GB" sz="2000" dirty="0" err="1">
                          <a:solidFill>
                            <a:schemeClr val="accent5">
                              <a:lumMod val="50000"/>
                            </a:schemeClr>
                          </a:solidFill>
                        </a:rPr>
                        <a:t>excellente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contente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drôle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727490136"/>
                  </a:ext>
                </a:extLst>
              </a:tr>
            </a:tbl>
          </a:graphicData>
        </a:graphic>
      </p:graphicFrame>
      <p:sp>
        <p:nvSpPr>
          <p:cNvPr id="10" name="TextBox 9"/>
          <p:cNvSpPr txBox="1"/>
          <p:nvPr/>
        </p:nvSpPr>
        <p:spPr>
          <a:xfrm>
            <a:off x="9080600" y="247009"/>
            <a:ext cx="3111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Partenaire</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a:t>
            </a:r>
          </a:p>
        </p:txBody>
      </p:sp>
      <p:sp>
        <p:nvSpPr>
          <p:cNvPr id="11" name="5-Point Star 10"/>
          <p:cNvSpPr/>
          <p:nvPr/>
        </p:nvSpPr>
        <p:spPr>
          <a:xfrm>
            <a:off x="1047750" y="1314450"/>
            <a:ext cx="342900" cy="2857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5-Point Star 11"/>
          <p:cNvSpPr/>
          <p:nvPr/>
        </p:nvSpPr>
        <p:spPr>
          <a:xfrm>
            <a:off x="6667500" y="1314450"/>
            <a:ext cx="342900" cy="2857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9834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On </a:t>
            </a:r>
            <a:r>
              <a:rPr lang="en-GB" sz="3600" b="1" dirty="0" err="1">
                <a:solidFill>
                  <a:schemeClr val="bg1"/>
                </a:solidFill>
              </a:rPr>
              <a:t>parle</a:t>
            </a:r>
            <a:r>
              <a:rPr lang="en-GB" sz="3600" b="1" dirty="0">
                <a:solidFill>
                  <a:schemeClr val="bg1"/>
                </a:solidFill>
              </a:rPr>
              <a:t>!</a:t>
            </a:r>
          </a:p>
        </p:txBody>
      </p:sp>
      <p:sp>
        <p:nvSpPr>
          <p:cNvPr id="6" name="TextBox 5"/>
          <p:cNvSpPr txBox="1"/>
          <p:nvPr/>
        </p:nvSpPr>
        <p:spPr>
          <a:xfrm>
            <a:off x="8240891" y="6494075"/>
            <a:ext cx="1986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Rachel Hawkes</a:t>
            </a:r>
          </a:p>
        </p:txBody>
      </p:sp>
      <p:graphicFrame>
        <p:nvGraphicFramePr>
          <p:cNvPr id="7" name="Table 6"/>
          <p:cNvGraphicFramePr>
            <a:graphicFrameLocks noGrp="1"/>
          </p:cNvGraphicFramePr>
          <p:nvPr/>
        </p:nvGraphicFramePr>
        <p:xfrm>
          <a:off x="6457246" y="1163991"/>
          <a:ext cx="5105400" cy="4916769"/>
        </p:xfrm>
        <a:graphic>
          <a:graphicData uri="http://schemas.openxmlformats.org/drawingml/2006/table">
            <a:tbl>
              <a:tblPr/>
              <a:tblGrid>
                <a:gridCol w="1701800">
                  <a:extLst>
                    <a:ext uri="{9D8B030D-6E8A-4147-A177-3AD203B41FA5}">
                      <a16:colId xmlns:a16="http://schemas.microsoft.com/office/drawing/2014/main" val="3193779289"/>
                    </a:ext>
                  </a:extLst>
                </a:gridCol>
                <a:gridCol w="1701800">
                  <a:extLst>
                    <a:ext uri="{9D8B030D-6E8A-4147-A177-3AD203B41FA5}">
                      <a16:colId xmlns:a16="http://schemas.microsoft.com/office/drawing/2014/main" val="849940749"/>
                    </a:ext>
                  </a:extLst>
                </a:gridCol>
                <a:gridCol w="1701800">
                  <a:extLst>
                    <a:ext uri="{9D8B030D-6E8A-4147-A177-3AD203B41FA5}">
                      <a16:colId xmlns:a16="http://schemas.microsoft.com/office/drawing/2014/main" val="4078715583"/>
                    </a:ext>
                  </a:extLst>
                </a:gridCol>
              </a:tblGrid>
              <a:tr h="1638923">
                <a:tc>
                  <a:txBody>
                    <a:bodyPr/>
                    <a:lstStyle/>
                    <a:p>
                      <a:pPr algn="ctr"/>
                      <a:r>
                        <a:rPr lang="en-GB" sz="2000" dirty="0">
                          <a:solidFill>
                            <a:schemeClr val="accent5">
                              <a:lumMod val="50000"/>
                            </a:schemeClr>
                          </a:solidFill>
                        </a:rPr>
                        <a:t>petite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méchante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amusante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889824129"/>
                  </a:ext>
                </a:extLst>
              </a:tr>
              <a:tr h="1638923">
                <a:tc>
                  <a:txBody>
                    <a:bodyPr/>
                    <a:lstStyle/>
                    <a:p>
                      <a:pPr algn="ctr"/>
                      <a:r>
                        <a:rPr lang="en-GB" sz="2000" dirty="0" err="1">
                          <a:solidFill>
                            <a:schemeClr val="accent5">
                              <a:lumMod val="50000"/>
                            </a:schemeClr>
                          </a:solidFill>
                        </a:rPr>
                        <a:t>intelligente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err="1">
                          <a:solidFill>
                            <a:schemeClr val="accent5">
                              <a:lumMod val="50000"/>
                            </a:schemeClr>
                          </a:solidFill>
                        </a:rPr>
                        <a:t>l’amie</a:t>
                      </a:r>
                      <a:endParaRPr lang="en-GB" sz="2000" b="1"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malade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584429796"/>
                  </a:ext>
                </a:extLst>
              </a:tr>
              <a:tr h="1638923">
                <a:tc>
                  <a:txBody>
                    <a:bodyPr/>
                    <a:lstStyle/>
                    <a:p>
                      <a:pPr algn="ctr"/>
                      <a:r>
                        <a:rPr lang="en-GB" sz="2000" dirty="0" err="1">
                          <a:solidFill>
                            <a:schemeClr val="accent5">
                              <a:lumMod val="50000"/>
                            </a:schemeClr>
                          </a:solidFill>
                        </a:rPr>
                        <a:t>excellente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contente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drôle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727490136"/>
                  </a:ext>
                </a:extLst>
              </a:tr>
            </a:tbl>
          </a:graphicData>
        </a:graphic>
      </p:graphicFrame>
      <p:graphicFrame>
        <p:nvGraphicFramePr>
          <p:cNvPr id="9" name="Table 8"/>
          <p:cNvGraphicFramePr>
            <a:graphicFrameLocks noGrp="1"/>
          </p:cNvGraphicFramePr>
          <p:nvPr/>
        </p:nvGraphicFramePr>
        <p:xfrm>
          <a:off x="914399" y="1163992"/>
          <a:ext cx="5105400" cy="4916769"/>
        </p:xfrm>
        <a:graphic>
          <a:graphicData uri="http://schemas.openxmlformats.org/drawingml/2006/table">
            <a:tbl>
              <a:tblPr/>
              <a:tblGrid>
                <a:gridCol w="1701800">
                  <a:extLst>
                    <a:ext uri="{9D8B030D-6E8A-4147-A177-3AD203B41FA5}">
                      <a16:colId xmlns:a16="http://schemas.microsoft.com/office/drawing/2014/main" val="3193779289"/>
                    </a:ext>
                  </a:extLst>
                </a:gridCol>
                <a:gridCol w="1701800">
                  <a:extLst>
                    <a:ext uri="{9D8B030D-6E8A-4147-A177-3AD203B41FA5}">
                      <a16:colId xmlns:a16="http://schemas.microsoft.com/office/drawing/2014/main" val="849940749"/>
                    </a:ext>
                  </a:extLst>
                </a:gridCol>
                <a:gridCol w="1701800">
                  <a:extLst>
                    <a:ext uri="{9D8B030D-6E8A-4147-A177-3AD203B41FA5}">
                      <a16:colId xmlns:a16="http://schemas.microsoft.com/office/drawing/2014/main" val="4078715583"/>
                    </a:ext>
                  </a:extLst>
                </a:gridCol>
              </a:tblGrid>
              <a:tr h="1638923">
                <a:tc>
                  <a:txBody>
                    <a:bodyPr/>
                    <a:lstStyle/>
                    <a:p>
                      <a:pPr algn="ctr"/>
                      <a:r>
                        <a:rPr lang="en-GB" sz="2000" dirty="0" err="1">
                          <a:solidFill>
                            <a:schemeClr val="accent5">
                              <a:lumMod val="50000"/>
                            </a:schemeClr>
                          </a:solidFill>
                        </a:rPr>
                        <a:t>drôle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intéressante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timide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889824129"/>
                  </a:ext>
                </a:extLst>
              </a:tr>
              <a:tr h="1638923">
                <a:tc>
                  <a:txBody>
                    <a:bodyPr/>
                    <a:lstStyle/>
                    <a:p>
                      <a:pPr algn="ctr"/>
                      <a:r>
                        <a:rPr lang="en-GB" sz="2000" dirty="0" err="1">
                          <a:solidFill>
                            <a:schemeClr val="accent5">
                              <a:lumMod val="50000"/>
                            </a:schemeClr>
                          </a:solidFill>
                        </a:rPr>
                        <a:t>grande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b="1" dirty="0">
                          <a:solidFill>
                            <a:schemeClr val="accent5">
                              <a:lumMod val="50000"/>
                            </a:schemeClr>
                          </a:solidFill>
                        </a:rPr>
                        <a:t>la femme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a:solidFill>
                            <a:schemeClr val="accent5">
                              <a:lumMod val="50000"/>
                            </a:schemeClr>
                          </a:solidFill>
                        </a:rPr>
                        <a:t>sage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584429796"/>
                  </a:ext>
                </a:extLst>
              </a:tr>
              <a:tr h="1638923">
                <a:tc>
                  <a:txBody>
                    <a:bodyPr/>
                    <a:lstStyle/>
                    <a:p>
                      <a:pPr algn="ctr"/>
                      <a:r>
                        <a:rPr lang="en-GB" sz="2000" dirty="0" err="1">
                          <a:solidFill>
                            <a:schemeClr val="accent5">
                              <a:lumMod val="50000"/>
                            </a:schemeClr>
                          </a:solidFill>
                        </a:rPr>
                        <a:t>stricte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calme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2000" dirty="0" err="1">
                          <a:solidFill>
                            <a:schemeClr val="accent5">
                              <a:lumMod val="50000"/>
                            </a:schemeClr>
                          </a:solidFill>
                        </a:rPr>
                        <a:t>puissante</a:t>
                      </a:r>
                      <a:endParaRPr lang="en-GB" sz="2000" dirty="0">
                        <a:solidFill>
                          <a:schemeClr val="accent5">
                            <a:lumMod val="50000"/>
                          </a:schemeClr>
                        </a:solidFill>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727490136"/>
                  </a:ext>
                </a:extLst>
              </a:tr>
            </a:tbl>
          </a:graphicData>
        </a:graphic>
      </p:graphicFrame>
      <p:sp>
        <p:nvSpPr>
          <p:cNvPr id="10" name="TextBox 9"/>
          <p:cNvSpPr txBox="1"/>
          <p:nvPr/>
        </p:nvSpPr>
        <p:spPr>
          <a:xfrm>
            <a:off x="1347536" y="2213811"/>
            <a:ext cx="12272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rPr>
              <a:t>funny</a:t>
            </a:r>
          </a:p>
        </p:txBody>
      </p:sp>
      <p:sp>
        <p:nvSpPr>
          <p:cNvPr id="11" name="TextBox 10"/>
          <p:cNvSpPr txBox="1"/>
          <p:nvPr/>
        </p:nvSpPr>
        <p:spPr>
          <a:xfrm>
            <a:off x="2725381" y="2213811"/>
            <a:ext cx="16902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rPr>
              <a:t>interesting</a:t>
            </a:r>
          </a:p>
        </p:txBody>
      </p:sp>
      <p:sp>
        <p:nvSpPr>
          <p:cNvPr id="12" name="TextBox 11"/>
          <p:cNvSpPr txBox="1"/>
          <p:nvPr/>
        </p:nvSpPr>
        <p:spPr>
          <a:xfrm>
            <a:off x="4853036" y="2213811"/>
            <a:ext cx="16902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rPr>
              <a:t>shy</a:t>
            </a:r>
          </a:p>
        </p:txBody>
      </p:sp>
      <p:sp>
        <p:nvSpPr>
          <p:cNvPr id="13" name="TextBox 12"/>
          <p:cNvSpPr txBox="1"/>
          <p:nvPr/>
        </p:nvSpPr>
        <p:spPr>
          <a:xfrm>
            <a:off x="4268402" y="3829232"/>
            <a:ext cx="1937085"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EE6000"/>
                </a:solidFill>
                <a:effectLst/>
                <a:uLnTx/>
                <a:uFillTx/>
                <a:latin typeface="Century Gothic" panose="020F0302020204030204"/>
                <a:ea typeface="+mn-ea"/>
                <a:cs typeface="+mn-cs"/>
              </a:rPr>
              <a:t>well-behaved</a:t>
            </a:r>
          </a:p>
        </p:txBody>
      </p:sp>
      <p:sp>
        <p:nvSpPr>
          <p:cNvPr id="14" name="TextBox 13"/>
          <p:cNvSpPr txBox="1"/>
          <p:nvPr/>
        </p:nvSpPr>
        <p:spPr>
          <a:xfrm>
            <a:off x="4548315" y="5453798"/>
            <a:ext cx="16902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rPr>
              <a:t>powerful</a:t>
            </a:r>
          </a:p>
        </p:txBody>
      </p:sp>
      <p:sp>
        <p:nvSpPr>
          <p:cNvPr id="15" name="TextBox 14"/>
          <p:cNvSpPr txBox="1"/>
          <p:nvPr/>
        </p:nvSpPr>
        <p:spPr>
          <a:xfrm>
            <a:off x="3030179" y="5453798"/>
            <a:ext cx="16902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rPr>
              <a:t>calm</a:t>
            </a:r>
          </a:p>
        </p:txBody>
      </p:sp>
      <p:sp>
        <p:nvSpPr>
          <p:cNvPr id="16" name="TextBox 15"/>
          <p:cNvSpPr txBox="1"/>
          <p:nvPr/>
        </p:nvSpPr>
        <p:spPr>
          <a:xfrm>
            <a:off x="1381065" y="5453798"/>
            <a:ext cx="10440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rPr>
              <a:t>strict</a:t>
            </a:r>
          </a:p>
        </p:txBody>
      </p:sp>
      <p:sp>
        <p:nvSpPr>
          <p:cNvPr id="17" name="TextBox 16"/>
          <p:cNvSpPr txBox="1"/>
          <p:nvPr/>
        </p:nvSpPr>
        <p:spPr>
          <a:xfrm>
            <a:off x="1381065" y="3833804"/>
            <a:ext cx="10440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EE6000"/>
                </a:solidFill>
                <a:effectLst/>
                <a:uLnTx/>
                <a:uFillTx/>
                <a:latin typeface="Century Gothic" panose="020F0302020204030204"/>
                <a:ea typeface="+mn-ea"/>
                <a:cs typeface="+mn-cs"/>
              </a:rPr>
              <a:t>big</a:t>
            </a:r>
          </a:p>
        </p:txBody>
      </p:sp>
      <p:sp>
        <p:nvSpPr>
          <p:cNvPr id="18" name="Rounded Rectangle 17"/>
          <p:cNvSpPr/>
          <p:nvPr/>
        </p:nvSpPr>
        <p:spPr>
          <a:xfrm>
            <a:off x="2574757" y="1804737"/>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9" name="Rounded Rectangle 18"/>
          <p:cNvSpPr/>
          <p:nvPr/>
        </p:nvSpPr>
        <p:spPr>
          <a:xfrm>
            <a:off x="878304" y="3457333"/>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Rounded Rectangle 19"/>
          <p:cNvSpPr/>
          <p:nvPr/>
        </p:nvSpPr>
        <p:spPr>
          <a:xfrm>
            <a:off x="878304" y="5077327"/>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1" name="Rounded Rectangle 20"/>
          <p:cNvSpPr/>
          <p:nvPr/>
        </p:nvSpPr>
        <p:spPr>
          <a:xfrm>
            <a:off x="4279528" y="5087612"/>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2" name="Rounded Rectangle 21"/>
          <p:cNvSpPr/>
          <p:nvPr/>
        </p:nvSpPr>
        <p:spPr>
          <a:xfrm>
            <a:off x="6426760" y="1831325"/>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3" name="Rounded Rectangle 22"/>
          <p:cNvSpPr/>
          <p:nvPr/>
        </p:nvSpPr>
        <p:spPr>
          <a:xfrm>
            <a:off x="8123196" y="1831325"/>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4" name="Rounded Rectangle 23"/>
          <p:cNvSpPr/>
          <p:nvPr/>
        </p:nvSpPr>
        <p:spPr>
          <a:xfrm>
            <a:off x="9828606" y="1825310"/>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5" name="Rounded Rectangle 24"/>
          <p:cNvSpPr/>
          <p:nvPr/>
        </p:nvSpPr>
        <p:spPr>
          <a:xfrm>
            <a:off x="6424211" y="3457333"/>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6" name="Rounded Rectangle 25"/>
          <p:cNvSpPr/>
          <p:nvPr/>
        </p:nvSpPr>
        <p:spPr>
          <a:xfrm>
            <a:off x="6415063" y="5085090"/>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7" name="Rounded Rectangle 26"/>
          <p:cNvSpPr/>
          <p:nvPr/>
        </p:nvSpPr>
        <p:spPr>
          <a:xfrm>
            <a:off x="8131639" y="5092852"/>
            <a:ext cx="1756611" cy="376471"/>
          </a:xfrm>
          <a:prstGeom prst="roundRect">
            <a:avLst/>
          </a:prstGeom>
          <a:noFill/>
          <a:ln w="38100">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7513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0"/>
          <p:cNvGrpSpPr/>
          <p:nvPr/>
        </p:nvGrpSpPr>
        <p:grpSpPr>
          <a:xfrm>
            <a:off x="1698709" y="4139710"/>
            <a:ext cx="1448283" cy="2399956"/>
            <a:chOff x="2687782" y="171049"/>
            <a:chExt cx="1448283" cy="2399956"/>
          </a:xfrm>
        </p:grpSpPr>
        <p:grpSp>
          <p:nvGrpSpPr>
            <p:cNvPr id="112" name="Group 111"/>
            <p:cNvGrpSpPr/>
            <p:nvPr/>
          </p:nvGrpSpPr>
          <p:grpSpPr>
            <a:xfrm>
              <a:off x="2687782" y="640027"/>
              <a:ext cx="1440000" cy="1440001"/>
              <a:chOff x="2687782" y="640027"/>
              <a:chExt cx="1440000" cy="1440001"/>
            </a:xfrm>
            <a:solidFill>
              <a:schemeClr val="bg1"/>
            </a:solidFill>
          </p:grpSpPr>
          <p:sp>
            <p:nvSpPr>
              <p:cNvPr id="119" name="Rectangle 118"/>
              <p:cNvSpPr/>
              <p:nvPr/>
            </p:nvSpPr>
            <p:spPr>
              <a:xfrm>
                <a:off x="2687782" y="640027"/>
                <a:ext cx="1440000" cy="1440000"/>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20" name="Straight Connector 119"/>
              <p:cNvCxnSpPr/>
              <p:nvPr/>
            </p:nvCxnSpPr>
            <p:spPr>
              <a:xfrm flipV="1">
                <a:off x="2690813" y="640027"/>
                <a:ext cx="1436969" cy="1440001"/>
              </a:xfrm>
              <a:prstGeom prst="line">
                <a:avLst/>
              </a:prstGeom>
              <a:grpFill/>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3" name="Right Triangle 112"/>
            <p:cNvSpPr/>
            <p:nvPr/>
          </p:nvSpPr>
          <p:spPr>
            <a:xfrm rot="8107641">
              <a:off x="2912456" y="1585613"/>
              <a:ext cx="996263" cy="985392"/>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 name="Right Triangle 113"/>
            <p:cNvSpPr/>
            <p:nvPr/>
          </p:nvSpPr>
          <p:spPr>
            <a:xfrm rot="18914296">
              <a:off x="2920742" y="171049"/>
              <a:ext cx="979473" cy="968863"/>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5" name="TextBox 114"/>
            <p:cNvSpPr txBox="1"/>
            <p:nvPr/>
          </p:nvSpPr>
          <p:spPr>
            <a:xfrm>
              <a:off x="2687782" y="64002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cheval</a:t>
              </a:r>
            </a:p>
          </p:txBody>
        </p:sp>
        <p:sp>
          <p:nvSpPr>
            <p:cNvPr id="116" name="TextBox 115"/>
            <p:cNvSpPr txBox="1"/>
            <p:nvPr/>
          </p:nvSpPr>
          <p:spPr>
            <a:xfrm rot="5400000">
              <a:off x="3216010"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peu</a:t>
              </a:r>
              <a:endPar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endParaRPr>
            </a:p>
          </p:txBody>
        </p:sp>
        <p:sp>
          <p:nvSpPr>
            <p:cNvPr id="117" name="TextBox 116"/>
            <p:cNvSpPr txBox="1"/>
            <p:nvPr/>
          </p:nvSpPr>
          <p:spPr>
            <a:xfrm rot="10800000">
              <a:off x="2696065" y="172116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frère</a:t>
              </a:r>
            </a:p>
          </p:txBody>
        </p:sp>
        <p:sp>
          <p:nvSpPr>
            <p:cNvPr id="118" name="TextBox 117"/>
            <p:cNvSpPr txBox="1"/>
            <p:nvPr/>
          </p:nvSpPr>
          <p:spPr>
            <a:xfrm rot="16200000">
              <a:off x="2159554"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1F4E79"/>
                  </a:solidFill>
                  <a:effectLst/>
                  <a:uLnTx/>
                  <a:uFillTx/>
                  <a:latin typeface="Century Gothic" panose="020B0502020202020204" pitchFamily="34" charset="0"/>
                  <a:ea typeface="+mn-ea"/>
                  <a:cs typeface="Arial"/>
                  <a:sym typeface="Arial"/>
                </a:rPr>
                <a:t>étudier</a:t>
              </a:r>
              <a:endPar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endParaRPr>
            </a:p>
          </p:txBody>
        </p:sp>
      </p:grpSp>
      <p:grpSp>
        <p:nvGrpSpPr>
          <p:cNvPr id="101" name="Group 100"/>
          <p:cNvGrpSpPr/>
          <p:nvPr/>
        </p:nvGrpSpPr>
        <p:grpSpPr>
          <a:xfrm>
            <a:off x="9313173" y="3096568"/>
            <a:ext cx="1448283" cy="2399956"/>
            <a:chOff x="2687782" y="171049"/>
            <a:chExt cx="1448283" cy="2399956"/>
          </a:xfrm>
        </p:grpSpPr>
        <p:grpSp>
          <p:nvGrpSpPr>
            <p:cNvPr id="102" name="Group 101"/>
            <p:cNvGrpSpPr/>
            <p:nvPr/>
          </p:nvGrpSpPr>
          <p:grpSpPr>
            <a:xfrm>
              <a:off x="2687782" y="640027"/>
              <a:ext cx="1440000" cy="1440001"/>
              <a:chOff x="2687782" y="640027"/>
              <a:chExt cx="1440000" cy="1440001"/>
            </a:xfrm>
            <a:solidFill>
              <a:schemeClr val="bg1"/>
            </a:solidFill>
          </p:grpSpPr>
          <p:sp>
            <p:nvSpPr>
              <p:cNvPr id="109" name="Rectangle 108"/>
              <p:cNvSpPr/>
              <p:nvPr/>
            </p:nvSpPr>
            <p:spPr>
              <a:xfrm>
                <a:off x="2687782" y="640027"/>
                <a:ext cx="1440000" cy="1440000"/>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0" name="Straight Connector 109"/>
              <p:cNvCxnSpPr/>
              <p:nvPr/>
            </p:nvCxnSpPr>
            <p:spPr>
              <a:xfrm flipV="1">
                <a:off x="2690813" y="640027"/>
                <a:ext cx="1436969" cy="1440001"/>
              </a:xfrm>
              <a:prstGeom prst="line">
                <a:avLst/>
              </a:prstGeom>
              <a:grpFill/>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3" name="Right Triangle 102"/>
            <p:cNvSpPr/>
            <p:nvPr/>
          </p:nvSpPr>
          <p:spPr>
            <a:xfrm rot="8107641">
              <a:off x="2912456" y="1585613"/>
              <a:ext cx="996263" cy="985392"/>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4" name="Right Triangle 103"/>
            <p:cNvSpPr/>
            <p:nvPr/>
          </p:nvSpPr>
          <p:spPr>
            <a:xfrm rot="18914296">
              <a:off x="2920742" y="171049"/>
              <a:ext cx="979473" cy="968863"/>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5" name="TextBox 104"/>
            <p:cNvSpPr txBox="1"/>
            <p:nvPr/>
          </p:nvSpPr>
          <p:spPr>
            <a:xfrm>
              <a:off x="2687782" y="64002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mauvais</a:t>
              </a:r>
              <a:endPar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106" name="TextBox 105"/>
            <p:cNvSpPr txBox="1"/>
            <p:nvPr/>
          </p:nvSpPr>
          <p:spPr>
            <a:xfrm rot="5400000">
              <a:off x="3216010"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une</a:t>
              </a:r>
              <a:endPar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endParaRPr>
            </a:p>
          </p:txBody>
        </p:sp>
        <p:sp>
          <p:nvSpPr>
            <p:cNvPr id="107" name="TextBox 106"/>
            <p:cNvSpPr txBox="1"/>
            <p:nvPr/>
          </p:nvSpPr>
          <p:spPr>
            <a:xfrm rot="10800000">
              <a:off x="2696065" y="172116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règle</a:t>
              </a:r>
              <a:endPar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108" name="TextBox 107"/>
            <p:cNvSpPr txBox="1"/>
            <p:nvPr/>
          </p:nvSpPr>
          <p:spPr>
            <a:xfrm rot="16200000">
              <a:off x="2159554"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avoir</a:t>
              </a:r>
              <a:endPar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endParaRPr>
            </a:p>
          </p:txBody>
        </p:sp>
      </p:grpSp>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a:solidFill>
                  <a:schemeClr val="bg1"/>
                </a:solidFill>
              </a:rPr>
              <a:t>Phonics dominoes</a:t>
            </a:r>
          </a:p>
        </p:txBody>
      </p:sp>
      <p:grpSp>
        <p:nvGrpSpPr>
          <p:cNvPr id="29" name="Group 28"/>
          <p:cNvGrpSpPr/>
          <p:nvPr/>
        </p:nvGrpSpPr>
        <p:grpSpPr>
          <a:xfrm>
            <a:off x="5314442" y="2207014"/>
            <a:ext cx="1448283" cy="2399956"/>
            <a:chOff x="2687782" y="171049"/>
            <a:chExt cx="1448283" cy="2399956"/>
          </a:xfrm>
        </p:grpSpPr>
        <p:grpSp>
          <p:nvGrpSpPr>
            <p:cNvPr id="30" name="Group 29"/>
            <p:cNvGrpSpPr/>
            <p:nvPr/>
          </p:nvGrpSpPr>
          <p:grpSpPr>
            <a:xfrm>
              <a:off x="2687782" y="640027"/>
              <a:ext cx="1440000" cy="1440001"/>
              <a:chOff x="2687782" y="640027"/>
              <a:chExt cx="1440000" cy="1440001"/>
            </a:xfrm>
            <a:solidFill>
              <a:schemeClr val="bg1"/>
            </a:solidFill>
          </p:grpSpPr>
          <p:sp>
            <p:nvSpPr>
              <p:cNvPr id="49" name="Rectangle 48"/>
              <p:cNvSpPr/>
              <p:nvPr/>
            </p:nvSpPr>
            <p:spPr>
              <a:xfrm>
                <a:off x="2687782" y="640027"/>
                <a:ext cx="1440000" cy="1440000"/>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50" name="Straight Connector 49"/>
              <p:cNvCxnSpPr/>
              <p:nvPr/>
            </p:nvCxnSpPr>
            <p:spPr>
              <a:xfrm flipV="1">
                <a:off x="2690813" y="640027"/>
                <a:ext cx="1436969" cy="1440001"/>
              </a:xfrm>
              <a:prstGeom prst="line">
                <a:avLst/>
              </a:prstGeom>
              <a:grpFill/>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Right Triangle 30"/>
            <p:cNvSpPr/>
            <p:nvPr/>
          </p:nvSpPr>
          <p:spPr>
            <a:xfrm rot="8107641">
              <a:off x="2912456" y="1585613"/>
              <a:ext cx="996263" cy="985392"/>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Right Triangle 31"/>
            <p:cNvSpPr/>
            <p:nvPr/>
          </p:nvSpPr>
          <p:spPr>
            <a:xfrm rot="18914296">
              <a:off x="2920742" y="171049"/>
              <a:ext cx="979473" cy="968863"/>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TextBox 32"/>
            <p:cNvSpPr txBox="1"/>
            <p:nvPr/>
          </p:nvSpPr>
          <p:spPr>
            <a:xfrm>
              <a:off x="2687782" y="64002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jaune</a:t>
              </a:r>
              <a:endPar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35" name="TextBox 34"/>
            <p:cNvSpPr txBox="1"/>
            <p:nvPr/>
          </p:nvSpPr>
          <p:spPr>
            <a:xfrm rot="5400000">
              <a:off x="3216010" y="1189033"/>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frère</a:t>
              </a:r>
            </a:p>
          </p:txBody>
        </p:sp>
        <p:sp>
          <p:nvSpPr>
            <p:cNvPr id="44" name="TextBox 43"/>
            <p:cNvSpPr txBox="1"/>
            <p:nvPr/>
          </p:nvSpPr>
          <p:spPr>
            <a:xfrm rot="10800000">
              <a:off x="2696065" y="172116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idée</a:t>
              </a:r>
            </a:p>
          </p:txBody>
        </p:sp>
        <p:sp>
          <p:nvSpPr>
            <p:cNvPr id="48" name="TextBox 47"/>
            <p:cNvSpPr txBox="1"/>
            <p:nvPr/>
          </p:nvSpPr>
          <p:spPr>
            <a:xfrm rot="16200000">
              <a:off x="2144839" y="1210879"/>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chaque</a:t>
              </a:r>
              <a:endPar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endParaRPr>
            </a:p>
          </p:txBody>
        </p:sp>
      </p:grpSp>
      <p:grpSp>
        <p:nvGrpSpPr>
          <p:cNvPr id="61" name="Group 60"/>
          <p:cNvGrpSpPr/>
          <p:nvPr/>
        </p:nvGrpSpPr>
        <p:grpSpPr>
          <a:xfrm rot="5400000">
            <a:off x="10424684" y="4166437"/>
            <a:ext cx="1448283" cy="2399956"/>
            <a:chOff x="2687782" y="171049"/>
            <a:chExt cx="1448283" cy="2399956"/>
          </a:xfrm>
        </p:grpSpPr>
        <p:grpSp>
          <p:nvGrpSpPr>
            <p:cNvPr id="62" name="Group 61"/>
            <p:cNvGrpSpPr/>
            <p:nvPr/>
          </p:nvGrpSpPr>
          <p:grpSpPr>
            <a:xfrm>
              <a:off x="2687782" y="640027"/>
              <a:ext cx="1440000" cy="1440001"/>
              <a:chOff x="2687782" y="640027"/>
              <a:chExt cx="1440000" cy="1440001"/>
            </a:xfrm>
            <a:solidFill>
              <a:schemeClr val="bg1"/>
            </a:solidFill>
          </p:grpSpPr>
          <p:sp>
            <p:nvSpPr>
              <p:cNvPr id="69" name="Rectangle 68"/>
              <p:cNvSpPr/>
              <p:nvPr/>
            </p:nvSpPr>
            <p:spPr>
              <a:xfrm>
                <a:off x="2687782" y="640027"/>
                <a:ext cx="1440000" cy="1440000"/>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70" name="Straight Connector 69"/>
              <p:cNvCxnSpPr/>
              <p:nvPr/>
            </p:nvCxnSpPr>
            <p:spPr>
              <a:xfrm flipV="1">
                <a:off x="2690813" y="640027"/>
                <a:ext cx="1436969" cy="1440001"/>
              </a:xfrm>
              <a:prstGeom prst="line">
                <a:avLst/>
              </a:prstGeom>
              <a:grpFill/>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3" name="Right Triangle 62"/>
            <p:cNvSpPr/>
            <p:nvPr/>
          </p:nvSpPr>
          <p:spPr>
            <a:xfrm rot="8107641">
              <a:off x="2912456" y="1585613"/>
              <a:ext cx="996263" cy="985392"/>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4" name="Right Triangle 63"/>
            <p:cNvSpPr/>
            <p:nvPr/>
          </p:nvSpPr>
          <p:spPr>
            <a:xfrm rot="18914296">
              <a:off x="2920742" y="171049"/>
              <a:ext cx="979473" cy="968863"/>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5" name="TextBox 64"/>
            <p:cNvSpPr txBox="1"/>
            <p:nvPr/>
          </p:nvSpPr>
          <p:spPr>
            <a:xfrm>
              <a:off x="2687782" y="64002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histoire</a:t>
              </a:r>
            </a:p>
          </p:txBody>
        </p:sp>
        <p:sp>
          <p:nvSpPr>
            <p:cNvPr id="66" name="TextBox 65"/>
            <p:cNvSpPr txBox="1"/>
            <p:nvPr/>
          </p:nvSpPr>
          <p:spPr>
            <a:xfrm rot="5400000">
              <a:off x="3216010"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bleu</a:t>
              </a:r>
            </a:p>
          </p:txBody>
        </p:sp>
        <p:sp>
          <p:nvSpPr>
            <p:cNvPr id="67" name="TextBox 66"/>
            <p:cNvSpPr txBox="1"/>
            <p:nvPr/>
          </p:nvSpPr>
          <p:spPr>
            <a:xfrm rot="10800000">
              <a:off x="2696065" y="172116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mais</a:t>
              </a:r>
              <a:endPar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68" name="TextBox 67"/>
            <p:cNvSpPr txBox="1"/>
            <p:nvPr/>
          </p:nvSpPr>
          <p:spPr>
            <a:xfrm rot="16200000">
              <a:off x="2159554"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devoirs</a:t>
              </a:r>
            </a:p>
          </p:txBody>
        </p:sp>
      </p:grpSp>
      <p:grpSp>
        <p:nvGrpSpPr>
          <p:cNvPr id="91" name="Group 90"/>
          <p:cNvGrpSpPr/>
          <p:nvPr/>
        </p:nvGrpSpPr>
        <p:grpSpPr>
          <a:xfrm>
            <a:off x="1357839" y="2310746"/>
            <a:ext cx="1448283" cy="2399956"/>
            <a:chOff x="2687782" y="171049"/>
            <a:chExt cx="1448283" cy="2399956"/>
          </a:xfrm>
        </p:grpSpPr>
        <p:grpSp>
          <p:nvGrpSpPr>
            <p:cNvPr id="92" name="Group 91"/>
            <p:cNvGrpSpPr/>
            <p:nvPr/>
          </p:nvGrpSpPr>
          <p:grpSpPr>
            <a:xfrm>
              <a:off x="2687782" y="640027"/>
              <a:ext cx="1440000" cy="1440001"/>
              <a:chOff x="2687782" y="640027"/>
              <a:chExt cx="1440000" cy="1440001"/>
            </a:xfrm>
            <a:solidFill>
              <a:schemeClr val="bg1"/>
            </a:solidFill>
          </p:grpSpPr>
          <p:sp>
            <p:nvSpPr>
              <p:cNvPr id="99" name="Rectangle 98"/>
              <p:cNvSpPr/>
              <p:nvPr/>
            </p:nvSpPr>
            <p:spPr>
              <a:xfrm>
                <a:off x="2687782" y="640027"/>
                <a:ext cx="1440000" cy="1440000"/>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00" name="Straight Connector 99"/>
              <p:cNvCxnSpPr/>
              <p:nvPr/>
            </p:nvCxnSpPr>
            <p:spPr>
              <a:xfrm flipV="1">
                <a:off x="2690813" y="640027"/>
                <a:ext cx="1436969" cy="1440001"/>
              </a:xfrm>
              <a:prstGeom prst="line">
                <a:avLst/>
              </a:prstGeom>
              <a:grpFill/>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3" name="Right Triangle 92"/>
            <p:cNvSpPr/>
            <p:nvPr/>
          </p:nvSpPr>
          <p:spPr>
            <a:xfrm rot="8107641">
              <a:off x="2912456" y="1585613"/>
              <a:ext cx="996263" cy="985392"/>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4" name="Right Triangle 93"/>
            <p:cNvSpPr/>
            <p:nvPr/>
          </p:nvSpPr>
          <p:spPr>
            <a:xfrm rot="18914296">
              <a:off x="2920742" y="171049"/>
              <a:ext cx="979473" cy="968863"/>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5" name="TextBox 94"/>
            <p:cNvSpPr txBox="1"/>
            <p:nvPr/>
          </p:nvSpPr>
          <p:spPr>
            <a:xfrm>
              <a:off x="2687782" y="64002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rêve</a:t>
              </a:r>
              <a:endPar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96" name="TextBox 95"/>
            <p:cNvSpPr txBox="1"/>
            <p:nvPr/>
          </p:nvSpPr>
          <p:spPr>
            <a:xfrm rot="5400000">
              <a:off x="3216010"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deux</a:t>
              </a:r>
              <a:endPar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endParaRPr>
            </a:p>
          </p:txBody>
        </p:sp>
        <p:sp>
          <p:nvSpPr>
            <p:cNvPr id="97" name="TextBox 96"/>
            <p:cNvSpPr txBox="1"/>
            <p:nvPr/>
          </p:nvSpPr>
          <p:spPr>
            <a:xfrm rot="10800000">
              <a:off x="2696065" y="172116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histoire</a:t>
              </a:r>
            </a:p>
          </p:txBody>
        </p:sp>
        <p:sp>
          <p:nvSpPr>
            <p:cNvPr id="98" name="TextBox 97"/>
            <p:cNvSpPr txBox="1"/>
            <p:nvPr/>
          </p:nvSpPr>
          <p:spPr>
            <a:xfrm rot="16200000">
              <a:off x="2159554"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sng"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de</a:t>
              </a:r>
              <a:r>
                <a:rPr kumimoji="0" lang="en-GB" sz="16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hors</a:t>
              </a:r>
              <a:endPar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endParaRPr>
            </a:p>
          </p:txBody>
        </p:sp>
      </p:grpSp>
      <p:grpSp>
        <p:nvGrpSpPr>
          <p:cNvPr id="51" name="Group 50"/>
          <p:cNvGrpSpPr/>
          <p:nvPr/>
        </p:nvGrpSpPr>
        <p:grpSpPr>
          <a:xfrm rot="16200000">
            <a:off x="304106" y="3459660"/>
            <a:ext cx="1448283" cy="2399956"/>
            <a:chOff x="2687782" y="171049"/>
            <a:chExt cx="1448283" cy="2399956"/>
          </a:xfrm>
        </p:grpSpPr>
        <p:grpSp>
          <p:nvGrpSpPr>
            <p:cNvPr id="52" name="Group 51"/>
            <p:cNvGrpSpPr/>
            <p:nvPr/>
          </p:nvGrpSpPr>
          <p:grpSpPr>
            <a:xfrm>
              <a:off x="2687782" y="640027"/>
              <a:ext cx="1440000" cy="1440001"/>
              <a:chOff x="2687782" y="640027"/>
              <a:chExt cx="1440000" cy="1440001"/>
            </a:xfrm>
            <a:solidFill>
              <a:schemeClr val="bg1"/>
            </a:solidFill>
          </p:grpSpPr>
          <p:sp>
            <p:nvSpPr>
              <p:cNvPr id="59" name="Rectangle 58"/>
              <p:cNvSpPr/>
              <p:nvPr/>
            </p:nvSpPr>
            <p:spPr>
              <a:xfrm>
                <a:off x="2687782" y="640027"/>
                <a:ext cx="1440000" cy="1440000"/>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60" name="Straight Connector 59"/>
              <p:cNvCxnSpPr/>
              <p:nvPr/>
            </p:nvCxnSpPr>
            <p:spPr>
              <a:xfrm flipV="1">
                <a:off x="2690813" y="640027"/>
                <a:ext cx="1436969" cy="1440001"/>
              </a:xfrm>
              <a:prstGeom prst="line">
                <a:avLst/>
              </a:prstGeom>
              <a:grpFill/>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3" name="Right Triangle 52"/>
            <p:cNvSpPr/>
            <p:nvPr/>
          </p:nvSpPr>
          <p:spPr>
            <a:xfrm rot="8107641">
              <a:off x="2912456" y="1585613"/>
              <a:ext cx="996263" cy="985392"/>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4" name="Right Triangle 53"/>
            <p:cNvSpPr/>
            <p:nvPr/>
          </p:nvSpPr>
          <p:spPr>
            <a:xfrm rot="18914296">
              <a:off x="2920742" y="171049"/>
              <a:ext cx="979473" cy="968863"/>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TextBox 54"/>
            <p:cNvSpPr txBox="1"/>
            <p:nvPr/>
          </p:nvSpPr>
          <p:spPr>
            <a:xfrm>
              <a:off x="2687782" y="64002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joy</a:t>
              </a:r>
              <a:r>
                <a:rPr kumimoji="0" lang="en-GB" sz="1600" b="0" i="0" u="sng"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eu</a:t>
              </a:r>
              <a:r>
                <a:rPr kumimoji="0" lang="en-GB" sz="1600" b="0"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x</a:t>
              </a:r>
              <a:endPar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56" name="TextBox 55"/>
            <p:cNvSpPr txBox="1"/>
            <p:nvPr/>
          </p:nvSpPr>
          <p:spPr>
            <a:xfrm rot="5400000">
              <a:off x="3216010"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violet</a:t>
              </a:r>
            </a:p>
          </p:txBody>
        </p:sp>
        <p:sp>
          <p:nvSpPr>
            <p:cNvPr id="57" name="TextBox 56"/>
            <p:cNvSpPr txBox="1"/>
            <p:nvPr/>
          </p:nvSpPr>
          <p:spPr>
            <a:xfrm rot="10800000">
              <a:off x="2696065" y="172116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rouge</a:t>
              </a:r>
            </a:p>
          </p:txBody>
        </p:sp>
        <p:sp>
          <p:nvSpPr>
            <p:cNvPr id="58" name="TextBox 57"/>
            <p:cNvSpPr txBox="1"/>
            <p:nvPr/>
          </p:nvSpPr>
          <p:spPr>
            <a:xfrm rot="16200000">
              <a:off x="2159554"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ménage</a:t>
              </a:r>
            </a:p>
          </p:txBody>
        </p:sp>
      </p:grpSp>
      <p:pic>
        <p:nvPicPr>
          <p:cNvPr id="3" name="Picture 2"/>
          <p:cNvPicPr>
            <a:picLocks noChangeAspect="1"/>
          </p:cNvPicPr>
          <p:nvPr/>
        </p:nvPicPr>
        <p:blipFill>
          <a:blip r:embed="rId4"/>
          <a:stretch>
            <a:fillRect/>
          </a:stretch>
        </p:blipFill>
        <p:spPr>
          <a:xfrm>
            <a:off x="188942" y="1386901"/>
            <a:ext cx="1000125" cy="1562100"/>
          </a:xfrm>
          <a:prstGeom prst="rect">
            <a:avLst/>
          </a:prstGeom>
        </p:spPr>
      </p:pic>
      <p:pic>
        <p:nvPicPr>
          <p:cNvPr id="5" name="Picture 4"/>
          <p:cNvPicPr>
            <a:picLocks noChangeAspect="1"/>
          </p:cNvPicPr>
          <p:nvPr/>
        </p:nvPicPr>
        <p:blipFill>
          <a:blip r:embed="rId5"/>
          <a:stretch>
            <a:fillRect/>
          </a:stretch>
        </p:blipFill>
        <p:spPr>
          <a:xfrm>
            <a:off x="10983195" y="1320226"/>
            <a:ext cx="1162050" cy="1695450"/>
          </a:xfrm>
          <a:prstGeom prst="rect">
            <a:avLst/>
          </a:prstGeom>
        </p:spPr>
      </p:pic>
      <p:grpSp>
        <p:nvGrpSpPr>
          <p:cNvPr id="121" name="Group 120"/>
          <p:cNvGrpSpPr/>
          <p:nvPr/>
        </p:nvGrpSpPr>
        <p:grpSpPr>
          <a:xfrm>
            <a:off x="8278621" y="4199418"/>
            <a:ext cx="1448283" cy="2399956"/>
            <a:chOff x="2687782" y="171049"/>
            <a:chExt cx="1448283" cy="2399956"/>
          </a:xfrm>
        </p:grpSpPr>
        <p:grpSp>
          <p:nvGrpSpPr>
            <p:cNvPr id="122" name="Group 121"/>
            <p:cNvGrpSpPr/>
            <p:nvPr/>
          </p:nvGrpSpPr>
          <p:grpSpPr>
            <a:xfrm>
              <a:off x="2687782" y="640027"/>
              <a:ext cx="1440000" cy="1440001"/>
              <a:chOff x="2687782" y="640027"/>
              <a:chExt cx="1440000" cy="1440001"/>
            </a:xfrm>
            <a:solidFill>
              <a:schemeClr val="bg1"/>
            </a:solidFill>
          </p:grpSpPr>
          <p:sp>
            <p:nvSpPr>
              <p:cNvPr id="129" name="Rectangle 128"/>
              <p:cNvSpPr/>
              <p:nvPr/>
            </p:nvSpPr>
            <p:spPr>
              <a:xfrm>
                <a:off x="2687782" y="640027"/>
                <a:ext cx="1440000" cy="1440000"/>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30" name="Straight Connector 129"/>
              <p:cNvCxnSpPr/>
              <p:nvPr/>
            </p:nvCxnSpPr>
            <p:spPr>
              <a:xfrm flipV="1">
                <a:off x="2690813" y="640027"/>
                <a:ext cx="1436969" cy="1440001"/>
              </a:xfrm>
              <a:prstGeom prst="line">
                <a:avLst/>
              </a:prstGeom>
              <a:grpFill/>
              <a:ln w="158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3" name="Right Triangle 122"/>
            <p:cNvSpPr/>
            <p:nvPr/>
          </p:nvSpPr>
          <p:spPr>
            <a:xfrm rot="8107641">
              <a:off x="2912456" y="1585613"/>
              <a:ext cx="996263" cy="985392"/>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4" name="Right Triangle 123"/>
            <p:cNvSpPr/>
            <p:nvPr/>
          </p:nvSpPr>
          <p:spPr>
            <a:xfrm rot="18914296">
              <a:off x="2920742" y="171049"/>
              <a:ext cx="979473" cy="968863"/>
            </a:xfrm>
            <a:prstGeom prst="rtTriangl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5" name="TextBox 124"/>
            <p:cNvSpPr txBox="1"/>
            <p:nvPr/>
          </p:nvSpPr>
          <p:spPr>
            <a:xfrm>
              <a:off x="2687782" y="64002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histoire</a:t>
              </a:r>
            </a:p>
          </p:txBody>
        </p:sp>
        <p:sp>
          <p:nvSpPr>
            <p:cNvPr id="126" name="TextBox 125"/>
            <p:cNvSpPr txBox="1"/>
            <p:nvPr/>
          </p:nvSpPr>
          <p:spPr>
            <a:xfrm rot="5400000">
              <a:off x="3216010"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feu</a:t>
              </a:r>
            </a:p>
          </p:txBody>
        </p:sp>
        <p:sp>
          <p:nvSpPr>
            <p:cNvPr id="127" name="TextBox 126"/>
            <p:cNvSpPr txBox="1"/>
            <p:nvPr/>
          </p:nvSpPr>
          <p:spPr>
            <a:xfrm rot="10800000">
              <a:off x="2696065" y="1721167"/>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petit</a:t>
              </a:r>
            </a:p>
          </p:txBody>
        </p:sp>
        <p:sp>
          <p:nvSpPr>
            <p:cNvPr id="128" name="TextBox 127"/>
            <p:cNvSpPr txBox="1"/>
            <p:nvPr/>
          </p:nvSpPr>
          <p:spPr>
            <a:xfrm rot="16200000">
              <a:off x="2159554" y="1189032"/>
              <a:ext cx="1440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err="1">
                  <a:ln>
                    <a:noFill/>
                  </a:ln>
                  <a:solidFill>
                    <a:srgbClr val="4472C4">
                      <a:lumMod val="50000"/>
                    </a:srgbClr>
                  </a:solidFill>
                  <a:effectLst/>
                  <a:uLnTx/>
                  <a:uFillTx/>
                  <a:latin typeface="Century Gothic" panose="020B0502020202020204" pitchFamily="34" charset="0"/>
                  <a:ea typeface="+mn-ea"/>
                  <a:cs typeface="Arial"/>
                  <a:sym typeface="Arial"/>
                </a:rPr>
                <a:t>avoir</a:t>
              </a:r>
              <a:endParaRPr kumimoji="0" lang="en-GB" sz="1600" b="0" i="0" u="none" strike="noStrike" kern="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endParaRPr>
            </a:p>
          </p:txBody>
        </p:sp>
      </p:grpSp>
      <p:sp>
        <p:nvSpPr>
          <p:cNvPr id="18" name="TextBox 17"/>
          <p:cNvSpPr txBox="1"/>
          <p:nvPr/>
        </p:nvSpPr>
        <p:spPr>
          <a:xfrm>
            <a:off x="6646188" y="191606"/>
            <a:ext cx="5233638"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Amir has a domino with the word ‘viol</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et</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on it. The </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–et </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in ‘viol</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et</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is the same SSC as the </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–é– </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in id</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é</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e. He places the dominoes side by side, and scores a point.</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21" name="TextBox 20"/>
          <p:cNvSpPr txBox="1"/>
          <p:nvPr/>
        </p:nvSpPr>
        <p:spPr>
          <a:xfrm>
            <a:off x="4896108" y="1939224"/>
            <a:ext cx="227666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Amir </a:t>
            </a:r>
            <a:r>
              <a:rPr kumimoji="0" lang="en-GB" sz="1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0</a:t>
            </a:r>
            <a:r>
              <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vs </a:t>
            </a:r>
            <a:r>
              <a:rPr kumimoji="0" lang="en-GB" sz="1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0</a:t>
            </a:r>
            <a:r>
              <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1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Léa</a:t>
            </a:r>
            <a:endPar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137" name="TextBox 136"/>
          <p:cNvSpPr txBox="1"/>
          <p:nvPr/>
        </p:nvSpPr>
        <p:spPr>
          <a:xfrm>
            <a:off x="4904390" y="1955496"/>
            <a:ext cx="227666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Amir </a:t>
            </a:r>
            <a:r>
              <a:rPr kumimoji="0" lang="en-GB" sz="1800" b="1"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1</a:t>
            </a:r>
            <a:r>
              <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vs </a:t>
            </a:r>
            <a:r>
              <a:rPr kumimoji="0" lang="en-GB" sz="1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0</a:t>
            </a:r>
            <a:r>
              <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1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Léa</a:t>
            </a:r>
            <a:endPar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140" name="TextBox 139"/>
          <p:cNvSpPr txBox="1"/>
          <p:nvPr/>
        </p:nvSpPr>
        <p:spPr>
          <a:xfrm>
            <a:off x="4904390" y="1960334"/>
            <a:ext cx="2276668"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Amir </a:t>
            </a:r>
            <a:r>
              <a:rPr kumimoji="0" lang="en-GB" sz="18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1</a:t>
            </a:r>
            <a:r>
              <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vs </a:t>
            </a:r>
            <a:r>
              <a:rPr kumimoji="0" lang="en-GB" sz="1800" b="1"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1</a:t>
            </a:r>
            <a:r>
              <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18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Léa</a:t>
            </a:r>
            <a:endParaRPr kumimoji="0" lang="en-GB" sz="18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83" name="TextBox 82"/>
          <p:cNvSpPr txBox="1"/>
          <p:nvPr/>
        </p:nvSpPr>
        <p:spPr>
          <a:xfrm>
            <a:off x="6683403" y="204116"/>
            <a:ext cx="5259537" cy="132343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Léa</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has a domino with the word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m</a:t>
            </a: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ai</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on it. The </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a:t>
            </a: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ai</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in ‘</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m</a:t>
            </a:r>
            <a:r>
              <a:rPr kumimoji="0" lang="en-GB" sz="2000" b="1"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ai</a:t>
            </a:r>
            <a:r>
              <a:rPr kumimoji="0" lang="en-GB" sz="2000" b="0" i="0" u="none" strike="noStrike" kern="1200" cap="none" spc="0" normalizeH="0" baseline="0" noProof="0" dirty="0" err="1">
                <a:ln>
                  <a:noFill/>
                </a:ln>
                <a:solidFill>
                  <a:srgbClr val="5B9BD5">
                    <a:lumMod val="50000"/>
                  </a:srgbClr>
                </a:solidFill>
                <a:effectLst/>
                <a:uLnTx/>
                <a:uFillTx/>
                <a:latin typeface="Century Gothic" panose="020F0302020204030204"/>
                <a:ea typeface="+mn-ea"/>
                <a:cs typeface="+mn-cs"/>
              </a:rPr>
              <a:t>s</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 is the same SSC as the </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-è- </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in fr</a:t>
            </a:r>
            <a:r>
              <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è</a:t>
            </a:r>
            <a:r>
              <a:rPr kumimoji="0" lang="en-GB" sz="2000" b="0"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re. She places the dominoes side by side, and scores a point.</a:t>
            </a:r>
            <a:endParaRPr kumimoji="0" lang="en-GB" sz="20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79886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E-6 1.85185E-6 L 0.41029 0.03773 " pathEditMode="relative" rAng="0" ptsTypes="AA">
                                      <p:cBhvr>
                                        <p:cTn id="10" dur="2000" fill="hold"/>
                                        <p:tgtEl>
                                          <p:spTgt spid="51"/>
                                        </p:tgtEl>
                                        <p:attrNameLst>
                                          <p:attrName>ppt_x</p:attrName>
                                          <p:attrName>ppt_y</p:attrName>
                                        </p:attrNameLst>
                                      </p:cBhvr>
                                      <p:rCtr x="20508" y="1875"/>
                                    </p:animMotion>
                                  </p:childTnLst>
                                </p:cTn>
                              </p:par>
                              <p:par>
                                <p:cTn id="11" presetID="1" presetClass="entr" presetSubtype="0" fill="hold" grpId="0"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125E-6 2.59259E-6 L -0.29583 -0.28472 " pathEditMode="relative" rAng="0" ptsTypes="AA">
                                      <p:cBhvr>
                                        <p:cTn id="24" dur="2000" fill="hold"/>
                                        <p:tgtEl>
                                          <p:spTgt spid="61"/>
                                        </p:tgtEl>
                                        <p:attrNameLst>
                                          <p:attrName>ppt_x</p:attrName>
                                          <p:attrName>ppt_y</p:attrName>
                                        </p:attrNameLst>
                                      </p:cBhvr>
                                      <p:rCtr x="-14792" y="-14236"/>
                                    </p:animMotion>
                                  </p:childTnLst>
                                </p:cTn>
                              </p:par>
                              <p:par>
                                <p:cTn id="25" presetID="1" presetClass="entr" presetSubtype="0" fill="hold" grpId="0" nodeType="with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37" grpId="0" animBg="1"/>
      <p:bldP spid="140" grpId="0" animBg="1"/>
      <p:bldP spid="83" grpId="0" animBg="1"/>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ptx" id="{C6FA6223-496B-403D-ACD0-789F32B252B9}" vid="{442AB7D5-C4CF-4067-8A8A-E291E1A5C0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36F7B-8A25-CA40-9FA5-8DCBF1A6ECFD}" vid="{0354B9D1-2DB3-3140-A94A-277F35EC536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1355</Words>
  <Application>Microsoft Office PowerPoint</Application>
  <PresentationFormat>Widescreen</PresentationFormat>
  <Paragraphs>184</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Calibri Light</vt:lpstr>
      <vt:lpstr>Century Gothic</vt:lpstr>
      <vt:lpstr>2_Office Theme</vt:lpstr>
      <vt:lpstr>1_Office Theme</vt:lpstr>
      <vt:lpstr>Office Theme</vt:lpstr>
      <vt:lpstr>Phonics</vt:lpstr>
      <vt:lpstr>SFE</vt:lpstr>
      <vt:lpstr>SFE </vt:lpstr>
      <vt:lpstr>On écoute</vt:lpstr>
      <vt:lpstr>On parle!</vt:lpstr>
      <vt:lpstr>On parle!</vt:lpstr>
      <vt:lpstr>On parle!</vt:lpstr>
      <vt:lpstr>Phonics dominoes</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Victoria Hobson</dc:creator>
  <cp:lastModifiedBy>Natalie Finlayson</cp:lastModifiedBy>
  <cp:revision>2</cp:revision>
  <dcterms:created xsi:type="dcterms:W3CDTF">2020-03-18T15:16:50Z</dcterms:created>
  <dcterms:modified xsi:type="dcterms:W3CDTF">2020-03-24T01:14:29Z</dcterms:modified>
</cp:coreProperties>
</file>