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lie Finlayson" initials="NF" lastIdx="15" clrIdx="0">
    <p:extLst>
      <p:ext uri="{19B8F6BF-5375-455C-9EA6-DF929625EA0E}">
        <p15:presenceInfo xmlns:p15="http://schemas.microsoft.com/office/powerpoint/2012/main" userId="Natalie Finlayson" providerId="None"/>
      </p:ext>
    </p:extLst>
  </p:cmAuthor>
  <p:cmAuthor id="2" name="Stephen Owen" initials="SO" lastIdx="6" clrIdx="1">
    <p:extLst>
      <p:ext uri="{19B8F6BF-5375-455C-9EA6-DF929625EA0E}">
        <p15:presenceInfo xmlns:p15="http://schemas.microsoft.com/office/powerpoint/2012/main" userId="Stephen Owen" providerId="None"/>
      </p:ext>
    </p:extLst>
  </p:cmAuthor>
  <p:cmAuthor id="3" name="Emma Marsden" initials="EM" lastIdx="54" clrIdx="2">
    <p:extLst>
      <p:ext uri="{19B8F6BF-5375-455C-9EA6-DF929625EA0E}">
        <p15:presenceInfo xmlns:p15="http://schemas.microsoft.com/office/powerpoint/2012/main" userId="Emma Marsd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3837" autoAdjust="0"/>
  </p:normalViewPr>
  <p:slideViewPr>
    <p:cSldViewPr snapToGrid="0">
      <p:cViewPr varScale="1">
        <p:scale>
          <a:sx n="46" d="100"/>
          <a:sy n="46" d="100"/>
        </p:scale>
        <p:origin x="14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8144A-2AF7-48BE-A049-832B229BEC86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D70DA-773C-4F2D-9E19-701C055A1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84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none" dirty="0"/>
              <a:t>Key: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u="none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u="none" dirty="0"/>
              <a:t>1. gauche </a:t>
            </a:r>
            <a:r>
              <a:rPr lang="en-GB" b="0" u="none" dirty="0"/>
              <a:t>(au/eau/o) – </a:t>
            </a:r>
            <a:r>
              <a:rPr lang="en-GB" b="0" u="none" dirty="0" err="1"/>
              <a:t>jaune</a:t>
            </a:r>
            <a:r>
              <a:rPr lang="en-GB" b="0" u="none" dirty="0"/>
              <a:t>, chose, beau, </a:t>
            </a:r>
            <a:r>
              <a:rPr lang="en-GB" b="0" u="none" dirty="0" err="1"/>
              <a:t>mauvais</a:t>
            </a:r>
            <a:r>
              <a:rPr lang="en-GB" b="0" u="none" dirty="0"/>
              <a:t>, au revoir, </a:t>
            </a:r>
            <a:r>
              <a:rPr lang="en-GB" b="0" u="none" baseline="0" dirty="0"/>
              <a:t>violet, bateau, </a:t>
            </a:r>
            <a:r>
              <a:rPr lang="en-GB" b="0" u="none" baseline="0" dirty="0" err="1"/>
              <a:t>cadeau</a:t>
            </a:r>
            <a:endParaRPr lang="en-GB" b="0" u="non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GB" b="1" u="none" dirty="0"/>
              <a:t>2. </a:t>
            </a:r>
            <a:r>
              <a:rPr lang="en-GB" sz="9600" b="1" u="none" dirty="0" err="1">
                <a:solidFill>
                  <a:srgbClr val="FA65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é</a:t>
            </a:r>
            <a:r>
              <a:rPr lang="en-GB" sz="9600" b="1" u="none" dirty="0" err="1">
                <a:solidFill>
                  <a:srgbClr val="115076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crire</a:t>
            </a:r>
            <a:r>
              <a:rPr lang="en-GB" sz="9600" b="1" u="none" baseline="0" dirty="0">
                <a:solidFill>
                  <a:srgbClr val="7030A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GB" sz="9600" b="0" u="none" baseline="0" dirty="0">
                <a:solidFill>
                  <a:srgbClr val="7030A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(</a:t>
            </a:r>
            <a:r>
              <a:rPr lang="en-GB" sz="1200" b="0" u="none" dirty="0">
                <a:solidFill>
                  <a:srgbClr val="1F4E79"/>
                </a:solidFill>
                <a:latin typeface="Century Gothic" panose="020B0502020202020204" pitchFamily="34" charset="0"/>
              </a:rPr>
              <a:t>é/-</a:t>
            </a:r>
            <a:r>
              <a:rPr lang="en-GB" sz="1200" b="0" u="none" dirty="0" err="1">
                <a:solidFill>
                  <a:srgbClr val="1F4E79"/>
                </a:solidFill>
                <a:latin typeface="Century Gothic" panose="020B0502020202020204" pitchFamily="34" charset="0"/>
              </a:rPr>
              <a:t>er</a:t>
            </a:r>
            <a:r>
              <a:rPr lang="en-GB" sz="1200" b="0" u="none" dirty="0">
                <a:solidFill>
                  <a:srgbClr val="1F4E79"/>
                </a:solidFill>
                <a:latin typeface="Century Gothic" panose="020B0502020202020204" pitchFamily="34" charset="0"/>
              </a:rPr>
              <a:t>/et) – et, </a:t>
            </a:r>
            <a:r>
              <a:rPr lang="en-GB" sz="1200" b="0" u="none" dirty="0" err="1">
                <a:solidFill>
                  <a:srgbClr val="1F4E79"/>
                </a:solidFill>
                <a:latin typeface="Century Gothic" panose="020B0502020202020204" pitchFamily="34" charset="0"/>
              </a:rPr>
              <a:t>étudier</a:t>
            </a:r>
            <a:r>
              <a:rPr lang="en-GB" sz="1200" b="0" u="none" dirty="0">
                <a:solidFill>
                  <a:srgbClr val="1F4E79"/>
                </a:solidFill>
                <a:latin typeface="Century Gothic" panose="020B0502020202020204" pitchFamily="34" charset="0"/>
              </a:rPr>
              <a:t>, </a:t>
            </a:r>
            <a:r>
              <a:rPr lang="en-GB" sz="1200" b="0" u="none" dirty="0" err="1">
                <a:solidFill>
                  <a:srgbClr val="1F4E79"/>
                </a:solidFill>
                <a:latin typeface="Century Gothic" panose="020B0502020202020204" pitchFamily="34" charset="0"/>
              </a:rPr>
              <a:t>regarder</a:t>
            </a:r>
            <a:r>
              <a:rPr lang="en-GB" sz="1200" b="0" u="none" dirty="0">
                <a:solidFill>
                  <a:srgbClr val="1F4E79"/>
                </a:solidFill>
                <a:latin typeface="Century Gothic" panose="020B0502020202020204" pitchFamily="34" charset="0"/>
              </a:rPr>
              <a:t>, id</a:t>
            </a:r>
            <a:r>
              <a:rPr lang="en-GB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ée</a:t>
            </a:r>
            <a:r>
              <a:rPr lang="en-GB" sz="1200" b="0" u="none" dirty="0">
                <a:solidFill>
                  <a:srgbClr val="1F4E79"/>
                </a:solidFill>
                <a:latin typeface="Century Gothic" panose="020B0502020202020204" pitchFamily="34" charset="0"/>
              </a:rPr>
              <a:t>, </a:t>
            </a:r>
            <a:r>
              <a:rPr lang="en-GB" sz="1200" b="0" u="none" dirty="0" err="1">
                <a:solidFill>
                  <a:srgbClr val="1F4E79"/>
                </a:solidFill>
                <a:latin typeface="Century Gothic" panose="020B0502020202020204" pitchFamily="34" charset="0"/>
              </a:rPr>
              <a:t>trouver</a:t>
            </a:r>
            <a:r>
              <a:rPr lang="en-GB" sz="1200" b="0" u="none" dirty="0">
                <a:solidFill>
                  <a:srgbClr val="1F4E79"/>
                </a:solidFill>
                <a:latin typeface="Century Gothic" panose="020B0502020202020204" pitchFamily="34" charset="0"/>
              </a:rPr>
              <a:t>, </a:t>
            </a:r>
            <a:r>
              <a:rPr lang="en-GB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ménage,</a:t>
            </a:r>
            <a:r>
              <a:rPr lang="en-GB" sz="1200" b="0" i="0" u="none" strike="noStrike" cap="none" baseline="0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b="0" u="none" baseline="0" dirty="0"/>
              <a:t>violet, jouer</a:t>
            </a:r>
            <a:endParaRPr lang="en-GB" b="0" u="none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u="none" dirty="0"/>
              <a:t>3. midi</a:t>
            </a:r>
            <a:r>
              <a:rPr lang="en-GB" b="1" u="none" baseline="0" dirty="0"/>
              <a:t> </a:t>
            </a:r>
            <a:r>
              <a:rPr lang="en-GB" b="0" u="none" baseline="0" dirty="0"/>
              <a:t>(</a:t>
            </a:r>
            <a:r>
              <a:rPr lang="en-GB" b="0" u="none" baseline="0" dirty="0" err="1"/>
              <a:t>i</a:t>
            </a:r>
            <a:r>
              <a:rPr lang="en-GB" b="0" u="none" baseline="0" dirty="0"/>
              <a:t>) - </a:t>
            </a:r>
            <a:r>
              <a:rPr lang="en-GB" sz="1200" b="0" u="none" dirty="0">
                <a:solidFill>
                  <a:srgbClr val="1F4E79"/>
                </a:solidFill>
                <a:latin typeface="Century Gothic" panose="020B0502020202020204" pitchFamily="34" charset="0"/>
              </a:rPr>
              <a:t>id</a:t>
            </a:r>
            <a:r>
              <a:rPr lang="en-GB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ée</a:t>
            </a:r>
            <a:r>
              <a:rPr lang="en-GB" b="0" u="none" baseline="0" dirty="0"/>
              <a:t>, strict, </a:t>
            </a:r>
            <a:r>
              <a:rPr lang="en-GB" b="0" u="none" baseline="0" dirty="0" err="1"/>
              <a:t>ouvrir</a:t>
            </a:r>
            <a:r>
              <a:rPr lang="en-GB" b="0" u="none" baseline="0" dirty="0"/>
              <a:t>, violet, difficile, petit, histoire, </a:t>
            </a:r>
            <a:r>
              <a:rPr lang="en-GB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chemise,</a:t>
            </a:r>
            <a:endParaRPr lang="en-GB" b="0" u="none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u="none" dirty="0"/>
              <a:t>4. animal</a:t>
            </a:r>
            <a:r>
              <a:rPr lang="en-GB" b="1" u="none" baseline="0" dirty="0"/>
              <a:t> </a:t>
            </a:r>
            <a:r>
              <a:rPr lang="en-GB" b="0" u="none" baseline="0" dirty="0"/>
              <a:t>(a) – </a:t>
            </a:r>
            <a:r>
              <a:rPr lang="en-GB" b="0" u="none" baseline="0" dirty="0" err="1"/>
              <a:t>regarder</a:t>
            </a:r>
            <a:r>
              <a:rPr lang="en-GB" b="0" u="none" baseline="0" dirty="0"/>
              <a:t>, ménage, </a:t>
            </a:r>
            <a:r>
              <a:rPr lang="en-GB" b="0" u="none" baseline="0" dirty="0" err="1"/>
              <a:t>cadeau</a:t>
            </a:r>
            <a:r>
              <a:rPr lang="en-GB" b="0" u="none" baseline="0" dirty="0"/>
              <a:t>, cheval, </a:t>
            </a:r>
            <a:r>
              <a:rPr lang="en-GB" b="0" u="none" baseline="0" dirty="0" err="1"/>
              <a:t>avoir</a:t>
            </a:r>
            <a:r>
              <a:rPr lang="en-GB" b="0" u="none" baseline="0" dirty="0"/>
              <a:t>, </a:t>
            </a:r>
            <a:r>
              <a:rPr lang="en-GB" b="0" u="none" baseline="0" dirty="0" err="1"/>
              <a:t>malade</a:t>
            </a:r>
            <a:r>
              <a:rPr lang="en-GB" b="0" u="none" baseline="0" dirty="0"/>
              <a:t>, bateau, </a:t>
            </a:r>
            <a:r>
              <a:rPr lang="en-GB" b="0" u="none" baseline="0" dirty="0" err="1"/>
              <a:t>chaque</a:t>
            </a:r>
            <a:endParaRPr lang="en-GB" b="0" u="none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u="none" dirty="0"/>
              <a:t>5. </a:t>
            </a:r>
            <a:r>
              <a:rPr lang="en-GB" b="1" u="none" dirty="0" err="1"/>
              <a:t>vrai</a:t>
            </a:r>
            <a:r>
              <a:rPr lang="en-GB" b="1" u="none" dirty="0"/>
              <a:t> </a:t>
            </a:r>
            <a:r>
              <a:rPr lang="en-GB" b="0" u="none" dirty="0"/>
              <a:t>(</a:t>
            </a:r>
            <a:r>
              <a:rPr lang="en-GB" b="0" u="none" dirty="0" err="1"/>
              <a:t>ai</a:t>
            </a:r>
            <a:r>
              <a:rPr lang="en-GB" b="0" u="none" dirty="0"/>
              <a:t>),</a:t>
            </a:r>
            <a:r>
              <a:rPr lang="en-GB" b="1" u="none" dirty="0"/>
              <a:t> </a:t>
            </a:r>
            <a:r>
              <a:rPr lang="en-GB" sz="9600" b="1" u="none" dirty="0">
                <a:solidFill>
                  <a:srgbClr val="1F4E79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</a:t>
            </a:r>
            <a:r>
              <a:rPr lang="en-GB" sz="9600" b="1" u="none" dirty="0">
                <a:solidFill>
                  <a:srgbClr val="FA65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ê</a:t>
            </a:r>
            <a:r>
              <a:rPr lang="en-GB" sz="9600" b="1" u="none" dirty="0">
                <a:solidFill>
                  <a:srgbClr val="1F4E79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te</a:t>
            </a:r>
            <a:r>
              <a:rPr lang="en-GB" sz="9600" b="1" u="none" baseline="0" dirty="0">
                <a:solidFill>
                  <a:srgbClr val="1F4E79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GB" sz="9600" b="0" u="none" baseline="0" dirty="0">
                <a:solidFill>
                  <a:srgbClr val="1F4E79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(</a:t>
            </a:r>
            <a:r>
              <a:rPr lang="en-GB" b="0" u="none" dirty="0"/>
              <a:t>è/ê) – </a:t>
            </a:r>
            <a:r>
              <a:rPr lang="en-GB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mais</a:t>
            </a:r>
            <a:r>
              <a:rPr lang="en-GB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, frère, </a:t>
            </a:r>
            <a:r>
              <a:rPr lang="en-GB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rêve</a:t>
            </a:r>
            <a:r>
              <a:rPr lang="en-GB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b="0" u="none" dirty="0" err="1"/>
              <a:t>mauvais</a:t>
            </a:r>
            <a:r>
              <a:rPr lang="en-GB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, faire, </a:t>
            </a:r>
            <a:r>
              <a:rPr lang="en-GB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règle</a:t>
            </a:r>
            <a:r>
              <a:rPr lang="en-GB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, fête, </a:t>
            </a:r>
            <a:r>
              <a:rPr lang="en-GB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être</a:t>
            </a:r>
            <a:r>
              <a:rPr lang="en-GB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u="none" dirty="0"/>
              <a:t>6. </a:t>
            </a:r>
            <a:r>
              <a:rPr lang="en-GB" b="1" u="none" dirty="0" err="1"/>
              <a:t>voir</a:t>
            </a:r>
            <a:r>
              <a:rPr lang="en-GB" b="1" u="none" dirty="0"/>
              <a:t> </a:t>
            </a:r>
            <a:r>
              <a:rPr lang="en-GB" b="0" u="none" dirty="0"/>
              <a:t>(oi) – </a:t>
            </a:r>
            <a:r>
              <a:rPr lang="en-GB" b="0" u="none" dirty="0" err="1"/>
              <a:t>trois</a:t>
            </a:r>
            <a:r>
              <a:rPr lang="en-GB" b="0" u="none" dirty="0"/>
              <a:t>, </a:t>
            </a:r>
            <a:r>
              <a:rPr lang="en-GB" b="0" u="none" baseline="0" dirty="0"/>
              <a:t>histoire, </a:t>
            </a:r>
            <a:r>
              <a:rPr lang="en-GB" b="0" u="none" dirty="0"/>
              <a:t>au revoir, </a:t>
            </a:r>
            <a:r>
              <a:rPr lang="en-GB" b="0" u="none" dirty="0" err="1"/>
              <a:t>avoir</a:t>
            </a:r>
            <a:r>
              <a:rPr lang="en-GB" b="0" u="none" dirty="0"/>
              <a:t>, devoirs, </a:t>
            </a:r>
            <a:r>
              <a:rPr lang="en-GB" b="0" u="none" dirty="0" err="1"/>
              <a:t>voiture</a:t>
            </a:r>
            <a:r>
              <a:rPr lang="en-GB" b="0" u="none" dirty="0"/>
              <a:t>, </a:t>
            </a:r>
            <a:r>
              <a:rPr lang="en-GB" b="0" u="none" dirty="0" err="1"/>
              <a:t>droite</a:t>
            </a:r>
            <a:r>
              <a:rPr lang="en-GB" b="0" u="none" dirty="0"/>
              <a:t>, quoi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u="none" dirty="0"/>
              <a:t>7. je </a:t>
            </a:r>
            <a:r>
              <a:rPr lang="en-GB" b="0" u="none" dirty="0"/>
              <a:t>(e) – je, </a:t>
            </a:r>
            <a:r>
              <a:rPr lang="en-GB" b="0" u="none" dirty="0" err="1"/>
              <a:t>ce</a:t>
            </a:r>
            <a:r>
              <a:rPr lang="en-GB" b="0" u="none" dirty="0"/>
              <a:t>, devoirs, cheval, petit, </a:t>
            </a:r>
            <a:r>
              <a:rPr lang="en-GB" b="0" u="none" dirty="0" err="1"/>
              <a:t>regarder</a:t>
            </a:r>
            <a:r>
              <a:rPr lang="en-GB" b="0" u="none" dirty="0"/>
              <a:t>, </a:t>
            </a:r>
            <a:r>
              <a:rPr lang="en-GB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chemise, </a:t>
            </a:r>
            <a:r>
              <a:rPr lang="en-GB" sz="1200" b="0" i="0" u="sng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de</a:t>
            </a:r>
            <a:r>
              <a:rPr lang="en-GB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hors</a:t>
            </a:r>
            <a:endParaRPr lang="en-GB" b="0" u="non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GB" b="1" u="none" dirty="0"/>
              <a:t>8. </a:t>
            </a:r>
            <a:r>
              <a:rPr lang="en-GB" b="1" u="none" dirty="0" err="1"/>
              <a:t>deux</a:t>
            </a:r>
            <a:r>
              <a:rPr lang="en-GB" b="0" u="none" baseline="0" dirty="0"/>
              <a:t> (</a:t>
            </a:r>
            <a:r>
              <a:rPr lang="en-GB" b="0" u="none" baseline="0" dirty="0" err="1"/>
              <a:t>eu</a:t>
            </a:r>
            <a:r>
              <a:rPr lang="en-GB" b="0" u="none" baseline="0" dirty="0"/>
              <a:t>) – </a:t>
            </a:r>
            <a:r>
              <a:rPr lang="en-GB" b="0" u="none" baseline="0" dirty="0" err="1"/>
              <a:t>deux</a:t>
            </a:r>
            <a:r>
              <a:rPr lang="en-GB" b="0" u="none" baseline="0" dirty="0"/>
              <a:t>, bleu, </a:t>
            </a:r>
            <a:r>
              <a:rPr lang="en-GB" b="0" u="none" baseline="0" dirty="0" err="1"/>
              <a:t>peu</a:t>
            </a:r>
            <a:r>
              <a:rPr lang="en-GB" b="0" u="none" baseline="0" dirty="0"/>
              <a:t>, feu, lieu, </a:t>
            </a:r>
            <a:r>
              <a:rPr lang="en-GB" b="0" u="none" baseline="0" dirty="0" err="1"/>
              <a:t>jeu</a:t>
            </a:r>
            <a:r>
              <a:rPr lang="en-GB" b="0" u="none" baseline="0" dirty="0"/>
              <a:t>, </a:t>
            </a:r>
            <a:r>
              <a:rPr lang="en-GB" b="0" u="none" baseline="0" dirty="0" err="1"/>
              <a:t>jeudi</a:t>
            </a:r>
            <a:r>
              <a:rPr lang="en-GB" b="0" u="none" baseline="0" dirty="0"/>
              <a:t>, </a:t>
            </a:r>
            <a:r>
              <a:rPr lang="en-GB" b="0" u="none" baseline="0" dirty="0" err="1"/>
              <a:t>joy</a:t>
            </a:r>
            <a:r>
              <a:rPr lang="en-GB" b="0" u="sng" baseline="0" dirty="0" err="1"/>
              <a:t>eux</a:t>
            </a:r>
            <a:endParaRPr lang="en-GB" b="0" u="sng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GB" b="1" u="none" baseline="0" dirty="0"/>
              <a:t>9. </a:t>
            </a:r>
            <a:r>
              <a:rPr lang="en-GB" b="1" u="none" baseline="0" dirty="0" err="1"/>
              <a:t>tu</a:t>
            </a:r>
            <a:r>
              <a:rPr lang="en-GB" b="1" u="none" baseline="0" dirty="0"/>
              <a:t> </a:t>
            </a:r>
            <a:r>
              <a:rPr lang="en-GB" b="0" u="none" baseline="0" dirty="0"/>
              <a:t>(u) – </a:t>
            </a:r>
            <a:r>
              <a:rPr lang="en-GB" b="0" u="none" dirty="0" err="1"/>
              <a:t>voiture</a:t>
            </a:r>
            <a:r>
              <a:rPr lang="en-GB" b="0" u="none" dirty="0"/>
              <a:t>, </a:t>
            </a:r>
            <a:r>
              <a:rPr lang="en-GB" b="0" u="sng" dirty="0" err="1"/>
              <a:t>u</a:t>
            </a:r>
            <a:r>
              <a:rPr lang="en-GB" b="0" u="none" dirty="0" err="1"/>
              <a:t>niforme</a:t>
            </a:r>
            <a:r>
              <a:rPr lang="en-GB" b="0" u="none" dirty="0"/>
              <a:t>, </a:t>
            </a:r>
            <a:r>
              <a:rPr lang="en-GB" sz="1200" b="0" u="none" dirty="0" err="1">
                <a:solidFill>
                  <a:srgbClr val="1F4E79"/>
                </a:solidFill>
                <a:latin typeface="Century Gothic" panose="020B0502020202020204" pitchFamily="34" charset="0"/>
              </a:rPr>
              <a:t>étudier</a:t>
            </a:r>
            <a:r>
              <a:rPr lang="en-GB" sz="1200" b="0" u="none" dirty="0">
                <a:solidFill>
                  <a:srgbClr val="1F4E79"/>
                </a:solidFill>
                <a:latin typeface="Century Gothic" panose="020B0502020202020204" pitchFamily="34" charset="0"/>
              </a:rPr>
              <a:t>, pr</a:t>
            </a:r>
            <a:r>
              <a:rPr lang="en-GB" sz="1200" b="0" u="sng" dirty="0">
                <a:solidFill>
                  <a:srgbClr val="1F4E79"/>
                </a:solidFill>
                <a:latin typeface="Century Gothic" panose="020B0502020202020204" pitchFamily="34" charset="0"/>
              </a:rPr>
              <a:t>u</a:t>
            </a:r>
            <a:r>
              <a:rPr lang="en-GB" sz="1200" b="0" u="none" dirty="0">
                <a:solidFill>
                  <a:srgbClr val="1F4E79"/>
                </a:solidFill>
                <a:latin typeface="Century Gothic" panose="020B0502020202020204" pitchFamily="34" charset="0"/>
              </a:rPr>
              <a:t>dent, </a:t>
            </a:r>
            <a:r>
              <a:rPr lang="en-GB" sz="1200" b="0" u="none" dirty="0" err="1">
                <a:solidFill>
                  <a:srgbClr val="1F4E79"/>
                </a:solidFill>
                <a:latin typeface="Century Gothic" panose="020B0502020202020204" pitchFamily="34" charset="0"/>
              </a:rPr>
              <a:t>vue</a:t>
            </a:r>
            <a:r>
              <a:rPr lang="en-GB" sz="1200" b="0" u="none" dirty="0">
                <a:solidFill>
                  <a:srgbClr val="1F4E79"/>
                </a:solidFill>
                <a:latin typeface="Century Gothic" panose="020B0502020202020204" pitchFamily="34" charset="0"/>
              </a:rPr>
              <a:t>, sur, </a:t>
            </a:r>
            <a:r>
              <a:rPr lang="en-GB" sz="1200" b="0" u="none" dirty="0" err="1">
                <a:solidFill>
                  <a:srgbClr val="1F4E79"/>
                </a:solidFill>
                <a:latin typeface="Century Gothic" panose="020B0502020202020204" pitchFamily="34" charset="0"/>
              </a:rPr>
              <a:t>tu</a:t>
            </a:r>
            <a:r>
              <a:rPr lang="en-GB" sz="1200" b="0" u="none" dirty="0">
                <a:solidFill>
                  <a:srgbClr val="1F4E79"/>
                </a:solidFill>
                <a:latin typeface="Century Gothic" panose="020B0502020202020204" pitchFamily="34" charset="0"/>
              </a:rPr>
              <a:t>, </a:t>
            </a:r>
            <a:r>
              <a:rPr lang="en-GB" sz="1200" b="0" u="none" dirty="0" err="1">
                <a:solidFill>
                  <a:srgbClr val="1F4E79"/>
                </a:solidFill>
                <a:latin typeface="Century Gothic" panose="020B0502020202020204" pitchFamily="34" charset="0"/>
              </a:rPr>
              <a:t>une</a:t>
            </a:r>
            <a:endParaRPr lang="en-GB" b="1" u="none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GB" b="1" u="none" baseline="0" dirty="0"/>
              <a:t>10. nous</a:t>
            </a:r>
            <a:r>
              <a:rPr lang="en-GB" b="0" u="none" baseline="0" dirty="0"/>
              <a:t> (</a:t>
            </a:r>
            <a:r>
              <a:rPr lang="en-GB" b="0" u="none" baseline="0" dirty="0" err="1"/>
              <a:t>ou</a:t>
            </a:r>
            <a:r>
              <a:rPr lang="en-GB" b="0" u="none" baseline="0" dirty="0"/>
              <a:t>) – </a:t>
            </a:r>
            <a:r>
              <a:rPr lang="en-GB" b="0" u="none" baseline="0" dirty="0" err="1"/>
              <a:t>vous</a:t>
            </a:r>
            <a:r>
              <a:rPr lang="en-GB" b="0" u="none" baseline="0" dirty="0"/>
              <a:t>, jouer, rouge, tour, </a:t>
            </a:r>
            <a:r>
              <a:rPr lang="en-GB" b="0" u="none" baseline="0" dirty="0" err="1"/>
              <a:t>douze</a:t>
            </a:r>
            <a:r>
              <a:rPr lang="en-GB" b="0" u="none" baseline="0" dirty="0"/>
              <a:t>, bon</a:t>
            </a:r>
            <a:r>
              <a:rPr lang="en-GB" b="0" u="sng" baseline="0" dirty="0"/>
              <a:t>jour</a:t>
            </a:r>
            <a:r>
              <a:rPr lang="en-GB" b="0" u="none" baseline="0" dirty="0"/>
              <a:t>, </a:t>
            </a:r>
            <a:r>
              <a:rPr lang="en-GB" b="0" u="none" baseline="0" dirty="0" err="1"/>
              <a:t>ouvrir</a:t>
            </a:r>
            <a:r>
              <a:rPr lang="en-GB" b="0" u="none" baseline="0" dirty="0"/>
              <a:t>, </a:t>
            </a:r>
            <a:r>
              <a:rPr lang="en-GB" b="0" u="none" baseline="0" dirty="0" err="1"/>
              <a:t>trouver</a:t>
            </a:r>
            <a:endParaRPr lang="en-GB" b="1" u="none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3" name="Google Shape;14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0352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4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entury Gothic"/>
              <a:buNone/>
              <a:defRPr sz="60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120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Title and Vertical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6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383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 Title and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7"/>
          <p:cNvSpPr txBox="1">
            <a:spLocks noGrp="1"/>
          </p:cNvSpPr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035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409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 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6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0167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Blank">
  <p:cSld name="2_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417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entury Gothic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1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>
                <a:solidFill>
                  <a:srgbClr val="1F3864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637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2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7377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Comparis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3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494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Content with 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143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 with 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5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Google Shape;41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6202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031846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"/>
          <p:cNvSpPr txBox="1">
            <a:spLocks noGrp="1"/>
          </p:cNvSpPr>
          <p:nvPr>
            <p:ph type="title"/>
          </p:nvPr>
        </p:nvSpPr>
        <p:spPr>
          <a:xfrm>
            <a:off x="188942" y="296864"/>
            <a:ext cx="5265384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>
                <a:solidFill>
                  <a:schemeClr val="lt1"/>
                </a:solidFill>
              </a:rPr>
              <a:t>Vocabulaire</a:t>
            </a:r>
            <a:endParaRPr sz="3600" b="1">
              <a:solidFill>
                <a:schemeClr val="lt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577947" y="-283988"/>
            <a:ext cx="1481415" cy="7004204"/>
            <a:chOff x="7245289" y="-313229"/>
            <a:chExt cx="1481415" cy="7004204"/>
          </a:xfrm>
        </p:grpSpPr>
        <p:grpSp>
          <p:nvGrpSpPr>
            <p:cNvPr id="4" name="Group 3"/>
            <p:cNvGrpSpPr/>
            <p:nvPr/>
          </p:nvGrpSpPr>
          <p:grpSpPr>
            <a:xfrm>
              <a:off x="7245289" y="-313229"/>
              <a:ext cx="1448283" cy="2399956"/>
              <a:chOff x="2687782" y="171049"/>
              <a:chExt cx="1448283" cy="2399956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2687782" y="640027"/>
                <a:ext cx="1440000" cy="1440001"/>
                <a:chOff x="2687782" y="640027"/>
                <a:chExt cx="1440000" cy="1440001"/>
              </a:xfrm>
              <a:solidFill>
                <a:schemeClr val="bg1"/>
              </a:solidFill>
            </p:grpSpPr>
            <p:sp>
              <p:nvSpPr>
                <p:cNvPr id="42" name="Rectangle 41"/>
                <p:cNvSpPr/>
                <p:nvPr/>
              </p:nvSpPr>
              <p:spPr>
                <a:xfrm>
                  <a:off x="2687782" y="640027"/>
                  <a:ext cx="1440000" cy="1440000"/>
                </a:xfrm>
                <a:prstGeom prst="rect">
                  <a:avLst/>
                </a:prstGeom>
                <a:grpFill/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cxnSp>
              <p:nvCxnSpPr>
                <p:cNvPr id="43" name="Straight Connector 42"/>
                <p:cNvCxnSpPr/>
                <p:nvPr/>
              </p:nvCxnSpPr>
              <p:spPr>
                <a:xfrm flipV="1">
                  <a:off x="2690813" y="640027"/>
                  <a:ext cx="1436969" cy="1440001"/>
                </a:xfrm>
                <a:prstGeom prst="line">
                  <a:avLst/>
                </a:prstGeom>
                <a:grpFill/>
                <a:ln w="158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Right Triangle 35"/>
              <p:cNvSpPr/>
              <p:nvPr/>
            </p:nvSpPr>
            <p:spPr>
              <a:xfrm rot="8107641">
                <a:off x="2912456" y="1585613"/>
                <a:ext cx="996263" cy="98539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37" name="Right Triangle 36"/>
              <p:cNvSpPr/>
              <p:nvPr/>
            </p:nvSpPr>
            <p:spPr>
              <a:xfrm rot="18914296">
                <a:off x="2920742" y="171049"/>
                <a:ext cx="979473" cy="968863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687782" y="64002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ouvrir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 rot="5400000">
                <a:off x="3216010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quoi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 rot="10800000">
                <a:off x="2696065" y="172116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beau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 rot="16200000">
                <a:off x="2159554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malade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7253572" y="1221520"/>
              <a:ext cx="1448283" cy="2399956"/>
              <a:chOff x="2687782" y="171049"/>
              <a:chExt cx="1448283" cy="2399956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2687782" y="640027"/>
                <a:ext cx="1440000" cy="1440001"/>
                <a:chOff x="2687782" y="640027"/>
                <a:chExt cx="1440000" cy="1440001"/>
              </a:xfrm>
              <a:solidFill>
                <a:schemeClr val="bg1"/>
              </a:solidFill>
            </p:grpSpPr>
            <p:sp>
              <p:nvSpPr>
                <p:cNvPr id="33" name="Rectangle 32"/>
                <p:cNvSpPr/>
                <p:nvPr/>
              </p:nvSpPr>
              <p:spPr>
                <a:xfrm>
                  <a:off x="2687782" y="640027"/>
                  <a:ext cx="1440000" cy="1440000"/>
                </a:xfrm>
                <a:prstGeom prst="rect">
                  <a:avLst/>
                </a:prstGeom>
                <a:grpFill/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cxnSp>
              <p:nvCxnSpPr>
                <p:cNvPr id="34" name="Straight Connector 33"/>
                <p:cNvCxnSpPr/>
                <p:nvPr/>
              </p:nvCxnSpPr>
              <p:spPr>
                <a:xfrm flipV="1">
                  <a:off x="2690813" y="640027"/>
                  <a:ext cx="1436969" cy="1440001"/>
                </a:xfrm>
                <a:prstGeom prst="line">
                  <a:avLst/>
                </a:prstGeom>
                <a:grpFill/>
                <a:ln w="158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Right Triangle 26"/>
              <p:cNvSpPr/>
              <p:nvPr/>
            </p:nvSpPr>
            <p:spPr>
              <a:xfrm rot="8107641">
                <a:off x="2912456" y="1585613"/>
                <a:ext cx="996263" cy="98539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28" name="Right Triangle 27"/>
              <p:cNvSpPr/>
              <p:nvPr/>
            </p:nvSpPr>
            <p:spPr>
              <a:xfrm rot="18914296">
                <a:off x="2920742" y="171049"/>
                <a:ext cx="979473" cy="968863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687782" y="64002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mauvais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 rot="5400000">
                <a:off x="3216010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regarder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 rot="10800000">
                <a:off x="2696065" y="172116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bonjour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 rot="16200000">
                <a:off x="2159554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cadeau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7270138" y="2756269"/>
              <a:ext cx="1448283" cy="2399956"/>
              <a:chOff x="2687782" y="171049"/>
              <a:chExt cx="1448283" cy="2399956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687782" y="640027"/>
                <a:ext cx="1440000" cy="1440001"/>
                <a:chOff x="2687782" y="640027"/>
                <a:chExt cx="1440000" cy="1440001"/>
              </a:xfrm>
              <a:solidFill>
                <a:schemeClr val="bg1"/>
              </a:solidFill>
            </p:grpSpPr>
            <p:sp>
              <p:nvSpPr>
                <p:cNvPr id="24" name="Rectangle 23"/>
                <p:cNvSpPr/>
                <p:nvPr/>
              </p:nvSpPr>
              <p:spPr>
                <a:xfrm>
                  <a:off x="2687782" y="640027"/>
                  <a:ext cx="1440000" cy="1440000"/>
                </a:xfrm>
                <a:prstGeom prst="rect">
                  <a:avLst/>
                </a:prstGeom>
                <a:grpFill/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2690813" y="640027"/>
                  <a:ext cx="1436969" cy="1440001"/>
                </a:xfrm>
                <a:prstGeom prst="line">
                  <a:avLst/>
                </a:prstGeom>
                <a:grpFill/>
                <a:ln w="158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Right Triangle 17"/>
              <p:cNvSpPr/>
              <p:nvPr/>
            </p:nvSpPr>
            <p:spPr>
              <a:xfrm rot="8107641">
                <a:off x="2912456" y="1585613"/>
                <a:ext cx="996263" cy="98539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9" name="Right Triangle 18"/>
              <p:cNvSpPr/>
              <p:nvPr/>
            </p:nvSpPr>
            <p:spPr>
              <a:xfrm rot="18914296">
                <a:off x="2920742" y="171049"/>
                <a:ext cx="979473" cy="968863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687782" y="64002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sur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 rot="5400000">
                <a:off x="3216010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lieu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10800000">
                <a:off x="2696065" y="172116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regarder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rot="16200000">
                <a:off x="2159554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petit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7278421" y="4291019"/>
              <a:ext cx="1448283" cy="2399956"/>
              <a:chOff x="2687782" y="171049"/>
              <a:chExt cx="1448283" cy="2399956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2687782" y="640027"/>
                <a:ext cx="1440000" cy="1440001"/>
                <a:chOff x="2687782" y="640027"/>
                <a:chExt cx="1440000" cy="1440001"/>
              </a:xfrm>
              <a:solidFill>
                <a:schemeClr val="bg1"/>
              </a:solidFill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2687782" y="640027"/>
                  <a:ext cx="1440000" cy="1440000"/>
                </a:xfrm>
                <a:prstGeom prst="rect">
                  <a:avLst/>
                </a:prstGeom>
                <a:grpFill/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 flipV="1">
                  <a:off x="2690813" y="640027"/>
                  <a:ext cx="1436969" cy="1440001"/>
                </a:xfrm>
                <a:prstGeom prst="line">
                  <a:avLst/>
                </a:prstGeom>
                <a:grpFill/>
                <a:ln w="158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Right Triangle 8"/>
              <p:cNvSpPr/>
              <p:nvPr/>
            </p:nvSpPr>
            <p:spPr>
              <a:xfrm rot="8107641">
                <a:off x="2912456" y="1585613"/>
                <a:ext cx="996263" cy="98539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0" name="Right Triangle 9"/>
              <p:cNvSpPr/>
              <p:nvPr/>
            </p:nvSpPr>
            <p:spPr>
              <a:xfrm rot="18914296">
                <a:off x="2920742" y="171049"/>
                <a:ext cx="979473" cy="968863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687782" y="64002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et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 rot="5400000">
                <a:off x="3216010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voiture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10800000">
                <a:off x="2696065" y="172116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je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 rot="16200000">
                <a:off x="2159554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regarder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4454335" y="-332068"/>
            <a:ext cx="1481415" cy="7030330"/>
            <a:chOff x="1332244" y="-332684"/>
            <a:chExt cx="1481415" cy="7030330"/>
          </a:xfrm>
        </p:grpSpPr>
        <p:grpSp>
          <p:nvGrpSpPr>
            <p:cNvPr id="45" name="Group 44"/>
            <p:cNvGrpSpPr/>
            <p:nvPr/>
          </p:nvGrpSpPr>
          <p:grpSpPr>
            <a:xfrm>
              <a:off x="1332244" y="-332684"/>
              <a:ext cx="1448283" cy="2399956"/>
              <a:chOff x="2687782" y="171049"/>
              <a:chExt cx="1448283" cy="2399956"/>
            </a:xfrm>
          </p:grpSpPr>
          <p:grpSp>
            <p:nvGrpSpPr>
              <p:cNvPr id="76" name="Group 75"/>
              <p:cNvGrpSpPr/>
              <p:nvPr/>
            </p:nvGrpSpPr>
            <p:grpSpPr>
              <a:xfrm>
                <a:off x="2687782" y="640027"/>
                <a:ext cx="1440000" cy="1440001"/>
                <a:chOff x="2687782" y="640027"/>
                <a:chExt cx="1440000" cy="1440001"/>
              </a:xfrm>
              <a:solidFill>
                <a:schemeClr val="bg1"/>
              </a:solidFill>
            </p:grpSpPr>
            <p:sp>
              <p:nvSpPr>
                <p:cNvPr id="83" name="Rectangle 82"/>
                <p:cNvSpPr/>
                <p:nvPr/>
              </p:nvSpPr>
              <p:spPr>
                <a:xfrm>
                  <a:off x="2687782" y="640027"/>
                  <a:ext cx="1440000" cy="1440000"/>
                </a:xfrm>
                <a:prstGeom prst="rect">
                  <a:avLst/>
                </a:prstGeom>
                <a:grpFill/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cxnSp>
              <p:nvCxnSpPr>
                <p:cNvPr id="84" name="Straight Connector 83"/>
                <p:cNvCxnSpPr/>
                <p:nvPr/>
              </p:nvCxnSpPr>
              <p:spPr>
                <a:xfrm flipV="1">
                  <a:off x="2690813" y="640027"/>
                  <a:ext cx="1436969" cy="1440001"/>
                </a:xfrm>
                <a:prstGeom prst="line">
                  <a:avLst/>
                </a:prstGeom>
                <a:grpFill/>
                <a:ln w="158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7" name="Right Triangle 76"/>
              <p:cNvSpPr/>
              <p:nvPr/>
            </p:nvSpPr>
            <p:spPr>
              <a:xfrm rot="8107641">
                <a:off x="2912456" y="1585613"/>
                <a:ext cx="996263" cy="98539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78" name="Right Triangle 77"/>
              <p:cNvSpPr/>
              <p:nvPr/>
            </p:nvSpPr>
            <p:spPr>
              <a:xfrm rot="18914296">
                <a:off x="2920742" y="171049"/>
                <a:ext cx="979473" cy="968863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2687782" y="64002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jaune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 rot="5400000">
                <a:off x="3216010" y="1189033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voiture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 rot="10800000">
                <a:off x="2696065" y="172116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idée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 rot="16200000">
                <a:off x="2144839" y="1210879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chaque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1340527" y="1202065"/>
              <a:ext cx="1448283" cy="2399956"/>
              <a:chOff x="2687782" y="171049"/>
              <a:chExt cx="1448283" cy="2399956"/>
            </a:xfrm>
          </p:grpSpPr>
          <p:grpSp>
            <p:nvGrpSpPr>
              <p:cNvPr id="67" name="Group 66"/>
              <p:cNvGrpSpPr/>
              <p:nvPr/>
            </p:nvGrpSpPr>
            <p:grpSpPr>
              <a:xfrm>
                <a:off x="2687782" y="640027"/>
                <a:ext cx="1440000" cy="1440001"/>
                <a:chOff x="2687782" y="640027"/>
                <a:chExt cx="1440000" cy="1440001"/>
              </a:xfrm>
              <a:solidFill>
                <a:schemeClr val="bg1"/>
              </a:solidFill>
            </p:grpSpPr>
            <p:sp>
              <p:nvSpPr>
                <p:cNvPr id="74" name="Rectangle 73"/>
                <p:cNvSpPr/>
                <p:nvPr/>
              </p:nvSpPr>
              <p:spPr>
                <a:xfrm>
                  <a:off x="2687782" y="640027"/>
                  <a:ext cx="1440000" cy="1440000"/>
                </a:xfrm>
                <a:prstGeom prst="rect">
                  <a:avLst/>
                </a:prstGeom>
                <a:grpFill/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2690813" y="640027"/>
                  <a:ext cx="1436969" cy="1440001"/>
                </a:xfrm>
                <a:prstGeom prst="line">
                  <a:avLst/>
                </a:prstGeom>
                <a:grpFill/>
                <a:ln w="158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8" name="Right Triangle 67"/>
              <p:cNvSpPr/>
              <p:nvPr/>
            </p:nvSpPr>
            <p:spPr>
              <a:xfrm rot="8107641">
                <a:off x="2912456" y="1585613"/>
                <a:ext cx="996263" cy="98539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69" name="Right Triangle 68"/>
              <p:cNvSpPr/>
              <p:nvPr/>
            </p:nvSpPr>
            <p:spPr>
              <a:xfrm rot="18914296">
                <a:off x="2920742" y="171049"/>
                <a:ext cx="979473" cy="968863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2687782" y="64002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joy</a:t>
                </a:r>
                <a:r>
                  <a:rPr kumimoji="0" lang="en-GB" sz="1600" b="0" i="0" u="sng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eu</a:t>
                </a: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x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 rot="5400000">
                <a:off x="3216010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violet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 rot="10800000">
                <a:off x="2696065" y="172116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rouge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 rot="16200000">
                <a:off x="2159554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ménage</a:t>
                </a: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1357093" y="2762940"/>
              <a:ext cx="1448283" cy="2399956"/>
              <a:chOff x="2687782" y="171049"/>
              <a:chExt cx="1448283" cy="2399956"/>
            </a:xfrm>
          </p:grpSpPr>
          <p:grpSp>
            <p:nvGrpSpPr>
              <p:cNvPr id="58" name="Group 57"/>
              <p:cNvGrpSpPr/>
              <p:nvPr/>
            </p:nvGrpSpPr>
            <p:grpSpPr>
              <a:xfrm>
                <a:off x="2687782" y="640027"/>
                <a:ext cx="1440000" cy="1440001"/>
                <a:chOff x="2687782" y="640027"/>
                <a:chExt cx="1440000" cy="1440001"/>
              </a:xfrm>
              <a:solidFill>
                <a:schemeClr val="bg1"/>
              </a:solidFill>
            </p:grpSpPr>
            <p:sp>
              <p:nvSpPr>
                <p:cNvPr id="65" name="Rectangle 64"/>
                <p:cNvSpPr/>
                <p:nvPr/>
              </p:nvSpPr>
              <p:spPr>
                <a:xfrm>
                  <a:off x="2687782" y="640027"/>
                  <a:ext cx="1440000" cy="1440000"/>
                </a:xfrm>
                <a:prstGeom prst="rect">
                  <a:avLst/>
                </a:prstGeom>
                <a:grpFill/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V="1">
                  <a:off x="2690813" y="640027"/>
                  <a:ext cx="1436969" cy="1440001"/>
                </a:xfrm>
                <a:prstGeom prst="line">
                  <a:avLst/>
                </a:prstGeom>
                <a:grpFill/>
                <a:ln w="158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9" name="Right Triangle 58"/>
              <p:cNvSpPr/>
              <p:nvPr/>
            </p:nvSpPr>
            <p:spPr>
              <a:xfrm rot="8107641">
                <a:off x="2912456" y="1585613"/>
                <a:ext cx="996263" cy="98539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60" name="Right Triangle 59"/>
              <p:cNvSpPr/>
              <p:nvPr/>
            </p:nvSpPr>
            <p:spPr>
              <a:xfrm rot="18914296">
                <a:off x="2920742" y="171049"/>
                <a:ext cx="979473" cy="968863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2687782" y="64002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violet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 rot="5400000">
                <a:off x="3216010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droite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 rot="10800000">
                <a:off x="2696065" y="172116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ménage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 rot="16200000">
                <a:off x="2159554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1F4E79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ouvrir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1365376" y="4297690"/>
              <a:ext cx="1448283" cy="2399956"/>
              <a:chOff x="2687782" y="171049"/>
              <a:chExt cx="1448283" cy="2399956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2687782" y="640027"/>
                <a:ext cx="1440000" cy="1440001"/>
                <a:chOff x="2687782" y="640027"/>
                <a:chExt cx="1440000" cy="1440001"/>
              </a:xfrm>
              <a:solidFill>
                <a:schemeClr val="bg1"/>
              </a:solidFill>
            </p:grpSpPr>
            <p:sp>
              <p:nvSpPr>
                <p:cNvPr id="56" name="Rectangle 55"/>
                <p:cNvSpPr/>
                <p:nvPr/>
              </p:nvSpPr>
              <p:spPr>
                <a:xfrm>
                  <a:off x="2687782" y="640027"/>
                  <a:ext cx="1440000" cy="1440000"/>
                </a:xfrm>
                <a:prstGeom prst="rect">
                  <a:avLst/>
                </a:prstGeom>
                <a:grpFill/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2690813" y="640027"/>
                  <a:ext cx="1436969" cy="1440001"/>
                </a:xfrm>
                <a:prstGeom prst="line">
                  <a:avLst/>
                </a:prstGeom>
                <a:grpFill/>
                <a:ln w="158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0" name="Right Triangle 49"/>
              <p:cNvSpPr/>
              <p:nvPr/>
            </p:nvSpPr>
            <p:spPr>
              <a:xfrm rot="8107641">
                <a:off x="2912456" y="1585613"/>
                <a:ext cx="996263" cy="98539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51" name="Right Triangle 50"/>
              <p:cNvSpPr/>
              <p:nvPr/>
            </p:nvSpPr>
            <p:spPr>
              <a:xfrm rot="18914296">
                <a:off x="2920742" y="171049"/>
                <a:ext cx="979473" cy="968863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687782" y="64002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histoire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 rot="5400000">
                <a:off x="3216010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feu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 rot="10800000">
                <a:off x="2696065" y="172116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petit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 rot="16200000">
                <a:off x="2159554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avoir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85" name="Group 84"/>
          <p:cNvGrpSpPr/>
          <p:nvPr/>
        </p:nvGrpSpPr>
        <p:grpSpPr>
          <a:xfrm>
            <a:off x="5985103" y="-331707"/>
            <a:ext cx="1481415" cy="7030330"/>
            <a:chOff x="3766401" y="-339355"/>
            <a:chExt cx="1481415" cy="7030330"/>
          </a:xfrm>
        </p:grpSpPr>
        <p:grpSp>
          <p:nvGrpSpPr>
            <p:cNvPr id="86" name="Group 85"/>
            <p:cNvGrpSpPr/>
            <p:nvPr/>
          </p:nvGrpSpPr>
          <p:grpSpPr>
            <a:xfrm>
              <a:off x="3766401" y="-339355"/>
              <a:ext cx="1448283" cy="2399956"/>
              <a:chOff x="2687782" y="171049"/>
              <a:chExt cx="1448283" cy="2399956"/>
            </a:xfrm>
          </p:grpSpPr>
          <p:grpSp>
            <p:nvGrpSpPr>
              <p:cNvPr id="117" name="Group 116"/>
              <p:cNvGrpSpPr/>
              <p:nvPr/>
            </p:nvGrpSpPr>
            <p:grpSpPr>
              <a:xfrm>
                <a:off x="2687782" y="640027"/>
                <a:ext cx="1440000" cy="1440001"/>
                <a:chOff x="2687782" y="640027"/>
                <a:chExt cx="1440000" cy="1440001"/>
              </a:xfrm>
              <a:solidFill>
                <a:schemeClr val="bg1"/>
              </a:solidFill>
            </p:grpSpPr>
            <p:sp>
              <p:nvSpPr>
                <p:cNvPr id="124" name="Rectangle 123"/>
                <p:cNvSpPr/>
                <p:nvPr/>
              </p:nvSpPr>
              <p:spPr>
                <a:xfrm>
                  <a:off x="2687782" y="640027"/>
                  <a:ext cx="1440000" cy="1440000"/>
                </a:xfrm>
                <a:prstGeom prst="rect">
                  <a:avLst/>
                </a:prstGeom>
                <a:grpFill/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cxnSp>
              <p:nvCxnSpPr>
                <p:cNvPr id="125" name="Straight Connector 124"/>
                <p:cNvCxnSpPr/>
                <p:nvPr/>
              </p:nvCxnSpPr>
              <p:spPr>
                <a:xfrm flipV="1">
                  <a:off x="2690813" y="640027"/>
                  <a:ext cx="1436969" cy="1440001"/>
                </a:xfrm>
                <a:prstGeom prst="line">
                  <a:avLst/>
                </a:prstGeom>
                <a:grpFill/>
                <a:ln w="158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8" name="Right Triangle 117"/>
              <p:cNvSpPr/>
              <p:nvPr/>
            </p:nvSpPr>
            <p:spPr>
              <a:xfrm rot="8107641">
                <a:off x="2912456" y="1585613"/>
                <a:ext cx="996263" cy="98539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19" name="Right Triangle 118"/>
              <p:cNvSpPr/>
              <p:nvPr/>
            </p:nvSpPr>
            <p:spPr>
              <a:xfrm rot="18914296">
                <a:off x="2920742" y="171049"/>
                <a:ext cx="979473" cy="968863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2687782" y="64002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violet</a:t>
                </a: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 rot="5400000">
                <a:off x="3216010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fête</a:t>
                </a: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 rot="10800000">
                <a:off x="2696065" y="172116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vous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 rot="16200000">
                <a:off x="2159554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uniforme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3774684" y="1221520"/>
              <a:ext cx="1448283" cy="2399956"/>
              <a:chOff x="2687782" y="171049"/>
              <a:chExt cx="1448283" cy="2399956"/>
            </a:xfrm>
          </p:grpSpPr>
          <p:grpSp>
            <p:nvGrpSpPr>
              <p:cNvPr id="108" name="Group 107"/>
              <p:cNvGrpSpPr/>
              <p:nvPr/>
            </p:nvGrpSpPr>
            <p:grpSpPr>
              <a:xfrm>
                <a:off x="2687782" y="640027"/>
                <a:ext cx="1440000" cy="1440001"/>
                <a:chOff x="2687782" y="640027"/>
                <a:chExt cx="1440000" cy="1440001"/>
              </a:xfrm>
              <a:solidFill>
                <a:schemeClr val="bg1"/>
              </a:solidFill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2687782" y="640027"/>
                  <a:ext cx="1440000" cy="1440000"/>
                </a:xfrm>
                <a:prstGeom prst="rect">
                  <a:avLst/>
                </a:prstGeom>
                <a:grpFill/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cxnSp>
              <p:nvCxnSpPr>
                <p:cNvPr id="116" name="Straight Connector 115"/>
                <p:cNvCxnSpPr/>
                <p:nvPr/>
              </p:nvCxnSpPr>
              <p:spPr>
                <a:xfrm flipV="1">
                  <a:off x="2690813" y="640027"/>
                  <a:ext cx="1436969" cy="1440001"/>
                </a:xfrm>
                <a:prstGeom prst="line">
                  <a:avLst/>
                </a:prstGeom>
                <a:grpFill/>
                <a:ln w="158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9" name="Right Triangle 108"/>
              <p:cNvSpPr/>
              <p:nvPr/>
            </p:nvSpPr>
            <p:spPr>
              <a:xfrm rot="8107641">
                <a:off x="2912456" y="1585613"/>
                <a:ext cx="996263" cy="98539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10" name="Right Triangle 109"/>
              <p:cNvSpPr/>
              <p:nvPr/>
            </p:nvSpPr>
            <p:spPr>
              <a:xfrm rot="18914296">
                <a:off x="2920742" y="171049"/>
                <a:ext cx="979473" cy="968863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2687782" y="64002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mauvais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 rot="5400000">
                <a:off x="3216010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une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 rot="10800000">
                <a:off x="2696065" y="172116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règle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 rot="16200000">
                <a:off x="2159554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avoir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3791250" y="2756269"/>
              <a:ext cx="1448283" cy="2399956"/>
              <a:chOff x="2687782" y="171049"/>
              <a:chExt cx="1448283" cy="2399956"/>
            </a:xfrm>
          </p:grpSpPr>
          <p:grpSp>
            <p:nvGrpSpPr>
              <p:cNvPr id="99" name="Group 98"/>
              <p:cNvGrpSpPr/>
              <p:nvPr/>
            </p:nvGrpSpPr>
            <p:grpSpPr>
              <a:xfrm>
                <a:off x="2687782" y="640027"/>
                <a:ext cx="1440000" cy="1440001"/>
                <a:chOff x="2687782" y="640027"/>
                <a:chExt cx="1440000" cy="1440001"/>
              </a:xfrm>
              <a:solidFill>
                <a:schemeClr val="bg1"/>
              </a:solidFill>
            </p:grpSpPr>
            <p:sp>
              <p:nvSpPr>
                <p:cNvPr id="106" name="Rectangle 105"/>
                <p:cNvSpPr/>
                <p:nvPr/>
              </p:nvSpPr>
              <p:spPr>
                <a:xfrm>
                  <a:off x="2687782" y="640027"/>
                  <a:ext cx="1440000" cy="1440000"/>
                </a:xfrm>
                <a:prstGeom prst="rect">
                  <a:avLst/>
                </a:prstGeom>
                <a:grpFill/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cxnSp>
              <p:nvCxnSpPr>
                <p:cNvPr id="107" name="Straight Connector 106"/>
                <p:cNvCxnSpPr/>
                <p:nvPr/>
              </p:nvCxnSpPr>
              <p:spPr>
                <a:xfrm flipV="1">
                  <a:off x="2690813" y="640027"/>
                  <a:ext cx="1436969" cy="1440001"/>
                </a:xfrm>
                <a:prstGeom prst="line">
                  <a:avLst/>
                </a:prstGeom>
                <a:grpFill/>
                <a:ln w="158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0" name="Right Triangle 99"/>
              <p:cNvSpPr/>
              <p:nvPr/>
            </p:nvSpPr>
            <p:spPr>
              <a:xfrm rot="8107641">
                <a:off x="2912456" y="1585613"/>
                <a:ext cx="996263" cy="98539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01" name="Right Triangle 100"/>
              <p:cNvSpPr/>
              <p:nvPr/>
            </p:nvSpPr>
            <p:spPr>
              <a:xfrm rot="18914296">
                <a:off x="2920742" y="171049"/>
                <a:ext cx="979473" cy="968863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2687782" y="64002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rêve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 rot="5400000">
                <a:off x="3216010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deux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 rot="10800000">
                <a:off x="2696065" y="172116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histoire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 rot="16200000">
                <a:off x="2159554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sng" strike="noStrike" kern="0" cap="none" spc="0" normalizeH="0" baseline="0" noProof="0" dirty="0" err="1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de</a:t>
                </a: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hors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3799533" y="4291019"/>
              <a:ext cx="1448283" cy="2399956"/>
              <a:chOff x="2687782" y="171049"/>
              <a:chExt cx="1448283" cy="2399956"/>
            </a:xfrm>
          </p:grpSpPr>
          <p:grpSp>
            <p:nvGrpSpPr>
              <p:cNvPr id="90" name="Group 89"/>
              <p:cNvGrpSpPr/>
              <p:nvPr/>
            </p:nvGrpSpPr>
            <p:grpSpPr>
              <a:xfrm>
                <a:off x="2687782" y="640027"/>
                <a:ext cx="1440000" cy="1440001"/>
                <a:chOff x="2687782" y="640027"/>
                <a:chExt cx="1440000" cy="1440001"/>
              </a:xfrm>
              <a:solidFill>
                <a:schemeClr val="bg1"/>
              </a:solidFill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2687782" y="640027"/>
                  <a:ext cx="1440000" cy="1440000"/>
                </a:xfrm>
                <a:prstGeom prst="rect">
                  <a:avLst/>
                </a:prstGeom>
                <a:grpFill/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cxnSp>
              <p:nvCxnSpPr>
                <p:cNvPr id="98" name="Straight Connector 97"/>
                <p:cNvCxnSpPr/>
                <p:nvPr/>
              </p:nvCxnSpPr>
              <p:spPr>
                <a:xfrm flipV="1">
                  <a:off x="2690813" y="640027"/>
                  <a:ext cx="1436969" cy="1440001"/>
                </a:xfrm>
                <a:prstGeom prst="line">
                  <a:avLst/>
                </a:prstGeom>
                <a:grpFill/>
                <a:ln w="158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1" name="Right Triangle 90"/>
              <p:cNvSpPr/>
              <p:nvPr/>
            </p:nvSpPr>
            <p:spPr>
              <a:xfrm rot="8107641">
                <a:off x="2912456" y="1585613"/>
                <a:ext cx="996263" cy="98539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92" name="Right Triangle 91"/>
              <p:cNvSpPr/>
              <p:nvPr/>
            </p:nvSpPr>
            <p:spPr>
              <a:xfrm rot="18914296">
                <a:off x="2920742" y="171049"/>
                <a:ext cx="979473" cy="968863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2687782" y="64002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cheval</a:t>
                </a: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 rot="5400000">
                <a:off x="3216010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peu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 rot="10800000">
                <a:off x="2696065" y="172116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frère</a:t>
                </a: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 rot="16200000">
                <a:off x="2159554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1F4E79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étudier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26" name="Group 125"/>
          <p:cNvGrpSpPr/>
          <p:nvPr/>
        </p:nvGrpSpPr>
        <p:grpSpPr>
          <a:xfrm>
            <a:off x="9044620" y="-314536"/>
            <a:ext cx="1481415" cy="7030329"/>
            <a:chOff x="5534517" y="-332683"/>
            <a:chExt cx="1481415" cy="7030329"/>
          </a:xfrm>
        </p:grpSpPr>
        <p:grpSp>
          <p:nvGrpSpPr>
            <p:cNvPr id="127" name="Group 126"/>
            <p:cNvGrpSpPr/>
            <p:nvPr/>
          </p:nvGrpSpPr>
          <p:grpSpPr>
            <a:xfrm>
              <a:off x="5534517" y="-332683"/>
              <a:ext cx="1448283" cy="2399956"/>
              <a:chOff x="2687782" y="171049"/>
              <a:chExt cx="1448283" cy="2399956"/>
            </a:xfrm>
          </p:grpSpPr>
          <p:grpSp>
            <p:nvGrpSpPr>
              <p:cNvPr id="159" name="Group 158"/>
              <p:cNvGrpSpPr/>
              <p:nvPr/>
            </p:nvGrpSpPr>
            <p:grpSpPr>
              <a:xfrm>
                <a:off x="2687782" y="640027"/>
                <a:ext cx="1440000" cy="1440001"/>
                <a:chOff x="2687782" y="640027"/>
                <a:chExt cx="1440000" cy="1440001"/>
              </a:xfrm>
              <a:solidFill>
                <a:schemeClr val="bg1"/>
              </a:solidFill>
            </p:grpSpPr>
            <p:sp>
              <p:nvSpPr>
                <p:cNvPr id="166" name="Rectangle 165"/>
                <p:cNvSpPr/>
                <p:nvPr/>
              </p:nvSpPr>
              <p:spPr>
                <a:xfrm>
                  <a:off x="2687782" y="640027"/>
                  <a:ext cx="1440000" cy="1440000"/>
                </a:xfrm>
                <a:prstGeom prst="rect">
                  <a:avLst/>
                </a:prstGeom>
                <a:grpFill/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cxnSp>
              <p:nvCxnSpPr>
                <p:cNvPr id="167" name="Straight Connector 166"/>
                <p:cNvCxnSpPr/>
                <p:nvPr/>
              </p:nvCxnSpPr>
              <p:spPr>
                <a:xfrm flipV="1">
                  <a:off x="2690813" y="640027"/>
                  <a:ext cx="1436969" cy="1440001"/>
                </a:xfrm>
                <a:prstGeom prst="line">
                  <a:avLst/>
                </a:prstGeom>
                <a:grpFill/>
                <a:ln w="158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0" name="Right Triangle 159"/>
              <p:cNvSpPr/>
              <p:nvPr/>
            </p:nvSpPr>
            <p:spPr>
              <a:xfrm rot="8107641">
                <a:off x="2912456" y="1585613"/>
                <a:ext cx="996263" cy="98539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61" name="Right Triangle 160"/>
              <p:cNvSpPr/>
              <p:nvPr/>
            </p:nvSpPr>
            <p:spPr>
              <a:xfrm rot="18914296">
                <a:off x="2920742" y="171049"/>
                <a:ext cx="979473" cy="968863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2687782" y="64002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strict</a:t>
                </a: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 rot="5400000">
                <a:off x="3216010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au revoir</a:t>
                </a: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 rot="10800000">
                <a:off x="2696065" y="172116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prudent</a:t>
                </a: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 rot="16200000">
                <a:off x="2159554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jouer</a:t>
                </a:r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5542800" y="1228191"/>
              <a:ext cx="1448283" cy="2399956"/>
              <a:chOff x="2687782" y="171049"/>
              <a:chExt cx="1448283" cy="2399956"/>
            </a:xfrm>
          </p:grpSpPr>
          <p:grpSp>
            <p:nvGrpSpPr>
              <p:cNvPr id="150" name="Group 149"/>
              <p:cNvGrpSpPr/>
              <p:nvPr/>
            </p:nvGrpSpPr>
            <p:grpSpPr>
              <a:xfrm>
                <a:off x="2687782" y="640027"/>
                <a:ext cx="1440000" cy="1440001"/>
                <a:chOff x="2687782" y="640027"/>
                <a:chExt cx="1440000" cy="1440001"/>
              </a:xfrm>
              <a:solidFill>
                <a:schemeClr val="bg1"/>
              </a:solidFill>
            </p:grpSpPr>
            <p:sp>
              <p:nvSpPr>
                <p:cNvPr id="157" name="Rectangle 156"/>
                <p:cNvSpPr/>
                <p:nvPr/>
              </p:nvSpPr>
              <p:spPr>
                <a:xfrm>
                  <a:off x="2687782" y="640027"/>
                  <a:ext cx="1440000" cy="1440000"/>
                </a:xfrm>
                <a:prstGeom prst="rect">
                  <a:avLst/>
                </a:prstGeom>
                <a:grpFill/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cxnSp>
              <p:nvCxnSpPr>
                <p:cNvPr id="158" name="Straight Connector 157"/>
                <p:cNvCxnSpPr/>
                <p:nvPr/>
              </p:nvCxnSpPr>
              <p:spPr>
                <a:xfrm flipV="1">
                  <a:off x="2690813" y="640027"/>
                  <a:ext cx="1436969" cy="1440001"/>
                </a:xfrm>
                <a:prstGeom prst="line">
                  <a:avLst/>
                </a:prstGeom>
                <a:grpFill/>
                <a:ln w="158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1" name="Right Triangle 150"/>
              <p:cNvSpPr/>
              <p:nvPr/>
            </p:nvSpPr>
            <p:spPr>
              <a:xfrm rot="8107641">
                <a:off x="2912456" y="1585613"/>
                <a:ext cx="996263" cy="98539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52" name="Right Triangle 151"/>
              <p:cNvSpPr/>
              <p:nvPr/>
            </p:nvSpPr>
            <p:spPr>
              <a:xfrm rot="18914296">
                <a:off x="2920742" y="171049"/>
                <a:ext cx="979473" cy="968863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2687782" y="64002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faire</a:t>
                </a: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 rot="5400000">
                <a:off x="3216010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douze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 rot="10800000">
                <a:off x="2696065" y="172116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vue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 rot="16200000">
                <a:off x="2159554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au revoir </a:t>
                </a:r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5559366" y="2762940"/>
              <a:ext cx="1448283" cy="2399956"/>
              <a:chOff x="2687782" y="171049"/>
              <a:chExt cx="1448283" cy="2399956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2687782" y="640027"/>
                <a:ext cx="1440000" cy="1440001"/>
                <a:chOff x="2687782" y="640027"/>
                <a:chExt cx="1440000" cy="1440001"/>
              </a:xfrm>
              <a:solidFill>
                <a:schemeClr val="bg1"/>
              </a:solidFill>
            </p:grpSpPr>
            <p:sp>
              <p:nvSpPr>
                <p:cNvPr id="148" name="Rectangle 147"/>
                <p:cNvSpPr/>
                <p:nvPr/>
              </p:nvSpPr>
              <p:spPr>
                <a:xfrm>
                  <a:off x="2687782" y="640027"/>
                  <a:ext cx="1440000" cy="1440000"/>
                </a:xfrm>
                <a:prstGeom prst="rect">
                  <a:avLst/>
                </a:prstGeom>
                <a:grpFill/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cxnSp>
              <p:nvCxnSpPr>
                <p:cNvPr id="149" name="Straight Connector 148"/>
                <p:cNvCxnSpPr/>
                <p:nvPr/>
              </p:nvCxnSpPr>
              <p:spPr>
                <a:xfrm flipV="1">
                  <a:off x="2690813" y="640027"/>
                  <a:ext cx="1436969" cy="1440001"/>
                </a:xfrm>
                <a:prstGeom prst="line">
                  <a:avLst/>
                </a:prstGeom>
                <a:grpFill/>
                <a:ln w="158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1" name="Right Triangle 140"/>
              <p:cNvSpPr/>
              <p:nvPr/>
            </p:nvSpPr>
            <p:spPr>
              <a:xfrm rot="8107641">
                <a:off x="2912456" y="1585613"/>
                <a:ext cx="996263" cy="98539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42" name="Right Triangle 141"/>
              <p:cNvSpPr/>
              <p:nvPr/>
            </p:nvSpPr>
            <p:spPr>
              <a:xfrm rot="18914296">
                <a:off x="2920742" y="171049"/>
                <a:ext cx="979473" cy="968863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2687782" y="64002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trois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 rot="5400000">
                <a:off x="3216010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chemise</a:t>
                </a: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 rot="10800000">
                <a:off x="2696065" y="172116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jeu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 rot="16200000">
                <a:off x="2159554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être</a:t>
                </a: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 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567649" y="4297690"/>
              <a:ext cx="1448283" cy="2399956"/>
              <a:chOff x="2687782" y="171049"/>
              <a:chExt cx="1448283" cy="2399956"/>
            </a:xfrm>
          </p:grpSpPr>
          <p:grpSp>
            <p:nvGrpSpPr>
              <p:cNvPr id="131" name="Group 130"/>
              <p:cNvGrpSpPr/>
              <p:nvPr/>
            </p:nvGrpSpPr>
            <p:grpSpPr>
              <a:xfrm>
                <a:off x="2687782" y="640027"/>
                <a:ext cx="1440000" cy="1440001"/>
                <a:chOff x="2687782" y="640027"/>
                <a:chExt cx="1440000" cy="1440001"/>
              </a:xfrm>
              <a:solidFill>
                <a:schemeClr val="bg1"/>
              </a:solidFill>
            </p:grpSpPr>
            <p:sp>
              <p:nvSpPr>
                <p:cNvPr id="138" name="Rectangle 137"/>
                <p:cNvSpPr/>
                <p:nvPr/>
              </p:nvSpPr>
              <p:spPr>
                <a:xfrm>
                  <a:off x="2687782" y="640027"/>
                  <a:ext cx="1440000" cy="1440000"/>
                </a:xfrm>
                <a:prstGeom prst="rect">
                  <a:avLst/>
                </a:prstGeom>
                <a:grpFill/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cxnSp>
              <p:nvCxnSpPr>
                <p:cNvPr id="139" name="Straight Connector 138"/>
                <p:cNvCxnSpPr/>
                <p:nvPr/>
              </p:nvCxnSpPr>
              <p:spPr>
                <a:xfrm flipV="1">
                  <a:off x="2690813" y="640027"/>
                  <a:ext cx="1436969" cy="1440001"/>
                </a:xfrm>
                <a:prstGeom prst="line">
                  <a:avLst/>
                </a:prstGeom>
                <a:grpFill/>
                <a:ln w="158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2" name="Right Triangle 131"/>
              <p:cNvSpPr/>
              <p:nvPr/>
            </p:nvSpPr>
            <p:spPr>
              <a:xfrm rot="8107641">
                <a:off x="2912456" y="1585613"/>
                <a:ext cx="996263" cy="98539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33" name="Right Triangle 132"/>
              <p:cNvSpPr/>
              <p:nvPr/>
            </p:nvSpPr>
            <p:spPr>
              <a:xfrm rot="18914296">
                <a:off x="2920742" y="171049"/>
                <a:ext cx="979473" cy="968863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2687782" y="64002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cadeau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 rot="5400000">
                <a:off x="3216010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jouer</a:t>
                </a: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 rot="10800000">
                <a:off x="2696065" y="172116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ce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 rot="16200000">
                <a:off x="2159554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chemise</a:t>
                </a:r>
              </a:p>
            </p:txBody>
          </p:sp>
        </p:grpSp>
      </p:grpSp>
      <p:grpSp>
        <p:nvGrpSpPr>
          <p:cNvPr id="168" name="Group 167"/>
          <p:cNvGrpSpPr/>
          <p:nvPr/>
        </p:nvGrpSpPr>
        <p:grpSpPr>
          <a:xfrm>
            <a:off x="7502437" y="-318644"/>
            <a:ext cx="1481415" cy="7004204"/>
            <a:chOff x="9497069" y="-346627"/>
            <a:chExt cx="1481415" cy="7004204"/>
          </a:xfrm>
        </p:grpSpPr>
        <p:grpSp>
          <p:nvGrpSpPr>
            <p:cNvPr id="169" name="Group 168"/>
            <p:cNvGrpSpPr/>
            <p:nvPr/>
          </p:nvGrpSpPr>
          <p:grpSpPr>
            <a:xfrm>
              <a:off x="9497069" y="-346627"/>
              <a:ext cx="1448283" cy="2399956"/>
              <a:chOff x="2687782" y="171049"/>
              <a:chExt cx="1448283" cy="2399956"/>
            </a:xfrm>
          </p:grpSpPr>
          <p:grpSp>
            <p:nvGrpSpPr>
              <p:cNvPr id="200" name="Group 199"/>
              <p:cNvGrpSpPr/>
              <p:nvPr/>
            </p:nvGrpSpPr>
            <p:grpSpPr>
              <a:xfrm>
                <a:off x="2687782" y="640027"/>
                <a:ext cx="1440000" cy="1440001"/>
                <a:chOff x="2687782" y="640027"/>
                <a:chExt cx="1440000" cy="1440001"/>
              </a:xfrm>
              <a:solidFill>
                <a:schemeClr val="bg1"/>
              </a:solidFill>
            </p:grpSpPr>
            <p:sp>
              <p:nvSpPr>
                <p:cNvPr id="207" name="Rectangle 206"/>
                <p:cNvSpPr/>
                <p:nvPr/>
              </p:nvSpPr>
              <p:spPr>
                <a:xfrm>
                  <a:off x="2687782" y="640027"/>
                  <a:ext cx="1440000" cy="1440000"/>
                </a:xfrm>
                <a:prstGeom prst="rect">
                  <a:avLst/>
                </a:prstGeom>
                <a:grpFill/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cxnSp>
              <p:nvCxnSpPr>
                <p:cNvPr id="208" name="Straight Connector 207"/>
                <p:cNvCxnSpPr/>
                <p:nvPr/>
              </p:nvCxnSpPr>
              <p:spPr>
                <a:xfrm flipV="1">
                  <a:off x="2690813" y="640027"/>
                  <a:ext cx="1436969" cy="1440001"/>
                </a:xfrm>
                <a:prstGeom prst="line">
                  <a:avLst/>
                </a:prstGeom>
                <a:grpFill/>
                <a:ln w="158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1" name="Right Triangle 200"/>
              <p:cNvSpPr/>
              <p:nvPr/>
            </p:nvSpPr>
            <p:spPr>
              <a:xfrm rot="8107641">
                <a:off x="2912456" y="1585613"/>
                <a:ext cx="996263" cy="98539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202" name="Right Triangle 201"/>
              <p:cNvSpPr/>
              <p:nvPr/>
            </p:nvSpPr>
            <p:spPr>
              <a:xfrm rot="18914296">
                <a:off x="2920742" y="171049"/>
                <a:ext cx="979473" cy="968863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203" name="TextBox 202"/>
              <p:cNvSpPr txBox="1"/>
              <p:nvPr/>
            </p:nvSpPr>
            <p:spPr>
              <a:xfrm>
                <a:off x="2687782" y="64002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bateau</a:t>
                </a:r>
              </a:p>
            </p:txBody>
          </p:sp>
          <p:sp>
            <p:nvSpPr>
              <p:cNvPr id="204" name="TextBox 203"/>
              <p:cNvSpPr txBox="1"/>
              <p:nvPr/>
            </p:nvSpPr>
            <p:spPr>
              <a:xfrm rot="5400000">
                <a:off x="3216010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chose</a:t>
                </a:r>
              </a:p>
            </p:txBody>
          </p:sp>
          <p:sp>
            <p:nvSpPr>
              <p:cNvPr id="205" name="TextBox 204"/>
              <p:cNvSpPr txBox="1"/>
              <p:nvPr/>
            </p:nvSpPr>
            <p:spPr>
              <a:xfrm rot="10800000">
                <a:off x="2696065" y="172116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étudier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 rot="16200000">
                <a:off x="2159554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devoirs</a:t>
                </a:r>
              </a:p>
            </p:txBody>
          </p:sp>
        </p:grpSp>
        <p:grpSp>
          <p:nvGrpSpPr>
            <p:cNvPr id="170" name="Group 169"/>
            <p:cNvGrpSpPr/>
            <p:nvPr/>
          </p:nvGrpSpPr>
          <p:grpSpPr>
            <a:xfrm>
              <a:off x="9505352" y="1188122"/>
              <a:ext cx="1448283" cy="2399956"/>
              <a:chOff x="2687782" y="171049"/>
              <a:chExt cx="1448283" cy="2399956"/>
            </a:xfrm>
          </p:grpSpPr>
          <p:grpSp>
            <p:nvGrpSpPr>
              <p:cNvPr id="191" name="Group 190"/>
              <p:cNvGrpSpPr/>
              <p:nvPr/>
            </p:nvGrpSpPr>
            <p:grpSpPr>
              <a:xfrm>
                <a:off x="2687782" y="640027"/>
                <a:ext cx="1440000" cy="1440001"/>
                <a:chOff x="2687782" y="640027"/>
                <a:chExt cx="1440000" cy="1440001"/>
              </a:xfrm>
              <a:solidFill>
                <a:schemeClr val="bg1"/>
              </a:solidFill>
            </p:grpSpPr>
            <p:sp>
              <p:nvSpPr>
                <p:cNvPr id="198" name="Rectangle 197"/>
                <p:cNvSpPr/>
                <p:nvPr/>
              </p:nvSpPr>
              <p:spPr>
                <a:xfrm>
                  <a:off x="2687782" y="640027"/>
                  <a:ext cx="1440000" cy="1440000"/>
                </a:xfrm>
                <a:prstGeom prst="rect">
                  <a:avLst/>
                </a:prstGeom>
                <a:grpFill/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cxnSp>
              <p:nvCxnSpPr>
                <p:cNvPr id="199" name="Straight Connector 198"/>
                <p:cNvCxnSpPr/>
                <p:nvPr/>
              </p:nvCxnSpPr>
              <p:spPr>
                <a:xfrm flipV="1">
                  <a:off x="2690813" y="640027"/>
                  <a:ext cx="1436969" cy="1440001"/>
                </a:xfrm>
                <a:prstGeom prst="line">
                  <a:avLst/>
                </a:prstGeom>
                <a:grpFill/>
                <a:ln w="158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2" name="Right Triangle 191"/>
              <p:cNvSpPr/>
              <p:nvPr/>
            </p:nvSpPr>
            <p:spPr>
              <a:xfrm rot="8107641">
                <a:off x="2912456" y="1585613"/>
                <a:ext cx="996263" cy="98539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93" name="Right Triangle 192"/>
              <p:cNvSpPr/>
              <p:nvPr/>
            </p:nvSpPr>
            <p:spPr>
              <a:xfrm rot="18914296">
                <a:off x="2920742" y="171049"/>
                <a:ext cx="979473" cy="968863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94" name="TextBox 193"/>
              <p:cNvSpPr txBox="1"/>
              <p:nvPr/>
            </p:nvSpPr>
            <p:spPr>
              <a:xfrm>
                <a:off x="2687782" y="64002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cheval</a:t>
                </a:r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 rot="5400000">
                <a:off x="3216010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trouver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196" name="TextBox 195"/>
              <p:cNvSpPr txBox="1"/>
              <p:nvPr/>
            </p:nvSpPr>
            <p:spPr>
              <a:xfrm rot="10800000">
                <a:off x="2696065" y="172116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tu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197" name="TextBox 196"/>
              <p:cNvSpPr txBox="1"/>
              <p:nvPr/>
            </p:nvSpPr>
            <p:spPr>
              <a:xfrm rot="16200000">
                <a:off x="2159554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tour</a:t>
                </a:r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9521918" y="2722871"/>
              <a:ext cx="1448283" cy="2399956"/>
              <a:chOff x="2687782" y="171049"/>
              <a:chExt cx="1448283" cy="2399956"/>
            </a:xfrm>
          </p:grpSpPr>
          <p:grpSp>
            <p:nvGrpSpPr>
              <p:cNvPr id="182" name="Group 181"/>
              <p:cNvGrpSpPr/>
              <p:nvPr/>
            </p:nvGrpSpPr>
            <p:grpSpPr>
              <a:xfrm>
                <a:off x="2687782" y="640027"/>
                <a:ext cx="1440000" cy="1440001"/>
                <a:chOff x="2687782" y="640027"/>
                <a:chExt cx="1440000" cy="1440001"/>
              </a:xfrm>
              <a:solidFill>
                <a:schemeClr val="bg1"/>
              </a:solidFill>
            </p:grpSpPr>
            <p:sp>
              <p:nvSpPr>
                <p:cNvPr id="189" name="Rectangle 188"/>
                <p:cNvSpPr/>
                <p:nvPr/>
              </p:nvSpPr>
              <p:spPr>
                <a:xfrm>
                  <a:off x="2687782" y="640027"/>
                  <a:ext cx="1440000" cy="1440000"/>
                </a:xfrm>
                <a:prstGeom prst="rect">
                  <a:avLst/>
                </a:prstGeom>
                <a:grpFill/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cxnSp>
              <p:nvCxnSpPr>
                <p:cNvPr id="190" name="Straight Connector 189"/>
                <p:cNvCxnSpPr/>
                <p:nvPr/>
              </p:nvCxnSpPr>
              <p:spPr>
                <a:xfrm flipV="1">
                  <a:off x="2690813" y="640027"/>
                  <a:ext cx="1436969" cy="1440001"/>
                </a:xfrm>
                <a:prstGeom prst="line">
                  <a:avLst/>
                </a:prstGeom>
                <a:grpFill/>
                <a:ln w="158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3" name="Right Triangle 182"/>
              <p:cNvSpPr/>
              <p:nvPr/>
            </p:nvSpPr>
            <p:spPr>
              <a:xfrm rot="8107641">
                <a:off x="2912456" y="1585613"/>
                <a:ext cx="996263" cy="98539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84" name="Right Triangle 183"/>
              <p:cNvSpPr/>
              <p:nvPr/>
            </p:nvSpPr>
            <p:spPr>
              <a:xfrm rot="18914296">
                <a:off x="2920742" y="171049"/>
                <a:ext cx="979473" cy="968863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2687782" y="64002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difficile</a:t>
                </a:r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 rot="5400000">
                <a:off x="3216010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id</a:t>
                </a: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ée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 rot="10800000">
                <a:off x="2696065" y="172116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jeudi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188" name="TextBox 187"/>
              <p:cNvSpPr txBox="1"/>
              <p:nvPr/>
            </p:nvSpPr>
            <p:spPr>
              <a:xfrm rot="16200000">
                <a:off x="2159554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bateau</a:t>
                </a:r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9530201" y="4257621"/>
              <a:ext cx="1448283" cy="2399956"/>
              <a:chOff x="2687782" y="171049"/>
              <a:chExt cx="1448283" cy="2399956"/>
            </a:xfrm>
          </p:grpSpPr>
          <p:grpSp>
            <p:nvGrpSpPr>
              <p:cNvPr id="173" name="Group 172"/>
              <p:cNvGrpSpPr/>
              <p:nvPr/>
            </p:nvGrpSpPr>
            <p:grpSpPr>
              <a:xfrm>
                <a:off x="2687782" y="640027"/>
                <a:ext cx="1440000" cy="1440001"/>
                <a:chOff x="2687782" y="640027"/>
                <a:chExt cx="1440000" cy="1440001"/>
              </a:xfrm>
              <a:solidFill>
                <a:schemeClr val="bg1"/>
              </a:solidFill>
            </p:grpSpPr>
            <p:sp>
              <p:nvSpPr>
                <p:cNvPr id="180" name="Rectangle 179"/>
                <p:cNvSpPr/>
                <p:nvPr/>
              </p:nvSpPr>
              <p:spPr>
                <a:xfrm>
                  <a:off x="2687782" y="640027"/>
                  <a:ext cx="1440000" cy="1440000"/>
                </a:xfrm>
                <a:prstGeom prst="rect">
                  <a:avLst/>
                </a:prstGeom>
                <a:grpFill/>
                <a:ln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endParaRPr>
                </a:p>
              </p:txBody>
            </p:sp>
            <p:cxnSp>
              <p:nvCxnSpPr>
                <p:cNvPr id="181" name="Straight Connector 180"/>
                <p:cNvCxnSpPr/>
                <p:nvPr/>
              </p:nvCxnSpPr>
              <p:spPr>
                <a:xfrm flipV="1">
                  <a:off x="2690813" y="640027"/>
                  <a:ext cx="1436969" cy="1440001"/>
                </a:xfrm>
                <a:prstGeom prst="line">
                  <a:avLst/>
                </a:prstGeom>
                <a:grpFill/>
                <a:ln w="158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4" name="Right Triangle 173"/>
              <p:cNvSpPr/>
              <p:nvPr/>
            </p:nvSpPr>
            <p:spPr>
              <a:xfrm rot="8107641">
                <a:off x="2912456" y="1585613"/>
                <a:ext cx="996263" cy="98539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75" name="Right Triangle 174"/>
              <p:cNvSpPr/>
              <p:nvPr/>
            </p:nvSpPr>
            <p:spPr>
              <a:xfrm rot="18914296">
                <a:off x="2920742" y="171049"/>
                <a:ext cx="979473" cy="968863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2687782" y="64002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histoire</a:t>
                </a: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 rot="5400000">
                <a:off x="3216010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bleu</a:t>
                </a:r>
              </a:p>
            </p:txBody>
          </p:sp>
          <p:sp>
            <p:nvSpPr>
              <p:cNvPr id="178" name="TextBox 177"/>
              <p:cNvSpPr txBox="1"/>
              <p:nvPr/>
            </p:nvSpPr>
            <p:spPr>
              <a:xfrm rot="10800000">
                <a:off x="2696065" y="1721167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mais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cs typeface="Arial"/>
                  <a:sym typeface="Arial"/>
                </a:endParaRPr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 rot="16200000">
                <a:off x="2159554" y="1189032"/>
                <a:ext cx="144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B0502020202020204" pitchFamily="34" charset="0"/>
                    <a:cs typeface="Arial"/>
                    <a:sym typeface="Arial"/>
                  </a:rPr>
                  <a:t>devoirs</a:t>
                </a:r>
              </a:p>
            </p:txBody>
          </p:sp>
        </p:grpSp>
      </p:grpSp>
      <p:sp>
        <p:nvSpPr>
          <p:cNvPr id="209" name="TextBox 208"/>
          <p:cNvSpPr txBox="1"/>
          <p:nvPr/>
        </p:nvSpPr>
        <p:spPr>
          <a:xfrm>
            <a:off x="204410" y="283840"/>
            <a:ext cx="39057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6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Arial"/>
                <a:sym typeface="Arial"/>
              </a:rPr>
              <a:t>Phonics Dominoes</a:t>
            </a:r>
          </a:p>
        </p:txBody>
      </p:sp>
    </p:spTree>
    <p:extLst>
      <p:ext uri="{BB962C8B-B14F-4D97-AF65-F5344CB8AC3E}">
        <p14:creationId xmlns:p14="http://schemas.microsoft.com/office/powerpoint/2010/main" val="3200558138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325</Words>
  <Application>Microsoft Office PowerPoint</Application>
  <PresentationFormat>Widescreen</PresentationFormat>
  <Paragraphs>95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4_Office Theme</vt:lpstr>
      <vt:lpstr>Vocabulaire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Vocabulaire</dc:title>
  <dc:creator>Natalie Finlayson</dc:creator>
  <cp:lastModifiedBy>Natalie Finlayson</cp:lastModifiedBy>
  <cp:revision>3</cp:revision>
  <dcterms:created xsi:type="dcterms:W3CDTF">2020-02-03T18:41:19Z</dcterms:created>
  <dcterms:modified xsi:type="dcterms:W3CDTF">2020-03-20T16:17:00Z</dcterms:modified>
</cp:coreProperties>
</file>