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75"/>
  </p:notesMasterIdLst>
  <p:sldIdLst>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339" r:id="rId23"/>
    <p:sldId id="306" r:id="rId24"/>
    <p:sldId id="307" r:id="rId25"/>
    <p:sldId id="308" r:id="rId26"/>
    <p:sldId id="294" r:id="rId27"/>
    <p:sldId id="295" r:id="rId28"/>
    <p:sldId id="296" r:id="rId29"/>
    <p:sldId id="297" r:id="rId30"/>
    <p:sldId id="298" r:id="rId31"/>
    <p:sldId id="299" r:id="rId32"/>
    <p:sldId id="300" r:id="rId33"/>
    <p:sldId id="301" r:id="rId34"/>
    <p:sldId id="293" r:id="rId35"/>
    <p:sldId id="288" r:id="rId36"/>
    <p:sldId id="289" r:id="rId37"/>
    <p:sldId id="290" r:id="rId38"/>
    <p:sldId id="291" r:id="rId39"/>
    <p:sldId id="292" r:id="rId40"/>
    <p:sldId id="304" r:id="rId41"/>
    <p:sldId id="305" r:id="rId42"/>
    <p:sldId id="321" r:id="rId43"/>
    <p:sldId id="310" r:id="rId44"/>
    <p:sldId id="327" r:id="rId45"/>
    <p:sldId id="313" r:id="rId46"/>
    <p:sldId id="302" r:id="rId47"/>
    <p:sldId id="315" r:id="rId48"/>
    <p:sldId id="316" r:id="rId49"/>
    <p:sldId id="317" r:id="rId50"/>
    <p:sldId id="318" r:id="rId51"/>
    <p:sldId id="319" r:id="rId52"/>
    <p:sldId id="320" r:id="rId53"/>
    <p:sldId id="303" r:id="rId54"/>
    <p:sldId id="335" r:id="rId55"/>
    <p:sldId id="326" r:id="rId56"/>
    <p:sldId id="328" r:id="rId57"/>
    <p:sldId id="329" r:id="rId58"/>
    <p:sldId id="330" r:id="rId59"/>
    <p:sldId id="331" r:id="rId60"/>
    <p:sldId id="332" r:id="rId61"/>
    <p:sldId id="333" r:id="rId62"/>
    <p:sldId id="336" r:id="rId63"/>
    <p:sldId id="280" r:id="rId64"/>
    <p:sldId id="322" r:id="rId65"/>
    <p:sldId id="323" r:id="rId66"/>
    <p:sldId id="324" r:id="rId67"/>
    <p:sldId id="325" r:id="rId68"/>
    <p:sldId id="281" r:id="rId69"/>
    <p:sldId id="282" r:id="rId70"/>
    <p:sldId id="283" r:id="rId71"/>
    <p:sldId id="341" r:id="rId72"/>
    <p:sldId id="285" r:id="rId73"/>
    <p:sldId id="286"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115076"/>
    <a:srgbClr val="FBF0D5"/>
    <a:srgbClr val="DAA520"/>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8354" autoAdjust="0"/>
  </p:normalViewPr>
  <p:slideViewPr>
    <p:cSldViewPr snapToGrid="0">
      <p:cViewPr>
        <p:scale>
          <a:sx n="73" d="100"/>
          <a:sy n="73" d="100"/>
        </p:scale>
        <p:origin x="810" y="126"/>
      </p:cViewPr>
      <p:guideLst/>
    </p:cSldViewPr>
  </p:slideViewPr>
  <p:notesTextViewPr>
    <p:cViewPr>
      <p:scale>
        <a:sx n="1" d="1"/>
        <a:sy n="1" d="1"/>
      </p:scale>
      <p:origin x="0" y="0"/>
    </p:cViewPr>
  </p:notesTextViewPr>
  <p:sorterViewPr>
    <p:cViewPr>
      <p:scale>
        <a:sx n="65" d="100"/>
        <a:sy n="6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26/09/2019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en.wikipedia.org/wiki/List_of_English_words_of_French_origin#/media/File:Origins_of_English_PieChart.svg" TargetMode="External"/><Relationship Id="rId2" Type="http://schemas.openxmlformats.org/officeDocument/2006/relationships/slide" Target="../slides/slide63.xml"/><Relationship Id="rId1" Type="http://schemas.openxmlformats.org/officeDocument/2006/relationships/notesMaster" Target="../notesMasters/notesMaster1.xml"/><Relationship Id="rId5" Type="http://schemas.openxmlformats.org/officeDocument/2006/relationships/hyperlink" Target="https://www.bbc.co.uk/news/magazine-26014925" TargetMode="External"/><Relationship Id="rId4" Type="http://schemas.openxmlformats.org/officeDocument/2006/relationships/hyperlink" Target="https://en.wikipedia.org/wiki/Lists_of_English_words_by_country_or_language_of_origin"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In this session we briefly review motivation for language learning in the UK context then, leaving aside factors beyond teachers’ control, we focus on the practical pedagogy and classroom factors that we </a:t>
            </a:r>
            <a:r>
              <a:rPr lang="en-GB" sz="1200" i="1" kern="1200" dirty="0" smtClean="0">
                <a:solidFill>
                  <a:schemeClr val="tx1"/>
                </a:solidFill>
                <a:effectLst/>
                <a:latin typeface="+mn-lt"/>
                <a:ea typeface="+mn-ea"/>
                <a:cs typeface="+mn-cs"/>
              </a:rPr>
              <a:t>can</a:t>
            </a:r>
            <a:r>
              <a:rPr lang="en-GB" sz="1200" kern="1200" dirty="0" smtClean="0">
                <a:solidFill>
                  <a:schemeClr val="tx1"/>
                </a:solidFill>
                <a:effectLst/>
                <a:latin typeface="+mn-lt"/>
                <a:ea typeface="+mn-ea"/>
                <a:cs typeface="+mn-cs"/>
              </a:rPr>
              <a:t> influence to increase the intrinsic motivation of our students.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a:t>
            </a:fld>
            <a:endParaRPr lang="en-GB"/>
          </a:p>
        </p:txBody>
      </p:sp>
    </p:spTree>
    <p:extLst>
      <p:ext uri="{BB962C8B-B14F-4D97-AF65-F5344CB8AC3E}">
        <p14:creationId xmlns:p14="http://schemas.microsoft.com/office/powerpoint/2010/main" val="2540216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We will go in to more details in to some of these later. </a:t>
            </a:r>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3787597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A </a:t>
            </a:r>
            <a:r>
              <a:rPr lang="en-GB" sz="1200" b="0" i="0" kern="1200" dirty="0">
                <a:solidFill>
                  <a:schemeClr val="tx1"/>
                </a:solidFill>
                <a:effectLst/>
                <a:latin typeface="+mn-lt"/>
                <a:ea typeface="+mn-ea"/>
                <a:cs typeface="+mn-cs"/>
              </a:rPr>
              <a:t>good sized body of research shows that a robust and useful kind of motivation is 'intrinsic' - when people feel good about what they are doing, that they are making progress and understand what they are learning - rather than the 'instrumental' kind of motivation - when people do something to obtain something (e.g. a qualification or to please someone else). So, helping learners to notice a sense of their own learning and progression (e.g., when </a:t>
            </a:r>
            <a:r>
              <a:rPr lang="en-GB" sz="1200" b="0" i="0" kern="1200" dirty="0" err="1">
                <a:solidFill>
                  <a:schemeClr val="tx1"/>
                </a:solidFill>
                <a:effectLst/>
                <a:latin typeface="+mn-lt"/>
                <a:ea typeface="+mn-ea"/>
                <a:cs typeface="+mn-cs"/>
              </a:rPr>
              <a:t>i</a:t>
            </a:r>
            <a:r>
              <a:rPr lang="en-GB" sz="1200" b="0" i="0" kern="1200" dirty="0">
                <a:solidFill>
                  <a:schemeClr val="tx1"/>
                </a:solidFill>
                <a:effectLst/>
                <a:latin typeface="+mn-lt"/>
                <a:ea typeface="+mn-ea"/>
                <a:cs typeface="+mn-cs"/>
              </a:rPr>
              <a:t> want to talk about the past, I feel I can) is likely to have a positive effect. There is a risk with the 'this is important for your exam' approach that some learners just end up saying 'but </a:t>
            </a:r>
            <a:r>
              <a:rPr lang="en-GB" sz="1200" b="0" i="0" kern="1200" dirty="0" err="1">
                <a:solidFill>
                  <a:schemeClr val="tx1"/>
                </a:solidFill>
                <a:effectLst/>
                <a:latin typeface="+mn-lt"/>
                <a:ea typeface="+mn-ea"/>
                <a:cs typeface="+mn-cs"/>
              </a:rPr>
              <a:t>i</a:t>
            </a:r>
            <a:r>
              <a:rPr lang="en-GB" sz="1200" b="0" i="0" kern="1200" dirty="0">
                <a:solidFill>
                  <a:schemeClr val="tx1"/>
                </a:solidFill>
                <a:effectLst/>
                <a:latin typeface="+mn-lt"/>
                <a:ea typeface="+mn-ea"/>
                <a:cs typeface="+mn-cs"/>
              </a:rPr>
              <a:t> don't really care about the exam'.</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Of course, pupils in all subjects can't always be intrinsically interested in everything! </a:t>
            </a:r>
          </a:p>
          <a:p>
            <a:r>
              <a:rPr lang="en-GB" sz="1200" b="0" i="0" kern="1200" dirty="0">
                <a:solidFill>
                  <a:schemeClr val="tx1"/>
                </a:solidFill>
                <a:effectLst/>
                <a:latin typeface="+mn-lt"/>
                <a:ea typeface="+mn-ea"/>
                <a:cs typeface="+mn-cs"/>
              </a:rPr>
              <a:t>And of course a mix of both strands of motivation is likely to be best!!! - "it's important for exams AND it's important because it makes a difference to meaning and communication." </a:t>
            </a:r>
          </a:p>
          <a:p>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850838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a:t>
            </a:r>
            <a:r>
              <a:rPr lang="en-GB" dirty="0"/>
              <a:t>just take a moment and come at this from the angle of a different piece of research, a more general study looking at What makes an effective teacher. </a:t>
            </a:r>
            <a:br>
              <a:rPr lang="en-GB" dirty="0"/>
            </a:br>
            <a:r>
              <a:rPr lang="en-GB" b="1" dirty="0"/>
              <a:t>Note:</a:t>
            </a:r>
            <a:r>
              <a:rPr lang="en-GB" b="1" baseline="0" dirty="0"/>
              <a:t> This study focuses on teachers of all subjects, not specifically languages teachers.</a:t>
            </a:r>
            <a:r>
              <a:rPr lang="en-GB" dirty="0"/>
              <a:t/>
            </a:r>
            <a:br>
              <a:rPr lang="en-GB" dirty="0"/>
            </a:br>
            <a:r>
              <a:rPr lang="en-GB" dirty="0"/>
              <a:t>Large numbers of participants from</a:t>
            </a:r>
            <a:r>
              <a:rPr lang="en-GB" baseline="0" dirty="0"/>
              <a:t> three stakeholder groups (teachers, students, parents) were asked, and the results aggregated. </a:t>
            </a:r>
            <a:r>
              <a:rPr lang="en-GB" dirty="0"/>
              <a:t>It’s a study that was replicated in 50 countries,</a:t>
            </a:r>
            <a:r>
              <a:rPr lang="en-GB" baseline="0" dirty="0"/>
              <a:t> and there are separate reports for each country’s results.</a:t>
            </a:r>
            <a:br>
              <a:rPr lang="en-GB" baseline="0" dirty="0"/>
            </a:br>
            <a:r>
              <a:rPr lang="en-GB" baseline="0" dirty="0"/>
              <a:t>Perhaps u</a:t>
            </a:r>
            <a:r>
              <a:rPr lang="en-GB" dirty="0"/>
              <a:t>nsurprisingly, there was unanimity about the top</a:t>
            </a:r>
            <a:r>
              <a:rPr lang="en-GB" baseline="0" dirty="0"/>
              <a:t> 3 responses in all/most of the countries.</a:t>
            </a:r>
            <a:br>
              <a:rPr lang="en-GB" baseline="0" dirty="0"/>
            </a:br>
            <a:r>
              <a:rPr lang="en-GB" baseline="0" dirty="0"/>
              <a:t>Let’s see if you can predict what they are… Talk to the person next to you.</a:t>
            </a:r>
          </a:p>
          <a:p>
            <a:endParaRPr lang="en-GB" baseline="0" dirty="0"/>
          </a:p>
          <a:p>
            <a:r>
              <a:rPr lang="en-GB" baseline="0" dirty="0"/>
              <a:t>Give 1-2 minutes for discussion.</a:t>
            </a:r>
            <a:br>
              <a:rPr lang="en-GB" baseline="0" dirty="0"/>
            </a:br>
            <a:r>
              <a:rPr lang="en-GB" baseline="0" dirty="0"/>
              <a:t>Then take responses. (3 minutes)</a:t>
            </a:r>
            <a:br>
              <a:rPr lang="en-GB" baseline="0" dirty="0"/>
            </a:br>
            <a:r>
              <a:rPr lang="en-GB" baseline="0" dirty="0"/>
              <a:t>Then look at the answers with them.</a:t>
            </a:r>
            <a:br>
              <a:rPr lang="en-GB" baseline="0" dirty="0"/>
            </a:br>
            <a:r>
              <a:rPr lang="en-GB" baseline="0" dirty="0"/>
              <a:t>As well as the importance of </a:t>
            </a:r>
            <a:r>
              <a:rPr lang="en-GB" b="1" baseline="0" dirty="0"/>
              <a:t>relationships, </a:t>
            </a:r>
            <a:r>
              <a:rPr lang="en-GB" baseline="0" dirty="0"/>
              <a:t>look also at the importance of </a:t>
            </a:r>
            <a:r>
              <a:rPr lang="en-GB" b="1" baseline="0" dirty="0"/>
              <a:t>subject knowledge </a:t>
            </a:r>
            <a:r>
              <a:rPr lang="en-GB" baseline="0" dirty="0"/>
              <a:t>and </a:t>
            </a:r>
            <a:r>
              <a:rPr lang="en-GB" b="1" baseline="0" dirty="0"/>
              <a:t>learner knowledge</a:t>
            </a:r>
            <a:r>
              <a:rPr lang="en-GB" baseline="0" dirty="0"/>
              <a:t>.  This leads us into the next point.</a:t>
            </a:r>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2943191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Synthesising both of these general findings</a:t>
            </a:r>
            <a:r>
              <a:rPr lang="en-GB" baseline="0" dirty="0"/>
              <a:t> (i.e. the Pearson teaching study and the PR statement) might lead us to summarise that motivational language learning is essentially about doing a lot of thinking and feeling….!  And that where the cognitive and the affective overlap, that is where you find engagement / motivation. That is, the cognitive processes involved in learning feed directly into the affective. </a:t>
            </a:r>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3266847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2270651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775582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How are motivation and knowledge interrelated?</a:t>
            </a:r>
            <a:r>
              <a:rPr lang="en-GB" sz="1200" b="0" i="0" kern="1200" dirty="0">
                <a:solidFill>
                  <a:schemeClr val="tx1"/>
                </a:solidFill>
                <a:effectLst/>
                <a:latin typeface="+mn-lt"/>
                <a:ea typeface="+mn-ea"/>
                <a:cs typeface="+mn-cs"/>
              </a:rPr>
              <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Essentially, for high levels of motivation we are looking</a:t>
            </a:r>
            <a:r>
              <a:rPr lang="en-GB" sz="1200" b="0" i="0" kern="1200" baseline="0" dirty="0">
                <a:solidFill>
                  <a:schemeClr val="tx1"/>
                </a:solidFill>
                <a:effectLst/>
                <a:latin typeface="+mn-lt"/>
                <a:ea typeface="+mn-ea"/>
                <a:cs typeface="+mn-cs"/>
              </a:rPr>
              <a:t> at the importance of </a:t>
            </a:r>
            <a:r>
              <a:rPr lang="en-GB" sz="1200" b="1" i="0" kern="1200" baseline="0" dirty="0">
                <a:solidFill>
                  <a:schemeClr val="tx1"/>
                </a:solidFill>
                <a:effectLst/>
                <a:latin typeface="+mn-lt"/>
                <a:ea typeface="+mn-ea"/>
                <a:cs typeface="+mn-cs"/>
              </a:rPr>
              <a:t>successful pedagogy</a:t>
            </a:r>
            <a:r>
              <a:rPr lang="en-GB" sz="1200" b="0" i="0" kern="1200" baseline="0" dirty="0">
                <a:solidFill>
                  <a:schemeClr val="tx1"/>
                </a:solidFill>
                <a:effectLst/>
                <a:latin typeface="+mn-lt"/>
                <a:ea typeface="+mn-ea"/>
                <a:cs typeface="+mn-cs"/>
              </a:rPr>
              <a:t>, i.e., the extent to which </a:t>
            </a:r>
            <a:r>
              <a:rPr lang="en-GB" sz="1200" b="1" i="0" kern="1200" baseline="0" dirty="0">
                <a:solidFill>
                  <a:schemeClr val="tx1"/>
                </a:solidFill>
                <a:effectLst/>
                <a:latin typeface="+mn-lt"/>
                <a:ea typeface="+mn-ea"/>
                <a:cs typeface="+mn-cs"/>
              </a:rPr>
              <a:t>learners are learning, making progress</a:t>
            </a:r>
            <a:r>
              <a:rPr lang="en-GB" sz="1200" b="0" i="0" kern="1200" baseline="0" dirty="0">
                <a:solidFill>
                  <a:schemeClr val="tx1"/>
                </a:solidFill>
                <a:effectLst/>
                <a:latin typeface="+mn-lt"/>
                <a:ea typeface="+mn-ea"/>
                <a:cs typeface="+mn-cs"/>
              </a:rPr>
              <a:t>, and</a:t>
            </a:r>
            <a:r>
              <a:rPr lang="en-GB" sz="1200" b="1" i="0" kern="1200" baseline="0" dirty="0">
                <a:solidFill>
                  <a:schemeClr val="tx1"/>
                </a:solidFill>
                <a:effectLst/>
                <a:latin typeface="+mn-lt"/>
                <a:ea typeface="+mn-ea"/>
                <a:cs typeface="+mn-cs"/>
              </a:rPr>
              <a:t> perceive </a:t>
            </a:r>
            <a:r>
              <a:rPr lang="en-GB" sz="1200" b="0" i="0" kern="1200" baseline="0" dirty="0">
                <a:solidFill>
                  <a:schemeClr val="tx1"/>
                </a:solidFill>
                <a:effectLst/>
                <a:latin typeface="+mn-lt"/>
                <a:ea typeface="+mn-ea"/>
                <a:cs typeface="+mn-cs"/>
              </a:rPr>
              <a:t>it. This ties back in to both individual learner and group learning experiences in the classroom, and to the intrinsic motivation that comes from enjoying learning.</a:t>
            </a:r>
            <a:r>
              <a:rPr lang="en-GB" sz="1200" b="0" i="0" kern="1200" dirty="0">
                <a:solidFill>
                  <a:schemeClr val="tx1"/>
                </a:solidFill>
                <a:effectLst/>
                <a:latin typeface="+mn-lt"/>
                <a:ea typeface="+mn-ea"/>
                <a:cs typeface="+mn-cs"/>
              </a:rPr>
              <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Don’t forget that we have </a:t>
            </a:r>
            <a:r>
              <a:rPr lang="en-GB" sz="1200" b="0" i="0" kern="1200" dirty="0" smtClean="0">
                <a:solidFill>
                  <a:schemeClr val="tx1"/>
                </a:solidFill>
                <a:effectLst/>
                <a:latin typeface="+mn-lt"/>
                <a:ea typeface="+mn-ea"/>
                <a:cs typeface="+mn-cs"/>
              </a:rPr>
              <a:t>noted research</a:t>
            </a:r>
            <a:r>
              <a:rPr lang="en-GB" sz="1200" b="0" i="0" kern="1200" baseline="0" dirty="0" smtClean="0">
                <a:solidFill>
                  <a:schemeClr val="tx1"/>
                </a:solidFill>
                <a:effectLst/>
                <a:latin typeface="+mn-lt"/>
                <a:ea typeface="+mn-ea"/>
                <a:cs typeface="+mn-cs"/>
              </a:rPr>
              <a:t> that </a:t>
            </a:r>
            <a:r>
              <a:rPr lang="en-GB" sz="1200" b="0" i="0" kern="1200" dirty="0" smtClean="0">
                <a:solidFill>
                  <a:schemeClr val="tx1"/>
                </a:solidFill>
                <a:effectLst/>
                <a:latin typeface="+mn-lt"/>
                <a:ea typeface="+mn-ea"/>
                <a:cs typeface="+mn-cs"/>
              </a:rPr>
              <a:t>suggests </a:t>
            </a:r>
            <a:r>
              <a:rPr lang="en-GB" sz="1200" b="0" i="0" kern="1200" dirty="0">
                <a:solidFill>
                  <a:schemeClr val="tx1"/>
                </a:solidFill>
                <a:effectLst/>
                <a:latin typeface="+mn-lt"/>
                <a:ea typeface="+mn-ea"/>
                <a:cs typeface="+mn-cs"/>
              </a:rPr>
              <a:t>a link between motivation and phonics knowledge (i.e. that students without the ability to decode</a:t>
            </a:r>
            <a:r>
              <a:rPr lang="en-GB" sz="1200" b="0" i="0" kern="1200" baseline="0" dirty="0">
                <a:solidFill>
                  <a:schemeClr val="tx1"/>
                </a:solidFill>
                <a:effectLst/>
                <a:latin typeface="+mn-lt"/>
                <a:ea typeface="+mn-ea"/>
                <a:cs typeface="+mn-cs"/>
              </a:rPr>
              <a:t> are demotivated).</a:t>
            </a:r>
            <a:endParaRPr lang="en-GB" sz="1200" b="0" i="0" kern="1200" dirty="0">
              <a:solidFill>
                <a:schemeClr val="tx1"/>
              </a:solidFill>
              <a:effectLst/>
              <a:latin typeface="+mn-lt"/>
              <a:ea typeface="+mn-ea"/>
              <a:cs typeface="+mn-cs"/>
            </a:endParaRPr>
          </a:p>
          <a:p>
            <a:r>
              <a:rPr lang="en-GB" sz="1200" b="0" i="0" u="none" strike="noStrike" kern="1200" baseline="0" dirty="0" err="1">
                <a:solidFill>
                  <a:schemeClr val="tx1"/>
                </a:solidFill>
                <a:latin typeface="+mn-lt"/>
                <a:ea typeface="+mn-ea"/>
                <a:cs typeface="+mn-cs"/>
              </a:rPr>
              <a:t>Erler</a:t>
            </a:r>
            <a:r>
              <a:rPr lang="en-GB" sz="1200" b="0" i="0" u="none" strike="noStrike" kern="1200" baseline="0" dirty="0">
                <a:solidFill>
                  <a:schemeClr val="tx1"/>
                </a:solidFill>
                <a:latin typeface="+mn-lt"/>
                <a:ea typeface="+mn-ea"/>
                <a:cs typeface="+mn-cs"/>
              </a:rPr>
              <a:t>, L., &amp; </a:t>
            </a:r>
            <a:r>
              <a:rPr lang="en-GB" sz="1200" b="0" i="0" u="none" strike="noStrike" kern="1200" baseline="0" dirty="0" err="1">
                <a:solidFill>
                  <a:schemeClr val="tx1"/>
                </a:solidFill>
                <a:latin typeface="+mn-lt"/>
                <a:ea typeface="+mn-ea"/>
                <a:cs typeface="+mn-cs"/>
              </a:rPr>
              <a:t>Macaro</a:t>
            </a:r>
            <a:r>
              <a:rPr lang="en-GB" sz="1200" b="0" i="0" u="none" strike="noStrike" kern="1200" baseline="0" dirty="0">
                <a:solidFill>
                  <a:schemeClr val="tx1"/>
                </a:solidFill>
                <a:latin typeface="+mn-lt"/>
                <a:ea typeface="+mn-ea"/>
                <a:cs typeface="+mn-cs"/>
              </a:rPr>
              <a:t>, E. (2011). Decoding ability in French as a foreign language and language learning motivation. </a:t>
            </a:r>
            <a:r>
              <a:rPr lang="en-GB" sz="1200" b="0" i="1" u="none" strike="noStrike" kern="1200" baseline="0" dirty="0">
                <a:solidFill>
                  <a:schemeClr val="tx1"/>
                </a:solidFill>
                <a:latin typeface="+mn-lt"/>
                <a:ea typeface="+mn-ea"/>
                <a:cs typeface="+mn-cs"/>
              </a:rPr>
              <a:t>The Modern Language Journal</a:t>
            </a:r>
            <a:r>
              <a:rPr lang="en-GB" sz="1200" b="0" i="0" u="none" strike="noStrike" kern="1200" baseline="0" dirty="0">
                <a:solidFill>
                  <a:schemeClr val="tx1"/>
                </a:solidFill>
                <a:latin typeface="+mn-lt"/>
                <a:ea typeface="+mn-ea"/>
                <a:cs typeface="+mn-cs"/>
              </a:rPr>
              <a:t>, 95 </a:t>
            </a:r>
            <a:r>
              <a:rPr lang="en-GB" sz="1200" b="0" i="1" u="none" strike="noStrike" kern="1200" baseline="0" dirty="0">
                <a:solidFill>
                  <a:schemeClr val="tx1"/>
                </a:solidFill>
                <a:latin typeface="+mn-lt"/>
                <a:ea typeface="+mn-ea"/>
                <a:cs typeface="+mn-cs"/>
              </a:rPr>
              <a:t>(4)</a:t>
            </a:r>
            <a:r>
              <a:rPr lang="en-GB" sz="1200" b="0" i="0" u="none" strike="noStrike" kern="1200" baseline="0" dirty="0">
                <a:solidFill>
                  <a:schemeClr val="tx1"/>
                </a:solidFill>
                <a:latin typeface="+mn-lt"/>
                <a:ea typeface="+mn-ea"/>
                <a:cs typeface="+mn-cs"/>
              </a:rPr>
              <a:t>, 496–518. http://dx.doi.org/10.1111/j.1540-4781.2011.01238.x </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And in terms of vocabulary, it’s important to think about motivational power</a:t>
            </a:r>
            <a:r>
              <a:rPr lang="en-GB" sz="1200" b="0" i="0" kern="1200" baseline="0" dirty="0">
                <a:solidFill>
                  <a:schemeClr val="tx1"/>
                </a:solidFill>
                <a:effectLst/>
                <a:latin typeface="+mn-lt"/>
                <a:ea typeface="+mn-ea"/>
                <a:cs typeface="+mn-cs"/>
              </a:rPr>
              <a:t> of a) learning the most useful words (i.e. those that speakers of that language most often use to communicate) and b) using effective methods to retain and revisit those words, (i.e., four-stage strategy – revisit in the week, month, term and year)</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And making the grammar matter is at the core of our approach, i.e. making it indispensable for communicating the meaning in any given tasks highlights its importance and the purpose for learning it.</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This comes down to increasing the depth of processing that we require learners to do; increasing the challenge (perhaps), but at the same time, making transparent the purpose for everything students learn and giving them tools that enable them ultimately to put language together independently, to use language independently (whether it is reading aloud, taking notes in the target language, recognising meanings in multiple contexts, or creating new sentences.  As we’ll look at in the Meaningful Practice II session later today, the PVG pedagogy’s principles of making language task essential; providing desirable difficulty/challenge in the recall, production or application, and deepening knowledge through use of language in multiple contexts, using the full range of word meanings, resonate with the theory of ‘Involvement Load’ and its principles of need (</a:t>
            </a:r>
            <a:r>
              <a:rPr lang="fr-FR" sz="1200" dirty="0"/>
              <a:t>How </a:t>
            </a:r>
            <a:r>
              <a:rPr lang="fr-FR" sz="1200" dirty="0" err="1"/>
              <a:t>necessary</a:t>
            </a:r>
            <a:r>
              <a:rPr lang="fr-FR" sz="1200" dirty="0"/>
              <a:t> </a:t>
            </a:r>
            <a:r>
              <a:rPr lang="fr-FR" sz="1200" dirty="0" err="1"/>
              <a:t>is</a:t>
            </a:r>
            <a:r>
              <a:rPr lang="fr-FR" sz="1200" dirty="0"/>
              <a:t> </a:t>
            </a:r>
            <a:r>
              <a:rPr lang="fr-FR" sz="1200" dirty="0" err="1"/>
              <a:t>it</a:t>
            </a:r>
            <a:r>
              <a:rPr lang="fr-FR" sz="1200" dirty="0"/>
              <a:t> to know </a:t>
            </a:r>
            <a:r>
              <a:rPr lang="fr-FR" sz="1200" dirty="0" err="1"/>
              <a:t>this</a:t>
            </a:r>
            <a:r>
              <a:rPr lang="fr-FR" sz="1200" dirty="0"/>
              <a:t> </a:t>
            </a:r>
            <a:r>
              <a:rPr lang="fr-FR" sz="1200" dirty="0" err="1"/>
              <a:t>word</a:t>
            </a:r>
            <a:r>
              <a:rPr lang="fr-FR" sz="1200" dirty="0"/>
              <a:t> to </a:t>
            </a:r>
            <a:r>
              <a:rPr lang="fr-FR" sz="1200" dirty="0" err="1"/>
              <a:t>complete</a:t>
            </a:r>
            <a:r>
              <a:rPr lang="fr-FR" sz="1200" dirty="0"/>
              <a:t> the </a:t>
            </a:r>
            <a:r>
              <a:rPr lang="fr-FR" sz="1200" dirty="0" err="1"/>
              <a:t>task</a:t>
            </a:r>
            <a:r>
              <a:rPr lang="fr-FR" sz="1200" dirty="0"/>
              <a:t>?  How </a:t>
            </a:r>
            <a:r>
              <a:rPr lang="fr-FR" sz="1200" dirty="0" err="1"/>
              <a:t>much</a:t>
            </a:r>
            <a:r>
              <a:rPr lang="fr-FR" sz="1200" dirty="0"/>
              <a:t> </a:t>
            </a:r>
            <a:r>
              <a:rPr lang="fr-FR" sz="1200" dirty="0" err="1"/>
              <a:t>does</a:t>
            </a:r>
            <a:r>
              <a:rPr lang="fr-FR" sz="1200" dirty="0"/>
              <a:t> the </a:t>
            </a:r>
            <a:r>
              <a:rPr lang="fr-FR" sz="1200" dirty="0" err="1"/>
              <a:t>learner</a:t>
            </a:r>
            <a:r>
              <a:rPr lang="fr-FR" sz="1200" dirty="0"/>
              <a:t> ‘</a:t>
            </a:r>
            <a:r>
              <a:rPr lang="fr-FR" sz="1200" dirty="0" err="1"/>
              <a:t>need’or</a:t>
            </a:r>
            <a:r>
              <a:rPr lang="fr-FR" sz="1200" dirty="0"/>
              <a:t> </a:t>
            </a:r>
            <a:r>
              <a:rPr lang="fr-FR" sz="1200" dirty="0" err="1"/>
              <a:t>really</a:t>
            </a:r>
            <a:r>
              <a:rPr lang="fr-FR" sz="1200" dirty="0"/>
              <a:t> </a:t>
            </a:r>
            <a:r>
              <a:rPr lang="fr-FR" sz="1200" dirty="0" err="1"/>
              <a:t>choose</a:t>
            </a:r>
            <a:r>
              <a:rPr lang="fr-FR" sz="1200" dirty="0"/>
              <a:t> to do the </a:t>
            </a:r>
            <a:r>
              <a:rPr lang="fr-FR" sz="1200" dirty="0" err="1"/>
              <a:t>task</a:t>
            </a:r>
            <a:r>
              <a:rPr lang="fr-FR" sz="1200" dirty="0"/>
              <a:t>?),</a:t>
            </a:r>
            <a:r>
              <a:rPr lang="fr-FR" sz="1200" baseline="0" dirty="0"/>
              <a:t> </a:t>
            </a:r>
            <a:r>
              <a:rPr lang="fr-FR" sz="1200" baseline="0" dirty="0" err="1"/>
              <a:t>search</a:t>
            </a:r>
            <a:r>
              <a:rPr lang="fr-FR" sz="1200" baseline="0" dirty="0"/>
              <a:t> (</a:t>
            </a:r>
            <a:r>
              <a:rPr lang="fr-FR" sz="1200" dirty="0"/>
              <a:t>How hard </a:t>
            </a:r>
            <a:r>
              <a:rPr lang="fr-FR" sz="1200" dirty="0" err="1"/>
              <a:t>does</a:t>
            </a:r>
            <a:r>
              <a:rPr lang="fr-FR" sz="1200" dirty="0"/>
              <a:t> the </a:t>
            </a:r>
            <a:r>
              <a:rPr lang="fr-FR" sz="1200" dirty="0" err="1"/>
              <a:t>learner</a:t>
            </a:r>
            <a:r>
              <a:rPr lang="fr-FR" sz="1200" dirty="0"/>
              <a:t> have to </a:t>
            </a:r>
            <a:r>
              <a:rPr lang="fr-FR" sz="1200" dirty="0" err="1"/>
              <a:t>work</a:t>
            </a:r>
            <a:r>
              <a:rPr lang="fr-FR" sz="1200" dirty="0"/>
              <a:t> to </a:t>
            </a:r>
            <a:r>
              <a:rPr lang="fr-FR" sz="1200" dirty="0" err="1"/>
              <a:t>find</a:t>
            </a:r>
            <a:r>
              <a:rPr lang="fr-FR" sz="1200" dirty="0"/>
              <a:t> the </a:t>
            </a:r>
            <a:r>
              <a:rPr lang="fr-FR" sz="1200" dirty="0" err="1"/>
              <a:t>meaning</a:t>
            </a:r>
            <a:r>
              <a:rPr lang="fr-FR" sz="1200" dirty="0"/>
              <a:t> of the </a:t>
            </a:r>
            <a:r>
              <a:rPr lang="fr-FR" sz="1200" dirty="0" err="1"/>
              <a:t>word</a:t>
            </a:r>
            <a:r>
              <a:rPr lang="fr-FR" sz="1200" dirty="0"/>
              <a:t>?)</a:t>
            </a:r>
            <a:r>
              <a:rPr lang="fr-FR" sz="1200" baseline="0" dirty="0"/>
              <a:t> and </a:t>
            </a:r>
            <a:r>
              <a:rPr lang="fr-FR" sz="1200" baseline="0" dirty="0" err="1"/>
              <a:t>evaluate</a:t>
            </a:r>
            <a:r>
              <a:rPr lang="fr-FR" sz="1200" baseline="0" dirty="0"/>
              <a:t> (</a:t>
            </a:r>
            <a:r>
              <a:rPr lang="fr-FR" sz="1200" dirty="0"/>
              <a:t>How </a:t>
            </a:r>
            <a:r>
              <a:rPr lang="fr-FR" sz="1200" dirty="0" err="1"/>
              <a:t>much</a:t>
            </a:r>
            <a:r>
              <a:rPr lang="fr-FR" sz="1200" dirty="0"/>
              <a:t> </a:t>
            </a:r>
            <a:r>
              <a:rPr lang="fr-FR" sz="1200" dirty="0" err="1"/>
              <a:t>does</a:t>
            </a:r>
            <a:r>
              <a:rPr lang="fr-FR" sz="1200" dirty="0"/>
              <a:t> the </a:t>
            </a:r>
            <a:r>
              <a:rPr lang="fr-FR" sz="1200" dirty="0" err="1"/>
              <a:t>learner</a:t>
            </a:r>
            <a:r>
              <a:rPr lang="fr-FR" sz="1200" dirty="0"/>
              <a:t> have to </a:t>
            </a:r>
            <a:r>
              <a:rPr lang="fr-FR" sz="1200" dirty="0" err="1"/>
              <a:t>think</a:t>
            </a:r>
            <a:r>
              <a:rPr lang="fr-FR" sz="1200" dirty="0"/>
              <a:t> about how to use </a:t>
            </a:r>
            <a:r>
              <a:rPr lang="fr-FR" sz="1200" dirty="0" err="1"/>
              <a:t>this</a:t>
            </a:r>
            <a:r>
              <a:rPr lang="fr-FR" sz="1200" dirty="0"/>
              <a:t> </a:t>
            </a:r>
            <a:r>
              <a:rPr lang="fr-FR" sz="1200" dirty="0" err="1"/>
              <a:t>word</a:t>
            </a:r>
            <a:r>
              <a:rPr lang="fr-FR" sz="1200" dirty="0"/>
              <a:t> in </a:t>
            </a:r>
            <a:r>
              <a:rPr lang="fr-FR" sz="1200" dirty="0" err="1"/>
              <a:t>different</a:t>
            </a:r>
            <a:r>
              <a:rPr lang="fr-FR" sz="1200" dirty="0"/>
              <a:t> </a:t>
            </a:r>
            <a:r>
              <a:rPr lang="fr-FR" sz="1200" dirty="0" err="1"/>
              <a:t>contexts</a:t>
            </a:r>
            <a:r>
              <a:rPr lang="fr-FR" sz="1200" dirty="0"/>
              <a:t> or about </a:t>
            </a:r>
            <a:r>
              <a:rPr lang="fr-FR" sz="1200" dirty="0" err="1"/>
              <a:t>different</a:t>
            </a:r>
            <a:r>
              <a:rPr lang="fr-FR" sz="1200" dirty="0"/>
              <a:t> aspects of </a:t>
            </a:r>
            <a:r>
              <a:rPr lang="fr-FR" sz="1200" dirty="0" err="1"/>
              <a:t>its</a:t>
            </a:r>
            <a:r>
              <a:rPr lang="fr-FR" sz="1200" dirty="0"/>
              <a:t> </a:t>
            </a:r>
            <a:r>
              <a:rPr lang="fr-FR" sz="1200" dirty="0" err="1"/>
              <a:t>meaning</a:t>
            </a:r>
            <a:r>
              <a:rPr lang="fr-FR" sz="1200" dirty="0"/>
              <a:t>?)</a:t>
            </a:r>
            <a:br>
              <a:rPr lang="fr-FR" sz="1200" dirty="0"/>
            </a:br>
            <a:endParaRPr lang="en-GB" sz="1200" b="0" i="0" u="none" strike="noStrike" kern="1200" baseline="0" dirty="0">
              <a:solidFill>
                <a:schemeClr val="tx1"/>
              </a:solidFill>
              <a:latin typeface="+mn-lt"/>
              <a:ea typeface="+mn-ea"/>
              <a:cs typeface="+mn-cs"/>
            </a:endParaRPr>
          </a:p>
          <a:p>
            <a:r>
              <a:rPr lang="en-GB" sz="1200" b="0" i="0" u="none" strike="noStrike" kern="1200" baseline="0" dirty="0" err="1">
                <a:solidFill>
                  <a:schemeClr val="tx1"/>
                </a:solidFill>
                <a:latin typeface="+mn-lt"/>
                <a:ea typeface="+mn-ea"/>
                <a:cs typeface="+mn-cs"/>
              </a:rPr>
              <a:t>Laufer</a:t>
            </a:r>
            <a:r>
              <a:rPr lang="en-GB" sz="1200" b="0" i="0" u="none" strike="noStrike" kern="1200" baseline="0" dirty="0">
                <a:solidFill>
                  <a:schemeClr val="tx1"/>
                </a:solidFill>
                <a:latin typeface="+mn-lt"/>
                <a:ea typeface="+mn-ea"/>
                <a:cs typeface="+mn-cs"/>
              </a:rPr>
              <a:t>, B. </a:t>
            </a:r>
            <a:r>
              <a:rPr lang="en-GB" sz="1200" b="0" i="0" u="none" strike="noStrike" kern="1200" baseline="0" dirty="0" err="1">
                <a:solidFill>
                  <a:schemeClr val="tx1"/>
                </a:solidFill>
                <a:latin typeface="+mn-lt"/>
                <a:ea typeface="+mn-ea"/>
                <a:cs typeface="+mn-cs"/>
              </a:rPr>
              <a:t>Hulstijn</a:t>
            </a:r>
            <a:r>
              <a:rPr lang="en-GB" sz="1200" b="0" i="0" u="none" strike="noStrike" kern="1200" baseline="0" dirty="0">
                <a:solidFill>
                  <a:schemeClr val="tx1"/>
                </a:solidFill>
                <a:latin typeface="+mn-lt"/>
                <a:ea typeface="+mn-ea"/>
                <a:cs typeface="+mn-cs"/>
              </a:rPr>
              <a:t>, J. (2001) Incidental vocabulary acquisition in a second language: the construct of task-induced involvement. </a:t>
            </a:r>
            <a:r>
              <a:rPr lang="en-GB" sz="1200" b="0" i="1" u="none" strike="noStrike" kern="1200" baseline="0" dirty="0">
                <a:solidFill>
                  <a:schemeClr val="tx1"/>
                </a:solidFill>
                <a:latin typeface="+mn-lt"/>
                <a:ea typeface="+mn-ea"/>
                <a:cs typeface="+mn-cs"/>
              </a:rPr>
              <a:t>Applied Linguistics</a:t>
            </a:r>
            <a:r>
              <a:rPr lang="en-GB" sz="1200" b="0" i="0" u="none" strike="noStrike" kern="1200" baseline="0" dirty="0">
                <a:solidFill>
                  <a:schemeClr val="tx1"/>
                </a:solidFill>
                <a:latin typeface="+mn-lt"/>
                <a:ea typeface="+mn-ea"/>
                <a:cs typeface="+mn-cs"/>
              </a:rPr>
              <a:t>, 22 (1), 1–26, https://doi.org/10.1093/applin/22.1.1 </a:t>
            </a:r>
            <a:endParaRPr lang="fr-FR" sz="1200" dirty="0"/>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There is plenty of research evidence to support us emphasising to teachers the importance of using activities that foreground the usefulness of grammar  (in terms of its meaningfulness and function). That understanding the function of that tiny difference between 'je </a:t>
            </a:r>
            <a:r>
              <a:rPr lang="en-GB" sz="1200" b="0" i="0" kern="1200" dirty="0" err="1">
                <a:solidFill>
                  <a:schemeClr val="tx1"/>
                </a:solidFill>
                <a:effectLst/>
                <a:latin typeface="+mn-lt"/>
                <a:ea typeface="+mn-ea"/>
                <a:cs typeface="+mn-cs"/>
              </a:rPr>
              <a:t>fais</a:t>
            </a:r>
            <a:r>
              <a:rPr lang="en-GB" sz="1200" b="0" i="0" kern="1200" dirty="0">
                <a:solidFill>
                  <a:schemeClr val="tx1"/>
                </a:solidFill>
                <a:effectLst/>
                <a:latin typeface="+mn-lt"/>
                <a:ea typeface="+mn-ea"/>
                <a:cs typeface="+mn-cs"/>
              </a:rPr>
              <a:t>' and '</a:t>
            </a:r>
            <a:r>
              <a:rPr lang="en-GB" sz="1200" b="0" i="0" kern="1200" dirty="0" err="1">
                <a:solidFill>
                  <a:schemeClr val="tx1"/>
                </a:solidFill>
                <a:effectLst/>
                <a:latin typeface="+mn-lt"/>
                <a:ea typeface="+mn-ea"/>
                <a:cs typeface="+mn-cs"/>
              </a:rPr>
              <a:t>j'ai</a:t>
            </a:r>
            <a:r>
              <a:rPr lang="en-GB" sz="1200" b="0" i="0" kern="1200" dirty="0">
                <a:solidFill>
                  <a:schemeClr val="tx1"/>
                </a:solidFill>
                <a:effectLst/>
                <a:latin typeface="+mn-lt"/>
                <a:ea typeface="+mn-ea"/>
                <a:cs typeface="+mn-cs"/>
              </a:rPr>
              <a:t> fait' and being able to relate this to a moment in life when this just might matter - does benefit learning. There is research by 'interaction' researchers (Long, Mackey, Philp) and sentence processing researchers (</a:t>
            </a:r>
            <a:r>
              <a:rPr lang="en-GB" sz="1200" b="0" i="0" kern="1200" dirty="0" err="1">
                <a:solidFill>
                  <a:schemeClr val="tx1"/>
                </a:solidFill>
                <a:effectLst/>
                <a:latin typeface="+mn-lt"/>
                <a:ea typeface="+mn-ea"/>
                <a:cs typeface="+mn-cs"/>
              </a:rPr>
              <a:t>VanPatten</a:t>
            </a:r>
            <a:r>
              <a:rPr lang="en-GB" sz="1200" b="0" i="0" kern="1200" dirty="0">
                <a:solidFill>
                  <a:schemeClr val="tx1"/>
                </a:solidFill>
                <a:effectLst/>
                <a:latin typeface="+mn-lt"/>
                <a:ea typeface="+mn-ea"/>
                <a:cs typeface="+mn-cs"/>
              </a:rPr>
              <a:t>, Jackson, Henry, Morgan-Short, me, &amp; Rowena!) and cognitive linguists (</a:t>
            </a:r>
            <a:r>
              <a:rPr lang="en-GB" sz="1200" b="0" i="0" kern="1200" dirty="0" err="1">
                <a:solidFill>
                  <a:schemeClr val="tx1"/>
                </a:solidFill>
                <a:effectLst/>
                <a:latin typeface="+mn-lt"/>
                <a:ea typeface="+mn-ea"/>
                <a:cs typeface="+mn-cs"/>
              </a:rPr>
              <a:t>Cadierno</a:t>
            </a:r>
            <a:r>
              <a:rPr lang="en-GB" sz="1200" b="0" i="0" kern="1200" dirty="0">
                <a:solidFill>
                  <a:schemeClr val="tx1"/>
                </a:solidFill>
                <a:effectLst/>
                <a:latin typeface="+mn-lt"/>
                <a:ea typeface="+mn-ea"/>
                <a:cs typeface="+mn-cs"/>
              </a:rPr>
              <a:t>, Tyler) that has provided robust evidence, from different angles. </a:t>
            </a:r>
            <a:endParaRPr lang="en-GB" dirty="0"/>
          </a:p>
          <a:p>
            <a:r>
              <a:rPr lang="en-GB" sz="1200" b="0" i="0" kern="1200" dirty="0">
                <a:solidFill>
                  <a:schemeClr val="tx1"/>
                </a:solidFill>
                <a:effectLst/>
                <a:latin typeface="+mn-lt"/>
                <a:ea typeface="+mn-ea"/>
                <a:cs typeface="+mn-cs"/>
              </a:rPr>
              <a:t>Making the grammar matter for communication ('simulating' that it matters by helping learners to think of </a:t>
            </a:r>
            <a:r>
              <a:rPr lang="en-GB" sz="1200" b="0" i="1" kern="1200" dirty="0">
                <a:solidFill>
                  <a:schemeClr val="tx1"/>
                </a:solidFill>
                <a:effectLst/>
                <a:latin typeface="+mn-lt"/>
                <a:ea typeface="+mn-ea"/>
                <a:cs typeface="+mn-cs"/>
              </a:rPr>
              <a:t>when, in which contexts, </a:t>
            </a:r>
            <a:r>
              <a:rPr lang="en-GB" sz="1200" b="0" i="0" kern="1200" dirty="0">
                <a:solidFill>
                  <a:schemeClr val="tx1"/>
                </a:solidFill>
                <a:effectLst/>
                <a:latin typeface="+mn-lt"/>
                <a:ea typeface="+mn-ea"/>
                <a:cs typeface="+mn-cs"/>
              </a:rPr>
              <a:t>it might matter, even if the contexts are a bit crazy or unusual) is likely to be helpful.</a:t>
            </a:r>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1402024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Important</a:t>
            </a:r>
            <a:r>
              <a:rPr lang="en-GB" baseline="0" dirty="0" smtClean="0"/>
              <a:t> to keep flagging the use of research findings (within the UK classroom context, wherever possible) to inform the pedagogy</a:t>
            </a:r>
            <a:endParaRPr lang="en-GB" dirty="0" smtClean="0"/>
          </a:p>
          <a:p>
            <a:endParaRPr lang="en-GB" dirty="0" smtClean="0"/>
          </a:p>
          <a:p>
            <a:r>
              <a:rPr lang="en-GB" dirty="0" err="1" smtClean="0"/>
              <a:t>Erler</a:t>
            </a:r>
            <a:r>
              <a:rPr lang="en-GB" dirty="0" smtClean="0"/>
              <a:t>, L. and </a:t>
            </a:r>
            <a:r>
              <a:rPr lang="en-GB" dirty="0" err="1" smtClean="0"/>
              <a:t>Macaro</a:t>
            </a:r>
            <a:r>
              <a:rPr lang="en-GB" dirty="0" smtClean="0"/>
              <a:t>, E. (2012) ‘Decoding Ability in French as a Foreign Language and Language Learning Motivation’. The Modern Language Journal, 95(4): 496-518.</a:t>
            </a:r>
          </a:p>
          <a:p>
            <a:r>
              <a:rPr lang="en-GB" dirty="0" smtClean="0"/>
              <a:t>Porter, A.M. (2014) An early start to French literacy:  Learning the spoken and written word simultaneously in English primary schools.  PhD thesis, University of Southampton.</a:t>
            </a:r>
          </a:p>
          <a:p>
            <a:r>
              <a:rPr lang="en-GB" dirty="0" err="1" smtClean="0"/>
              <a:t>Woore</a:t>
            </a:r>
            <a:r>
              <a:rPr lang="en-GB" dirty="0" smtClean="0"/>
              <a:t>, R. (2007) ‘“</a:t>
            </a:r>
            <a:r>
              <a:rPr lang="en-GB" dirty="0" err="1" smtClean="0"/>
              <a:t>Weisse</a:t>
            </a:r>
            <a:r>
              <a:rPr lang="en-GB" dirty="0" smtClean="0"/>
              <a:t> </a:t>
            </a:r>
            <a:r>
              <a:rPr lang="en-GB" dirty="0" err="1" smtClean="0"/>
              <a:t>Maus</a:t>
            </a:r>
            <a:r>
              <a:rPr lang="en-GB" dirty="0" smtClean="0"/>
              <a:t> in </a:t>
            </a:r>
            <a:r>
              <a:rPr lang="en-GB" dirty="0" err="1" smtClean="0"/>
              <a:t>Meinem</a:t>
            </a:r>
            <a:r>
              <a:rPr lang="en-GB" dirty="0" smtClean="0"/>
              <a:t> </a:t>
            </a:r>
            <a:r>
              <a:rPr lang="en-GB" dirty="0" err="1" smtClean="0"/>
              <a:t>Haus</a:t>
            </a:r>
            <a:r>
              <a:rPr lang="en-GB" dirty="0" smtClean="0"/>
              <a:t>”: Using Poems and Learner Strategies to Help Learners Decode the Sounds of the L2’. Language Learning Journal, vol. 35, no. 2, pp. 175-188.</a:t>
            </a:r>
          </a:p>
          <a:p>
            <a:r>
              <a:rPr lang="en-GB" dirty="0" err="1" smtClean="0"/>
              <a:t>Woore</a:t>
            </a:r>
            <a:r>
              <a:rPr lang="en-GB" dirty="0" smtClean="0"/>
              <a:t>, R. (2009) ‘Beginners’ progress in decoding L2 French: some longitudinal evidence from English Modern Foreign Languages classrooms’. Language Learning Journal, vol. 37, no. 1, pp. 3-18.</a:t>
            </a:r>
          </a:p>
          <a:p>
            <a:r>
              <a:rPr lang="en-GB" dirty="0" err="1" smtClean="0"/>
              <a:t>Woore</a:t>
            </a:r>
            <a:r>
              <a:rPr lang="en-GB" dirty="0" smtClean="0"/>
              <a:t>, R. (2010) ‘Thinking aloud about L2 decoding: an exploration into the strategies used by beginner learners when pronouncing unfamiliar French words’. Language Learning Journal, vol. 38, no. 1, pp. 3-17.</a:t>
            </a:r>
          </a:p>
          <a:p>
            <a:r>
              <a:rPr lang="en-GB" dirty="0" err="1" smtClean="0"/>
              <a:t>Woore</a:t>
            </a:r>
            <a:r>
              <a:rPr lang="en-GB" dirty="0" smtClean="0"/>
              <a:t>, R. (2011) Investigating and developing beginner learners’ decoding proficiency in second language French: an evaluation of two programmes of instruction. Unpublished PhD thesis, University of Oxford.</a:t>
            </a:r>
          </a:p>
          <a:p>
            <a:r>
              <a:rPr lang="en-GB" dirty="0" err="1" smtClean="0"/>
              <a:t>Woore</a:t>
            </a:r>
            <a:r>
              <a:rPr lang="en-GB" dirty="0" smtClean="0"/>
              <a:t>, R. (2014) ‘Beginner learners’ progress in decoding L2 French: transfer effects in typologically similar L1-L2 writing systems’.  Writing Systems Research, volume 4(2): 167-189.</a:t>
            </a:r>
          </a:p>
          <a:p>
            <a:r>
              <a:rPr lang="en-GB" dirty="0" err="1" smtClean="0"/>
              <a:t>Woore</a:t>
            </a:r>
            <a:r>
              <a:rPr lang="en-GB" dirty="0" smtClean="0"/>
              <a:t>, R (2018) ‘Learners’ pronunciations of familiar and unfamiliar French words: what can they tell us about phonological decoding in an L2?’ The Language Learning Journal, 46(4):456-69. </a:t>
            </a:r>
          </a:p>
          <a:p>
            <a:r>
              <a:rPr lang="en-GB" dirty="0" err="1" smtClean="0"/>
              <a:t>Woore</a:t>
            </a:r>
            <a:r>
              <a:rPr lang="en-GB" dirty="0" smtClean="0"/>
              <a:t>, R., Graham, S., Porter, A., Courtney, L. and </a:t>
            </a:r>
            <a:r>
              <a:rPr lang="en-GB" dirty="0" err="1" smtClean="0"/>
              <a:t>Savory</a:t>
            </a:r>
            <a:r>
              <a:rPr lang="en-GB" dirty="0" smtClean="0"/>
              <a:t>, C. (2018) Foreign Language Education: Unlocking Reading (FLEUR) - A study into the teaching of reading to beginner learners of French in secondary school.  https://ora.ox.ac.uk/objects/uuid:4b0cb239-72f0-49e4-8f32-3672625884f0</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2496093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 ‘bang for buck’ principle was implemented to achieve the maximum improvement in decoding within a time-limited teaching context.</a:t>
            </a:r>
            <a:br>
              <a:rPr lang="en-GB" baseline="0" dirty="0" smtClean="0"/>
            </a:br>
            <a:r>
              <a:rPr lang="en-GB" dirty="0" smtClean="0"/>
              <a:t>The SSC were chosen</a:t>
            </a:r>
            <a:r>
              <a:rPr lang="en-GB" baseline="0" dirty="0" smtClean="0"/>
              <a:t> based on their difficulty for L1 English speakers, their frequency of occurrence in the language and teacher knowledge.</a:t>
            </a:r>
          </a:p>
          <a:p>
            <a:r>
              <a:rPr lang="en-GB" baseline="0" dirty="0" smtClean="0"/>
              <a:t>The notion is that one SSC would be the focus each week in Y7, with time also built in for revisiting/recycling.</a:t>
            </a:r>
            <a:br>
              <a:rPr lang="en-GB" baseline="0" dirty="0" smtClean="0"/>
            </a:br>
            <a:r>
              <a:rPr lang="en-GB" baseline="0" dirty="0" smtClean="0"/>
              <a:t>10-12 minutes per lesson might be spent on introducing the new SSC and recapping one or more previously learnt SSC.</a:t>
            </a:r>
            <a:br>
              <a:rPr lang="en-GB" baseline="0" dirty="0" smtClean="0"/>
            </a:br>
            <a:r>
              <a:rPr lang="en-GB" baseline="0" dirty="0" smtClean="0"/>
              <a:t>Phonics work is likely to continue in Y8, too.</a:t>
            </a: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211901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This table includes the frequency so people can see the rationale for the selection of the words</a:t>
            </a:r>
          </a:p>
          <a:p>
            <a:r>
              <a:rPr lang="en-GB" dirty="0" smtClean="0"/>
              <a:t>Source words were chosen for frequency, but also for their simplicity in terms of the pronunciation of the</a:t>
            </a:r>
            <a:r>
              <a:rPr lang="en-GB" baseline="0" dirty="0" smtClean="0"/>
              <a:t> word in terms of the other phonemes apart from the target SSC.</a:t>
            </a:r>
          </a:p>
          <a:p>
            <a:r>
              <a:rPr lang="en-GB" baseline="0" dirty="0" smtClean="0"/>
              <a:t>We use a cumulative principle too, to ensure that later SSCs are not used before they have been learnt.</a:t>
            </a:r>
          </a:p>
          <a:p>
            <a:r>
              <a:rPr lang="en-GB" baseline="0" dirty="0" smtClean="0"/>
              <a:t>This was more important than whether the word could be easily depicted in an image or linked to a gesture, although we wanted also to achieve these things.</a:t>
            </a: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3990097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a:t>
            </a:r>
            <a:r>
              <a:rPr lang="en-GB" baseline="0" dirty="0" smtClean="0"/>
              <a:t> </a:t>
            </a:r>
            <a:r>
              <a:rPr lang="en-GB" baseline="0" dirty="0"/>
              <a:t>the news from this </a:t>
            </a:r>
            <a:r>
              <a:rPr lang="en-GB" baseline="0" dirty="0" smtClean="0"/>
              <a:t>summer</a:t>
            </a:r>
          </a:p>
          <a:p>
            <a:r>
              <a:rPr lang="en-GB" baseline="0" dirty="0" smtClean="0"/>
              <a:t>1 minute – 2 things they have in common?  1 thing that differentiates them…</a:t>
            </a:r>
            <a:br>
              <a:rPr lang="en-GB" baseline="0" dirty="0" smtClean="0"/>
            </a:br>
            <a:r>
              <a:rPr lang="en-GB" baseline="0" dirty="0" smtClean="0"/>
              <a:t>1 – footballers  2 – play for famous teams abroad (Juventus / Real Madrid)</a:t>
            </a:r>
          </a:p>
          <a:p>
            <a:r>
              <a:rPr lang="en-GB" baseline="0" dirty="0" smtClean="0"/>
              <a:t>1 – one is motivated to learn the language, one is not.</a:t>
            </a:r>
          </a:p>
          <a:p>
            <a:r>
              <a:rPr lang="en-GB" baseline="0" dirty="0"/>
              <a:t/>
            </a:r>
            <a:br>
              <a:rPr lang="en-GB" baseline="0" dirty="0"/>
            </a:br>
            <a:r>
              <a:rPr lang="en-GB" dirty="0"/>
              <a:t>Two footballers, two very different stories! Football is not enough…</a:t>
            </a:r>
            <a:br>
              <a:rPr lang="en-GB" dirty="0"/>
            </a:br>
            <a:r>
              <a:rPr lang="en-GB" dirty="0"/>
              <a:t>What sort of motivation is on display here</a:t>
            </a:r>
            <a:r>
              <a:rPr lang="en-GB" baseline="0" dirty="0"/>
              <a:t> from Aaron Ramsey?</a:t>
            </a:r>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2974066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3899831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AUDIO x</a:t>
            </a:r>
            <a:r>
              <a:rPr lang="en-GB" baseline="0" dirty="0" smtClean="0"/>
              <a:t> 2: on appearance of X and of the visual for ‘in’.</a:t>
            </a:r>
            <a:br>
              <a:rPr lang="en-GB" baseline="0" dirty="0" smtClean="0"/>
            </a:br>
            <a:endParaRPr lang="en-GB" dirty="0" smtClean="0"/>
          </a:p>
          <a:p>
            <a:r>
              <a:rPr lang="en-GB" dirty="0" smtClean="0"/>
              <a:t>Explanation in English, if desired: Something</a:t>
            </a:r>
            <a:r>
              <a:rPr lang="en-GB" baseline="0" dirty="0" smtClean="0"/>
              <a:t> that makes French sounds very different from English is that </a:t>
            </a:r>
            <a:r>
              <a:rPr lang="en-GB" b="1" baseline="0" dirty="0" smtClean="0"/>
              <a:t>some consonants </a:t>
            </a:r>
            <a:r>
              <a:rPr lang="en-GB" baseline="0" dirty="0" smtClean="0"/>
              <a:t>at the ends of words are silent.</a:t>
            </a:r>
            <a:br>
              <a:rPr lang="en-GB" baseline="0" dirty="0" smtClean="0"/>
            </a:br>
            <a:r>
              <a:rPr lang="en-GB" baseline="0" dirty="0" smtClean="0"/>
              <a:t>This means you don’t pronounce/sound them out at all.</a:t>
            </a:r>
            <a:br>
              <a:rPr lang="en-GB" baseline="0" dirty="0" smtClean="0"/>
            </a:br>
            <a:r>
              <a:rPr lang="en-GB" baseline="0" dirty="0" smtClean="0"/>
              <a:t>As in the word ‘</a:t>
            </a:r>
            <a:r>
              <a:rPr lang="en-GB" baseline="0" dirty="0" err="1" smtClean="0"/>
              <a:t>dans</a:t>
            </a:r>
            <a:r>
              <a:rPr lang="en-GB" baseline="0" dirty="0" smtClean="0"/>
              <a:t>’ in French.</a:t>
            </a:r>
            <a:br>
              <a:rPr lang="en-GB" baseline="0" dirty="0" smtClean="0"/>
            </a:br>
            <a:r>
              <a:rPr lang="en-GB" baseline="0" dirty="0" smtClean="0"/>
              <a:t/>
            </a:r>
            <a:br>
              <a:rPr lang="en-GB" baseline="0" dirty="0" smtClean="0"/>
            </a:br>
            <a:r>
              <a:rPr lang="en-GB" baseline="0" dirty="0" smtClean="0"/>
              <a:t>Say and repeat the word.</a:t>
            </a:r>
            <a:br>
              <a:rPr lang="en-GB" baseline="0" dirty="0" smtClean="0"/>
            </a:br>
            <a:r>
              <a:rPr lang="en-GB" baseline="0" dirty="0" smtClean="0"/>
              <a:t>Ensure pupils know the meaning (use usual routine for this – e.g. </a:t>
            </a:r>
            <a:r>
              <a:rPr lang="en-GB" baseline="0" dirty="0" err="1" smtClean="0"/>
              <a:t>C’est</a:t>
            </a:r>
            <a:r>
              <a:rPr lang="en-GB" baseline="0" dirty="0" smtClean="0"/>
              <a:t> quoi </a:t>
            </a:r>
            <a:r>
              <a:rPr lang="en-GB" baseline="0" dirty="0" err="1" smtClean="0"/>
              <a:t>en</a:t>
            </a:r>
            <a:r>
              <a:rPr lang="en-GB" baseline="0" dirty="0" smtClean="0"/>
              <a:t> </a:t>
            </a:r>
            <a:r>
              <a:rPr lang="en-GB" baseline="0" dirty="0" err="1" smtClean="0"/>
              <a:t>anglais</a:t>
            </a:r>
            <a:r>
              <a:rPr lang="en-GB" baseline="0" dirty="0" smtClean="0"/>
              <a:t> ‘</a:t>
            </a:r>
            <a:r>
              <a:rPr lang="en-GB" baseline="0" dirty="0" err="1" smtClean="0"/>
              <a:t>dans</a:t>
            </a:r>
            <a:r>
              <a:rPr lang="en-GB" baseline="0" dirty="0" smtClean="0"/>
              <a:t>’? ‘In’, </a:t>
            </a:r>
            <a:r>
              <a:rPr lang="en-GB" baseline="0" dirty="0" err="1" smtClean="0"/>
              <a:t>oui</a:t>
            </a:r>
            <a:r>
              <a:rPr lang="en-GB" baseline="0" dirty="0" smtClean="0"/>
              <a:t>, </a:t>
            </a:r>
            <a:r>
              <a:rPr lang="en-GB" baseline="0" dirty="0" err="1" smtClean="0"/>
              <a:t>c’est</a:t>
            </a:r>
            <a:r>
              <a:rPr lang="en-GB" baseline="0" dirty="0" smtClean="0"/>
              <a:t> </a:t>
            </a:r>
            <a:r>
              <a:rPr lang="en-GB" baseline="0" dirty="0" err="1" smtClean="0"/>
              <a:t>ça</a:t>
            </a:r>
            <a:r>
              <a:rPr lang="en-GB" baseline="0" dirty="0" smtClean="0"/>
              <a:t>.</a:t>
            </a:r>
            <a:r>
              <a:rPr lang="en-GB" dirty="0" smtClean="0"/>
              <a:t/>
            </a:r>
            <a:br>
              <a:rPr lang="en-GB" dirty="0" smtClean="0"/>
            </a:br>
            <a:r>
              <a:rPr lang="en-GB" dirty="0" smtClean="0"/>
              <a:t>A possible gesture to accompany this SSC would be to</a:t>
            </a:r>
            <a:r>
              <a:rPr lang="en-GB" baseline="0" dirty="0" smtClean="0"/>
              <a:t> hold ones finger to ones lips to indicate ‘</a:t>
            </a:r>
            <a:r>
              <a:rPr lang="en-GB" baseline="0" dirty="0" err="1" smtClean="0"/>
              <a:t>Shhhh</a:t>
            </a:r>
            <a:r>
              <a:rPr lang="en-GB" baseline="0" dirty="0" smtClean="0"/>
              <a:t>!’</a:t>
            </a:r>
            <a:endParaRPr lang="en-GB" dirty="0" smtClean="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584913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Elicit pronunciation of ‘</a:t>
            </a:r>
            <a:r>
              <a:rPr lang="en-GB" dirty="0" err="1" smtClean="0"/>
              <a:t>dans</a:t>
            </a:r>
            <a:r>
              <a:rPr lang="en-GB" dirty="0" smtClean="0"/>
              <a:t>’ again before clicking to animate the</a:t>
            </a:r>
            <a:r>
              <a:rPr lang="en-GB" baseline="0" dirty="0" smtClean="0"/>
              <a:t> ‘X’</a:t>
            </a:r>
            <a:endParaRPr lang="en-GB" dirty="0" smtClean="0"/>
          </a:p>
          <a:p>
            <a:r>
              <a:rPr lang="en-GB" dirty="0" smtClean="0"/>
              <a:t>Possible explanation,</a:t>
            </a:r>
            <a:r>
              <a:rPr lang="en-GB" baseline="0" dirty="0" smtClean="0"/>
              <a:t> in English, if desired:  Let’s see which other final consonants are silent in French.</a:t>
            </a:r>
            <a:br>
              <a:rPr lang="en-GB" baseline="0" dirty="0" smtClean="0"/>
            </a:br>
            <a:r>
              <a:rPr lang="en-GB" baseline="0" dirty="0" smtClean="0"/>
              <a:t>Lead class repetition of the five CLUSTER words.</a:t>
            </a:r>
            <a:br>
              <a:rPr lang="en-GB" baseline="0" dirty="0" smtClean="0"/>
            </a:b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Word frequency rankings (1 is the most common word in French): </a:t>
            </a:r>
            <a:br>
              <a:rPr lang="en-GB" baseline="0" dirty="0" smtClean="0"/>
            </a:br>
            <a:r>
              <a:rPr lang="en-GB" b="1" baseline="0" dirty="0" err="1" smtClean="0"/>
              <a:t>dans</a:t>
            </a:r>
            <a:r>
              <a:rPr lang="en-GB" b="1" baseline="0" dirty="0" smtClean="0"/>
              <a:t> </a:t>
            </a:r>
            <a:r>
              <a:rPr lang="en-GB" baseline="0" dirty="0" smtClean="0"/>
              <a:t>[11]; </a:t>
            </a:r>
            <a:r>
              <a:rPr lang="en-GB" b="1" baseline="0" dirty="0" smtClean="0"/>
              <a:t>petit</a:t>
            </a:r>
            <a:r>
              <a:rPr lang="en-GB" baseline="0" dirty="0" smtClean="0"/>
              <a:t> [138]; </a:t>
            </a:r>
            <a:r>
              <a:rPr lang="en-GB" b="1" baseline="0" dirty="0" smtClean="0"/>
              <a:t>prix</a:t>
            </a:r>
            <a:r>
              <a:rPr lang="en-GB" b="0" baseline="0" dirty="0" smtClean="0"/>
              <a:t>[310]</a:t>
            </a:r>
            <a:r>
              <a:rPr lang="en-GB" baseline="0" dirty="0" smtClean="0"/>
              <a:t> </a:t>
            </a:r>
            <a:r>
              <a:rPr lang="en-GB" b="1" baseline="0" dirty="0" smtClean="0"/>
              <a:t>mot</a:t>
            </a:r>
            <a:r>
              <a:rPr lang="en-GB" baseline="0" dirty="0" smtClean="0"/>
              <a:t> [220]; </a:t>
            </a:r>
            <a:r>
              <a:rPr lang="en-GB" b="1" baseline="0" dirty="0" smtClean="0"/>
              <a:t>grand</a:t>
            </a:r>
            <a:r>
              <a:rPr lang="en-GB" baseline="0" dirty="0" smtClean="0"/>
              <a:t> [59]; </a:t>
            </a:r>
            <a:r>
              <a:rPr lang="en-GB" b="1" baseline="0" dirty="0" err="1" smtClean="0"/>
              <a:t>mais</a:t>
            </a:r>
            <a:r>
              <a:rPr lang="en-GB" baseline="0" dirty="0" smtClean="0"/>
              <a:t> [30]</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de-DE" sz="1200" b="0" i="0" kern="1200" dirty="0" smtClean="0">
                <a:solidFill>
                  <a:schemeClr val="tx1"/>
                </a:solidFill>
                <a:effectLst/>
                <a:latin typeface="+mn-lt"/>
                <a:ea typeface="+mn-ea"/>
                <a:cs typeface="+mn-cs"/>
              </a:rPr>
              <a:t>Source: </a:t>
            </a:r>
            <a:r>
              <a:rPr lang="en-GB" sz="1200" kern="1200" dirty="0" err="1" smtClean="0">
                <a:solidFill>
                  <a:schemeClr val="tx1"/>
                </a:solidFill>
                <a:effectLst/>
                <a:latin typeface="+mn-lt"/>
                <a:ea typeface="+mn-ea"/>
                <a:cs typeface="+mn-cs"/>
              </a:rPr>
              <a:t>Londsale</a:t>
            </a:r>
            <a:r>
              <a:rPr lang="en-GB" sz="1200" kern="1200" dirty="0" smtClean="0">
                <a:solidFill>
                  <a:schemeClr val="tx1"/>
                </a:solidFill>
                <a:effectLst/>
                <a:latin typeface="+mn-lt"/>
                <a:ea typeface="+mn-ea"/>
                <a:cs typeface="+mn-cs"/>
              </a:rPr>
              <a:t>, D., &amp; Le Bras, Y.  (2009). </a:t>
            </a:r>
            <a:r>
              <a:rPr lang="en-GB" sz="1200" i="1" kern="1200" smtClean="0">
                <a:solidFill>
                  <a:schemeClr val="tx1"/>
                </a:solidFill>
                <a:effectLst/>
                <a:latin typeface="+mn-lt"/>
                <a:ea typeface="+mn-ea"/>
                <a:cs typeface="+mn-cs"/>
              </a:rPr>
              <a:t>A Frequency Dictionary of French: Core vocabulary for learners </a:t>
            </a:r>
            <a:r>
              <a:rPr lang="en-GB" sz="1200" kern="1200" smtClean="0">
                <a:solidFill>
                  <a:schemeClr val="tx1"/>
                </a:solidFill>
                <a:effectLst/>
                <a:latin typeface="+mn-lt"/>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1895009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 this round of repetition, ensure that pupils are clear about the meaning of each of these high-frequency words.</a:t>
            </a:r>
            <a:br>
              <a:rPr lang="en-GB" dirty="0" smtClean="0"/>
            </a:br>
            <a:r>
              <a:rPr lang="en-GB" dirty="0" smtClean="0"/>
              <a:t>NB: pictures can,</a:t>
            </a:r>
            <a:r>
              <a:rPr lang="en-GB" baseline="0" dirty="0" smtClean="0"/>
              <a:t> at best, only suggest meaning. Many high-frequency words less concrete than other words, and less easy to communicate unequivocally in pictures.</a:t>
            </a:r>
            <a:br>
              <a:rPr lang="en-GB" baseline="0" dirty="0" smtClean="0"/>
            </a:br>
            <a:r>
              <a:rPr lang="en-GB" baseline="0" dirty="0" smtClean="0"/>
              <a:t>Therefore, teachers should not shy away from giving the English meaning to students, to prevent any erroneous representations taking root in memory.</a:t>
            </a:r>
            <a:br>
              <a:rPr lang="en-GB" baseline="0" dirty="0" smtClean="0"/>
            </a:br>
            <a:r>
              <a:rPr lang="en-GB" baseline="0" dirty="0" smtClean="0"/>
              <a:t>With these words, however, it is expected that pupils will know several of them already.</a:t>
            </a:r>
            <a:br>
              <a:rPr lang="en-GB" baseline="0" dirty="0" smtClean="0"/>
            </a:br>
            <a:r>
              <a:rPr lang="en-GB" baseline="0" dirty="0" smtClean="0"/>
              <a:t/>
            </a:r>
            <a:br>
              <a:rPr lang="en-GB" baseline="0" dirty="0" smtClean="0"/>
            </a:br>
            <a:r>
              <a:rPr lang="en-GB" baseline="0" dirty="0" smtClean="0"/>
              <a:t>Lead class repetition of the five CLUSTER words.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1905425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Some</a:t>
            </a:r>
            <a:r>
              <a:rPr lang="en-GB" baseline="0" dirty="0" smtClean="0"/>
              <a:t> consonants work differently.  CRFL are often pronounced.</a:t>
            </a:r>
            <a:endParaRPr lang="en-GB" dirty="0" smtClean="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1101987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err="1" smtClean="0">
                <a:solidFill>
                  <a:schemeClr val="tx1"/>
                </a:solidFill>
                <a:effectLst/>
                <a:latin typeface="+mn-lt"/>
                <a:ea typeface="+mn-ea"/>
                <a:cs typeface="+mn-cs"/>
              </a:rPr>
              <a:t>Pairwork</a:t>
            </a:r>
            <a:r>
              <a:rPr lang="en-GB" sz="1200" b="1" kern="1200" dirty="0" smtClean="0">
                <a:solidFill>
                  <a:schemeClr val="tx1"/>
                </a:solidFill>
                <a:effectLst/>
                <a:latin typeface="+mn-lt"/>
                <a:ea typeface="+mn-ea"/>
                <a:cs typeface="+mn-cs"/>
              </a:rPr>
              <a:t> ‘tennis’</a:t>
            </a:r>
            <a:r>
              <a:rPr lang="en-GB" sz="1200" kern="1200" dirty="0" smtClean="0">
                <a:solidFill>
                  <a:schemeClr val="tx1"/>
                </a:solidFill>
                <a:effectLst/>
                <a:latin typeface="+mn-lt"/>
                <a:ea typeface="+mn-ea"/>
                <a:cs typeface="+mn-cs"/>
              </a:rPr>
              <a:t> – pupils say the words alternately out loud with a partner, building up speed, over 1 minute’s intensive practice.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They call in any order they like, pupils are not allowed to repeat the one they said in their last turn.</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Teacher can circulate to listen into their SSC knowledge.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Click on Début</a:t>
            </a:r>
            <a:r>
              <a:rPr lang="en-GB" sz="1200" kern="1200" baseline="0" dirty="0" smtClean="0">
                <a:solidFill>
                  <a:schemeClr val="tx1"/>
                </a:solidFill>
                <a:effectLst/>
                <a:latin typeface="+mn-lt"/>
                <a:ea typeface="+mn-ea"/>
                <a:cs typeface="+mn-cs"/>
              </a:rPr>
              <a:t> to start a one minute timer on the screen.</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3078990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Alphabetical</a:t>
            </a:r>
            <a:r>
              <a:rPr lang="en-GB" sz="1200" b="1" kern="1200" baseline="0" dirty="0" smtClean="0">
                <a:solidFill>
                  <a:schemeClr val="tx1"/>
                </a:solidFill>
                <a:effectLst/>
                <a:latin typeface="+mn-lt"/>
                <a:ea typeface="+mn-ea"/>
                <a:cs typeface="+mn-cs"/>
              </a:rPr>
              <a:t> read aloud</a:t>
            </a:r>
            <a:br>
              <a:rPr lang="en-GB" sz="1200" b="1" kern="1200" baseline="0" dirty="0" smtClean="0">
                <a:solidFill>
                  <a:schemeClr val="tx1"/>
                </a:solidFill>
                <a:effectLst/>
                <a:latin typeface="+mn-lt"/>
                <a:ea typeface="+mn-ea"/>
                <a:cs typeface="+mn-cs"/>
              </a:rPr>
            </a:br>
            <a:r>
              <a:rPr lang="en-GB" sz="1200" b="0" kern="1200" baseline="0" dirty="0" smtClean="0">
                <a:solidFill>
                  <a:schemeClr val="tx1"/>
                </a:solidFill>
                <a:effectLst/>
                <a:latin typeface="+mn-lt"/>
                <a:ea typeface="+mn-ea"/>
                <a:cs typeface="+mn-cs"/>
              </a:rPr>
              <a:t>Individually (but all at once) pupils read out the words but in alphabetical order.  They keep going for one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Teacher can circulate to listen into their SSC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1492993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Whole class: </a:t>
            </a:r>
            <a:r>
              <a:rPr lang="en-GB" sz="1200" kern="1200" dirty="0" smtClean="0">
                <a:solidFill>
                  <a:schemeClr val="tx1"/>
                </a:solidFill>
                <a:effectLst/>
                <a:latin typeface="+mn-lt"/>
                <a:ea typeface="+mn-ea"/>
                <a:cs typeface="+mn-cs"/>
              </a:rPr>
              <a:t>SFC, with the rest of the word obscured, allows the teacher to cue elicitation, the</a:t>
            </a:r>
            <a:r>
              <a:rPr lang="en-GB" sz="1200" kern="1200" baseline="0" dirty="0" smtClean="0">
                <a:solidFill>
                  <a:schemeClr val="tx1"/>
                </a:solidFill>
                <a:effectLst/>
                <a:latin typeface="+mn-lt"/>
                <a:ea typeface="+mn-ea"/>
                <a:cs typeface="+mn-cs"/>
              </a:rPr>
              <a:t> cue being the SFC plus the picture at this stage, </a:t>
            </a:r>
            <a:r>
              <a:rPr lang="en-GB" sz="1200" kern="1200" dirty="0" smtClean="0">
                <a:solidFill>
                  <a:schemeClr val="tx1"/>
                </a:solidFill>
                <a:effectLst/>
                <a:latin typeface="+mn-lt"/>
                <a:ea typeface="+mn-ea"/>
                <a:cs typeface="+mn-cs"/>
              </a:rPr>
              <a:t>which also acts as memorisation practice. </a:t>
            </a:r>
            <a:r>
              <a:rPr lang="en-GB" baseline="0" dirty="0" smtClean="0"/>
              <a:t/>
            </a:r>
            <a:br>
              <a:rPr lang="en-GB" baseline="0" dirty="0" smtClean="0"/>
            </a:br>
            <a:r>
              <a:rPr lang="en-GB" baseline="0" dirty="0" smtClean="0"/>
              <a:t>Note that the final letter is still a different colour but the strikethrough has been removed.</a:t>
            </a:r>
            <a:endParaRPr lang="en-GB" dirty="0" smtClean="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3094501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1958076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WITHOUT AUDIO</a:t>
            </a:r>
            <a:br>
              <a:rPr lang="en-GB" dirty="0" smtClean="0"/>
            </a:br>
            <a:r>
              <a:rPr lang="en-GB" dirty="0" smtClean="0"/>
              <a:t>Elicit pronunciation of ‘</a:t>
            </a:r>
            <a:r>
              <a:rPr lang="en-GB" dirty="0" err="1" smtClean="0"/>
              <a:t>dans</a:t>
            </a:r>
            <a:r>
              <a:rPr lang="en-GB" dirty="0" smtClean="0"/>
              <a:t>’ again before clicking to animate the</a:t>
            </a:r>
            <a:r>
              <a:rPr lang="en-GB" baseline="0" dirty="0" smtClean="0"/>
              <a:t> ‘X’</a:t>
            </a:r>
            <a:endParaRPr lang="en-GB" dirty="0" smtClean="0"/>
          </a:p>
          <a:p>
            <a:r>
              <a:rPr lang="en-GB" dirty="0" smtClean="0"/>
              <a:t>Possible explanation,</a:t>
            </a:r>
            <a:r>
              <a:rPr lang="en-GB" baseline="0" dirty="0" smtClean="0"/>
              <a:t> in English, if desired:  Let’s see which other final consonants are silent in French.</a:t>
            </a:r>
            <a:br>
              <a:rPr lang="en-GB" baseline="0" dirty="0" smtClean="0"/>
            </a:br>
            <a:r>
              <a:rPr lang="en-GB" baseline="0" dirty="0" smtClean="0"/>
              <a:t>Lead class repetition of the five CLUSTER words.</a:t>
            </a:r>
            <a:br>
              <a:rPr lang="en-GB" baseline="0" dirty="0" smtClean="0"/>
            </a:br>
            <a:endParaRPr lang="en-GB" dirty="0" smtClean="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1650925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 mins</a:t>
            </a:r>
          </a:p>
        </p:txBody>
      </p:sp>
      <p:sp>
        <p:nvSpPr>
          <p:cNvPr id="4" name="Slide Number Placeholder 3"/>
          <p:cNvSpPr>
            <a:spLocks noGrp="1"/>
          </p:cNvSpPr>
          <p:nvPr>
            <p:ph type="sldNum" sz="quarter" idx="10"/>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7309552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Pair work:</a:t>
            </a:r>
            <a:r>
              <a:rPr lang="en-GB" baseline="0" dirty="0" smtClean="0"/>
              <a:t>  Pupils try to recall the words together, prompted just by the SFC</a:t>
            </a:r>
            <a:br>
              <a:rPr lang="en-GB" baseline="0" dirty="0" smtClean="0"/>
            </a:br>
            <a:r>
              <a:rPr lang="en-GB" baseline="0" dirty="0" smtClean="0"/>
              <a:t>Plenary: Elicit the words chorally from the class, but listening in carefully </a:t>
            </a:r>
            <a:endParaRPr lang="en-GB" dirty="0" smtClean="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504545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Elicit the words from pupils from picture prompts (NB – clearly this is NOT decoding the SFC SSC, but it is reinforcing the explicit knowledge of the cluster words – remember these are high-frequency words)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868129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WITH</a:t>
            </a:r>
            <a:r>
              <a:rPr lang="en-GB" sz="1200" kern="1200" baseline="0" dirty="0" smtClean="0">
                <a:solidFill>
                  <a:schemeClr val="tx1"/>
                </a:solidFill>
                <a:effectLst/>
                <a:latin typeface="+mn-lt"/>
                <a:ea typeface="+mn-ea"/>
                <a:cs typeface="+mn-cs"/>
              </a:rPr>
              <a:t> AUDIO [Click on numbers]</a:t>
            </a: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Further</a:t>
            </a:r>
            <a:r>
              <a:rPr lang="en-GB" sz="1200" kern="1200" baseline="0" dirty="0" smtClean="0">
                <a:solidFill>
                  <a:schemeClr val="tx1"/>
                </a:solidFill>
                <a:effectLst/>
                <a:latin typeface="+mn-lt"/>
                <a:ea typeface="+mn-ea"/>
                <a:cs typeface="+mn-cs"/>
              </a:rPr>
              <a:t> SSC practice:</a:t>
            </a:r>
            <a:br>
              <a:rPr lang="en-GB" sz="1200" kern="1200" baseline="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Using language that pupils already know well (from first two terms of Y7) have a short read aloud (single sentences or short dialogue or short text), showing the silent letters in a different colour.</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NB: Teachers</a:t>
            </a:r>
            <a:r>
              <a:rPr lang="en-GB" sz="1200" kern="1200" baseline="0" dirty="0" smtClean="0">
                <a:solidFill>
                  <a:schemeClr val="tx1"/>
                </a:solidFill>
                <a:effectLst/>
                <a:latin typeface="+mn-lt"/>
                <a:ea typeface="+mn-ea"/>
                <a:cs typeface="+mn-cs"/>
              </a:rPr>
              <a:t> should adapt this slide to language pupils have met before but include a few SFC words that are unfamiliar, as this is the way to assess if pupils are applying their SSC knowledge, as opposed to recalling the pronunciations of whole words that they already know.</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endParaRPr lang="en-GB" dirty="0" smtClean="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24096125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WITH</a:t>
            </a:r>
            <a:r>
              <a:rPr lang="en-GB" sz="1200" kern="1200" baseline="0" dirty="0" smtClean="0">
                <a:solidFill>
                  <a:schemeClr val="tx1"/>
                </a:solidFill>
                <a:effectLst/>
                <a:latin typeface="+mn-lt"/>
                <a:ea typeface="+mn-ea"/>
                <a:cs typeface="+mn-cs"/>
              </a:rPr>
              <a:t> AUDIO [Click on numbers]</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a:t>
            </a:r>
            <a:r>
              <a:rPr lang="en-GB" sz="1200" kern="1200" baseline="0" dirty="0" smtClean="0">
                <a:solidFill>
                  <a:schemeClr val="tx1"/>
                </a:solidFill>
                <a:effectLst/>
                <a:latin typeface="+mn-lt"/>
                <a:ea typeface="+mn-ea"/>
                <a:cs typeface="+mn-cs"/>
              </a:rPr>
              <a:t> will want to use suitable sentences for their own classes. </a:t>
            </a:r>
          </a:p>
          <a:p>
            <a:r>
              <a:rPr lang="en-GB" sz="1200" kern="1200" baseline="0" dirty="0" smtClean="0">
                <a:solidFill>
                  <a:schemeClr val="tx1"/>
                </a:solidFill>
                <a:effectLst/>
                <a:latin typeface="+mn-lt"/>
                <a:ea typeface="+mn-ea"/>
                <a:cs typeface="+mn-cs"/>
              </a:rPr>
              <a:t>These sentences model a mixture of known/unknown words.</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NB – a way to include unknown words without affecting pupils’ ability to understand the language is to use proper nouns, place or people names, as done here.</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NNB – sentence two includes an inevitable ‘liaison’</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NNNB - sentence five includes three very common exceptions – it’s important for pupils to realise that there are some high-frequency words that do not obey the SFE rules.</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Here, I’ve used examples which pupils will know if they have learnt to talk about sports already – if not, use some different examples, like numbers – cinq, six, sept, </a:t>
            </a:r>
            <a:r>
              <a:rPr lang="en-GB" sz="1200" kern="1200" baseline="0" dirty="0" err="1" smtClean="0">
                <a:solidFill>
                  <a:schemeClr val="tx1"/>
                </a:solidFill>
                <a:effectLst/>
                <a:latin typeface="+mn-lt"/>
                <a:ea typeface="+mn-ea"/>
                <a:cs typeface="+mn-cs"/>
              </a:rPr>
              <a:t>huit</a:t>
            </a:r>
            <a:r>
              <a:rPr lang="en-GB" sz="1200" kern="1200" baseline="0" dirty="0" smtClean="0">
                <a:solidFill>
                  <a:schemeClr val="tx1"/>
                </a:solidFill>
                <a:effectLst/>
                <a:latin typeface="+mn-lt"/>
                <a:ea typeface="+mn-ea"/>
                <a:cs typeface="+mn-cs"/>
              </a:rPr>
              <a:t>, dix</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5930715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It’s important for pupils</a:t>
            </a:r>
            <a:r>
              <a:rPr lang="en-GB" baseline="0" dirty="0" smtClean="0"/>
              <a:t> to apply their SSC knowledge to unfamiliar / unknown words.  There are many useful contexts for this, and it is possible to theme these tasks and make them interesting, giving pupils an opportunity to encounter more unusual words, not for the purpose of memorising as ‘core knowledge’ but for interest, for their sound, and knowing that it’s important to offer variety to students.  Where a student is particularly taken by a particular word (for its sound or meaning) s/he is more likely to notice and then also learn it. </a:t>
            </a:r>
          </a:p>
          <a:p>
            <a:endParaRPr lang="en-GB" baseline="0" dirty="0" smtClean="0"/>
          </a:p>
          <a:p>
            <a:r>
              <a:rPr lang="en-GB" baseline="0" dirty="0" smtClean="0"/>
              <a:t>Here is an example, using place names in France.  People names, city names are also useful for this type of task, but equally with beginner learners, there will be sets of words in every semantic field that students don’t know, e.g. sports, animals, instruments etc..</a:t>
            </a:r>
            <a:endParaRPr lang="en-GB" dirty="0"/>
          </a:p>
        </p:txBody>
      </p:sp>
      <p:sp>
        <p:nvSpPr>
          <p:cNvPr id="4" name="Slide Number Placeholder 3"/>
          <p:cNvSpPr>
            <a:spLocks noGrp="1"/>
          </p:cNvSpPr>
          <p:nvPr>
            <p:ph type="sldNum" sz="quarter" idx="10"/>
          </p:nvPr>
        </p:nvSpPr>
        <p:spPr/>
        <p:txBody>
          <a:bodyPr/>
          <a:lstStyle/>
          <a:p>
            <a:fld id="{A16609AB-E45A-48C0-81D7-C9EEAA2B4E19}" type="slidenum">
              <a:rPr lang="en-GB" smtClean="0"/>
              <a:t>38</a:t>
            </a:fld>
            <a:endParaRPr lang="en-GB"/>
          </a:p>
        </p:txBody>
      </p:sp>
    </p:spTree>
    <p:extLst>
      <p:ext uri="{BB962C8B-B14F-4D97-AF65-F5344CB8AC3E}">
        <p14:creationId xmlns:p14="http://schemas.microsoft.com/office/powerpoint/2010/main" val="2026968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38238609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Vocabulary</a:t>
            </a:r>
            <a:r>
              <a:rPr lang="en-GB" dirty="0" smtClean="0"/>
              <a:t/>
            </a:r>
            <a:br>
              <a:rPr lang="en-GB" dirty="0" smtClean="0"/>
            </a:br>
            <a:r>
              <a:rPr lang="en-GB" dirty="0" smtClean="0"/>
              <a:t>We start from the Pedagogy Review</a:t>
            </a:r>
            <a:r>
              <a:rPr lang="en-GB" baseline="0" dirty="0" smtClean="0"/>
              <a:t> recommendation about ‘frequency’ and ‘common 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Ask ‘So how do we do this?’  Do we know the frequency of the words we are teaching?  Do we have any way of knowing?  </a:t>
            </a:r>
            <a:br>
              <a:rPr lang="en-GB" baseline="0" dirty="0" smtClean="0"/>
            </a:br>
            <a:r>
              <a:rPr lang="en-GB" baseline="0" dirty="0" smtClean="0"/>
              <a:t>What determines our vocabulary choice currently?  The text book at KS3/4, the GCSE specification vocabulary list?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Do we know what informs the vocabulary choices in these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Handout 1: Vocabulary lists, rationale and uses</a:t>
            </a:r>
            <a:br>
              <a:rPr lang="en-GB" b="1" baseline="0" dirty="0" smtClean="0"/>
            </a:br>
            <a:r>
              <a:rPr lang="en-GB" b="0" baseline="0" dirty="0" smtClean="0"/>
              <a:t>People will need to read this later!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40206652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i="0" u="none" strike="noStrike" kern="1200" dirty="0" err="1" smtClean="0">
                <a:solidFill>
                  <a:schemeClr val="tx1"/>
                </a:solidFill>
                <a:effectLst/>
                <a:latin typeface="+mn-lt"/>
                <a:ea typeface="+mn-ea"/>
                <a:cs typeface="+mn-cs"/>
              </a:rPr>
              <a:t>What</a:t>
            </a:r>
            <a:r>
              <a:rPr lang="fr-FR" sz="1200" b="1" i="0" u="none" strike="noStrike" kern="1200" dirty="0" smtClean="0">
                <a:solidFill>
                  <a:schemeClr val="tx1"/>
                </a:solidFill>
                <a:effectLst/>
                <a:latin typeface="+mn-lt"/>
                <a:ea typeface="+mn-ea"/>
                <a:cs typeface="+mn-cs"/>
              </a:rPr>
              <a:t> do </a:t>
            </a:r>
            <a:r>
              <a:rPr lang="fr-FR" sz="1200" b="1" i="0" u="none" strike="noStrike" kern="1200" dirty="0" err="1" smtClean="0">
                <a:solidFill>
                  <a:schemeClr val="tx1"/>
                </a:solidFill>
                <a:effectLst/>
                <a:latin typeface="+mn-lt"/>
                <a:ea typeface="+mn-ea"/>
                <a:cs typeface="+mn-cs"/>
              </a:rPr>
              <a:t>we</a:t>
            </a:r>
            <a:r>
              <a:rPr lang="fr-FR" sz="1200" b="1" i="0" u="none" strike="noStrike" kern="1200" dirty="0" smtClean="0">
                <a:solidFill>
                  <a:schemeClr val="tx1"/>
                </a:solidFill>
                <a:effectLst/>
                <a:latin typeface="+mn-lt"/>
                <a:ea typeface="+mn-ea"/>
                <a:cs typeface="+mn-cs"/>
              </a:rPr>
              <a:t> notice</a:t>
            </a:r>
            <a:r>
              <a:rPr lang="fr-FR" sz="1200" b="1" i="0" u="none" strike="noStrike" kern="1200" baseline="0" dirty="0" smtClean="0">
                <a:solidFill>
                  <a:schemeClr val="tx1"/>
                </a:solidFill>
                <a:effectLst/>
                <a:latin typeface="+mn-lt"/>
                <a:ea typeface="+mn-ea"/>
                <a:cs typeface="+mn-cs"/>
              </a:rPr>
              <a:t> about </a:t>
            </a:r>
            <a:r>
              <a:rPr lang="fr-FR" sz="1200" b="1" i="0" u="none" strike="noStrike" kern="1200" baseline="0" dirty="0" err="1" smtClean="0">
                <a:solidFill>
                  <a:schemeClr val="tx1"/>
                </a:solidFill>
                <a:effectLst/>
                <a:latin typeface="+mn-lt"/>
                <a:ea typeface="+mn-ea"/>
                <a:cs typeface="+mn-cs"/>
              </a:rPr>
              <a:t>this</a:t>
            </a:r>
            <a:r>
              <a:rPr lang="fr-FR" sz="1200" b="1" i="0" u="none" strike="noStrike" kern="1200" baseline="0" dirty="0" smtClean="0">
                <a:solidFill>
                  <a:schemeClr val="tx1"/>
                </a:solidFill>
                <a:effectLst/>
                <a:latin typeface="+mn-lt"/>
                <a:ea typeface="+mn-ea"/>
                <a:cs typeface="+mn-cs"/>
              </a:rPr>
              <a:t> set of </a:t>
            </a:r>
            <a:r>
              <a:rPr lang="fr-FR" sz="1200" b="1" i="0" u="none" strike="noStrike" kern="1200" baseline="0" dirty="0" err="1" smtClean="0">
                <a:solidFill>
                  <a:schemeClr val="tx1"/>
                </a:solidFill>
                <a:effectLst/>
                <a:latin typeface="+mn-lt"/>
                <a:ea typeface="+mn-ea"/>
                <a:cs typeface="+mn-cs"/>
              </a:rPr>
              <a:t>vocabulary</a:t>
            </a:r>
            <a:r>
              <a:rPr lang="fr-FR" sz="1200" b="1" i="0" u="none" strike="noStrike" kern="1200" baseline="0" dirty="0" smtClean="0">
                <a:solidFill>
                  <a:schemeClr val="tx1"/>
                </a:solidFill>
                <a:effectLst/>
                <a:latin typeface="+mn-lt"/>
                <a:ea typeface="+mn-ea"/>
                <a:cs typeface="+mn-cs"/>
              </a:rPr>
              <a:t>?</a:t>
            </a:r>
          </a:p>
          <a:p>
            <a:r>
              <a:rPr lang="fr-FR" sz="1200" b="1" i="0" u="none" strike="noStrike" kern="1200" baseline="0" dirty="0" smtClean="0">
                <a:solidFill>
                  <a:schemeClr val="tx1"/>
                </a:solidFill>
                <a:effectLst/>
                <a:latin typeface="+mn-lt"/>
                <a:ea typeface="+mn-ea"/>
                <a:cs typeface="+mn-cs"/>
              </a:rPr>
              <a:t>Can </a:t>
            </a:r>
            <a:r>
              <a:rPr lang="fr-FR" sz="1200" b="1" i="0" u="none" strike="noStrike" kern="1200" baseline="0" dirty="0" err="1" smtClean="0">
                <a:solidFill>
                  <a:schemeClr val="tx1"/>
                </a:solidFill>
                <a:effectLst/>
                <a:latin typeface="+mn-lt"/>
                <a:ea typeface="+mn-ea"/>
                <a:cs typeface="+mn-cs"/>
              </a:rPr>
              <a:t>we</a:t>
            </a:r>
            <a:r>
              <a:rPr lang="fr-FR" sz="1200" b="1" i="0" u="none" strike="noStrike" kern="1200" baseline="0" dirty="0" smtClean="0">
                <a:solidFill>
                  <a:schemeClr val="tx1"/>
                </a:solidFill>
                <a:effectLst/>
                <a:latin typeface="+mn-lt"/>
                <a:ea typeface="+mn-ea"/>
                <a:cs typeface="+mn-cs"/>
              </a:rPr>
              <a:t> </a:t>
            </a:r>
            <a:r>
              <a:rPr lang="fr-FR" sz="1200" b="1" i="0" u="none" strike="noStrike" kern="1200" baseline="0" dirty="0" err="1" smtClean="0">
                <a:solidFill>
                  <a:schemeClr val="tx1"/>
                </a:solidFill>
                <a:effectLst/>
                <a:latin typeface="+mn-lt"/>
                <a:ea typeface="+mn-ea"/>
                <a:cs typeface="+mn-cs"/>
              </a:rPr>
              <a:t>allocate</a:t>
            </a:r>
            <a:r>
              <a:rPr lang="fr-FR" sz="1200" b="1" i="0" u="none" strike="noStrike" kern="1200" baseline="0" dirty="0" smtClean="0">
                <a:solidFill>
                  <a:schemeClr val="tx1"/>
                </a:solidFill>
                <a:effectLst/>
                <a:latin typeface="+mn-lt"/>
                <a:ea typeface="+mn-ea"/>
                <a:cs typeface="+mn-cs"/>
              </a:rPr>
              <a:t> the </a:t>
            </a:r>
            <a:r>
              <a:rPr lang="fr-FR" sz="1200" b="1" i="0" u="none" strike="noStrike" kern="1200" baseline="0" dirty="0" err="1" smtClean="0">
                <a:solidFill>
                  <a:schemeClr val="tx1"/>
                </a:solidFill>
                <a:effectLst/>
                <a:latin typeface="+mn-lt"/>
                <a:ea typeface="+mn-ea"/>
                <a:cs typeface="+mn-cs"/>
              </a:rPr>
              <a:t>frequencies</a:t>
            </a:r>
            <a:r>
              <a:rPr lang="fr-FR" sz="1200" b="1" i="0" u="none" strike="noStrike" kern="1200" baseline="0" dirty="0" smtClean="0">
                <a:solidFill>
                  <a:schemeClr val="tx1"/>
                </a:solidFill>
                <a:effectLst/>
                <a:latin typeface="+mn-lt"/>
                <a:ea typeface="+mn-ea"/>
                <a:cs typeface="+mn-cs"/>
              </a:rPr>
              <a:t> </a:t>
            </a:r>
            <a:r>
              <a:rPr lang="fr-FR" sz="1200" b="1" i="0" u="none" strike="noStrike" kern="1200" baseline="0" dirty="0" err="1" smtClean="0">
                <a:solidFill>
                  <a:schemeClr val="tx1"/>
                </a:solidFill>
                <a:effectLst/>
                <a:latin typeface="+mn-lt"/>
                <a:ea typeface="+mn-ea"/>
                <a:cs typeface="+mn-cs"/>
              </a:rPr>
              <a:t>accurately</a:t>
            </a:r>
            <a:r>
              <a:rPr lang="fr-FR" sz="1200" b="1" i="0" u="none" strike="noStrike" kern="1200" baseline="0" dirty="0" smtClean="0">
                <a:solidFill>
                  <a:schemeClr val="tx1"/>
                </a:solidFill>
                <a:effectLst/>
                <a:latin typeface="+mn-lt"/>
                <a:ea typeface="+mn-ea"/>
                <a:cs typeface="+mn-cs"/>
              </a:rPr>
              <a:t>?</a:t>
            </a:r>
          </a:p>
          <a:p>
            <a:endParaRPr lang="fr-FR" sz="1200" b="1" i="0" u="none" strike="noStrike" kern="1200" dirty="0" smtClean="0">
              <a:solidFill>
                <a:schemeClr val="tx1"/>
              </a:solidFill>
              <a:effectLst/>
              <a:latin typeface="+mn-lt"/>
              <a:ea typeface="+mn-ea"/>
              <a:cs typeface="+mn-cs"/>
            </a:endParaRPr>
          </a:p>
          <a:p>
            <a:r>
              <a:rPr lang="fr-FR" sz="1200" b="1" i="0" u="none" strike="noStrike" kern="1200" dirty="0" err="1" smtClean="0">
                <a:solidFill>
                  <a:schemeClr val="tx1"/>
                </a:solidFill>
                <a:effectLst/>
                <a:latin typeface="+mn-lt"/>
                <a:ea typeface="+mn-ea"/>
                <a:cs typeface="+mn-cs"/>
              </a:rPr>
              <a:t>Vocabulary</a:t>
            </a:r>
            <a:r>
              <a:rPr lang="fr-FR" sz="1200" b="1" i="0" u="none" strike="noStrike" kern="1200" dirty="0" smtClean="0">
                <a:solidFill>
                  <a:schemeClr val="tx1"/>
                </a:solidFill>
                <a:effectLst/>
                <a:latin typeface="+mn-lt"/>
                <a:ea typeface="+mn-ea"/>
                <a:cs typeface="+mn-cs"/>
              </a:rPr>
              <a:t> </a:t>
            </a:r>
          </a:p>
          <a:p>
            <a:r>
              <a:rPr lang="fr-FR" sz="1200" b="0" i="0" u="none" strike="noStrike" kern="1200" dirty="0" smtClean="0">
                <a:solidFill>
                  <a:schemeClr val="tx1"/>
                </a:solidFill>
                <a:effectLst/>
                <a:latin typeface="+mn-lt"/>
                <a:ea typeface="+mn-ea"/>
                <a:cs typeface="+mn-cs"/>
              </a:rPr>
              <a:t>professeur [1150], femme [154], chanteur [3251], ami [467], drôle [2166], intéressant [1244], sympathique</a:t>
            </a:r>
            <a:r>
              <a:rPr lang="fr-FR" sz="1200" b="0" i="0" u="none" strike="noStrike" kern="1200" baseline="0" dirty="0" smtClean="0">
                <a:solidFill>
                  <a:schemeClr val="tx1"/>
                </a:solidFill>
                <a:effectLst/>
                <a:latin typeface="+mn-lt"/>
                <a:ea typeface="+mn-ea"/>
                <a:cs typeface="+mn-cs"/>
              </a:rPr>
              <a:t> [4164] avoir [8] être [5]</a:t>
            </a:r>
            <a:endParaRPr lang="de-DE" sz="1200" b="0" i="1" kern="1200" dirty="0" smtClean="0">
              <a:solidFill>
                <a:schemeClr val="tx1"/>
              </a:solidFill>
              <a:effectLst/>
              <a:latin typeface="+mn-lt"/>
              <a:ea typeface="+mn-ea"/>
              <a:cs typeface="+mn-cs"/>
            </a:endParaRPr>
          </a:p>
          <a:p>
            <a:r>
              <a:rPr lang="de-DE" sz="1200" b="0" i="0" kern="1200" dirty="0" smtClean="0">
                <a:solidFill>
                  <a:schemeClr val="tx1"/>
                </a:solidFill>
                <a:effectLst/>
                <a:latin typeface="+mn-lt"/>
                <a:ea typeface="+mn-ea"/>
                <a:cs typeface="+mn-cs"/>
              </a:rPr>
              <a:t>Source: </a:t>
            </a:r>
            <a:r>
              <a:rPr lang="en-GB" sz="1200" kern="1200" dirty="0" err="1" smtClean="0">
                <a:solidFill>
                  <a:schemeClr val="tx1"/>
                </a:solidFill>
                <a:effectLst/>
                <a:latin typeface="+mn-lt"/>
                <a:ea typeface="+mn-ea"/>
                <a:cs typeface="+mn-cs"/>
              </a:rPr>
              <a:t>Londsale</a:t>
            </a:r>
            <a:r>
              <a:rPr lang="en-GB" sz="1200" kern="1200" dirty="0" smtClean="0">
                <a:solidFill>
                  <a:schemeClr val="tx1"/>
                </a:solidFill>
                <a:effectLst/>
                <a:latin typeface="+mn-lt"/>
                <a:ea typeface="+mn-ea"/>
                <a:cs typeface="+mn-cs"/>
              </a:rPr>
              <a:t>, D., &amp; Le Bras, Y.  (2009). </a:t>
            </a:r>
          </a:p>
          <a:p>
            <a:r>
              <a:rPr lang="en-GB" sz="1200" i="1" kern="1200" dirty="0" smtClean="0">
                <a:solidFill>
                  <a:schemeClr val="tx1"/>
                </a:solidFill>
                <a:effectLst/>
                <a:latin typeface="+mn-lt"/>
                <a:ea typeface="+mn-ea"/>
                <a:cs typeface="+mn-cs"/>
              </a:rPr>
              <a:t>A Frequency Dictionary of French: Core vocabulary for learners </a:t>
            </a:r>
            <a:r>
              <a:rPr lang="en-GB" sz="1200" kern="1200" dirty="0" smtClean="0">
                <a:solidFill>
                  <a:schemeClr val="tx1"/>
                </a:solidFill>
                <a:effectLst/>
                <a:latin typeface="+mn-lt"/>
                <a:ea typeface="+mn-ea"/>
                <a:cs typeface="+mn-cs"/>
              </a:rPr>
              <a:t>London: Routledge.</a:t>
            </a:r>
          </a:p>
          <a:p>
            <a:endParaRPr lang="en-GB" sz="1200" b="0" i="0" u="none" strike="noStrike"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42</a:t>
            </a:fld>
            <a:endParaRPr lang="en-GB">
              <a:solidFill>
                <a:prstClr val="black"/>
              </a:solidFill>
            </a:endParaRPr>
          </a:p>
        </p:txBody>
      </p:sp>
    </p:spTree>
    <p:extLst>
      <p:ext uri="{BB962C8B-B14F-4D97-AF65-F5344CB8AC3E}">
        <p14:creationId xmlns:p14="http://schemas.microsoft.com/office/powerpoint/2010/main" val="41506346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Section 2: Which words?</a:t>
            </a:r>
            <a:br>
              <a:rPr lang="en-GB" b="1" dirty="0" smtClean="0"/>
            </a:br>
            <a:r>
              <a:rPr lang="en-GB" b="0" dirty="0" smtClean="0"/>
              <a:t>The verb lexicon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Handout 2: </a:t>
            </a:r>
            <a:r>
              <a:rPr lang="en-GB" sz="1200" b="1" kern="1200" dirty="0" smtClean="0">
                <a:solidFill>
                  <a:schemeClr val="tx1"/>
                </a:solidFill>
                <a:effectLst/>
                <a:latin typeface="+mn-lt"/>
                <a:ea typeface="+mn-ea"/>
                <a:cs typeface="+mn-cs"/>
              </a:rPr>
              <a:t>Focusing on the verb lexicon:  Why and how to teach a verb vocabulary.</a:t>
            </a: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Again, people will have to read this later!</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3613765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Posters</a:t>
            </a:r>
            <a:r>
              <a:rPr lang="en-GB" baseline="0" dirty="0" smtClean="0"/>
              <a:t> of the 25 most common and 15 other high-frequency ‘concrete’ verbs</a:t>
            </a: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4034551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Language learning is a long and fairly difficult process.  Without</a:t>
            </a:r>
            <a:r>
              <a:rPr lang="en-GB" baseline="0" dirty="0" smtClean="0"/>
              <a:t> sufficient motivation, the sustained effort required to be successful won’t be mustered! </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31746270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50</a:t>
            </a:fld>
            <a:endParaRPr lang="en-GB">
              <a:solidFill>
                <a:prstClr val="black"/>
              </a:solidFill>
            </a:endParaRPr>
          </a:p>
        </p:txBody>
      </p:sp>
    </p:spTree>
    <p:extLst>
      <p:ext uri="{BB962C8B-B14F-4D97-AF65-F5344CB8AC3E}">
        <p14:creationId xmlns:p14="http://schemas.microsoft.com/office/powerpoint/2010/main" val="15728438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52</a:t>
            </a:fld>
            <a:endParaRPr lang="en-GB">
              <a:solidFill>
                <a:prstClr val="black"/>
              </a:solidFill>
            </a:endParaRPr>
          </a:p>
        </p:txBody>
      </p:sp>
    </p:spTree>
    <p:extLst>
      <p:ext uri="{BB962C8B-B14F-4D97-AF65-F5344CB8AC3E}">
        <p14:creationId xmlns:p14="http://schemas.microsoft.com/office/powerpoint/2010/main" val="1854266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53</a:t>
            </a:fld>
            <a:endParaRPr lang="en-GB">
              <a:solidFill>
                <a:prstClr val="black"/>
              </a:solidFill>
            </a:endParaRPr>
          </a:p>
        </p:txBody>
      </p:sp>
    </p:spTree>
    <p:extLst>
      <p:ext uri="{BB962C8B-B14F-4D97-AF65-F5344CB8AC3E}">
        <p14:creationId xmlns:p14="http://schemas.microsoft.com/office/powerpoint/2010/main" val="759355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re-cap</a:t>
            </a:r>
            <a:r>
              <a:rPr lang="en-GB" baseline="0" dirty="0"/>
              <a:t> of the use of these two key verbs (</a:t>
            </a:r>
            <a:r>
              <a:rPr lang="en-GB" baseline="0" dirty="0" err="1"/>
              <a:t>être</a:t>
            </a:r>
            <a:r>
              <a:rPr lang="en-GB" baseline="0" dirty="0"/>
              <a:t> and </a:t>
            </a:r>
            <a:r>
              <a:rPr lang="en-GB" baseline="0" dirty="0" err="1"/>
              <a:t>avoir</a:t>
            </a:r>
            <a:r>
              <a:rPr lang="en-GB" baseline="0" dirty="0"/>
              <a:t>), which have both previously been introduced and practised (in the 1</a:t>
            </a:r>
            <a:r>
              <a:rPr lang="en-GB" baseline="30000" dirty="0"/>
              <a:t>st</a:t>
            </a:r>
            <a:r>
              <a:rPr lang="en-GB" baseline="0" dirty="0"/>
              <a:t>, 2</a:t>
            </a:r>
            <a:r>
              <a:rPr lang="en-GB" baseline="30000" dirty="0"/>
              <a:t>nd</a:t>
            </a:r>
            <a:r>
              <a:rPr lang="en-GB" baseline="0" dirty="0"/>
              <a:t> and 3</a:t>
            </a:r>
            <a:r>
              <a:rPr lang="en-GB" baseline="30000" dirty="0"/>
              <a:t>rd</a:t>
            </a:r>
            <a:r>
              <a:rPr lang="en-GB" baseline="0" dirty="0"/>
              <a:t> person singular). This week’s focus is on practice in distinguishing between them, as forms such as ‘</a:t>
            </a:r>
            <a:r>
              <a:rPr lang="en-GB" baseline="0" dirty="0" err="1"/>
              <a:t>est</a:t>
            </a:r>
            <a:r>
              <a:rPr lang="en-GB" baseline="0" dirty="0"/>
              <a:t>’ and ‘a’ are easily confused by learners, both receptively and productively. </a:t>
            </a:r>
          </a:p>
          <a:p>
            <a:r>
              <a:rPr lang="en-GB" baseline="0" dirty="0"/>
              <a:t>Note, all three persons of each verb are here included together for </a:t>
            </a:r>
            <a:r>
              <a:rPr lang="en-GB" b="1" baseline="0" dirty="0"/>
              <a:t>revision</a:t>
            </a:r>
            <a:r>
              <a:rPr lang="en-GB" baseline="0" dirty="0"/>
              <a:t>, having already been introduced and practised by contrasting them in pairs in the previous work.</a:t>
            </a:r>
          </a:p>
          <a:p>
            <a:endParaRPr lang="en-GB" baseline="0" dirty="0"/>
          </a:p>
          <a:p>
            <a:r>
              <a:rPr lang="en-GB" baseline="0" dirty="0"/>
              <a:t>This slide should be read out, so that learners are reminded that the ‘il’ and ‘</a:t>
            </a:r>
            <a:r>
              <a:rPr lang="en-GB" baseline="0" dirty="0" err="1"/>
              <a:t>elle</a:t>
            </a:r>
            <a:r>
              <a:rPr lang="en-GB" baseline="0" dirty="0"/>
              <a:t>’ forms (within each verb) are the same form – they should practise imitating these sounds (il </a:t>
            </a:r>
            <a:r>
              <a:rPr lang="en-GB" baseline="0" dirty="0" err="1"/>
              <a:t>est</a:t>
            </a:r>
            <a:r>
              <a:rPr lang="en-GB" baseline="0" dirty="0"/>
              <a:t>, </a:t>
            </a:r>
            <a:r>
              <a:rPr lang="en-GB" baseline="0" dirty="0" err="1"/>
              <a:t>elle</a:t>
            </a:r>
            <a:r>
              <a:rPr lang="en-GB" baseline="0" dirty="0"/>
              <a:t> </a:t>
            </a:r>
            <a:r>
              <a:rPr lang="en-GB" baseline="0" dirty="0" err="1"/>
              <a:t>est</a:t>
            </a:r>
            <a:r>
              <a:rPr lang="en-GB" baseline="0" dirty="0"/>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41719101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noProof="0" dirty="0">
                <a:solidFill>
                  <a:schemeClr val="tx1"/>
                </a:solidFill>
                <a:effectLst/>
                <a:latin typeface="+mn-lt"/>
                <a:ea typeface="+mn-ea"/>
                <a:cs typeface="+mn-cs"/>
              </a:rPr>
              <a:t>Since </a:t>
            </a:r>
            <a:r>
              <a:rPr lang="en-US" sz="1200" b="1" i="0" u="none" strike="noStrike" kern="1200" noProof="0" dirty="0" err="1">
                <a:solidFill>
                  <a:schemeClr val="tx1"/>
                </a:solidFill>
                <a:effectLst/>
                <a:latin typeface="+mn-lt"/>
                <a:ea typeface="+mn-ea"/>
                <a:cs typeface="+mn-cs"/>
              </a:rPr>
              <a:t>avoir</a:t>
            </a:r>
            <a:r>
              <a:rPr lang="en-US" sz="1200" b="0" i="0" u="none" strike="noStrike" kern="1200" noProof="0" dirty="0">
                <a:solidFill>
                  <a:schemeClr val="tx1"/>
                </a:solidFill>
                <a:effectLst/>
                <a:latin typeface="+mn-lt"/>
                <a:ea typeface="+mn-ea"/>
                <a:cs typeface="+mn-cs"/>
              </a:rPr>
              <a:t> and </a:t>
            </a:r>
            <a:r>
              <a:rPr lang="en-US" sz="1200" b="1" i="0" u="none" strike="noStrike" kern="1200" noProof="0" dirty="0" err="1">
                <a:solidFill>
                  <a:schemeClr val="tx1"/>
                </a:solidFill>
                <a:effectLst/>
                <a:latin typeface="Century Gothic" panose="020B0502020202020204" pitchFamily="34" charset="0"/>
                <a:ea typeface="+mn-ea"/>
                <a:cs typeface="+mn-cs"/>
              </a:rPr>
              <a:t>être</a:t>
            </a:r>
            <a:r>
              <a:rPr lang="en-US" sz="1200" b="0" i="0" u="none" strike="noStrike" kern="1200" noProof="0" dirty="0">
                <a:solidFill>
                  <a:schemeClr val="tx1"/>
                </a:solidFill>
                <a:effectLst/>
                <a:latin typeface="Century Gothic" panose="020B0502020202020204" pitchFamily="34" charset="0"/>
                <a:ea typeface="+mn-ea"/>
                <a:cs typeface="+mn-cs"/>
              </a:rPr>
              <a:t> have </a:t>
            </a:r>
            <a:r>
              <a:rPr lang="en-US" sz="1200" b="0" i="0" u="none" strike="noStrike" kern="1200" noProof="0" dirty="0">
                <a:solidFill>
                  <a:schemeClr val="tx1"/>
                </a:solidFill>
                <a:effectLst/>
                <a:latin typeface="+mn-lt"/>
                <a:ea typeface="+mn-ea"/>
                <a:cs typeface="+mn-cs"/>
              </a:rPr>
              <a:t>previously been encountered</a:t>
            </a:r>
            <a:r>
              <a:rPr lang="en-US" sz="1200" b="0" i="0" u="none" strike="noStrike" kern="1200" baseline="0" noProof="0" dirty="0">
                <a:solidFill>
                  <a:schemeClr val="tx1"/>
                </a:solidFill>
                <a:effectLst/>
                <a:latin typeface="+mn-lt"/>
                <a:ea typeface="+mn-ea"/>
                <a:cs typeface="+mn-cs"/>
              </a:rPr>
              <a:t> separately in input (and output) tasks which juxtaposed two persons at a time, all three persons are now mixed together (as are the two verbs </a:t>
            </a:r>
            <a:r>
              <a:rPr lang="en-US" sz="1200" b="0" i="0" u="none" strike="noStrike" kern="1200" baseline="0" noProof="0" dirty="0" err="1">
                <a:solidFill>
                  <a:schemeClr val="tx1"/>
                </a:solidFill>
                <a:effectLst/>
                <a:latin typeface="+mn-lt"/>
                <a:ea typeface="+mn-ea"/>
                <a:cs typeface="+mn-cs"/>
              </a:rPr>
              <a:t>être</a:t>
            </a:r>
            <a:r>
              <a:rPr lang="en-US" sz="1200" b="0" i="0" u="none" strike="noStrike" kern="1200" baseline="0" noProof="0" dirty="0">
                <a:solidFill>
                  <a:schemeClr val="tx1"/>
                </a:solidFill>
                <a:effectLst/>
                <a:latin typeface="+mn-lt"/>
                <a:ea typeface="+mn-ea"/>
                <a:cs typeface="+mn-cs"/>
              </a:rPr>
              <a:t> and </a:t>
            </a:r>
            <a:r>
              <a:rPr lang="en-US" sz="1200" b="0" i="0" u="none" strike="noStrike" kern="1200" baseline="0" noProof="0" dirty="0" err="1">
                <a:solidFill>
                  <a:schemeClr val="tx1"/>
                </a:solidFill>
                <a:effectLst/>
                <a:latin typeface="+mn-lt"/>
                <a:ea typeface="+mn-ea"/>
                <a:cs typeface="+mn-cs"/>
              </a:rPr>
              <a:t>avoir</a:t>
            </a:r>
            <a:r>
              <a:rPr lang="en-US" sz="1200" b="0" i="0" u="none" strike="noStrike" kern="1200" baseline="0" noProof="0" dirty="0">
                <a:solidFill>
                  <a:schemeClr val="tx1"/>
                </a:solidFill>
                <a:effectLst/>
                <a:latin typeface="+mn-lt"/>
                <a:ea typeface="+mn-ea"/>
                <a:cs typeface="+mn-cs"/>
              </a:rPr>
              <a:t>) in this revision exercise, to present a more demanding task. Learners should first tick the appropriate column, then provide the English translation of each sentence, to ensure that they engage with the vocabulary as well as the grammar.</a:t>
            </a:r>
          </a:p>
          <a:p>
            <a:endParaRPr lang="fr-FR" sz="1200" b="1" i="0" u="none" strike="noStrike" kern="1200" dirty="0">
              <a:solidFill>
                <a:schemeClr val="tx1"/>
              </a:solidFill>
              <a:effectLst/>
              <a:latin typeface="+mn-lt"/>
              <a:ea typeface="+mn-ea"/>
              <a:cs typeface="+mn-cs"/>
            </a:endParaRPr>
          </a:p>
          <a:p>
            <a:r>
              <a:rPr lang="fr-FR" sz="1200" b="1" i="0" u="none" strike="noStrike" kern="1200" dirty="0" err="1">
                <a:solidFill>
                  <a:schemeClr val="tx1"/>
                </a:solidFill>
                <a:effectLst/>
                <a:latin typeface="+mn-lt"/>
                <a:ea typeface="+mn-ea"/>
                <a:cs typeface="+mn-cs"/>
              </a:rPr>
              <a:t>Vocabulary</a:t>
            </a:r>
            <a:r>
              <a:rPr lang="fr-FR" sz="1200" b="1" i="0" u="none" strike="noStrike" kern="1200" dirty="0">
                <a:solidFill>
                  <a:schemeClr val="tx1"/>
                </a:solidFill>
                <a:effectLst/>
                <a:latin typeface="+mn-lt"/>
                <a:ea typeface="+mn-ea"/>
                <a:cs typeface="+mn-cs"/>
              </a:rPr>
              <a:t> (</a:t>
            </a:r>
            <a:r>
              <a:rPr lang="fr-FR" sz="1200" b="1" i="0" u="none" strike="noStrike" kern="1200" dirty="0" err="1">
                <a:solidFill>
                  <a:schemeClr val="tx1"/>
                </a:solidFill>
                <a:effectLst/>
                <a:latin typeface="+mn-lt"/>
                <a:ea typeface="+mn-ea"/>
                <a:cs typeface="+mn-cs"/>
              </a:rPr>
              <a:t>words</a:t>
            </a:r>
            <a:r>
              <a:rPr lang="fr-FR" sz="1200" b="1" i="0" u="none" strike="noStrike" kern="1200" dirty="0">
                <a:solidFill>
                  <a:schemeClr val="tx1"/>
                </a:solidFill>
                <a:effectLst/>
                <a:latin typeface="+mn-lt"/>
                <a:ea typeface="+mn-ea"/>
                <a:cs typeface="+mn-cs"/>
              </a:rPr>
              <a:t> </a:t>
            </a:r>
            <a:r>
              <a:rPr lang="fr-FR" sz="1200" b="1" i="0" u="none" strike="noStrike" kern="1200" dirty="0" err="1">
                <a:solidFill>
                  <a:schemeClr val="tx1"/>
                </a:solidFill>
                <a:effectLst/>
                <a:latin typeface="+mn-lt"/>
                <a:ea typeface="+mn-ea"/>
                <a:cs typeface="+mn-cs"/>
              </a:rPr>
              <a:t>recycled</a:t>
            </a:r>
            <a:r>
              <a:rPr lang="fr-FR" sz="1200" b="1" i="0" u="none" strike="noStrike" kern="1200" baseline="0" dirty="0">
                <a:solidFill>
                  <a:schemeClr val="tx1"/>
                </a:solidFill>
                <a:effectLst/>
                <a:latin typeface="+mn-lt"/>
                <a:ea typeface="+mn-ea"/>
                <a:cs typeface="+mn-cs"/>
              </a:rPr>
              <a:t> </a:t>
            </a:r>
            <a:r>
              <a:rPr lang="fr-FR" sz="1200" b="1" i="0" u="none" strike="noStrike" kern="1200" baseline="0" dirty="0" err="1">
                <a:solidFill>
                  <a:schemeClr val="tx1"/>
                </a:solidFill>
                <a:effectLst/>
                <a:latin typeface="+mn-lt"/>
                <a:ea typeface="+mn-ea"/>
                <a:cs typeface="+mn-cs"/>
              </a:rPr>
              <a:t>from</a:t>
            </a:r>
            <a:r>
              <a:rPr lang="fr-FR" sz="1200" b="1" i="0" u="none" strike="noStrike" kern="1200" baseline="0" dirty="0">
                <a:solidFill>
                  <a:schemeClr val="tx1"/>
                </a:solidFill>
                <a:effectLst/>
                <a:latin typeface="+mn-lt"/>
                <a:ea typeface="+mn-ea"/>
                <a:cs typeface="+mn-cs"/>
              </a:rPr>
              <a:t> </a:t>
            </a:r>
            <a:r>
              <a:rPr lang="fr-FR" sz="1200" b="1" i="0" u="none" strike="noStrike" kern="1200" baseline="0" dirty="0" err="1">
                <a:solidFill>
                  <a:schemeClr val="tx1"/>
                </a:solidFill>
                <a:effectLst/>
                <a:latin typeface="+mn-lt"/>
                <a:ea typeface="+mn-ea"/>
                <a:cs typeface="+mn-cs"/>
              </a:rPr>
              <a:t>previous</a:t>
            </a:r>
            <a:r>
              <a:rPr lang="fr-FR" sz="1200" b="1" i="0" u="none" strike="noStrike" kern="1200" baseline="0" dirty="0">
                <a:solidFill>
                  <a:schemeClr val="tx1"/>
                </a:solidFill>
                <a:effectLst/>
                <a:latin typeface="+mn-lt"/>
                <a:ea typeface="+mn-ea"/>
                <a:cs typeface="+mn-cs"/>
              </a:rPr>
              <a:t> </a:t>
            </a:r>
            <a:r>
              <a:rPr lang="fr-FR" sz="1200" b="1" i="0" u="none" strike="noStrike" kern="1200" baseline="0" dirty="0" err="1">
                <a:solidFill>
                  <a:schemeClr val="tx1"/>
                </a:solidFill>
                <a:effectLst/>
                <a:latin typeface="+mn-lt"/>
                <a:ea typeface="+mn-ea"/>
                <a:cs typeface="+mn-cs"/>
              </a:rPr>
              <a:t>weeks</a:t>
            </a:r>
            <a:r>
              <a:rPr lang="fr-FR" sz="1200" b="1" i="0" u="none" strike="noStrike" kern="1200" baseline="0" dirty="0">
                <a:solidFill>
                  <a:schemeClr val="tx1"/>
                </a:solidFill>
                <a:effectLst/>
                <a:latin typeface="+mn-lt"/>
                <a:ea typeface="+mn-ea"/>
                <a:cs typeface="+mn-cs"/>
              </a:rPr>
              <a:t> in </a:t>
            </a:r>
            <a:r>
              <a:rPr lang="fr-FR" sz="1200" b="1" i="0" u="none" strike="noStrike" kern="1200" baseline="0" dirty="0" err="1">
                <a:solidFill>
                  <a:schemeClr val="tx1"/>
                </a:solidFill>
                <a:effectLst/>
                <a:latin typeface="+mn-lt"/>
                <a:ea typeface="+mn-ea"/>
                <a:cs typeface="+mn-cs"/>
              </a:rPr>
              <a:t>italics</a:t>
            </a:r>
            <a:r>
              <a:rPr lang="fr-FR" sz="1200" b="1" i="0" u="none" strike="noStrike" kern="1200" baseline="0" dirty="0">
                <a:solidFill>
                  <a:schemeClr val="tx1"/>
                </a:solidFill>
                <a:effectLst/>
                <a:latin typeface="+mn-lt"/>
                <a:ea typeface="+mn-ea"/>
                <a:cs typeface="+mn-cs"/>
              </a:rPr>
              <a:t>)</a:t>
            </a:r>
            <a:endParaRPr lang="fr-FR"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professeur [1150], chanteur [3251], ami/amie [467], intéressant [1244], sympathique [4164], </a:t>
            </a:r>
            <a:r>
              <a:rPr lang="fr-FR" sz="1200" b="0" i="1" kern="1200" dirty="0">
                <a:solidFill>
                  <a:schemeClr val="tx1"/>
                </a:solidFill>
                <a:effectLst/>
                <a:latin typeface="+mn-lt"/>
                <a:ea typeface="+mn-ea"/>
                <a:cs typeface="+mn-cs"/>
              </a:rPr>
              <a:t>aimable [4668], français [251]</a:t>
            </a:r>
            <a:endParaRPr lang="de-DE"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fr-FR" sz="1200" b="1" i="0" u="none" strike="noStrike" kern="1200" dirty="0">
              <a:solidFill>
                <a:schemeClr val="tx1"/>
              </a:solidFill>
              <a:effectLst/>
              <a:latin typeface="+mn-lt"/>
              <a:ea typeface="+mn-ea"/>
              <a:cs typeface="+mn-cs"/>
            </a:endParaRPr>
          </a:p>
          <a:p>
            <a:pPr marL="0" indent="0">
              <a:buNone/>
            </a:pPr>
            <a:endParaRPr lang="en-GB"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55</a:t>
            </a:fld>
            <a:endParaRPr lang="en-GB">
              <a:solidFill>
                <a:prstClr val="black"/>
              </a:solidFill>
            </a:endParaRPr>
          </a:p>
        </p:txBody>
      </p:sp>
    </p:spTree>
    <p:extLst>
      <p:ext uri="{BB962C8B-B14F-4D97-AF65-F5344CB8AC3E}">
        <p14:creationId xmlns:p14="http://schemas.microsoft.com/office/powerpoint/2010/main" val="27173469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noProof="0" dirty="0">
                <a:solidFill>
                  <a:schemeClr val="tx1"/>
                </a:solidFill>
                <a:effectLst/>
                <a:latin typeface="+mn-lt"/>
                <a:ea typeface="+mn-ea"/>
                <a:cs typeface="+mn-cs"/>
              </a:rPr>
              <a:t>This slide is the continuation of the activity on the previous slide.</a:t>
            </a:r>
            <a:endParaRPr lang="en-US" sz="1200" b="0" i="0" u="none" strike="noStrike" kern="1200" baseline="0" noProof="0" dirty="0">
              <a:solidFill>
                <a:schemeClr val="tx1"/>
              </a:solidFill>
              <a:effectLst/>
              <a:latin typeface="+mn-lt"/>
              <a:ea typeface="+mn-ea"/>
              <a:cs typeface="+mn-cs"/>
            </a:endParaRPr>
          </a:p>
          <a:p>
            <a:endParaRPr lang="fr-FR" sz="1200" b="1" i="0" u="none" strike="noStrike" kern="1200" dirty="0">
              <a:solidFill>
                <a:schemeClr val="tx1"/>
              </a:solidFill>
              <a:effectLst/>
              <a:latin typeface="+mn-lt"/>
              <a:ea typeface="+mn-ea"/>
              <a:cs typeface="+mn-cs"/>
            </a:endParaRPr>
          </a:p>
          <a:p>
            <a:r>
              <a:rPr lang="fr-FR" sz="1200" b="1" i="0" u="none" strike="noStrike" kern="1200" dirty="0" err="1">
                <a:solidFill>
                  <a:schemeClr val="tx1"/>
                </a:solidFill>
                <a:effectLst/>
                <a:latin typeface="+mn-lt"/>
                <a:ea typeface="+mn-ea"/>
                <a:cs typeface="+mn-cs"/>
              </a:rPr>
              <a:t>Vocabulary</a:t>
            </a:r>
            <a:r>
              <a:rPr lang="fr-FR" sz="1200" b="1" i="0" u="none" strike="noStrike" kern="1200" dirty="0">
                <a:solidFill>
                  <a:schemeClr val="tx1"/>
                </a:solidFill>
                <a:effectLst/>
                <a:latin typeface="+mn-lt"/>
                <a:ea typeface="+mn-ea"/>
                <a:cs typeface="+mn-cs"/>
              </a:rPr>
              <a:t> (</a:t>
            </a:r>
            <a:r>
              <a:rPr lang="fr-FR" sz="1200" b="1" i="0" u="none" strike="noStrike" kern="1200" dirty="0" err="1">
                <a:solidFill>
                  <a:schemeClr val="tx1"/>
                </a:solidFill>
                <a:effectLst/>
                <a:latin typeface="+mn-lt"/>
                <a:ea typeface="+mn-ea"/>
                <a:cs typeface="+mn-cs"/>
              </a:rPr>
              <a:t>words</a:t>
            </a:r>
            <a:r>
              <a:rPr lang="fr-FR" sz="1200" b="1" i="0" u="none" strike="noStrike" kern="1200" dirty="0">
                <a:solidFill>
                  <a:schemeClr val="tx1"/>
                </a:solidFill>
                <a:effectLst/>
                <a:latin typeface="+mn-lt"/>
                <a:ea typeface="+mn-ea"/>
                <a:cs typeface="+mn-cs"/>
              </a:rPr>
              <a:t> </a:t>
            </a:r>
            <a:r>
              <a:rPr lang="fr-FR" sz="1200" b="1" i="0" u="none" strike="noStrike" kern="1200" dirty="0" err="1">
                <a:solidFill>
                  <a:schemeClr val="tx1"/>
                </a:solidFill>
                <a:effectLst/>
                <a:latin typeface="+mn-lt"/>
                <a:ea typeface="+mn-ea"/>
                <a:cs typeface="+mn-cs"/>
              </a:rPr>
              <a:t>recycled</a:t>
            </a:r>
            <a:r>
              <a:rPr lang="fr-FR" sz="1200" b="1" i="0" u="none" strike="noStrike" kern="1200" baseline="0" dirty="0">
                <a:solidFill>
                  <a:schemeClr val="tx1"/>
                </a:solidFill>
                <a:effectLst/>
                <a:latin typeface="+mn-lt"/>
                <a:ea typeface="+mn-ea"/>
                <a:cs typeface="+mn-cs"/>
              </a:rPr>
              <a:t> </a:t>
            </a:r>
            <a:r>
              <a:rPr lang="fr-FR" sz="1200" b="1" i="0" u="none" strike="noStrike" kern="1200" baseline="0" dirty="0" err="1">
                <a:solidFill>
                  <a:schemeClr val="tx1"/>
                </a:solidFill>
                <a:effectLst/>
                <a:latin typeface="+mn-lt"/>
                <a:ea typeface="+mn-ea"/>
                <a:cs typeface="+mn-cs"/>
              </a:rPr>
              <a:t>from</a:t>
            </a:r>
            <a:r>
              <a:rPr lang="fr-FR" sz="1200" b="1" i="0" u="none" strike="noStrike" kern="1200" baseline="0" dirty="0">
                <a:solidFill>
                  <a:schemeClr val="tx1"/>
                </a:solidFill>
                <a:effectLst/>
                <a:latin typeface="+mn-lt"/>
                <a:ea typeface="+mn-ea"/>
                <a:cs typeface="+mn-cs"/>
              </a:rPr>
              <a:t> </a:t>
            </a:r>
            <a:r>
              <a:rPr lang="fr-FR" sz="1200" b="1" i="0" u="none" strike="noStrike" kern="1200" baseline="0" dirty="0" err="1">
                <a:solidFill>
                  <a:schemeClr val="tx1"/>
                </a:solidFill>
                <a:effectLst/>
                <a:latin typeface="+mn-lt"/>
                <a:ea typeface="+mn-ea"/>
                <a:cs typeface="+mn-cs"/>
              </a:rPr>
              <a:t>previous</a:t>
            </a:r>
            <a:r>
              <a:rPr lang="fr-FR" sz="1200" b="1" i="0" u="none" strike="noStrike" kern="1200" baseline="0" dirty="0">
                <a:solidFill>
                  <a:schemeClr val="tx1"/>
                </a:solidFill>
                <a:effectLst/>
                <a:latin typeface="+mn-lt"/>
                <a:ea typeface="+mn-ea"/>
                <a:cs typeface="+mn-cs"/>
              </a:rPr>
              <a:t> </a:t>
            </a:r>
            <a:r>
              <a:rPr lang="fr-FR" sz="1200" b="1" i="0" u="none" strike="noStrike" kern="1200" baseline="0" dirty="0" err="1">
                <a:solidFill>
                  <a:schemeClr val="tx1"/>
                </a:solidFill>
                <a:effectLst/>
                <a:latin typeface="+mn-lt"/>
                <a:ea typeface="+mn-ea"/>
                <a:cs typeface="+mn-cs"/>
              </a:rPr>
              <a:t>weeks</a:t>
            </a:r>
            <a:r>
              <a:rPr lang="fr-FR" sz="1200" b="1" i="0" u="none" strike="noStrike" kern="1200" baseline="0" dirty="0">
                <a:solidFill>
                  <a:schemeClr val="tx1"/>
                </a:solidFill>
                <a:effectLst/>
                <a:latin typeface="+mn-lt"/>
                <a:ea typeface="+mn-ea"/>
                <a:cs typeface="+mn-cs"/>
              </a:rPr>
              <a:t> in </a:t>
            </a:r>
            <a:r>
              <a:rPr lang="fr-FR" sz="1200" b="1" i="0" u="none" strike="noStrike" kern="1200" baseline="0" dirty="0" err="1">
                <a:solidFill>
                  <a:schemeClr val="tx1"/>
                </a:solidFill>
                <a:effectLst/>
                <a:latin typeface="+mn-lt"/>
                <a:ea typeface="+mn-ea"/>
                <a:cs typeface="+mn-cs"/>
              </a:rPr>
              <a:t>italics</a:t>
            </a:r>
            <a:r>
              <a:rPr lang="fr-FR" sz="1200" b="1" i="0" u="none" strike="noStrike" kern="1200" baseline="0" dirty="0">
                <a:solidFill>
                  <a:schemeClr val="tx1"/>
                </a:solidFill>
                <a:effectLst/>
                <a:latin typeface="+mn-lt"/>
                <a:ea typeface="+mn-ea"/>
                <a:cs typeface="+mn-cs"/>
              </a:rPr>
              <a:t>)</a:t>
            </a:r>
            <a:endParaRPr lang="fr-FR"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ami/amie [467], drôle [2166],</a:t>
            </a:r>
            <a:r>
              <a:rPr lang="fr-FR" sz="1200" b="0" i="0" kern="1200" baseline="0" dirty="0">
                <a:solidFill>
                  <a:schemeClr val="tx1"/>
                </a:solidFill>
                <a:effectLst/>
                <a:latin typeface="+mn-lt"/>
                <a:ea typeface="+mn-ea"/>
                <a:cs typeface="+mn-cs"/>
              </a:rPr>
              <a:t> </a:t>
            </a:r>
            <a:r>
              <a:rPr lang="fr-FR" sz="1200" b="0" i="0" kern="1200" dirty="0">
                <a:solidFill>
                  <a:schemeClr val="tx1"/>
                </a:solidFill>
                <a:effectLst/>
                <a:latin typeface="+mn-lt"/>
                <a:ea typeface="+mn-ea"/>
                <a:cs typeface="+mn-cs"/>
              </a:rPr>
              <a:t>sympathique [4164], </a:t>
            </a:r>
            <a:r>
              <a:rPr lang="fr-FR" sz="1200" b="0" i="1" kern="1200" dirty="0">
                <a:solidFill>
                  <a:schemeClr val="tx1"/>
                </a:solidFill>
                <a:effectLst/>
                <a:latin typeface="+mn-lt"/>
                <a:ea typeface="+mn-ea"/>
                <a:cs typeface="+mn-cs"/>
              </a:rPr>
              <a:t>aimable [4668], anglais [784]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fr-FR" sz="1200" b="1" i="0" u="none" strike="noStrike" kern="1200" dirty="0">
              <a:solidFill>
                <a:schemeClr val="tx1"/>
              </a:solidFill>
              <a:effectLst/>
              <a:latin typeface="+mn-lt"/>
              <a:ea typeface="+mn-ea"/>
              <a:cs typeface="+mn-cs"/>
            </a:endParaRPr>
          </a:p>
          <a:p>
            <a:pPr marL="0" indent="0">
              <a:buNone/>
            </a:pPr>
            <a:endParaRPr lang="en-GB"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56</a:t>
            </a:fld>
            <a:endParaRPr lang="en-GB">
              <a:solidFill>
                <a:prstClr val="black"/>
              </a:solidFill>
            </a:endParaRPr>
          </a:p>
        </p:txBody>
      </p:sp>
    </p:spTree>
    <p:extLst>
      <p:ext uri="{BB962C8B-B14F-4D97-AF65-F5344CB8AC3E}">
        <p14:creationId xmlns:p14="http://schemas.microsoft.com/office/powerpoint/2010/main" val="40961681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noProof="0" dirty="0">
                <a:solidFill>
                  <a:schemeClr val="tx1"/>
                </a:solidFill>
                <a:effectLst/>
                <a:latin typeface="+mn-lt"/>
                <a:ea typeface="+mn-ea"/>
                <a:cs typeface="+mn-cs"/>
              </a:rPr>
              <a:t>Further vocabulary from previous weeks, including some phonics words used in previous activities, is</a:t>
            </a:r>
            <a:r>
              <a:rPr lang="en-US" sz="1200" b="0" i="0" u="none" strike="noStrike" kern="1200" baseline="0" noProof="0" dirty="0">
                <a:solidFill>
                  <a:schemeClr val="tx1"/>
                </a:solidFill>
                <a:effectLst/>
                <a:latin typeface="+mn-lt"/>
                <a:ea typeface="+mn-ea"/>
                <a:cs typeface="+mn-cs"/>
              </a:rPr>
              <a:t> revisited here. As well as providing variety for the tasks, this helps to embed the vocabulary. Together with the scheduled revisiting of vocabulary sets at 3- and 9-week intervals, and the revisiting of phonics words with each SSC, this helps to ensure that multiple encounters with each new word are built into the scheme of work.</a:t>
            </a:r>
          </a:p>
          <a:p>
            <a:r>
              <a:rPr lang="en-US" sz="1200" b="0" i="0" u="none" strike="noStrike" kern="1200" baseline="0" noProof="0" dirty="0">
                <a:solidFill>
                  <a:schemeClr val="tx1"/>
                </a:solidFill>
                <a:effectLst/>
                <a:latin typeface="+mn-lt"/>
                <a:ea typeface="+mn-ea"/>
                <a:cs typeface="+mn-cs"/>
              </a:rPr>
              <a:t>The second column is to ensure that students understand the whole sentence including the noun or adjective, but also reinforces the importance of grammar. ‘Normal’ and ‘bizarre’ might sometimes both seem possible – there are no necessarily right or wrong answers for the final column (for example, in a ‘cartoon’ world, the world of children’s TV (think Beauty and the Beast!), it might well be possible for a character to say ‘She is a mobile phone!’ or ‘I am a cat’.) You could explain to the class: the grammar tells us the meaning – not guess work by just using the nouns! Grammar determines meaning - not guess work about 'what might be likely in the real world'</a:t>
            </a:r>
          </a:p>
          <a:p>
            <a:r>
              <a:rPr lang="en-US" sz="1200" b="0" i="0" u="none" strike="noStrike" kern="1200" baseline="0" noProof="0" dirty="0">
                <a:solidFill>
                  <a:schemeClr val="tx1"/>
                </a:solidFill>
                <a:effectLst/>
                <a:latin typeface="+mn-lt"/>
                <a:ea typeface="+mn-ea"/>
                <a:cs typeface="+mn-cs"/>
              </a:rPr>
              <a:t>The sheet could be printed out or students can just write two columns in their exercise books and numbers 1-8. </a:t>
            </a:r>
          </a:p>
          <a:p>
            <a:endParaRPr lang="fr-FR" sz="1200" b="1" i="0" u="none" strike="noStrike" kern="1200" dirty="0">
              <a:solidFill>
                <a:schemeClr val="tx1"/>
              </a:solidFill>
              <a:effectLst/>
              <a:latin typeface="+mn-lt"/>
              <a:ea typeface="+mn-ea"/>
              <a:cs typeface="+mn-cs"/>
            </a:endParaRPr>
          </a:p>
          <a:p>
            <a:r>
              <a:rPr lang="fr-FR" sz="1200" b="1" i="0" u="none" strike="noStrike" kern="1200" dirty="0" err="1">
                <a:solidFill>
                  <a:schemeClr val="tx1"/>
                </a:solidFill>
                <a:effectLst/>
                <a:latin typeface="+mn-lt"/>
                <a:ea typeface="+mn-ea"/>
                <a:cs typeface="+mn-cs"/>
              </a:rPr>
              <a:t>Vocabulary</a:t>
            </a:r>
            <a:r>
              <a:rPr lang="fr-FR" sz="1200" b="1" i="0" u="none" strike="noStrike" kern="1200" dirty="0">
                <a:solidFill>
                  <a:schemeClr val="tx1"/>
                </a:solidFill>
                <a:effectLst/>
                <a:latin typeface="+mn-lt"/>
                <a:ea typeface="+mn-ea"/>
                <a:cs typeface="+mn-cs"/>
              </a:rPr>
              <a:t> (</a:t>
            </a:r>
            <a:r>
              <a:rPr lang="fr-FR" sz="1200" b="1" i="0" u="none" strike="noStrike" kern="1200" dirty="0" err="1">
                <a:solidFill>
                  <a:schemeClr val="tx1"/>
                </a:solidFill>
                <a:effectLst/>
                <a:latin typeface="+mn-lt"/>
                <a:ea typeface="+mn-ea"/>
                <a:cs typeface="+mn-cs"/>
              </a:rPr>
              <a:t>words</a:t>
            </a:r>
            <a:r>
              <a:rPr lang="fr-FR" sz="1200" b="1" i="0" u="none" strike="noStrike" kern="1200" dirty="0">
                <a:solidFill>
                  <a:schemeClr val="tx1"/>
                </a:solidFill>
                <a:effectLst/>
                <a:latin typeface="+mn-lt"/>
                <a:ea typeface="+mn-ea"/>
                <a:cs typeface="+mn-cs"/>
              </a:rPr>
              <a:t> </a:t>
            </a:r>
            <a:r>
              <a:rPr lang="fr-FR" sz="1200" b="1" i="0" u="none" strike="noStrike" kern="1200" dirty="0" err="1">
                <a:solidFill>
                  <a:schemeClr val="tx1"/>
                </a:solidFill>
                <a:effectLst/>
                <a:latin typeface="+mn-lt"/>
                <a:ea typeface="+mn-ea"/>
                <a:cs typeface="+mn-cs"/>
              </a:rPr>
              <a:t>recycled</a:t>
            </a:r>
            <a:r>
              <a:rPr lang="fr-FR" sz="1200" b="1" i="0" u="none" strike="noStrike" kern="1200" baseline="0" dirty="0">
                <a:solidFill>
                  <a:schemeClr val="tx1"/>
                </a:solidFill>
                <a:effectLst/>
                <a:latin typeface="+mn-lt"/>
                <a:ea typeface="+mn-ea"/>
                <a:cs typeface="+mn-cs"/>
              </a:rPr>
              <a:t> </a:t>
            </a:r>
            <a:r>
              <a:rPr lang="fr-FR" sz="1200" b="1" i="0" u="none" strike="noStrike" kern="1200" baseline="0" dirty="0" err="1">
                <a:solidFill>
                  <a:schemeClr val="tx1"/>
                </a:solidFill>
                <a:effectLst/>
                <a:latin typeface="+mn-lt"/>
                <a:ea typeface="+mn-ea"/>
                <a:cs typeface="+mn-cs"/>
              </a:rPr>
              <a:t>from</a:t>
            </a:r>
            <a:r>
              <a:rPr lang="fr-FR" sz="1200" b="1" i="0" u="none" strike="noStrike" kern="1200" baseline="0" dirty="0">
                <a:solidFill>
                  <a:schemeClr val="tx1"/>
                </a:solidFill>
                <a:effectLst/>
                <a:latin typeface="+mn-lt"/>
                <a:ea typeface="+mn-ea"/>
                <a:cs typeface="+mn-cs"/>
              </a:rPr>
              <a:t> </a:t>
            </a:r>
            <a:r>
              <a:rPr lang="fr-FR" sz="1200" b="1" i="0" u="none" strike="noStrike" kern="1200" baseline="0" dirty="0" err="1">
                <a:solidFill>
                  <a:schemeClr val="tx1"/>
                </a:solidFill>
                <a:effectLst/>
                <a:latin typeface="+mn-lt"/>
                <a:ea typeface="+mn-ea"/>
                <a:cs typeface="+mn-cs"/>
              </a:rPr>
              <a:t>previous</a:t>
            </a:r>
            <a:r>
              <a:rPr lang="fr-FR" sz="1200" b="1" i="0" u="none" strike="noStrike" kern="1200" baseline="0" dirty="0">
                <a:solidFill>
                  <a:schemeClr val="tx1"/>
                </a:solidFill>
                <a:effectLst/>
                <a:latin typeface="+mn-lt"/>
                <a:ea typeface="+mn-ea"/>
                <a:cs typeface="+mn-cs"/>
              </a:rPr>
              <a:t> </a:t>
            </a:r>
            <a:r>
              <a:rPr lang="fr-FR" sz="1200" b="1" i="0" u="none" strike="noStrike" kern="1200" baseline="0" dirty="0" err="1">
                <a:solidFill>
                  <a:schemeClr val="tx1"/>
                </a:solidFill>
                <a:effectLst/>
                <a:latin typeface="+mn-lt"/>
                <a:ea typeface="+mn-ea"/>
                <a:cs typeface="+mn-cs"/>
              </a:rPr>
              <a:t>weeks</a:t>
            </a:r>
            <a:r>
              <a:rPr lang="fr-FR" sz="1200" b="1" i="0" u="none" strike="noStrike" kern="1200" baseline="0" dirty="0">
                <a:solidFill>
                  <a:schemeClr val="tx1"/>
                </a:solidFill>
                <a:effectLst/>
                <a:latin typeface="+mn-lt"/>
                <a:ea typeface="+mn-ea"/>
                <a:cs typeface="+mn-cs"/>
              </a:rPr>
              <a:t> in </a:t>
            </a:r>
            <a:r>
              <a:rPr lang="fr-FR" sz="1200" b="1" i="0" u="none" strike="noStrike" kern="1200" baseline="0" dirty="0" err="1">
                <a:solidFill>
                  <a:schemeClr val="tx1"/>
                </a:solidFill>
                <a:effectLst/>
                <a:latin typeface="+mn-lt"/>
                <a:ea typeface="+mn-ea"/>
                <a:cs typeface="+mn-cs"/>
              </a:rPr>
              <a:t>italics</a:t>
            </a:r>
            <a:r>
              <a:rPr lang="fr-FR" sz="1200" b="1" i="0" u="none" strike="noStrike" kern="1200" baseline="0" dirty="0">
                <a:solidFill>
                  <a:schemeClr val="tx1"/>
                </a:solidFill>
                <a:effectLst/>
                <a:latin typeface="+mn-lt"/>
                <a:ea typeface="+mn-ea"/>
                <a:cs typeface="+mn-cs"/>
              </a:rPr>
              <a:t> – </a:t>
            </a:r>
            <a:r>
              <a:rPr lang="fr-FR" sz="1200" b="1" i="0" u="none" strike="noStrike" kern="1200" baseline="0" dirty="0" err="1">
                <a:solidFill>
                  <a:schemeClr val="tx1"/>
                </a:solidFill>
                <a:effectLst/>
                <a:latin typeface="+mn-lt"/>
                <a:ea typeface="+mn-ea"/>
                <a:cs typeface="+mn-cs"/>
              </a:rPr>
              <a:t>phonics</a:t>
            </a:r>
            <a:r>
              <a:rPr lang="fr-FR" sz="1200" b="1" i="0" u="none" strike="noStrike" kern="1200" baseline="0" dirty="0">
                <a:solidFill>
                  <a:schemeClr val="tx1"/>
                </a:solidFill>
                <a:effectLst/>
                <a:latin typeface="+mn-lt"/>
                <a:ea typeface="+mn-ea"/>
                <a:cs typeface="+mn-cs"/>
              </a:rPr>
              <a:t> </a:t>
            </a:r>
            <a:r>
              <a:rPr lang="fr-FR" sz="1200" b="1" i="0" u="none" strike="noStrike" kern="1200" baseline="0" dirty="0" err="1">
                <a:solidFill>
                  <a:schemeClr val="tx1"/>
                </a:solidFill>
                <a:effectLst/>
                <a:latin typeface="+mn-lt"/>
                <a:ea typeface="+mn-ea"/>
                <a:cs typeface="+mn-cs"/>
              </a:rPr>
              <a:t>words</a:t>
            </a:r>
            <a:r>
              <a:rPr lang="fr-FR" sz="1200" b="1" i="0" u="none" strike="noStrike" kern="1200" baseline="0" dirty="0">
                <a:solidFill>
                  <a:schemeClr val="tx1"/>
                </a:solidFill>
                <a:effectLst/>
                <a:latin typeface="+mn-lt"/>
                <a:ea typeface="+mn-ea"/>
                <a:cs typeface="+mn-cs"/>
              </a:rPr>
              <a:t> in </a:t>
            </a:r>
            <a:r>
              <a:rPr lang="fr-FR" sz="1200" b="1" i="0" u="none" strike="noStrike" kern="1200" baseline="0" dirty="0" err="1">
                <a:solidFill>
                  <a:schemeClr val="tx1"/>
                </a:solidFill>
                <a:effectLst/>
                <a:latin typeface="+mn-lt"/>
                <a:ea typeface="+mn-ea"/>
                <a:cs typeface="+mn-cs"/>
              </a:rPr>
              <a:t>bold</a:t>
            </a:r>
            <a:r>
              <a:rPr lang="fr-FR" sz="1200" b="1" i="0" u="none" strike="noStrike"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1" kern="1200" dirty="0">
                <a:solidFill>
                  <a:schemeClr val="tx1"/>
                </a:solidFill>
                <a:effectLst/>
                <a:latin typeface="+mn-lt"/>
                <a:ea typeface="+mn-ea"/>
                <a:cs typeface="+mn-cs"/>
              </a:rPr>
              <a:t>chat [3138], </a:t>
            </a:r>
            <a:r>
              <a:rPr lang="fr-FR" sz="1200" b="0" i="1" kern="1200" dirty="0">
                <a:solidFill>
                  <a:schemeClr val="tx1"/>
                </a:solidFill>
                <a:effectLst/>
                <a:latin typeface="+mn-lt"/>
                <a:ea typeface="+mn-ea"/>
                <a:cs typeface="+mn-cs"/>
              </a:rPr>
              <a:t>ordinateur</a:t>
            </a:r>
            <a:r>
              <a:rPr lang="fr-FR" sz="1200" b="0" i="1" kern="1200" baseline="0" dirty="0">
                <a:solidFill>
                  <a:schemeClr val="tx1"/>
                </a:solidFill>
                <a:effectLst/>
                <a:latin typeface="+mn-lt"/>
                <a:ea typeface="+mn-ea"/>
                <a:cs typeface="+mn-cs"/>
              </a:rPr>
              <a:t> [2201],</a:t>
            </a:r>
            <a:r>
              <a:rPr lang="fr-FR" sz="1200" b="0" i="1" kern="1200" dirty="0">
                <a:solidFill>
                  <a:schemeClr val="tx1"/>
                </a:solidFill>
                <a:effectLst/>
                <a:latin typeface="+mn-lt"/>
                <a:ea typeface="+mn-ea"/>
                <a:cs typeface="+mn-cs"/>
              </a:rPr>
              <a:t> portable [251], </a:t>
            </a:r>
            <a:r>
              <a:rPr lang="fr-FR" sz="1200" b="0" i="0" kern="1200" dirty="0">
                <a:solidFill>
                  <a:schemeClr val="tx1"/>
                </a:solidFill>
                <a:effectLst/>
                <a:latin typeface="+mn-lt"/>
                <a:ea typeface="+mn-ea"/>
                <a:cs typeface="+mn-cs"/>
              </a:rPr>
              <a:t>professeur [1150], </a:t>
            </a:r>
            <a:r>
              <a:rPr lang="fr-FR" sz="1200" b="0" i="1" kern="1200" dirty="0">
                <a:solidFill>
                  <a:schemeClr val="tx1"/>
                </a:solidFill>
                <a:effectLst/>
                <a:latin typeface="+mn-lt"/>
                <a:ea typeface="+mn-ea"/>
                <a:cs typeface="+mn-cs"/>
              </a:rPr>
              <a:t>aimable [4668], calme [1731]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fr-FR" sz="1200" b="1" i="0" u="none" strike="noStrike" kern="1200" dirty="0">
              <a:solidFill>
                <a:schemeClr val="tx1"/>
              </a:solidFill>
              <a:effectLst/>
              <a:latin typeface="+mn-lt"/>
              <a:ea typeface="+mn-ea"/>
              <a:cs typeface="+mn-cs"/>
            </a:endParaRPr>
          </a:p>
          <a:p>
            <a:pPr marL="0" indent="0">
              <a:buNone/>
            </a:pPr>
            <a:endParaRPr lang="en-GB"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57</a:t>
            </a:fld>
            <a:endParaRPr lang="en-GB">
              <a:solidFill>
                <a:prstClr val="black"/>
              </a:solidFill>
            </a:endParaRPr>
          </a:p>
        </p:txBody>
      </p:sp>
    </p:spTree>
    <p:extLst>
      <p:ext uri="{BB962C8B-B14F-4D97-AF65-F5344CB8AC3E}">
        <p14:creationId xmlns:p14="http://schemas.microsoft.com/office/powerpoint/2010/main" val="14741614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GB" sz="1200" b="0" i="0" u="none" strike="noStrike" kern="1200" noProof="0" dirty="0">
                <a:solidFill>
                  <a:schemeClr val="tx1"/>
                </a:solidFill>
                <a:effectLst/>
                <a:latin typeface="+mn-lt"/>
                <a:ea typeface="+mn-ea"/>
                <a:cs typeface="+mn-cs"/>
              </a:rPr>
              <a:t>This</a:t>
            </a:r>
            <a:r>
              <a:rPr lang="en-GB" sz="1200" b="0" i="0" u="none" strike="noStrike" kern="1200" baseline="0" noProof="0" dirty="0">
                <a:solidFill>
                  <a:schemeClr val="tx1"/>
                </a:solidFill>
                <a:effectLst/>
                <a:latin typeface="+mn-lt"/>
                <a:ea typeface="+mn-ea"/>
                <a:cs typeface="+mn-cs"/>
              </a:rPr>
              <a:t> receptive mode task mirrors the reading task which began this particular sequence of slides, but with the (usually) more difficult oral modality, now that practice within the written modality has taken place</a:t>
            </a:r>
            <a:r>
              <a:rPr lang="en-GB" sz="1200" b="0" i="0" u="none" strike="noStrike" kern="1200" baseline="0" noProof="0" dirty="0" smtClean="0">
                <a:solidFill>
                  <a:schemeClr val="tx1"/>
                </a:solidFill>
                <a:effectLst/>
                <a:latin typeface="+mn-lt"/>
                <a:ea typeface="+mn-ea"/>
                <a:cs typeface="+mn-cs"/>
              </a:rPr>
              <a:t>.</a:t>
            </a:r>
          </a:p>
          <a:p>
            <a:pPr rtl="0" eaLnBrk="1" fontAlgn="ctr" latinLnBrk="0" hangingPunct="1"/>
            <a:endParaRPr lang="en-GB" sz="1200" b="0" i="0" u="none" strike="noStrike" kern="1200" baseline="0" noProof="0" dirty="0" smtClean="0">
              <a:solidFill>
                <a:schemeClr val="tx1"/>
              </a:solidFill>
              <a:effectLst/>
              <a:latin typeface="+mn-lt"/>
              <a:ea typeface="+mn-ea"/>
              <a:cs typeface="+mn-cs"/>
            </a:endParaRPr>
          </a:p>
          <a:p>
            <a:pPr rtl="0" eaLnBrk="1" fontAlgn="ctr" latinLnBrk="0" hangingPunct="1"/>
            <a:r>
              <a:rPr lang="en-GB" sz="1200" b="0" i="0" u="none" strike="noStrike" kern="1200" baseline="0" noProof="0" dirty="0" smtClean="0">
                <a:solidFill>
                  <a:schemeClr val="tx1"/>
                </a:solidFill>
                <a:effectLst/>
                <a:latin typeface="+mn-lt"/>
                <a:ea typeface="+mn-ea"/>
                <a:cs typeface="+mn-cs"/>
              </a:rPr>
              <a:t>Before the task begins, explain to learners that ‘</a:t>
            </a:r>
            <a:r>
              <a:rPr lang="en-GB" sz="1200" b="0" i="0" u="none" strike="noStrike" kern="1200" baseline="0" noProof="0" dirty="0" err="1" smtClean="0">
                <a:solidFill>
                  <a:schemeClr val="tx1"/>
                </a:solidFill>
                <a:effectLst/>
                <a:latin typeface="+mn-lt"/>
                <a:ea typeface="+mn-ea"/>
                <a:cs typeface="+mn-cs"/>
              </a:rPr>
              <a:t>C’est</a:t>
            </a:r>
            <a:r>
              <a:rPr lang="en-GB" sz="1200" b="0" i="0" u="none" strike="noStrike" kern="1200" baseline="0" noProof="0" dirty="0" smtClean="0">
                <a:solidFill>
                  <a:schemeClr val="tx1"/>
                </a:solidFill>
                <a:effectLst/>
                <a:latin typeface="+mn-lt"/>
                <a:ea typeface="+mn-ea"/>
                <a:cs typeface="+mn-cs"/>
              </a:rPr>
              <a:t>’ is used with people as well as things, when saying who/what they are. ‘</a:t>
            </a:r>
            <a:r>
              <a:rPr lang="en-GB" sz="1200" b="0" i="0" u="none" strike="noStrike" kern="1200" baseline="0" noProof="0" dirty="0" err="1" smtClean="0">
                <a:solidFill>
                  <a:schemeClr val="tx1"/>
                </a:solidFill>
                <a:effectLst/>
                <a:latin typeface="+mn-lt"/>
                <a:ea typeface="+mn-ea"/>
                <a:cs typeface="+mn-cs"/>
              </a:rPr>
              <a:t>C’est</a:t>
            </a:r>
            <a:r>
              <a:rPr lang="en-GB" sz="1200" b="0" i="0" u="none" strike="noStrike" kern="1200" baseline="0" noProof="0" dirty="0" smtClean="0">
                <a:solidFill>
                  <a:schemeClr val="tx1"/>
                </a:solidFill>
                <a:effectLst/>
                <a:latin typeface="+mn-lt"/>
                <a:ea typeface="+mn-ea"/>
                <a:cs typeface="+mn-cs"/>
              </a:rPr>
              <a:t>’ (a contraction of ‘</a:t>
            </a:r>
            <a:r>
              <a:rPr lang="en-GB" sz="1200" b="0" i="0" u="none" strike="noStrike" kern="1200" baseline="0" noProof="0" dirty="0" err="1" smtClean="0">
                <a:solidFill>
                  <a:schemeClr val="tx1"/>
                </a:solidFill>
                <a:effectLst/>
                <a:latin typeface="+mn-lt"/>
                <a:ea typeface="+mn-ea"/>
                <a:cs typeface="+mn-cs"/>
              </a:rPr>
              <a:t>ce</a:t>
            </a:r>
            <a:r>
              <a:rPr lang="en-GB" sz="1200" b="0" i="0" u="none" strike="noStrike" kern="1200" baseline="0" noProof="0" dirty="0" smtClean="0">
                <a:solidFill>
                  <a:schemeClr val="tx1"/>
                </a:solidFill>
                <a:effectLst/>
                <a:latin typeface="+mn-lt"/>
                <a:ea typeface="+mn-ea"/>
                <a:cs typeface="+mn-cs"/>
              </a:rPr>
              <a:t> </a:t>
            </a:r>
            <a:r>
              <a:rPr lang="en-GB" sz="1200" b="0" i="0" u="none" strike="noStrike" kern="1200" baseline="0" noProof="0" dirty="0" err="1" smtClean="0">
                <a:solidFill>
                  <a:schemeClr val="tx1"/>
                </a:solidFill>
                <a:effectLst/>
                <a:latin typeface="+mn-lt"/>
                <a:ea typeface="+mn-ea"/>
                <a:cs typeface="+mn-cs"/>
              </a:rPr>
              <a:t>est</a:t>
            </a:r>
            <a:r>
              <a:rPr lang="en-GB" sz="1200" b="0" i="0" u="none" strike="noStrike" kern="1200" baseline="0" noProof="0" dirty="0" smtClean="0">
                <a:solidFill>
                  <a:schemeClr val="tx1"/>
                </a:solidFill>
                <a:effectLst/>
                <a:latin typeface="+mn-lt"/>
                <a:ea typeface="+mn-ea"/>
                <a:cs typeface="+mn-cs"/>
              </a:rPr>
              <a:t>’) literally means ‘this is’, but when referring to people can be taken to mean ‘s/he is’.</a:t>
            </a:r>
            <a:endParaRPr lang="en-GB" sz="1200" b="0" i="0" u="none" strike="noStrike" kern="1200" baseline="0" noProof="0" dirty="0">
              <a:solidFill>
                <a:schemeClr val="tx1"/>
              </a:solidFill>
              <a:effectLst/>
              <a:latin typeface="+mn-lt"/>
              <a:ea typeface="+mn-ea"/>
              <a:cs typeface="+mn-cs"/>
            </a:endParaRPr>
          </a:p>
          <a:p>
            <a:pPr rtl="0" eaLnBrk="1" fontAlgn="ctr" latinLnBrk="0" hangingPunct="1"/>
            <a:r>
              <a:rPr lang="en-GB" sz="1200" b="0" i="0" u="none" strike="noStrike" kern="1200" baseline="0" noProof="0" dirty="0">
                <a:solidFill>
                  <a:schemeClr val="tx1"/>
                </a:solidFill>
                <a:effectLst/>
                <a:latin typeface="+mn-lt"/>
                <a:ea typeface="+mn-ea"/>
                <a:cs typeface="+mn-cs"/>
              </a:rPr>
              <a:t> </a:t>
            </a:r>
          </a:p>
          <a:p>
            <a:pPr rtl="0" eaLnBrk="1" fontAlgn="ctr" latinLnBrk="0" hangingPunct="1"/>
            <a:r>
              <a:rPr lang="en-GB" sz="1200" b="0" i="0" u="none" strike="noStrike" kern="1200" baseline="0" noProof="0" dirty="0">
                <a:solidFill>
                  <a:schemeClr val="tx1"/>
                </a:solidFill>
                <a:effectLst/>
                <a:latin typeface="+mn-lt"/>
                <a:ea typeface="+mn-ea"/>
                <a:cs typeface="+mn-cs"/>
              </a:rPr>
              <a:t>Each item could be played twice, to break it down for the learners. The first time, learners could just put a tick in the correct column (having or being). On the second hearing of each item, learners could then provide the oral translation.</a:t>
            </a:r>
          </a:p>
          <a:p>
            <a:pPr rtl="0" eaLnBrk="1" fontAlgn="ctr" latinLnBrk="0" hangingPunct="1"/>
            <a:endParaRPr lang="fr-FR" sz="1200" b="1" i="0" u="none" strike="noStrike" kern="1200" dirty="0">
              <a:solidFill>
                <a:schemeClr val="tx1"/>
              </a:solidFill>
              <a:effectLst/>
              <a:latin typeface="+mn-lt"/>
              <a:ea typeface="+mn-ea"/>
              <a:cs typeface="+mn-cs"/>
            </a:endParaRPr>
          </a:p>
          <a:p>
            <a:pPr rtl="0" eaLnBrk="1" fontAlgn="ctr" latinLnBrk="0" hangingPunct="1"/>
            <a:r>
              <a:rPr lang="fr-FR" sz="1200" b="1" i="0" u="none" strike="noStrike" kern="1200" dirty="0" err="1">
                <a:solidFill>
                  <a:schemeClr val="tx1"/>
                </a:solidFill>
                <a:effectLst/>
                <a:latin typeface="+mn-lt"/>
                <a:ea typeface="+mn-ea"/>
                <a:cs typeface="+mn-cs"/>
              </a:rPr>
              <a:t>Transcript</a:t>
            </a:r>
            <a:endParaRPr lang="fr-FR" sz="1200" b="1" i="0" u="none" strike="noStrike" kern="1200" dirty="0">
              <a:solidFill>
                <a:schemeClr val="tx1"/>
              </a:solidFill>
              <a:effectLst/>
              <a:latin typeface="+mn-lt"/>
              <a:ea typeface="+mn-ea"/>
              <a:cs typeface="+mn-cs"/>
            </a:endParaRPr>
          </a:p>
          <a:p>
            <a:pPr rtl="0" eaLnBrk="1" fontAlgn="ctr" latinLnBrk="0" hangingPunct="1"/>
            <a:r>
              <a:rPr lang="fr-FR" sz="1200" b="0" i="0" u="none" strike="noStrike" kern="1200" dirty="0">
                <a:solidFill>
                  <a:schemeClr val="tx1"/>
                </a:solidFill>
                <a:effectLst/>
                <a:latin typeface="+mn-lt"/>
                <a:ea typeface="+mn-ea"/>
                <a:cs typeface="+mn-cs"/>
              </a:rPr>
              <a:t>1) C’</a:t>
            </a:r>
            <a:r>
              <a:rPr lang="fr-FR" sz="1200" b="0" i="0" u="none" strike="noStrike" kern="1200" baseline="0" dirty="0">
                <a:solidFill>
                  <a:schemeClr val="tx1"/>
                </a:solidFill>
                <a:effectLst/>
                <a:latin typeface="+mn-lt"/>
                <a:ea typeface="+mn-ea"/>
                <a:cs typeface="+mn-cs"/>
              </a:rPr>
              <a:t>est</a:t>
            </a:r>
            <a:r>
              <a:rPr lang="fr-FR" sz="1200" b="0" i="0" u="none" strike="noStrike" kern="1200" dirty="0">
                <a:solidFill>
                  <a:schemeClr val="tx1"/>
                </a:solidFill>
                <a:effectLst/>
                <a:latin typeface="+mn-lt"/>
                <a:ea typeface="+mn-ea"/>
                <a:cs typeface="+mn-cs"/>
              </a:rPr>
              <a:t> un professeur</a:t>
            </a:r>
            <a:r>
              <a:rPr lang="fr-FR"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sympathique</a:t>
            </a:r>
            <a:r>
              <a:rPr lang="fr-FR" sz="1200" b="0" i="0" u="none" strike="noStrike" kern="1200" baseline="0" dirty="0">
                <a:solidFill>
                  <a:schemeClr val="tx1"/>
                </a:solidFill>
                <a:effectLst/>
                <a:latin typeface="+mn-lt"/>
                <a:ea typeface="+mn-ea"/>
                <a:cs typeface="+mn-cs"/>
              </a:rPr>
              <a:t>.</a:t>
            </a:r>
            <a:endParaRPr lang="en-GB" sz="1200" b="0" i="0" u="none" strike="noStrike" kern="1200" dirty="0">
              <a:solidFill>
                <a:schemeClr val="tx1"/>
              </a:solidFill>
              <a:effectLst/>
              <a:latin typeface="+mn-lt"/>
              <a:ea typeface="+mn-ea"/>
              <a:cs typeface="+mn-cs"/>
            </a:endParaRPr>
          </a:p>
          <a:p>
            <a:pPr rtl="0" eaLnBrk="1" fontAlgn="auto" latinLnBrk="0" hangingPunct="1"/>
            <a:r>
              <a:rPr lang="fr-FR" sz="1200" b="0" i="0" u="none" strike="noStrike" kern="1200" dirty="0">
                <a:solidFill>
                  <a:schemeClr val="tx1"/>
                </a:solidFill>
                <a:effectLst/>
                <a:latin typeface="+mn-lt"/>
                <a:ea typeface="+mn-ea"/>
                <a:cs typeface="+mn-cs"/>
              </a:rPr>
              <a:t>2) Il a un professeur intéressant.</a:t>
            </a:r>
            <a:endParaRPr lang="en-GB" sz="1200" b="0" i="0" u="none" strike="noStrike" kern="1200" dirty="0">
              <a:solidFill>
                <a:schemeClr val="tx1"/>
              </a:solidFill>
              <a:effectLst/>
              <a:latin typeface="+mn-lt"/>
              <a:ea typeface="+mn-ea"/>
              <a:cs typeface="+mn-cs"/>
            </a:endParaRPr>
          </a:p>
          <a:p>
            <a:pPr rtl="0" eaLnBrk="1" fontAlgn="ctr" latinLnBrk="0" hangingPunct="1"/>
            <a:r>
              <a:rPr lang="fr-FR" sz="1200" b="0" i="0" u="none" strike="noStrike" kern="1200" dirty="0">
                <a:solidFill>
                  <a:schemeClr val="tx1"/>
                </a:solidFill>
                <a:effectLst/>
                <a:latin typeface="+mn-lt"/>
                <a:ea typeface="+mn-ea"/>
                <a:cs typeface="+mn-cs"/>
              </a:rPr>
              <a:t>3) Elle</a:t>
            </a:r>
            <a:r>
              <a:rPr lang="fr-FR"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a</a:t>
            </a:r>
            <a:r>
              <a:rPr lang="fr-FR" sz="1200" b="0" i="0" u="none" strike="noStrike" kern="1200" baseline="0" dirty="0">
                <a:solidFill>
                  <a:schemeClr val="tx1"/>
                </a:solidFill>
                <a:effectLst/>
                <a:latin typeface="+mn-lt"/>
                <a:ea typeface="+mn-ea"/>
                <a:cs typeface="+mn-cs"/>
              </a:rPr>
              <a:t> u</a:t>
            </a:r>
            <a:r>
              <a:rPr lang="fr-FR" sz="1200" b="0" i="0" u="none" strike="noStrike" kern="1200" dirty="0">
                <a:solidFill>
                  <a:schemeClr val="tx1"/>
                </a:solidFill>
                <a:effectLst/>
                <a:latin typeface="+mn-lt"/>
                <a:ea typeface="+mn-ea"/>
                <a:cs typeface="+mn-cs"/>
              </a:rPr>
              <a:t>ne amie </a:t>
            </a:r>
            <a:r>
              <a:rPr lang="fr-FR" sz="1200" b="0" i="0" kern="1200" dirty="0">
                <a:solidFill>
                  <a:schemeClr val="tx1"/>
                </a:solidFill>
                <a:effectLst/>
                <a:latin typeface="+mn-lt"/>
                <a:ea typeface="+mn-ea"/>
                <a:cs typeface="+mn-cs"/>
              </a:rPr>
              <a:t>drôle</a:t>
            </a:r>
            <a:r>
              <a:rPr lang="fr-FR" sz="1200" b="0" i="0" u="none" strike="noStrike" kern="1200" dirty="0">
                <a:solidFill>
                  <a:schemeClr val="tx1"/>
                </a:solidFill>
                <a:effectLst/>
                <a:latin typeface="+mn-lt"/>
                <a:ea typeface="+mn-ea"/>
                <a:cs typeface="+mn-cs"/>
              </a:rPr>
              <a:t>.</a:t>
            </a:r>
          </a:p>
          <a:p>
            <a:pPr marL="0" marR="0" lvl="0" indent="0" algn="l" defTabSz="914400" rtl="0" eaLnBrk="1" fontAlgn="ctr"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4) Je</a:t>
            </a:r>
            <a:r>
              <a:rPr lang="fr-FR" sz="1200" b="0" i="0" u="none" strike="noStrike" kern="1200" baseline="0" dirty="0">
                <a:solidFill>
                  <a:schemeClr val="tx1"/>
                </a:solidFill>
                <a:effectLst/>
                <a:latin typeface="+mn-lt"/>
                <a:ea typeface="+mn-ea"/>
                <a:cs typeface="+mn-cs"/>
              </a:rPr>
              <a:t> suis </a:t>
            </a:r>
            <a:r>
              <a:rPr lang="fr-FR" sz="1200" b="0" i="0" kern="1200" dirty="0">
                <a:solidFill>
                  <a:schemeClr val="tx1"/>
                </a:solidFill>
                <a:effectLst/>
                <a:latin typeface="+mn-lt"/>
                <a:ea typeface="+mn-ea"/>
                <a:cs typeface="+mn-cs"/>
              </a:rPr>
              <a:t>française. </a:t>
            </a:r>
          </a:p>
          <a:p>
            <a:pPr marL="0" marR="0" lvl="0" indent="0" algn="l" defTabSz="914400" rtl="0" eaLnBrk="1" fontAlgn="ctr"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5) Tu as un ami </a:t>
            </a:r>
            <a:r>
              <a:rPr lang="fr-FR" sz="1200" b="0" i="0" u="none" strike="noStrike" kern="1200" baseline="0" dirty="0">
                <a:solidFill>
                  <a:schemeClr val="tx1"/>
                </a:solidFill>
                <a:effectLst/>
                <a:latin typeface="+mn-lt"/>
                <a:ea typeface="+mn-ea"/>
                <a:cs typeface="+mn-cs"/>
              </a:rPr>
              <a:t>anglais ?</a:t>
            </a:r>
            <a:endParaRPr lang="en-GB" sz="1200" b="0" i="0" u="none" strike="noStrike" kern="1200" dirty="0">
              <a:solidFill>
                <a:schemeClr val="tx1"/>
              </a:solidFill>
              <a:effectLst/>
              <a:latin typeface="+mn-lt"/>
              <a:ea typeface="+mn-ea"/>
              <a:cs typeface="+mn-cs"/>
            </a:endParaRPr>
          </a:p>
          <a:p>
            <a:pPr rtl="0" eaLnBrk="1" fontAlgn="ctr" latinLnBrk="0" hangingPunct="1"/>
            <a:r>
              <a:rPr lang="fr-FR" sz="1200" b="0" i="0" u="none" strike="noStrike" kern="1200" dirty="0">
                <a:solidFill>
                  <a:schemeClr val="tx1"/>
                </a:solidFill>
                <a:effectLst/>
                <a:latin typeface="+mn-lt"/>
                <a:ea typeface="+mn-ea"/>
                <a:cs typeface="+mn-cs"/>
              </a:rPr>
              <a:t>6) C’</a:t>
            </a:r>
            <a:r>
              <a:rPr lang="fr-FR" sz="1200" b="0" i="0" u="none" strike="noStrike" kern="1200" baseline="0" dirty="0">
                <a:solidFill>
                  <a:schemeClr val="tx1"/>
                </a:solidFill>
                <a:effectLst/>
                <a:latin typeface="+mn-lt"/>
                <a:ea typeface="+mn-ea"/>
                <a:cs typeface="+mn-cs"/>
              </a:rPr>
              <a:t>est</a:t>
            </a:r>
            <a:r>
              <a:rPr lang="fr-FR" sz="1200" b="0" i="0" u="none" strike="noStrike" kern="1200" dirty="0">
                <a:solidFill>
                  <a:schemeClr val="tx1"/>
                </a:solidFill>
                <a:effectLst/>
                <a:latin typeface="+mn-lt"/>
                <a:ea typeface="+mn-ea"/>
                <a:cs typeface="+mn-cs"/>
              </a:rPr>
              <a:t> une femme sympathique.</a:t>
            </a:r>
            <a:endParaRPr lang="en-GB" sz="1200" b="0" i="0" u="none" strike="noStrike" kern="1200" dirty="0">
              <a:solidFill>
                <a:schemeClr val="tx1"/>
              </a:solidFill>
              <a:effectLst/>
              <a:latin typeface="+mn-lt"/>
              <a:ea typeface="+mn-ea"/>
              <a:cs typeface="+mn-cs"/>
            </a:endParaRPr>
          </a:p>
          <a:p>
            <a:pPr rtl="0" eaLnBrk="1" fontAlgn="ctr" latinLnBrk="0" hangingPunct="1"/>
            <a:r>
              <a:rPr lang="fr-FR" sz="1200" b="0" i="0" u="none" strike="noStrike" kern="1200" dirty="0">
                <a:solidFill>
                  <a:schemeClr val="tx1"/>
                </a:solidFill>
                <a:effectLst/>
                <a:latin typeface="+mn-lt"/>
                <a:ea typeface="+mn-ea"/>
                <a:cs typeface="+mn-cs"/>
              </a:rPr>
              <a:t>7) Tu</a:t>
            </a:r>
            <a:r>
              <a:rPr lang="fr-FR" sz="1200" b="0" i="0" u="none" strike="noStrike" kern="1200" baseline="0" dirty="0">
                <a:solidFill>
                  <a:schemeClr val="tx1"/>
                </a:solidFill>
                <a:effectLst/>
                <a:latin typeface="+mn-lt"/>
                <a:ea typeface="+mn-ea"/>
                <a:cs typeface="+mn-cs"/>
              </a:rPr>
              <a:t> es aimable</a:t>
            </a:r>
            <a:r>
              <a:rPr lang="fr-FR" sz="1200" b="0" i="0" u="none" strike="noStrike" kern="1200" dirty="0">
                <a:solidFill>
                  <a:schemeClr val="tx1"/>
                </a:solidFill>
                <a:effectLst/>
                <a:latin typeface="+mn-lt"/>
                <a:ea typeface="+mn-ea"/>
                <a:cs typeface="+mn-cs"/>
              </a:rPr>
              <a:t>.</a:t>
            </a:r>
            <a:endParaRPr lang="en-GB" sz="1200" b="0" i="0" u="none" strike="noStrike" kern="1200" dirty="0">
              <a:solidFill>
                <a:schemeClr val="tx1"/>
              </a:solidFill>
              <a:effectLst/>
              <a:latin typeface="+mn-lt"/>
              <a:ea typeface="+mn-ea"/>
              <a:cs typeface="+mn-cs"/>
            </a:endParaRPr>
          </a:p>
          <a:p>
            <a:pPr rtl="0" eaLnBrk="1" fontAlgn="ctr" latinLnBrk="0" hangingPunct="1"/>
            <a:r>
              <a:rPr lang="fr-FR" sz="1200" b="0" i="0" u="none" strike="noStrike" kern="1200" dirty="0">
                <a:solidFill>
                  <a:schemeClr val="tx1"/>
                </a:solidFill>
                <a:effectLst/>
                <a:latin typeface="+mn-lt"/>
                <a:ea typeface="+mn-ea"/>
                <a:cs typeface="+mn-cs"/>
              </a:rPr>
              <a:t>8) J’ai un ami intéressant.</a:t>
            </a:r>
            <a:endParaRPr lang="en-GB" sz="1200" b="0" i="0" u="none" strike="noStrike" kern="1200" dirty="0">
              <a:solidFill>
                <a:schemeClr val="tx1"/>
              </a:solidFill>
              <a:effectLst/>
              <a:latin typeface="+mn-lt"/>
              <a:ea typeface="+mn-ea"/>
              <a:cs typeface="+mn-cs"/>
            </a:endParaRPr>
          </a:p>
          <a:p>
            <a:endParaRPr lang="fr-FR" sz="1200" b="1" i="0" u="none" strike="noStrike" kern="1200" dirty="0">
              <a:solidFill>
                <a:schemeClr val="tx1"/>
              </a:solidFill>
              <a:effectLst/>
              <a:latin typeface="+mn-lt"/>
              <a:ea typeface="+mn-ea"/>
              <a:cs typeface="+mn-cs"/>
            </a:endParaRPr>
          </a:p>
          <a:p>
            <a:r>
              <a:rPr lang="fr-FR" sz="1200" b="1" i="0" u="none" strike="noStrike" kern="1200" dirty="0" err="1">
                <a:solidFill>
                  <a:schemeClr val="tx1"/>
                </a:solidFill>
                <a:effectLst/>
                <a:latin typeface="+mn-lt"/>
                <a:ea typeface="+mn-ea"/>
                <a:cs typeface="+mn-cs"/>
              </a:rPr>
              <a:t>Vocabulary</a:t>
            </a:r>
            <a:r>
              <a:rPr lang="fr-FR" sz="1200" b="1" i="0" u="none" strike="noStrike" kern="1200" dirty="0">
                <a:solidFill>
                  <a:schemeClr val="tx1"/>
                </a:solidFill>
                <a:effectLst/>
                <a:latin typeface="+mn-lt"/>
                <a:ea typeface="+mn-ea"/>
                <a:cs typeface="+mn-cs"/>
              </a:rPr>
              <a:t> (</a:t>
            </a:r>
            <a:r>
              <a:rPr lang="fr-FR" sz="1200" b="1" i="0" u="none" strike="noStrike" kern="1200" dirty="0" err="1">
                <a:solidFill>
                  <a:schemeClr val="tx1"/>
                </a:solidFill>
                <a:effectLst/>
                <a:latin typeface="+mn-lt"/>
                <a:ea typeface="+mn-ea"/>
                <a:cs typeface="+mn-cs"/>
              </a:rPr>
              <a:t>words</a:t>
            </a:r>
            <a:r>
              <a:rPr lang="fr-FR" sz="1200" b="1" i="0" u="none" strike="noStrike" kern="1200" dirty="0">
                <a:solidFill>
                  <a:schemeClr val="tx1"/>
                </a:solidFill>
                <a:effectLst/>
                <a:latin typeface="+mn-lt"/>
                <a:ea typeface="+mn-ea"/>
                <a:cs typeface="+mn-cs"/>
              </a:rPr>
              <a:t> </a:t>
            </a:r>
            <a:r>
              <a:rPr lang="fr-FR" sz="1200" b="1" i="0" u="none" strike="noStrike" kern="1200" dirty="0" err="1">
                <a:solidFill>
                  <a:schemeClr val="tx1"/>
                </a:solidFill>
                <a:effectLst/>
                <a:latin typeface="+mn-lt"/>
                <a:ea typeface="+mn-ea"/>
                <a:cs typeface="+mn-cs"/>
              </a:rPr>
              <a:t>recycled</a:t>
            </a:r>
            <a:r>
              <a:rPr lang="fr-FR" sz="1200" b="1" i="0" u="none" strike="noStrike" kern="1200" baseline="0" dirty="0">
                <a:solidFill>
                  <a:schemeClr val="tx1"/>
                </a:solidFill>
                <a:effectLst/>
                <a:latin typeface="+mn-lt"/>
                <a:ea typeface="+mn-ea"/>
                <a:cs typeface="+mn-cs"/>
              </a:rPr>
              <a:t> </a:t>
            </a:r>
            <a:r>
              <a:rPr lang="fr-FR" sz="1200" b="1" i="0" u="none" strike="noStrike" kern="1200" baseline="0" dirty="0" err="1">
                <a:solidFill>
                  <a:schemeClr val="tx1"/>
                </a:solidFill>
                <a:effectLst/>
                <a:latin typeface="+mn-lt"/>
                <a:ea typeface="+mn-ea"/>
                <a:cs typeface="+mn-cs"/>
              </a:rPr>
              <a:t>from</a:t>
            </a:r>
            <a:r>
              <a:rPr lang="fr-FR" sz="1200" b="1" i="0" u="none" strike="noStrike" kern="1200" baseline="0" dirty="0">
                <a:solidFill>
                  <a:schemeClr val="tx1"/>
                </a:solidFill>
                <a:effectLst/>
                <a:latin typeface="+mn-lt"/>
                <a:ea typeface="+mn-ea"/>
                <a:cs typeface="+mn-cs"/>
              </a:rPr>
              <a:t> </a:t>
            </a:r>
            <a:r>
              <a:rPr lang="fr-FR" sz="1200" b="1" i="0" u="none" strike="noStrike" kern="1200" baseline="0" dirty="0" err="1">
                <a:solidFill>
                  <a:schemeClr val="tx1"/>
                </a:solidFill>
                <a:effectLst/>
                <a:latin typeface="+mn-lt"/>
                <a:ea typeface="+mn-ea"/>
                <a:cs typeface="+mn-cs"/>
              </a:rPr>
              <a:t>previous</a:t>
            </a:r>
            <a:r>
              <a:rPr lang="fr-FR" sz="1200" b="1" i="0" u="none" strike="noStrike" kern="1200" baseline="0" dirty="0">
                <a:solidFill>
                  <a:schemeClr val="tx1"/>
                </a:solidFill>
                <a:effectLst/>
                <a:latin typeface="+mn-lt"/>
                <a:ea typeface="+mn-ea"/>
                <a:cs typeface="+mn-cs"/>
              </a:rPr>
              <a:t> </a:t>
            </a:r>
            <a:r>
              <a:rPr lang="fr-FR" sz="1200" b="1" i="0" u="none" strike="noStrike" kern="1200" baseline="0" dirty="0" err="1">
                <a:solidFill>
                  <a:schemeClr val="tx1"/>
                </a:solidFill>
                <a:effectLst/>
                <a:latin typeface="+mn-lt"/>
                <a:ea typeface="+mn-ea"/>
                <a:cs typeface="+mn-cs"/>
              </a:rPr>
              <a:t>weeks</a:t>
            </a:r>
            <a:r>
              <a:rPr lang="fr-FR" sz="1200" b="1" i="0" u="none" strike="noStrike" kern="1200" baseline="0" dirty="0">
                <a:solidFill>
                  <a:schemeClr val="tx1"/>
                </a:solidFill>
                <a:effectLst/>
                <a:latin typeface="+mn-lt"/>
                <a:ea typeface="+mn-ea"/>
                <a:cs typeface="+mn-cs"/>
              </a:rPr>
              <a:t> in </a:t>
            </a:r>
            <a:r>
              <a:rPr lang="fr-FR" sz="1200" b="1" i="0" u="none" strike="noStrike" kern="1200" baseline="0" dirty="0" err="1">
                <a:solidFill>
                  <a:schemeClr val="tx1"/>
                </a:solidFill>
                <a:effectLst/>
                <a:latin typeface="+mn-lt"/>
                <a:ea typeface="+mn-ea"/>
                <a:cs typeface="+mn-cs"/>
              </a:rPr>
              <a:t>italics</a:t>
            </a:r>
            <a:r>
              <a:rPr lang="fr-FR" sz="1200" b="1" i="0" u="none" strike="noStrike" kern="1200" baseline="0" dirty="0">
                <a:solidFill>
                  <a:schemeClr val="tx1"/>
                </a:solidFill>
                <a:effectLst/>
                <a:latin typeface="+mn-lt"/>
                <a:ea typeface="+mn-ea"/>
                <a:cs typeface="+mn-cs"/>
              </a:rPr>
              <a:t>)</a:t>
            </a:r>
            <a:endParaRPr lang="fr-FR"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professeur [1150], femme [154], chanteur [3251], ami/amie [467], drôle [2166], intéressant [1244], sympathique [4164], </a:t>
            </a:r>
            <a:r>
              <a:rPr lang="fr-FR" sz="1200" b="0" i="1" kern="1200" dirty="0">
                <a:solidFill>
                  <a:schemeClr val="tx1"/>
                </a:solidFill>
                <a:effectLst/>
                <a:latin typeface="+mn-lt"/>
                <a:ea typeface="+mn-ea"/>
                <a:cs typeface="+mn-cs"/>
              </a:rPr>
              <a:t>aimable [4668], anglais [784], français [251]</a:t>
            </a:r>
            <a:endParaRPr lang="de-DE"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fr-FR" sz="1200" b="1" i="0" u="none" strike="noStrike" kern="1200" dirty="0">
              <a:solidFill>
                <a:schemeClr val="tx1"/>
              </a:solidFill>
              <a:effectLst/>
              <a:latin typeface="+mn-lt"/>
              <a:ea typeface="+mn-ea"/>
              <a:cs typeface="+mn-cs"/>
            </a:endParaRPr>
          </a:p>
          <a:p>
            <a:pPr marL="0" indent="0">
              <a:buNone/>
            </a:pPr>
            <a:endParaRPr lang="en-GB"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58</a:t>
            </a:fld>
            <a:endParaRPr lang="en-GB">
              <a:solidFill>
                <a:prstClr val="black"/>
              </a:solidFill>
            </a:endParaRPr>
          </a:p>
        </p:txBody>
      </p:sp>
    </p:spTree>
    <p:extLst>
      <p:ext uri="{BB962C8B-B14F-4D97-AF65-F5344CB8AC3E}">
        <p14:creationId xmlns:p14="http://schemas.microsoft.com/office/powerpoint/2010/main" val="38836424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GB" sz="1200" b="0" i="0" u="none" strike="noStrike" kern="1200" noProof="0" dirty="0">
                <a:solidFill>
                  <a:schemeClr val="tx1"/>
                </a:solidFill>
                <a:effectLst/>
                <a:latin typeface="+mn-lt"/>
                <a:ea typeface="+mn-ea"/>
                <a:cs typeface="+mn-cs"/>
              </a:rPr>
              <a:t>Learners are now challenged</a:t>
            </a:r>
            <a:r>
              <a:rPr lang="en-GB" sz="1200" b="0" i="0" u="none" strike="noStrike" kern="1200" baseline="0" noProof="0" dirty="0">
                <a:solidFill>
                  <a:schemeClr val="tx1"/>
                </a:solidFill>
                <a:effectLst/>
                <a:latin typeface="+mn-lt"/>
                <a:ea typeface="+mn-ea"/>
                <a:cs typeface="+mn-cs"/>
              </a:rPr>
              <a:t> to retranslate the sentences into French, listening to the audio again if necessary.</a:t>
            </a:r>
          </a:p>
          <a:p>
            <a:pPr rtl="0" eaLnBrk="1" fontAlgn="ctr" latinLnBrk="0" hangingPunct="1"/>
            <a:r>
              <a:rPr lang="en-GB" sz="1200" b="0" i="0" u="none" strike="noStrike" kern="1200" baseline="0" noProof="0" dirty="0">
                <a:solidFill>
                  <a:schemeClr val="tx1"/>
                </a:solidFill>
                <a:effectLst/>
                <a:latin typeface="+mn-lt"/>
                <a:ea typeface="+mn-ea"/>
                <a:cs typeface="+mn-cs"/>
              </a:rPr>
              <a:t>This can be done orally, then in writing.</a:t>
            </a:r>
          </a:p>
          <a:p>
            <a:pPr rtl="0" eaLnBrk="1" fontAlgn="ctr" latinLnBrk="0" hangingPunct="1"/>
            <a:endParaRPr lang="fr-FR" sz="1200" b="1" i="0" u="none" strike="noStrike" kern="1200" dirty="0">
              <a:solidFill>
                <a:schemeClr val="tx1"/>
              </a:solidFill>
              <a:effectLst/>
              <a:latin typeface="+mn-lt"/>
              <a:ea typeface="+mn-ea"/>
              <a:cs typeface="+mn-cs"/>
            </a:endParaRPr>
          </a:p>
          <a:p>
            <a:pPr rtl="0" eaLnBrk="1" fontAlgn="ctr" latinLnBrk="0" hangingPunct="1"/>
            <a:r>
              <a:rPr lang="fr-FR" sz="2000" b="1" i="0" u="none" strike="noStrike" kern="1200" dirty="0" err="1">
                <a:solidFill>
                  <a:schemeClr val="tx1"/>
                </a:solidFill>
                <a:effectLst/>
                <a:latin typeface="Century Gothic" panose="020B0502020202020204" pitchFamily="34" charset="0"/>
                <a:ea typeface="+mn-ea"/>
                <a:cs typeface="+mn-cs"/>
              </a:rPr>
              <a:t>Transcript</a:t>
            </a:r>
            <a:endParaRPr lang="fr-FR" sz="2000" b="1" i="0" u="none" strike="noStrike" kern="1200" dirty="0">
              <a:solidFill>
                <a:schemeClr val="tx1"/>
              </a:solidFill>
              <a:effectLst/>
              <a:latin typeface="Century Gothic" panose="020B0502020202020204" pitchFamily="34" charset="0"/>
              <a:ea typeface="+mn-ea"/>
              <a:cs typeface="+mn-cs"/>
            </a:endParaRPr>
          </a:p>
          <a:p>
            <a:pPr rtl="0" eaLnBrk="1" fontAlgn="ctr" latinLnBrk="0" hangingPunct="1"/>
            <a:r>
              <a:rPr lang="fr-FR" sz="2000" b="0" i="0" u="none" strike="noStrike" kern="1200" dirty="0">
                <a:solidFill>
                  <a:schemeClr val="tx1"/>
                </a:solidFill>
                <a:effectLst/>
                <a:latin typeface="Century Gothic" panose="020B0502020202020204" pitchFamily="34" charset="0"/>
                <a:ea typeface="+mn-ea"/>
                <a:cs typeface="+mn-cs"/>
              </a:rPr>
              <a:t>1) C’</a:t>
            </a:r>
            <a:r>
              <a:rPr lang="fr-FR" sz="2000" b="0" i="0" u="none" strike="noStrike" kern="1200" baseline="0" dirty="0">
                <a:solidFill>
                  <a:schemeClr val="tx1"/>
                </a:solidFill>
                <a:effectLst/>
                <a:latin typeface="Century Gothic" panose="020B0502020202020204" pitchFamily="34" charset="0"/>
                <a:ea typeface="+mn-ea"/>
                <a:cs typeface="+mn-cs"/>
              </a:rPr>
              <a:t>est</a:t>
            </a:r>
            <a:r>
              <a:rPr lang="fr-FR" sz="2000" b="0" i="0" u="none" strike="noStrike" kern="1200" dirty="0">
                <a:solidFill>
                  <a:schemeClr val="tx1"/>
                </a:solidFill>
                <a:effectLst/>
                <a:latin typeface="Century Gothic" panose="020B0502020202020204" pitchFamily="34" charset="0"/>
                <a:ea typeface="+mn-ea"/>
                <a:cs typeface="+mn-cs"/>
              </a:rPr>
              <a:t> un professeur</a:t>
            </a:r>
            <a:r>
              <a:rPr lang="fr-FR" sz="2000" b="0" i="0" u="none" strike="noStrike" kern="1200" baseline="0" dirty="0">
                <a:solidFill>
                  <a:schemeClr val="tx1"/>
                </a:solidFill>
                <a:effectLst/>
                <a:latin typeface="Century Gothic" panose="020B0502020202020204" pitchFamily="34" charset="0"/>
                <a:ea typeface="+mn-ea"/>
                <a:cs typeface="+mn-cs"/>
              </a:rPr>
              <a:t> </a:t>
            </a:r>
            <a:r>
              <a:rPr lang="fr-FR" sz="2000" b="0" i="0" u="none" strike="noStrike" kern="1200" dirty="0" smtClean="0">
                <a:solidFill>
                  <a:schemeClr val="tx1"/>
                </a:solidFill>
                <a:effectLst/>
                <a:latin typeface="Century Gothic" panose="020B0502020202020204" pitchFamily="34" charset="0"/>
                <a:ea typeface="+mn-ea"/>
                <a:cs typeface="+mn-cs"/>
              </a:rPr>
              <a:t>sympathique</a:t>
            </a:r>
            <a:r>
              <a:rPr lang="fr-FR" sz="2000" b="0" i="0" u="none" strike="noStrike" kern="1200" baseline="0" dirty="0">
                <a:solidFill>
                  <a:schemeClr val="tx1"/>
                </a:solidFill>
                <a:effectLst/>
                <a:latin typeface="Century Gothic" panose="020B0502020202020204" pitchFamily="34" charset="0"/>
                <a:ea typeface="+mn-ea"/>
                <a:cs typeface="+mn-cs"/>
              </a:rPr>
              <a:t>*</a:t>
            </a:r>
            <a:endParaRPr lang="en-GB" sz="2000" b="0" i="0" u="none" strike="noStrike" kern="1200" dirty="0">
              <a:solidFill>
                <a:schemeClr val="tx1"/>
              </a:solidFill>
              <a:effectLst/>
              <a:latin typeface="Century Gothic" panose="020B0502020202020204" pitchFamily="34" charset="0"/>
              <a:ea typeface="+mn-ea"/>
              <a:cs typeface="+mn-cs"/>
            </a:endParaRPr>
          </a:p>
          <a:p>
            <a:pPr rtl="0" eaLnBrk="1" fontAlgn="auto" latinLnBrk="0" hangingPunct="1"/>
            <a:r>
              <a:rPr lang="fr-FR" sz="2000" b="0" i="0" u="none" strike="noStrike" kern="1200" dirty="0">
                <a:solidFill>
                  <a:schemeClr val="tx1"/>
                </a:solidFill>
                <a:effectLst/>
                <a:latin typeface="Century Gothic" panose="020B0502020202020204" pitchFamily="34" charset="0"/>
                <a:ea typeface="+mn-ea"/>
                <a:cs typeface="+mn-cs"/>
              </a:rPr>
              <a:t>2) Il a un professeur intéressant.</a:t>
            </a:r>
            <a:endParaRPr lang="en-GB" sz="2000" b="0" i="0" u="none" strike="noStrike" kern="1200" dirty="0">
              <a:solidFill>
                <a:schemeClr val="tx1"/>
              </a:solidFill>
              <a:effectLst/>
              <a:latin typeface="Century Gothic" panose="020B0502020202020204" pitchFamily="34" charset="0"/>
              <a:ea typeface="+mn-ea"/>
              <a:cs typeface="+mn-cs"/>
            </a:endParaRPr>
          </a:p>
          <a:p>
            <a:pPr rtl="0" eaLnBrk="1" fontAlgn="ctr" latinLnBrk="0" hangingPunct="1"/>
            <a:r>
              <a:rPr lang="fr-FR" sz="2000" b="0" i="0" u="none" strike="noStrike" kern="1200" dirty="0">
                <a:solidFill>
                  <a:schemeClr val="tx1"/>
                </a:solidFill>
                <a:effectLst/>
                <a:latin typeface="Century Gothic" panose="020B0502020202020204" pitchFamily="34" charset="0"/>
                <a:ea typeface="+mn-ea"/>
                <a:cs typeface="+mn-cs"/>
              </a:rPr>
              <a:t>3) Elle</a:t>
            </a:r>
            <a:r>
              <a:rPr lang="fr-FR" sz="2000" b="0" i="0" u="none" strike="noStrike" kern="1200" baseline="0" dirty="0">
                <a:solidFill>
                  <a:schemeClr val="tx1"/>
                </a:solidFill>
                <a:effectLst/>
                <a:latin typeface="Century Gothic" panose="020B0502020202020204" pitchFamily="34" charset="0"/>
                <a:ea typeface="+mn-ea"/>
                <a:cs typeface="+mn-cs"/>
              </a:rPr>
              <a:t> </a:t>
            </a:r>
            <a:r>
              <a:rPr lang="fr-FR" sz="2000" b="0" i="0" u="none" strike="noStrike" kern="1200" dirty="0">
                <a:solidFill>
                  <a:schemeClr val="tx1"/>
                </a:solidFill>
                <a:effectLst/>
                <a:latin typeface="Century Gothic" panose="020B0502020202020204" pitchFamily="34" charset="0"/>
                <a:ea typeface="+mn-ea"/>
                <a:cs typeface="+mn-cs"/>
              </a:rPr>
              <a:t>a</a:t>
            </a:r>
            <a:r>
              <a:rPr lang="fr-FR" sz="2000" b="0" i="0" u="none" strike="noStrike" kern="1200" baseline="0" dirty="0">
                <a:solidFill>
                  <a:schemeClr val="tx1"/>
                </a:solidFill>
                <a:effectLst/>
                <a:latin typeface="Century Gothic" panose="020B0502020202020204" pitchFamily="34" charset="0"/>
                <a:ea typeface="+mn-ea"/>
                <a:cs typeface="+mn-cs"/>
              </a:rPr>
              <a:t> u</a:t>
            </a:r>
            <a:r>
              <a:rPr lang="fr-FR" sz="2000" b="0" i="0" u="none" strike="noStrike" kern="1200" dirty="0">
                <a:solidFill>
                  <a:schemeClr val="tx1"/>
                </a:solidFill>
                <a:effectLst/>
                <a:latin typeface="Century Gothic" panose="020B0502020202020204" pitchFamily="34" charset="0"/>
                <a:ea typeface="+mn-ea"/>
                <a:cs typeface="+mn-cs"/>
              </a:rPr>
              <a:t>ne amie </a:t>
            </a:r>
            <a:r>
              <a:rPr lang="fr-FR" sz="2000" b="0" i="0" kern="1200" dirty="0">
                <a:solidFill>
                  <a:schemeClr val="tx1"/>
                </a:solidFill>
                <a:effectLst/>
                <a:latin typeface="Century Gothic" panose="020B0502020202020204" pitchFamily="34" charset="0"/>
                <a:ea typeface="+mn-ea"/>
                <a:cs typeface="+mn-cs"/>
              </a:rPr>
              <a:t>drôle</a:t>
            </a:r>
            <a:r>
              <a:rPr lang="fr-FR" sz="2000" b="0" i="0" u="none" strike="noStrike" kern="1200" dirty="0">
                <a:solidFill>
                  <a:schemeClr val="tx1"/>
                </a:solidFill>
                <a:effectLst/>
                <a:latin typeface="Century Gothic" panose="020B0502020202020204" pitchFamily="34" charset="0"/>
                <a:ea typeface="+mn-ea"/>
                <a:cs typeface="+mn-cs"/>
              </a:rPr>
              <a:t>.</a:t>
            </a:r>
          </a:p>
          <a:p>
            <a:pPr marL="0" marR="0" lvl="0" indent="0" algn="l" defTabSz="914400" rtl="0" eaLnBrk="1" fontAlgn="ctr" latinLnBrk="0" hangingPunct="1">
              <a:lnSpc>
                <a:spcPct val="100000"/>
              </a:lnSpc>
              <a:spcBef>
                <a:spcPts val="0"/>
              </a:spcBef>
              <a:spcAft>
                <a:spcPts val="0"/>
              </a:spcAft>
              <a:buClrTx/>
              <a:buSzTx/>
              <a:buFontTx/>
              <a:buNone/>
              <a:tabLst/>
              <a:defRPr/>
            </a:pPr>
            <a:r>
              <a:rPr lang="fr-FR" sz="2000" b="0" i="0" u="none" strike="noStrike" kern="1200" dirty="0">
                <a:solidFill>
                  <a:schemeClr val="tx1"/>
                </a:solidFill>
                <a:effectLst/>
                <a:latin typeface="Century Gothic" panose="020B0502020202020204" pitchFamily="34" charset="0"/>
                <a:ea typeface="+mn-ea"/>
                <a:cs typeface="+mn-cs"/>
              </a:rPr>
              <a:t>4) Je</a:t>
            </a:r>
            <a:r>
              <a:rPr lang="fr-FR" sz="2000" b="0" i="0" u="none" strike="noStrike" kern="1200" baseline="0" dirty="0">
                <a:solidFill>
                  <a:schemeClr val="tx1"/>
                </a:solidFill>
                <a:effectLst/>
                <a:latin typeface="Century Gothic" panose="020B0502020202020204" pitchFamily="34" charset="0"/>
                <a:ea typeface="+mn-ea"/>
                <a:cs typeface="+mn-cs"/>
              </a:rPr>
              <a:t> suis </a:t>
            </a:r>
            <a:r>
              <a:rPr lang="fr-FR" sz="2000" b="0" i="0" kern="1200" dirty="0" smtClean="0">
                <a:solidFill>
                  <a:schemeClr val="tx1"/>
                </a:solidFill>
                <a:effectLst/>
                <a:latin typeface="Century Gothic" panose="020B0502020202020204" pitchFamily="34" charset="0"/>
                <a:ea typeface="+mn-ea"/>
                <a:cs typeface="+mn-cs"/>
              </a:rPr>
              <a:t>française. </a:t>
            </a:r>
            <a:endParaRPr lang="fr-FR" sz="2000" b="0" i="0" kern="1200" dirty="0">
              <a:solidFill>
                <a:schemeClr val="tx1"/>
              </a:solidFill>
              <a:effectLst/>
              <a:latin typeface="Century Gothic" panose="020B0502020202020204" pitchFamily="34" charset="0"/>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fr-FR" sz="2000" b="0" i="0" u="none" strike="noStrike" kern="1200" dirty="0">
                <a:solidFill>
                  <a:schemeClr val="tx1"/>
                </a:solidFill>
                <a:effectLst/>
                <a:latin typeface="Century Gothic" panose="020B0502020202020204" pitchFamily="34" charset="0"/>
                <a:ea typeface="+mn-ea"/>
                <a:cs typeface="+mn-cs"/>
              </a:rPr>
              <a:t>5) Tu as un ami </a:t>
            </a:r>
            <a:r>
              <a:rPr lang="fr-FR" sz="2000" b="0" i="0" u="none" strike="noStrike" kern="1200" baseline="0" dirty="0">
                <a:solidFill>
                  <a:schemeClr val="tx1"/>
                </a:solidFill>
                <a:effectLst/>
                <a:latin typeface="Century Gothic" panose="020B0502020202020204" pitchFamily="34" charset="0"/>
                <a:ea typeface="+mn-ea"/>
                <a:cs typeface="+mn-cs"/>
              </a:rPr>
              <a:t>anglais ?</a:t>
            </a:r>
            <a:endParaRPr lang="en-GB" sz="2000" b="0" i="0" u="none" strike="noStrike" kern="1200" dirty="0">
              <a:solidFill>
                <a:schemeClr val="tx1"/>
              </a:solidFill>
              <a:effectLst/>
              <a:latin typeface="Century Gothic" panose="020B0502020202020204" pitchFamily="34" charset="0"/>
              <a:ea typeface="+mn-ea"/>
              <a:cs typeface="+mn-cs"/>
            </a:endParaRPr>
          </a:p>
          <a:p>
            <a:pPr rtl="0" eaLnBrk="1" fontAlgn="ctr" latinLnBrk="0" hangingPunct="1"/>
            <a:r>
              <a:rPr lang="fr-FR" sz="2000" b="0" i="0" u="none" strike="noStrike" kern="1200" dirty="0">
                <a:solidFill>
                  <a:schemeClr val="tx1"/>
                </a:solidFill>
                <a:effectLst/>
                <a:latin typeface="Century Gothic" panose="020B0502020202020204" pitchFamily="34" charset="0"/>
                <a:ea typeface="+mn-ea"/>
                <a:cs typeface="+mn-cs"/>
              </a:rPr>
              <a:t>6) C’</a:t>
            </a:r>
            <a:r>
              <a:rPr lang="fr-FR" sz="2000" b="0" i="0" u="none" strike="noStrike" kern="1200" baseline="0" dirty="0">
                <a:solidFill>
                  <a:schemeClr val="tx1"/>
                </a:solidFill>
                <a:effectLst/>
                <a:latin typeface="Century Gothic" panose="020B0502020202020204" pitchFamily="34" charset="0"/>
                <a:ea typeface="+mn-ea"/>
                <a:cs typeface="+mn-cs"/>
              </a:rPr>
              <a:t>est</a:t>
            </a:r>
            <a:r>
              <a:rPr lang="fr-FR" sz="2000" b="0" i="0" u="none" strike="noStrike" kern="1200" dirty="0">
                <a:solidFill>
                  <a:schemeClr val="tx1"/>
                </a:solidFill>
                <a:effectLst/>
                <a:latin typeface="Century Gothic" panose="020B0502020202020204" pitchFamily="34" charset="0"/>
                <a:ea typeface="+mn-ea"/>
                <a:cs typeface="+mn-cs"/>
              </a:rPr>
              <a:t> une femme sympathique</a:t>
            </a:r>
            <a:r>
              <a:rPr lang="fr-FR" sz="2000" b="0" i="0" u="none" strike="noStrike" kern="1200" dirty="0" smtClean="0">
                <a:solidFill>
                  <a:schemeClr val="tx1"/>
                </a:solidFill>
                <a:effectLst/>
                <a:latin typeface="Century Gothic" panose="020B0502020202020204" pitchFamily="34" charset="0"/>
                <a:ea typeface="+mn-ea"/>
                <a:cs typeface="+mn-cs"/>
              </a:rPr>
              <a:t>.*</a:t>
            </a:r>
            <a:endParaRPr lang="en-GB" sz="2000" b="0" i="0" u="none" strike="noStrike" kern="1200" dirty="0">
              <a:solidFill>
                <a:schemeClr val="tx1"/>
              </a:solidFill>
              <a:effectLst/>
              <a:latin typeface="Century Gothic" panose="020B0502020202020204" pitchFamily="34" charset="0"/>
              <a:ea typeface="+mn-ea"/>
              <a:cs typeface="+mn-cs"/>
            </a:endParaRPr>
          </a:p>
          <a:p>
            <a:pPr rtl="0" eaLnBrk="1" fontAlgn="ctr" latinLnBrk="0" hangingPunct="1"/>
            <a:r>
              <a:rPr lang="fr-FR" sz="2000" b="0" i="0" u="none" strike="noStrike" kern="1200" dirty="0">
                <a:solidFill>
                  <a:schemeClr val="tx1"/>
                </a:solidFill>
                <a:effectLst/>
                <a:latin typeface="Century Gothic" panose="020B0502020202020204" pitchFamily="34" charset="0"/>
                <a:ea typeface="+mn-ea"/>
                <a:cs typeface="+mn-cs"/>
              </a:rPr>
              <a:t>7) Tu</a:t>
            </a:r>
            <a:r>
              <a:rPr lang="fr-FR" sz="2000" b="0" i="0" u="none" strike="noStrike" kern="1200" baseline="0" dirty="0">
                <a:solidFill>
                  <a:schemeClr val="tx1"/>
                </a:solidFill>
                <a:effectLst/>
                <a:latin typeface="Century Gothic" panose="020B0502020202020204" pitchFamily="34" charset="0"/>
                <a:ea typeface="+mn-ea"/>
                <a:cs typeface="+mn-cs"/>
              </a:rPr>
              <a:t> es aimable</a:t>
            </a:r>
            <a:r>
              <a:rPr lang="fr-FR" sz="2000" b="0" i="0" u="none" strike="noStrike" kern="1200" dirty="0">
                <a:solidFill>
                  <a:schemeClr val="tx1"/>
                </a:solidFill>
                <a:effectLst/>
                <a:latin typeface="Century Gothic" panose="020B0502020202020204" pitchFamily="34" charset="0"/>
                <a:ea typeface="+mn-ea"/>
                <a:cs typeface="+mn-cs"/>
              </a:rPr>
              <a:t>.</a:t>
            </a:r>
            <a:endParaRPr lang="en-GB" sz="2000" b="0" i="0" u="none" strike="noStrike" kern="1200" dirty="0">
              <a:solidFill>
                <a:schemeClr val="tx1"/>
              </a:solidFill>
              <a:effectLst/>
              <a:latin typeface="Century Gothic" panose="020B0502020202020204" pitchFamily="34" charset="0"/>
              <a:ea typeface="+mn-ea"/>
              <a:cs typeface="+mn-cs"/>
            </a:endParaRPr>
          </a:p>
          <a:p>
            <a:pPr rtl="0" eaLnBrk="1" fontAlgn="ctr" latinLnBrk="0" hangingPunct="1"/>
            <a:r>
              <a:rPr lang="fr-FR" sz="2000" b="0" i="0" u="none" strike="noStrike" kern="1200" dirty="0">
                <a:solidFill>
                  <a:schemeClr val="tx1"/>
                </a:solidFill>
                <a:effectLst/>
                <a:latin typeface="Century Gothic" panose="020B0502020202020204" pitchFamily="34" charset="0"/>
                <a:ea typeface="+mn-ea"/>
                <a:cs typeface="+mn-cs"/>
              </a:rPr>
              <a:t>8) J’ai un ami intéressant.</a:t>
            </a:r>
            <a:endParaRPr lang="en-GB" sz="2000" b="0" i="0" u="none" strike="noStrike" kern="1200" dirty="0">
              <a:solidFill>
                <a:schemeClr val="tx1"/>
              </a:solidFill>
              <a:effectLst/>
              <a:latin typeface="Century Gothic" panose="020B0502020202020204" pitchFamily="34" charset="0"/>
              <a:ea typeface="+mn-ea"/>
              <a:cs typeface="+mn-cs"/>
            </a:endParaRPr>
          </a:p>
          <a:p>
            <a:endParaRPr lang="fr-FR" sz="1200" b="1" i="0" u="none" strike="noStrike" kern="1200" dirty="0" smtClean="0">
              <a:solidFill>
                <a:schemeClr val="tx1"/>
              </a:solidFill>
              <a:effectLst/>
              <a:latin typeface="+mn-lt"/>
              <a:ea typeface="+mn-ea"/>
              <a:cs typeface="+mn-cs"/>
            </a:endParaRPr>
          </a:p>
          <a:p>
            <a:pPr marL="0" indent="0">
              <a:buFont typeface="Arial" panose="020B0604020202020204" pitchFamily="34" charset="0"/>
              <a:buNone/>
            </a:pPr>
            <a:r>
              <a:rPr lang="fr-FR" sz="1200" b="0" i="0" u="none" strike="noStrike" kern="1200" dirty="0" smtClean="0">
                <a:solidFill>
                  <a:schemeClr val="tx1"/>
                </a:solidFill>
                <a:effectLst/>
                <a:latin typeface="+mn-lt"/>
                <a:ea typeface="+mn-ea"/>
                <a:cs typeface="+mn-cs"/>
              </a:rPr>
              <a:t>*</a:t>
            </a:r>
            <a:r>
              <a:rPr lang="fr-FR" sz="1200" b="0" i="0" u="none" strike="noStrike" kern="1200" baseline="0" dirty="0" smtClean="0">
                <a:solidFill>
                  <a:schemeClr val="tx1"/>
                </a:solidFill>
                <a:effectLst/>
                <a:latin typeface="+mn-lt"/>
                <a:ea typeface="+mn-ea"/>
                <a:cs typeface="+mn-cs"/>
              </a:rPr>
              <a:t>  </a:t>
            </a:r>
            <a:r>
              <a:rPr lang="fr-FR" sz="1200" b="0" i="0" u="none" strike="noStrike" kern="1200" dirty="0" err="1" smtClean="0">
                <a:solidFill>
                  <a:schemeClr val="tx1"/>
                </a:solidFill>
                <a:effectLst/>
                <a:latin typeface="+mn-lt"/>
                <a:ea typeface="+mn-ea"/>
                <a:cs typeface="+mn-cs"/>
              </a:rPr>
              <a:t>Accept</a:t>
            </a:r>
            <a:r>
              <a:rPr lang="fr-FR" sz="1200" b="0" i="0" u="none" strike="noStrike" kern="1200" dirty="0" smtClean="0">
                <a:solidFill>
                  <a:schemeClr val="tx1"/>
                </a:solidFill>
                <a:effectLst/>
                <a:latin typeface="+mn-lt"/>
                <a:ea typeface="+mn-ea"/>
                <a:cs typeface="+mn-cs"/>
              </a:rPr>
              <a:t> ‘Il</a:t>
            </a:r>
            <a:r>
              <a:rPr lang="fr-FR" sz="1200" b="0" i="0" u="none" strike="noStrike" kern="1200" baseline="0" dirty="0" smtClean="0">
                <a:solidFill>
                  <a:schemeClr val="tx1"/>
                </a:solidFill>
                <a:effectLst/>
                <a:latin typeface="+mn-lt"/>
                <a:ea typeface="+mn-ea"/>
                <a:cs typeface="+mn-cs"/>
              </a:rPr>
              <a:t> est...’ in place of ‘C’est...’ in (1) and </a:t>
            </a:r>
            <a:r>
              <a:rPr lang="fr-FR" sz="1200" b="0" i="0" u="none" strike="noStrike" kern="1200" dirty="0" smtClean="0">
                <a:solidFill>
                  <a:schemeClr val="tx1"/>
                </a:solidFill>
                <a:effectLst/>
                <a:latin typeface="+mn-lt"/>
                <a:ea typeface="+mn-ea"/>
                <a:cs typeface="+mn-cs"/>
              </a:rPr>
              <a:t>‘Elle</a:t>
            </a:r>
            <a:r>
              <a:rPr lang="fr-FR" sz="1200" b="0" i="0" u="none" strike="noStrike" kern="1200" baseline="0" dirty="0" smtClean="0">
                <a:solidFill>
                  <a:schemeClr val="tx1"/>
                </a:solidFill>
                <a:effectLst/>
                <a:latin typeface="+mn-lt"/>
                <a:ea typeface="+mn-ea"/>
                <a:cs typeface="+mn-cs"/>
              </a:rPr>
              <a:t> est...’ in place of ‘C’est...’ in (2).</a:t>
            </a:r>
            <a:endParaRPr lang="fr-FR" sz="1200" b="0" i="0" u="none" strike="noStrike" kern="1200" dirty="0" smtClean="0">
              <a:solidFill>
                <a:schemeClr val="tx1"/>
              </a:solidFill>
              <a:effectLst/>
              <a:latin typeface="+mn-lt"/>
              <a:ea typeface="+mn-ea"/>
              <a:cs typeface="+mn-cs"/>
            </a:endParaRPr>
          </a:p>
          <a:p>
            <a:pPr marL="0" indent="0">
              <a:buFont typeface="Arial" panose="020B0604020202020204" pitchFamily="34" charset="0"/>
              <a:buNone/>
            </a:pPr>
            <a:endParaRPr lang="fr-FR" sz="1200" b="0" i="0" u="none" strike="noStrike" kern="1200" dirty="0">
              <a:solidFill>
                <a:schemeClr val="tx1"/>
              </a:solidFill>
              <a:effectLst/>
              <a:latin typeface="+mn-lt"/>
              <a:ea typeface="+mn-ea"/>
              <a:cs typeface="+mn-cs"/>
            </a:endParaRPr>
          </a:p>
          <a:p>
            <a:r>
              <a:rPr lang="fr-FR" sz="1200" b="1" i="0" u="none" strike="noStrike" kern="1200" dirty="0" err="1">
                <a:solidFill>
                  <a:schemeClr val="tx1"/>
                </a:solidFill>
                <a:effectLst/>
                <a:latin typeface="+mn-lt"/>
                <a:ea typeface="+mn-ea"/>
                <a:cs typeface="+mn-cs"/>
              </a:rPr>
              <a:t>Vocabulary</a:t>
            </a:r>
            <a:r>
              <a:rPr lang="fr-FR" sz="1200" b="1" i="0" u="none" strike="noStrike" kern="1200" dirty="0">
                <a:solidFill>
                  <a:schemeClr val="tx1"/>
                </a:solidFill>
                <a:effectLst/>
                <a:latin typeface="+mn-lt"/>
                <a:ea typeface="+mn-ea"/>
                <a:cs typeface="+mn-cs"/>
              </a:rPr>
              <a:t> (</a:t>
            </a:r>
            <a:r>
              <a:rPr lang="fr-FR" sz="1200" b="1" i="0" u="none" strike="noStrike" kern="1200" dirty="0" err="1">
                <a:solidFill>
                  <a:schemeClr val="tx1"/>
                </a:solidFill>
                <a:effectLst/>
                <a:latin typeface="+mn-lt"/>
                <a:ea typeface="+mn-ea"/>
                <a:cs typeface="+mn-cs"/>
              </a:rPr>
              <a:t>words</a:t>
            </a:r>
            <a:r>
              <a:rPr lang="fr-FR" sz="1200" b="1" i="0" u="none" strike="noStrike" kern="1200" dirty="0">
                <a:solidFill>
                  <a:schemeClr val="tx1"/>
                </a:solidFill>
                <a:effectLst/>
                <a:latin typeface="+mn-lt"/>
                <a:ea typeface="+mn-ea"/>
                <a:cs typeface="+mn-cs"/>
              </a:rPr>
              <a:t> </a:t>
            </a:r>
            <a:r>
              <a:rPr lang="fr-FR" sz="1200" b="1" i="0" u="none" strike="noStrike" kern="1200" dirty="0" err="1">
                <a:solidFill>
                  <a:schemeClr val="tx1"/>
                </a:solidFill>
                <a:effectLst/>
                <a:latin typeface="+mn-lt"/>
                <a:ea typeface="+mn-ea"/>
                <a:cs typeface="+mn-cs"/>
              </a:rPr>
              <a:t>recycled</a:t>
            </a:r>
            <a:r>
              <a:rPr lang="fr-FR" sz="1200" b="1" i="0" u="none" strike="noStrike" kern="1200" baseline="0" dirty="0">
                <a:solidFill>
                  <a:schemeClr val="tx1"/>
                </a:solidFill>
                <a:effectLst/>
                <a:latin typeface="+mn-lt"/>
                <a:ea typeface="+mn-ea"/>
                <a:cs typeface="+mn-cs"/>
              </a:rPr>
              <a:t> </a:t>
            </a:r>
            <a:r>
              <a:rPr lang="fr-FR" sz="1200" b="1" i="0" u="none" strike="noStrike" kern="1200" baseline="0" dirty="0" err="1">
                <a:solidFill>
                  <a:schemeClr val="tx1"/>
                </a:solidFill>
                <a:effectLst/>
                <a:latin typeface="+mn-lt"/>
                <a:ea typeface="+mn-ea"/>
                <a:cs typeface="+mn-cs"/>
              </a:rPr>
              <a:t>from</a:t>
            </a:r>
            <a:r>
              <a:rPr lang="fr-FR" sz="1200" b="1" i="0" u="none" strike="noStrike" kern="1200" baseline="0" dirty="0">
                <a:solidFill>
                  <a:schemeClr val="tx1"/>
                </a:solidFill>
                <a:effectLst/>
                <a:latin typeface="+mn-lt"/>
                <a:ea typeface="+mn-ea"/>
                <a:cs typeface="+mn-cs"/>
              </a:rPr>
              <a:t> </a:t>
            </a:r>
            <a:r>
              <a:rPr lang="fr-FR" sz="1200" b="1" i="0" u="none" strike="noStrike" kern="1200" baseline="0" dirty="0" err="1">
                <a:solidFill>
                  <a:schemeClr val="tx1"/>
                </a:solidFill>
                <a:effectLst/>
                <a:latin typeface="+mn-lt"/>
                <a:ea typeface="+mn-ea"/>
                <a:cs typeface="+mn-cs"/>
              </a:rPr>
              <a:t>previous</a:t>
            </a:r>
            <a:r>
              <a:rPr lang="fr-FR" sz="1200" b="1" i="0" u="none" strike="noStrike" kern="1200" baseline="0" dirty="0">
                <a:solidFill>
                  <a:schemeClr val="tx1"/>
                </a:solidFill>
                <a:effectLst/>
                <a:latin typeface="+mn-lt"/>
                <a:ea typeface="+mn-ea"/>
                <a:cs typeface="+mn-cs"/>
              </a:rPr>
              <a:t> </a:t>
            </a:r>
            <a:r>
              <a:rPr lang="fr-FR" sz="1200" b="1" i="0" u="none" strike="noStrike" kern="1200" baseline="0" dirty="0" err="1">
                <a:solidFill>
                  <a:schemeClr val="tx1"/>
                </a:solidFill>
                <a:effectLst/>
                <a:latin typeface="+mn-lt"/>
                <a:ea typeface="+mn-ea"/>
                <a:cs typeface="+mn-cs"/>
              </a:rPr>
              <a:t>weeks</a:t>
            </a:r>
            <a:r>
              <a:rPr lang="fr-FR" sz="1200" b="1" i="0" u="none" strike="noStrike" kern="1200" baseline="0" dirty="0">
                <a:solidFill>
                  <a:schemeClr val="tx1"/>
                </a:solidFill>
                <a:effectLst/>
                <a:latin typeface="+mn-lt"/>
                <a:ea typeface="+mn-ea"/>
                <a:cs typeface="+mn-cs"/>
              </a:rPr>
              <a:t> in </a:t>
            </a:r>
            <a:r>
              <a:rPr lang="fr-FR" sz="1200" b="1" i="0" u="none" strike="noStrike" kern="1200" baseline="0" dirty="0" err="1">
                <a:solidFill>
                  <a:schemeClr val="tx1"/>
                </a:solidFill>
                <a:effectLst/>
                <a:latin typeface="+mn-lt"/>
                <a:ea typeface="+mn-ea"/>
                <a:cs typeface="+mn-cs"/>
              </a:rPr>
              <a:t>italics</a:t>
            </a:r>
            <a:r>
              <a:rPr lang="fr-FR" sz="1200" b="1" i="0" u="none" strike="noStrike" kern="1200" baseline="0" dirty="0">
                <a:solidFill>
                  <a:schemeClr val="tx1"/>
                </a:solidFill>
                <a:effectLst/>
                <a:latin typeface="+mn-lt"/>
                <a:ea typeface="+mn-ea"/>
                <a:cs typeface="+mn-cs"/>
              </a:rPr>
              <a:t>)</a:t>
            </a:r>
            <a:endParaRPr lang="fr-FR"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professeur [1150], femme [154], chanteur [3251], ami/amie [467], drôle [2166], intéressant [1244], sympathique [4164], </a:t>
            </a:r>
            <a:r>
              <a:rPr lang="fr-FR" sz="1200" b="0" i="1" kern="1200" dirty="0">
                <a:solidFill>
                  <a:schemeClr val="tx1"/>
                </a:solidFill>
                <a:effectLst/>
                <a:latin typeface="+mn-lt"/>
                <a:ea typeface="+mn-ea"/>
                <a:cs typeface="+mn-cs"/>
              </a:rPr>
              <a:t>aimable [4668], anglais [784], français [251]</a:t>
            </a:r>
            <a:endParaRPr lang="de-DE"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fr-FR" sz="1200" b="1" i="0" u="none" strike="noStrike" kern="1200" dirty="0">
              <a:solidFill>
                <a:schemeClr val="tx1"/>
              </a:solidFill>
              <a:effectLst/>
              <a:latin typeface="+mn-lt"/>
              <a:ea typeface="+mn-ea"/>
              <a:cs typeface="+mn-cs"/>
            </a:endParaRPr>
          </a:p>
          <a:p>
            <a:pPr marL="0" indent="0">
              <a:buNone/>
            </a:pPr>
            <a:endParaRPr lang="en-GB"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59</a:t>
            </a:fld>
            <a:endParaRPr lang="en-GB">
              <a:solidFill>
                <a:prstClr val="black"/>
              </a:solidFill>
            </a:endParaRPr>
          </a:p>
        </p:txBody>
      </p:sp>
    </p:spTree>
    <p:extLst>
      <p:ext uri="{BB962C8B-B14F-4D97-AF65-F5344CB8AC3E}">
        <p14:creationId xmlns:p14="http://schemas.microsoft.com/office/powerpoint/2010/main" val="21342298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Time</a:t>
            </a:r>
            <a:r>
              <a:rPr lang="en-GB" baseline="0" dirty="0" smtClean="0"/>
              <a:t> allowing, share further thoughts</a:t>
            </a:r>
            <a:br>
              <a:rPr lang="en-GB" baseline="0" dirty="0" smtClean="0"/>
            </a:br>
            <a:r>
              <a:rPr lang="en-GB" baseline="0" dirty="0" smtClean="0"/>
              <a:t>1] Creativity</a:t>
            </a:r>
            <a:br>
              <a:rPr lang="en-GB" baseline="0" dirty="0" smtClean="0"/>
            </a:br>
            <a:r>
              <a:rPr lang="en-GB" baseline="0" dirty="0" smtClean="0"/>
              <a:t>2] Empathy</a:t>
            </a:r>
            <a:br>
              <a:rPr lang="en-GB" baseline="0" dirty="0" smtClean="0"/>
            </a:br>
            <a:r>
              <a:rPr lang="en-GB" baseline="0" dirty="0" smtClean="0"/>
              <a:t>3] Beyond the classroom projects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61</a:t>
            </a:fld>
            <a:endParaRPr lang="en-GB"/>
          </a:p>
        </p:txBody>
      </p:sp>
    </p:spTree>
    <p:extLst>
      <p:ext uri="{BB962C8B-B14F-4D97-AF65-F5344CB8AC3E}">
        <p14:creationId xmlns:p14="http://schemas.microsoft.com/office/powerpoint/2010/main" val="488824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 mins</a:t>
            </a: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482614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English also absorbed</a:t>
            </a:r>
            <a:r>
              <a:rPr lang="en-GB" baseline="0" dirty="0" smtClean="0"/>
              <a:t> a lot of French words and Latin words as a result of the French Invasion of 1066 (William the Conqueror).</a:t>
            </a:r>
            <a:br>
              <a:rPr lang="en-GB" baseline="0" dirty="0" smtClean="0"/>
            </a:br>
            <a:r>
              <a:rPr lang="en-GB" baseline="0" dirty="0" smtClean="0"/>
              <a:t>These words didn’t replace the German words, they just added to the English language.</a:t>
            </a:r>
          </a:p>
          <a:p>
            <a:r>
              <a:rPr lang="en-GB" baseline="0" dirty="0" smtClean="0"/>
              <a:t>Since those early times, English has just absorbed more and more words from other countries’ languages.</a:t>
            </a:r>
            <a:endParaRPr lang="en-GB" dirty="0"/>
          </a:p>
        </p:txBody>
      </p:sp>
      <p:sp>
        <p:nvSpPr>
          <p:cNvPr id="4" name="Slide Number Placeholder 3"/>
          <p:cNvSpPr>
            <a:spLocks noGrp="1"/>
          </p:cNvSpPr>
          <p:nvPr>
            <p:ph type="sldNum" sz="quarter" idx="10"/>
          </p:nvPr>
        </p:nvSpPr>
        <p:spPr/>
        <p:txBody>
          <a:bodyPr/>
          <a:lstStyle/>
          <a:p>
            <a:fld id="{B2FD9195-7D31-4AC4-A7D6-90E7679F67DA}" type="slidenum">
              <a:rPr lang="en-GB" smtClean="0"/>
              <a:t>62</a:t>
            </a:fld>
            <a:endParaRPr lang="en-GB"/>
          </a:p>
        </p:txBody>
      </p:sp>
    </p:spTree>
    <p:extLst>
      <p:ext uri="{BB962C8B-B14F-4D97-AF65-F5344CB8AC3E}">
        <p14:creationId xmlns:p14="http://schemas.microsoft.com/office/powerpoint/2010/main" val="38843955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By </a:t>
            </a:r>
            <a:r>
              <a:rPr lang="en-GB" dirty="0" err="1" smtClean="0"/>
              <a:t>Murraytheb</a:t>
            </a:r>
            <a:r>
              <a:rPr lang="en-GB" dirty="0" smtClean="0"/>
              <a:t> at English Wikipedia - Transferred from </a:t>
            </a:r>
            <a:r>
              <a:rPr lang="en-GB" dirty="0" err="1" smtClean="0"/>
              <a:t>en.wikipedia</a:t>
            </a:r>
            <a:r>
              <a:rPr lang="en-GB" dirty="0" smtClean="0"/>
              <a:t> to Commons., Public Domain, https://commons.wikimedia.org/w/index.php?curid=3448702</a:t>
            </a:r>
            <a:br>
              <a:rPr lang="en-GB" dirty="0" smtClean="0"/>
            </a:br>
            <a:r>
              <a:rPr lang="en-GB" dirty="0" smtClean="0">
                <a:hlinkClick r:id="rId3"/>
              </a:rPr>
              <a:t>https://en.wikipedia.org/wiki/List_of_English_words_of_French_origin#/media/File:Origins_of_English_PieChart.svg</a:t>
            </a:r>
            <a:endParaRPr lang="en-GB" dirty="0" smtClean="0"/>
          </a:p>
          <a:p>
            <a:endParaRPr lang="en-GB" dirty="0" smtClean="0"/>
          </a:p>
          <a:p>
            <a:r>
              <a:rPr lang="en-GB" dirty="0" smtClean="0">
                <a:hlinkClick r:id="rId4"/>
              </a:rPr>
              <a:t>https://en.wikipedia.org/wiki/Lists_of_English_words_by_country_or_language_of_origin</a:t>
            </a:r>
            <a:endParaRPr lang="en-GB" dirty="0" smtClean="0"/>
          </a:p>
          <a:p>
            <a:endParaRPr lang="en-GB" dirty="0" smtClean="0"/>
          </a:p>
          <a:p>
            <a:r>
              <a:rPr lang="en-GB" dirty="0" smtClean="0">
                <a:hlinkClick r:id="rId5"/>
              </a:rPr>
              <a:t>https://www.bbc.co.uk/news/magazine-26014925</a:t>
            </a:r>
            <a:r>
              <a:rPr lang="en-GB" dirty="0" smtClean="0"/>
              <a:t> – article about loan words</a:t>
            </a:r>
            <a:endParaRPr lang="en-GB" dirty="0"/>
          </a:p>
        </p:txBody>
      </p:sp>
      <p:sp>
        <p:nvSpPr>
          <p:cNvPr id="4" name="Slide Number Placeholder 3"/>
          <p:cNvSpPr>
            <a:spLocks noGrp="1"/>
          </p:cNvSpPr>
          <p:nvPr>
            <p:ph type="sldNum" sz="quarter" idx="10"/>
          </p:nvPr>
        </p:nvSpPr>
        <p:spPr/>
        <p:txBody>
          <a:bodyPr/>
          <a:lstStyle/>
          <a:p>
            <a:fld id="{B2FD9195-7D31-4AC4-A7D6-90E7679F67DA}" type="slidenum">
              <a:rPr lang="en-GB" smtClean="0"/>
              <a:t>63</a:t>
            </a:fld>
            <a:endParaRPr lang="en-GB"/>
          </a:p>
        </p:txBody>
      </p:sp>
    </p:spTree>
    <p:extLst>
      <p:ext uri="{BB962C8B-B14F-4D97-AF65-F5344CB8AC3E}">
        <p14:creationId xmlns:p14="http://schemas.microsoft.com/office/powerpoint/2010/main" val="35094145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The link-making you</a:t>
            </a:r>
            <a:r>
              <a:rPr lang="en-GB" dirty="0" smtClean="0"/>
              <a:t/>
            </a:r>
            <a:br>
              <a:rPr lang="en-GB" dirty="0" smtClean="0"/>
            </a:br>
            <a:r>
              <a:rPr lang="en-GB" dirty="0" smtClean="0"/>
              <a:t>Cognate starters</a:t>
            </a:r>
            <a:br>
              <a:rPr lang="en-GB" dirty="0" smtClean="0"/>
            </a:br>
            <a:r>
              <a:rPr lang="en-GB" b="1" dirty="0" smtClean="0"/>
              <a:t/>
            </a:r>
            <a:br>
              <a:rPr lang="en-GB" b="1" dirty="0" smtClean="0"/>
            </a:br>
            <a:r>
              <a:rPr lang="en-GB" b="1" dirty="0" smtClean="0"/>
              <a:t>Working with French-English</a:t>
            </a:r>
            <a:r>
              <a:rPr lang="en-GB" b="1" baseline="0" dirty="0" smtClean="0"/>
              <a:t> words patterns</a:t>
            </a:r>
            <a:endParaRPr lang="en-GB" b="1" dirty="0" smtClean="0"/>
          </a:p>
          <a:p>
            <a:r>
              <a:rPr lang="en-GB" dirty="0" smtClean="0"/>
              <a:t/>
            </a:r>
            <a:br>
              <a:rPr lang="en-GB" dirty="0" smtClean="0"/>
            </a:br>
            <a:r>
              <a:rPr lang="en-GB" dirty="0" smtClean="0"/>
              <a:t>The idea is that each pattern is</a:t>
            </a:r>
            <a:r>
              <a:rPr lang="en-GB" baseline="0" dirty="0" smtClean="0"/>
              <a:t> given 5-10 minutes in tutor time (so NOT taking time out of L2 lessons!) each week, so that this set represents a term’s worth of activities.</a:t>
            </a:r>
            <a:br>
              <a:rPr lang="en-GB" baseline="0" dirty="0" smtClean="0"/>
            </a:br>
            <a:r>
              <a:rPr lang="en-GB" baseline="0" dirty="0" smtClean="0"/>
              <a:t>They are written so that non-linguist tutors can deliver them.</a:t>
            </a:r>
            <a:br>
              <a:rPr lang="en-GB" baseline="0" dirty="0" smtClean="0"/>
            </a:b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Word frequency: </a:t>
            </a:r>
            <a:r>
              <a:rPr lang="en-GB" baseline="0" dirty="0" err="1" smtClean="0"/>
              <a:t>timide</a:t>
            </a:r>
            <a:r>
              <a:rPr lang="en-GB" baseline="0" dirty="0" smtClean="0"/>
              <a:t> []; </a:t>
            </a:r>
            <a:r>
              <a:rPr lang="en-GB" baseline="0" dirty="0" err="1" smtClean="0"/>
              <a:t>solide</a:t>
            </a:r>
            <a:r>
              <a:rPr lang="en-GB" baseline="0" dirty="0" smtClean="0"/>
              <a:t> [1414]; </a:t>
            </a:r>
            <a:r>
              <a:rPr lang="en-GB" baseline="0" dirty="0" err="1" smtClean="0"/>
              <a:t>adulte</a:t>
            </a:r>
            <a:r>
              <a:rPr lang="en-GB" baseline="0" dirty="0" smtClean="0"/>
              <a:t> [1580]; </a:t>
            </a:r>
            <a:r>
              <a:rPr lang="en-GB" baseline="0" dirty="0" err="1" smtClean="0"/>
              <a:t>moderne</a:t>
            </a:r>
            <a:r>
              <a:rPr lang="en-GB" baseline="0" dirty="0" smtClean="0"/>
              <a:t> [1239]; </a:t>
            </a:r>
            <a:r>
              <a:rPr lang="en-GB" baseline="0" dirty="0" err="1" smtClean="0"/>
              <a:t>groupe</a:t>
            </a:r>
            <a:r>
              <a:rPr lang="en-GB" baseline="0" dirty="0" smtClean="0"/>
              <a:t> [187]; </a:t>
            </a:r>
            <a:r>
              <a:rPr lang="en-GB" baseline="0" dirty="0" err="1" smtClean="0"/>
              <a:t>vaste</a:t>
            </a:r>
            <a:r>
              <a:rPr lang="en-GB" baseline="0" dirty="0" smtClean="0"/>
              <a:t> [1142]; </a:t>
            </a:r>
            <a:r>
              <a:rPr lang="en-GB" baseline="0" dirty="0" err="1" smtClean="0"/>
              <a:t>symbole</a:t>
            </a:r>
            <a:r>
              <a:rPr lang="en-GB" baseline="0" dirty="0" smtClean="0"/>
              <a:t> 1427] </a:t>
            </a:r>
            <a:r>
              <a:rPr lang="en-GB" baseline="0" dirty="0" err="1" smtClean="0"/>
              <a:t>complexe</a:t>
            </a:r>
            <a:r>
              <a:rPr lang="en-GB" baseline="0" dirty="0" smtClean="0"/>
              <a:t> [933]</a:t>
            </a:r>
            <a:br>
              <a:rPr lang="en-GB" baseline="0" dirty="0" smtClean="0"/>
            </a:br>
            <a:r>
              <a:rPr lang="en-GB" baseline="0" dirty="0" smtClean="0"/>
              <a:t>Source: </a:t>
            </a:r>
            <a:r>
              <a:rPr lang="en-GB" sz="1200" dirty="0" smtClean="0">
                <a:solidFill>
                  <a:schemeClr val="dk1"/>
                </a:solidFill>
                <a:effectLst/>
                <a:latin typeface="+mn-lt"/>
                <a:ea typeface="+mn-ea"/>
                <a:cs typeface="+mn-cs"/>
              </a:rPr>
              <a:t>Lonsdale, D. &amp; Le Bras, Y. (2009). </a:t>
            </a:r>
            <a:r>
              <a:rPr lang="en-GB" sz="1200" i="1" dirty="0" smtClean="0">
                <a:solidFill>
                  <a:schemeClr val="dk1"/>
                </a:solidFill>
                <a:effectLst/>
                <a:latin typeface="+mn-lt"/>
                <a:ea typeface="+mn-ea"/>
                <a:cs typeface="+mn-cs"/>
              </a:rPr>
              <a:t>A frequency dictionary of French: Core vocabulary for learners</a:t>
            </a:r>
            <a:r>
              <a:rPr lang="en-GB" sz="1200" dirty="0" smtClean="0">
                <a:solidFill>
                  <a:schemeClr val="dk1"/>
                </a:solidFill>
                <a:effectLst/>
                <a:latin typeface="+mn-lt"/>
                <a:ea typeface="+mn-ea"/>
                <a:cs typeface="+mn-cs"/>
              </a:rPr>
              <a:t>. London: Routledge</a:t>
            </a:r>
          </a:p>
          <a:p>
            <a:endParaRPr lang="en-GB" baseline="0" dirty="0" smtClean="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64</a:t>
            </a:fld>
            <a:endParaRPr lang="en-GB">
              <a:solidFill>
                <a:prstClr val="black"/>
              </a:solidFill>
            </a:endParaRPr>
          </a:p>
        </p:txBody>
      </p:sp>
    </p:spTree>
    <p:extLst>
      <p:ext uri="{BB962C8B-B14F-4D97-AF65-F5344CB8AC3E}">
        <p14:creationId xmlns:p14="http://schemas.microsoft.com/office/powerpoint/2010/main" val="39935006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65</a:t>
            </a:fld>
            <a:endParaRPr lang="en-GB">
              <a:solidFill>
                <a:prstClr val="black"/>
              </a:solidFill>
            </a:endParaRPr>
          </a:p>
        </p:txBody>
      </p:sp>
    </p:spTree>
    <p:extLst>
      <p:ext uri="{BB962C8B-B14F-4D97-AF65-F5344CB8AC3E}">
        <p14:creationId xmlns:p14="http://schemas.microsoft.com/office/powerpoint/2010/main" val="29572131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68</a:t>
            </a:fld>
            <a:endParaRPr lang="en-GB">
              <a:solidFill>
                <a:prstClr val="black"/>
              </a:solidFill>
            </a:endParaRPr>
          </a:p>
        </p:txBody>
      </p:sp>
    </p:spTree>
    <p:extLst>
      <p:ext uri="{BB962C8B-B14F-4D97-AF65-F5344CB8AC3E}">
        <p14:creationId xmlns:p14="http://schemas.microsoft.com/office/powerpoint/2010/main" val="31028877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69</a:t>
            </a:fld>
            <a:endParaRPr lang="en-GB">
              <a:solidFill>
                <a:prstClr val="black"/>
              </a:solidFill>
            </a:endParaRPr>
          </a:p>
        </p:txBody>
      </p:sp>
    </p:spTree>
    <p:extLst>
      <p:ext uri="{BB962C8B-B14F-4D97-AF65-F5344CB8AC3E}">
        <p14:creationId xmlns:p14="http://schemas.microsoft.com/office/powerpoint/2010/main" val="14509765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71</a:t>
            </a:fld>
            <a:endParaRPr lang="en-GB"/>
          </a:p>
        </p:txBody>
      </p:sp>
    </p:spTree>
    <p:extLst>
      <p:ext uri="{BB962C8B-B14F-4D97-AF65-F5344CB8AC3E}">
        <p14:creationId xmlns:p14="http://schemas.microsoft.com/office/powerpoint/2010/main" val="4161495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Discussion 3-4 minutes</a:t>
            </a:r>
            <a:br>
              <a:rPr lang="en-GB" dirty="0" smtClean="0"/>
            </a:br>
            <a:r>
              <a:rPr lang="en-GB" dirty="0" smtClean="0"/>
              <a:t>Feed back the responses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4266767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2141165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look at some factors that are usually beyond the teachers’ control, they work at macro levels, of politics, educational policy, national and international societal views and trends, and personal factors that influence individual learners in different ways.</a:t>
            </a:r>
          </a:p>
        </p:txBody>
      </p:sp>
      <p:sp>
        <p:nvSpPr>
          <p:cNvPr id="4" name="Slide Number Placeholder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860856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In this year’s Language Trends Survey, teachers cited</a:t>
            </a:r>
            <a:r>
              <a:rPr lang="en-GB" baseline="0" dirty="0"/>
              <a:t> these factors………….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2463627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26/09/2019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26/09/2019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53333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5286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3894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3943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8395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65319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26/09/2019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85328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26/09/2019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81731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26/09/2019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26835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26/09/2019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35736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26/09/2019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57889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10363200" cy="2387600"/>
          </a:xfrm>
        </p:spPr>
        <p:txBody>
          <a:bodyPr anchor="b"/>
          <a:lstStyle>
            <a:lvl1pPr algn="ctr">
              <a:defRPr sz="4774">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1" y="3602039"/>
            <a:ext cx="9144000" cy="1655762"/>
          </a:xfrm>
        </p:spPr>
        <p:txBody>
          <a:bodyPr/>
          <a:lstStyle>
            <a:lvl1pPr marL="0" indent="0" algn="ctr">
              <a:buNone/>
              <a:defRPr sz="1910">
                <a:solidFill>
                  <a:schemeClr val="accent5">
                    <a:lumMod val="50000"/>
                  </a:schemeClr>
                </a:solidFill>
                <a:latin typeface="Century Gothic" panose="020B0502020202020204" pitchFamily="34" charset="0"/>
              </a:defRPr>
            </a:lvl1pPr>
            <a:lvl2pPr marL="363755" indent="0" algn="ctr">
              <a:buNone/>
              <a:defRPr sz="1591"/>
            </a:lvl2pPr>
            <a:lvl3pPr marL="727510" indent="0" algn="ctr">
              <a:buNone/>
              <a:defRPr sz="1432"/>
            </a:lvl3pPr>
            <a:lvl4pPr marL="1091265" indent="0" algn="ctr">
              <a:buNone/>
              <a:defRPr sz="1273"/>
            </a:lvl4pPr>
            <a:lvl5pPr marL="1455020" indent="0" algn="ctr">
              <a:buNone/>
              <a:defRPr sz="1273"/>
            </a:lvl5pPr>
            <a:lvl6pPr marL="1818775" indent="0" algn="ctr">
              <a:buNone/>
              <a:defRPr sz="1273"/>
            </a:lvl6pPr>
            <a:lvl7pPr marL="2182529" indent="0" algn="ctr">
              <a:buNone/>
              <a:defRPr sz="1273"/>
            </a:lvl7pPr>
            <a:lvl8pPr marL="2546285" indent="0" algn="ctr">
              <a:buNone/>
              <a:defRPr sz="1273"/>
            </a:lvl8pPr>
            <a:lvl9pPr marL="2910039" indent="0" algn="ctr">
              <a:buNone/>
              <a:defRPr sz="1273"/>
            </a:lvl9pPr>
          </a:lstStyle>
          <a:p>
            <a:r>
              <a:rPr lang="en-US" dirty="0"/>
              <a:t>Click to edit Master subtitle style</a:t>
            </a:r>
          </a:p>
        </p:txBody>
      </p:sp>
      <p:sp>
        <p:nvSpPr>
          <p:cNvPr id="4" name="TextBox 3"/>
          <p:cNvSpPr txBox="1"/>
          <p:nvPr userDrawn="1"/>
        </p:nvSpPr>
        <p:spPr>
          <a:xfrm>
            <a:off x="8068899" y="6534396"/>
            <a:ext cx="1986844" cy="259943"/>
          </a:xfrm>
          <a:prstGeom prst="rect">
            <a:avLst/>
          </a:prstGeom>
          <a:noFill/>
        </p:spPr>
        <p:txBody>
          <a:bodyPr wrap="square" rtlCol="0">
            <a:spAutoFit/>
          </a:bodyPr>
          <a:lstStyle/>
          <a:p>
            <a:r>
              <a:rPr lang="en-GB" sz="1089" dirty="0">
                <a:solidFill>
                  <a:prstClr val="white"/>
                </a:solidFill>
                <a:latin typeface="Century Gothic" panose="020B0502020202020204" pitchFamily="34" charset="0"/>
              </a:rPr>
              <a:t>Rachel Hawkes</a:t>
            </a:r>
          </a:p>
        </p:txBody>
      </p:sp>
    </p:spTree>
    <p:extLst>
      <p:ext uri="{BB962C8B-B14F-4D97-AF65-F5344CB8AC3E}">
        <p14:creationId xmlns:p14="http://schemas.microsoft.com/office/powerpoint/2010/main" val="389695939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1591"/>
            </a:lvl2pPr>
            <a:lvl3pPr>
              <a:defRPr sz="1432"/>
            </a:lvl3pPr>
            <a:lvl4pPr>
              <a:defRPr sz="1273"/>
            </a:lvl4pPr>
            <a:lvl5pPr>
              <a:defRPr sz="127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87450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774"/>
            </a:lvl1pPr>
          </a:lstStyle>
          <a:p>
            <a:r>
              <a:rPr lang="en-US" dirty="0"/>
              <a:t>Click to edit Master title style</a:t>
            </a:r>
          </a:p>
        </p:txBody>
      </p:sp>
      <p:sp>
        <p:nvSpPr>
          <p:cNvPr id="3" name="Text Placeholder 2"/>
          <p:cNvSpPr>
            <a:spLocks noGrp="1"/>
          </p:cNvSpPr>
          <p:nvPr>
            <p:ph type="body" idx="1"/>
          </p:nvPr>
        </p:nvSpPr>
        <p:spPr>
          <a:xfrm>
            <a:off x="831851" y="4589466"/>
            <a:ext cx="10515600" cy="1500187"/>
          </a:xfrm>
        </p:spPr>
        <p:txBody>
          <a:bodyPr/>
          <a:lstStyle>
            <a:lvl1pPr marL="0" indent="0">
              <a:buNone/>
              <a:defRPr sz="1910">
                <a:solidFill>
                  <a:schemeClr val="accent5">
                    <a:lumMod val="50000"/>
                  </a:schemeClr>
                </a:solidFill>
              </a:defRPr>
            </a:lvl1pPr>
            <a:lvl2pPr marL="363755" indent="0">
              <a:buNone/>
              <a:defRPr sz="1591">
                <a:solidFill>
                  <a:schemeClr val="tx1">
                    <a:tint val="75000"/>
                  </a:schemeClr>
                </a:solidFill>
              </a:defRPr>
            </a:lvl2pPr>
            <a:lvl3pPr marL="727510" indent="0">
              <a:buNone/>
              <a:defRPr sz="1432">
                <a:solidFill>
                  <a:schemeClr val="tx1">
                    <a:tint val="75000"/>
                  </a:schemeClr>
                </a:solidFill>
              </a:defRPr>
            </a:lvl3pPr>
            <a:lvl4pPr marL="1091265" indent="0">
              <a:buNone/>
              <a:defRPr sz="1273">
                <a:solidFill>
                  <a:schemeClr val="tx1">
                    <a:tint val="75000"/>
                  </a:schemeClr>
                </a:solidFill>
              </a:defRPr>
            </a:lvl4pPr>
            <a:lvl5pPr marL="1455020" indent="0">
              <a:buNone/>
              <a:defRPr sz="1273">
                <a:solidFill>
                  <a:schemeClr val="tx1">
                    <a:tint val="75000"/>
                  </a:schemeClr>
                </a:solidFill>
              </a:defRPr>
            </a:lvl5pPr>
            <a:lvl6pPr marL="1818775" indent="0">
              <a:buNone/>
              <a:defRPr sz="1273">
                <a:solidFill>
                  <a:schemeClr val="tx1">
                    <a:tint val="75000"/>
                  </a:schemeClr>
                </a:solidFill>
              </a:defRPr>
            </a:lvl6pPr>
            <a:lvl7pPr marL="2182529" indent="0">
              <a:buNone/>
              <a:defRPr sz="1273">
                <a:solidFill>
                  <a:schemeClr val="tx1">
                    <a:tint val="75000"/>
                  </a:schemeClr>
                </a:solidFill>
              </a:defRPr>
            </a:lvl7pPr>
            <a:lvl8pPr marL="2546285" indent="0">
              <a:buNone/>
              <a:defRPr sz="1273">
                <a:solidFill>
                  <a:schemeClr val="tx1">
                    <a:tint val="75000"/>
                  </a:schemeClr>
                </a:solidFill>
              </a:defRPr>
            </a:lvl8pPr>
            <a:lvl9pPr marL="2910039" indent="0">
              <a:buNone/>
              <a:defRPr sz="127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1751506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013034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1910" b="1"/>
            </a:lvl1pPr>
            <a:lvl2pPr marL="363755" indent="0">
              <a:buNone/>
              <a:defRPr sz="1591" b="1"/>
            </a:lvl2pPr>
            <a:lvl3pPr marL="727510" indent="0">
              <a:buNone/>
              <a:defRPr sz="1432" b="1"/>
            </a:lvl3pPr>
            <a:lvl4pPr marL="1091265" indent="0">
              <a:buNone/>
              <a:defRPr sz="1273" b="1"/>
            </a:lvl4pPr>
            <a:lvl5pPr marL="1455020" indent="0">
              <a:buNone/>
              <a:defRPr sz="1273" b="1"/>
            </a:lvl5pPr>
            <a:lvl6pPr marL="1818775" indent="0">
              <a:buNone/>
              <a:defRPr sz="1273" b="1"/>
            </a:lvl6pPr>
            <a:lvl7pPr marL="2182529" indent="0">
              <a:buNone/>
              <a:defRPr sz="1273" b="1"/>
            </a:lvl7pPr>
            <a:lvl8pPr marL="2546285" indent="0">
              <a:buNone/>
              <a:defRPr sz="1273" b="1"/>
            </a:lvl8pPr>
            <a:lvl9pPr marL="2910039" indent="0">
              <a:buNone/>
              <a:defRPr sz="1273"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910" b="1"/>
            </a:lvl1pPr>
            <a:lvl2pPr marL="363755" indent="0">
              <a:buNone/>
              <a:defRPr sz="1591" b="1"/>
            </a:lvl2pPr>
            <a:lvl3pPr marL="727510" indent="0">
              <a:buNone/>
              <a:defRPr sz="1432" b="1"/>
            </a:lvl3pPr>
            <a:lvl4pPr marL="1091265" indent="0">
              <a:buNone/>
              <a:defRPr sz="1273" b="1"/>
            </a:lvl4pPr>
            <a:lvl5pPr marL="1455020" indent="0">
              <a:buNone/>
              <a:defRPr sz="1273" b="1"/>
            </a:lvl5pPr>
            <a:lvl6pPr marL="1818775" indent="0">
              <a:buNone/>
              <a:defRPr sz="1273" b="1"/>
            </a:lvl6pPr>
            <a:lvl7pPr marL="2182529" indent="0">
              <a:buNone/>
              <a:defRPr sz="1273" b="1"/>
            </a:lvl7pPr>
            <a:lvl8pPr marL="2546285" indent="0">
              <a:buNone/>
              <a:defRPr sz="1273" b="1"/>
            </a:lvl8pPr>
            <a:lvl9pPr marL="2910039" indent="0">
              <a:buNone/>
              <a:defRPr sz="1273"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640409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9629570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3"/>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26/09/2019</a:t>
            </a:fld>
            <a:endParaRPr lang="en-GB" dirty="0">
              <a:solidFill>
                <a:prstClr val="black"/>
              </a:solidFill>
            </a:endParaRPr>
          </a:p>
        </p:txBody>
      </p:sp>
      <p:sp>
        <p:nvSpPr>
          <p:cNvPr id="3" name="Footer Placeholder 2"/>
          <p:cNvSpPr>
            <a:spLocks noGrp="1"/>
          </p:cNvSpPr>
          <p:nvPr>
            <p:ph type="ftr" sz="quarter" idx="11"/>
          </p:nvPr>
        </p:nvSpPr>
        <p:spPr>
          <a:xfrm>
            <a:off x="4038601" y="6356353"/>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3"/>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3169972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546"/>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2546"/>
            </a:lvl1pPr>
            <a:lvl2pPr>
              <a:defRPr sz="2228"/>
            </a:lvl2pPr>
            <a:lvl3pPr>
              <a:defRPr sz="1910"/>
            </a:lvl3pPr>
            <a:lvl4pPr>
              <a:defRPr sz="1591"/>
            </a:lvl4pPr>
            <a:lvl5pPr>
              <a:defRPr sz="1591"/>
            </a:lvl5pPr>
            <a:lvl6pPr>
              <a:defRPr sz="1591"/>
            </a:lvl6pPr>
            <a:lvl7pPr>
              <a:defRPr sz="1591"/>
            </a:lvl7pPr>
            <a:lvl8pPr>
              <a:defRPr sz="1591"/>
            </a:lvl8pPr>
            <a:lvl9pPr>
              <a:defRPr sz="159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73"/>
            </a:lvl1pPr>
            <a:lvl2pPr marL="363755" indent="0">
              <a:buNone/>
              <a:defRPr sz="1114"/>
            </a:lvl2pPr>
            <a:lvl3pPr marL="727510" indent="0">
              <a:buNone/>
              <a:defRPr sz="954"/>
            </a:lvl3pPr>
            <a:lvl4pPr marL="1091265" indent="0">
              <a:buNone/>
              <a:defRPr sz="796"/>
            </a:lvl4pPr>
            <a:lvl5pPr marL="1455020" indent="0">
              <a:buNone/>
              <a:defRPr sz="796"/>
            </a:lvl5pPr>
            <a:lvl6pPr marL="1818775" indent="0">
              <a:buNone/>
              <a:defRPr sz="796"/>
            </a:lvl6pPr>
            <a:lvl7pPr marL="2182529" indent="0">
              <a:buNone/>
              <a:defRPr sz="796"/>
            </a:lvl7pPr>
            <a:lvl8pPr marL="2546285" indent="0">
              <a:buNone/>
              <a:defRPr sz="796"/>
            </a:lvl8pPr>
            <a:lvl9pPr marL="2910039" indent="0">
              <a:buNone/>
              <a:defRPr sz="796"/>
            </a:lvl9pPr>
          </a:lstStyle>
          <a:p>
            <a:pPr lvl="0"/>
            <a:r>
              <a:rPr lang="en-US"/>
              <a:t>Click to edit Master text styles</a:t>
            </a:r>
          </a:p>
        </p:txBody>
      </p:sp>
      <p:sp>
        <p:nvSpPr>
          <p:cNvPr id="5" name="Date Placeholder 4"/>
          <p:cNvSpPr>
            <a:spLocks noGrp="1"/>
          </p:cNvSpPr>
          <p:nvPr>
            <p:ph type="dt" sz="half" idx="10"/>
          </p:nvPr>
        </p:nvSpPr>
        <p:spPr>
          <a:xfrm>
            <a:off x="838200" y="6356353"/>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26/09/2019</a:t>
            </a:fld>
            <a:endParaRPr lang="en-GB" dirty="0">
              <a:solidFill>
                <a:prstClr val="black"/>
              </a:solidFill>
            </a:endParaRPr>
          </a:p>
        </p:txBody>
      </p:sp>
      <p:sp>
        <p:nvSpPr>
          <p:cNvPr id="6" name="Footer Placeholder 5"/>
          <p:cNvSpPr>
            <a:spLocks noGrp="1"/>
          </p:cNvSpPr>
          <p:nvPr>
            <p:ph type="ftr" sz="quarter" idx="11"/>
          </p:nvPr>
        </p:nvSpPr>
        <p:spPr>
          <a:xfrm>
            <a:off x="4038601" y="6356353"/>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3"/>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359530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546"/>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2546"/>
            </a:lvl1pPr>
            <a:lvl2pPr marL="363755" indent="0">
              <a:buNone/>
              <a:defRPr sz="2228"/>
            </a:lvl2pPr>
            <a:lvl3pPr marL="727510" indent="0">
              <a:buNone/>
              <a:defRPr sz="1910"/>
            </a:lvl3pPr>
            <a:lvl4pPr marL="1091265" indent="0">
              <a:buNone/>
              <a:defRPr sz="1591"/>
            </a:lvl4pPr>
            <a:lvl5pPr marL="1455020" indent="0">
              <a:buNone/>
              <a:defRPr sz="1591"/>
            </a:lvl5pPr>
            <a:lvl6pPr marL="1818775" indent="0">
              <a:buNone/>
              <a:defRPr sz="1591"/>
            </a:lvl6pPr>
            <a:lvl7pPr marL="2182529" indent="0">
              <a:buNone/>
              <a:defRPr sz="1591"/>
            </a:lvl7pPr>
            <a:lvl8pPr marL="2546285" indent="0">
              <a:buNone/>
              <a:defRPr sz="1591"/>
            </a:lvl8pPr>
            <a:lvl9pPr marL="2910039" indent="0">
              <a:buNone/>
              <a:defRPr sz="1591"/>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73"/>
            </a:lvl1pPr>
            <a:lvl2pPr marL="363755" indent="0">
              <a:buNone/>
              <a:defRPr sz="1114"/>
            </a:lvl2pPr>
            <a:lvl3pPr marL="727510" indent="0">
              <a:buNone/>
              <a:defRPr sz="954"/>
            </a:lvl3pPr>
            <a:lvl4pPr marL="1091265" indent="0">
              <a:buNone/>
              <a:defRPr sz="796"/>
            </a:lvl4pPr>
            <a:lvl5pPr marL="1455020" indent="0">
              <a:buNone/>
              <a:defRPr sz="796"/>
            </a:lvl5pPr>
            <a:lvl6pPr marL="1818775" indent="0">
              <a:buNone/>
              <a:defRPr sz="796"/>
            </a:lvl6pPr>
            <a:lvl7pPr marL="2182529" indent="0">
              <a:buNone/>
              <a:defRPr sz="796"/>
            </a:lvl7pPr>
            <a:lvl8pPr marL="2546285" indent="0">
              <a:buNone/>
              <a:defRPr sz="796"/>
            </a:lvl8pPr>
            <a:lvl9pPr marL="2910039" indent="0">
              <a:buNone/>
              <a:defRPr sz="796"/>
            </a:lvl9pPr>
          </a:lstStyle>
          <a:p>
            <a:pPr lvl="0"/>
            <a:r>
              <a:rPr lang="en-US"/>
              <a:t>Click to edit Master text styles</a:t>
            </a:r>
          </a:p>
        </p:txBody>
      </p:sp>
      <p:sp>
        <p:nvSpPr>
          <p:cNvPr id="5" name="Date Placeholder 4"/>
          <p:cNvSpPr>
            <a:spLocks noGrp="1"/>
          </p:cNvSpPr>
          <p:nvPr>
            <p:ph type="dt" sz="half" idx="10"/>
          </p:nvPr>
        </p:nvSpPr>
        <p:spPr>
          <a:xfrm>
            <a:off x="838200" y="6356353"/>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26/09/2019</a:t>
            </a:fld>
            <a:endParaRPr lang="en-GB" dirty="0">
              <a:solidFill>
                <a:prstClr val="black"/>
              </a:solidFill>
            </a:endParaRPr>
          </a:p>
        </p:txBody>
      </p:sp>
      <p:sp>
        <p:nvSpPr>
          <p:cNvPr id="6" name="Footer Placeholder 5"/>
          <p:cNvSpPr>
            <a:spLocks noGrp="1"/>
          </p:cNvSpPr>
          <p:nvPr>
            <p:ph type="ftr" sz="quarter" idx="11"/>
          </p:nvPr>
        </p:nvSpPr>
        <p:spPr>
          <a:xfrm>
            <a:off x="4038601" y="6356353"/>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3"/>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0826394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3"/>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26/09/2019</a:t>
            </a:fld>
            <a:endParaRPr lang="en-GB" dirty="0">
              <a:solidFill>
                <a:prstClr val="black"/>
              </a:solidFill>
            </a:endParaRPr>
          </a:p>
        </p:txBody>
      </p:sp>
      <p:sp>
        <p:nvSpPr>
          <p:cNvPr id="5" name="Footer Placeholder 4"/>
          <p:cNvSpPr>
            <a:spLocks noGrp="1"/>
          </p:cNvSpPr>
          <p:nvPr>
            <p:ph type="ftr" sz="quarter" idx="11"/>
          </p:nvPr>
        </p:nvSpPr>
        <p:spPr>
          <a:xfrm>
            <a:off x="4038601" y="6356353"/>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3115817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3"/>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26/09/2019</a:t>
            </a:fld>
            <a:endParaRPr lang="en-GB" dirty="0">
              <a:solidFill>
                <a:prstClr val="black"/>
              </a:solidFill>
            </a:endParaRPr>
          </a:p>
        </p:txBody>
      </p:sp>
      <p:sp>
        <p:nvSpPr>
          <p:cNvPr id="5" name="Footer Placeholder 4"/>
          <p:cNvSpPr>
            <a:spLocks noGrp="1"/>
          </p:cNvSpPr>
          <p:nvPr>
            <p:ph type="ftr" sz="quarter" idx="11"/>
          </p:nvPr>
        </p:nvSpPr>
        <p:spPr>
          <a:xfrm>
            <a:off x="4038601" y="6356353"/>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03736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26/09/2019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26/09/2019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26/09/2019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6619707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8068899" y="6534396"/>
            <a:ext cx="1986844" cy="259943"/>
          </a:xfrm>
          <a:prstGeom prst="rect">
            <a:avLst/>
          </a:prstGeom>
          <a:noFill/>
        </p:spPr>
        <p:txBody>
          <a:bodyPr wrap="square" rtlCol="0">
            <a:spAutoFit/>
          </a:bodyPr>
          <a:lstStyle/>
          <a:p>
            <a:r>
              <a:rPr lang="en-GB" sz="1089" dirty="0">
                <a:solidFill>
                  <a:prstClr val="white"/>
                </a:solidFill>
                <a:latin typeface="Century Gothic" panose="020B0502020202020204" pitchFamily="34" charset="0"/>
              </a:rPr>
              <a:t>Rachel Hawkes</a:t>
            </a:r>
          </a:p>
        </p:txBody>
      </p:sp>
    </p:spTree>
    <p:extLst>
      <p:ext uri="{BB962C8B-B14F-4D97-AF65-F5344CB8AC3E}">
        <p14:creationId xmlns:p14="http://schemas.microsoft.com/office/powerpoint/2010/main" val="1271638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l" defTabSz="727510" rtl="0" eaLnBrk="1" latinLnBrk="0" hangingPunct="1">
        <a:lnSpc>
          <a:spcPct val="90000"/>
        </a:lnSpc>
        <a:spcBef>
          <a:spcPct val="0"/>
        </a:spcBef>
        <a:buNone/>
        <a:defRPr sz="3501" kern="1200">
          <a:solidFill>
            <a:schemeClr val="accent5">
              <a:lumMod val="50000"/>
            </a:schemeClr>
          </a:solidFill>
          <a:latin typeface="Century Gothic" panose="020B0502020202020204" pitchFamily="34" charset="0"/>
          <a:ea typeface="+mj-ea"/>
          <a:cs typeface="+mj-cs"/>
        </a:defRPr>
      </a:lvl1pPr>
    </p:titleStyle>
    <p:bodyStyle>
      <a:lvl1pPr marL="181877" indent="-181877" algn="l" defTabSz="727510" rtl="0" eaLnBrk="1" latinLnBrk="0" hangingPunct="1">
        <a:lnSpc>
          <a:spcPct val="90000"/>
        </a:lnSpc>
        <a:spcBef>
          <a:spcPts val="796"/>
        </a:spcBef>
        <a:buFont typeface="Arial" panose="020B0604020202020204" pitchFamily="34" charset="0"/>
        <a:buChar char="•"/>
        <a:defRPr sz="2228" kern="1200">
          <a:solidFill>
            <a:schemeClr val="accent5">
              <a:lumMod val="50000"/>
            </a:schemeClr>
          </a:solidFill>
          <a:latin typeface="Century Gothic" panose="020B0502020202020204" pitchFamily="34" charset="0"/>
          <a:ea typeface="+mn-ea"/>
          <a:cs typeface="+mn-cs"/>
        </a:defRPr>
      </a:lvl1pPr>
      <a:lvl2pPr marL="545633" indent="-181877" algn="l" defTabSz="727510" rtl="0" eaLnBrk="1" latinLnBrk="0" hangingPunct="1">
        <a:lnSpc>
          <a:spcPct val="90000"/>
        </a:lnSpc>
        <a:spcBef>
          <a:spcPts val="398"/>
        </a:spcBef>
        <a:buFont typeface="Arial" panose="020B0604020202020204" pitchFamily="34" charset="0"/>
        <a:buChar char="•"/>
        <a:defRPr sz="1910" kern="1200">
          <a:solidFill>
            <a:schemeClr val="accent5">
              <a:lumMod val="50000"/>
            </a:schemeClr>
          </a:solidFill>
          <a:latin typeface="Century Gothic" panose="020B0502020202020204" pitchFamily="34" charset="0"/>
          <a:ea typeface="+mn-ea"/>
          <a:cs typeface="+mn-cs"/>
        </a:defRPr>
      </a:lvl2pPr>
      <a:lvl3pPr marL="909387" indent="-181877" algn="l" defTabSz="727510" rtl="0" eaLnBrk="1" latinLnBrk="0" hangingPunct="1">
        <a:lnSpc>
          <a:spcPct val="90000"/>
        </a:lnSpc>
        <a:spcBef>
          <a:spcPts val="398"/>
        </a:spcBef>
        <a:buFont typeface="Arial" panose="020B0604020202020204" pitchFamily="34" charset="0"/>
        <a:buChar char="•"/>
        <a:defRPr sz="1591" kern="1200">
          <a:solidFill>
            <a:schemeClr val="accent5">
              <a:lumMod val="50000"/>
            </a:schemeClr>
          </a:solidFill>
          <a:latin typeface="Century Gothic" panose="020B0502020202020204" pitchFamily="34" charset="0"/>
          <a:ea typeface="+mn-ea"/>
          <a:cs typeface="+mn-cs"/>
        </a:defRPr>
      </a:lvl3pPr>
      <a:lvl4pPr marL="1273142" indent="-181877" algn="l" defTabSz="727510" rtl="0" eaLnBrk="1" latinLnBrk="0" hangingPunct="1">
        <a:lnSpc>
          <a:spcPct val="90000"/>
        </a:lnSpc>
        <a:spcBef>
          <a:spcPts val="398"/>
        </a:spcBef>
        <a:buFont typeface="Arial" panose="020B0604020202020204" pitchFamily="34" charset="0"/>
        <a:buChar char="•"/>
        <a:defRPr sz="1432" kern="1200">
          <a:solidFill>
            <a:schemeClr val="accent5">
              <a:lumMod val="50000"/>
            </a:schemeClr>
          </a:solidFill>
          <a:latin typeface="Century Gothic" panose="020B0502020202020204" pitchFamily="34" charset="0"/>
          <a:ea typeface="+mn-ea"/>
          <a:cs typeface="+mn-cs"/>
        </a:defRPr>
      </a:lvl4pPr>
      <a:lvl5pPr marL="1636897" indent="-181877" algn="l" defTabSz="727510" rtl="0" eaLnBrk="1" latinLnBrk="0" hangingPunct="1">
        <a:lnSpc>
          <a:spcPct val="90000"/>
        </a:lnSpc>
        <a:spcBef>
          <a:spcPts val="398"/>
        </a:spcBef>
        <a:buFont typeface="Arial" panose="020B0604020202020204" pitchFamily="34" charset="0"/>
        <a:buChar char="•"/>
        <a:defRPr sz="1432" kern="1200">
          <a:solidFill>
            <a:schemeClr val="accent5">
              <a:lumMod val="50000"/>
            </a:schemeClr>
          </a:solidFill>
          <a:latin typeface="Century Gothic" panose="020B0502020202020204" pitchFamily="34" charset="0"/>
          <a:ea typeface="+mn-ea"/>
          <a:cs typeface="+mn-cs"/>
        </a:defRPr>
      </a:lvl5pPr>
      <a:lvl6pPr marL="2000652" indent="-181877" algn="l" defTabSz="727510" rtl="0" eaLnBrk="1" latinLnBrk="0" hangingPunct="1">
        <a:lnSpc>
          <a:spcPct val="90000"/>
        </a:lnSpc>
        <a:spcBef>
          <a:spcPts val="398"/>
        </a:spcBef>
        <a:buFont typeface="Arial" panose="020B0604020202020204" pitchFamily="34" charset="0"/>
        <a:buChar char="•"/>
        <a:defRPr sz="1432" kern="1200">
          <a:solidFill>
            <a:schemeClr val="tx1"/>
          </a:solidFill>
          <a:latin typeface="+mn-lt"/>
          <a:ea typeface="+mn-ea"/>
          <a:cs typeface="+mn-cs"/>
        </a:defRPr>
      </a:lvl6pPr>
      <a:lvl7pPr marL="2364407" indent="-181877" algn="l" defTabSz="727510" rtl="0" eaLnBrk="1" latinLnBrk="0" hangingPunct="1">
        <a:lnSpc>
          <a:spcPct val="90000"/>
        </a:lnSpc>
        <a:spcBef>
          <a:spcPts val="398"/>
        </a:spcBef>
        <a:buFont typeface="Arial" panose="020B0604020202020204" pitchFamily="34" charset="0"/>
        <a:buChar char="•"/>
        <a:defRPr sz="1432" kern="1200">
          <a:solidFill>
            <a:schemeClr val="tx1"/>
          </a:solidFill>
          <a:latin typeface="+mn-lt"/>
          <a:ea typeface="+mn-ea"/>
          <a:cs typeface="+mn-cs"/>
        </a:defRPr>
      </a:lvl7pPr>
      <a:lvl8pPr marL="2728162" indent="-181877" algn="l" defTabSz="727510" rtl="0" eaLnBrk="1" latinLnBrk="0" hangingPunct="1">
        <a:lnSpc>
          <a:spcPct val="90000"/>
        </a:lnSpc>
        <a:spcBef>
          <a:spcPts val="398"/>
        </a:spcBef>
        <a:buFont typeface="Arial" panose="020B0604020202020204" pitchFamily="34" charset="0"/>
        <a:buChar char="•"/>
        <a:defRPr sz="1432" kern="1200">
          <a:solidFill>
            <a:schemeClr val="tx1"/>
          </a:solidFill>
          <a:latin typeface="+mn-lt"/>
          <a:ea typeface="+mn-ea"/>
          <a:cs typeface="+mn-cs"/>
        </a:defRPr>
      </a:lvl8pPr>
      <a:lvl9pPr marL="3091916" indent="-181877" algn="l" defTabSz="727510" rtl="0" eaLnBrk="1" latinLnBrk="0" hangingPunct="1">
        <a:lnSpc>
          <a:spcPct val="90000"/>
        </a:lnSpc>
        <a:spcBef>
          <a:spcPts val="398"/>
        </a:spcBef>
        <a:buFont typeface="Arial" panose="020B0604020202020204" pitchFamily="34" charset="0"/>
        <a:buChar char="•"/>
        <a:defRPr sz="1432" kern="1200">
          <a:solidFill>
            <a:schemeClr val="tx1"/>
          </a:solidFill>
          <a:latin typeface="+mn-lt"/>
          <a:ea typeface="+mn-ea"/>
          <a:cs typeface="+mn-cs"/>
        </a:defRPr>
      </a:lvl9pPr>
    </p:bodyStyle>
    <p:otherStyle>
      <a:defPPr>
        <a:defRPr lang="en-US"/>
      </a:defPPr>
      <a:lvl1pPr marL="0" algn="l" defTabSz="727510" rtl="0" eaLnBrk="1" latinLnBrk="0" hangingPunct="1">
        <a:defRPr sz="1432" kern="1200">
          <a:solidFill>
            <a:schemeClr val="tx1"/>
          </a:solidFill>
          <a:latin typeface="+mn-lt"/>
          <a:ea typeface="+mn-ea"/>
          <a:cs typeface="+mn-cs"/>
        </a:defRPr>
      </a:lvl1pPr>
      <a:lvl2pPr marL="363755" algn="l" defTabSz="727510" rtl="0" eaLnBrk="1" latinLnBrk="0" hangingPunct="1">
        <a:defRPr sz="1432" kern="1200">
          <a:solidFill>
            <a:schemeClr val="tx1"/>
          </a:solidFill>
          <a:latin typeface="+mn-lt"/>
          <a:ea typeface="+mn-ea"/>
          <a:cs typeface="+mn-cs"/>
        </a:defRPr>
      </a:lvl2pPr>
      <a:lvl3pPr marL="727510" algn="l" defTabSz="727510" rtl="0" eaLnBrk="1" latinLnBrk="0" hangingPunct="1">
        <a:defRPr sz="1432" kern="1200">
          <a:solidFill>
            <a:schemeClr val="tx1"/>
          </a:solidFill>
          <a:latin typeface="+mn-lt"/>
          <a:ea typeface="+mn-ea"/>
          <a:cs typeface="+mn-cs"/>
        </a:defRPr>
      </a:lvl3pPr>
      <a:lvl4pPr marL="1091265" algn="l" defTabSz="727510" rtl="0" eaLnBrk="1" latinLnBrk="0" hangingPunct="1">
        <a:defRPr sz="1432" kern="1200">
          <a:solidFill>
            <a:schemeClr val="tx1"/>
          </a:solidFill>
          <a:latin typeface="+mn-lt"/>
          <a:ea typeface="+mn-ea"/>
          <a:cs typeface="+mn-cs"/>
        </a:defRPr>
      </a:lvl4pPr>
      <a:lvl5pPr marL="1455020" algn="l" defTabSz="727510" rtl="0" eaLnBrk="1" latinLnBrk="0" hangingPunct="1">
        <a:defRPr sz="1432" kern="1200">
          <a:solidFill>
            <a:schemeClr val="tx1"/>
          </a:solidFill>
          <a:latin typeface="+mn-lt"/>
          <a:ea typeface="+mn-ea"/>
          <a:cs typeface="+mn-cs"/>
        </a:defRPr>
      </a:lvl5pPr>
      <a:lvl6pPr marL="1818775" algn="l" defTabSz="727510" rtl="0" eaLnBrk="1" latinLnBrk="0" hangingPunct="1">
        <a:defRPr sz="1432" kern="1200">
          <a:solidFill>
            <a:schemeClr val="tx1"/>
          </a:solidFill>
          <a:latin typeface="+mn-lt"/>
          <a:ea typeface="+mn-ea"/>
          <a:cs typeface="+mn-cs"/>
        </a:defRPr>
      </a:lvl6pPr>
      <a:lvl7pPr marL="2182529" algn="l" defTabSz="727510" rtl="0" eaLnBrk="1" latinLnBrk="0" hangingPunct="1">
        <a:defRPr sz="1432" kern="1200">
          <a:solidFill>
            <a:schemeClr val="tx1"/>
          </a:solidFill>
          <a:latin typeface="+mn-lt"/>
          <a:ea typeface="+mn-ea"/>
          <a:cs typeface="+mn-cs"/>
        </a:defRPr>
      </a:lvl7pPr>
      <a:lvl8pPr marL="2546285" algn="l" defTabSz="727510" rtl="0" eaLnBrk="1" latinLnBrk="0" hangingPunct="1">
        <a:defRPr sz="1432" kern="1200">
          <a:solidFill>
            <a:schemeClr val="tx1"/>
          </a:solidFill>
          <a:latin typeface="+mn-lt"/>
          <a:ea typeface="+mn-ea"/>
          <a:cs typeface="+mn-cs"/>
        </a:defRPr>
      </a:lvl8pPr>
      <a:lvl9pPr marL="2910039" algn="l" defTabSz="727510" rtl="0" eaLnBrk="1" latinLnBrk="0" hangingPunct="1">
        <a:defRPr sz="143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oasis-database.org/concern/summaries/n296wz13w?locale=en"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oasis-database.org/concern/summaries/r207tp32d?locale=en"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eur01.safelinks.protection.outlook.com/?url=https://twitter.com/Sporf/status/1151144459578617859/video/1&amp;data=02|01||6ae4e94e07e84ae43e2608d70c3fb048|7eeaedd6bf3740158fe919fbc2c02d55|0|0|636991339993269398&amp;sdata=ngwphVkP221LYCIiSRhrNF9NlQoz6GF1m36ZN2/mKHM%3D&amp;reserved=0" TargetMode="External"/><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hyperlink" Target="https://www.telegraph.co.uk/football/2019/07/22/departing-gareth-bale-has-found-language-barrier-real-madrid/" TargetMode="Externa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3" Type="http://schemas.openxmlformats.org/officeDocument/2006/relationships/audio" Target="../media/audio12.wav"/><Relationship Id="rId18" Type="http://schemas.openxmlformats.org/officeDocument/2006/relationships/audio" Target="../media/audio17.wav"/><Relationship Id="rId26" Type="http://schemas.openxmlformats.org/officeDocument/2006/relationships/audio" Target="../media/audio25.wav"/><Relationship Id="rId39" Type="http://schemas.openxmlformats.org/officeDocument/2006/relationships/audio" Target="../media/audio38.wav"/><Relationship Id="rId21" Type="http://schemas.openxmlformats.org/officeDocument/2006/relationships/audio" Target="../media/audio20.wav"/><Relationship Id="rId34" Type="http://schemas.openxmlformats.org/officeDocument/2006/relationships/audio" Target="../media/audio33.wav"/><Relationship Id="rId42" Type="http://schemas.openxmlformats.org/officeDocument/2006/relationships/audio" Target="../media/audio41.wav"/><Relationship Id="rId47" Type="http://schemas.openxmlformats.org/officeDocument/2006/relationships/image" Target="../media/image16.png"/><Relationship Id="rId50" Type="http://schemas.openxmlformats.org/officeDocument/2006/relationships/image" Target="../media/image19.png"/><Relationship Id="rId55" Type="http://schemas.openxmlformats.org/officeDocument/2006/relationships/image" Target="../media/image24.png"/><Relationship Id="rId63" Type="http://schemas.openxmlformats.org/officeDocument/2006/relationships/image" Target="../media/image32.png"/><Relationship Id="rId68" Type="http://schemas.openxmlformats.org/officeDocument/2006/relationships/image" Target="../media/image37.png"/><Relationship Id="rId7" Type="http://schemas.openxmlformats.org/officeDocument/2006/relationships/audio" Target="../media/audio6.wav"/><Relationship Id="rId2" Type="http://schemas.openxmlformats.org/officeDocument/2006/relationships/audio" Target="../media/audio1.wav"/><Relationship Id="rId16" Type="http://schemas.openxmlformats.org/officeDocument/2006/relationships/audio" Target="../media/audio15.wav"/><Relationship Id="rId29" Type="http://schemas.openxmlformats.org/officeDocument/2006/relationships/audio" Target="../media/audio28.wav"/><Relationship Id="rId1" Type="http://schemas.openxmlformats.org/officeDocument/2006/relationships/slideLayout" Target="../slideLayouts/slideLayout24.xml"/><Relationship Id="rId6" Type="http://schemas.openxmlformats.org/officeDocument/2006/relationships/audio" Target="../media/audio5.wav"/><Relationship Id="rId11" Type="http://schemas.openxmlformats.org/officeDocument/2006/relationships/audio" Target="../media/audio10.wav"/><Relationship Id="rId24" Type="http://schemas.openxmlformats.org/officeDocument/2006/relationships/audio" Target="../media/audio23.wav"/><Relationship Id="rId32" Type="http://schemas.openxmlformats.org/officeDocument/2006/relationships/audio" Target="../media/audio31.wav"/><Relationship Id="rId37" Type="http://schemas.openxmlformats.org/officeDocument/2006/relationships/audio" Target="../media/audio36.wav"/><Relationship Id="rId40" Type="http://schemas.openxmlformats.org/officeDocument/2006/relationships/audio" Target="../media/audio39.wav"/><Relationship Id="rId45" Type="http://schemas.openxmlformats.org/officeDocument/2006/relationships/audio" Target="../media/audio44.wav"/><Relationship Id="rId53" Type="http://schemas.openxmlformats.org/officeDocument/2006/relationships/image" Target="../media/image22.png"/><Relationship Id="rId58" Type="http://schemas.openxmlformats.org/officeDocument/2006/relationships/image" Target="../media/image27.png"/><Relationship Id="rId66" Type="http://schemas.openxmlformats.org/officeDocument/2006/relationships/image" Target="../media/image35.png"/><Relationship Id="rId5" Type="http://schemas.openxmlformats.org/officeDocument/2006/relationships/audio" Target="../media/audio4.wav"/><Relationship Id="rId15" Type="http://schemas.openxmlformats.org/officeDocument/2006/relationships/audio" Target="../media/audio14.wav"/><Relationship Id="rId23" Type="http://schemas.openxmlformats.org/officeDocument/2006/relationships/audio" Target="../media/audio22.wav"/><Relationship Id="rId28" Type="http://schemas.openxmlformats.org/officeDocument/2006/relationships/audio" Target="../media/audio27.wav"/><Relationship Id="rId36" Type="http://schemas.openxmlformats.org/officeDocument/2006/relationships/audio" Target="../media/audio35.wav"/><Relationship Id="rId49" Type="http://schemas.openxmlformats.org/officeDocument/2006/relationships/image" Target="../media/image18.png"/><Relationship Id="rId57" Type="http://schemas.openxmlformats.org/officeDocument/2006/relationships/image" Target="../media/image26.png"/><Relationship Id="rId61" Type="http://schemas.openxmlformats.org/officeDocument/2006/relationships/image" Target="../media/image30.png"/><Relationship Id="rId10" Type="http://schemas.openxmlformats.org/officeDocument/2006/relationships/audio" Target="../media/audio9.wav"/><Relationship Id="rId19" Type="http://schemas.openxmlformats.org/officeDocument/2006/relationships/audio" Target="../media/audio18.wav"/><Relationship Id="rId31" Type="http://schemas.openxmlformats.org/officeDocument/2006/relationships/audio" Target="../media/audio30.wav"/><Relationship Id="rId44" Type="http://schemas.openxmlformats.org/officeDocument/2006/relationships/audio" Target="../media/audio43.wav"/><Relationship Id="rId52" Type="http://schemas.openxmlformats.org/officeDocument/2006/relationships/image" Target="../media/image21.png"/><Relationship Id="rId60" Type="http://schemas.openxmlformats.org/officeDocument/2006/relationships/image" Target="../media/image29.png"/><Relationship Id="rId65" Type="http://schemas.openxmlformats.org/officeDocument/2006/relationships/image" Target="../media/image34.jpeg"/><Relationship Id="rId4" Type="http://schemas.openxmlformats.org/officeDocument/2006/relationships/audio" Target="../media/audio3.wav"/><Relationship Id="rId9" Type="http://schemas.openxmlformats.org/officeDocument/2006/relationships/audio" Target="../media/audio8.wav"/><Relationship Id="rId14" Type="http://schemas.openxmlformats.org/officeDocument/2006/relationships/audio" Target="../media/audio13.wav"/><Relationship Id="rId22" Type="http://schemas.openxmlformats.org/officeDocument/2006/relationships/audio" Target="../media/audio21.wav"/><Relationship Id="rId27" Type="http://schemas.openxmlformats.org/officeDocument/2006/relationships/audio" Target="../media/audio26.wav"/><Relationship Id="rId30" Type="http://schemas.openxmlformats.org/officeDocument/2006/relationships/audio" Target="../media/audio29.wav"/><Relationship Id="rId35" Type="http://schemas.openxmlformats.org/officeDocument/2006/relationships/audio" Target="../media/audio34.wav"/><Relationship Id="rId43" Type="http://schemas.openxmlformats.org/officeDocument/2006/relationships/audio" Target="../media/audio42.wav"/><Relationship Id="rId48" Type="http://schemas.openxmlformats.org/officeDocument/2006/relationships/image" Target="../media/image17.png"/><Relationship Id="rId56" Type="http://schemas.openxmlformats.org/officeDocument/2006/relationships/image" Target="../media/image25.png"/><Relationship Id="rId64" Type="http://schemas.openxmlformats.org/officeDocument/2006/relationships/image" Target="../media/image33.png"/><Relationship Id="rId8" Type="http://schemas.openxmlformats.org/officeDocument/2006/relationships/audio" Target="../media/audio7.wav"/><Relationship Id="rId51" Type="http://schemas.openxmlformats.org/officeDocument/2006/relationships/image" Target="../media/image20.png"/><Relationship Id="rId3" Type="http://schemas.openxmlformats.org/officeDocument/2006/relationships/audio" Target="../media/audio2.wav"/><Relationship Id="rId12" Type="http://schemas.openxmlformats.org/officeDocument/2006/relationships/audio" Target="../media/audio11.wav"/><Relationship Id="rId17" Type="http://schemas.openxmlformats.org/officeDocument/2006/relationships/audio" Target="../media/audio16.wav"/><Relationship Id="rId25" Type="http://schemas.openxmlformats.org/officeDocument/2006/relationships/audio" Target="../media/audio24.wav"/><Relationship Id="rId33" Type="http://schemas.openxmlformats.org/officeDocument/2006/relationships/audio" Target="../media/audio32.wav"/><Relationship Id="rId38" Type="http://schemas.openxmlformats.org/officeDocument/2006/relationships/audio" Target="../media/audio37.wav"/><Relationship Id="rId46" Type="http://schemas.openxmlformats.org/officeDocument/2006/relationships/image" Target="../media/image15.jpeg"/><Relationship Id="rId59" Type="http://schemas.openxmlformats.org/officeDocument/2006/relationships/image" Target="../media/image28.png"/><Relationship Id="rId67" Type="http://schemas.openxmlformats.org/officeDocument/2006/relationships/image" Target="../media/image36.png"/><Relationship Id="rId20" Type="http://schemas.openxmlformats.org/officeDocument/2006/relationships/audio" Target="../media/audio19.wav"/><Relationship Id="rId41" Type="http://schemas.openxmlformats.org/officeDocument/2006/relationships/audio" Target="../media/audio40.wav"/><Relationship Id="rId54" Type="http://schemas.openxmlformats.org/officeDocument/2006/relationships/image" Target="../media/image23.png"/><Relationship Id="rId62"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8" Type="http://schemas.openxmlformats.org/officeDocument/2006/relationships/audio" Target="../media/audio49.wav"/><Relationship Id="rId3" Type="http://schemas.openxmlformats.org/officeDocument/2006/relationships/audio" Target="../media/audio1.wav"/><Relationship Id="rId7" Type="http://schemas.openxmlformats.org/officeDocument/2006/relationships/audio" Target="../media/audio48.wav"/><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audio" Target="../media/audio47.wav"/><Relationship Id="rId5" Type="http://schemas.openxmlformats.org/officeDocument/2006/relationships/audio" Target="../media/audio46.wav"/><Relationship Id="rId4" Type="http://schemas.openxmlformats.org/officeDocument/2006/relationships/audio" Target="../media/audio45.wav"/><Relationship Id="rId9" Type="http://schemas.openxmlformats.org/officeDocument/2006/relationships/image" Target="../media/image16.png"/></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jpg"/><Relationship Id="rId3" Type="http://schemas.openxmlformats.org/officeDocument/2006/relationships/audio" Target="../media/audio45.wav"/><Relationship Id="rId7" Type="http://schemas.openxmlformats.org/officeDocument/2006/relationships/audio" Target="../media/audio49.wav"/><Relationship Id="rId12"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audio" Target="../media/audio47.wav"/><Relationship Id="rId11" Type="http://schemas.openxmlformats.org/officeDocument/2006/relationships/image" Target="../media/image42.png"/><Relationship Id="rId5" Type="http://schemas.openxmlformats.org/officeDocument/2006/relationships/audio" Target="../media/audio48.wav"/><Relationship Id="rId10" Type="http://schemas.openxmlformats.org/officeDocument/2006/relationships/image" Target="../media/image41.png"/><Relationship Id="rId4" Type="http://schemas.openxmlformats.org/officeDocument/2006/relationships/audio" Target="../media/audio46.wav"/><Relationship Id="rId9" Type="http://schemas.openxmlformats.org/officeDocument/2006/relationships/image" Target="../media/image1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6.png"/><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6.png"/><Relationship Id="rId9"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audio" Target="../media/audio50.wav"/><Relationship Id="rId7" Type="http://schemas.openxmlformats.org/officeDocument/2006/relationships/audio" Target="../media/audio54.wav"/><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audio" Target="../media/audio53.wav"/><Relationship Id="rId5" Type="http://schemas.openxmlformats.org/officeDocument/2006/relationships/audio" Target="../media/audio52.wav"/><Relationship Id="rId4" Type="http://schemas.openxmlformats.org/officeDocument/2006/relationships/audio" Target="../media/audio51.wav"/></Relationships>
</file>

<file path=ppt/slides/_rels/slide37.xml.rels><?xml version="1.0" encoding="UTF-8" standalone="yes"?>
<Relationships xmlns="http://schemas.openxmlformats.org/package/2006/relationships"><Relationship Id="rId3" Type="http://schemas.openxmlformats.org/officeDocument/2006/relationships/audio" Target="../media/audio50.wav"/><Relationship Id="rId7" Type="http://schemas.openxmlformats.org/officeDocument/2006/relationships/audio" Target="../media/audio54.wav"/><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audio" Target="../media/audio53.wav"/><Relationship Id="rId5" Type="http://schemas.openxmlformats.org/officeDocument/2006/relationships/audio" Target="../media/audio52.wav"/><Relationship Id="rId4" Type="http://schemas.openxmlformats.org/officeDocument/2006/relationships/audio" Target="../media/audio51.wav"/></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https://doi.org/10.1177/1362168808089921" TargetMode="External"/><Relationship Id="rId4" Type="http://schemas.openxmlformats.org/officeDocument/2006/relationships/hyperlink" Target="http://www.eurosla.org/monographs/EM02/Milton.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resources.ncelp.org/concern/resources/t722h880z?locale=en"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audio" Target="../media/audio56.wav"/><Relationship Id="rId2" Type="http://schemas.openxmlformats.org/officeDocument/2006/relationships/audio" Target="../media/audio55.wav"/><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audio" Target="../media/audio56.wav"/><Relationship Id="rId2" Type="http://schemas.openxmlformats.org/officeDocument/2006/relationships/audio" Target="../media/audio55.wav"/><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audio" Target="../media/audio57.wav"/><Relationship Id="rId2" Type="http://schemas.openxmlformats.org/officeDocument/2006/relationships/audio" Target="../media/audio56.wav"/><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audio" Target="../media/audio58.wav"/><Relationship Id="rId2" Type="http://schemas.openxmlformats.org/officeDocument/2006/relationships/audio" Target="../media/audio55.wav"/><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audio" Target="../media/audio59.wav"/><Relationship Id="rId2" Type="http://schemas.openxmlformats.org/officeDocument/2006/relationships/audio" Target="../media/audio56.wav"/><Relationship Id="rId1" Type="http://schemas.openxmlformats.org/officeDocument/2006/relationships/slideLayout" Target="../slideLayouts/slideLayout2.xml"/><Relationship Id="rId4" Type="http://schemas.openxmlformats.org/officeDocument/2006/relationships/audio" Target="../media/audio57.wav"/></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audio" Target="../media/audio55.wav"/><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slide" Target="slide30.xml"/><Relationship Id="rId5" Type="http://schemas.openxmlformats.org/officeDocument/2006/relationships/audio" Target="../media/audio58.wav"/><Relationship Id="rId4" Type="http://schemas.openxmlformats.org/officeDocument/2006/relationships/audio" Target="../media/audio60.wav"/></Relationships>
</file>

<file path=ppt/slides/_rels/slide5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audio" Target="../media/audio65.wav"/><Relationship Id="rId3" Type="http://schemas.openxmlformats.org/officeDocument/2006/relationships/audio" Target="../media/audio61.wav"/><Relationship Id="rId7"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audio" Target="../media/audio64.wav"/><Relationship Id="rId11" Type="http://schemas.openxmlformats.org/officeDocument/2006/relationships/audio" Target="../media/audio68.wav"/><Relationship Id="rId5" Type="http://schemas.openxmlformats.org/officeDocument/2006/relationships/audio" Target="../media/audio63.wav"/><Relationship Id="rId10" Type="http://schemas.openxmlformats.org/officeDocument/2006/relationships/audio" Target="../media/audio67.wav"/><Relationship Id="rId4" Type="http://schemas.openxmlformats.org/officeDocument/2006/relationships/audio" Target="../media/audio62.wav"/><Relationship Id="rId9" Type="http://schemas.openxmlformats.org/officeDocument/2006/relationships/audio" Target="../media/audio66.wav"/></Relationships>
</file>

<file path=ppt/slides/_rels/slide59.xml.rels><?xml version="1.0" encoding="UTF-8" standalone="yes"?>
<Relationships xmlns="http://schemas.openxmlformats.org/package/2006/relationships"><Relationship Id="rId8" Type="http://schemas.openxmlformats.org/officeDocument/2006/relationships/audio" Target="../media/audio66.wav"/><Relationship Id="rId3" Type="http://schemas.openxmlformats.org/officeDocument/2006/relationships/audio" Target="../media/audio61.wav"/><Relationship Id="rId7" Type="http://schemas.openxmlformats.org/officeDocument/2006/relationships/audio" Target="../media/audio65.wav"/><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audio" Target="../media/audio64.wav"/><Relationship Id="rId5" Type="http://schemas.openxmlformats.org/officeDocument/2006/relationships/audio" Target="../media/audio63.wav"/><Relationship Id="rId10" Type="http://schemas.openxmlformats.org/officeDocument/2006/relationships/audio" Target="../media/audio68.wav"/><Relationship Id="rId4" Type="http://schemas.openxmlformats.org/officeDocument/2006/relationships/audio" Target="../media/audio62.wav"/><Relationship Id="rId9" Type="http://schemas.openxmlformats.org/officeDocument/2006/relationships/audio" Target="../media/audio67.wa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www.leeds.ac.uk/educol/documents/174575.pdf" TargetMode="External"/><Relationship Id="rId2" Type="http://schemas.openxmlformats.org/officeDocument/2006/relationships/hyperlink" Target="https://www.britishcouncil.org/sites/default/files/language_trends_survey_2017_0.pdf" TargetMode="External"/><Relationship Id="rId1" Type="http://schemas.openxmlformats.org/officeDocument/2006/relationships/slideLayout" Target="../slideLayouts/slideLayout7.xml"/><Relationship Id="rId5" Type="http://schemas.openxmlformats.org/officeDocument/2006/relationships/hyperlink" Target="https://doi.org/10.1111/lang12371" TargetMode="External"/><Relationship Id="rId4" Type="http://schemas.openxmlformats.org/officeDocument/2006/relationships/hyperlink" Target="http://dera.ioe.ac.uk/11170/1/DCSFRR091.pdf"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pearson.com/content/dam/one-dot-com/one-dot-com/global/Files/efficacy-and-research/schools/global-survey/reports/RINVN9283_UK_July_ExecSum.pdf" TargetMode="External"/><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hyperlink" Target="https://doi.org/10.1080/09571736.2016.1161061" TargetMode="External"/><Relationship Id="rId4" Type="http://schemas.openxmlformats.org/officeDocument/2006/relationships/hyperlink" Target="https://www.tscouncil.org.uk/wp-content/uploads/2016/12/MFL-Pedagogy-Review-Report-2.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0310" y="1766599"/>
            <a:ext cx="8582543" cy="1938992"/>
          </a:xfrm>
          <a:prstGeom prst="rect">
            <a:avLst/>
          </a:prstGeom>
          <a:noFill/>
        </p:spPr>
        <p:txBody>
          <a:bodyPr wrap="square" rtlCol="0">
            <a:spAutoFit/>
          </a:bodyPr>
          <a:lstStyle/>
          <a:p>
            <a:pPr algn="ctr"/>
            <a:r>
              <a:rPr lang="en-GB" sz="6000" b="1" dirty="0" smtClean="0">
                <a:solidFill>
                  <a:schemeClr val="accent5">
                    <a:lumMod val="50000"/>
                  </a:schemeClr>
                </a:solidFill>
                <a:latin typeface="Century Gothic" panose="020B0502020202020204" pitchFamily="34" charset="0"/>
              </a:rPr>
              <a:t>Motivation </a:t>
            </a:r>
            <a:r>
              <a:rPr lang="en-GB" sz="6000" i="1" dirty="0" smtClean="0">
                <a:solidFill>
                  <a:schemeClr val="accent5">
                    <a:lumMod val="50000"/>
                  </a:schemeClr>
                </a:solidFill>
                <a:latin typeface="Century Gothic" panose="020B0502020202020204" pitchFamily="34" charset="0"/>
              </a:rPr>
              <a:t>and what we can do about it</a:t>
            </a:r>
            <a:endParaRPr lang="en-GB" sz="6000" i="1" dirty="0">
              <a:solidFill>
                <a:schemeClr val="accent5">
                  <a:lumMod val="50000"/>
                </a:schemeClr>
              </a:solidFill>
              <a:latin typeface="Century Gothic" panose="020B0502020202020204" pitchFamily="34" charset="0"/>
            </a:endParaRPr>
          </a:p>
        </p:txBody>
      </p:sp>
      <p:sp>
        <p:nvSpPr>
          <p:cNvPr id="2" name="TextBox 1"/>
          <p:cNvSpPr txBox="1"/>
          <p:nvPr/>
        </p:nvSpPr>
        <p:spPr>
          <a:xfrm>
            <a:off x="2334410" y="4055633"/>
            <a:ext cx="6895652" cy="954107"/>
          </a:xfrm>
          <a:prstGeom prst="rect">
            <a:avLst/>
          </a:prstGeom>
          <a:noFill/>
        </p:spPr>
        <p:txBody>
          <a:bodyPr wrap="square" rtlCol="0">
            <a:spAutoFit/>
          </a:bodyPr>
          <a:lstStyle/>
          <a:p>
            <a:pPr algn="ctr"/>
            <a:r>
              <a:rPr lang="en-GB" sz="2800" dirty="0" smtClean="0">
                <a:solidFill>
                  <a:schemeClr val="accent5">
                    <a:lumMod val="50000"/>
                  </a:schemeClr>
                </a:solidFill>
              </a:rPr>
              <a:t>French Teachers’ Day </a:t>
            </a:r>
            <a:br>
              <a:rPr lang="en-GB" sz="2800" dirty="0" smtClean="0">
                <a:solidFill>
                  <a:schemeClr val="accent5">
                    <a:lumMod val="50000"/>
                  </a:schemeClr>
                </a:solidFill>
              </a:rPr>
            </a:br>
            <a:r>
              <a:rPr lang="en-GB" sz="2800" dirty="0" smtClean="0">
                <a:solidFill>
                  <a:schemeClr val="accent5">
                    <a:lumMod val="50000"/>
                  </a:schemeClr>
                </a:solidFill>
              </a:rPr>
              <a:t>Saturday 5 October 2019</a:t>
            </a:r>
            <a:endParaRPr lang="en-GB" sz="2800" dirty="0">
              <a:solidFill>
                <a:schemeClr val="accent5">
                  <a:lumMod val="50000"/>
                </a:schemeClr>
              </a:solidFill>
            </a:endParaRPr>
          </a:p>
        </p:txBody>
      </p:sp>
    </p:spTree>
    <p:extLst>
      <p:ext uri="{BB962C8B-B14F-4D97-AF65-F5344CB8AC3E}">
        <p14:creationId xmlns:p14="http://schemas.microsoft.com/office/powerpoint/2010/main" val="20410168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3386" y="1047430"/>
            <a:ext cx="9653903" cy="1938992"/>
          </a:xfrm>
          <a:prstGeom prst="rect">
            <a:avLst/>
          </a:prstGeom>
          <a:noFill/>
        </p:spPr>
        <p:txBody>
          <a:bodyPr wrap="square" rtlCol="0">
            <a:spAutoFit/>
          </a:bodyPr>
          <a:lstStyle/>
          <a:p>
            <a:pPr algn="ctr"/>
            <a:r>
              <a:rPr lang="en-GB" sz="6000" b="1" dirty="0">
                <a:solidFill>
                  <a:srgbClr val="F66400"/>
                </a:solidFill>
                <a:latin typeface="Century Gothic" panose="020B0502020202020204" pitchFamily="34" charset="0"/>
              </a:rPr>
              <a:t>What</a:t>
            </a:r>
            <a:r>
              <a:rPr lang="en-GB" sz="6000" dirty="0">
                <a:solidFill>
                  <a:prstClr val="black"/>
                </a:solidFill>
                <a:latin typeface="Century Gothic" panose="020B0502020202020204" pitchFamily="34" charset="0"/>
              </a:rPr>
              <a:t> </a:t>
            </a:r>
            <a:r>
              <a:rPr lang="en-GB" sz="6000" dirty="0" smtClean="0">
                <a:solidFill>
                  <a:srgbClr val="4472C4">
                    <a:lumMod val="50000"/>
                  </a:srgbClr>
                </a:solidFill>
                <a:latin typeface="Century Gothic" panose="020B0502020202020204" pitchFamily="34" charset="0"/>
              </a:rPr>
              <a:t>influences </a:t>
            </a:r>
            <a:r>
              <a:rPr lang="en-GB" sz="6000" dirty="0">
                <a:solidFill>
                  <a:srgbClr val="4472C4">
                    <a:lumMod val="50000"/>
                  </a:srgbClr>
                </a:solidFill>
                <a:latin typeface="Century Gothic" panose="020B0502020202020204" pitchFamily="34" charset="0"/>
              </a:rPr>
              <a:t>motivation?</a:t>
            </a:r>
            <a:endParaRPr lang="en-GB" sz="6000" i="1" dirty="0">
              <a:solidFill>
                <a:srgbClr val="4472C4">
                  <a:lumMod val="50000"/>
                </a:srgbClr>
              </a:solidFill>
              <a:latin typeface="Century Gothic" panose="020B0502020202020204" pitchFamily="34" charset="0"/>
            </a:endParaRPr>
          </a:p>
        </p:txBody>
      </p:sp>
      <p:sp>
        <p:nvSpPr>
          <p:cNvPr id="5" name="TextBox 4"/>
          <p:cNvSpPr txBox="1"/>
          <p:nvPr/>
        </p:nvSpPr>
        <p:spPr>
          <a:xfrm>
            <a:off x="90311" y="3514053"/>
            <a:ext cx="12191999" cy="1569660"/>
          </a:xfrm>
          <a:prstGeom prst="rect">
            <a:avLst/>
          </a:prstGeom>
          <a:noFill/>
        </p:spPr>
        <p:txBody>
          <a:bodyPr wrap="square" rtlCol="0">
            <a:spAutoFit/>
          </a:bodyPr>
          <a:lstStyle/>
          <a:p>
            <a:pPr algn="ctr"/>
            <a:r>
              <a:rPr lang="en-GB" sz="4800" b="1" dirty="0">
                <a:solidFill>
                  <a:srgbClr val="F66400"/>
                </a:solidFill>
                <a:latin typeface="Century Gothic" panose="020B0502020202020204" pitchFamily="34" charset="0"/>
              </a:rPr>
              <a:t>What</a:t>
            </a:r>
            <a:r>
              <a:rPr lang="en-GB" sz="4800" dirty="0">
                <a:solidFill>
                  <a:prstClr val="black"/>
                </a:solidFill>
                <a:latin typeface="Century Gothic" panose="020B0502020202020204" pitchFamily="34" charset="0"/>
              </a:rPr>
              <a:t> </a:t>
            </a:r>
            <a:r>
              <a:rPr lang="en-GB" sz="4800" dirty="0">
                <a:solidFill>
                  <a:srgbClr val="4472C4">
                    <a:lumMod val="50000"/>
                  </a:srgbClr>
                </a:solidFill>
                <a:latin typeface="Century Gothic" panose="020B0502020202020204" pitchFamily="34" charset="0"/>
              </a:rPr>
              <a:t>are the key motivational drivers for students in language learning?</a:t>
            </a:r>
            <a:endParaRPr lang="en-GB" sz="4800" i="1"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38348342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527"/>
            <a:ext cx="10515600" cy="1325563"/>
          </a:xfrm>
        </p:spPr>
        <p:txBody>
          <a:bodyPr>
            <a:normAutofit/>
          </a:bodyPr>
          <a:lstStyle/>
          <a:p>
            <a:r>
              <a:rPr lang="en-GB" dirty="0"/>
              <a:t>Factors that influence motivation (1): </a:t>
            </a:r>
            <a:br>
              <a:rPr lang="en-GB" dirty="0"/>
            </a:br>
            <a:r>
              <a:rPr lang="en-GB" sz="3600" b="1" dirty="0"/>
              <a:t>usually somewhat beyond teachers’ control</a:t>
            </a:r>
            <a:endParaRPr lang="en-GB" b="1" dirty="0"/>
          </a:p>
        </p:txBody>
      </p:sp>
      <p:sp>
        <p:nvSpPr>
          <p:cNvPr id="3" name="Content Placeholder 2"/>
          <p:cNvSpPr>
            <a:spLocks noGrp="1"/>
          </p:cNvSpPr>
          <p:nvPr>
            <p:ph idx="1"/>
          </p:nvPr>
        </p:nvSpPr>
        <p:spPr>
          <a:xfrm>
            <a:off x="426720" y="1355090"/>
            <a:ext cx="10873740" cy="5006340"/>
          </a:xfrm>
        </p:spPr>
        <p:txBody>
          <a:bodyPr>
            <a:normAutofit/>
          </a:bodyPr>
          <a:lstStyle/>
          <a:p>
            <a:r>
              <a:rPr lang="en-GB" dirty="0"/>
              <a:t>Sociocultural / environmental factors</a:t>
            </a:r>
            <a:br>
              <a:rPr lang="en-GB" dirty="0"/>
            </a:br>
            <a:r>
              <a:rPr lang="en-GB" dirty="0"/>
              <a:t>- English is global lingua franca - which language do English-speakers </a:t>
            </a:r>
            <a:r>
              <a:rPr lang="en-GB" i="1" dirty="0"/>
              <a:t>need</a:t>
            </a:r>
            <a:r>
              <a:rPr lang="en-GB" dirty="0"/>
              <a:t>?</a:t>
            </a:r>
            <a:br>
              <a:rPr lang="en-GB" dirty="0"/>
            </a:br>
            <a:r>
              <a:rPr lang="en-GB" dirty="0"/>
              <a:t>- England’s insularity and rejection of ‘European-ness’</a:t>
            </a:r>
            <a:br>
              <a:rPr lang="en-GB" dirty="0"/>
            </a:br>
            <a:r>
              <a:rPr lang="en-GB" dirty="0"/>
              <a:t>- Disinterest </a:t>
            </a:r>
            <a:r>
              <a:rPr lang="en-GB" dirty="0">
                <a:sym typeface="Wingdings" panose="05000000000000000000" pitchFamily="2" charset="2"/>
              </a:rPr>
              <a:t> xenophobia of the press</a:t>
            </a:r>
            <a:r>
              <a:rPr lang="en-GB" dirty="0"/>
              <a:t> </a:t>
            </a:r>
            <a:r>
              <a:rPr lang="en-GB" sz="2000" dirty="0"/>
              <a:t>(Coleman, 2009)</a:t>
            </a:r>
            <a:br>
              <a:rPr lang="en-GB" sz="2000" dirty="0"/>
            </a:br>
            <a:r>
              <a:rPr lang="en-GB" dirty="0"/>
              <a:t>- Negative reputation of British as language learners </a:t>
            </a:r>
            <a:r>
              <a:rPr lang="en-GB" sz="2000" dirty="0"/>
              <a:t>(Graham </a:t>
            </a:r>
            <a:r>
              <a:rPr lang="en-GB" sz="2000" dirty="0" smtClean="0"/>
              <a:t>&amp; Santos</a:t>
            </a:r>
            <a:r>
              <a:rPr lang="en-GB" sz="2000" dirty="0"/>
              <a:t>, 2015; </a:t>
            </a:r>
            <a:r>
              <a:rPr lang="en-GB" sz="2000" dirty="0" err="1"/>
              <a:t>Lanvers</a:t>
            </a:r>
            <a:r>
              <a:rPr lang="en-GB" sz="2000" dirty="0"/>
              <a:t> </a:t>
            </a:r>
            <a:r>
              <a:rPr lang="en-GB" sz="2000" dirty="0" smtClean="0"/>
              <a:t>&amp; Coleman</a:t>
            </a:r>
            <a:r>
              <a:rPr lang="en-GB" sz="2000" dirty="0"/>
              <a:t>, 2013)</a:t>
            </a:r>
          </a:p>
          <a:p>
            <a:r>
              <a:rPr lang="en-GB" dirty="0"/>
              <a:t>Education policy</a:t>
            </a:r>
            <a:br>
              <a:rPr lang="en-GB" dirty="0"/>
            </a:br>
            <a:r>
              <a:rPr lang="en-GB" dirty="0"/>
              <a:t>- Languages for All </a:t>
            </a:r>
            <a:r>
              <a:rPr lang="en-GB" dirty="0">
                <a:sym typeface="Wingdings" panose="05000000000000000000" pitchFamily="2" charset="2"/>
              </a:rPr>
              <a:t></a:t>
            </a:r>
            <a:r>
              <a:rPr lang="en-GB" dirty="0" smtClean="0"/>
              <a:t> </a:t>
            </a:r>
            <a:r>
              <a:rPr lang="en-GB" dirty="0"/>
              <a:t>100% optional </a:t>
            </a:r>
            <a:r>
              <a:rPr lang="en-GB" dirty="0">
                <a:sym typeface="Wingdings" panose="05000000000000000000" pitchFamily="2" charset="2"/>
              </a:rPr>
              <a:t> </a:t>
            </a:r>
            <a:r>
              <a:rPr lang="en-GB" dirty="0" err="1" smtClean="0"/>
              <a:t>Ebacc</a:t>
            </a:r>
            <a:r>
              <a:rPr lang="en-GB" dirty="0"/>
              <a:t>…</a:t>
            </a:r>
          </a:p>
          <a:p>
            <a:r>
              <a:rPr lang="en-GB" dirty="0"/>
              <a:t>Individual learner differences</a:t>
            </a:r>
            <a:br>
              <a:rPr lang="en-GB" dirty="0"/>
            </a:br>
            <a:r>
              <a:rPr lang="en-GB" dirty="0"/>
              <a:t>- gender, ability, personality, anxiety, learner ‘selves’ </a:t>
            </a:r>
            <a:r>
              <a:rPr lang="en-GB" sz="2000" dirty="0"/>
              <a:t>(</a:t>
            </a:r>
            <a:r>
              <a:rPr lang="en-GB" sz="2000" dirty="0" err="1"/>
              <a:t>Dörnyei</a:t>
            </a:r>
            <a:r>
              <a:rPr lang="en-GB" sz="2000" dirty="0"/>
              <a:t>, 2005, 2009, 2014)</a:t>
            </a:r>
          </a:p>
          <a:p>
            <a:endParaRPr lang="en-GB" dirty="0"/>
          </a:p>
        </p:txBody>
      </p:sp>
    </p:spTree>
    <p:extLst>
      <p:ext uri="{BB962C8B-B14F-4D97-AF65-F5344CB8AC3E}">
        <p14:creationId xmlns:p14="http://schemas.microsoft.com/office/powerpoint/2010/main" val="376282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7496"/>
            <a:ext cx="6649156" cy="867128"/>
          </a:xfrm>
          <a:prstGeom prst="rect">
            <a:avLst/>
          </a:prstGeom>
        </p:spPr>
      </p:pic>
      <p:sp>
        <p:nvSpPr>
          <p:cNvPr id="2" name="Title 1"/>
          <p:cNvSpPr>
            <a:spLocks noGrp="1"/>
          </p:cNvSpPr>
          <p:nvPr>
            <p:ph type="title"/>
          </p:nvPr>
        </p:nvSpPr>
        <p:spPr>
          <a:xfrm>
            <a:off x="99105" y="1228830"/>
            <a:ext cx="10515600" cy="1325563"/>
          </a:xfrm>
        </p:spPr>
        <p:txBody>
          <a:bodyPr>
            <a:normAutofit/>
          </a:bodyPr>
          <a:lstStyle/>
          <a:p>
            <a:r>
              <a:rPr lang="en-GB" sz="2800" b="1" dirty="0">
                <a:solidFill>
                  <a:schemeClr val="bg1"/>
                </a:solidFill>
              </a:rPr>
              <a:t>Language Trends Survey 2019</a:t>
            </a:r>
          </a:p>
        </p:txBody>
      </p:sp>
      <p:sp>
        <p:nvSpPr>
          <p:cNvPr id="9" name="Content Placeholder 8"/>
          <p:cNvSpPr>
            <a:spLocks noGrp="1"/>
          </p:cNvSpPr>
          <p:nvPr>
            <p:ph idx="1"/>
          </p:nvPr>
        </p:nvSpPr>
        <p:spPr>
          <a:xfrm>
            <a:off x="563880" y="2451996"/>
            <a:ext cx="3933092" cy="3217284"/>
          </a:xfrm>
        </p:spPr>
        <p:txBody>
          <a:bodyPr/>
          <a:lstStyle/>
          <a:p>
            <a:pPr>
              <a:lnSpc>
                <a:spcPct val="200000"/>
              </a:lnSpc>
            </a:pPr>
            <a:r>
              <a:rPr lang="en-GB" dirty="0"/>
              <a:t>Examinations</a:t>
            </a:r>
          </a:p>
          <a:p>
            <a:pPr>
              <a:lnSpc>
                <a:spcPct val="200000"/>
              </a:lnSpc>
            </a:pPr>
            <a:r>
              <a:rPr lang="en-GB" dirty="0"/>
              <a:t>Harsh grading</a:t>
            </a:r>
          </a:p>
          <a:p>
            <a:pPr>
              <a:lnSpc>
                <a:spcPct val="200000"/>
              </a:lnSpc>
            </a:pPr>
            <a:r>
              <a:rPr lang="en-GB" dirty="0"/>
              <a:t>the ‘Brexit’ effect</a:t>
            </a:r>
          </a:p>
        </p:txBody>
      </p:sp>
      <p:sp>
        <p:nvSpPr>
          <p:cNvPr id="4" name="Rectangle 3"/>
          <p:cNvSpPr/>
          <p:nvPr/>
        </p:nvSpPr>
        <p:spPr>
          <a:xfrm>
            <a:off x="5356905" y="4106149"/>
            <a:ext cx="6347416" cy="1754326"/>
          </a:xfrm>
          <a:prstGeom prst="rect">
            <a:avLst/>
          </a:prstGeom>
          <a:solidFill>
            <a:schemeClr val="accent4">
              <a:lumMod val="20000"/>
              <a:lumOff val="80000"/>
            </a:schemeClr>
          </a:solidFill>
          <a:effectLst>
            <a:outerShdw blurRad="50800" dist="38100" dir="5400000" algn="t" rotWithShape="0">
              <a:prstClr val="black">
                <a:alpha val="40000"/>
              </a:prstClr>
            </a:outerShdw>
          </a:effectLst>
        </p:spPr>
        <p:txBody>
          <a:bodyPr wrap="square">
            <a:spAutoFit/>
          </a:bodyPr>
          <a:lstStyle/>
          <a:p>
            <a:r>
              <a:rPr lang="en-GB" dirty="0">
                <a:solidFill>
                  <a:schemeClr val="accent5">
                    <a:lumMod val="50000"/>
                  </a:schemeClr>
                </a:solidFill>
                <a:latin typeface="Century Gothic" panose="020B0502020202020204" pitchFamily="34" charset="0"/>
              </a:rPr>
              <a:t>When asked specifically whether Brexit has had</a:t>
            </a:r>
          </a:p>
          <a:p>
            <a:r>
              <a:rPr lang="en-GB" dirty="0">
                <a:solidFill>
                  <a:schemeClr val="accent5">
                    <a:lumMod val="50000"/>
                  </a:schemeClr>
                </a:solidFill>
                <a:latin typeface="Century Gothic" panose="020B0502020202020204" pitchFamily="34" charset="0"/>
              </a:rPr>
              <a:t>an impact on pupils’ attitudes towards language</a:t>
            </a:r>
          </a:p>
          <a:p>
            <a:r>
              <a:rPr lang="en-GB" dirty="0">
                <a:solidFill>
                  <a:schemeClr val="accent5">
                    <a:lumMod val="50000"/>
                  </a:schemeClr>
                </a:solidFill>
                <a:latin typeface="Century Gothic" panose="020B0502020202020204" pitchFamily="34" charset="0"/>
              </a:rPr>
              <a:t>learning, 25% say that there has been a negative</a:t>
            </a:r>
          </a:p>
          <a:p>
            <a:r>
              <a:rPr lang="en-GB" dirty="0">
                <a:solidFill>
                  <a:schemeClr val="accent5">
                    <a:lumMod val="50000"/>
                  </a:schemeClr>
                </a:solidFill>
                <a:latin typeface="Century Gothic" panose="020B0502020202020204" pitchFamily="34" charset="0"/>
              </a:rPr>
              <a:t>impact either on motivation to learn a European</a:t>
            </a:r>
          </a:p>
          <a:p>
            <a:r>
              <a:rPr lang="en-GB" dirty="0">
                <a:solidFill>
                  <a:schemeClr val="accent5">
                    <a:lumMod val="50000"/>
                  </a:schemeClr>
                </a:solidFill>
                <a:latin typeface="Century Gothic" panose="020B0502020202020204" pitchFamily="34" charset="0"/>
              </a:rPr>
              <a:t>language or motivation to learn languages in general. p.15</a:t>
            </a:r>
          </a:p>
        </p:txBody>
      </p:sp>
      <p:sp>
        <p:nvSpPr>
          <p:cNvPr id="7" name="Rectangle 6"/>
          <p:cNvSpPr/>
          <p:nvPr/>
        </p:nvSpPr>
        <p:spPr>
          <a:xfrm>
            <a:off x="5356905" y="2935553"/>
            <a:ext cx="6347416" cy="923330"/>
          </a:xfrm>
          <a:prstGeom prst="rect">
            <a:avLst/>
          </a:prstGeom>
          <a:solidFill>
            <a:schemeClr val="accent4">
              <a:lumMod val="20000"/>
              <a:lumOff val="80000"/>
            </a:schemeClr>
          </a:solidFill>
          <a:effectLst>
            <a:outerShdw blurRad="50800" dist="38100" dir="5400000" algn="t" rotWithShape="0">
              <a:prstClr val="black">
                <a:alpha val="40000"/>
              </a:prstClr>
            </a:outerShdw>
          </a:effectLst>
        </p:spPr>
        <p:txBody>
          <a:bodyPr wrap="square">
            <a:spAutoFit/>
          </a:bodyPr>
          <a:lstStyle/>
          <a:p>
            <a:r>
              <a:rPr lang="en-GB" dirty="0">
                <a:solidFill>
                  <a:schemeClr val="accent5">
                    <a:lumMod val="50000"/>
                  </a:schemeClr>
                </a:solidFill>
                <a:latin typeface="Century Gothic" panose="020B0502020202020204" pitchFamily="34" charset="0"/>
              </a:rPr>
              <a:t>…schools feel pressure to get results, and achieving a good grade in a language is seen as harder than in other subjects. p.17</a:t>
            </a:r>
          </a:p>
        </p:txBody>
      </p:sp>
      <p:sp>
        <p:nvSpPr>
          <p:cNvPr id="8" name="Rectangle 7"/>
          <p:cNvSpPr/>
          <p:nvPr/>
        </p:nvSpPr>
        <p:spPr>
          <a:xfrm>
            <a:off x="5356905" y="1441223"/>
            <a:ext cx="6347416" cy="1200329"/>
          </a:xfrm>
          <a:prstGeom prst="rect">
            <a:avLst/>
          </a:prstGeom>
          <a:solidFill>
            <a:schemeClr val="accent4">
              <a:lumMod val="20000"/>
              <a:lumOff val="80000"/>
            </a:schemeClr>
          </a:solidFill>
          <a:effectLst>
            <a:outerShdw blurRad="50800" dist="38100" dir="5400000" algn="t" rotWithShape="0">
              <a:prstClr val="black">
                <a:alpha val="40000"/>
              </a:prstClr>
            </a:outerShdw>
          </a:effectLst>
        </p:spPr>
        <p:txBody>
          <a:bodyPr wrap="square">
            <a:spAutoFit/>
          </a:bodyPr>
          <a:lstStyle/>
          <a:p>
            <a:r>
              <a:rPr lang="en-GB" dirty="0">
                <a:solidFill>
                  <a:schemeClr val="accent5">
                    <a:lumMod val="50000"/>
                  </a:schemeClr>
                </a:solidFill>
                <a:latin typeface="Century Gothic" panose="020B0502020202020204" pitchFamily="34" charset="0"/>
              </a:rPr>
              <a:t>Many schools are working hard to maintain take-up at</a:t>
            </a:r>
          </a:p>
          <a:p>
            <a:r>
              <a:rPr lang="en-GB" dirty="0">
                <a:solidFill>
                  <a:schemeClr val="accent5">
                    <a:lumMod val="50000"/>
                  </a:schemeClr>
                </a:solidFill>
                <a:latin typeface="Century Gothic" panose="020B0502020202020204" pitchFamily="34" charset="0"/>
              </a:rPr>
              <a:t>GCSE and A level but overwhelmingly cite the ‘nature</a:t>
            </a:r>
          </a:p>
          <a:p>
            <a:r>
              <a:rPr lang="en-GB" dirty="0">
                <a:solidFill>
                  <a:schemeClr val="accent5">
                    <a:lumMod val="50000"/>
                  </a:schemeClr>
                </a:solidFill>
                <a:latin typeface="Century Gothic" panose="020B0502020202020204" pitchFamily="34" charset="0"/>
              </a:rPr>
              <a:t>and content of external exams’ as the major barrier</a:t>
            </a:r>
          </a:p>
          <a:p>
            <a:r>
              <a:rPr lang="en-GB" dirty="0">
                <a:solidFill>
                  <a:schemeClr val="accent5">
                    <a:lumMod val="50000"/>
                  </a:schemeClr>
                </a:solidFill>
                <a:latin typeface="Century Gothic" panose="020B0502020202020204" pitchFamily="34" charset="0"/>
              </a:rPr>
              <a:t>to increasing numbers. p.18</a:t>
            </a:r>
          </a:p>
        </p:txBody>
      </p:sp>
      <p:sp>
        <p:nvSpPr>
          <p:cNvPr id="10" name="Title 1">
            <a:extLst>
              <a:ext uri="{FF2B5EF4-FFF2-40B4-BE49-F238E27FC236}">
                <a16:creationId xmlns="" xmlns:a16="http://schemas.microsoft.com/office/drawing/2014/main" id="{CE3852EF-132D-654B-9570-03B97C2E71C7}"/>
              </a:ext>
            </a:extLst>
          </p:cNvPr>
          <p:cNvSpPr txBox="1">
            <a:spLocks/>
          </p:cNvSpPr>
          <p:nvPr/>
        </p:nvSpPr>
        <p:spPr>
          <a:xfrm>
            <a:off x="0" y="29527"/>
            <a:ext cx="1191006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t>Cont’d: Factors that influence motivation (1): </a:t>
            </a:r>
            <a:br>
              <a:rPr lang="en-GB" sz="3200" dirty="0"/>
            </a:br>
            <a:r>
              <a:rPr lang="en-GB" sz="2800" b="1" dirty="0"/>
              <a:t>usually somewhat beyond teachers’ control</a:t>
            </a:r>
            <a:endParaRPr lang="en-GB" sz="3200" b="1" dirty="0"/>
          </a:p>
        </p:txBody>
      </p:sp>
    </p:spTree>
    <p:extLst>
      <p:ext uri="{BB962C8B-B14F-4D97-AF65-F5344CB8AC3E}">
        <p14:creationId xmlns:p14="http://schemas.microsoft.com/office/powerpoint/2010/main" val="282946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fade">
                                      <p:cBhvr>
                                        <p:cTn id="23" dur="500"/>
                                        <p:tgtEl>
                                          <p:spTgt spid="9">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4"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A1308EFA-4144-D945-96E7-63C73C8D8E10}"/>
              </a:ext>
            </a:extLst>
          </p:cNvPr>
          <p:cNvSpPr>
            <a:spLocks noGrp="1"/>
          </p:cNvSpPr>
          <p:nvPr>
            <p:ph type="title"/>
          </p:nvPr>
        </p:nvSpPr>
        <p:spPr>
          <a:xfrm>
            <a:off x="278130" y="0"/>
            <a:ext cx="11635740" cy="1325563"/>
          </a:xfrm>
        </p:spPr>
        <p:txBody>
          <a:bodyPr>
            <a:normAutofit fontScale="90000"/>
          </a:bodyPr>
          <a:lstStyle/>
          <a:p>
            <a:pPr algn="ctr"/>
            <a:r>
              <a:rPr lang="en-US" dirty="0"/>
              <a:t>Factors that influence motivation (2): </a:t>
            </a:r>
            <a:br>
              <a:rPr lang="en-US" dirty="0"/>
            </a:br>
            <a:r>
              <a:rPr lang="en-US" b="1" dirty="0"/>
              <a:t>teachers can often do something about these</a:t>
            </a:r>
          </a:p>
        </p:txBody>
      </p:sp>
      <p:sp>
        <p:nvSpPr>
          <p:cNvPr id="5" name="Content Placeholder 2">
            <a:extLst>
              <a:ext uri="{FF2B5EF4-FFF2-40B4-BE49-F238E27FC236}">
                <a16:creationId xmlns="" xmlns:a16="http://schemas.microsoft.com/office/drawing/2014/main" id="{7DA15D0D-5C05-9B48-B0D1-B0184A73B392}"/>
              </a:ext>
            </a:extLst>
          </p:cNvPr>
          <p:cNvSpPr>
            <a:spLocks noGrp="1"/>
          </p:cNvSpPr>
          <p:nvPr>
            <p:ph idx="1"/>
          </p:nvPr>
        </p:nvSpPr>
        <p:spPr>
          <a:xfrm>
            <a:off x="838200" y="1631476"/>
            <a:ext cx="10515600" cy="4545487"/>
          </a:xfrm>
        </p:spPr>
        <p:txBody>
          <a:bodyPr>
            <a:normAutofit fontScale="85000" lnSpcReduction="20000"/>
          </a:bodyPr>
          <a:lstStyle/>
          <a:p>
            <a:pPr marL="0" indent="0">
              <a:buNone/>
            </a:pPr>
            <a:r>
              <a:rPr lang="en-GB" sz="3300" b="1" dirty="0"/>
              <a:t>Pedagogy and classroom factors</a:t>
            </a:r>
            <a:r>
              <a:rPr lang="en-GB" dirty="0"/>
              <a:t/>
            </a:r>
            <a:br>
              <a:rPr lang="en-GB" dirty="0"/>
            </a:br>
            <a:endParaRPr lang="en-GB" dirty="0"/>
          </a:p>
          <a:p>
            <a:r>
              <a:rPr lang="en-GB" dirty="0"/>
              <a:t>Teacher, grouping, curriculum, assessment, methods, lack of challenge/meaningful communication  </a:t>
            </a:r>
          </a:p>
          <a:p>
            <a:pPr marL="0" indent="0" algn="r">
              <a:buNone/>
            </a:pPr>
            <a:r>
              <a:rPr lang="en-GB" sz="2400" dirty="0"/>
              <a:t>Wingate (2016)</a:t>
            </a:r>
            <a:endParaRPr lang="en-US" dirty="0"/>
          </a:p>
          <a:p>
            <a:r>
              <a:rPr lang="en-US" dirty="0"/>
              <a:t>Perceptions of ‘ease’ and sense of ‘achievement following effort’ lead to increased motivation</a:t>
            </a:r>
          </a:p>
          <a:p>
            <a:pPr marL="457200" lvl="1" indent="0" algn="r">
              <a:buNone/>
            </a:pPr>
            <a:r>
              <a:rPr lang="en-US" sz="2400" dirty="0"/>
              <a:t>Graham (2004) </a:t>
            </a:r>
          </a:p>
          <a:p>
            <a:r>
              <a:rPr lang="en-US" dirty="0"/>
              <a:t>Just telling learners “FLs are useful” does not influence uptake; </a:t>
            </a:r>
          </a:p>
          <a:p>
            <a:pPr marL="457200" lvl="1" indent="0">
              <a:buNone/>
            </a:pPr>
            <a:r>
              <a:rPr lang="en-US" sz="2400" dirty="0"/>
              <a:t>perceptions of lessons, ‘ease of learning’ &amp; personal relevance count the most</a:t>
            </a:r>
          </a:p>
          <a:p>
            <a:pPr marL="457200" lvl="1" indent="0" algn="r">
              <a:buNone/>
            </a:pPr>
            <a:r>
              <a:rPr lang="en-US" sz="2600" dirty="0"/>
              <a:t>Taylor &amp; Marsden (2014) </a:t>
            </a:r>
            <a:r>
              <a:rPr lang="en-US" sz="2600" dirty="0">
                <a:hlinkClick r:id="rId3"/>
              </a:rPr>
              <a:t>OASIS summary</a:t>
            </a:r>
            <a:endParaRPr lang="en-US" sz="2600" dirty="0"/>
          </a:p>
          <a:p>
            <a:r>
              <a:rPr lang="en-US" dirty="0"/>
              <a:t>Not being able to ‘sound out’ words is de-motivating</a:t>
            </a:r>
          </a:p>
          <a:p>
            <a:pPr marL="457200" lvl="1" indent="0" algn="r">
              <a:buNone/>
            </a:pPr>
            <a:r>
              <a:rPr lang="en-US" sz="2600" dirty="0" err="1"/>
              <a:t>Erler</a:t>
            </a:r>
            <a:r>
              <a:rPr lang="en-US" sz="2600" dirty="0"/>
              <a:t> &amp; </a:t>
            </a:r>
            <a:r>
              <a:rPr lang="en-US" sz="2600" dirty="0" err="1"/>
              <a:t>Macaro</a:t>
            </a:r>
            <a:r>
              <a:rPr lang="en-US" sz="2600" dirty="0"/>
              <a:t> (2012) </a:t>
            </a:r>
            <a:r>
              <a:rPr lang="en-US" sz="2600" dirty="0">
                <a:hlinkClick r:id="rId4"/>
              </a:rPr>
              <a:t>OASIS summary</a:t>
            </a:r>
            <a:endParaRPr lang="en-US" sz="2600" dirty="0"/>
          </a:p>
        </p:txBody>
      </p:sp>
    </p:spTree>
    <p:extLst>
      <p:ext uri="{BB962C8B-B14F-4D97-AF65-F5344CB8AC3E}">
        <p14:creationId xmlns:p14="http://schemas.microsoft.com/office/powerpoint/2010/main" val="301408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693619" y="1325563"/>
            <a:ext cx="10854913" cy="44958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GB" sz="2400" dirty="0"/>
              <a:t>Research supports the Ofsted finding that factors other than a subject’s ‘usefulness’ or importance for future life or work influence pupil choice. </a:t>
            </a:r>
            <a:r>
              <a:rPr lang="en-GB" sz="2400" b="1" i="1" dirty="0"/>
              <a:t>Intrinsic motivation, which comes from a sense of progress, growing knowledge and understanding</a:t>
            </a:r>
            <a:r>
              <a:rPr lang="en-GB" sz="2400" i="1" dirty="0"/>
              <a:t>, </a:t>
            </a:r>
            <a:r>
              <a:rPr lang="en-GB" sz="2400" b="1" i="1" dirty="0"/>
              <a:t>and achievement</a:t>
            </a:r>
            <a:r>
              <a:rPr lang="en-GB" sz="2400" i="1" dirty="0"/>
              <a:t>, </a:t>
            </a:r>
            <a:r>
              <a:rPr lang="en-GB" sz="2400" b="1" i="1" dirty="0"/>
              <a:t>is a prime factor for pupils when they are asked to exercise choice about subjects to be pursued</a:t>
            </a:r>
            <a:r>
              <a:rPr lang="en-GB" sz="2400" i="1" dirty="0"/>
              <a:t>.  </a:t>
            </a:r>
            <a:r>
              <a:rPr lang="en-GB" sz="2400" dirty="0"/>
              <a:t>That sense of real progress in inextricably linked to the way in which the subject matter of the course is planned, sequenced and taught. (p.7)</a:t>
            </a:r>
          </a:p>
          <a:p>
            <a:pPr>
              <a:lnSpc>
                <a:spcPct val="150000"/>
              </a:lnSpc>
            </a:pPr>
            <a:endParaRPr lang="en-GB" sz="2400" dirty="0"/>
          </a:p>
        </p:txBody>
      </p:sp>
      <p:sp>
        <p:nvSpPr>
          <p:cNvPr id="3" name="Title 2"/>
          <p:cNvSpPr>
            <a:spLocks noGrp="1"/>
          </p:cNvSpPr>
          <p:nvPr>
            <p:ph type="title"/>
          </p:nvPr>
        </p:nvSpPr>
        <p:spPr>
          <a:xfrm>
            <a:off x="693619" y="0"/>
            <a:ext cx="11229622" cy="1325563"/>
          </a:xfrm>
        </p:spPr>
        <p:txBody>
          <a:bodyPr>
            <a:normAutofit/>
          </a:bodyPr>
          <a:lstStyle/>
          <a:p>
            <a:r>
              <a:rPr lang="en-GB" sz="3600" b="1" dirty="0"/>
              <a:t>MFL Pedagogy Review Report November 2016</a:t>
            </a:r>
            <a:endParaRPr lang="en-GB" sz="3600" dirty="0"/>
          </a:p>
        </p:txBody>
      </p:sp>
    </p:spTree>
    <p:extLst>
      <p:ext uri="{BB962C8B-B14F-4D97-AF65-F5344CB8AC3E}">
        <p14:creationId xmlns:p14="http://schemas.microsoft.com/office/powerpoint/2010/main" val="19209612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96922" y="285347"/>
            <a:ext cx="7496175" cy="5448300"/>
          </a:xfrm>
          <a:prstGeom prst="rect">
            <a:avLst/>
          </a:prstGeom>
        </p:spPr>
      </p:pic>
      <p:sp>
        <p:nvSpPr>
          <p:cNvPr id="3" name="Rectangle 2"/>
          <p:cNvSpPr/>
          <p:nvPr/>
        </p:nvSpPr>
        <p:spPr>
          <a:xfrm>
            <a:off x="36715" y="5209294"/>
            <a:ext cx="9818453" cy="1138773"/>
          </a:xfrm>
          <a:prstGeom prst="rect">
            <a:avLst/>
          </a:prstGeom>
        </p:spPr>
        <p:txBody>
          <a:bodyPr wrap="square">
            <a:spAutoFit/>
          </a:bodyPr>
          <a:lstStyle/>
          <a:p>
            <a:endParaRPr lang="en-GB" sz="1600" dirty="0">
              <a:solidFill>
                <a:srgbClr val="000000"/>
              </a:solidFill>
              <a:latin typeface="Century Gothic" panose="020B0502020202020204" pitchFamily="34" charset="0"/>
            </a:endParaRPr>
          </a:p>
          <a:p>
            <a:endParaRPr lang="en-GB" sz="1600" dirty="0">
              <a:solidFill>
                <a:prstClr val="black"/>
              </a:solidFill>
              <a:latin typeface="Century Gothic" panose="020B0502020202020204" pitchFamily="34" charset="0"/>
            </a:endParaRPr>
          </a:p>
          <a:p>
            <a:r>
              <a:rPr lang="en-GB" b="1" dirty="0">
                <a:solidFill>
                  <a:prstClr val="black"/>
                </a:solidFill>
                <a:latin typeface="Century Gothic" panose="020B0502020202020204" pitchFamily="34" charset="0"/>
              </a:rPr>
              <a:t>Katherine McKnight, PhD, </a:t>
            </a:r>
            <a:r>
              <a:rPr lang="en-GB" i="1" dirty="0">
                <a:solidFill>
                  <a:prstClr val="black"/>
                </a:solidFill>
                <a:latin typeface="Century Gothic" panose="020B0502020202020204" pitchFamily="34" charset="0"/>
              </a:rPr>
              <a:t>Pearson</a:t>
            </a:r>
            <a:endParaRPr lang="en-GB" dirty="0">
              <a:solidFill>
                <a:prstClr val="black"/>
              </a:solidFill>
              <a:latin typeface="Century Gothic" panose="020B0502020202020204" pitchFamily="34" charset="0"/>
            </a:endParaRPr>
          </a:p>
          <a:p>
            <a:r>
              <a:rPr lang="en-GB" b="1" dirty="0" err="1">
                <a:solidFill>
                  <a:prstClr val="black"/>
                </a:solidFill>
                <a:latin typeface="Century Gothic" panose="020B0502020202020204" pitchFamily="34" charset="0"/>
              </a:rPr>
              <a:t>Lacey</a:t>
            </a:r>
            <a:r>
              <a:rPr lang="en-GB" b="1" dirty="0">
                <a:solidFill>
                  <a:prstClr val="black"/>
                </a:solidFill>
                <a:latin typeface="Century Gothic" panose="020B0502020202020204" pitchFamily="34" charset="0"/>
              </a:rPr>
              <a:t> </a:t>
            </a:r>
            <a:r>
              <a:rPr lang="en-GB" b="1" dirty="0" err="1">
                <a:solidFill>
                  <a:prstClr val="black"/>
                </a:solidFill>
                <a:latin typeface="Century Gothic" panose="020B0502020202020204" pitchFamily="34" charset="0"/>
              </a:rPr>
              <a:t>Graybeal</a:t>
            </a:r>
            <a:r>
              <a:rPr lang="en-GB" b="1" dirty="0">
                <a:solidFill>
                  <a:prstClr val="black"/>
                </a:solidFill>
                <a:latin typeface="Century Gothic" panose="020B0502020202020204" pitchFamily="34" charset="0"/>
              </a:rPr>
              <a:t>, Jessica </a:t>
            </a:r>
            <a:r>
              <a:rPr lang="en-GB" b="1" dirty="0" err="1">
                <a:solidFill>
                  <a:prstClr val="black"/>
                </a:solidFill>
                <a:latin typeface="Century Gothic" panose="020B0502020202020204" pitchFamily="34" charset="0"/>
              </a:rPr>
              <a:t>Yarbro</a:t>
            </a:r>
            <a:r>
              <a:rPr lang="en-GB" b="1" dirty="0">
                <a:solidFill>
                  <a:prstClr val="black"/>
                </a:solidFill>
                <a:latin typeface="Century Gothic" panose="020B0502020202020204" pitchFamily="34" charset="0"/>
              </a:rPr>
              <a:t>, &amp; John </a:t>
            </a:r>
            <a:r>
              <a:rPr lang="en-GB" b="1" dirty="0" err="1">
                <a:solidFill>
                  <a:prstClr val="black"/>
                </a:solidFill>
                <a:latin typeface="Century Gothic" panose="020B0502020202020204" pitchFamily="34" charset="0"/>
              </a:rPr>
              <a:t>Graybeal</a:t>
            </a:r>
            <a:r>
              <a:rPr lang="en-GB" b="1" dirty="0">
                <a:solidFill>
                  <a:prstClr val="black"/>
                </a:solidFill>
                <a:latin typeface="Century Gothic" panose="020B0502020202020204" pitchFamily="34" charset="0"/>
              </a:rPr>
              <a:t>, </a:t>
            </a:r>
            <a:r>
              <a:rPr lang="en-GB" i="1" dirty="0">
                <a:solidFill>
                  <a:prstClr val="black"/>
                </a:solidFill>
                <a:latin typeface="Century Gothic" panose="020B0502020202020204" pitchFamily="34" charset="0"/>
              </a:rPr>
              <a:t>George Mason University</a:t>
            </a:r>
            <a:endParaRPr lang="en-GB" dirty="0">
              <a:solidFill>
                <a:prstClr val="black"/>
              </a:solidFill>
              <a:latin typeface="Century Gothic" panose="020B0502020202020204" pitchFamily="34" charset="0"/>
            </a:endParaRPr>
          </a:p>
        </p:txBody>
      </p:sp>
      <p:sp>
        <p:nvSpPr>
          <p:cNvPr id="4" name="TextBox 3"/>
          <p:cNvSpPr txBox="1"/>
          <p:nvPr/>
        </p:nvSpPr>
        <p:spPr>
          <a:xfrm>
            <a:off x="3761139" y="285347"/>
            <a:ext cx="5159828" cy="369332"/>
          </a:xfrm>
          <a:prstGeom prst="rect">
            <a:avLst/>
          </a:prstGeom>
          <a:noFill/>
        </p:spPr>
        <p:txBody>
          <a:bodyPr wrap="square" rtlCol="0">
            <a:spAutoFit/>
          </a:bodyPr>
          <a:lstStyle/>
          <a:p>
            <a:r>
              <a:rPr lang="en-GB" dirty="0">
                <a:solidFill>
                  <a:prstClr val="white"/>
                </a:solidFill>
              </a:rPr>
              <a:t>England: What makes an effective teacher?</a:t>
            </a:r>
          </a:p>
        </p:txBody>
      </p:sp>
      <p:sp>
        <p:nvSpPr>
          <p:cNvPr id="5" name="Rectangle 4"/>
          <p:cNvSpPr/>
          <p:nvPr/>
        </p:nvSpPr>
        <p:spPr>
          <a:xfrm>
            <a:off x="4105146" y="794163"/>
            <a:ext cx="4987951" cy="493948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Rectangle 2"/>
          <p:cNvSpPr>
            <a:spLocks noChangeArrowheads="1"/>
          </p:cNvSpPr>
          <p:nvPr/>
        </p:nvSpPr>
        <p:spPr bwMode="auto">
          <a:xfrm>
            <a:off x="9432915" y="1725435"/>
            <a:ext cx="500066" cy="3643338"/>
          </a:xfrm>
          <a:prstGeom prst="rect">
            <a:avLst/>
          </a:prstGeom>
          <a:gradFill flip="none" rotWithShape="1">
            <a:gsLst>
              <a:gs pos="0">
                <a:srgbClr val="8488C4"/>
              </a:gs>
              <a:gs pos="53000">
                <a:srgbClr val="D4DEFF"/>
              </a:gs>
              <a:gs pos="83000">
                <a:srgbClr val="D4DEFF"/>
              </a:gs>
              <a:gs pos="100000">
                <a:srgbClr val="96AB94"/>
              </a:gs>
            </a:gsLst>
            <a:lin ang="13500000" scaled="1"/>
            <a:tileRect/>
          </a:gra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a:solidFill>
                <a:prstClr val="black"/>
              </a:solidFill>
            </a:endParaRPr>
          </a:p>
        </p:txBody>
      </p:sp>
      <p:sp>
        <p:nvSpPr>
          <p:cNvPr id="7" name="Rectangle 3"/>
          <p:cNvSpPr>
            <a:spLocks noChangeArrowheads="1"/>
          </p:cNvSpPr>
          <p:nvPr/>
        </p:nvSpPr>
        <p:spPr bwMode="auto">
          <a:xfrm>
            <a:off x="9432915" y="1725435"/>
            <a:ext cx="503238" cy="3600450"/>
          </a:xfrm>
          <a:prstGeom prst="rect">
            <a:avLst/>
          </a:prstGeom>
          <a:gradFill flip="none" rotWithShape="1">
            <a:gsLst>
              <a:gs pos="0">
                <a:srgbClr val="DDEBCF"/>
              </a:gs>
              <a:gs pos="50000">
                <a:srgbClr val="9CB86E"/>
              </a:gs>
              <a:gs pos="100000">
                <a:srgbClr val="156B13"/>
              </a:gs>
            </a:gsLst>
            <a:lin ang="16200000" scaled="1"/>
            <a:tileRect/>
          </a:gradFill>
          <a:ln w="9525">
            <a:solidFill>
              <a:schemeClr val="tx1"/>
            </a:solidFill>
            <a:miter lim="800000"/>
            <a:headEnd/>
            <a:tailEnd/>
          </a:ln>
          <a:effectLst/>
          <a:scene3d>
            <a:camera prst="orthographicFront"/>
            <a:lightRig rig="harsh" dir="t"/>
          </a:scene3d>
          <a:sp3d>
            <a:bevelT w="152400" h="50800" prst="softRound"/>
            <a:bevelB/>
          </a:sp3d>
        </p:spPr>
        <p:txBody>
          <a:bodyPr wrap="none" anchor="ctr"/>
          <a:lstStyle/>
          <a:p>
            <a:pPr fontAlgn="base">
              <a:spcBef>
                <a:spcPct val="0"/>
              </a:spcBef>
              <a:spcAft>
                <a:spcPct val="0"/>
              </a:spcAft>
              <a:defRPr/>
            </a:pPr>
            <a:endParaRPr lang="en-GB" sz="2000">
              <a:solidFill>
                <a:prstClr val="black"/>
              </a:solidFill>
            </a:endParaRPr>
          </a:p>
        </p:txBody>
      </p:sp>
      <p:sp>
        <p:nvSpPr>
          <p:cNvPr id="8" name="Line 4"/>
          <p:cNvSpPr>
            <a:spLocks noChangeShapeType="1"/>
          </p:cNvSpPr>
          <p:nvPr/>
        </p:nvSpPr>
        <p:spPr bwMode="auto">
          <a:xfrm>
            <a:off x="10071067" y="1725440"/>
            <a:ext cx="0" cy="360045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9" name="Line 5"/>
          <p:cNvSpPr>
            <a:spLocks noChangeShapeType="1"/>
          </p:cNvSpPr>
          <p:nvPr/>
        </p:nvSpPr>
        <p:spPr bwMode="auto">
          <a:xfrm>
            <a:off x="10071067" y="4390852"/>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10" name="Line 6"/>
          <p:cNvSpPr>
            <a:spLocks noChangeShapeType="1"/>
          </p:cNvSpPr>
          <p:nvPr/>
        </p:nvSpPr>
        <p:spPr bwMode="auto">
          <a:xfrm>
            <a:off x="10071067" y="2662065"/>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11" name="Line 7"/>
          <p:cNvSpPr>
            <a:spLocks noChangeShapeType="1"/>
          </p:cNvSpPr>
          <p:nvPr/>
        </p:nvSpPr>
        <p:spPr bwMode="auto">
          <a:xfrm>
            <a:off x="10071067" y="1725440"/>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12" name="Line 8"/>
          <p:cNvSpPr>
            <a:spLocks noChangeShapeType="1"/>
          </p:cNvSpPr>
          <p:nvPr/>
        </p:nvSpPr>
        <p:spPr bwMode="auto">
          <a:xfrm>
            <a:off x="10071067" y="3525665"/>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13" name="Line 9"/>
          <p:cNvSpPr>
            <a:spLocks noChangeShapeType="1"/>
          </p:cNvSpPr>
          <p:nvPr/>
        </p:nvSpPr>
        <p:spPr bwMode="auto">
          <a:xfrm>
            <a:off x="10071067" y="5325890"/>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14" name="Text Box 10"/>
          <p:cNvSpPr txBox="1">
            <a:spLocks noChangeArrowheads="1"/>
          </p:cNvSpPr>
          <p:nvPr/>
        </p:nvSpPr>
        <p:spPr bwMode="auto">
          <a:xfrm>
            <a:off x="9278905" y="1296815"/>
            <a:ext cx="1439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sz="1600" dirty="0">
                <a:solidFill>
                  <a:prstClr val="black"/>
                </a:solidFill>
                <a:latin typeface="Century Gothic" panose="020B0502020202020204" pitchFamily="34" charset="0"/>
              </a:rPr>
              <a:t>60 seconds</a:t>
            </a:r>
          </a:p>
        </p:txBody>
      </p:sp>
      <p:sp>
        <p:nvSpPr>
          <p:cNvPr id="15" name="AutoShape 11">
            <a:hlinkClick r:id="" action="ppaction://noaction" highlightClick="1"/>
          </p:cNvPr>
          <p:cNvSpPr>
            <a:spLocks noChangeArrowheads="1"/>
          </p:cNvSpPr>
          <p:nvPr/>
        </p:nvSpPr>
        <p:spPr bwMode="auto">
          <a:xfrm>
            <a:off x="9218601" y="868179"/>
            <a:ext cx="1370043" cy="431799"/>
          </a:xfrm>
          <a:prstGeom prst="actionButtonBlank">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sz="2000" dirty="0">
                <a:solidFill>
                  <a:prstClr val="white"/>
                </a:solidFill>
                <a:latin typeface="Century Gothic" panose="020B0502020202020204" pitchFamily="34" charset="0"/>
              </a:rPr>
              <a:t>Start</a:t>
            </a:r>
          </a:p>
        </p:txBody>
      </p:sp>
      <p:sp>
        <p:nvSpPr>
          <p:cNvPr id="16" name="Text Box 12"/>
          <p:cNvSpPr txBox="1">
            <a:spLocks noChangeArrowheads="1"/>
          </p:cNvSpPr>
          <p:nvPr/>
        </p:nvSpPr>
        <p:spPr bwMode="auto">
          <a:xfrm>
            <a:off x="10286967" y="1582565"/>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60</a:t>
            </a:r>
          </a:p>
        </p:txBody>
      </p:sp>
      <p:sp>
        <p:nvSpPr>
          <p:cNvPr id="17" name="Text Box 13"/>
          <p:cNvSpPr txBox="1">
            <a:spLocks noChangeArrowheads="1"/>
          </p:cNvSpPr>
          <p:nvPr/>
        </p:nvSpPr>
        <p:spPr bwMode="auto">
          <a:xfrm>
            <a:off x="10286967" y="4174952"/>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15</a:t>
            </a:r>
          </a:p>
        </p:txBody>
      </p:sp>
      <p:sp>
        <p:nvSpPr>
          <p:cNvPr id="18" name="Text Box 14"/>
          <p:cNvSpPr txBox="1">
            <a:spLocks noChangeArrowheads="1"/>
          </p:cNvSpPr>
          <p:nvPr/>
        </p:nvSpPr>
        <p:spPr bwMode="auto">
          <a:xfrm>
            <a:off x="10286967" y="5109990"/>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0</a:t>
            </a:r>
          </a:p>
        </p:txBody>
      </p:sp>
      <p:sp>
        <p:nvSpPr>
          <p:cNvPr id="19" name="Text Box 15"/>
          <p:cNvSpPr txBox="1">
            <a:spLocks noChangeArrowheads="1"/>
          </p:cNvSpPr>
          <p:nvPr/>
        </p:nvSpPr>
        <p:spPr bwMode="auto">
          <a:xfrm>
            <a:off x="10286967" y="2517602"/>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45</a:t>
            </a:r>
          </a:p>
        </p:txBody>
      </p:sp>
      <p:sp>
        <p:nvSpPr>
          <p:cNvPr id="20" name="Text Box 16"/>
          <p:cNvSpPr txBox="1">
            <a:spLocks noChangeArrowheads="1"/>
          </p:cNvSpPr>
          <p:nvPr/>
        </p:nvSpPr>
        <p:spPr bwMode="auto">
          <a:xfrm>
            <a:off x="10286967" y="3382790"/>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30</a:t>
            </a:r>
          </a:p>
        </p:txBody>
      </p:sp>
    </p:spTree>
    <p:extLst>
      <p:ext uri="{BB962C8B-B14F-4D97-AF65-F5344CB8AC3E}">
        <p14:creationId xmlns:p14="http://schemas.microsoft.com/office/powerpoint/2010/main" val="6313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hold" nodeType="clickEffect">
                                  <p:stCondLst>
                                    <p:cond delay="0"/>
                                  </p:stCondLst>
                                  <p:childTnLst>
                                    <p:animEffect transition="out" filter="slide(fromBottom)">
                                      <p:cBhvr>
                                        <p:cTn id="12" dur="60000"/>
                                        <p:tgtEl>
                                          <p:spTgt spid="7"/>
                                        </p:tgtEl>
                                      </p:cBhvr>
                                    </p:animEffect>
                                    <p:set>
                                      <p:cBhvr>
                                        <p:cTn id="13" dur="1" fill="hold">
                                          <p:stCondLst>
                                            <p:cond delay="5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Cognition and affect</a:t>
            </a:r>
            <a:br>
              <a:rPr lang="en-GB" dirty="0"/>
            </a:br>
            <a:r>
              <a:rPr lang="en-GB" sz="3200" i="1" dirty="0"/>
              <a:t>A lot of thinking and feeling!</a:t>
            </a:r>
            <a:endParaRPr lang="en-GB" i="1" dirty="0"/>
          </a:p>
        </p:txBody>
      </p:sp>
      <p:sp>
        <p:nvSpPr>
          <p:cNvPr id="4" name="Oval 3"/>
          <p:cNvSpPr/>
          <p:nvPr/>
        </p:nvSpPr>
        <p:spPr>
          <a:xfrm>
            <a:off x="2113616" y="1621371"/>
            <a:ext cx="5712940" cy="4542668"/>
          </a:xfrm>
          <a:prstGeom prst="ellipse">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lumMod val="50000"/>
                </a:schemeClr>
              </a:solidFill>
            </a:endParaRPr>
          </a:p>
        </p:txBody>
      </p:sp>
      <p:sp>
        <p:nvSpPr>
          <p:cNvPr id="5" name="Oval 4"/>
          <p:cNvSpPr/>
          <p:nvPr/>
        </p:nvSpPr>
        <p:spPr>
          <a:xfrm>
            <a:off x="4420211" y="1621371"/>
            <a:ext cx="5712940" cy="4542668"/>
          </a:xfrm>
          <a:prstGeom prst="ellipse">
            <a:avLst/>
          </a:prstGeom>
          <a:noFill/>
          <a:ln w="762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lumMod val="50000"/>
                </a:schemeClr>
              </a:solidFill>
            </a:endParaRPr>
          </a:p>
        </p:txBody>
      </p:sp>
      <p:sp>
        <p:nvSpPr>
          <p:cNvPr id="6" name="Rectangle 5"/>
          <p:cNvSpPr/>
          <p:nvPr/>
        </p:nvSpPr>
        <p:spPr>
          <a:xfrm>
            <a:off x="2399495" y="3120768"/>
            <a:ext cx="2118312" cy="523220"/>
          </a:xfrm>
          <a:prstGeom prst="rect">
            <a:avLst/>
          </a:prstGeom>
        </p:spPr>
        <p:txBody>
          <a:bodyPr wrap="square">
            <a:spAutoFit/>
          </a:bodyPr>
          <a:lstStyle/>
          <a:p>
            <a:r>
              <a:rPr lang="en-GB" sz="2800" b="1" dirty="0">
                <a:solidFill>
                  <a:schemeClr val="accent5">
                    <a:lumMod val="50000"/>
                  </a:schemeClr>
                </a:solidFill>
                <a:latin typeface="Century Gothic" panose="020B0502020202020204" pitchFamily="34" charset="0"/>
              </a:rPr>
              <a:t>Cognitive</a:t>
            </a:r>
          </a:p>
        </p:txBody>
      </p:sp>
      <p:sp>
        <p:nvSpPr>
          <p:cNvPr id="7" name="Rectangle 6"/>
          <p:cNvSpPr/>
          <p:nvPr/>
        </p:nvSpPr>
        <p:spPr>
          <a:xfrm>
            <a:off x="7924152" y="3120769"/>
            <a:ext cx="2038906" cy="523220"/>
          </a:xfrm>
          <a:prstGeom prst="rect">
            <a:avLst/>
          </a:prstGeom>
        </p:spPr>
        <p:txBody>
          <a:bodyPr wrap="square">
            <a:spAutoFit/>
          </a:bodyPr>
          <a:lstStyle/>
          <a:p>
            <a:r>
              <a:rPr lang="en-GB" sz="2800" b="1" dirty="0">
                <a:solidFill>
                  <a:schemeClr val="accent5">
                    <a:lumMod val="50000"/>
                  </a:schemeClr>
                </a:solidFill>
                <a:latin typeface="Century Gothic" panose="020B0502020202020204" pitchFamily="34" charset="0"/>
              </a:rPr>
              <a:t>Affective</a:t>
            </a:r>
          </a:p>
        </p:txBody>
      </p:sp>
      <p:sp>
        <p:nvSpPr>
          <p:cNvPr id="8" name="Rectangle 7"/>
          <p:cNvSpPr/>
          <p:nvPr/>
        </p:nvSpPr>
        <p:spPr>
          <a:xfrm>
            <a:off x="4671350" y="3166934"/>
            <a:ext cx="2699721" cy="954107"/>
          </a:xfrm>
          <a:prstGeom prst="rect">
            <a:avLst/>
          </a:prstGeom>
        </p:spPr>
        <p:txBody>
          <a:bodyPr wrap="square">
            <a:spAutoFit/>
          </a:bodyPr>
          <a:lstStyle/>
          <a:p>
            <a:pPr algn="ctr"/>
            <a:r>
              <a:rPr lang="en-GB" sz="2800" b="1" dirty="0">
                <a:solidFill>
                  <a:schemeClr val="accent5">
                    <a:lumMod val="50000"/>
                  </a:schemeClr>
                </a:solidFill>
                <a:latin typeface="Century Gothic" panose="020B0502020202020204" pitchFamily="34" charset="0"/>
              </a:rPr>
              <a:t>Engagement &amp; Motivation</a:t>
            </a:r>
          </a:p>
        </p:txBody>
      </p:sp>
    </p:spTree>
    <p:extLst>
      <p:ext uri="{BB962C8B-B14F-4D97-AF65-F5344CB8AC3E}">
        <p14:creationId xmlns:p14="http://schemas.microsoft.com/office/powerpoint/2010/main" val="14035920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 y="157797"/>
            <a:ext cx="11559540" cy="1325563"/>
          </a:xfrm>
        </p:spPr>
        <p:txBody>
          <a:bodyPr>
            <a:normAutofit/>
          </a:bodyPr>
          <a:lstStyle/>
          <a:p>
            <a:r>
              <a:rPr lang="en-GB" sz="2800" b="1" dirty="0" smtClean="0"/>
              <a:t>Summary findings from language learning motivation research</a:t>
            </a:r>
            <a:endParaRPr lang="en-GB" sz="2800" b="1" dirty="0"/>
          </a:p>
        </p:txBody>
      </p:sp>
      <p:sp>
        <p:nvSpPr>
          <p:cNvPr id="3" name="Content Placeholder 2"/>
          <p:cNvSpPr>
            <a:spLocks noGrp="1"/>
          </p:cNvSpPr>
          <p:nvPr>
            <p:ph idx="1"/>
          </p:nvPr>
        </p:nvSpPr>
        <p:spPr>
          <a:xfrm>
            <a:off x="434340" y="1394460"/>
            <a:ext cx="11361420" cy="4739323"/>
          </a:xfrm>
        </p:spPr>
        <p:txBody>
          <a:bodyPr>
            <a:normAutofit/>
          </a:bodyPr>
          <a:lstStyle/>
          <a:p>
            <a:r>
              <a:rPr lang="en-GB" dirty="0"/>
              <a:t>Beginner language learners tend to be motivated</a:t>
            </a:r>
          </a:p>
          <a:p>
            <a:r>
              <a:rPr lang="en-GB" dirty="0"/>
              <a:t>Perceived difficulty and lack of progress are big demotivators</a:t>
            </a:r>
          </a:p>
          <a:p>
            <a:r>
              <a:rPr lang="en-GB" dirty="0"/>
              <a:t>If pupils attribute success to ‘innate ability’, this is not motivating</a:t>
            </a:r>
          </a:p>
          <a:p>
            <a:r>
              <a:rPr lang="en-GB" dirty="0"/>
              <a:t>Learner motivation can change over time</a:t>
            </a:r>
          </a:p>
          <a:p>
            <a:r>
              <a:rPr lang="en-GB" dirty="0"/>
              <a:t>Classroom experiences are very important for motivation</a:t>
            </a:r>
          </a:p>
          <a:p>
            <a:r>
              <a:rPr lang="en-GB" dirty="0"/>
              <a:t>Certain interventions may have value, e.g., those that strengthen learner ideal selves, normalise difficulty, associate success with effort, provide practical ways to increase learning success, allow learners to experience progress and achievement</a:t>
            </a:r>
          </a:p>
        </p:txBody>
      </p:sp>
      <p:sp>
        <p:nvSpPr>
          <p:cNvPr id="4" name="TextBox 3"/>
          <p:cNvSpPr txBox="1"/>
          <p:nvPr/>
        </p:nvSpPr>
        <p:spPr>
          <a:xfrm>
            <a:off x="6650182" y="5888182"/>
            <a:ext cx="5334000" cy="369332"/>
          </a:xfrm>
          <a:prstGeom prst="rect">
            <a:avLst/>
          </a:prstGeom>
          <a:noFill/>
        </p:spPr>
        <p:txBody>
          <a:bodyPr wrap="square" rtlCol="0">
            <a:spAutoFit/>
          </a:bodyPr>
          <a:lstStyle/>
          <a:p>
            <a:pPr algn="r"/>
            <a:r>
              <a:rPr lang="en-GB" i="1" dirty="0" smtClean="0">
                <a:solidFill>
                  <a:schemeClr val="accent5">
                    <a:lumMod val="50000"/>
                  </a:schemeClr>
                </a:solidFill>
                <a:latin typeface="Century Gothic" panose="020B0502020202020204" pitchFamily="34" charset="0"/>
              </a:rPr>
              <a:t>See references list for further information</a:t>
            </a:r>
            <a:endParaRPr lang="en-GB" i="1"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406868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Session aims</a:t>
            </a:r>
          </a:p>
        </p:txBody>
      </p:sp>
      <p:sp>
        <p:nvSpPr>
          <p:cNvPr id="3" name="Content Placeholder 2"/>
          <p:cNvSpPr>
            <a:spLocks noGrp="1"/>
          </p:cNvSpPr>
          <p:nvPr>
            <p:ph idx="1"/>
          </p:nvPr>
        </p:nvSpPr>
        <p:spPr/>
        <p:txBody>
          <a:bodyPr/>
          <a:lstStyle/>
          <a:p>
            <a:r>
              <a:rPr lang="en-GB" dirty="0"/>
              <a:t>review (briefly!) the evidence for language learning motivation in England</a:t>
            </a:r>
          </a:p>
          <a:p>
            <a:r>
              <a:rPr lang="en-GB" dirty="0"/>
              <a:t>identify key motivational drivers for students in language learning</a:t>
            </a:r>
          </a:p>
          <a:p>
            <a:r>
              <a:rPr lang="en-GB" dirty="0" smtClean="0"/>
              <a:t>explore the pedagogy and classroom factors that improve language learning motivation</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7454" y="1671817"/>
            <a:ext cx="584973" cy="60934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1313" y="2510017"/>
            <a:ext cx="584973" cy="609347"/>
          </a:xfrm>
          <a:prstGeom prst="rect">
            <a:avLst/>
          </a:prstGeom>
        </p:spPr>
      </p:pic>
    </p:spTree>
    <p:extLst>
      <p:ext uri="{BB962C8B-B14F-4D97-AF65-F5344CB8AC3E}">
        <p14:creationId xmlns:p14="http://schemas.microsoft.com/office/powerpoint/2010/main" val="37532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0511" y="251434"/>
            <a:ext cx="10515600" cy="1325563"/>
          </a:xfrm>
        </p:spPr>
        <p:txBody>
          <a:bodyPr/>
          <a:lstStyle/>
          <a:p>
            <a:r>
              <a:rPr lang="en-GB" dirty="0"/>
              <a:t>Motivation and </a:t>
            </a:r>
            <a:r>
              <a:rPr lang="en-GB" dirty="0" smtClean="0"/>
              <a:t>knowledge</a:t>
            </a:r>
            <a:endParaRPr lang="en-GB" dirty="0"/>
          </a:p>
        </p:txBody>
      </p:sp>
      <p:sp>
        <p:nvSpPr>
          <p:cNvPr id="5" name="Content Placeholder 4"/>
          <p:cNvSpPr>
            <a:spLocks noGrp="1"/>
          </p:cNvSpPr>
          <p:nvPr>
            <p:ph idx="1"/>
          </p:nvPr>
        </p:nvSpPr>
        <p:spPr>
          <a:xfrm>
            <a:off x="3057878" y="1668094"/>
            <a:ext cx="8700911" cy="4351338"/>
          </a:xfrm>
        </p:spPr>
        <p:txBody>
          <a:bodyPr>
            <a:normAutofit/>
          </a:bodyPr>
          <a:lstStyle/>
          <a:p>
            <a:r>
              <a:rPr lang="en-GB" sz="2000" dirty="0"/>
              <a:t>Students who can decode successfully are more likely to rate themselves as competent, to have positive feelings about the language, and more likely to opt to continue with the subject in the future (</a:t>
            </a:r>
            <a:r>
              <a:rPr lang="en-GB" sz="2000" dirty="0" err="1"/>
              <a:t>Erler</a:t>
            </a:r>
            <a:r>
              <a:rPr lang="en-GB" sz="2000" dirty="0"/>
              <a:t> &amp; </a:t>
            </a:r>
            <a:r>
              <a:rPr lang="en-GB" sz="2000" dirty="0" err="1"/>
              <a:t>Macaro</a:t>
            </a:r>
            <a:r>
              <a:rPr lang="en-GB" sz="2000" dirty="0"/>
              <a:t>, 2011).</a:t>
            </a:r>
          </a:p>
          <a:p>
            <a:endParaRPr lang="en-GB" sz="2000" dirty="0"/>
          </a:p>
          <a:p>
            <a:r>
              <a:rPr lang="en-GB" sz="2000" dirty="0"/>
              <a:t>Motivational power of </a:t>
            </a:r>
            <a:r>
              <a:rPr lang="en-GB" sz="2000" dirty="0" smtClean="0"/>
              <a:t>(a</a:t>
            </a:r>
            <a:r>
              <a:rPr lang="en-GB" sz="2000" dirty="0"/>
              <a:t>) learning the most useful words (i.e. those that speakers of that language most often use to communicate) and </a:t>
            </a:r>
            <a:r>
              <a:rPr lang="en-GB" sz="2000" dirty="0" smtClean="0"/>
              <a:t>(b</a:t>
            </a:r>
            <a:r>
              <a:rPr lang="en-GB" sz="2000" dirty="0"/>
              <a:t>) using effective methods to retain and revisit those words, (e.g., revisit in the week, month, term, and year).</a:t>
            </a:r>
          </a:p>
          <a:p>
            <a:pPr marL="0" indent="0">
              <a:buNone/>
            </a:pPr>
            <a:endParaRPr lang="en-GB" sz="2000" dirty="0"/>
          </a:p>
          <a:p>
            <a:r>
              <a:rPr lang="en-GB" sz="2000" dirty="0"/>
              <a:t>Research (into interaction, sentence-processing, and cognitive linguistics) shows benefits of teaching the meaningfulness and function of grammar. </a:t>
            </a:r>
          </a:p>
        </p:txBody>
      </p:sp>
      <p:sp>
        <p:nvSpPr>
          <p:cNvPr id="6" name="Content Placeholder 4"/>
          <p:cNvSpPr txBox="1">
            <a:spLocks/>
          </p:cNvSpPr>
          <p:nvPr/>
        </p:nvSpPr>
        <p:spPr>
          <a:xfrm>
            <a:off x="420511" y="1385358"/>
            <a:ext cx="7131756"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pPr>
            <a:r>
              <a:rPr lang="en-GB" b="1" dirty="0"/>
              <a:t>Phonics</a:t>
            </a:r>
          </a:p>
          <a:p>
            <a:pPr>
              <a:lnSpc>
                <a:spcPct val="200000"/>
              </a:lnSpc>
            </a:pPr>
            <a:endParaRPr lang="en-GB" b="1" dirty="0"/>
          </a:p>
          <a:p>
            <a:pPr>
              <a:lnSpc>
                <a:spcPct val="200000"/>
              </a:lnSpc>
            </a:pPr>
            <a:r>
              <a:rPr lang="en-GB" b="1" dirty="0"/>
              <a:t>Vocabulary</a:t>
            </a:r>
          </a:p>
          <a:p>
            <a:pPr>
              <a:lnSpc>
                <a:spcPct val="200000"/>
              </a:lnSpc>
            </a:pPr>
            <a:endParaRPr lang="en-GB" b="1" dirty="0"/>
          </a:p>
          <a:p>
            <a:pPr>
              <a:lnSpc>
                <a:spcPct val="200000"/>
              </a:lnSpc>
            </a:pPr>
            <a:r>
              <a:rPr lang="en-GB" b="1" dirty="0"/>
              <a:t>Grammar</a:t>
            </a:r>
          </a:p>
          <a:p>
            <a:pPr>
              <a:lnSpc>
                <a:spcPct val="200000"/>
              </a:lnSpc>
            </a:pPr>
            <a:endParaRPr lang="en-GB" b="1" dirty="0"/>
          </a:p>
          <a:p>
            <a:pPr>
              <a:lnSpc>
                <a:spcPct val="200000"/>
              </a:lnSpc>
            </a:pPr>
            <a:endParaRPr lang="en-GB" b="1" dirty="0"/>
          </a:p>
        </p:txBody>
      </p:sp>
    </p:spTree>
    <p:extLst>
      <p:ext uri="{BB962C8B-B14F-4D97-AF65-F5344CB8AC3E}">
        <p14:creationId xmlns:p14="http://schemas.microsoft.com/office/powerpoint/2010/main" val="248786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9334" y="5942168"/>
            <a:ext cx="5598054" cy="307777"/>
          </a:xfrm>
          <a:prstGeom prst="rect">
            <a:avLst/>
          </a:prstGeom>
        </p:spPr>
        <p:txBody>
          <a:bodyPr wrap="square">
            <a:spAutoFit/>
          </a:bodyPr>
          <a:lstStyle/>
          <a:p>
            <a:pPr algn="ctr"/>
            <a:r>
              <a:rPr lang="en-GB" sz="1400" u="sng" dirty="0">
                <a:solidFill>
                  <a:srgbClr val="954F72"/>
                </a:solidFill>
                <a:latin typeface="Century Gothic" panose="020B0502020202020204" pitchFamily="34" charset="0"/>
                <a:hlinkClick r:id="rId3" tooltip="Original URL: https://twitter.com/Sporf/status/1151144459578617859/video/1&#10;Click or tap if you trust this link."/>
              </a:rPr>
              <a:t>https://twitter.com/Sporf/status/1151144459578617859/video/1</a:t>
            </a:r>
            <a:endParaRPr lang="en-GB" sz="1400" dirty="0">
              <a:latin typeface="Century Gothic" panose="020B0502020202020204" pitchFamily="34" charset="0"/>
            </a:endParaRPr>
          </a:p>
        </p:txBody>
      </p:sp>
      <p:pic>
        <p:nvPicPr>
          <p:cNvPr id="5" name="Picture 4"/>
          <p:cNvPicPr>
            <a:picLocks noChangeAspect="1"/>
          </p:cNvPicPr>
          <p:nvPr/>
        </p:nvPicPr>
        <p:blipFill>
          <a:blip r:embed="rId4"/>
          <a:stretch>
            <a:fillRect/>
          </a:stretch>
        </p:blipFill>
        <p:spPr>
          <a:xfrm>
            <a:off x="846666" y="1647248"/>
            <a:ext cx="4284134" cy="4371864"/>
          </a:xfrm>
          <a:prstGeom prst="rect">
            <a:avLst/>
          </a:prstGeom>
        </p:spPr>
      </p:pic>
      <p:sp>
        <p:nvSpPr>
          <p:cNvPr id="6" name="Rectangle 5"/>
          <p:cNvSpPr/>
          <p:nvPr/>
        </p:nvSpPr>
        <p:spPr>
          <a:xfrm>
            <a:off x="6468535" y="5726725"/>
            <a:ext cx="5477933" cy="523220"/>
          </a:xfrm>
          <a:prstGeom prst="rect">
            <a:avLst/>
          </a:prstGeom>
        </p:spPr>
        <p:txBody>
          <a:bodyPr wrap="square">
            <a:spAutoFit/>
          </a:bodyPr>
          <a:lstStyle/>
          <a:p>
            <a:r>
              <a:rPr lang="en-GB" sz="1400" dirty="0">
                <a:latin typeface="Century Gothic" panose="020B0502020202020204" pitchFamily="34" charset="0"/>
                <a:hlinkClick r:id="rId5"/>
              </a:rPr>
              <a:t>https://www.telegraph.co.uk/football/2019/07/22/departing-gareth-bale-has-found-language-barrier-real-madrid/</a:t>
            </a:r>
            <a:endParaRPr lang="en-GB" sz="1400" dirty="0">
              <a:latin typeface="Century Gothic" panose="020B0502020202020204" pitchFamily="34" charset="0"/>
            </a:endParaRPr>
          </a:p>
        </p:txBody>
      </p:sp>
      <p:pic>
        <p:nvPicPr>
          <p:cNvPr id="7" name="Picture 6"/>
          <p:cNvPicPr>
            <a:picLocks noChangeAspect="1"/>
          </p:cNvPicPr>
          <p:nvPr/>
        </p:nvPicPr>
        <p:blipFill>
          <a:blip r:embed="rId6"/>
          <a:stretch>
            <a:fillRect/>
          </a:stretch>
        </p:blipFill>
        <p:spPr>
          <a:xfrm>
            <a:off x="5767387" y="1430061"/>
            <a:ext cx="6296025" cy="4257675"/>
          </a:xfrm>
          <a:prstGeom prst="rect">
            <a:avLst/>
          </a:prstGeom>
        </p:spPr>
      </p:pic>
      <p:pic>
        <p:nvPicPr>
          <p:cNvPr id="8" name="Picture 7"/>
          <p:cNvPicPr>
            <a:picLocks noChangeAspect="1"/>
          </p:cNvPicPr>
          <p:nvPr/>
        </p:nvPicPr>
        <p:blipFill>
          <a:blip r:embed="rId7"/>
          <a:stretch>
            <a:fillRect/>
          </a:stretch>
        </p:blipFill>
        <p:spPr>
          <a:xfrm>
            <a:off x="5816599" y="28809"/>
            <a:ext cx="4718050" cy="1454528"/>
          </a:xfrm>
          <a:prstGeom prst="rect">
            <a:avLst/>
          </a:prstGeom>
        </p:spPr>
      </p:pic>
      <p:pic>
        <p:nvPicPr>
          <p:cNvPr id="9" name="Picture 8"/>
          <p:cNvPicPr>
            <a:picLocks noChangeAspect="1"/>
          </p:cNvPicPr>
          <p:nvPr/>
        </p:nvPicPr>
        <p:blipFill>
          <a:blip r:embed="rId8"/>
          <a:stretch>
            <a:fillRect/>
          </a:stretch>
        </p:blipFill>
        <p:spPr>
          <a:xfrm>
            <a:off x="846666" y="91760"/>
            <a:ext cx="3137430" cy="1555488"/>
          </a:xfrm>
          <a:prstGeom prst="rect">
            <a:avLst/>
          </a:prstGeom>
        </p:spPr>
      </p:pic>
    </p:spTree>
    <p:extLst>
      <p:ext uri="{BB962C8B-B14F-4D97-AF65-F5344CB8AC3E}">
        <p14:creationId xmlns:p14="http://schemas.microsoft.com/office/powerpoint/2010/main" val="38166779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3" name="TextBox 12"/>
          <p:cNvSpPr txBox="1"/>
          <p:nvPr/>
        </p:nvSpPr>
        <p:spPr>
          <a:xfrm>
            <a:off x="94764" y="137984"/>
            <a:ext cx="9066941"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PHONICS</a:t>
            </a:r>
          </a:p>
        </p:txBody>
      </p:sp>
      <p:sp>
        <p:nvSpPr>
          <p:cNvPr id="14" name="Title 3"/>
          <p:cNvSpPr txBox="1">
            <a:spLocks/>
          </p:cNvSpPr>
          <p:nvPr/>
        </p:nvSpPr>
        <p:spPr>
          <a:xfrm>
            <a:off x="0" y="1175543"/>
            <a:ext cx="8171123"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high-frequency ‘source’ words</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staged roll out with more intensive practice activities (and systematic revisiting)</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much more time for French</a:t>
            </a:r>
            <a:endParaRPr lang="en-GB" sz="2800" dirty="0" smtClean="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3" name="Rectangle 2"/>
          <p:cNvSpPr/>
          <p:nvPr/>
        </p:nvSpPr>
        <p:spPr>
          <a:xfrm>
            <a:off x="237351" y="2841519"/>
            <a:ext cx="11598166" cy="3416320"/>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200" dirty="0" err="1">
                <a:solidFill>
                  <a:prstClr val="black"/>
                </a:solidFill>
                <a:latin typeface="Century Gothic" panose="020B0502020202020204" pitchFamily="34" charset="0"/>
              </a:rPr>
              <a:t>Erler</a:t>
            </a:r>
            <a:r>
              <a:rPr lang="en-GB" sz="1200" dirty="0">
                <a:solidFill>
                  <a:prstClr val="black"/>
                </a:solidFill>
                <a:latin typeface="Century Gothic" panose="020B0502020202020204" pitchFamily="34" charset="0"/>
              </a:rPr>
              <a:t>, L. and </a:t>
            </a:r>
            <a:r>
              <a:rPr lang="en-GB" sz="1200" dirty="0" err="1">
                <a:solidFill>
                  <a:prstClr val="black"/>
                </a:solidFill>
                <a:latin typeface="Century Gothic" panose="020B0502020202020204" pitchFamily="34" charset="0"/>
              </a:rPr>
              <a:t>Macaro</a:t>
            </a:r>
            <a:r>
              <a:rPr lang="en-GB" sz="1200" dirty="0">
                <a:solidFill>
                  <a:prstClr val="black"/>
                </a:solidFill>
                <a:latin typeface="Century Gothic" panose="020B0502020202020204" pitchFamily="34" charset="0"/>
              </a:rPr>
              <a:t>, E. (2012) ‘Decoding Ability in French as a Foreign Language and Language Learning Motivation’. The Modern Language Journal, 95(4): 496-518.</a:t>
            </a:r>
          </a:p>
          <a:p>
            <a:r>
              <a:rPr lang="en-GB" sz="1200" dirty="0">
                <a:solidFill>
                  <a:prstClr val="black"/>
                </a:solidFill>
                <a:latin typeface="Century Gothic" panose="020B0502020202020204" pitchFamily="34" charset="0"/>
              </a:rPr>
              <a:t>Porter, A.M. (2014) An early start to French literacy:  Learning the spoken and written word simultaneously in English primary schools.  PhD thesis, University of Southampton.</a:t>
            </a:r>
          </a:p>
          <a:p>
            <a:r>
              <a:rPr lang="en-GB" sz="1200" dirty="0" err="1">
                <a:solidFill>
                  <a:prstClr val="black"/>
                </a:solidFill>
                <a:latin typeface="Century Gothic" panose="020B0502020202020204" pitchFamily="34" charset="0"/>
              </a:rPr>
              <a:t>Woore</a:t>
            </a:r>
            <a:r>
              <a:rPr lang="en-GB" sz="1200" dirty="0">
                <a:solidFill>
                  <a:prstClr val="black"/>
                </a:solidFill>
                <a:latin typeface="Century Gothic" panose="020B0502020202020204" pitchFamily="34" charset="0"/>
              </a:rPr>
              <a:t>, R. (2007) ‘“</a:t>
            </a:r>
            <a:r>
              <a:rPr lang="en-GB" sz="1200" dirty="0" err="1">
                <a:solidFill>
                  <a:prstClr val="black"/>
                </a:solidFill>
                <a:latin typeface="Century Gothic" panose="020B0502020202020204" pitchFamily="34" charset="0"/>
              </a:rPr>
              <a:t>Weisse</a:t>
            </a:r>
            <a:r>
              <a:rPr lang="en-GB" sz="1200" dirty="0">
                <a:solidFill>
                  <a:prstClr val="black"/>
                </a:solidFill>
                <a:latin typeface="Century Gothic" panose="020B0502020202020204" pitchFamily="34" charset="0"/>
              </a:rPr>
              <a:t> </a:t>
            </a:r>
            <a:r>
              <a:rPr lang="en-GB" sz="1200" dirty="0" err="1">
                <a:solidFill>
                  <a:prstClr val="black"/>
                </a:solidFill>
                <a:latin typeface="Century Gothic" panose="020B0502020202020204" pitchFamily="34" charset="0"/>
              </a:rPr>
              <a:t>Maus</a:t>
            </a:r>
            <a:r>
              <a:rPr lang="en-GB" sz="1200" dirty="0">
                <a:solidFill>
                  <a:prstClr val="black"/>
                </a:solidFill>
                <a:latin typeface="Century Gothic" panose="020B0502020202020204" pitchFamily="34" charset="0"/>
              </a:rPr>
              <a:t> in </a:t>
            </a:r>
            <a:r>
              <a:rPr lang="en-GB" sz="1200" dirty="0" err="1">
                <a:solidFill>
                  <a:prstClr val="black"/>
                </a:solidFill>
                <a:latin typeface="Century Gothic" panose="020B0502020202020204" pitchFamily="34" charset="0"/>
              </a:rPr>
              <a:t>Meinem</a:t>
            </a:r>
            <a:r>
              <a:rPr lang="en-GB" sz="1200" dirty="0">
                <a:solidFill>
                  <a:prstClr val="black"/>
                </a:solidFill>
                <a:latin typeface="Century Gothic" panose="020B0502020202020204" pitchFamily="34" charset="0"/>
              </a:rPr>
              <a:t> </a:t>
            </a:r>
            <a:r>
              <a:rPr lang="en-GB" sz="1200" dirty="0" err="1">
                <a:solidFill>
                  <a:prstClr val="black"/>
                </a:solidFill>
                <a:latin typeface="Century Gothic" panose="020B0502020202020204" pitchFamily="34" charset="0"/>
              </a:rPr>
              <a:t>Haus</a:t>
            </a:r>
            <a:r>
              <a:rPr lang="en-GB" sz="1200" dirty="0">
                <a:solidFill>
                  <a:prstClr val="black"/>
                </a:solidFill>
                <a:latin typeface="Century Gothic" panose="020B0502020202020204" pitchFamily="34" charset="0"/>
              </a:rPr>
              <a:t>”: Using Poems and Learner Strategies to Help Learners Decode the Sounds of the L2’. Language Learning Journal, vol. 35, no. 2, pp. 175-188.</a:t>
            </a:r>
          </a:p>
          <a:p>
            <a:r>
              <a:rPr lang="en-GB" sz="1200" dirty="0" err="1">
                <a:solidFill>
                  <a:prstClr val="black"/>
                </a:solidFill>
                <a:latin typeface="Century Gothic" panose="020B0502020202020204" pitchFamily="34" charset="0"/>
              </a:rPr>
              <a:t>Woore</a:t>
            </a:r>
            <a:r>
              <a:rPr lang="en-GB" sz="1200" dirty="0">
                <a:solidFill>
                  <a:prstClr val="black"/>
                </a:solidFill>
                <a:latin typeface="Century Gothic" panose="020B0502020202020204" pitchFamily="34" charset="0"/>
              </a:rPr>
              <a:t>, R. (2009) ‘Beginners’ progress in decoding L2 French: some longitudinal evidence from English Modern Foreign Languages classrooms’. Language Learning Journal, vol. 37, no. 1, pp. 3-18.</a:t>
            </a:r>
          </a:p>
          <a:p>
            <a:r>
              <a:rPr lang="en-GB" sz="1200" dirty="0" err="1">
                <a:solidFill>
                  <a:prstClr val="black"/>
                </a:solidFill>
                <a:latin typeface="Century Gothic" panose="020B0502020202020204" pitchFamily="34" charset="0"/>
              </a:rPr>
              <a:t>Woore</a:t>
            </a:r>
            <a:r>
              <a:rPr lang="en-GB" sz="1200" dirty="0">
                <a:solidFill>
                  <a:prstClr val="black"/>
                </a:solidFill>
                <a:latin typeface="Century Gothic" panose="020B0502020202020204" pitchFamily="34" charset="0"/>
              </a:rPr>
              <a:t>, R. (2010) ‘Thinking aloud about L2 decoding: an exploration into the strategies used by beginner learners when pronouncing unfamiliar French words’. Language Learning Journal, vol. 38, no. 1, pp. 3-17.</a:t>
            </a:r>
          </a:p>
          <a:p>
            <a:r>
              <a:rPr lang="en-GB" sz="1200" dirty="0" err="1">
                <a:solidFill>
                  <a:prstClr val="black"/>
                </a:solidFill>
                <a:latin typeface="Century Gothic" panose="020B0502020202020204" pitchFamily="34" charset="0"/>
              </a:rPr>
              <a:t>Woore</a:t>
            </a:r>
            <a:r>
              <a:rPr lang="en-GB" sz="1200" dirty="0">
                <a:solidFill>
                  <a:prstClr val="black"/>
                </a:solidFill>
                <a:latin typeface="Century Gothic" panose="020B0502020202020204" pitchFamily="34" charset="0"/>
              </a:rPr>
              <a:t>, R. (2011) Investigating and developing beginner learners’ decoding proficiency in second language French: an evaluation of two programmes of instruction. Unpublished PhD thesis, University of Oxford.</a:t>
            </a:r>
          </a:p>
          <a:p>
            <a:r>
              <a:rPr lang="en-GB" sz="1200" dirty="0" err="1">
                <a:solidFill>
                  <a:prstClr val="black"/>
                </a:solidFill>
                <a:latin typeface="Century Gothic" panose="020B0502020202020204" pitchFamily="34" charset="0"/>
              </a:rPr>
              <a:t>Woore</a:t>
            </a:r>
            <a:r>
              <a:rPr lang="en-GB" sz="1200" dirty="0">
                <a:solidFill>
                  <a:prstClr val="black"/>
                </a:solidFill>
                <a:latin typeface="Century Gothic" panose="020B0502020202020204" pitchFamily="34" charset="0"/>
              </a:rPr>
              <a:t>, R. (2014) ‘Beginner learners’ progress in decoding L2 French: transfer effects in typologically similar L1-L2 writing systems’.  Writing Systems Research, volume 4(2): 167-189.</a:t>
            </a:r>
          </a:p>
          <a:p>
            <a:r>
              <a:rPr lang="en-GB" sz="1200" dirty="0" err="1">
                <a:solidFill>
                  <a:prstClr val="black"/>
                </a:solidFill>
                <a:latin typeface="Century Gothic" panose="020B0502020202020204" pitchFamily="34" charset="0"/>
              </a:rPr>
              <a:t>Woore</a:t>
            </a:r>
            <a:r>
              <a:rPr lang="en-GB" sz="1200" dirty="0">
                <a:solidFill>
                  <a:prstClr val="black"/>
                </a:solidFill>
                <a:latin typeface="Century Gothic" panose="020B0502020202020204" pitchFamily="34" charset="0"/>
              </a:rPr>
              <a:t>, R (2018) ‘Learners’ pronunciations of familiar and unfamiliar French words: what can they tell us about phonological decoding in an L2?’ The Language Learning Journal, 46(4):456-69. </a:t>
            </a:r>
          </a:p>
          <a:p>
            <a:r>
              <a:rPr lang="en-GB" sz="1200" dirty="0" err="1">
                <a:solidFill>
                  <a:prstClr val="black"/>
                </a:solidFill>
                <a:latin typeface="Century Gothic" panose="020B0502020202020204" pitchFamily="34" charset="0"/>
              </a:rPr>
              <a:t>Woore</a:t>
            </a:r>
            <a:r>
              <a:rPr lang="en-GB" sz="1200" dirty="0">
                <a:solidFill>
                  <a:prstClr val="black"/>
                </a:solidFill>
                <a:latin typeface="Century Gothic" panose="020B0502020202020204" pitchFamily="34" charset="0"/>
              </a:rPr>
              <a:t>, R., Graham, S., Porter, A., Courtney, L. and </a:t>
            </a:r>
            <a:r>
              <a:rPr lang="en-GB" sz="1200" dirty="0" err="1">
                <a:solidFill>
                  <a:prstClr val="black"/>
                </a:solidFill>
                <a:latin typeface="Century Gothic" panose="020B0502020202020204" pitchFamily="34" charset="0"/>
              </a:rPr>
              <a:t>Savory</a:t>
            </a:r>
            <a:r>
              <a:rPr lang="en-GB" sz="1200" dirty="0">
                <a:solidFill>
                  <a:prstClr val="black"/>
                </a:solidFill>
                <a:latin typeface="Century Gothic" panose="020B0502020202020204" pitchFamily="34" charset="0"/>
              </a:rPr>
              <a:t>, C. (2018) Foreign Language Education: Unlocking Reading (FLEUR) - A study into the teaching of reading to beginner learners of French in secondary school.  https://ora.ox.ac.uk/objects/uuid:4b0cb239-72f0-49e4-8f32-3672625884f0</a:t>
            </a:r>
          </a:p>
        </p:txBody>
      </p:sp>
    </p:spTree>
    <p:extLst>
      <p:ext uri="{BB962C8B-B14F-4D97-AF65-F5344CB8AC3E}">
        <p14:creationId xmlns:p14="http://schemas.microsoft.com/office/powerpoint/2010/main" val="22584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95"/>
          <p:cNvPicPr>
            <a:picLocks noChangeAspect="1"/>
          </p:cNvPicPr>
          <p:nvPr/>
        </p:nvPicPr>
        <p:blipFill>
          <a:blip r:embed="rId4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815103" y="5016558"/>
            <a:ext cx="684907" cy="684907"/>
          </a:xfrm>
          <a:prstGeom prst="rect">
            <a:avLst/>
          </a:prstGeom>
        </p:spPr>
      </p:pic>
      <p:graphicFrame>
        <p:nvGraphicFramePr>
          <p:cNvPr id="146" name="Table 145">
            <a:extLst>
              <a:ext uri="{FF2B5EF4-FFF2-40B4-BE49-F238E27FC236}">
                <a16:creationId xmlns="" xmlns:a16="http://schemas.microsoft.com/office/drawing/2014/main" id="{5B00EE11-9068-4E74-8438-3F6BE68244BD}"/>
              </a:ext>
            </a:extLst>
          </p:cNvPr>
          <p:cNvGraphicFramePr>
            <a:graphicFrameLocks noGrp="1"/>
          </p:cNvGraphicFramePr>
          <p:nvPr>
            <p:extLst/>
          </p:nvPr>
        </p:nvGraphicFramePr>
        <p:xfrm>
          <a:off x="1436618" y="369635"/>
          <a:ext cx="9317328" cy="5780900"/>
        </p:xfrm>
        <a:graphic>
          <a:graphicData uri="http://schemas.openxmlformats.org/drawingml/2006/table">
            <a:tbl>
              <a:tblPr firstRow="1" bandRow="1">
                <a:tableStyleId>{5940675A-B579-460E-94D1-54222C63F5DA}</a:tableStyleId>
              </a:tblPr>
              <a:tblGrid>
                <a:gridCol w="1552888">
                  <a:extLst>
                    <a:ext uri="{9D8B030D-6E8A-4147-A177-3AD203B41FA5}">
                      <a16:colId xmlns="" xmlns:a16="http://schemas.microsoft.com/office/drawing/2014/main" val="1988045768"/>
                    </a:ext>
                  </a:extLst>
                </a:gridCol>
                <a:gridCol w="1552888">
                  <a:extLst>
                    <a:ext uri="{9D8B030D-6E8A-4147-A177-3AD203B41FA5}">
                      <a16:colId xmlns="" xmlns:a16="http://schemas.microsoft.com/office/drawing/2014/main" val="694569702"/>
                    </a:ext>
                  </a:extLst>
                </a:gridCol>
                <a:gridCol w="1552888">
                  <a:extLst>
                    <a:ext uri="{9D8B030D-6E8A-4147-A177-3AD203B41FA5}">
                      <a16:colId xmlns="" xmlns:a16="http://schemas.microsoft.com/office/drawing/2014/main" val="2268552234"/>
                    </a:ext>
                  </a:extLst>
                </a:gridCol>
                <a:gridCol w="1552888">
                  <a:extLst>
                    <a:ext uri="{9D8B030D-6E8A-4147-A177-3AD203B41FA5}">
                      <a16:colId xmlns="" xmlns:a16="http://schemas.microsoft.com/office/drawing/2014/main" val="2419153379"/>
                    </a:ext>
                  </a:extLst>
                </a:gridCol>
                <a:gridCol w="1552888">
                  <a:extLst>
                    <a:ext uri="{9D8B030D-6E8A-4147-A177-3AD203B41FA5}">
                      <a16:colId xmlns="" xmlns:a16="http://schemas.microsoft.com/office/drawing/2014/main" val="2309328029"/>
                    </a:ext>
                  </a:extLst>
                </a:gridCol>
                <a:gridCol w="1552888">
                  <a:extLst>
                    <a:ext uri="{9D8B030D-6E8A-4147-A177-3AD203B41FA5}">
                      <a16:colId xmlns="" xmlns:a16="http://schemas.microsoft.com/office/drawing/2014/main" val="654230178"/>
                    </a:ext>
                  </a:extLst>
                </a:gridCol>
              </a:tblGrid>
              <a:tr h="1445225">
                <a:tc>
                  <a:txBody>
                    <a:bodyPr/>
                    <a:lstStyle/>
                    <a:p>
                      <a:endParaRPr lang="en-GB" sz="1300" dirty="0"/>
                    </a:p>
                  </a:txBody>
                  <a:tcPr marL="82953" marR="82953" marT="41476" marB="41476"/>
                </a:tc>
                <a:tc>
                  <a:txBody>
                    <a:bodyPr/>
                    <a:lstStyle/>
                    <a:p>
                      <a:endParaRPr lang="en-GB" sz="1300"/>
                    </a:p>
                  </a:txBody>
                  <a:tcPr marL="82953" marR="82953" marT="41476" marB="41476"/>
                </a:tc>
                <a:tc>
                  <a:txBody>
                    <a:bodyPr/>
                    <a:lstStyle/>
                    <a:p>
                      <a:endParaRPr lang="en-GB" sz="1300"/>
                    </a:p>
                  </a:txBody>
                  <a:tcPr marL="82953" marR="82953" marT="41476" marB="41476"/>
                </a:tc>
                <a:tc>
                  <a:txBody>
                    <a:bodyPr/>
                    <a:lstStyle/>
                    <a:p>
                      <a:endParaRPr lang="en-GB" sz="1300"/>
                    </a:p>
                  </a:txBody>
                  <a:tcPr marL="82953" marR="82953" marT="41476" marB="41476"/>
                </a:tc>
                <a:tc>
                  <a:txBody>
                    <a:bodyPr/>
                    <a:lstStyle/>
                    <a:p>
                      <a:endParaRPr lang="en-GB" sz="1300"/>
                    </a:p>
                  </a:txBody>
                  <a:tcPr marL="82953" marR="82953" marT="41476" marB="41476"/>
                </a:tc>
                <a:tc>
                  <a:txBody>
                    <a:bodyPr/>
                    <a:lstStyle/>
                    <a:p>
                      <a:endParaRPr lang="en-GB" sz="1300"/>
                    </a:p>
                  </a:txBody>
                  <a:tcPr marL="82953" marR="82953" marT="41476" marB="41476"/>
                </a:tc>
                <a:extLst>
                  <a:ext uri="{0D108BD9-81ED-4DB2-BD59-A6C34878D82A}">
                    <a16:rowId xmlns="" xmlns:a16="http://schemas.microsoft.com/office/drawing/2014/main" val="4044428657"/>
                  </a:ext>
                </a:extLst>
              </a:tr>
              <a:tr h="1445225">
                <a:tc>
                  <a:txBody>
                    <a:bodyPr/>
                    <a:lstStyle/>
                    <a:p>
                      <a:endParaRPr lang="en-GB" sz="1300"/>
                    </a:p>
                  </a:txBody>
                  <a:tcPr marL="82953" marR="82953" marT="41476" marB="41476"/>
                </a:tc>
                <a:tc>
                  <a:txBody>
                    <a:bodyPr/>
                    <a:lstStyle/>
                    <a:p>
                      <a:endParaRPr lang="en-GB" sz="1300" dirty="0"/>
                    </a:p>
                  </a:txBody>
                  <a:tcPr marL="82953" marR="82953" marT="41476" marB="41476"/>
                </a:tc>
                <a:tc>
                  <a:txBody>
                    <a:bodyPr/>
                    <a:lstStyle/>
                    <a:p>
                      <a:endParaRPr lang="en-GB" sz="1300"/>
                    </a:p>
                  </a:txBody>
                  <a:tcPr marL="82953" marR="82953" marT="41476" marB="41476"/>
                </a:tc>
                <a:tc>
                  <a:txBody>
                    <a:bodyPr/>
                    <a:lstStyle/>
                    <a:p>
                      <a:endParaRPr lang="en-GB" sz="1300"/>
                    </a:p>
                  </a:txBody>
                  <a:tcPr marL="82953" marR="82953" marT="41476" marB="41476"/>
                </a:tc>
                <a:tc>
                  <a:txBody>
                    <a:bodyPr/>
                    <a:lstStyle/>
                    <a:p>
                      <a:endParaRPr lang="en-GB" sz="1300"/>
                    </a:p>
                  </a:txBody>
                  <a:tcPr marL="82953" marR="82953" marT="41476" marB="41476"/>
                </a:tc>
                <a:tc>
                  <a:txBody>
                    <a:bodyPr/>
                    <a:lstStyle/>
                    <a:p>
                      <a:endParaRPr lang="en-GB" sz="1300"/>
                    </a:p>
                  </a:txBody>
                  <a:tcPr marL="82953" marR="82953" marT="41476" marB="41476"/>
                </a:tc>
                <a:extLst>
                  <a:ext uri="{0D108BD9-81ED-4DB2-BD59-A6C34878D82A}">
                    <a16:rowId xmlns="" xmlns:a16="http://schemas.microsoft.com/office/drawing/2014/main" val="2812961732"/>
                  </a:ext>
                </a:extLst>
              </a:tr>
              <a:tr h="1445225">
                <a:tc>
                  <a:txBody>
                    <a:bodyPr/>
                    <a:lstStyle/>
                    <a:p>
                      <a:endParaRPr lang="en-GB" sz="1300"/>
                    </a:p>
                  </a:txBody>
                  <a:tcPr marL="82953" marR="82953" marT="41476" marB="41476"/>
                </a:tc>
                <a:tc>
                  <a:txBody>
                    <a:bodyPr/>
                    <a:lstStyle/>
                    <a:p>
                      <a:endParaRPr lang="en-GB" sz="1300"/>
                    </a:p>
                  </a:txBody>
                  <a:tcPr marL="82953" marR="82953" marT="41476" marB="41476"/>
                </a:tc>
                <a:tc>
                  <a:txBody>
                    <a:bodyPr/>
                    <a:lstStyle/>
                    <a:p>
                      <a:endParaRPr lang="en-GB" sz="1300"/>
                    </a:p>
                  </a:txBody>
                  <a:tcPr marL="82953" marR="82953" marT="41476" marB="41476"/>
                </a:tc>
                <a:tc>
                  <a:txBody>
                    <a:bodyPr/>
                    <a:lstStyle/>
                    <a:p>
                      <a:endParaRPr lang="en-GB" sz="1300"/>
                    </a:p>
                  </a:txBody>
                  <a:tcPr marL="82953" marR="82953" marT="41476" marB="41476"/>
                </a:tc>
                <a:tc>
                  <a:txBody>
                    <a:bodyPr/>
                    <a:lstStyle/>
                    <a:p>
                      <a:endParaRPr lang="en-GB" sz="1300"/>
                    </a:p>
                  </a:txBody>
                  <a:tcPr marL="82953" marR="82953" marT="41476" marB="41476"/>
                </a:tc>
                <a:tc>
                  <a:txBody>
                    <a:bodyPr/>
                    <a:lstStyle/>
                    <a:p>
                      <a:endParaRPr lang="en-GB" sz="1300"/>
                    </a:p>
                  </a:txBody>
                  <a:tcPr marL="82953" marR="82953" marT="41476" marB="41476"/>
                </a:tc>
                <a:extLst>
                  <a:ext uri="{0D108BD9-81ED-4DB2-BD59-A6C34878D82A}">
                    <a16:rowId xmlns="" xmlns:a16="http://schemas.microsoft.com/office/drawing/2014/main" val="859905986"/>
                  </a:ext>
                </a:extLst>
              </a:tr>
              <a:tr h="1445225">
                <a:tc>
                  <a:txBody>
                    <a:bodyPr/>
                    <a:lstStyle/>
                    <a:p>
                      <a:endParaRPr lang="en-GB" sz="1300" dirty="0"/>
                    </a:p>
                  </a:txBody>
                  <a:tcPr marL="82953" marR="82953" marT="41476" marB="41476"/>
                </a:tc>
                <a:tc>
                  <a:txBody>
                    <a:bodyPr/>
                    <a:lstStyle/>
                    <a:p>
                      <a:endParaRPr lang="en-GB" sz="1300"/>
                    </a:p>
                  </a:txBody>
                  <a:tcPr marL="82953" marR="82953" marT="41476" marB="41476"/>
                </a:tc>
                <a:tc>
                  <a:txBody>
                    <a:bodyPr/>
                    <a:lstStyle/>
                    <a:p>
                      <a:endParaRPr lang="en-GB" sz="1300"/>
                    </a:p>
                  </a:txBody>
                  <a:tcPr marL="82953" marR="82953" marT="41476" marB="41476"/>
                </a:tc>
                <a:tc>
                  <a:txBody>
                    <a:bodyPr/>
                    <a:lstStyle/>
                    <a:p>
                      <a:endParaRPr lang="en-GB" sz="1300"/>
                    </a:p>
                  </a:txBody>
                  <a:tcPr marL="82953" marR="82953" marT="41476" marB="41476"/>
                </a:tc>
                <a:tc>
                  <a:txBody>
                    <a:bodyPr/>
                    <a:lstStyle/>
                    <a:p>
                      <a:endParaRPr lang="en-GB" sz="1300" dirty="0"/>
                    </a:p>
                  </a:txBody>
                  <a:tcPr marL="82953" marR="82953" marT="41476" marB="41476"/>
                </a:tc>
                <a:tc>
                  <a:txBody>
                    <a:bodyPr/>
                    <a:lstStyle/>
                    <a:p>
                      <a:pPr algn="ctr"/>
                      <a:r>
                        <a:rPr lang="en-GB" sz="1200" b="1" dirty="0" err="1">
                          <a:solidFill>
                            <a:schemeClr val="accent1">
                              <a:lumMod val="50000"/>
                            </a:schemeClr>
                          </a:solidFill>
                          <a:latin typeface="Century Gothic" panose="020B0502020202020204" pitchFamily="34" charset="0"/>
                        </a:rPr>
                        <a:t>Francophoniques</a:t>
                      </a:r>
                      <a:endParaRPr lang="en-GB" sz="1200" b="1" dirty="0">
                        <a:solidFill>
                          <a:schemeClr val="accent1">
                            <a:lumMod val="50000"/>
                          </a:schemeClr>
                        </a:solidFill>
                        <a:latin typeface="Century Gothic" panose="020B0502020202020204" pitchFamily="34" charset="0"/>
                      </a:endParaRPr>
                    </a:p>
                  </a:txBody>
                  <a:tcPr marL="82953" marR="82953" marT="41476" marB="41476" anchor="ctr"/>
                </a:tc>
                <a:extLst>
                  <a:ext uri="{0D108BD9-81ED-4DB2-BD59-A6C34878D82A}">
                    <a16:rowId xmlns="" xmlns:a16="http://schemas.microsoft.com/office/drawing/2014/main" val="2264953687"/>
                  </a:ext>
                </a:extLst>
              </a:tr>
            </a:tbl>
          </a:graphicData>
        </a:graphic>
      </p:graphicFrame>
      <p:sp>
        <p:nvSpPr>
          <p:cNvPr id="148" name="TextBox 147"/>
          <p:cNvSpPr txBox="1"/>
          <p:nvPr/>
        </p:nvSpPr>
        <p:spPr>
          <a:xfrm rot="10800000" flipV="1">
            <a:off x="1502660" y="1421637"/>
            <a:ext cx="1325456" cy="427361"/>
          </a:xfrm>
          <a:prstGeom prst="rect">
            <a:avLst/>
          </a:prstGeom>
          <a:noFill/>
        </p:spPr>
        <p:txBody>
          <a:bodyPr wrap="square" rtlCol="0">
            <a:spAutoFit/>
          </a:bodyPr>
          <a:lstStyle/>
          <a:p>
            <a:pPr algn="ctr">
              <a:defRPr/>
            </a:pPr>
            <a:r>
              <a:rPr lang="en-GB" sz="2177" dirty="0" err="1">
                <a:solidFill>
                  <a:srgbClr val="5B9BD5">
                    <a:lumMod val="50000"/>
                  </a:srgbClr>
                </a:solidFill>
                <a:latin typeface="Century Gothic" panose="020B0502020202020204" pitchFamily="34" charset="0"/>
                <a:cs typeface="Calibri" panose="020F0502020204030204" pitchFamily="34" charset="0"/>
              </a:rPr>
              <a:t>dans</a:t>
            </a:r>
            <a:endParaRPr lang="en-GB" sz="2177" dirty="0">
              <a:solidFill>
                <a:srgbClr val="5B9BD5">
                  <a:lumMod val="50000"/>
                </a:srgbClr>
              </a:solidFill>
              <a:latin typeface="Century Gothic" panose="020B0502020202020204" pitchFamily="34" charset="0"/>
              <a:cs typeface="Calibri" panose="020F0502020204030204" pitchFamily="34" charset="0"/>
            </a:endParaRPr>
          </a:p>
        </p:txBody>
      </p:sp>
      <p:sp>
        <p:nvSpPr>
          <p:cNvPr id="150" name="TextBox 149">
            <a:extLst>
              <a:ext uri="{FF2B5EF4-FFF2-40B4-BE49-F238E27FC236}">
                <a16:creationId xmlns="" xmlns:a16="http://schemas.microsoft.com/office/drawing/2014/main" id="{01A4471C-BA12-42B9-A930-96E726DD97EB}"/>
              </a:ext>
            </a:extLst>
          </p:cNvPr>
          <p:cNvSpPr txBox="1"/>
          <p:nvPr/>
        </p:nvSpPr>
        <p:spPr>
          <a:xfrm>
            <a:off x="2249463" y="1417707"/>
            <a:ext cx="453839" cy="483209"/>
          </a:xfrm>
          <a:prstGeom prst="rect">
            <a:avLst/>
          </a:prstGeom>
          <a:noFill/>
        </p:spPr>
        <p:txBody>
          <a:bodyPr wrap="square" rtlCol="0">
            <a:spAutoFit/>
          </a:bodyPr>
          <a:lstStyle/>
          <a:p>
            <a:pPr>
              <a:defRPr/>
            </a:pPr>
            <a:r>
              <a:rPr lang="en-GB" sz="2540" b="1" dirty="0">
                <a:solidFill>
                  <a:srgbClr val="E65D00"/>
                </a:solidFill>
              </a:rPr>
              <a:t>X</a:t>
            </a:r>
          </a:p>
        </p:txBody>
      </p:sp>
      <p:sp>
        <p:nvSpPr>
          <p:cNvPr id="151" name="TextBox 150">
            <a:extLst>
              <a:ext uri="{FF2B5EF4-FFF2-40B4-BE49-F238E27FC236}">
                <a16:creationId xmlns="" xmlns:a16="http://schemas.microsoft.com/office/drawing/2014/main" id="{27545A5E-73DA-49E9-BB52-FBAA40BA9B21}"/>
              </a:ext>
            </a:extLst>
          </p:cNvPr>
          <p:cNvSpPr txBox="1"/>
          <p:nvPr/>
        </p:nvSpPr>
        <p:spPr>
          <a:xfrm>
            <a:off x="1411014" y="346057"/>
            <a:ext cx="812553" cy="371512"/>
          </a:xfrm>
          <a:prstGeom prst="rect">
            <a:avLst/>
          </a:prstGeom>
          <a:noFill/>
        </p:spPr>
        <p:txBody>
          <a:bodyPr wrap="square" rtlCol="0">
            <a:spAutoFit/>
          </a:bodyPr>
          <a:lstStyle/>
          <a:p>
            <a:pPr>
              <a:defRPr/>
            </a:pPr>
            <a:r>
              <a:rPr lang="en-GB" sz="1814" b="1" dirty="0">
                <a:solidFill>
                  <a:srgbClr val="5B9BD5">
                    <a:lumMod val="50000"/>
                  </a:srgbClr>
                </a:solidFill>
                <a:latin typeface="Century Gothic" panose="020B0502020202020204" pitchFamily="34" charset="0"/>
              </a:rPr>
              <a:t>SFC</a:t>
            </a:r>
          </a:p>
        </p:txBody>
      </p:sp>
      <p:sp>
        <p:nvSpPr>
          <p:cNvPr id="152" name="TextBox 151">
            <a:extLst>
              <a:ext uri="{FF2B5EF4-FFF2-40B4-BE49-F238E27FC236}">
                <a16:creationId xmlns="" xmlns:a16="http://schemas.microsoft.com/office/drawing/2014/main" id="{39F0888F-A463-4264-913D-6587DF2B0911}"/>
              </a:ext>
            </a:extLst>
          </p:cNvPr>
          <p:cNvSpPr txBox="1"/>
          <p:nvPr/>
        </p:nvSpPr>
        <p:spPr>
          <a:xfrm>
            <a:off x="2981195" y="286390"/>
            <a:ext cx="602479" cy="483209"/>
          </a:xfrm>
          <a:prstGeom prst="rect">
            <a:avLst/>
          </a:prstGeom>
          <a:noFill/>
        </p:spPr>
        <p:txBody>
          <a:bodyPr wrap="square" rtlCol="0">
            <a:spAutoFit/>
          </a:bodyPr>
          <a:lstStyle/>
          <a:p>
            <a:pPr>
              <a:defRPr/>
            </a:pPr>
            <a:r>
              <a:rPr lang="en-GB" sz="2540" b="1" dirty="0">
                <a:solidFill>
                  <a:srgbClr val="5B9BD5">
                    <a:lumMod val="50000"/>
                  </a:srgbClr>
                </a:solidFill>
                <a:latin typeface="Century Gothic" panose="020B0502020202020204" pitchFamily="34" charset="0"/>
              </a:rPr>
              <a:t>a</a:t>
            </a:r>
          </a:p>
        </p:txBody>
      </p:sp>
      <p:sp>
        <p:nvSpPr>
          <p:cNvPr id="153" name="TextBox 152">
            <a:extLst>
              <a:ext uri="{FF2B5EF4-FFF2-40B4-BE49-F238E27FC236}">
                <a16:creationId xmlns="" xmlns:a16="http://schemas.microsoft.com/office/drawing/2014/main" id="{996F03CA-4393-4B59-82AE-47D2DDCE7FC2}"/>
              </a:ext>
            </a:extLst>
          </p:cNvPr>
          <p:cNvSpPr txBox="1"/>
          <p:nvPr/>
        </p:nvSpPr>
        <p:spPr>
          <a:xfrm rot="10800000" flipV="1">
            <a:off x="3074888" y="1421811"/>
            <a:ext cx="1325456" cy="427361"/>
          </a:xfrm>
          <a:prstGeom prst="rect">
            <a:avLst/>
          </a:prstGeom>
          <a:noFill/>
        </p:spPr>
        <p:txBody>
          <a:bodyPr wrap="square" rtlCol="0">
            <a:spAutoFit/>
          </a:bodyPr>
          <a:lstStyle/>
          <a:p>
            <a:pPr algn="ctr">
              <a:defRPr/>
            </a:pPr>
            <a:r>
              <a:rPr lang="en-GB" sz="2177" dirty="0">
                <a:solidFill>
                  <a:srgbClr val="E65D00"/>
                </a:solidFill>
                <a:latin typeface="Century Gothic" panose="020B0502020202020204" pitchFamily="34" charset="0"/>
                <a:cs typeface="Calibri" panose="020F0502020204030204" pitchFamily="34" charset="0"/>
              </a:rPr>
              <a:t>a</a:t>
            </a:r>
            <a:r>
              <a:rPr lang="en-GB" sz="2177" dirty="0">
                <a:solidFill>
                  <a:srgbClr val="5B9BD5">
                    <a:lumMod val="50000"/>
                  </a:srgbClr>
                </a:solidFill>
                <a:latin typeface="Century Gothic" panose="020B0502020202020204" pitchFamily="34" charset="0"/>
                <a:cs typeface="Calibri" panose="020F0502020204030204" pitchFamily="34" charset="0"/>
              </a:rPr>
              <a:t>nim</a:t>
            </a:r>
            <a:r>
              <a:rPr lang="en-GB" sz="2177" dirty="0">
                <a:solidFill>
                  <a:srgbClr val="E65D00"/>
                </a:solidFill>
                <a:latin typeface="Century Gothic" panose="020B0502020202020204" pitchFamily="34" charset="0"/>
                <a:cs typeface="Calibri" panose="020F0502020204030204" pitchFamily="34" charset="0"/>
              </a:rPr>
              <a:t>a</a:t>
            </a:r>
            <a:r>
              <a:rPr lang="en-GB" sz="2177" dirty="0">
                <a:solidFill>
                  <a:srgbClr val="5B9BD5">
                    <a:lumMod val="50000"/>
                  </a:srgbClr>
                </a:solidFill>
                <a:latin typeface="Century Gothic" panose="020B0502020202020204" pitchFamily="34" charset="0"/>
                <a:cs typeface="Calibri" panose="020F0502020204030204" pitchFamily="34" charset="0"/>
              </a:rPr>
              <a:t>l</a:t>
            </a:r>
          </a:p>
        </p:txBody>
      </p:sp>
      <p:sp>
        <p:nvSpPr>
          <p:cNvPr id="154" name="TextBox 153">
            <a:extLst>
              <a:ext uri="{FF2B5EF4-FFF2-40B4-BE49-F238E27FC236}">
                <a16:creationId xmlns="" xmlns:a16="http://schemas.microsoft.com/office/drawing/2014/main" id="{E03C17A7-4D3C-4F7A-A902-2FFD30051486}"/>
              </a:ext>
            </a:extLst>
          </p:cNvPr>
          <p:cNvSpPr txBox="1"/>
          <p:nvPr/>
        </p:nvSpPr>
        <p:spPr>
          <a:xfrm>
            <a:off x="4559660" y="309381"/>
            <a:ext cx="602479" cy="483209"/>
          </a:xfrm>
          <a:prstGeom prst="rect">
            <a:avLst/>
          </a:prstGeom>
          <a:noFill/>
        </p:spPr>
        <p:txBody>
          <a:bodyPr wrap="square" rtlCol="0">
            <a:spAutoFit/>
          </a:bodyPr>
          <a:lstStyle/>
          <a:p>
            <a:pPr>
              <a:defRPr/>
            </a:pPr>
            <a:r>
              <a:rPr lang="en-GB" sz="2540" b="1" dirty="0">
                <a:solidFill>
                  <a:srgbClr val="5B9BD5">
                    <a:lumMod val="50000"/>
                  </a:srgbClr>
                </a:solidFill>
                <a:latin typeface="Century Gothic" panose="020B0502020202020204" pitchFamily="34" charset="0"/>
              </a:rPr>
              <a:t>i</a:t>
            </a:r>
          </a:p>
        </p:txBody>
      </p:sp>
      <p:sp>
        <p:nvSpPr>
          <p:cNvPr id="155" name="TextBox 154">
            <a:extLst>
              <a:ext uri="{FF2B5EF4-FFF2-40B4-BE49-F238E27FC236}">
                <a16:creationId xmlns="" xmlns:a16="http://schemas.microsoft.com/office/drawing/2014/main" id="{21965192-8A44-404D-A8A2-7FE4D3B6FB7A}"/>
              </a:ext>
            </a:extLst>
          </p:cNvPr>
          <p:cNvSpPr txBox="1"/>
          <p:nvPr/>
        </p:nvSpPr>
        <p:spPr>
          <a:xfrm rot="10800000" flipV="1">
            <a:off x="4644395" y="1413434"/>
            <a:ext cx="1325456" cy="427361"/>
          </a:xfrm>
          <a:prstGeom prst="rect">
            <a:avLst/>
          </a:prstGeom>
          <a:noFill/>
        </p:spPr>
        <p:txBody>
          <a:bodyPr wrap="square" rtlCol="0">
            <a:spAutoFit/>
          </a:bodyPr>
          <a:lstStyle/>
          <a:p>
            <a:pPr algn="ctr">
              <a:defRPr/>
            </a:pPr>
            <a:r>
              <a:rPr lang="en-GB" sz="2177" dirty="0">
                <a:solidFill>
                  <a:srgbClr val="5B9BD5">
                    <a:lumMod val="50000"/>
                  </a:srgbClr>
                </a:solidFill>
                <a:latin typeface="Century Gothic" panose="020B0502020202020204" pitchFamily="34" charset="0"/>
                <a:cs typeface="Calibri" panose="020F0502020204030204" pitchFamily="34" charset="0"/>
              </a:rPr>
              <a:t>m</a:t>
            </a:r>
            <a:r>
              <a:rPr lang="en-GB" sz="2177" dirty="0">
                <a:solidFill>
                  <a:srgbClr val="E65D00"/>
                </a:solidFill>
                <a:latin typeface="Century Gothic" panose="020B0502020202020204" pitchFamily="34" charset="0"/>
                <a:cs typeface="Calibri" panose="020F0502020204030204" pitchFamily="34" charset="0"/>
              </a:rPr>
              <a:t>i</a:t>
            </a:r>
            <a:r>
              <a:rPr lang="en-GB" sz="2177" dirty="0">
                <a:solidFill>
                  <a:srgbClr val="5B9BD5">
                    <a:lumMod val="50000"/>
                  </a:srgbClr>
                </a:solidFill>
                <a:latin typeface="Century Gothic" panose="020B0502020202020204" pitchFamily="34" charset="0"/>
                <a:cs typeface="Calibri" panose="020F0502020204030204" pitchFamily="34" charset="0"/>
              </a:rPr>
              <a:t>d</a:t>
            </a:r>
            <a:r>
              <a:rPr lang="en-GB" sz="2177" dirty="0">
                <a:solidFill>
                  <a:srgbClr val="E65D00"/>
                </a:solidFill>
                <a:latin typeface="Century Gothic" panose="020B0502020202020204" pitchFamily="34" charset="0"/>
                <a:cs typeface="Calibri" panose="020F0502020204030204" pitchFamily="34" charset="0"/>
              </a:rPr>
              <a:t>i</a:t>
            </a:r>
          </a:p>
        </p:txBody>
      </p:sp>
      <p:sp>
        <p:nvSpPr>
          <p:cNvPr id="156" name="TextBox 155">
            <a:extLst>
              <a:ext uri="{FF2B5EF4-FFF2-40B4-BE49-F238E27FC236}">
                <a16:creationId xmlns="" xmlns:a16="http://schemas.microsoft.com/office/drawing/2014/main" id="{56062E12-3005-440B-9F4D-0DE861F6A42E}"/>
              </a:ext>
            </a:extLst>
          </p:cNvPr>
          <p:cNvSpPr txBox="1"/>
          <p:nvPr/>
        </p:nvSpPr>
        <p:spPr>
          <a:xfrm>
            <a:off x="6077695" y="275417"/>
            <a:ext cx="602479" cy="483209"/>
          </a:xfrm>
          <a:prstGeom prst="rect">
            <a:avLst/>
          </a:prstGeom>
          <a:noFill/>
        </p:spPr>
        <p:txBody>
          <a:bodyPr wrap="square" rtlCol="0">
            <a:spAutoFit/>
          </a:bodyPr>
          <a:lstStyle/>
          <a:p>
            <a:pPr>
              <a:defRPr/>
            </a:pPr>
            <a:r>
              <a:rPr lang="en-GB" sz="2540" b="1" dirty="0" err="1">
                <a:solidFill>
                  <a:srgbClr val="5B9BD5">
                    <a:lumMod val="50000"/>
                  </a:srgbClr>
                </a:solidFill>
                <a:latin typeface="Century Gothic" panose="020B0502020202020204" pitchFamily="34" charset="0"/>
              </a:rPr>
              <a:t>eu</a:t>
            </a:r>
            <a:endParaRPr lang="en-GB" sz="2540" b="1" dirty="0">
              <a:solidFill>
                <a:srgbClr val="5B9BD5">
                  <a:lumMod val="50000"/>
                </a:srgbClr>
              </a:solidFill>
              <a:latin typeface="Century Gothic" panose="020B0502020202020204" pitchFamily="34" charset="0"/>
            </a:endParaRPr>
          </a:p>
        </p:txBody>
      </p:sp>
      <p:sp>
        <p:nvSpPr>
          <p:cNvPr id="157" name="TextBox 156">
            <a:extLst>
              <a:ext uri="{FF2B5EF4-FFF2-40B4-BE49-F238E27FC236}">
                <a16:creationId xmlns="" xmlns:a16="http://schemas.microsoft.com/office/drawing/2014/main" id="{99C1E285-6BD0-46F7-9623-E3508D0E3514}"/>
              </a:ext>
            </a:extLst>
          </p:cNvPr>
          <p:cNvSpPr txBox="1"/>
          <p:nvPr/>
        </p:nvSpPr>
        <p:spPr>
          <a:xfrm rot="10800000" flipV="1">
            <a:off x="6175682" y="1421811"/>
            <a:ext cx="1325456" cy="427361"/>
          </a:xfrm>
          <a:prstGeom prst="rect">
            <a:avLst/>
          </a:prstGeom>
          <a:noFill/>
        </p:spPr>
        <p:txBody>
          <a:bodyPr wrap="square" rtlCol="0">
            <a:spAutoFit/>
          </a:bodyPr>
          <a:lstStyle/>
          <a:p>
            <a:pPr algn="ctr">
              <a:defRPr/>
            </a:pPr>
            <a:r>
              <a:rPr lang="en-GB" sz="2177" dirty="0">
                <a:solidFill>
                  <a:srgbClr val="5B9BD5">
                    <a:lumMod val="50000"/>
                  </a:srgbClr>
                </a:solidFill>
                <a:latin typeface="Century Gothic" panose="020B0502020202020204" pitchFamily="34" charset="0"/>
                <a:cs typeface="Calibri" panose="020F0502020204030204" pitchFamily="34" charset="0"/>
              </a:rPr>
              <a:t>d</a:t>
            </a:r>
            <a:r>
              <a:rPr lang="en-GB" sz="2177" dirty="0">
                <a:solidFill>
                  <a:srgbClr val="E65D00"/>
                </a:solidFill>
                <a:latin typeface="Century Gothic" panose="020B0502020202020204" pitchFamily="34" charset="0"/>
                <a:cs typeface="Calibri" panose="020F0502020204030204" pitchFamily="34" charset="0"/>
              </a:rPr>
              <a:t>eu</a:t>
            </a:r>
            <a:r>
              <a:rPr lang="en-GB" sz="2177" dirty="0">
                <a:solidFill>
                  <a:srgbClr val="5B9BD5">
                    <a:lumMod val="50000"/>
                  </a:srgbClr>
                </a:solidFill>
                <a:latin typeface="Century Gothic" panose="020B0502020202020204" pitchFamily="34" charset="0"/>
                <a:cs typeface="Calibri" panose="020F0502020204030204" pitchFamily="34" charset="0"/>
              </a:rPr>
              <a:t>x</a:t>
            </a:r>
          </a:p>
        </p:txBody>
      </p:sp>
      <p:sp>
        <p:nvSpPr>
          <p:cNvPr id="158" name="TextBox 157">
            <a:extLst>
              <a:ext uri="{FF2B5EF4-FFF2-40B4-BE49-F238E27FC236}">
                <a16:creationId xmlns="" xmlns:a16="http://schemas.microsoft.com/office/drawing/2014/main" id="{C9F86A72-63E1-4A58-8244-EBCBEBDC45B4}"/>
              </a:ext>
            </a:extLst>
          </p:cNvPr>
          <p:cNvSpPr txBox="1"/>
          <p:nvPr/>
        </p:nvSpPr>
        <p:spPr>
          <a:xfrm>
            <a:off x="7637035" y="268776"/>
            <a:ext cx="602479" cy="483209"/>
          </a:xfrm>
          <a:prstGeom prst="rect">
            <a:avLst/>
          </a:prstGeom>
          <a:noFill/>
        </p:spPr>
        <p:txBody>
          <a:bodyPr wrap="square" rtlCol="0">
            <a:spAutoFit/>
          </a:bodyPr>
          <a:lstStyle/>
          <a:p>
            <a:pPr>
              <a:defRPr/>
            </a:pPr>
            <a:r>
              <a:rPr lang="en-GB" sz="2540" b="1" dirty="0">
                <a:solidFill>
                  <a:srgbClr val="5B9BD5">
                    <a:lumMod val="50000"/>
                  </a:srgbClr>
                </a:solidFill>
                <a:latin typeface="Century Gothic" panose="020B0502020202020204" pitchFamily="34" charset="0"/>
              </a:rPr>
              <a:t>e</a:t>
            </a:r>
          </a:p>
        </p:txBody>
      </p:sp>
      <p:sp>
        <p:nvSpPr>
          <p:cNvPr id="159" name="TextBox 158">
            <a:extLst>
              <a:ext uri="{FF2B5EF4-FFF2-40B4-BE49-F238E27FC236}">
                <a16:creationId xmlns="" xmlns:a16="http://schemas.microsoft.com/office/drawing/2014/main" id="{21E497C2-6813-45CF-9B5F-EA40A2480F0D}"/>
              </a:ext>
            </a:extLst>
          </p:cNvPr>
          <p:cNvSpPr txBox="1"/>
          <p:nvPr/>
        </p:nvSpPr>
        <p:spPr>
          <a:xfrm rot="10800000" flipV="1">
            <a:off x="7766775" y="1413435"/>
            <a:ext cx="1325456" cy="427361"/>
          </a:xfrm>
          <a:prstGeom prst="rect">
            <a:avLst/>
          </a:prstGeom>
          <a:noFill/>
        </p:spPr>
        <p:txBody>
          <a:bodyPr wrap="square" rtlCol="0">
            <a:spAutoFit/>
          </a:bodyPr>
          <a:lstStyle/>
          <a:p>
            <a:pPr algn="ctr">
              <a:defRPr/>
            </a:pPr>
            <a:r>
              <a:rPr lang="en-GB" sz="2177" dirty="0">
                <a:solidFill>
                  <a:srgbClr val="5B9BD5">
                    <a:lumMod val="50000"/>
                  </a:srgbClr>
                </a:solidFill>
                <a:latin typeface="Century Gothic" panose="020B0502020202020204" pitchFamily="34" charset="0"/>
                <a:cs typeface="Arial" panose="020B0604020202020204" pitchFamily="34" charset="0"/>
              </a:rPr>
              <a:t>j</a:t>
            </a:r>
            <a:r>
              <a:rPr lang="en-GB" sz="2177" dirty="0">
                <a:solidFill>
                  <a:srgbClr val="E65D00"/>
                </a:solidFill>
                <a:latin typeface="Century Gothic" panose="020B0502020202020204" pitchFamily="34" charset="0"/>
                <a:cs typeface="Calibri" panose="020F0502020204030204" pitchFamily="34" charset="0"/>
              </a:rPr>
              <a:t>e</a:t>
            </a:r>
          </a:p>
        </p:txBody>
      </p:sp>
      <p:sp>
        <p:nvSpPr>
          <p:cNvPr id="160" name="TextBox 159">
            <a:extLst>
              <a:ext uri="{FF2B5EF4-FFF2-40B4-BE49-F238E27FC236}">
                <a16:creationId xmlns="" xmlns:a16="http://schemas.microsoft.com/office/drawing/2014/main" id="{014393F9-EBBB-46AE-A196-D335BA83A5BF}"/>
              </a:ext>
            </a:extLst>
          </p:cNvPr>
          <p:cNvSpPr txBox="1"/>
          <p:nvPr/>
        </p:nvSpPr>
        <p:spPr>
          <a:xfrm>
            <a:off x="9182813" y="268776"/>
            <a:ext cx="602479" cy="483209"/>
          </a:xfrm>
          <a:prstGeom prst="rect">
            <a:avLst/>
          </a:prstGeom>
          <a:noFill/>
        </p:spPr>
        <p:txBody>
          <a:bodyPr wrap="square" rtlCol="0">
            <a:spAutoFit/>
          </a:bodyPr>
          <a:lstStyle/>
          <a:p>
            <a:pPr>
              <a:defRPr/>
            </a:pPr>
            <a:r>
              <a:rPr lang="en-GB" sz="2540" b="1" dirty="0">
                <a:solidFill>
                  <a:srgbClr val="5B9BD5">
                    <a:lumMod val="50000"/>
                  </a:srgbClr>
                </a:solidFill>
                <a:latin typeface="Century Gothic" panose="020B0502020202020204" pitchFamily="34" charset="0"/>
              </a:rPr>
              <a:t>au</a:t>
            </a:r>
          </a:p>
        </p:txBody>
      </p:sp>
      <p:sp>
        <p:nvSpPr>
          <p:cNvPr id="161" name="TextBox 160">
            <a:extLst>
              <a:ext uri="{FF2B5EF4-FFF2-40B4-BE49-F238E27FC236}">
                <a16:creationId xmlns="" xmlns:a16="http://schemas.microsoft.com/office/drawing/2014/main" id="{8F5AD61F-FF38-4B02-B6A5-FD573E6CA9AA}"/>
              </a:ext>
            </a:extLst>
          </p:cNvPr>
          <p:cNvSpPr txBox="1"/>
          <p:nvPr/>
        </p:nvSpPr>
        <p:spPr>
          <a:xfrm rot="10800000" flipV="1">
            <a:off x="9332882" y="1418340"/>
            <a:ext cx="1325456" cy="427361"/>
          </a:xfrm>
          <a:prstGeom prst="rect">
            <a:avLst/>
          </a:prstGeom>
          <a:noFill/>
        </p:spPr>
        <p:txBody>
          <a:bodyPr wrap="square" rtlCol="0">
            <a:spAutoFit/>
          </a:bodyPr>
          <a:lstStyle/>
          <a:p>
            <a:pPr algn="ctr">
              <a:defRPr/>
            </a:pPr>
            <a:r>
              <a:rPr lang="en-GB" sz="2177" dirty="0">
                <a:solidFill>
                  <a:srgbClr val="5B9BD5">
                    <a:lumMod val="50000"/>
                  </a:srgbClr>
                </a:solidFill>
                <a:latin typeface="Century Gothic" panose="020B0502020202020204" pitchFamily="34" charset="0"/>
                <a:cs typeface="Calibri" panose="020F0502020204030204" pitchFamily="34" charset="0"/>
              </a:rPr>
              <a:t>g</a:t>
            </a:r>
            <a:r>
              <a:rPr lang="en-GB" sz="2177" dirty="0">
                <a:solidFill>
                  <a:srgbClr val="E65D00"/>
                </a:solidFill>
                <a:latin typeface="Century Gothic" panose="020B0502020202020204" pitchFamily="34" charset="0"/>
                <a:cs typeface="Calibri" panose="020F0502020204030204" pitchFamily="34" charset="0"/>
              </a:rPr>
              <a:t>au</a:t>
            </a:r>
            <a:r>
              <a:rPr lang="en-GB" sz="2177" dirty="0">
                <a:solidFill>
                  <a:srgbClr val="5B9BD5">
                    <a:lumMod val="50000"/>
                  </a:srgbClr>
                </a:solidFill>
                <a:latin typeface="Century Gothic" panose="020B0502020202020204" pitchFamily="34" charset="0"/>
                <a:cs typeface="Calibri" panose="020F0502020204030204" pitchFamily="34" charset="0"/>
              </a:rPr>
              <a:t>che</a:t>
            </a:r>
          </a:p>
        </p:txBody>
      </p:sp>
      <p:sp>
        <p:nvSpPr>
          <p:cNvPr id="162" name="TextBox 161">
            <a:extLst>
              <a:ext uri="{FF2B5EF4-FFF2-40B4-BE49-F238E27FC236}">
                <a16:creationId xmlns="" xmlns:a16="http://schemas.microsoft.com/office/drawing/2014/main" id="{A5EA739B-5F9B-49F0-9FB7-66EAED3AA8BD}"/>
              </a:ext>
            </a:extLst>
          </p:cNvPr>
          <p:cNvSpPr txBox="1"/>
          <p:nvPr/>
        </p:nvSpPr>
        <p:spPr>
          <a:xfrm>
            <a:off x="2959371" y="1700540"/>
            <a:ext cx="602479" cy="483209"/>
          </a:xfrm>
          <a:prstGeom prst="rect">
            <a:avLst/>
          </a:prstGeom>
          <a:noFill/>
        </p:spPr>
        <p:txBody>
          <a:bodyPr wrap="square" rtlCol="0">
            <a:spAutoFit/>
          </a:bodyPr>
          <a:lstStyle/>
          <a:p>
            <a:pPr>
              <a:defRPr/>
            </a:pPr>
            <a:r>
              <a:rPr lang="en-GB" sz="2540" b="1" dirty="0" err="1">
                <a:solidFill>
                  <a:srgbClr val="5B9BD5">
                    <a:lumMod val="50000"/>
                  </a:srgbClr>
                </a:solidFill>
                <a:latin typeface="Century Gothic" panose="020B0502020202020204" pitchFamily="34" charset="0"/>
              </a:rPr>
              <a:t>ou</a:t>
            </a:r>
            <a:endParaRPr lang="en-GB" sz="2540" b="1" dirty="0">
              <a:solidFill>
                <a:srgbClr val="5B9BD5">
                  <a:lumMod val="50000"/>
                </a:srgbClr>
              </a:solidFill>
              <a:latin typeface="Century Gothic" panose="020B0502020202020204" pitchFamily="34" charset="0"/>
            </a:endParaRPr>
          </a:p>
        </p:txBody>
      </p:sp>
      <p:sp>
        <p:nvSpPr>
          <p:cNvPr id="163" name="TextBox 162">
            <a:extLst>
              <a:ext uri="{FF2B5EF4-FFF2-40B4-BE49-F238E27FC236}">
                <a16:creationId xmlns="" xmlns:a16="http://schemas.microsoft.com/office/drawing/2014/main" id="{43E99237-64FE-4D6D-A43C-959E364F8A43}"/>
              </a:ext>
            </a:extLst>
          </p:cNvPr>
          <p:cNvSpPr txBox="1"/>
          <p:nvPr/>
        </p:nvSpPr>
        <p:spPr>
          <a:xfrm rot="10800000" flipV="1">
            <a:off x="3094815" y="2841691"/>
            <a:ext cx="1325456" cy="427361"/>
          </a:xfrm>
          <a:prstGeom prst="rect">
            <a:avLst/>
          </a:prstGeom>
          <a:noFill/>
        </p:spPr>
        <p:txBody>
          <a:bodyPr wrap="square" rtlCol="0">
            <a:spAutoFit/>
          </a:bodyPr>
          <a:lstStyle/>
          <a:p>
            <a:pPr algn="ctr">
              <a:defRPr/>
            </a:pPr>
            <a:r>
              <a:rPr lang="en-GB" sz="2177" dirty="0">
                <a:solidFill>
                  <a:srgbClr val="5B9BD5">
                    <a:lumMod val="50000"/>
                  </a:srgbClr>
                </a:solidFill>
                <a:latin typeface="Century Gothic" panose="020B0502020202020204" pitchFamily="34" charset="0"/>
                <a:cs typeface="Calibri" panose="020F0502020204030204" pitchFamily="34" charset="0"/>
              </a:rPr>
              <a:t>n</a:t>
            </a:r>
            <a:r>
              <a:rPr lang="en-GB" sz="2177" dirty="0">
                <a:solidFill>
                  <a:srgbClr val="E65D00"/>
                </a:solidFill>
                <a:latin typeface="Century Gothic" panose="020B0502020202020204" pitchFamily="34" charset="0"/>
                <a:cs typeface="Calibri" panose="020F0502020204030204" pitchFamily="34" charset="0"/>
              </a:rPr>
              <a:t>ou</a:t>
            </a:r>
            <a:r>
              <a:rPr lang="en-GB" sz="2177" dirty="0">
                <a:solidFill>
                  <a:srgbClr val="5B9BD5">
                    <a:lumMod val="50000"/>
                  </a:srgbClr>
                </a:solidFill>
                <a:latin typeface="Century Gothic" panose="020B0502020202020204" pitchFamily="34" charset="0"/>
                <a:cs typeface="Calibri" panose="020F0502020204030204" pitchFamily="34" charset="0"/>
              </a:rPr>
              <a:t>s</a:t>
            </a:r>
          </a:p>
        </p:txBody>
      </p:sp>
      <p:sp>
        <p:nvSpPr>
          <p:cNvPr id="164" name="TextBox 163">
            <a:extLst>
              <a:ext uri="{FF2B5EF4-FFF2-40B4-BE49-F238E27FC236}">
                <a16:creationId xmlns="" xmlns:a16="http://schemas.microsoft.com/office/drawing/2014/main" id="{0C330699-1A94-4A4B-BBFC-17CFB512D299}"/>
              </a:ext>
            </a:extLst>
          </p:cNvPr>
          <p:cNvSpPr txBox="1"/>
          <p:nvPr/>
        </p:nvSpPr>
        <p:spPr>
          <a:xfrm>
            <a:off x="4530648" y="1771396"/>
            <a:ext cx="602479" cy="371512"/>
          </a:xfrm>
          <a:prstGeom prst="rect">
            <a:avLst/>
          </a:prstGeom>
          <a:noFill/>
        </p:spPr>
        <p:txBody>
          <a:bodyPr wrap="square" rtlCol="0">
            <a:spAutoFit/>
          </a:bodyPr>
          <a:lstStyle/>
          <a:p>
            <a:pPr>
              <a:defRPr/>
            </a:pPr>
            <a:r>
              <a:rPr lang="en-GB" sz="1814" b="1" dirty="0">
                <a:solidFill>
                  <a:srgbClr val="5B9BD5">
                    <a:lumMod val="50000"/>
                  </a:srgbClr>
                </a:solidFill>
                <a:latin typeface="Century Gothic" panose="020B0502020202020204" pitchFamily="34" charset="0"/>
              </a:rPr>
              <a:t>SFE</a:t>
            </a:r>
          </a:p>
        </p:txBody>
      </p:sp>
      <p:sp>
        <p:nvSpPr>
          <p:cNvPr id="165" name="TextBox 164">
            <a:extLst>
              <a:ext uri="{FF2B5EF4-FFF2-40B4-BE49-F238E27FC236}">
                <a16:creationId xmlns="" xmlns:a16="http://schemas.microsoft.com/office/drawing/2014/main" id="{35ED4ED2-76E4-4B1D-8687-EA430F13F0A9}"/>
              </a:ext>
            </a:extLst>
          </p:cNvPr>
          <p:cNvSpPr txBox="1"/>
          <p:nvPr/>
        </p:nvSpPr>
        <p:spPr>
          <a:xfrm rot="10800000" flipV="1">
            <a:off x="4631429" y="2843184"/>
            <a:ext cx="1325456" cy="427361"/>
          </a:xfrm>
          <a:prstGeom prst="rect">
            <a:avLst/>
          </a:prstGeom>
          <a:noFill/>
        </p:spPr>
        <p:txBody>
          <a:bodyPr wrap="square" rtlCol="0">
            <a:spAutoFit/>
          </a:bodyPr>
          <a:lstStyle/>
          <a:p>
            <a:pPr algn="ctr">
              <a:defRPr/>
            </a:pPr>
            <a:r>
              <a:rPr lang="en-GB" sz="2177" dirty="0" err="1">
                <a:solidFill>
                  <a:srgbClr val="5B9BD5">
                    <a:lumMod val="50000"/>
                  </a:srgbClr>
                </a:solidFill>
                <a:latin typeface="Century Gothic" panose="020B0502020202020204" pitchFamily="34" charset="0"/>
                <a:cs typeface="Calibri" panose="020F0502020204030204" pitchFamily="34" charset="0"/>
              </a:rPr>
              <a:t>timide</a:t>
            </a:r>
            <a:endParaRPr lang="en-GB" sz="2177" dirty="0">
              <a:solidFill>
                <a:srgbClr val="5B9BD5">
                  <a:lumMod val="50000"/>
                </a:srgbClr>
              </a:solidFill>
              <a:latin typeface="Century Gothic" panose="020B0502020202020204" pitchFamily="34" charset="0"/>
              <a:cs typeface="Calibri" panose="020F0502020204030204" pitchFamily="34" charset="0"/>
            </a:endParaRPr>
          </a:p>
        </p:txBody>
      </p:sp>
      <p:sp>
        <p:nvSpPr>
          <p:cNvPr id="166" name="TextBox 165">
            <a:extLst>
              <a:ext uri="{FF2B5EF4-FFF2-40B4-BE49-F238E27FC236}">
                <a16:creationId xmlns="" xmlns:a16="http://schemas.microsoft.com/office/drawing/2014/main" id="{6D5BA393-85B6-4ED4-85E5-B2EF5E5A7BDE}"/>
              </a:ext>
            </a:extLst>
          </p:cNvPr>
          <p:cNvSpPr txBox="1"/>
          <p:nvPr/>
        </p:nvSpPr>
        <p:spPr>
          <a:xfrm>
            <a:off x="6086927" y="1753602"/>
            <a:ext cx="602479" cy="483209"/>
          </a:xfrm>
          <a:prstGeom prst="rect">
            <a:avLst/>
          </a:prstGeom>
          <a:noFill/>
        </p:spPr>
        <p:txBody>
          <a:bodyPr wrap="square" rtlCol="0">
            <a:spAutoFit/>
          </a:bodyPr>
          <a:lstStyle/>
          <a:p>
            <a:pPr>
              <a:defRPr/>
            </a:pPr>
            <a:r>
              <a:rPr lang="en-GB" sz="2540" b="1" dirty="0">
                <a:solidFill>
                  <a:srgbClr val="5B9BD5">
                    <a:lumMod val="50000"/>
                  </a:srgbClr>
                </a:solidFill>
                <a:latin typeface="Century Gothic" panose="020B0502020202020204" pitchFamily="34" charset="0"/>
              </a:rPr>
              <a:t>é</a:t>
            </a:r>
          </a:p>
        </p:txBody>
      </p:sp>
      <p:sp>
        <p:nvSpPr>
          <p:cNvPr id="167" name="TextBox 166">
            <a:extLst>
              <a:ext uri="{FF2B5EF4-FFF2-40B4-BE49-F238E27FC236}">
                <a16:creationId xmlns="" xmlns:a16="http://schemas.microsoft.com/office/drawing/2014/main" id="{CEDDBBF8-14E6-4509-8F5F-F5EF5CC01E85}"/>
              </a:ext>
            </a:extLst>
          </p:cNvPr>
          <p:cNvSpPr txBox="1"/>
          <p:nvPr/>
        </p:nvSpPr>
        <p:spPr>
          <a:xfrm rot="10800000" flipV="1">
            <a:off x="6194623" y="2844155"/>
            <a:ext cx="1325456" cy="427361"/>
          </a:xfrm>
          <a:prstGeom prst="rect">
            <a:avLst/>
          </a:prstGeom>
          <a:noFill/>
        </p:spPr>
        <p:txBody>
          <a:bodyPr wrap="square" rtlCol="0">
            <a:spAutoFit/>
          </a:bodyPr>
          <a:lstStyle/>
          <a:p>
            <a:pPr algn="ctr">
              <a:defRPr/>
            </a:pPr>
            <a:r>
              <a:rPr lang="en-GB" sz="2177" dirty="0" err="1">
                <a:solidFill>
                  <a:srgbClr val="E65D00"/>
                </a:solidFill>
                <a:latin typeface="Century Gothic" panose="020B0502020202020204" pitchFamily="34" charset="0"/>
                <a:cs typeface="Calibri" panose="020F0502020204030204" pitchFamily="34" charset="0"/>
              </a:rPr>
              <a:t>é</a:t>
            </a:r>
            <a:r>
              <a:rPr lang="en-GB" sz="2177" dirty="0" err="1">
                <a:solidFill>
                  <a:srgbClr val="5B9BD5">
                    <a:lumMod val="50000"/>
                  </a:srgbClr>
                </a:solidFill>
                <a:latin typeface="Century Gothic" panose="020B0502020202020204" pitchFamily="34" charset="0"/>
                <a:cs typeface="Calibri" panose="020F0502020204030204" pitchFamily="34" charset="0"/>
              </a:rPr>
              <a:t>crire</a:t>
            </a:r>
            <a:endParaRPr lang="en-GB" sz="2177" dirty="0">
              <a:solidFill>
                <a:srgbClr val="5B9BD5">
                  <a:lumMod val="50000"/>
                </a:srgbClr>
              </a:solidFill>
              <a:latin typeface="Century Gothic" panose="020B0502020202020204" pitchFamily="34" charset="0"/>
              <a:cs typeface="Calibri" panose="020F0502020204030204" pitchFamily="34" charset="0"/>
            </a:endParaRPr>
          </a:p>
        </p:txBody>
      </p:sp>
      <p:sp>
        <p:nvSpPr>
          <p:cNvPr id="168" name="TextBox 167">
            <a:extLst>
              <a:ext uri="{FF2B5EF4-FFF2-40B4-BE49-F238E27FC236}">
                <a16:creationId xmlns="" xmlns:a16="http://schemas.microsoft.com/office/drawing/2014/main" id="{1DBEB9ED-2A1F-4697-A09B-456FE6C025FE}"/>
              </a:ext>
            </a:extLst>
          </p:cNvPr>
          <p:cNvSpPr txBox="1"/>
          <p:nvPr/>
        </p:nvSpPr>
        <p:spPr>
          <a:xfrm>
            <a:off x="7627950" y="1720395"/>
            <a:ext cx="1270925" cy="483209"/>
          </a:xfrm>
          <a:prstGeom prst="rect">
            <a:avLst/>
          </a:prstGeom>
          <a:noFill/>
        </p:spPr>
        <p:txBody>
          <a:bodyPr wrap="square" rtlCol="0">
            <a:spAutoFit/>
          </a:bodyPr>
          <a:lstStyle/>
          <a:p>
            <a:pPr>
              <a:defRPr/>
            </a:pPr>
            <a:r>
              <a:rPr lang="en-GB" sz="2540" b="1" dirty="0" err="1">
                <a:solidFill>
                  <a:srgbClr val="5B9BD5">
                    <a:lumMod val="50000"/>
                  </a:srgbClr>
                </a:solidFill>
                <a:latin typeface="Century Gothic" panose="020B0502020202020204" pitchFamily="34" charset="0"/>
              </a:rPr>
              <a:t>en</a:t>
            </a:r>
            <a:r>
              <a:rPr lang="en-GB" sz="2540" b="1" dirty="0">
                <a:solidFill>
                  <a:srgbClr val="5B9BD5">
                    <a:lumMod val="50000"/>
                  </a:srgbClr>
                </a:solidFill>
                <a:latin typeface="Century Gothic" panose="020B0502020202020204" pitchFamily="34" charset="0"/>
              </a:rPr>
              <a:t>/an</a:t>
            </a:r>
          </a:p>
        </p:txBody>
      </p:sp>
      <p:sp>
        <p:nvSpPr>
          <p:cNvPr id="169" name="TextBox 168">
            <a:extLst>
              <a:ext uri="{FF2B5EF4-FFF2-40B4-BE49-F238E27FC236}">
                <a16:creationId xmlns="" xmlns:a16="http://schemas.microsoft.com/office/drawing/2014/main" id="{1084D522-55E2-4A5B-8A07-01AAE18E1CC8}"/>
              </a:ext>
            </a:extLst>
          </p:cNvPr>
          <p:cNvSpPr txBox="1"/>
          <p:nvPr/>
        </p:nvSpPr>
        <p:spPr>
          <a:xfrm rot="10800000" flipV="1">
            <a:off x="7766830" y="2863010"/>
            <a:ext cx="1325456" cy="427361"/>
          </a:xfrm>
          <a:prstGeom prst="rect">
            <a:avLst/>
          </a:prstGeom>
          <a:noFill/>
        </p:spPr>
        <p:txBody>
          <a:bodyPr wrap="square" rtlCol="0">
            <a:spAutoFit/>
          </a:bodyPr>
          <a:lstStyle/>
          <a:p>
            <a:pPr algn="ctr">
              <a:defRPr/>
            </a:pPr>
            <a:r>
              <a:rPr lang="en-GB" sz="2177" dirty="0">
                <a:solidFill>
                  <a:srgbClr val="E65D00"/>
                </a:solidFill>
                <a:latin typeface="Century Gothic" panose="020B0502020202020204" pitchFamily="34" charset="0"/>
                <a:cs typeface="Calibri" panose="020F0502020204030204" pitchFamily="34" charset="0"/>
              </a:rPr>
              <a:t>en</a:t>
            </a:r>
            <a:r>
              <a:rPr lang="en-GB" sz="2177" dirty="0">
                <a:solidFill>
                  <a:srgbClr val="5B9BD5">
                    <a:lumMod val="50000"/>
                  </a:srgbClr>
                </a:solidFill>
                <a:latin typeface="Century Gothic" panose="020B0502020202020204" pitchFamily="34" charset="0"/>
                <a:cs typeface="Calibri" panose="020F0502020204030204" pitchFamily="34" charset="0"/>
              </a:rPr>
              <a:t>f</a:t>
            </a:r>
            <a:r>
              <a:rPr lang="en-GB" sz="2177" dirty="0">
                <a:solidFill>
                  <a:srgbClr val="E65D00"/>
                </a:solidFill>
                <a:latin typeface="Century Gothic" panose="020B0502020202020204" pitchFamily="34" charset="0"/>
                <a:cs typeface="Calibri" panose="020F0502020204030204" pitchFamily="34" charset="0"/>
              </a:rPr>
              <a:t>an</a:t>
            </a:r>
            <a:r>
              <a:rPr lang="en-GB" sz="2177" dirty="0">
                <a:solidFill>
                  <a:srgbClr val="5B9BD5">
                    <a:lumMod val="50000"/>
                  </a:srgbClr>
                </a:solidFill>
                <a:latin typeface="Century Gothic" panose="020B0502020202020204" pitchFamily="34" charset="0"/>
                <a:cs typeface="Calibri" panose="020F0502020204030204" pitchFamily="34" charset="0"/>
              </a:rPr>
              <a:t>t</a:t>
            </a:r>
          </a:p>
        </p:txBody>
      </p:sp>
      <p:sp>
        <p:nvSpPr>
          <p:cNvPr id="170" name="TextBox 169">
            <a:extLst>
              <a:ext uri="{FF2B5EF4-FFF2-40B4-BE49-F238E27FC236}">
                <a16:creationId xmlns="" xmlns:a16="http://schemas.microsoft.com/office/drawing/2014/main" id="{2D84058D-C626-482F-BA91-88500C8F938A}"/>
              </a:ext>
            </a:extLst>
          </p:cNvPr>
          <p:cNvSpPr txBox="1"/>
          <p:nvPr/>
        </p:nvSpPr>
        <p:spPr>
          <a:xfrm>
            <a:off x="9170548" y="1701787"/>
            <a:ext cx="602479" cy="483209"/>
          </a:xfrm>
          <a:prstGeom prst="rect">
            <a:avLst/>
          </a:prstGeom>
          <a:noFill/>
        </p:spPr>
        <p:txBody>
          <a:bodyPr wrap="square" rtlCol="0">
            <a:spAutoFit/>
          </a:bodyPr>
          <a:lstStyle/>
          <a:p>
            <a:pPr>
              <a:defRPr/>
            </a:pPr>
            <a:r>
              <a:rPr lang="en-GB" sz="2540" b="1" dirty="0">
                <a:solidFill>
                  <a:srgbClr val="5B9BD5">
                    <a:lumMod val="50000"/>
                  </a:srgbClr>
                </a:solidFill>
                <a:latin typeface="Century Gothic" panose="020B0502020202020204" pitchFamily="34" charset="0"/>
              </a:rPr>
              <a:t>on</a:t>
            </a:r>
          </a:p>
        </p:txBody>
      </p:sp>
      <p:sp>
        <p:nvSpPr>
          <p:cNvPr id="171" name="TextBox 170">
            <a:extLst>
              <a:ext uri="{FF2B5EF4-FFF2-40B4-BE49-F238E27FC236}">
                <a16:creationId xmlns="" xmlns:a16="http://schemas.microsoft.com/office/drawing/2014/main" id="{97A45DCB-28B8-4DF2-9802-A456A60B9B9A}"/>
              </a:ext>
            </a:extLst>
          </p:cNvPr>
          <p:cNvSpPr txBox="1"/>
          <p:nvPr/>
        </p:nvSpPr>
        <p:spPr>
          <a:xfrm rot="10800000" flipV="1">
            <a:off x="9332882" y="2862189"/>
            <a:ext cx="1325456" cy="427361"/>
          </a:xfrm>
          <a:prstGeom prst="rect">
            <a:avLst/>
          </a:prstGeom>
          <a:noFill/>
        </p:spPr>
        <p:txBody>
          <a:bodyPr wrap="square" rtlCol="0">
            <a:spAutoFit/>
          </a:bodyPr>
          <a:lstStyle/>
          <a:p>
            <a:pPr algn="ctr">
              <a:defRPr/>
            </a:pPr>
            <a:r>
              <a:rPr lang="en-GB" sz="2177" dirty="0">
                <a:solidFill>
                  <a:srgbClr val="5B9BD5">
                    <a:lumMod val="50000"/>
                  </a:srgbClr>
                </a:solidFill>
                <a:latin typeface="Century Gothic" panose="020B0502020202020204" pitchFamily="34" charset="0"/>
                <a:cs typeface="Calibri" panose="020F0502020204030204" pitchFamily="34" charset="0"/>
              </a:rPr>
              <a:t>N</a:t>
            </a:r>
            <a:r>
              <a:rPr lang="en-GB" sz="2177" dirty="0">
                <a:solidFill>
                  <a:srgbClr val="E65D00"/>
                </a:solidFill>
                <a:latin typeface="Century Gothic" panose="020B0502020202020204" pitchFamily="34" charset="0"/>
                <a:cs typeface="Calibri" panose="020F0502020204030204" pitchFamily="34" charset="0"/>
              </a:rPr>
              <a:t>on</a:t>
            </a:r>
            <a:r>
              <a:rPr lang="en-GB" sz="2177" dirty="0">
                <a:solidFill>
                  <a:srgbClr val="5B9BD5">
                    <a:lumMod val="50000"/>
                  </a:srgbClr>
                </a:solidFill>
                <a:latin typeface="Century Gothic" panose="020B0502020202020204" pitchFamily="34" charset="0"/>
                <a:cs typeface="Calibri" panose="020F0502020204030204" pitchFamily="34" charset="0"/>
              </a:rPr>
              <a:t>!</a:t>
            </a:r>
          </a:p>
        </p:txBody>
      </p:sp>
      <p:sp>
        <p:nvSpPr>
          <p:cNvPr id="172" name="TextBox 171">
            <a:extLst>
              <a:ext uri="{FF2B5EF4-FFF2-40B4-BE49-F238E27FC236}">
                <a16:creationId xmlns="" xmlns:a16="http://schemas.microsoft.com/office/drawing/2014/main" id="{74D7DA4E-2E3C-4902-91E3-956B2ED8568F}"/>
              </a:ext>
            </a:extLst>
          </p:cNvPr>
          <p:cNvSpPr txBox="1"/>
          <p:nvPr/>
        </p:nvSpPr>
        <p:spPr>
          <a:xfrm>
            <a:off x="2977920" y="3182921"/>
            <a:ext cx="815821" cy="483209"/>
          </a:xfrm>
          <a:prstGeom prst="rect">
            <a:avLst/>
          </a:prstGeom>
          <a:noFill/>
        </p:spPr>
        <p:txBody>
          <a:bodyPr wrap="square" rtlCol="0">
            <a:spAutoFit/>
          </a:bodyPr>
          <a:lstStyle/>
          <a:p>
            <a:pPr>
              <a:defRPr/>
            </a:pPr>
            <a:r>
              <a:rPr lang="en-GB" sz="2540" b="1" dirty="0">
                <a:solidFill>
                  <a:srgbClr val="5B9BD5">
                    <a:lumMod val="50000"/>
                  </a:srgbClr>
                </a:solidFill>
                <a:latin typeface="Century Gothic" panose="020B0502020202020204" pitchFamily="34" charset="0"/>
              </a:rPr>
              <a:t>ê/è</a:t>
            </a:r>
          </a:p>
        </p:txBody>
      </p:sp>
      <p:sp>
        <p:nvSpPr>
          <p:cNvPr id="173" name="TextBox 172">
            <a:extLst>
              <a:ext uri="{FF2B5EF4-FFF2-40B4-BE49-F238E27FC236}">
                <a16:creationId xmlns="" xmlns:a16="http://schemas.microsoft.com/office/drawing/2014/main" id="{30EB85E3-56EB-4612-B609-3B14E89B4C41}"/>
              </a:ext>
            </a:extLst>
          </p:cNvPr>
          <p:cNvSpPr txBox="1"/>
          <p:nvPr/>
        </p:nvSpPr>
        <p:spPr>
          <a:xfrm rot="10800000" flipV="1">
            <a:off x="3084788" y="4325425"/>
            <a:ext cx="1325456" cy="427361"/>
          </a:xfrm>
          <a:prstGeom prst="rect">
            <a:avLst/>
          </a:prstGeom>
          <a:noFill/>
        </p:spPr>
        <p:txBody>
          <a:bodyPr wrap="square" rtlCol="0">
            <a:spAutoFit/>
          </a:bodyPr>
          <a:lstStyle/>
          <a:p>
            <a:pPr algn="ctr">
              <a:defRPr/>
            </a:pPr>
            <a:r>
              <a:rPr lang="en-GB" sz="2177" dirty="0">
                <a:solidFill>
                  <a:srgbClr val="5B9BD5">
                    <a:lumMod val="50000"/>
                  </a:srgbClr>
                </a:solidFill>
                <a:latin typeface="Century Gothic" panose="020B0502020202020204" pitchFamily="34" charset="0"/>
                <a:cs typeface="Calibri" panose="020F0502020204030204" pitchFamily="34" charset="0"/>
              </a:rPr>
              <a:t>t</a:t>
            </a:r>
            <a:r>
              <a:rPr lang="en-GB" sz="2177" dirty="0">
                <a:solidFill>
                  <a:srgbClr val="E65D00"/>
                </a:solidFill>
                <a:latin typeface="Century Gothic" panose="020B0502020202020204" pitchFamily="34" charset="0"/>
                <a:cs typeface="Calibri" panose="020F0502020204030204" pitchFamily="34" charset="0"/>
              </a:rPr>
              <a:t>ê</a:t>
            </a:r>
            <a:r>
              <a:rPr lang="en-GB" sz="2177" dirty="0">
                <a:solidFill>
                  <a:srgbClr val="5B9BD5">
                    <a:lumMod val="50000"/>
                  </a:srgbClr>
                </a:solidFill>
                <a:latin typeface="Century Gothic" panose="020B0502020202020204" pitchFamily="34" charset="0"/>
                <a:cs typeface="Calibri" panose="020F0502020204030204" pitchFamily="34" charset="0"/>
              </a:rPr>
              <a:t>te</a:t>
            </a:r>
          </a:p>
        </p:txBody>
      </p:sp>
      <p:sp>
        <p:nvSpPr>
          <p:cNvPr id="174" name="TextBox 173">
            <a:extLst>
              <a:ext uri="{FF2B5EF4-FFF2-40B4-BE49-F238E27FC236}">
                <a16:creationId xmlns="" xmlns:a16="http://schemas.microsoft.com/office/drawing/2014/main" id="{0274EA15-8BBA-40D4-BB2D-8167BA6E09E9}"/>
              </a:ext>
            </a:extLst>
          </p:cNvPr>
          <p:cNvSpPr txBox="1"/>
          <p:nvPr/>
        </p:nvSpPr>
        <p:spPr>
          <a:xfrm>
            <a:off x="4527233" y="3163869"/>
            <a:ext cx="602479" cy="483209"/>
          </a:xfrm>
          <a:prstGeom prst="rect">
            <a:avLst/>
          </a:prstGeom>
          <a:noFill/>
        </p:spPr>
        <p:txBody>
          <a:bodyPr wrap="square" rtlCol="0">
            <a:spAutoFit/>
          </a:bodyPr>
          <a:lstStyle/>
          <a:p>
            <a:pPr>
              <a:defRPr/>
            </a:pPr>
            <a:r>
              <a:rPr lang="en-GB" sz="2540" b="1" dirty="0">
                <a:solidFill>
                  <a:srgbClr val="5B9BD5">
                    <a:lumMod val="50000"/>
                  </a:srgbClr>
                </a:solidFill>
                <a:latin typeface="Century Gothic" panose="020B0502020202020204" pitchFamily="34" charset="0"/>
              </a:rPr>
              <a:t>ai</a:t>
            </a:r>
          </a:p>
        </p:txBody>
      </p:sp>
      <p:sp>
        <p:nvSpPr>
          <p:cNvPr id="175" name="TextBox 174">
            <a:extLst>
              <a:ext uri="{FF2B5EF4-FFF2-40B4-BE49-F238E27FC236}">
                <a16:creationId xmlns="" xmlns:a16="http://schemas.microsoft.com/office/drawing/2014/main" id="{62C49B10-00BF-49E6-A895-1F83B78E6B83}"/>
              </a:ext>
            </a:extLst>
          </p:cNvPr>
          <p:cNvSpPr txBox="1"/>
          <p:nvPr/>
        </p:nvSpPr>
        <p:spPr>
          <a:xfrm rot="10800000" flipV="1">
            <a:off x="4602903" y="4299563"/>
            <a:ext cx="1325456" cy="427361"/>
          </a:xfrm>
          <a:prstGeom prst="rect">
            <a:avLst/>
          </a:prstGeom>
          <a:noFill/>
        </p:spPr>
        <p:txBody>
          <a:bodyPr wrap="square" rtlCol="0">
            <a:spAutoFit/>
          </a:bodyPr>
          <a:lstStyle/>
          <a:p>
            <a:pPr algn="ctr">
              <a:defRPr/>
            </a:pPr>
            <a:r>
              <a:rPr lang="en-GB" sz="2177" dirty="0" err="1">
                <a:solidFill>
                  <a:srgbClr val="5B9BD5">
                    <a:lumMod val="50000"/>
                  </a:srgbClr>
                </a:solidFill>
                <a:latin typeface="Century Gothic" panose="020B0502020202020204" pitchFamily="34" charset="0"/>
                <a:cs typeface="Calibri" panose="020F0502020204030204" pitchFamily="34" charset="0"/>
              </a:rPr>
              <a:t>vr</a:t>
            </a:r>
            <a:r>
              <a:rPr lang="en-GB" sz="2177" dirty="0" err="1">
                <a:solidFill>
                  <a:srgbClr val="E65D00"/>
                </a:solidFill>
                <a:latin typeface="Century Gothic" panose="020B0502020202020204" pitchFamily="34" charset="0"/>
                <a:cs typeface="Calibri" panose="020F0502020204030204" pitchFamily="34" charset="0"/>
              </a:rPr>
              <a:t>ai</a:t>
            </a:r>
            <a:endParaRPr lang="en-GB" sz="2177" dirty="0">
              <a:solidFill>
                <a:srgbClr val="E65D00"/>
              </a:solidFill>
              <a:latin typeface="Century Gothic" panose="020B0502020202020204" pitchFamily="34" charset="0"/>
              <a:cs typeface="Calibri" panose="020F0502020204030204" pitchFamily="34" charset="0"/>
            </a:endParaRPr>
          </a:p>
        </p:txBody>
      </p:sp>
      <p:sp>
        <p:nvSpPr>
          <p:cNvPr id="176" name="TextBox 175">
            <a:extLst>
              <a:ext uri="{FF2B5EF4-FFF2-40B4-BE49-F238E27FC236}">
                <a16:creationId xmlns="" xmlns:a16="http://schemas.microsoft.com/office/drawing/2014/main" id="{DF8E537E-0A92-4C3F-A84C-B7641CD6E24F}"/>
              </a:ext>
            </a:extLst>
          </p:cNvPr>
          <p:cNvSpPr txBox="1"/>
          <p:nvPr/>
        </p:nvSpPr>
        <p:spPr>
          <a:xfrm>
            <a:off x="6072583" y="3160614"/>
            <a:ext cx="602479" cy="483209"/>
          </a:xfrm>
          <a:prstGeom prst="rect">
            <a:avLst/>
          </a:prstGeom>
          <a:noFill/>
        </p:spPr>
        <p:txBody>
          <a:bodyPr wrap="square" rtlCol="0">
            <a:spAutoFit/>
          </a:bodyPr>
          <a:lstStyle/>
          <a:p>
            <a:pPr>
              <a:defRPr/>
            </a:pPr>
            <a:r>
              <a:rPr lang="en-GB" sz="2540" b="1" dirty="0">
                <a:solidFill>
                  <a:srgbClr val="5B9BD5">
                    <a:lumMod val="50000"/>
                  </a:srgbClr>
                </a:solidFill>
                <a:latin typeface="Century Gothic" panose="020B0502020202020204" pitchFamily="34" charset="0"/>
              </a:rPr>
              <a:t>oi</a:t>
            </a:r>
          </a:p>
        </p:txBody>
      </p:sp>
      <p:sp>
        <p:nvSpPr>
          <p:cNvPr id="177" name="TextBox 176">
            <a:extLst>
              <a:ext uri="{FF2B5EF4-FFF2-40B4-BE49-F238E27FC236}">
                <a16:creationId xmlns="" xmlns:a16="http://schemas.microsoft.com/office/drawing/2014/main" id="{C83EC0DD-C666-4BE1-A219-EACDF3FCF29A}"/>
              </a:ext>
            </a:extLst>
          </p:cNvPr>
          <p:cNvSpPr txBox="1"/>
          <p:nvPr/>
        </p:nvSpPr>
        <p:spPr>
          <a:xfrm rot="10800000" flipV="1">
            <a:off x="6198462" y="4311555"/>
            <a:ext cx="1325456" cy="427361"/>
          </a:xfrm>
          <a:prstGeom prst="rect">
            <a:avLst/>
          </a:prstGeom>
          <a:noFill/>
        </p:spPr>
        <p:txBody>
          <a:bodyPr wrap="square" rtlCol="0">
            <a:spAutoFit/>
          </a:bodyPr>
          <a:lstStyle/>
          <a:p>
            <a:pPr algn="ctr">
              <a:defRPr/>
            </a:pPr>
            <a:r>
              <a:rPr lang="en-GB" sz="2177" dirty="0" err="1">
                <a:solidFill>
                  <a:srgbClr val="5B9BD5">
                    <a:lumMod val="50000"/>
                  </a:srgbClr>
                </a:solidFill>
                <a:latin typeface="Century Gothic" panose="020B0502020202020204" pitchFamily="34" charset="0"/>
                <a:cs typeface="Calibri" panose="020F0502020204030204" pitchFamily="34" charset="0"/>
              </a:rPr>
              <a:t>v</a:t>
            </a:r>
            <a:r>
              <a:rPr lang="en-GB" sz="2177" dirty="0" err="1">
                <a:solidFill>
                  <a:srgbClr val="E65D00"/>
                </a:solidFill>
                <a:latin typeface="Century Gothic" panose="020B0502020202020204" pitchFamily="34" charset="0"/>
                <a:cs typeface="Calibri" panose="020F0502020204030204" pitchFamily="34" charset="0"/>
              </a:rPr>
              <a:t>oi</a:t>
            </a:r>
            <a:r>
              <a:rPr lang="en-GB" sz="2177" dirty="0" err="1">
                <a:solidFill>
                  <a:srgbClr val="5B9BD5">
                    <a:lumMod val="50000"/>
                  </a:srgbClr>
                </a:solidFill>
                <a:latin typeface="Century Gothic" panose="020B0502020202020204" pitchFamily="34" charset="0"/>
                <a:cs typeface="Calibri" panose="020F0502020204030204" pitchFamily="34" charset="0"/>
              </a:rPr>
              <a:t>r</a:t>
            </a:r>
            <a:endParaRPr lang="en-GB" sz="2177" dirty="0">
              <a:solidFill>
                <a:srgbClr val="5B9BD5">
                  <a:lumMod val="50000"/>
                </a:srgbClr>
              </a:solidFill>
              <a:latin typeface="Century Gothic" panose="020B0502020202020204" pitchFamily="34" charset="0"/>
              <a:cs typeface="Calibri" panose="020F0502020204030204" pitchFamily="34" charset="0"/>
            </a:endParaRPr>
          </a:p>
        </p:txBody>
      </p:sp>
      <p:sp>
        <p:nvSpPr>
          <p:cNvPr id="178" name="TextBox 177">
            <a:extLst>
              <a:ext uri="{FF2B5EF4-FFF2-40B4-BE49-F238E27FC236}">
                <a16:creationId xmlns="" xmlns:a16="http://schemas.microsoft.com/office/drawing/2014/main" id="{9351C3B1-1F70-43C0-A675-D42A0D00E041}"/>
              </a:ext>
            </a:extLst>
          </p:cNvPr>
          <p:cNvSpPr txBox="1"/>
          <p:nvPr/>
        </p:nvSpPr>
        <p:spPr>
          <a:xfrm>
            <a:off x="7617849" y="3160614"/>
            <a:ext cx="602479" cy="483209"/>
          </a:xfrm>
          <a:prstGeom prst="rect">
            <a:avLst/>
          </a:prstGeom>
          <a:noFill/>
        </p:spPr>
        <p:txBody>
          <a:bodyPr wrap="square" rtlCol="0">
            <a:spAutoFit/>
          </a:bodyPr>
          <a:lstStyle/>
          <a:p>
            <a:pPr>
              <a:defRPr/>
            </a:pPr>
            <a:r>
              <a:rPr lang="en-GB" sz="2540" b="1" dirty="0" err="1">
                <a:solidFill>
                  <a:srgbClr val="5B9BD5">
                    <a:lumMod val="50000"/>
                  </a:srgbClr>
                </a:solidFill>
                <a:latin typeface="Century Gothic" panose="020B0502020202020204" pitchFamily="34" charset="0"/>
              </a:rPr>
              <a:t>ch</a:t>
            </a:r>
            <a:endParaRPr lang="en-GB" sz="2540" b="1" dirty="0">
              <a:solidFill>
                <a:srgbClr val="5B9BD5">
                  <a:lumMod val="50000"/>
                </a:srgbClr>
              </a:solidFill>
              <a:latin typeface="Century Gothic" panose="020B0502020202020204" pitchFamily="34" charset="0"/>
            </a:endParaRPr>
          </a:p>
        </p:txBody>
      </p:sp>
      <p:sp>
        <p:nvSpPr>
          <p:cNvPr id="179" name="TextBox 178">
            <a:extLst>
              <a:ext uri="{FF2B5EF4-FFF2-40B4-BE49-F238E27FC236}">
                <a16:creationId xmlns="" xmlns:a16="http://schemas.microsoft.com/office/drawing/2014/main" id="{5D8D2485-8D4A-4D28-A36A-CC9EC8E7A802}"/>
              </a:ext>
            </a:extLst>
          </p:cNvPr>
          <p:cNvSpPr txBox="1"/>
          <p:nvPr/>
        </p:nvSpPr>
        <p:spPr>
          <a:xfrm rot="10800000" flipV="1">
            <a:off x="7638789" y="4312479"/>
            <a:ext cx="1544024" cy="427361"/>
          </a:xfrm>
          <a:prstGeom prst="rect">
            <a:avLst/>
          </a:prstGeom>
          <a:noFill/>
        </p:spPr>
        <p:txBody>
          <a:bodyPr wrap="square" rtlCol="0">
            <a:spAutoFit/>
          </a:bodyPr>
          <a:lstStyle/>
          <a:p>
            <a:pPr algn="ctr">
              <a:defRPr/>
            </a:pPr>
            <a:r>
              <a:rPr lang="en-GB" sz="2177" dirty="0" err="1">
                <a:solidFill>
                  <a:srgbClr val="E65D00"/>
                </a:solidFill>
                <a:latin typeface="Century Gothic" panose="020B0502020202020204" pitchFamily="34" charset="0"/>
                <a:cs typeface="Calibri" panose="020F0502020204030204" pitchFamily="34" charset="0"/>
              </a:rPr>
              <a:t>ch</a:t>
            </a:r>
            <a:r>
              <a:rPr lang="en-GB" sz="2177" dirty="0" err="1">
                <a:solidFill>
                  <a:srgbClr val="5B9BD5">
                    <a:lumMod val="50000"/>
                  </a:srgbClr>
                </a:solidFill>
                <a:latin typeface="Century Gothic" panose="020B0502020202020204" pitchFamily="34" charset="0"/>
                <a:cs typeface="Calibri" panose="020F0502020204030204" pitchFamily="34" charset="0"/>
              </a:rPr>
              <a:t>er</a:t>
            </a:r>
            <a:r>
              <a:rPr lang="en-GB" sz="2177" dirty="0" err="1">
                <a:solidFill>
                  <a:srgbClr val="E65D00"/>
                </a:solidFill>
                <a:latin typeface="Century Gothic" panose="020B0502020202020204" pitchFamily="34" charset="0"/>
                <a:cs typeface="Calibri" panose="020F0502020204030204" pitchFamily="34" charset="0"/>
              </a:rPr>
              <a:t>ch</a:t>
            </a:r>
            <a:r>
              <a:rPr lang="en-GB" sz="2177" dirty="0" err="1">
                <a:solidFill>
                  <a:srgbClr val="5B9BD5">
                    <a:lumMod val="50000"/>
                  </a:srgbClr>
                </a:solidFill>
                <a:latin typeface="Century Gothic" panose="020B0502020202020204" pitchFamily="34" charset="0"/>
                <a:cs typeface="Calibri" panose="020F0502020204030204" pitchFamily="34" charset="0"/>
              </a:rPr>
              <a:t>er</a:t>
            </a:r>
            <a:endParaRPr lang="en-GB" sz="2177" dirty="0">
              <a:solidFill>
                <a:srgbClr val="5B9BD5">
                  <a:lumMod val="50000"/>
                </a:srgbClr>
              </a:solidFill>
              <a:latin typeface="Century Gothic" panose="020B0502020202020204" pitchFamily="34" charset="0"/>
              <a:cs typeface="Calibri" panose="020F0502020204030204" pitchFamily="34" charset="0"/>
            </a:endParaRPr>
          </a:p>
        </p:txBody>
      </p:sp>
      <p:sp>
        <p:nvSpPr>
          <p:cNvPr id="180" name="TextBox 179">
            <a:extLst>
              <a:ext uri="{FF2B5EF4-FFF2-40B4-BE49-F238E27FC236}">
                <a16:creationId xmlns="" xmlns:a16="http://schemas.microsoft.com/office/drawing/2014/main" id="{2F8936E1-731C-404F-9C28-6691D4531F7B}"/>
              </a:ext>
            </a:extLst>
          </p:cNvPr>
          <p:cNvSpPr txBox="1"/>
          <p:nvPr/>
        </p:nvSpPr>
        <p:spPr>
          <a:xfrm>
            <a:off x="9202981" y="3140960"/>
            <a:ext cx="753819" cy="483209"/>
          </a:xfrm>
          <a:prstGeom prst="rect">
            <a:avLst/>
          </a:prstGeom>
          <a:noFill/>
        </p:spPr>
        <p:txBody>
          <a:bodyPr wrap="square" rtlCol="0">
            <a:spAutoFit/>
          </a:bodyPr>
          <a:lstStyle/>
          <a:p>
            <a:pPr>
              <a:defRPr/>
            </a:pPr>
            <a:r>
              <a:rPr lang="en-GB" sz="2540" b="1" dirty="0">
                <a:solidFill>
                  <a:srgbClr val="5B9BD5">
                    <a:lumMod val="50000"/>
                  </a:srgbClr>
                </a:solidFill>
                <a:latin typeface="Century Gothic" panose="020B0502020202020204" pitchFamily="34" charset="0"/>
              </a:rPr>
              <a:t>ç/c</a:t>
            </a:r>
          </a:p>
        </p:txBody>
      </p:sp>
      <p:sp>
        <p:nvSpPr>
          <p:cNvPr id="181" name="TextBox 180">
            <a:extLst>
              <a:ext uri="{FF2B5EF4-FFF2-40B4-BE49-F238E27FC236}">
                <a16:creationId xmlns="" xmlns:a16="http://schemas.microsoft.com/office/drawing/2014/main" id="{094B7D7E-86F8-4600-8314-92AD775DA28C}"/>
              </a:ext>
            </a:extLst>
          </p:cNvPr>
          <p:cNvSpPr txBox="1"/>
          <p:nvPr/>
        </p:nvSpPr>
        <p:spPr>
          <a:xfrm rot="10800000" flipV="1">
            <a:off x="9297683" y="4330915"/>
            <a:ext cx="1325456" cy="427361"/>
          </a:xfrm>
          <a:prstGeom prst="rect">
            <a:avLst/>
          </a:prstGeom>
          <a:noFill/>
        </p:spPr>
        <p:txBody>
          <a:bodyPr wrap="square" rtlCol="0">
            <a:spAutoFit/>
          </a:bodyPr>
          <a:lstStyle/>
          <a:p>
            <a:pPr algn="ctr">
              <a:defRPr/>
            </a:pPr>
            <a:r>
              <a:rPr lang="en-GB" sz="2177" dirty="0" err="1">
                <a:solidFill>
                  <a:srgbClr val="5B9BD5">
                    <a:lumMod val="50000"/>
                  </a:srgbClr>
                </a:solidFill>
                <a:latin typeface="Century Gothic" panose="020B0502020202020204" pitchFamily="34" charset="0"/>
                <a:cs typeface="Calibri" panose="020F0502020204030204" pitchFamily="34" charset="0"/>
              </a:rPr>
              <a:t>i</a:t>
            </a:r>
            <a:r>
              <a:rPr lang="en-GB" sz="2177" dirty="0" err="1">
                <a:solidFill>
                  <a:srgbClr val="E65D00"/>
                </a:solidFill>
                <a:latin typeface="Century Gothic" panose="020B0502020202020204" pitchFamily="34" charset="0"/>
                <a:cs typeface="Calibri" panose="020F0502020204030204" pitchFamily="34" charset="0"/>
              </a:rPr>
              <a:t>c</a:t>
            </a:r>
            <a:r>
              <a:rPr lang="en-GB" sz="2177" dirty="0" err="1">
                <a:solidFill>
                  <a:srgbClr val="5B9BD5">
                    <a:lumMod val="50000"/>
                  </a:srgbClr>
                </a:solidFill>
                <a:latin typeface="Century Gothic" panose="020B0502020202020204" pitchFamily="34" charset="0"/>
                <a:cs typeface="Calibri" panose="020F0502020204030204" pitchFamily="34" charset="0"/>
              </a:rPr>
              <a:t>i</a:t>
            </a:r>
            <a:endParaRPr lang="en-GB" sz="2177" dirty="0">
              <a:solidFill>
                <a:srgbClr val="5B9BD5">
                  <a:lumMod val="50000"/>
                </a:srgbClr>
              </a:solidFill>
              <a:latin typeface="Century Gothic" panose="020B0502020202020204" pitchFamily="34" charset="0"/>
              <a:cs typeface="Calibri" panose="020F0502020204030204" pitchFamily="34" charset="0"/>
            </a:endParaRPr>
          </a:p>
        </p:txBody>
      </p:sp>
      <p:sp>
        <p:nvSpPr>
          <p:cNvPr id="182" name="TextBox 181">
            <a:extLst>
              <a:ext uri="{FF2B5EF4-FFF2-40B4-BE49-F238E27FC236}">
                <a16:creationId xmlns="" xmlns:a16="http://schemas.microsoft.com/office/drawing/2014/main" id="{13542DAC-EFE5-46DC-8FA5-026CE595EAF8}"/>
              </a:ext>
            </a:extLst>
          </p:cNvPr>
          <p:cNvSpPr txBox="1"/>
          <p:nvPr/>
        </p:nvSpPr>
        <p:spPr>
          <a:xfrm>
            <a:off x="1423072" y="4613276"/>
            <a:ext cx="602479" cy="483209"/>
          </a:xfrm>
          <a:prstGeom prst="rect">
            <a:avLst/>
          </a:prstGeom>
          <a:noFill/>
        </p:spPr>
        <p:txBody>
          <a:bodyPr wrap="square" rtlCol="0">
            <a:spAutoFit/>
          </a:bodyPr>
          <a:lstStyle/>
          <a:p>
            <a:pPr>
              <a:defRPr/>
            </a:pPr>
            <a:r>
              <a:rPr lang="en-GB" sz="2540" b="1" dirty="0" err="1">
                <a:solidFill>
                  <a:srgbClr val="5B9BD5">
                    <a:lumMod val="50000"/>
                  </a:srgbClr>
                </a:solidFill>
              </a:rPr>
              <a:t>qu</a:t>
            </a:r>
            <a:endParaRPr lang="en-GB" sz="2540" b="1" dirty="0">
              <a:solidFill>
                <a:srgbClr val="5B9BD5">
                  <a:lumMod val="50000"/>
                </a:srgbClr>
              </a:solidFill>
            </a:endParaRPr>
          </a:p>
        </p:txBody>
      </p:sp>
      <p:sp>
        <p:nvSpPr>
          <p:cNvPr id="183" name="TextBox 182">
            <a:extLst>
              <a:ext uri="{FF2B5EF4-FFF2-40B4-BE49-F238E27FC236}">
                <a16:creationId xmlns="" xmlns:a16="http://schemas.microsoft.com/office/drawing/2014/main" id="{ED96C7D3-A868-4DAB-86BD-2FE3B06701FC}"/>
              </a:ext>
            </a:extLst>
          </p:cNvPr>
          <p:cNvSpPr txBox="1"/>
          <p:nvPr/>
        </p:nvSpPr>
        <p:spPr>
          <a:xfrm rot="10800000" flipV="1">
            <a:off x="1442611" y="5746218"/>
            <a:ext cx="1592912" cy="427361"/>
          </a:xfrm>
          <a:prstGeom prst="rect">
            <a:avLst/>
          </a:prstGeom>
          <a:noFill/>
        </p:spPr>
        <p:txBody>
          <a:bodyPr wrap="square" rtlCol="0">
            <a:spAutoFit/>
          </a:bodyPr>
          <a:lstStyle/>
          <a:p>
            <a:pPr algn="ctr">
              <a:defRPr/>
            </a:pPr>
            <a:r>
              <a:rPr lang="en-GB" sz="2177" dirty="0">
                <a:solidFill>
                  <a:srgbClr val="E65D00"/>
                </a:solidFill>
                <a:latin typeface="Century Gothic" panose="020B0502020202020204" pitchFamily="34" charset="0"/>
                <a:cs typeface="Calibri" panose="020F0502020204030204" pitchFamily="34" charset="0"/>
              </a:rPr>
              <a:t>qu</a:t>
            </a:r>
            <a:r>
              <a:rPr lang="en-GB" sz="2177" dirty="0">
                <a:solidFill>
                  <a:srgbClr val="5B9BD5">
                    <a:lumMod val="50000"/>
                  </a:srgbClr>
                </a:solidFill>
                <a:latin typeface="Century Gothic" panose="020B0502020202020204" pitchFamily="34" charset="0"/>
                <a:cs typeface="Calibri" panose="020F0502020204030204" pitchFamily="34" charset="0"/>
              </a:rPr>
              <a:t>estion</a:t>
            </a:r>
          </a:p>
        </p:txBody>
      </p:sp>
      <p:sp>
        <p:nvSpPr>
          <p:cNvPr id="184" name="TextBox 183">
            <a:extLst>
              <a:ext uri="{FF2B5EF4-FFF2-40B4-BE49-F238E27FC236}">
                <a16:creationId xmlns="" xmlns:a16="http://schemas.microsoft.com/office/drawing/2014/main" id="{7B5C26A8-7B71-4279-9EE2-C510DFC5D38F}"/>
              </a:ext>
            </a:extLst>
          </p:cNvPr>
          <p:cNvSpPr txBox="1"/>
          <p:nvPr/>
        </p:nvSpPr>
        <p:spPr>
          <a:xfrm>
            <a:off x="2996835" y="4672095"/>
            <a:ext cx="602479" cy="427361"/>
          </a:xfrm>
          <a:prstGeom prst="rect">
            <a:avLst/>
          </a:prstGeom>
          <a:noFill/>
        </p:spPr>
        <p:txBody>
          <a:bodyPr wrap="square" rtlCol="0">
            <a:spAutoFit/>
          </a:bodyPr>
          <a:lstStyle/>
          <a:p>
            <a:pPr>
              <a:defRPr/>
            </a:pPr>
            <a:r>
              <a:rPr lang="en-GB" sz="2177" b="1" dirty="0">
                <a:solidFill>
                  <a:srgbClr val="5B9BD5">
                    <a:lumMod val="50000"/>
                  </a:srgbClr>
                </a:solidFill>
                <a:latin typeface="Century Gothic" panose="020B0502020202020204" pitchFamily="34" charset="0"/>
                <a:cs typeface="Arial" panose="020B0604020202020204" pitchFamily="34" charset="0"/>
              </a:rPr>
              <a:t>j</a:t>
            </a:r>
          </a:p>
        </p:txBody>
      </p:sp>
      <p:sp>
        <p:nvSpPr>
          <p:cNvPr id="185" name="TextBox 184">
            <a:extLst>
              <a:ext uri="{FF2B5EF4-FFF2-40B4-BE49-F238E27FC236}">
                <a16:creationId xmlns="" xmlns:a16="http://schemas.microsoft.com/office/drawing/2014/main" id="{F3E63A21-1BDE-476A-92C2-8EB9BD70FE3F}"/>
              </a:ext>
            </a:extLst>
          </p:cNvPr>
          <p:cNvSpPr txBox="1"/>
          <p:nvPr/>
        </p:nvSpPr>
        <p:spPr>
          <a:xfrm rot="10800000" flipV="1">
            <a:off x="3080078" y="5757213"/>
            <a:ext cx="1325456" cy="427361"/>
          </a:xfrm>
          <a:prstGeom prst="rect">
            <a:avLst/>
          </a:prstGeom>
          <a:noFill/>
        </p:spPr>
        <p:txBody>
          <a:bodyPr wrap="square" rtlCol="0">
            <a:spAutoFit/>
          </a:bodyPr>
          <a:lstStyle/>
          <a:p>
            <a:pPr algn="ctr">
              <a:defRPr/>
            </a:pPr>
            <a:r>
              <a:rPr lang="en-GB" sz="2177" dirty="0">
                <a:solidFill>
                  <a:srgbClr val="E65D00"/>
                </a:solidFill>
                <a:latin typeface="Century Gothic" panose="020B0502020202020204" pitchFamily="34" charset="0"/>
                <a:cs typeface="Arial" panose="020B0604020202020204" pitchFamily="34" charset="0"/>
              </a:rPr>
              <a:t>j</a:t>
            </a:r>
            <a:r>
              <a:rPr lang="en-GB" sz="2177" dirty="0">
                <a:solidFill>
                  <a:srgbClr val="5B9BD5">
                    <a:lumMod val="50000"/>
                  </a:srgbClr>
                </a:solidFill>
                <a:latin typeface="Century Gothic" panose="020B0502020202020204" pitchFamily="34" charset="0"/>
                <a:cs typeface="Calibri" panose="020F0502020204030204" pitchFamily="34" charset="0"/>
              </a:rPr>
              <a:t>our</a:t>
            </a:r>
          </a:p>
        </p:txBody>
      </p:sp>
      <p:sp>
        <p:nvSpPr>
          <p:cNvPr id="186" name="TextBox 185">
            <a:extLst>
              <a:ext uri="{FF2B5EF4-FFF2-40B4-BE49-F238E27FC236}">
                <a16:creationId xmlns="" xmlns:a16="http://schemas.microsoft.com/office/drawing/2014/main" id="{D41C6E57-4D35-4169-9849-ED23F8D3C62C}"/>
              </a:ext>
            </a:extLst>
          </p:cNvPr>
          <p:cNvSpPr txBox="1"/>
          <p:nvPr/>
        </p:nvSpPr>
        <p:spPr>
          <a:xfrm>
            <a:off x="4518434" y="4645818"/>
            <a:ext cx="1026167" cy="483209"/>
          </a:xfrm>
          <a:prstGeom prst="rect">
            <a:avLst/>
          </a:prstGeom>
          <a:noFill/>
        </p:spPr>
        <p:txBody>
          <a:bodyPr wrap="square" rtlCol="0">
            <a:spAutoFit/>
          </a:bodyPr>
          <a:lstStyle/>
          <a:p>
            <a:pPr>
              <a:defRPr/>
            </a:pPr>
            <a:r>
              <a:rPr lang="en-GB" sz="2540" b="1" dirty="0">
                <a:solidFill>
                  <a:srgbClr val="5B9BD5">
                    <a:lumMod val="50000"/>
                  </a:srgbClr>
                </a:solidFill>
                <a:latin typeface="Century Gothic" panose="020B0502020202020204" pitchFamily="34" charset="0"/>
              </a:rPr>
              <a:t>-</a:t>
            </a:r>
            <a:r>
              <a:rPr lang="en-GB" sz="2540" b="1" dirty="0" err="1">
                <a:solidFill>
                  <a:srgbClr val="5B9BD5">
                    <a:lumMod val="50000"/>
                  </a:srgbClr>
                </a:solidFill>
                <a:latin typeface="Century Gothic" panose="020B0502020202020204" pitchFamily="34" charset="0"/>
              </a:rPr>
              <a:t>tion</a:t>
            </a:r>
            <a:endParaRPr lang="en-GB" sz="2540" b="1" dirty="0">
              <a:solidFill>
                <a:srgbClr val="5B9BD5">
                  <a:lumMod val="50000"/>
                </a:srgbClr>
              </a:solidFill>
              <a:latin typeface="Century Gothic" panose="020B0502020202020204" pitchFamily="34" charset="0"/>
            </a:endParaRPr>
          </a:p>
        </p:txBody>
      </p:sp>
      <p:sp>
        <p:nvSpPr>
          <p:cNvPr id="187" name="TextBox 186">
            <a:extLst>
              <a:ext uri="{FF2B5EF4-FFF2-40B4-BE49-F238E27FC236}">
                <a16:creationId xmlns="" xmlns:a16="http://schemas.microsoft.com/office/drawing/2014/main" id="{D774E798-DCC0-4A23-9F7F-2542DFEF1E6F}"/>
              </a:ext>
            </a:extLst>
          </p:cNvPr>
          <p:cNvSpPr txBox="1"/>
          <p:nvPr/>
        </p:nvSpPr>
        <p:spPr>
          <a:xfrm rot="10800000" flipV="1">
            <a:off x="4696941" y="5784284"/>
            <a:ext cx="1325456" cy="371512"/>
          </a:xfrm>
          <a:prstGeom prst="rect">
            <a:avLst/>
          </a:prstGeom>
          <a:noFill/>
        </p:spPr>
        <p:txBody>
          <a:bodyPr wrap="square" rtlCol="0">
            <a:spAutoFit/>
          </a:bodyPr>
          <a:lstStyle/>
          <a:p>
            <a:pPr algn="ctr">
              <a:defRPr/>
            </a:pPr>
            <a:r>
              <a:rPr lang="en-GB" sz="1814" dirty="0">
                <a:solidFill>
                  <a:srgbClr val="5B9BD5">
                    <a:lumMod val="50000"/>
                  </a:srgbClr>
                </a:solidFill>
                <a:latin typeface="Century Gothic" panose="020B0502020202020204" pitchFamily="34" charset="0"/>
                <a:cs typeface="Calibri" panose="020F0502020204030204" pitchFamily="34" charset="0"/>
              </a:rPr>
              <a:t>Atten</a:t>
            </a:r>
            <a:r>
              <a:rPr lang="en-GB" sz="1814" dirty="0">
                <a:solidFill>
                  <a:srgbClr val="E65D00"/>
                </a:solidFill>
                <a:latin typeface="Century Gothic" panose="020B0502020202020204" pitchFamily="34" charset="0"/>
                <a:cs typeface="Calibri" panose="020F0502020204030204" pitchFamily="34" charset="0"/>
              </a:rPr>
              <a:t>tion</a:t>
            </a:r>
            <a:r>
              <a:rPr lang="en-GB" sz="1814" dirty="0">
                <a:solidFill>
                  <a:srgbClr val="5B9BD5">
                    <a:lumMod val="50000"/>
                  </a:srgbClr>
                </a:solidFill>
                <a:latin typeface="Century Gothic" panose="020B0502020202020204" pitchFamily="34" charset="0"/>
                <a:cs typeface="Calibri" panose="020F0502020204030204" pitchFamily="34" charset="0"/>
              </a:rPr>
              <a:t>!</a:t>
            </a:r>
          </a:p>
        </p:txBody>
      </p:sp>
      <p:sp>
        <p:nvSpPr>
          <p:cNvPr id="188" name="TextBox 187">
            <a:extLst>
              <a:ext uri="{FF2B5EF4-FFF2-40B4-BE49-F238E27FC236}">
                <a16:creationId xmlns="" xmlns:a16="http://schemas.microsoft.com/office/drawing/2014/main" id="{763C53C1-83E6-4BCE-AC51-787BF2C39253}"/>
              </a:ext>
            </a:extLst>
          </p:cNvPr>
          <p:cNvSpPr txBox="1"/>
          <p:nvPr/>
        </p:nvSpPr>
        <p:spPr>
          <a:xfrm>
            <a:off x="6103263" y="4639920"/>
            <a:ext cx="790878" cy="483209"/>
          </a:xfrm>
          <a:prstGeom prst="rect">
            <a:avLst/>
          </a:prstGeom>
          <a:noFill/>
        </p:spPr>
        <p:txBody>
          <a:bodyPr wrap="square" rtlCol="0">
            <a:spAutoFit/>
          </a:bodyPr>
          <a:lstStyle/>
          <a:p>
            <a:pPr>
              <a:defRPr/>
            </a:pPr>
            <a:r>
              <a:rPr lang="en-GB" sz="2540" b="1" dirty="0" err="1">
                <a:solidFill>
                  <a:srgbClr val="5B9BD5">
                    <a:lumMod val="50000"/>
                  </a:srgbClr>
                </a:solidFill>
                <a:latin typeface="Century Gothic" panose="020B0502020202020204" pitchFamily="34" charset="0"/>
              </a:rPr>
              <a:t>ien</a:t>
            </a:r>
            <a:endParaRPr lang="en-GB" sz="2540" b="1" dirty="0">
              <a:solidFill>
                <a:srgbClr val="5B9BD5">
                  <a:lumMod val="50000"/>
                </a:srgbClr>
              </a:solidFill>
              <a:latin typeface="Century Gothic" panose="020B0502020202020204" pitchFamily="34" charset="0"/>
            </a:endParaRPr>
          </a:p>
        </p:txBody>
      </p:sp>
      <p:sp>
        <p:nvSpPr>
          <p:cNvPr id="189" name="TextBox 188">
            <a:extLst>
              <a:ext uri="{FF2B5EF4-FFF2-40B4-BE49-F238E27FC236}">
                <a16:creationId xmlns="" xmlns:a16="http://schemas.microsoft.com/office/drawing/2014/main" id="{4C4B103E-2AC9-42E0-ADCB-E68C5C630067}"/>
              </a:ext>
            </a:extLst>
          </p:cNvPr>
          <p:cNvSpPr txBox="1"/>
          <p:nvPr/>
        </p:nvSpPr>
        <p:spPr>
          <a:xfrm rot="10800000" flipV="1">
            <a:off x="6231412" y="5752037"/>
            <a:ext cx="1325456" cy="427361"/>
          </a:xfrm>
          <a:prstGeom prst="rect">
            <a:avLst/>
          </a:prstGeom>
          <a:noFill/>
        </p:spPr>
        <p:txBody>
          <a:bodyPr wrap="square" rtlCol="0">
            <a:spAutoFit/>
          </a:bodyPr>
          <a:lstStyle/>
          <a:p>
            <a:pPr algn="ctr">
              <a:defRPr/>
            </a:pPr>
            <a:r>
              <a:rPr lang="en-GB" sz="2177" dirty="0">
                <a:solidFill>
                  <a:srgbClr val="5B9BD5">
                    <a:lumMod val="50000"/>
                  </a:srgbClr>
                </a:solidFill>
                <a:latin typeface="Century Gothic" panose="020B0502020202020204" pitchFamily="34" charset="0"/>
                <a:cs typeface="Calibri" panose="020F0502020204030204" pitchFamily="34" charset="0"/>
              </a:rPr>
              <a:t>b</a:t>
            </a:r>
            <a:r>
              <a:rPr lang="en-GB" sz="2177" dirty="0">
                <a:solidFill>
                  <a:srgbClr val="E65D00"/>
                </a:solidFill>
                <a:latin typeface="Century Gothic" panose="020B0502020202020204" pitchFamily="34" charset="0"/>
                <a:cs typeface="Calibri" panose="020F0502020204030204" pitchFamily="34" charset="0"/>
              </a:rPr>
              <a:t>ien</a:t>
            </a:r>
          </a:p>
        </p:txBody>
      </p:sp>
      <p:sp>
        <p:nvSpPr>
          <p:cNvPr id="190" name="TextBox 189">
            <a:extLst>
              <a:ext uri="{FF2B5EF4-FFF2-40B4-BE49-F238E27FC236}">
                <a16:creationId xmlns="" xmlns:a16="http://schemas.microsoft.com/office/drawing/2014/main" id="{975B4752-88C0-49C4-8AEF-D7F978987CBF}"/>
              </a:ext>
            </a:extLst>
          </p:cNvPr>
          <p:cNvSpPr txBox="1"/>
          <p:nvPr/>
        </p:nvSpPr>
        <p:spPr>
          <a:xfrm>
            <a:off x="7635324" y="4637361"/>
            <a:ext cx="602479" cy="483209"/>
          </a:xfrm>
          <a:prstGeom prst="rect">
            <a:avLst/>
          </a:prstGeom>
          <a:noFill/>
        </p:spPr>
        <p:txBody>
          <a:bodyPr wrap="square" rtlCol="0">
            <a:spAutoFit/>
          </a:bodyPr>
          <a:lstStyle/>
          <a:p>
            <a:pPr>
              <a:defRPr/>
            </a:pPr>
            <a:r>
              <a:rPr lang="en-GB" sz="2540" b="1" dirty="0">
                <a:solidFill>
                  <a:srgbClr val="5B9BD5">
                    <a:lumMod val="50000"/>
                  </a:srgbClr>
                </a:solidFill>
                <a:latin typeface="Century Gothic" panose="020B0502020202020204" pitchFamily="34" charset="0"/>
              </a:rPr>
              <a:t>un</a:t>
            </a:r>
          </a:p>
        </p:txBody>
      </p:sp>
      <p:sp>
        <p:nvSpPr>
          <p:cNvPr id="191" name="TextBox 190">
            <a:extLst>
              <a:ext uri="{FF2B5EF4-FFF2-40B4-BE49-F238E27FC236}">
                <a16:creationId xmlns="" xmlns:a16="http://schemas.microsoft.com/office/drawing/2014/main" id="{7B916371-9E01-470E-AAFB-F168B5C88AF7}"/>
              </a:ext>
            </a:extLst>
          </p:cNvPr>
          <p:cNvSpPr txBox="1"/>
          <p:nvPr/>
        </p:nvSpPr>
        <p:spPr>
          <a:xfrm rot="10800000" flipV="1">
            <a:off x="7765883" y="5752038"/>
            <a:ext cx="1325456" cy="427361"/>
          </a:xfrm>
          <a:prstGeom prst="rect">
            <a:avLst/>
          </a:prstGeom>
          <a:noFill/>
        </p:spPr>
        <p:txBody>
          <a:bodyPr wrap="square" rtlCol="0">
            <a:spAutoFit/>
          </a:bodyPr>
          <a:lstStyle/>
          <a:p>
            <a:pPr algn="ctr">
              <a:defRPr/>
            </a:pPr>
            <a:r>
              <a:rPr lang="en-GB" sz="2177" dirty="0">
                <a:solidFill>
                  <a:srgbClr val="E65D00"/>
                </a:solidFill>
                <a:latin typeface="Century Gothic" panose="020B0502020202020204" pitchFamily="34" charset="0"/>
                <a:cs typeface="Calibri" panose="020F0502020204030204" pitchFamily="34" charset="0"/>
              </a:rPr>
              <a:t>un</a:t>
            </a:r>
          </a:p>
        </p:txBody>
      </p:sp>
      <p:sp>
        <p:nvSpPr>
          <p:cNvPr id="192" name="TextBox 191">
            <a:extLst>
              <a:ext uri="{FF2B5EF4-FFF2-40B4-BE49-F238E27FC236}">
                <a16:creationId xmlns="" xmlns:a16="http://schemas.microsoft.com/office/drawing/2014/main" id="{B03DF363-E700-482A-BC53-0482F6A774B5}"/>
              </a:ext>
            </a:extLst>
          </p:cNvPr>
          <p:cNvSpPr txBox="1"/>
          <p:nvPr/>
        </p:nvSpPr>
        <p:spPr>
          <a:xfrm>
            <a:off x="1417460" y="3184414"/>
            <a:ext cx="1237802" cy="483209"/>
          </a:xfrm>
          <a:prstGeom prst="rect">
            <a:avLst/>
          </a:prstGeom>
          <a:noFill/>
        </p:spPr>
        <p:txBody>
          <a:bodyPr wrap="square" rtlCol="0">
            <a:spAutoFit/>
          </a:bodyPr>
          <a:lstStyle/>
          <a:p>
            <a:pPr>
              <a:defRPr/>
            </a:pPr>
            <a:r>
              <a:rPr lang="en-GB" sz="2540" b="1" dirty="0" err="1">
                <a:solidFill>
                  <a:srgbClr val="5B9BD5">
                    <a:lumMod val="50000"/>
                  </a:srgbClr>
                </a:solidFill>
                <a:latin typeface="Century Gothic" panose="020B0502020202020204" pitchFamily="34" charset="0"/>
              </a:rPr>
              <a:t>ain</a:t>
            </a:r>
            <a:r>
              <a:rPr lang="en-GB" sz="2540" b="1" dirty="0">
                <a:solidFill>
                  <a:srgbClr val="5B9BD5">
                    <a:lumMod val="50000"/>
                  </a:srgbClr>
                </a:solidFill>
                <a:latin typeface="Century Gothic" panose="020B0502020202020204" pitchFamily="34" charset="0"/>
              </a:rPr>
              <a:t>/in</a:t>
            </a:r>
          </a:p>
        </p:txBody>
      </p:sp>
      <p:sp>
        <p:nvSpPr>
          <p:cNvPr id="193" name="TextBox 192">
            <a:extLst>
              <a:ext uri="{FF2B5EF4-FFF2-40B4-BE49-F238E27FC236}">
                <a16:creationId xmlns="" xmlns:a16="http://schemas.microsoft.com/office/drawing/2014/main" id="{CFF633DF-21BB-4D80-AAFB-6FD51031B09E}"/>
              </a:ext>
            </a:extLst>
          </p:cNvPr>
          <p:cNvSpPr txBox="1"/>
          <p:nvPr/>
        </p:nvSpPr>
        <p:spPr>
          <a:xfrm rot="10800000" flipV="1">
            <a:off x="1550473" y="4311556"/>
            <a:ext cx="1325456" cy="427361"/>
          </a:xfrm>
          <a:prstGeom prst="rect">
            <a:avLst/>
          </a:prstGeom>
          <a:noFill/>
        </p:spPr>
        <p:txBody>
          <a:bodyPr wrap="square" rtlCol="0">
            <a:spAutoFit/>
          </a:bodyPr>
          <a:lstStyle/>
          <a:p>
            <a:pPr algn="ctr">
              <a:defRPr/>
            </a:pPr>
            <a:r>
              <a:rPr lang="en-GB" sz="2177" dirty="0">
                <a:solidFill>
                  <a:srgbClr val="5B9BD5">
                    <a:lumMod val="50000"/>
                  </a:srgbClr>
                </a:solidFill>
                <a:latin typeface="Century Gothic" panose="020B0502020202020204" pitchFamily="34" charset="0"/>
                <a:cs typeface="Calibri" panose="020F0502020204030204" pitchFamily="34" charset="0"/>
              </a:rPr>
              <a:t>tr</a:t>
            </a:r>
            <a:r>
              <a:rPr lang="en-GB" sz="2177" dirty="0">
                <a:solidFill>
                  <a:srgbClr val="E65D00"/>
                </a:solidFill>
                <a:latin typeface="Century Gothic" panose="020B0502020202020204" pitchFamily="34" charset="0"/>
                <a:cs typeface="Calibri" panose="020F0502020204030204" pitchFamily="34" charset="0"/>
              </a:rPr>
              <a:t>ain</a:t>
            </a:r>
          </a:p>
        </p:txBody>
      </p:sp>
      <p:sp>
        <p:nvSpPr>
          <p:cNvPr id="194" name="TextBox 193">
            <a:extLst>
              <a:ext uri="{FF2B5EF4-FFF2-40B4-BE49-F238E27FC236}">
                <a16:creationId xmlns="" xmlns:a16="http://schemas.microsoft.com/office/drawing/2014/main" id="{7026BCF3-722A-4F1B-A3F1-136B1C7BB54E}"/>
              </a:ext>
            </a:extLst>
          </p:cNvPr>
          <p:cNvSpPr txBox="1"/>
          <p:nvPr/>
        </p:nvSpPr>
        <p:spPr>
          <a:xfrm>
            <a:off x="1414620" y="1712750"/>
            <a:ext cx="602479" cy="483209"/>
          </a:xfrm>
          <a:prstGeom prst="rect">
            <a:avLst/>
          </a:prstGeom>
          <a:noFill/>
        </p:spPr>
        <p:txBody>
          <a:bodyPr wrap="square" rtlCol="0">
            <a:spAutoFit/>
          </a:bodyPr>
          <a:lstStyle/>
          <a:p>
            <a:pPr>
              <a:defRPr/>
            </a:pPr>
            <a:r>
              <a:rPr lang="en-GB" sz="2540" b="1" dirty="0">
                <a:solidFill>
                  <a:srgbClr val="5B9BD5">
                    <a:lumMod val="50000"/>
                  </a:srgbClr>
                </a:solidFill>
                <a:latin typeface="Century Gothic" panose="020B0502020202020204" pitchFamily="34" charset="0"/>
              </a:rPr>
              <a:t>u</a:t>
            </a:r>
          </a:p>
        </p:txBody>
      </p:sp>
      <p:sp>
        <p:nvSpPr>
          <p:cNvPr id="195" name="TextBox 194">
            <a:extLst>
              <a:ext uri="{FF2B5EF4-FFF2-40B4-BE49-F238E27FC236}">
                <a16:creationId xmlns="" xmlns:a16="http://schemas.microsoft.com/office/drawing/2014/main" id="{CA8E401A-544D-4E74-A192-EC5C5F5D3657}"/>
              </a:ext>
            </a:extLst>
          </p:cNvPr>
          <p:cNvSpPr txBox="1"/>
          <p:nvPr/>
        </p:nvSpPr>
        <p:spPr>
          <a:xfrm rot="10800000" flipV="1">
            <a:off x="1558199" y="2832829"/>
            <a:ext cx="1325456" cy="427361"/>
          </a:xfrm>
          <a:prstGeom prst="rect">
            <a:avLst/>
          </a:prstGeom>
          <a:noFill/>
        </p:spPr>
        <p:txBody>
          <a:bodyPr wrap="square" rtlCol="0">
            <a:spAutoFit/>
          </a:bodyPr>
          <a:lstStyle/>
          <a:p>
            <a:pPr algn="ctr">
              <a:defRPr/>
            </a:pPr>
            <a:r>
              <a:rPr lang="en-GB" sz="2177" dirty="0" err="1">
                <a:solidFill>
                  <a:srgbClr val="5B9BD5">
                    <a:lumMod val="50000"/>
                  </a:srgbClr>
                </a:solidFill>
                <a:latin typeface="Century Gothic" panose="020B0502020202020204" pitchFamily="34" charset="0"/>
                <a:cs typeface="Calibri" panose="020F0502020204030204" pitchFamily="34" charset="0"/>
              </a:rPr>
              <a:t>t</a:t>
            </a:r>
            <a:r>
              <a:rPr lang="en-GB" sz="2177" dirty="0" err="1">
                <a:solidFill>
                  <a:srgbClr val="E65D00"/>
                </a:solidFill>
                <a:latin typeface="Century Gothic" panose="020B0502020202020204" pitchFamily="34" charset="0"/>
                <a:cs typeface="Calibri" panose="020F0502020204030204" pitchFamily="34" charset="0"/>
              </a:rPr>
              <a:t>u</a:t>
            </a:r>
            <a:endParaRPr lang="en-GB" sz="2177" dirty="0">
              <a:solidFill>
                <a:srgbClr val="E65D00"/>
              </a:solidFill>
              <a:latin typeface="Century Gothic" panose="020B0502020202020204" pitchFamily="34" charset="0"/>
              <a:cs typeface="Calibri" panose="020F0502020204030204" pitchFamily="34" charset="0"/>
            </a:endParaRPr>
          </a:p>
        </p:txBody>
      </p:sp>
      <p:sp>
        <p:nvSpPr>
          <p:cNvPr id="203" name="TextBox 202">
            <a:extLst>
              <a:ext uri="{FF2B5EF4-FFF2-40B4-BE49-F238E27FC236}">
                <a16:creationId xmlns="" xmlns:a16="http://schemas.microsoft.com/office/drawing/2014/main" id="{523DC9B6-EFAC-4481-A633-5B5655C6B429}"/>
              </a:ext>
            </a:extLst>
          </p:cNvPr>
          <p:cNvSpPr txBox="1"/>
          <p:nvPr/>
        </p:nvSpPr>
        <p:spPr>
          <a:xfrm>
            <a:off x="5457531" y="2856843"/>
            <a:ext cx="469483" cy="427361"/>
          </a:xfrm>
          <a:prstGeom prst="rect">
            <a:avLst/>
          </a:prstGeom>
          <a:noFill/>
        </p:spPr>
        <p:txBody>
          <a:bodyPr wrap="square" rtlCol="0">
            <a:spAutoFit/>
          </a:bodyPr>
          <a:lstStyle/>
          <a:p>
            <a:pPr>
              <a:defRPr/>
            </a:pPr>
            <a:r>
              <a:rPr lang="en-GB" sz="2177" b="1" dirty="0">
                <a:solidFill>
                  <a:srgbClr val="E65D00"/>
                </a:solidFill>
              </a:rPr>
              <a:t>X</a:t>
            </a:r>
          </a:p>
        </p:txBody>
      </p:sp>
      <p:grpSp>
        <p:nvGrpSpPr>
          <p:cNvPr id="223" name="Group 222"/>
          <p:cNvGrpSpPr/>
          <p:nvPr/>
        </p:nvGrpSpPr>
        <p:grpSpPr>
          <a:xfrm>
            <a:off x="1606083" y="702515"/>
            <a:ext cx="8701607" cy="5148704"/>
            <a:chOff x="412541" y="1179284"/>
            <a:chExt cx="9591910" cy="5675492"/>
          </a:xfrm>
        </p:grpSpPr>
        <p:pic>
          <p:nvPicPr>
            <p:cNvPr id="149" name="Picture 2" descr="Quiet Sign Clip Art"/>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208256" y="1272900"/>
              <a:ext cx="419485" cy="593272"/>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196">
              <a:extLst>
                <a:ext uri="{FF2B5EF4-FFF2-40B4-BE49-F238E27FC236}">
                  <a16:creationId xmlns="" xmlns:a16="http://schemas.microsoft.com/office/drawing/2014/main" id="{BC51C7ED-F0B9-42FB-9B0A-4887289559A2}"/>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4135151" y="1200541"/>
              <a:ext cx="664122" cy="673158"/>
            </a:xfrm>
            <a:prstGeom prst="rect">
              <a:avLst/>
            </a:prstGeom>
          </p:spPr>
        </p:pic>
        <p:pic>
          <p:nvPicPr>
            <p:cNvPr id="199" name="Picture 2" descr="C:\Users\wdj\Google Drive\Primary\Y5 SoW\From Tracy\Pronouns\i.png">
              <a:extLst>
                <a:ext uri="{FF2B5EF4-FFF2-40B4-BE49-F238E27FC236}">
                  <a16:creationId xmlns="" xmlns:a16="http://schemas.microsoft.com/office/drawing/2014/main" id="{F258159D-F05A-4259-B2CD-DDC81DA1B3A0}"/>
                </a:ext>
              </a:extLst>
            </p:cNvPr>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7706847" y="1179284"/>
              <a:ext cx="361294" cy="7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 name="Picture 2" descr="C:\Users\wdj\Google Drive\Primary\Y5 SoW\From Tracy\Pronouns\you.png">
              <a:extLst>
                <a:ext uri="{FF2B5EF4-FFF2-40B4-BE49-F238E27FC236}">
                  <a16:creationId xmlns="" xmlns:a16="http://schemas.microsoft.com/office/drawing/2014/main" id="{6A4467AF-C0D1-4D34-BDA7-BC1E9A96DF0F}"/>
                </a:ext>
              </a:extLst>
            </p:cNvPr>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736735" y="2771614"/>
              <a:ext cx="791094" cy="696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 name="Picture 201" descr="C:\Users\wdj\Google Drive\Primary\Y5 SoW\From Tracy\Pronouns\we.png">
              <a:extLst>
                <a:ext uri="{FF2B5EF4-FFF2-40B4-BE49-F238E27FC236}">
                  <a16:creationId xmlns="" xmlns:a16="http://schemas.microsoft.com/office/drawing/2014/main" id="{ED95C482-3FF1-4677-B755-76C0D1633A1A}"/>
                </a:ext>
              </a:extLst>
            </p:cNvPr>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2313478" y="2729648"/>
              <a:ext cx="914599" cy="74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 name="Picture 2" descr="Quiet Sign Clip Art">
              <a:extLst>
                <a:ext uri="{FF2B5EF4-FFF2-40B4-BE49-F238E27FC236}">
                  <a16:creationId xmlns="" xmlns:a16="http://schemas.microsoft.com/office/drawing/2014/main" id="{DE6A7C78-2703-42BB-92D2-C316500E3850}"/>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4208871" y="2748585"/>
              <a:ext cx="517518" cy="731919"/>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2" descr="Red No Circle Clip Art">
              <a:extLst>
                <a:ext uri="{FF2B5EF4-FFF2-40B4-BE49-F238E27FC236}">
                  <a16:creationId xmlns="" xmlns:a16="http://schemas.microsoft.com/office/drawing/2014/main" id="{6928737E-441A-465B-88EB-BE88E42D0937}"/>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9257736" y="2755741"/>
              <a:ext cx="746715" cy="739248"/>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2" descr="Smiling Sun Clip Art">
              <a:extLst>
                <a:ext uri="{FF2B5EF4-FFF2-40B4-BE49-F238E27FC236}">
                  <a16:creationId xmlns="" xmlns:a16="http://schemas.microsoft.com/office/drawing/2014/main" id="{07743BF1-F1C6-44B7-BFAC-6D1FA6F51659}"/>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2095697" y="5995964"/>
              <a:ext cx="672185" cy="672185"/>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 descr="Warning - Banana Skin Clip Art">
              <a:extLst>
                <a:ext uri="{FF2B5EF4-FFF2-40B4-BE49-F238E27FC236}">
                  <a16:creationId xmlns="" xmlns:a16="http://schemas.microsoft.com/office/drawing/2014/main" id="{6DB1C69A-9447-4F32-BDDF-F35EAD2E3D7F}"/>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4094983" y="6016310"/>
              <a:ext cx="745995" cy="656474"/>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 descr="Symbol Thumbs Up Clip Art">
              <a:extLst>
                <a:ext uri="{FF2B5EF4-FFF2-40B4-BE49-F238E27FC236}">
                  <a16:creationId xmlns="" xmlns:a16="http://schemas.microsoft.com/office/drawing/2014/main" id="{8261BBBB-1744-49B3-BE60-93C611EF6D7D}"/>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5945040" y="5995964"/>
              <a:ext cx="540149" cy="666850"/>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218">
              <a:extLst>
                <a:ext uri="{FF2B5EF4-FFF2-40B4-BE49-F238E27FC236}">
                  <a16:creationId xmlns="" xmlns:a16="http://schemas.microsoft.com/office/drawing/2014/main" id="{F096F9A1-8E8D-4BCF-A97C-4527680F86D8}"/>
                </a:ext>
              </a:extLst>
            </p:cNvPr>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412541" y="1358662"/>
              <a:ext cx="625104" cy="527172"/>
            </a:xfrm>
            <a:prstGeom prst="rect">
              <a:avLst/>
            </a:prstGeom>
          </p:spPr>
        </p:pic>
        <p:sp>
          <p:nvSpPr>
            <p:cNvPr id="220" name="Down Arrow 14">
              <a:extLst>
                <a:ext uri="{FF2B5EF4-FFF2-40B4-BE49-F238E27FC236}">
                  <a16:creationId xmlns="" xmlns:a16="http://schemas.microsoft.com/office/drawing/2014/main" id="{A8031724-ED70-42C7-A29F-2CFF3E5F2814}"/>
                </a:ext>
              </a:extLst>
            </p:cNvPr>
            <p:cNvSpPr/>
            <p:nvPr/>
          </p:nvSpPr>
          <p:spPr>
            <a:xfrm>
              <a:off x="631972" y="1257680"/>
              <a:ext cx="185476" cy="33779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33">
                <a:solidFill>
                  <a:prstClr val="white"/>
                </a:solidFill>
              </a:endParaRPr>
            </a:p>
          </p:txBody>
        </p:sp>
        <p:sp>
          <p:nvSpPr>
            <p:cNvPr id="222" name="TextBox 221">
              <a:extLst>
                <a:ext uri="{FF2B5EF4-FFF2-40B4-BE49-F238E27FC236}">
                  <a16:creationId xmlns="" xmlns:a16="http://schemas.microsoft.com/office/drawing/2014/main" id="{523DC9B6-EFAC-4481-A633-5B5655C6B429}"/>
                </a:ext>
              </a:extLst>
            </p:cNvPr>
            <p:cNvSpPr txBox="1"/>
            <p:nvPr/>
          </p:nvSpPr>
          <p:spPr>
            <a:xfrm>
              <a:off x="2863509" y="5829695"/>
              <a:ext cx="362020" cy="1025081"/>
            </a:xfrm>
            <a:prstGeom prst="rect">
              <a:avLst/>
            </a:prstGeom>
            <a:noFill/>
          </p:spPr>
          <p:txBody>
            <a:bodyPr wrap="square" rtlCol="0">
              <a:spAutoFit/>
            </a:bodyPr>
            <a:lstStyle/>
            <a:p>
              <a:pPr>
                <a:defRPr/>
              </a:pPr>
              <a:r>
                <a:rPr lang="en-GB" sz="5443" b="1" dirty="0">
                  <a:solidFill>
                    <a:srgbClr val="E65D00"/>
                  </a:solidFill>
                </a:rPr>
                <a:t>X</a:t>
              </a:r>
            </a:p>
          </p:txBody>
        </p:sp>
      </p:grpSp>
      <p:pic>
        <p:nvPicPr>
          <p:cNvPr id="79" name="Picture 78"/>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3438466" y="3584006"/>
            <a:ext cx="673612" cy="742222"/>
          </a:xfrm>
          <a:prstGeom prst="rect">
            <a:avLst/>
          </a:prstGeom>
        </p:spPr>
      </p:pic>
      <p:pic>
        <p:nvPicPr>
          <p:cNvPr id="80" name="Picture 2"/>
          <p:cNvPicPr>
            <a:picLocks noChangeAspect="1" noChangeArrowheads="1"/>
          </p:cNvPicPr>
          <p:nvPr/>
        </p:nvPicPr>
        <p:blipFill>
          <a:blip r:embed="rId58" cstate="print">
            <a:extLst>
              <a:ext uri="{28A0092B-C50C-407E-A947-70E740481C1C}">
                <a14:useLocalDpi xmlns:a14="http://schemas.microsoft.com/office/drawing/2010/main" val="0"/>
              </a:ext>
            </a:extLst>
          </a:blip>
          <a:stretch>
            <a:fillRect/>
          </a:stretch>
        </p:blipFill>
        <p:spPr bwMode="auto">
          <a:xfrm flipH="1">
            <a:off x="1781392" y="3611851"/>
            <a:ext cx="915350" cy="6981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8173828" y="2195545"/>
            <a:ext cx="399440" cy="637687"/>
          </a:xfrm>
          <a:prstGeom prst="rect">
            <a:avLst/>
          </a:prstGeom>
        </p:spPr>
      </p:pic>
      <p:pic>
        <p:nvPicPr>
          <p:cNvPr id="83" name="Picture 82"/>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6485323" y="640554"/>
            <a:ext cx="756910" cy="756910"/>
          </a:xfrm>
          <a:prstGeom prst="rect">
            <a:avLst/>
          </a:prstGeom>
          <a:effectLst>
            <a:outerShdw blurRad="50800" dist="38100" dir="5400000" algn="t" rotWithShape="0">
              <a:prstClr val="black">
                <a:alpha val="40000"/>
              </a:prstClr>
            </a:outerShdw>
          </a:effectLst>
        </p:spPr>
      </p:pic>
      <p:grpSp>
        <p:nvGrpSpPr>
          <p:cNvPr id="84" name="Group 83"/>
          <p:cNvGrpSpPr/>
          <p:nvPr/>
        </p:nvGrpSpPr>
        <p:grpSpPr>
          <a:xfrm>
            <a:off x="9746910" y="501252"/>
            <a:ext cx="948537" cy="964614"/>
            <a:chOff x="5064823" y="1196357"/>
            <a:chExt cx="2856900" cy="2905322"/>
          </a:xfrm>
        </p:grpSpPr>
        <p:pic>
          <p:nvPicPr>
            <p:cNvPr id="85" name="Picture 84"/>
            <p:cNvPicPr>
              <a:picLocks noChangeAspect="1"/>
            </p:cNvPicPr>
            <p:nvPr/>
          </p:nvPicPr>
          <p:blipFill>
            <a:blip r:embed="rId61"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64823" y="1196357"/>
              <a:ext cx="2856900" cy="2905322"/>
            </a:xfrm>
            <a:prstGeom prst="rect">
              <a:avLst/>
            </a:prstGeom>
          </p:spPr>
        </p:pic>
        <p:cxnSp>
          <p:nvCxnSpPr>
            <p:cNvPr id="86" name="Straight Arrow Connector 85"/>
            <p:cNvCxnSpPr/>
            <p:nvPr/>
          </p:nvCxnSpPr>
          <p:spPr>
            <a:xfrm flipH="1" flipV="1">
              <a:off x="5782215" y="2051010"/>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6401108" y="2881870"/>
              <a:ext cx="8676" cy="857516"/>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pic>
        <p:nvPicPr>
          <p:cNvPr id="90" name="Picture 89"/>
          <p:cNvPicPr>
            <a:picLocks noChangeAspect="1"/>
          </p:cNvPicPr>
          <p:nvPr/>
        </p:nvPicPr>
        <p:blipFill>
          <a:blip r:embed="rId62" cstate="print">
            <a:extLst>
              <a:ext uri="{28A0092B-C50C-407E-A947-70E740481C1C}">
                <a14:useLocalDpi xmlns:a14="http://schemas.microsoft.com/office/drawing/2010/main" val="0"/>
              </a:ext>
            </a:extLst>
          </a:blip>
          <a:stretch>
            <a:fillRect/>
          </a:stretch>
        </p:blipFill>
        <p:spPr>
          <a:xfrm>
            <a:off x="6628818" y="1874666"/>
            <a:ext cx="623209" cy="902837"/>
          </a:xfrm>
          <a:prstGeom prst="rect">
            <a:avLst/>
          </a:prstGeom>
        </p:spPr>
      </p:pic>
      <p:pic>
        <p:nvPicPr>
          <p:cNvPr id="91" name="Picture 90"/>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3350382" y="519805"/>
            <a:ext cx="769471" cy="907243"/>
          </a:xfrm>
          <a:prstGeom prst="rect">
            <a:avLst/>
          </a:prstGeom>
        </p:spPr>
      </p:pic>
      <p:pic>
        <p:nvPicPr>
          <p:cNvPr id="92" name="Picture 91"/>
          <p:cNvPicPr>
            <a:picLocks noChangeAspect="1"/>
          </p:cNvPicPr>
          <p:nvPr/>
        </p:nvPicPr>
        <p:blipFill>
          <a:blip r:embed="rId64" cstate="print">
            <a:extLst>
              <a:ext uri="{28A0092B-C50C-407E-A947-70E740481C1C}">
                <a14:useLocalDpi xmlns:a14="http://schemas.microsoft.com/office/drawing/2010/main" val="0"/>
              </a:ext>
            </a:extLst>
          </a:blip>
          <a:stretch>
            <a:fillRect/>
          </a:stretch>
        </p:blipFill>
        <p:spPr>
          <a:xfrm>
            <a:off x="5037290" y="3520640"/>
            <a:ext cx="644759" cy="671623"/>
          </a:xfrm>
          <a:prstGeom prst="rect">
            <a:avLst/>
          </a:prstGeom>
        </p:spPr>
      </p:pic>
      <p:pic>
        <p:nvPicPr>
          <p:cNvPr id="94" name="Picture 6"/>
          <p:cNvPicPr>
            <a:picLocks noChangeAspect="1" noChangeArrowheads="1"/>
          </p:cNvPicPr>
          <p:nvPr/>
        </p:nvPicPr>
        <p:blipFill>
          <a:blip r:embed="rId65" cstate="print">
            <a:extLst>
              <a:ext uri="{28A0092B-C50C-407E-A947-70E740481C1C}">
                <a14:useLocalDpi xmlns:a14="http://schemas.microsoft.com/office/drawing/2010/main" val="0"/>
              </a:ext>
            </a:extLst>
          </a:blip>
          <a:stretch>
            <a:fillRect/>
          </a:stretch>
        </p:blipFill>
        <p:spPr bwMode="auto">
          <a:xfrm>
            <a:off x="8023371" y="5019270"/>
            <a:ext cx="796937" cy="7969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08428" y="4668137"/>
            <a:ext cx="1111604" cy="1320811"/>
          </a:xfrm>
          <a:prstGeom prst="rect">
            <a:avLst/>
          </a:prstGeom>
          <a:noFill/>
        </p:spPr>
        <p:txBody>
          <a:bodyPr wrap="square" rtlCol="0">
            <a:spAutoFit/>
          </a:bodyPr>
          <a:lstStyle/>
          <a:p>
            <a:pPr algn="ctr"/>
            <a:r>
              <a:rPr lang="en-GB" sz="7983" dirty="0">
                <a:solidFill>
                  <a:srgbClr val="E65D00"/>
                </a:solidFill>
                <a:latin typeface="Arial Rounded MT Bold" panose="020F0704030504030204" pitchFamily="34" charset="0"/>
              </a:rPr>
              <a:t>?</a:t>
            </a:r>
          </a:p>
        </p:txBody>
      </p:sp>
      <p:sp>
        <p:nvSpPr>
          <p:cNvPr id="97" name="TextBox 96"/>
          <p:cNvSpPr txBox="1"/>
          <p:nvPr/>
        </p:nvSpPr>
        <p:spPr>
          <a:xfrm>
            <a:off x="5769780" y="6551335"/>
            <a:ext cx="3129095" cy="231923"/>
          </a:xfrm>
          <a:prstGeom prst="rect">
            <a:avLst/>
          </a:prstGeom>
          <a:noFill/>
        </p:spPr>
        <p:txBody>
          <a:bodyPr wrap="square" rtlCol="0">
            <a:spAutoFit/>
          </a:bodyPr>
          <a:lstStyle/>
          <a:p>
            <a:pPr algn="r"/>
            <a:r>
              <a:rPr lang="en-GB" sz="907" dirty="0">
                <a:solidFill>
                  <a:prstClr val="white"/>
                </a:solidFill>
                <a:latin typeface="Century Gothic" panose="020B0502020202020204" pitchFamily="34" charset="0"/>
              </a:rPr>
              <a:t>Stephen Owen / Rachel Hawkes</a:t>
            </a:r>
          </a:p>
        </p:txBody>
      </p:sp>
      <p:pic>
        <p:nvPicPr>
          <p:cNvPr id="98" name="Picture 97"/>
          <p:cNvPicPr>
            <a:picLocks noChangeAspect="1"/>
          </p:cNvPicPr>
          <p:nvPr/>
        </p:nvPicPr>
        <p:blipFill>
          <a:blip r:embed="rId66" cstate="print">
            <a:extLst>
              <a:ext uri="{28A0092B-C50C-407E-A947-70E740481C1C}">
                <a14:useLocalDpi xmlns:a14="http://schemas.microsoft.com/office/drawing/2010/main" val="0"/>
              </a:ext>
            </a:extLst>
          </a:blip>
          <a:stretch>
            <a:fillRect/>
          </a:stretch>
        </p:blipFill>
        <p:spPr>
          <a:xfrm>
            <a:off x="9570753" y="3493299"/>
            <a:ext cx="917294" cy="920382"/>
          </a:xfrm>
          <a:prstGeom prst="rect">
            <a:avLst/>
          </a:prstGeom>
        </p:spPr>
      </p:pic>
      <p:pic>
        <p:nvPicPr>
          <p:cNvPr id="7" name="Picture 6"/>
          <p:cNvPicPr>
            <a:picLocks noChangeAspect="1"/>
          </p:cNvPicPr>
          <p:nvPr/>
        </p:nvPicPr>
        <p:blipFill>
          <a:blip r:embed="rId6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43232" y="3323555"/>
            <a:ext cx="901817" cy="1100365"/>
          </a:xfrm>
          <a:prstGeom prst="rect">
            <a:avLst/>
          </a:prstGeom>
        </p:spPr>
      </p:pic>
      <p:pic>
        <p:nvPicPr>
          <p:cNvPr id="100" name="Picture 99"/>
          <p:cNvPicPr>
            <a:picLocks noChangeAspect="1"/>
          </p:cNvPicPr>
          <p:nvPr/>
        </p:nvPicPr>
        <p:blipFill>
          <a:blip r:embed="rId68" cstate="print">
            <a:extLst>
              <a:ext uri="{28A0092B-C50C-407E-A947-70E740481C1C}">
                <a14:useLocalDpi xmlns:a14="http://schemas.microsoft.com/office/drawing/2010/main" val="0"/>
              </a:ext>
            </a:extLst>
          </a:blip>
          <a:stretch>
            <a:fillRect/>
          </a:stretch>
        </p:blipFill>
        <p:spPr>
          <a:xfrm>
            <a:off x="8091065" y="3470851"/>
            <a:ext cx="844731" cy="867086"/>
          </a:xfrm>
          <a:prstGeom prst="rect">
            <a:avLst/>
          </a:prstGeom>
        </p:spPr>
      </p:pic>
    </p:spTree>
    <p:extLst>
      <p:ext uri="{BB962C8B-B14F-4D97-AF65-F5344CB8AC3E}">
        <p14:creationId xmlns:p14="http://schemas.microsoft.com/office/powerpoint/2010/main" val="337637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500"/>
                                        <p:tgtEl>
                                          <p:spTgt spid="148"/>
                                        </p:tgtEl>
                                      </p:cBhvr>
                                    </p:animEffect>
                                  </p:childTnLst>
                                  <p:subTnLst>
                                    <p:audio>
                                      <p:cMediaNode>
                                        <p:cTn display="0" masterRel="sameClick">
                                          <p:stCondLst>
                                            <p:cond evt="begin" delay="0">
                                              <p:tn val="5"/>
                                            </p:cond>
                                          </p:stCondLst>
                                          <p:endCondLst>
                                            <p:cond evt="onStopAudio" delay="0">
                                              <p:tgtEl>
                                                <p:sldTgt/>
                                              </p:tgtEl>
                                            </p:cond>
                                          </p:endCondLst>
                                        </p:cTn>
                                        <p:tgtEl>
                                          <p:sndTgt r:embed="rId2" name="SFC_dans.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150"/>
                                        </p:tgtEl>
                                        <p:attrNameLst>
                                          <p:attrName>style.visibility</p:attrName>
                                        </p:attrNameLst>
                                      </p:cBhvr>
                                      <p:to>
                                        <p:strVal val="visible"/>
                                      </p:to>
                                    </p:set>
                                    <p:animEffect transition="in" filter="fade">
                                      <p:cBhvr>
                                        <p:cTn id="10" dur="500"/>
                                        <p:tgtEl>
                                          <p:spTgt spid="1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2"/>
                                        </p:tgtEl>
                                        <p:attrNameLst>
                                          <p:attrName>style.visibility</p:attrName>
                                        </p:attrNameLst>
                                      </p:cBhvr>
                                      <p:to>
                                        <p:strVal val="visible"/>
                                      </p:to>
                                    </p:set>
                                    <p:animEffect transition="in" filter="fade">
                                      <p:cBhvr>
                                        <p:cTn id="15" dur="500"/>
                                        <p:tgtEl>
                                          <p:spTgt spid="152"/>
                                        </p:tgtEl>
                                      </p:cBhvr>
                                    </p:animEffect>
                                  </p:childTnLst>
                                  <p:subTnLst>
                                    <p:audio>
                                      <p:cMediaNode>
                                        <p:cTn display="0" masterRel="sameClick">
                                          <p:stCondLst>
                                            <p:cond evt="begin" delay="0">
                                              <p:tn val="13"/>
                                            </p:cond>
                                          </p:stCondLst>
                                          <p:endCondLst>
                                            <p:cond evt="onStopAudio" delay="0">
                                              <p:tgtEl>
                                                <p:sldTgt/>
                                              </p:tgtEl>
                                            </p:cond>
                                          </p:endCondLst>
                                        </p:cTn>
                                        <p:tgtEl>
                                          <p:sndTgt r:embed="rId3" name="a.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3"/>
                                        </p:tgtEl>
                                        <p:attrNameLst>
                                          <p:attrName>style.visibility</p:attrName>
                                        </p:attrNameLst>
                                      </p:cBhvr>
                                      <p:to>
                                        <p:strVal val="visible"/>
                                      </p:to>
                                    </p:set>
                                    <p:animEffect transition="in" filter="fade">
                                      <p:cBhvr>
                                        <p:cTn id="20" dur="500"/>
                                        <p:tgtEl>
                                          <p:spTgt spid="153"/>
                                        </p:tgtEl>
                                      </p:cBhvr>
                                    </p:animEffect>
                                  </p:childTnLst>
                                  <p:subTnLst>
                                    <p:audio>
                                      <p:cMediaNode>
                                        <p:cTn display="0" masterRel="sameClick">
                                          <p:stCondLst>
                                            <p:cond evt="begin" delay="0">
                                              <p:tn val="18"/>
                                            </p:cond>
                                          </p:stCondLst>
                                          <p:endCondLst>
                                            <p:cond evt="onStopAudio" delay="0">
                                              <p:tgtEl>
                                                <p:sldTgt/>
                                              </p:tgtEl>
                                            </p:cond>
                                          </p:endCondLst>
                                        </p:cTn>
                                        <p:tgtEl>
                                          <p:sndTgt r:embed="rId4" name="animal.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4"/>
                                        </p:tgtEl>
                                        <p:attrNameLst>
                                          <p:attrName>style.visibility</p:attrName>
                                        </p:attrNameLst>
                                      </p:cBhvr>
                                      <p:to>
                                        <p:strVal val="visible"/>
                                      </p:to>
                                    </p:set>
                                    <p:animEffect transition="in" filter="fade">
                                      <p:cBhvr>
                                        <p:cTn id="25" dur="500"/>
                                        <p:tgtEl>
                                          <p:spTgt spid="154"/>
                                        </p:tgtEl>
                                      </p:cBhvr>
                                    </p:animEffect>
                                  </p:childTnLst>
                                  <p:subTnLst>
                                    <p:audio>
                                      <p:cMediaNode>
                                        <p:cTn display="0" masterRel="sameClick">
                                          <p:stCondLst>
                                            <p:cond evt="begin" delay="0">
                                              <p:tn val="23"/>
                                            </p:cond>
                                          </p:stCondLst>
                                          <p:endCondLst>
                                            <p:cond evt="onStopAudio" delay="0">
                                              <p:tgtEl>
                                                <p:sldTgt/>
                                              </p:tgtEl>
                                            </p:cond>
                                          </p:endCondLst>
                                        </p:cTn>
                                        <p:tgtEl>
                                          <p:sndTgt r:embed="rId5" name="i.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5"/>
                                        </p:tgtEl>
                                        <p:attrNameLst>
                                          <p:attrName>style.visibility</p:attrName>
                                        </p:attrNameLst>
                                      </p:cBhvr>
                                      <p:to>
                                        <p:strVal val="visible"/>
                                      </p:to>
                                    </p:set>
                                    <p:animEffect transition="in" filter="fade">
                                      <p:cBhvr>
                                        <p:cTn id="30" dur="500"/>
                                        <p:tgtEl>
                                          <p:spTgt spid="155"/>
                                        </p:tgtEl>
                                      </p:cBhvr>
                                    </p:animEffect>
                                  </p:childTnLst>
                                  <p:subTnLst>
                                    <p:audio>
                                      <p:cMediaNode>
                                        <p:cTn display="0" masterRel="sameClick">
                                          <p:stCondLst>
                                            <p:cond evt="begin" delay="0">
                                              <p:tn val="28"/>
                                            </p:cond>
                                          </p:stCondLst>
                                          <p:endCondLst>
                                            <p:cond evt="onStopAudio" delay="0">
                                              <p:tgtEl>
                                                <p:sldTgt/>
                                              </p:tgtEl>
                                            </p:cond>
                                          </p:endCondLst>
                                        </p:cTn>
                                        <p:tgtEl>
                                          <p:sndTgt r:embed="rId6" name="midi.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6"/>
                                        </p:tgtEl>
                                        <p:attrNameLst>
                                          <p:attrName>style.visibility</p:attrName>
                                        </p:attrNameLst>
                                      </p:cBhvr>
                                      <p:to>
                                        <p:strVal val="visible"/>
                                      </p:to>
                                    </p:set>
                                    <p:animEffect transition="in" filter="fade">
                                      <p:cBhvr>
                                        <p:cTn id="35" dur="500"/>
                                        <p:tgtEl>
                                          <p:spTgt spid="156"/>
                                        </p:tgtEl>
                                      </p:cBhvr>
                                    </p:animEffect>
                                  </p:childTnLst>
                                  <p:subTnLst>
                                    <p:audio>
                                      <p:cMediaNode>
                                        <p:cTn display="0" masterRel="sameClick">
                                          <p:stCondLst>
                                            <p:cond evt="begin" delay="0">
                                              <p:tn val="33"/>
                                            </p:cond>
                                          </p:stCondLst>
                                          <p:endCondLst>
                                            <p:cond evt="onStopAudio" delay="0">
                                              <p:tgtEl>
                                                <p:sldTgt/>
                                              </p:tgtEl>
                                            </p:cond>
                                          </p:endCondLst>
                                        </p:cTn>
                                        <p:tgtEl>
                                          <p:sndTgt r:embed="rId7" name="eu.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7"/>
                                        </p:tgtEl>
                                        <p:attrNameLst>
                                          <p:attrName>style.visibility</p:attrName>
                                        </p:attrNameLst>
                                      </p:cBhvr>
                                      <p:to>
                                        <p:strVal val="visible"/>
                                      </p:to>
                                    </p:set>
                                    <p:animEffect transition="in" filter="fade">
                                      <p:cBhvr>
                                        <p:cTn id="40" dur="500"/>
                                        <p:tgtEl>
                                          <p:spTgt spid="157"/>
                                        </p:tgtEl>
                                      </p:cBhvr>
                                    </p:animEffect>
                                  </p:childTnLst>
                                  <p:subTnLst>
                                    <p:audio>
                                      <p:cMediaNode>
                                        <p:cTn display="0" masterRel="sameClick">
                                          <p:stCondLst>
                                            <p:cond evt="begin" delay="0">
                                              <p:tn val="38"/>
                                            </p:cond>
                                          </p:stCondLst>
                                          <p:endCondLst>
                                            <p:cond evt="onStopAudio" delay="0">
                                              <p:tgtEl>
                                                <p:sldTgt/>
                                              </p:tgtEl>
                                            </p:cond>
                                          </p:endCondLst>
                                        </p:cTn>
                                        <p:tgtEl>
                                          <p:sndTgt r:embed="rId8" name="deux.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58"/>
                                        </p:tgtEl>
                                        <p:attrNameLst>
                                          <p:attrName>style.visibility</p:attrName>
                                        </p:attrNameLst>
                                      </p:cBhvr>
                                      <p:to>
                                        <p:strVal val="visible"/>
                                      </p:to>
                                    </p:set>
                                    <p:animEffect transition="in" filter="fade">
                                      <p:cBhvr>
                                        <p:cTn id="45" dur="500"/>
                                        <p:tgtEl>
                                          <p:spTgt spid="158"/>
                                        </p:tgtEl>
                                      </p:cBhvr>
                                    </p:animEffect>
                                  </p:childTnLst>
                                  <p:subTnLst>
                                    <p:audio>
                                      <p:cMediaNode>
                                        <p:cTn display="0" masterRel="sameClick">
                                          <p:stCondLst>
                                            <p:cond evt="begin" delay="0">
                                              <p:tn val="43"/>
                                            </p:cond>
                                          </p:stCondLst>
                                          <p:endCondLst>
                                            <p:cond evt="onStopAudio" delay="0">
                                              <p:tgtEl>
                                                <p:sldTgt/>
                                              </p:tgtEl>
                                            </p:cond>
                                          </p:endCondLst>
                                        </p:cTn>
                                        <p:tgtEl>
                                          <p:sndTgt r:embed="rId9" name="e.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59"/>
                                        </p:tgtEl>
                                        <p:attrNameLst>
                                          <p:attrName>style.visibility</p:attrName>
                                        </p:attrNameLst>
                                      </p:cBhvr>
                                      <p:to>
                                        <p:strVal val="visible"/>
                                      </p:to>
                                    </p:set>
                                    <p:animEffect transition="in" filter="fade">
                                      <p:cBhvr>
                                        <p:cTn id="50" dur="500"/>
                                        <p:tgtEl>
                                          <p:spTgt spid="159"/>
                                        </p:tgtEl>
                                      </p:cBhvr>
                                    </p:animEffect>
                                  </p:childTnLst>
                                  <p:subTnLst>
                                    <p:audio>
                                      <p:cMediaNode>
                                        <p:cTn display="0" masterRel="sameClick">
                                          <p:stCondLst>
                                            <p:cond evt="begin" delay="0">
                                              <p:tn val="48"/>
                                            </p:cond>
                                          </p:stCondLst>
                                          <p:endCondLst>
                                            <p:cond evt="onStopAudio" delay="0">
                                              <p:tgtEl>
                                                <p:sldTgt/>
                                              </p:tgtEl>
                                            </p:cond>
                                          </p:endCondLst>
                                        </p:cTn>
                                        <p:tgtEl>
                                          <p:sndTgt r:embed="rId10" name="je.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60"/>
                                        </p:tgtEl>
                                        <p:attrNameLst>
                                          <p:attrName>style.visibility</p:attrName>
                                        </p:attrNameLst>
                                      </p:cBhvr>
                                      <p:to>
                                        <p:strVal val="visible"/>
                                      </p:to>
                                    </p:set>
                                    <p:animEffect transition="in" filter="fade">
                                      <p:cBhvr>
                                        <p:cTn id="55" dur="500"/>
                                        <p:tgtEl>
                                          <p:spTgt spid="160"/>
                                        </p:tgtEl>
                                      </p:cBhvr>
                                    </p:animEffect>
                                  </p:childTnLst>
                                  <p:subTnLst>
                                    <p:audio>
                                      <p:cMediaNode>
                                        <p:cTn display="0" masterRel="sameClick">
                                          <p:stCondLst>
                                            <p:cond evt="begin" delay="0">
                                              <p:tn val="53"/>
                                            </p:cond>
                                          </p:stCondLst>
                                          <p:endCondLst>
                                            <p:cond evt="onStopAudio" delay="0">
                                              <p:tgtEl>
                                                <p:sldTgt/>
                                              </p:tgtEl>
                                            </p:cond>
                                          </p:endCondLst>
                                        </p:cTn>
                                        <p:tgtEl>
                                          <p:sndTgt r:embed="rId11" name="au.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61"/>
                                        </p:tgtEl>
                                        <p:attrNameLst>
                                          <p:attrName>style.visibility</p:attrName>
                                        </p:attrNameLst>
                                      </p:cBhvr>
                                      <p:to>
                                        <p:strVal val="visible"/>
                                      </p:to>
                                    </p:set>
                                    <p:animEffect transition="in" filter="fade">
                                      <p:cBhvr>
                                        <p:cTn id="60" dur="500"/>
                                        <p:tgtEl>
                                          <p:spTgt spid="161"/>
                                        </p:tgtEl>
                                      </p:cBhvr>
                                    </p:animEffect>
                                  </p:childTnLst>
                                  <p:subTnLst>
                                    <p:audio>
                                      <p:cMediaNode>
                                        <p:cTn display="0" masterRel="sameClick">
                                          <p:stCondLst>
                                            <p:cond evt="begin" delay="0">
                                              <p:tn val="58"/>
                                            </p:cond>
                                          </p:stCondLst>
                                          <p:endCondLst>
                                            <p:cond evt="onStopAudio" delay="0">
                                              <p:tgtEl>
                                                <p:sldTgt/>
                                              </p:tgtEl>
                                            </p:cond>
                                          </p:endCondLst>
                                        </p:cTn>
                                        <p:tgtEl>
                                          <p:sndTgt r:embed="rId12" name="gauche.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94"/>
                                        </p:tgtEl>
                                        <p:attrNameLst>
                                          <p:attrName>style.visibility</p:attrName>
                                        </p:attrNameLst>
                                      </p:cBhvr>
                                      <p:to>
                                        <p:strVal val="visible"/>
                                      </p:to>
                                    </p:set>
                                    <p:animEffect transition="in" filter="fade">
                                      <p:cBhvr>
                                        <p:cTn id="65" dur="500"/>
                                        <p:tgtEl>
                                          <p:spTgt spid="194"/>
                                        </p:tgtEl>
                                      </p:cBhvr>
                                    </p:animEffect>
                                  </p:childTnLst>
                                  <p:subTnLst>
                                    <p:audio>
                                      <p:cMediaNode>
                                        <p:cTn display="0" masterRel="sameClick">
                                          <p:stCondLst>
                                            <p:cond evt="begin" delay="0">
                                              <p:tn val="63"/>
                                            </p:cond>
                                          </p:stCondLst>
                                          <p:endCondLst>
                                            <p:cond evt="onStopAudio" delay="0">
                                              <p:tgtEl>
                                                <p:sldTgt/>
                                              </p:tgtEl>
                                            </p:cond>
                                          </p:endCondLst>
                                        </p:cTn>
                                        <p:tgtEl>
                                          <p:sndTgt r:embed="rId13" name="u.wav"/>
                                        </p:tgtEl>
                                      </p:cMediaNode>
                                    </p:audio>
                                  </p:sub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95"/>
                                        </p:tgtEl>
                                        <p:attrNameLst>
                                          <p:attrName>style.visibility</p:attrName>
                                        </p:attrNameLst>
                                      </p:cBhvr>
                                      <p:to>
                                        <p:strVal val="visible"/>
                                      </p:to>
                                    </p:set>
                                    <p:animEffect transition="in" filter="fade">
                                      <p:cBhvr>
                                        <p:cTn id="70" dur="500"/>
                                        <p:tgtEl>
                                          <p:spTgt spid="195"/>
                                        </p:tgtEl>
                                      </p:cBhvr>
                                    </p:animEffect>
                                  </p:childTnLst>
                                  <p:subTnLst>
                                    <p:audio>
                                      <p:cMediaNode>
                                        <p:cTn display="0" masterRel="sameClick">
                                          <p:stCondLst>
                                            <p:cond evt="begin" delay="0">
                                              <p:tn val="68"/>
                                            </p:cond>
                                          </p:stCondLst>
                                          <p:endCondLst>
                                            <p:cond evt="onStopAudio" delay="0">
                                              <p:tgtEl>
                                                <p:sldTgt/>
                                              </p:tgtEl>
                                            </p:cond>
                                          </p:endCondLst>
                                        </p:cTn>
                                        <p:tgtEl>
                                          <p:sndTgt r:embed="rId14" name="tu.wav"/>
                                        </p:tgtEl>
                                      </p:cMediaNode>
                                    </p:audio>
                                  </p:sub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62"/>
                                        </p:tgtEl>
                                        <p:attrNameLst>
                                          <p:attrName>style.visibility</p:attrName>
                                        </p:attrNameLst>
                                      </p:cBhvr>
                                      <p:to>
                                        <p:strVal val="visible"/>
                                      </p:to>
                                    </p:set>
                                    <p:animEffect transition="in" filter="fade">
                                      <p:cBhvr>
                                        <p:cTn id="75" dur="500"/>
                                        <p:tgtEl>
                                          <p:spTgt spid="162"/>
                                        </p:tgtEl>
                                      </p:cBhvr>
                                    </p:animEffect>
                                  </p:childTnLst>
                                  <p:subTnLst>
                                    <p:audio>
                                      <p:cMediaNode>
                                        <p:cTn display="0" masterRel="sameClick">
                                          <p:stCondLst>
                                            <p:cond evt="begin" delay="0">
                                              <p:tn val="73"/>
                                            </p:cond>
                                          </p:stCondLst>
                                          <p:endCondLst>
                                            <p:cond evt="onStopAudio" delay="0">
                                              <p:tgtEl>
                                                <p:sldTgt/>
                                              </p:tgtEl>
                                            </p:cond>
                                          </p:endCondLst>
                                        </p:cTn>
                                        <p:tgtEl>
                                          <p:sndTgt r:embed="rId15" name="ou.wav"/>
                                        </p:tgtEl>
                                      </p:cMediaNode>
                                    </p:audio>
                                  </p:sub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63"/>
                                        </p:tgtEl>
                                        <p:attrNameLst>
                                          <p:attrName>style.visibility</p:attrName>
                                        </p:attrNameLst>
                                      </p:cBhvr>
                                      <p:to>
                                        <p:strVal val="visible"/>
                                      </p:to>
                                    </p:set>
                                    <p:animEffect transition="in" filter="fade">
                                      <p:cBhvr>
                                        <p:cTn id="80" dur="500"/>
                                        <p:tgtEl>
                                          <p:spTgt spid="163"/>
                                        </p:tgtEl>
                                      </p:cBhvr>
                                    </p:animEffect>
                                  </p:childTnLst>
                                  <p:subTnLst>
                                    <p:audio>
                                      <p:cMediaNode>
                                        <p:cTn display="0" masterRel="sameClick">
                                          <p:stCondLst>
                                            <p:cond evt="begin" delay="0">
                                              <p:tn val="78"/>
                                            </p:cond>
                                          </p:stCondLst>
                                          <p:endCondLst>
                                            <p:cond evt="onStopAudio" delay="0">
                                              <p:tgtEl>
                                                <p:sldTgt/>
                                              </p:tgtEl>
                                            </p:cond>
                                          </p:endCondLst>
                                        </p:cTn>
                                        <p:tgtEl>
                                          <p:sndTgt r:embed="rId16" name="nous.wav"/>
                                        </p:tgtEl>
                                      </p:cMediaNode>
                                    </p:audio>
                                  </p:sub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65"/>
                                        </p:tgtEl>
                                        <p:attrNameLst>
                                          <p:attrName>style.visibility</p:attrName>
                                        </p:attrNameLst>
                                      </p:cBhvr>
                                      <p:to>
                                        <p:strVal val="visible"/>
                                      </p:to>
                                    </p:set>
                                    <p:animEffect transition="in" filter="fade">
                                      <p:cBhvr>
                                        <p:cTn id="85" dur="500"/>
                                        <p:tgtEl>
                                          <p:spTgt spid="165"/>
                                        </p:tgtEl>
                                      </p:cBhvr>
                                    </p:animEffect>
                                  </p:childTnLst>
                                  <p:subTnLst>
                                    <p:audio>
                                      <p:cMediaNode>
                                        <p:cTn display="0" masterRel="sameClick">
                                          <p:stCondLst>
                                            <p:cond evt="begin" delay="0">
                                              <p:tn val="83"/>
                                            </p:cond>
                                          </p:stCondLst>
                                          <p:endCondLst>
                                            <p:cond evt="onStopAudio" delay="0">
                                              <p:tgtEl>
                                                <p:sldTgt/>
                                              </p:tgtEl>
                                            </p:cond>
                                          </p:endCondLst>
                                        </p:cTn>
                                        <p:tgtEl>
                                          <p:sndTgt r:embed="rId17" name="timide.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66"/>
                                        </p:tgtEl>
                                        <p:attrNameLst>
                                          <p:attrName>style.visibility</p:attrName>
                                        </p:attrNameLst>
                                      </p:cBhvr>
                                      <p:to>
                                        <p:strVal val="visible"/>
                                      </p:to>
                                    </p:set>
                                    <p:animEffect transition="in" filter="fade">
                                      <p:cBhvr>
                                        <p:cTn id="90" dur="500"/>
                                        <p:tgtEl>
                                          <p:spTgt spid="166"/>
                                        </p:tgtEl>
                                      </p:cBhvr>
                                    </p:animEffect>
                                  </p:childTnLst>
                                  <p:subTnLst>
                                    <p:audio>
                                      <p:cMediaNode>
                                        <p:cTn display="0" masterRel="sameClick">
                                          <p:stCondLst>
                                            <p:cond evt="begin" delay="0">
                                              <p:tn val="88"/>
                                            </p:cond>
                                          </p:stCondLst>
                                          <p:endCondLst>
                                            <p:cond evt="onStopAudio" delay="0">
                                              <p:tgtEl>
                                                <p:sldTgt/>
                                              </p:tgtEl>
                                            </p:cond>
                                          </p:endCondLst>
                                        </p:cTn>
                                        <p:tgtEl>
                                          <p:sndTgt r:embed="rId18" name="e-accute.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67"/>
                                        </p:tgtEl>
                                        <p:attrNameLst>
                                          <p:attrName>style.visibility</p:attrName>
                                        </p:attrNameLst>
                                      </p:cBhvr>
                                      <p:to>
                                        <p:strVal val="visible"/>
                                      </p:to>
                                    </p:set>
                                    <p:animEffect transition="in" filter="fade">
                                      <p:cBhvr>
                                        <p:cTn id="95" dur="500"/>
                                        <p:tgtEl>
                                          <p:spTgt spid="167"/>
                                        </p:tgtEl>
                                      </p:cBhvr>
                                    </p:animEffect>
                                  </p:childTnLst>
                                  <p:subTnLst>
                                    <p:audio>
                                      <p:cMediaNode>
                                        <p:cTn display="0" masterRel="sameClick">
                                          <p:stCondLst>
                                            <p:cond evt="begin" delay="0">
                                              <p:tn val="93"/>
                                            </p:cond>
                                          </p:stCondLst>
                                          <p:endCondLst>
                                            <p:cond evt="onStopAudio" delay="0">
                                              <p:tgtEl>
                                                <p:sldTgt/>
                                              </p:tgtEl>
                                            </p:cond>
                                          </p:endCondLst>
                                        </p:cTn>
                                        <p:tgtEl>
                                          <p:sndTgt r:embed="rId19" name="écrire.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68"/>
                                        </p:tgtEl>
                                        <p:attrNameLst>
                                          <p:attrName>style.visibility</p:attrName>
                                        </p:attrNameLst>
                                      </p:cBhvr>
                                      <p:to>
                                        <p:strVal val="visible"/>
                                      </p:to>
                                    </p:set>
                                    <p:animEffect transition="in" filter="fade">
                                      <p:cBhvr>
                                        <p:cTn id="100" dur="500"/>
                                        <p:tgtEl>
                                          <p:spTgt spid="168"/>
                                        </p:tgtEl>
                                      </p:cBhvr>
                                    </p:animEffect>
                                  </p:childTnLst>
                                  <p:subTnLst>
                                    <p:audio>
                                      <p:cMediaNode>
                                        <p:cTn display="0" masterRel="sameClick">
                                          <p:stCondLst>
                                            <p:cond evt="begin" delay="0">
                                              <p:tn val="98"/>
                                            </p:cond>
                                          </p:stCondLst>
                                          <p:endCondLst>
                                            <p:cond evt="onStopAudio" delay="0">
                                              <p:tgtEl>
                                                <p:sldTgt/>
                                              </p:tgtEl>
                                            </p:cond>
                                          </p:endCondLst>
                                        </p:cTn>
                                        <p:tgtEl>
                                          <p:sndTgt r:embed="rId20" name="an.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169"/>
                                        </p:tgtEl>
                                        <p:attrNameLst>
                                          <p:attrName>style.visibility</p:attrName>
                                        </p:attrNameLst>
                                      </p:cBhvr>
                                      <p:to>
                                        <p:strVal val="visible"/>
                                      </p:to>
                                    </p:set>
                                    <p:animEffect transition="in" filter="fade">
                                      <p:cBhvr>
                                        <p:cTn id="105" dur="500"/>
                                        <p:tgtEl>
                                          <p:spTgt spid="169"/>
                                        </p:tgtEl>
                                      </p:cBhvr>
                                    </p:animEffect>
                                  </p:childTnLst>
                                  <p:subTnLst>
                                    <p:audio>
                                      <p:cMediaNode>
                                        <p:cTn display="0" masterRel="sameClick">
                                          <p:stCondLst>
                                            <p:cond evt="begin" delay="0">
                                              <p:tn val="103"/>
                                            </p:cond>
                                          </p:stCondLst>
                                          <p:endCondLst>
                                            <p:cond evt="onStopAudio" delay="0">
                                              <p:tgtEl>
                                                <p:sldTgt/>
                                              </p:tgtEl>
                                            </p:cond>
                                          </p:endCondLst>
                                        </p:cTn>
                                        <p:tgtEl>
                                          <p:sndTgt r:embed="rId21" name="enfant.wav"/>
                                        </p:tgtEl>
                                      </p:cMediaNode>
                                    </p:audio>
                                  </p:sub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170"/>
                                        </p:tgtEl>
                                        <p:attrNameLst>
                                          <p:attrName>style.visibility</p:attrName>
                                        </p:attrNameLst>
                                      </p:cBhvr>
                                      <p:to>
                                        <p:strVal val="visible"/>
                                      </p:to>
                                    </p:set>
                                    <p:animEffect transition="in" filter="fade">
                                      <p:cBhvr>
                                        <p:cTn id="110" dur="500"/>
                                        <p:tgtEl>
                                          <p:spTgt spid="170"/>
                                        </p:tgtEl>
                                      </p:cBhvr>
                                    </p:animEffect>
                                  </p:childTnLst>
                                  <p:subTnLst>
                                    <p:audio>
                                      <p:cMediaNode>
                                        <p:cTn display="0" masterRel="sameClick">
                                          <p:stCondLst>
                                            <p:cond evt="begin" delay="0">
                                              <p:tn val="108"/>
                                            </p:cond>
                                          </p:stCondLst>
                                          <p:endCondLst>
                                            <p:cond evt="onStopAudio" delay="0">
                                              <p:tgtEl>
                                                <p:sldTgt/>
                                              </p:tgtEl>
                                            </p:cond>
                                          </p:endCondLst>
                                        </p:cTn>
                                        <p:tgtEl>
                                          <p:sndTgt r:embed="rId22" name="on.wav"/>
                                        </p:tgtEl>
                                      </p:cMediaNode>
                                    </p:audio>
                                  </p:sub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171"/>
                                        </p:tgtEl>
                                        <p:attrNameLst>
                                          <p:attrName>style.visibility</p:attrName>
                                        </p:attrNameLst>
                                      </p:cBhvr>
                                      <p:to>
                                        <p:strVal val="visible"/>
                                      </p:to>
                                    </p:set>
                                    <p:animEffect transition="in" filter="fade">
                                      <p:cBhvr>
                                        <p:cTn id="115" dur="500"/>
                                        <p:tgtEl>
                                          <p:spTgt spid="171"/>
                                        </p:tgtEl>
                                      </p:cBhvr>
                                    </p:animEffect>
                                  </p:childTnLst>
                                  <p:subTnLst>
                                    <p:audio>
                                      <p:cMediaNode>
                                        <p:cTn display="0" masterRel="sameClick">
                                          <p:stCondLst>
                                            <p:cond evt="begin" delay="0">
                                              <p:tn val="113"/>
                                            </p:cond>
                                          </p:stCondLst>
                                          <p:endCondLst>
                                            <p:cond evt="onStopAudio" delay="0">
                                              <p:tgtEl>
                                                <p:sldTgt/>
                                              </p:tgtEl>
                                            </p:cond>
                                          </p:endCondLst>
                                        </p:cTn>
                                        <p:tgtEl>
                                          <p:sndTgt r:embed="rId23" name="non.wav"/>
                                        </p:tgtEl>
                                      </p:cMediaNode>
                                    </p:audio>
                                  </p:sub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192"/>
                                        </p:tgtEl>
                                        <p:attrNameLst>
                                          <p:attrName>style.visibility</p:attrName>
                                        </p:attrNameLst>
                                      </p:cBhvr>
                                      <p:to>
                                        <p:strVal val="visible"/>
                                      </p:to>
                                    </p:set>
                                    <p:animEffect transition="in" filter="fade">
                                      <p:cBhvr>
                                        <p:cTn id="120" dur="500"/>
                                        <p:tgtEl>
                                          <p:spTgt spid="192"/>
                                        </p:tgtEl>
                                      </p:cBhvr>
                                    </p:animEffect>
                                  </p:childTnLst>
                                  <p:subTnLst>
                                    <p:audio>
                                      <p:cMediaNode>
                                        <p:cTn display="0" masterRel="sameClick">
                                          <p:stCondLst>
                                            <p:cond evt="begin" delay="0">
                                              <p:tn val="118"/>
                                            </p:cond>
                                          </p:stCondLst>
                                          <p:endCondLst>
                                            <p:cond evt="onStopAudio" delay="0">
                                              <p:tgtEl>
                                                <p:sldTgt/>
                                              </p:tgtEl>
                                            </p:cond>
                                          </p:endCondLst>
                                        </p:cTn>
                                        <p:tgtEl>
                                          <p:sndTgt r:embed="rId24" name="in_ain1.wav"/>
                                        </p:tgtEl>
                                      </p:cMediaNode>
                                    </p:audio>
                                  </p:sub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193"/>
                                        </p:tgtEl>
                                        <p:attrNameLst>
                                          <p:attrName>style.visibility</p:attrName>
                                        </p:attrNameLst>
                                      </p:cBhvr>
                                      <p:to>
                                        <p:strVal val="visible"/>
                                      </p:to>
                                    </p:set>
                                    <p:animEffect transition="in" filter="fade">
                                      <p:cBhvr>
                                        <p:cTn id="125" dur="500"/>
                                        <p:tgtEl>
                                          <p:spTgt spid="193"/>
                                        </p:tgtEl>
                                      </p:cBhvr>
                                    </p:animEffect>
                                  </p:childTnLst>
                                  <p:subTnLst>
                                    <p:audio>
                                      <p:cMediaNode>
                                        <p:cTn display="0" masterRel="sameClick">
                                          <p:stCondLst>
                                            <p:cond evt="begin" delay="0">
                                              <p:tn val="123"/>
                                            </p:cond>
                                          </p:stCondLst>
                                          <p:endCondLst>
                                            <p:cond evt="onStopAudio" delay="0">
                                              <p:tgtEl>
                                                <p:sldTgt/>
                                              </p:tgtEl>
                                            </p:cond>
                                          </p:endCondLst>
                                        </p:cTn>
                                        <p:tgtEl>
                                          <p:sndTgt r:embed="rId25" name="train.wav"/>
                                        </p:tgtEl>
                                      </p:cMediaNode>
                                    </p:audio>
                                  </p:sub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172"/>
                                        </p:tgtEl>
                                        <p:attrNameLst>
                                          <p:attrName>style.visibility</p:attrName>
                                        </p:attrNameLst>
                                      </p:cBhvr>
                                      <p:to>
                                        <p:strVal val="visible"/>
                                      </p:to>
                                    </p:set>
                                    <p:animEffect transition="in" filter="fade">
                                      <p:cBhvr>
                                        <p:cTn id="130" dur="500"/>
                                        <p:tgtEl>
                                          <p:spTgt spid="172"/>
                                        </p:tgtEl>
                                      </p:cBhvr>
                                    </p:animEffect>
                                  </p:childTnLst>
                                  <p:subTnLst>
                                    <p:audio>
                                      <p:cMediaNode>
                                        <p:cTn display="0" masterRel="sameClick">
                                          <p:stCondLst>
                                            <p:cond evt="begin" delay="0">
                                              <p:tn val="128"/>
                                            </p:cond>
                                          </p:stCondLst>
                                          <p:endCondLst>
                                            <p:cond evt="onStopAudio" delay="0">
                                              <p:tgtEl>
                                                <p:sldTgt/>
                                              </p:tgtEl>
                                            </p:cond>
                                          </p:endCondLst>
                                        </p:cTn>
                                        <p:tgtEl>
                                          <p:sndTgt r:embed="rId26" name="e_flat.wav"/>
                                        </p:tgtEl>
                                      </p:cMediaNode>
                                    </p:audio>
                                  </p:sub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173"/>
                                        </p:tgtEl>
                                        <p:attrNameLst>
                                          <p:attrName>style.visibility</p:attrName>
                                        </p:attrNameLst>
                                      </p:cBhvr>
                                      <p:to>
                                        <p:strVal val="visible"/>
                                      </p:to>
                                    </p:set>
                                    <p:animEffect transition="in" filter="fade">
                                      <p:cBhvr>
                                        <p:cTn id="135" dur="500"/>
                                        <p:tgtEl>
                                          <p:spTgt spid="173"/>
                                        </p:tgtEl>
                                      </p:cBhvr>
                                    </p:animEffect>
                                  </p:childTnLst>
                                  <p:subTnLst>
                                    <p:audio>
                                      <p:cMediaNode>
                                        <p:cTn display="0" masterRel="sameClick">
                                          <p:stCondLst>
                                            <p:cond evt="begin" delay="0">
                                              <p:tn val="133"/>
                                            </p:cond>
                                          </p:stCondLst>
                                          <p:endCondLst>
                                            <p:cond evt="onStopAudio" delay="0">
                                              <p:tgtEl>
                                                <p:sldTgt/>
                                              </p:tgtEl>
                                            </p:cond>
                                          </p:endCondLst>
                                        </p:cTn>
                                        <p:tgtEl>
                                          <p:sndTgt r:embed="rId27" name="tete.wav"/>
                                        </p:tgtEl>
                                      </p:cMediaNode>
                                    </p:audio>
                                  </p:sub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174"/>
                                        </p:tgtEl>
                                        <p:attrNameLst>
                                          <p:attrName>style.visibility</p:attrName>
                                        </p:attrNameLst>
                                      </p:cBhvr>
                                      <p:to>
                                        <p:strVal val="visible"/>
                                      </p:to>
                                    </p:set>
                                    <p:animEffect transition="in" filter="fade">
                                      <p:cBhvr>
                                        <p:cTn id="140" dur="500"/>
                                        <p:tgtEl>
                                          <p:spTgt spid="174"/>
                                        </p:tgtEl>
                                      </p:cBhvr>
                                    </p:animEffect>
                                  </p:childTnLst>
                                  <p:subTnLst>
                                    <p:audio>
                                      <p:cMediaNode>
                                        <p:cTn display="0" masterRel="sameClick">
                                          <p:stCondLst>
                                            <p:cond evt="begin" delay="0">
                                              <p:tn val="138"/>
                                            </p:cond>
                                          </p:stCondLst>
                                          <p:endCondLst>
                                            <p:cond evt="onStopAudio" delay="0">
                                              <p:tgtEl>
                                                <p:sldTgt/>
                                              </p:tgtEl>
                                            </p:cond>
                                          </p:endCondLst>
                                        </p:cTn>
                                        <p:tgtEl>
                                          <p:sndTgt r:embed="rId28" name="ai.wav"/>
                                        </p:tgtEl>
                                      </p:cMediaNode>
                                    </p:audio>
                                  </p:sub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175"/>
                                        </p:tgtEl>
                                        <p:attrNameLst>
                                          <p:attrName>style.visibility</p:attrName>
                                        </p:attrNameLst>
                                      </p:cBhvr>
                                      <p:to>
                                        <p:strVal val="visible"/>
                                      </p:to>
                                    </p:set>
                                    <p:animEffect transition="in" filter="fade">
                                      <p:cBhvr>
                                        <p:cTn id="145" dur="500"/>
                                        <p:tgtEl>
                                          <p:spTgt spid="175"/>
                                        </p:tgtEl>
                                      </p:cBhvr>
                                    </p:animEffect>
                                  </p:childTnLst>
                                  <p:subTnLst>
                                    <p:audio>
                                      <p:cMediaNode>
                                        <p:cTn display="0" masterRel="sameClick">
                                          <p:stCondLst>
                                            <p:cond evt="begin" delay="0">
                                              <p:tn val="143"/>
                                            </p:cond>
                                          </p:stCondLst>
                                          <p:endCondLst>
                                            <p:cond evt="onStopAudio" delay="0">
                                              <p:tgtEl>
                                                <p:sldTgt/>
                                              </p:tgtEl>
                                            </p:cond>
                                          </p:endCondLst>
                                        </p:cTn>
                                        <p:tgtEl>
                                          <p:sndTgt r:embed="rId29" name="vrai.wav"/>
                                        </p:tgtEl>
                                      </p:cMediaNode>
                                    </p:audio>
                                  </p:sub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176"/>
                                        </p:tgtEl>
                                        <p:attrNameLst>
                                          <p:attrName>style.visibility</p:attrName>
                                        </p:attrNameLst>
                                      </p:cBhvr>
                                      <p:to>
                                        <p:strVal val="visible"/>
                                      </p:to>
                                    </p:set>
                                    <p:animEffect transition="in" filter="fade">
                                      <p:cBhvr>
                                        <p:cTn id="150" dur="500"/>
                                        <p:tgtEl>
                                          <p:spTgt spid="176"/>
                                        </p:tgtEl>
                                      </p:cBhvr>
                                    </p:animEffect>
                                  </p:childTnLst>
                                  <p:subTnLst>
                                    <p:audio>
                                      <p:cMediaNode>
                                        <p:cTn display="0" masterRel="sameClick">
                                          <p:stCondLst>
                                            <p:cond evt="begin" delay="0">
                                              <p:tn val="148"/>
                                            </p:cond>
                                          </p:stCondLst>
                                          <p:endCondLst>
                                            <p:cond evt="onStopAudio" delay="0">
                                              <p:tgtEl>
                                                <p:sldTgt/>
                                              </p:tgtEl>
                                            </p:cond>
                                          </p:endCondLst>
                                        </p:cTn>
                                        <p:tgtEl>
                                          <p:sndTgt r:embed="rId30" name="oi.wav"/>
                                        </p:tgtEl>
                                      </p:cMediaNode>
                                    </p:audio>
                                  </p:sub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177"/>
                                        </p:tgtEl>
                                        <p:attrNameLst>
                                          <p:attrName>style.visibility</p:attrName>
                                        </p:attrNameLst>
                                      </p:cBhvr>
                                      <p:to>
                                        <p:strVal val="visible"/>
                                      </p:to>
                                    </p:set>
                                    <p:animEffect transition="in" filter="fade">
                                      <p:cBhvr>
                                        <p:cTn id="155" dur="500"/>
                                        <p:tgtEl>
                                          <p:spTgt spid="177"/>
                                        </p:tgtEl>
                                      </p:cBhvr>
                                    </p:animEffect>
                                  </p:childTnLst>
                                  <p:subTnLst>
                                    <p:audio>
                                      <p:cMediaNode>
                                        <p:cTn display="0" masterRel="sameClick">
                                          <p:stCondLst>
                                            <p:cond evt="begin" delay="0">
                                              <p:tn val="153"/>
                                            </p:cond>
                                          </p:stCondLst>
                                          <p:endCondLst>
                                            <p:cond evt="onStopAudio" delay="0">
                                              <p:tgtEl>
                                                <p:sldTgt/>
                                              </p:tgtEl>
                                            </p:cond>
                                          </p:endCondLst>
                                        </p:cTn>
                                        <p:tgtEl>
                                          <p:sndTgt r:embed="rId31" name="voir.wav"/>
                                        </p:tgtEl>
                                      </p:cMediaNode>
                                    </p:audio>
                                  </p:sub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178"/>
                                        </p:tgtEl>
                                        <p:attrNameLst>
                                          <p:attrName>style.visibility</p:attrName>
                                        </p:attrNameLst>
                                      </p:cBhvr>
                                      <p:to>
                                        <p:strVal val="visible"/>
                                      </p:to>
                                    </p:set>
                                    <p:animEffect transition="in" filter="fade">
                                      <p:cBhvr>
                                        <p:cTn id="160" dur="500"/>
                                        <p:tgtEl>
                                          <p:spTgt spid="178"/>
                                        </p:tgtEl>
                                      </p:cBhvr>
                                    </p:animEffect>
                                  </p:childTnLst>
                                  <p:subTnLst>
                                    <p:audio>
                                      <p:cMediaNode>
                                        <p:cTn display="0" masterRel="sameClick">
                                          <p:stCondLst>
                                            <p:cond evt="begin" delay="0">
                                              <p:tn val="158"/>
                                            </p:cond>
                                          </p:stCondLst>
                                          <p:endCondLst>
                                            <p:cond evt="onStopAudio" delay="0">
                                              <p:tgtEl>
                                                <p:sldTgt/>
                                              </p:tgtEl>
                                            </p:cond>
                                          </p:endCondLst>
                                        </p:cTn>
                                        <p:tgtEl>
                                          <p:sndTgt r:embed="rId32" name="ch.wav"/>
                                        </p:tgtEl>
                                      </p:cMediaNode>
                                    </p:audio>
                                  </p:sub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grpId="0" nodeType="clickEffect">
                                  <p:stCondLst>
                                    <p:cond delay="0"/>
                                  </p:stCondLst>
                                  <p:childTnLst>
                                    <p:set>
                                      <p:cBhvr>
                                        <p:cTn id="164" dur="1" fill="hold">
                                          <p:stCondLst>
                                            <p:cond delay="0"/>
                                          </p:stCondLst>
                                        </p:cTn>
                                        <p:tgtEl>
                                          <p:spTgt spid="179"/>
                                        </p:tgtEl>
                                        <p:attrNameLst>
                                          <p:attrName>style.visibility</p:attrName>
                                        </p:attrNameLst>
                                      </p:cBhvr>
                                      <p:to>
                                        <p:strVal val="visible"/>
                                      </p:to>
                                    </p:set>
                                    <p:animEffect transition="in" filter="fade">
                                      <p:cBhvr>
                                        <p:cTn id="165" dur="500"/>
                                        <p:tgtEl>
                                          <p:spTgt spid="179"/>
                                        </p:tgtEl>
                                      </p:cBhvr>
                                    </p:animEffect>
                                  </p:childTnLst>
                                  <p:subTnLst>
                                    <p:audio>
                                      <p:cMediaNode>
                                        <p:cTn display="0" masterRel="sameClick">
                                          <p:stCondLst>
                                            <p:cond evt="begin" delay="0">
                                              <p:tn val="163"/>
                                            </p:cond>
                                          </p:stCondLst>
                                          <p:endCondLst>
                                            <p:cond evt="onStopAudio" delay="0">
                                              <p:tgtEl>
                                                <p:sldTgt/>
                                              </p:tgtEl>
                                            </p:cond>
                                          </p:endCondLst>
                                        </p:cTn>
                                        <p:tgtEl>
                                          <p:sndTgt r:embed="rId33" name="chercher.wav"/>
                                        </p:tgtEl>
                                      </p:cMediaNode>
                                    </p:audio>
                                  </p:sub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grpId="0" nodeType="clickEffect">
                                  <p:stCondLst>
                                    <p:cond delay="0"/>
                                  </p:stCondLst>
                                  <p:childTnLst>
                                    <p:set>
                                      <p:cBhvr>
                                        <p:cTn id="169" dur="1" fill="hold">
                                          <p:stCondLst>
                                            <p:cond delay="0"/>
                                          </p:stCondLst>
                                        </p:cTn>
                                        <p:tgtEl>
                                          <p:spTgt spid="180"/>
                                        </p:tgtEl>
                                        <p:attrNameLst>
                                          <p:attrName>style.visibility</p:attrName>
                                        </p:attrNameLst>
                                      </p:cBhvr>
                                      <p:to>
                                        <p:strVal val="visible"/>
                                      </p:to>
                                    </p:set>
                                    <p:animEffect transition="in" filter="fade">
                                      <p:cBhvr>
                                        <p:cTn id="170" dur="500"/>
                                        <p:tgtEl>
                                          <p:spTgt spid="180"/>
                                        </p:tgtEl>
                                      </p:cBhvr>
                                    </p:animEffect>
                                  </p:childTnLst>
                                  <p:subTnLst>
                                    <p:audio>
                                      <p:cMediaNode>
                                        <p:cTn display="0" masterRel="sameClick">
                                          <p:stCondLst>
                                            <p:cond evt="begin" delay="0">
                                              <p:tn val="168"/>
                                            </p:cond>
                                          </p:stCondLst>
                                          <p:endCondLst>
                                            <p:cond evt="onStopAudio" delay="0">
                                              <p:tgtEl>
                                                <p:sldTgt/>
                                              </p:tgtEl>
                                            </p:cond>
                                          </p:endCondLst>
                                        </p:cTn>
                                        <p:tgtEl>
                                          <p:sndTgt r:embed="rId34" name="soft_c.wav"/>
                                        </p:tgtEl>
                                      </p:cMediaNode>
                                    </p:audio>
                                  </p:subTnLst>
                                </p:cTn>
                              </p:par>
                            </p:childTnLst>
                          </p:cTn>
                        </p:par>
                      </p:childTnLst>
                    </p:cTn>
                  </p:par>
                  <p:par>
                    <p:cTn id="171" fill="hold">
                      <p:stCondLst>
                        <p:cond delay="indefinite"/>
                      </p:stCondLst>
                      <p:childTnLst>
                        <p:par>
                          <p:cTn id="172" fill="hold">
                            <p:stCondLst>
                              <p:cond delay="0"/>
                            </p:stCondLst>
                            <p:childTnLst>
                              <p:par>
                                <p:cTn id="173" presetID="10" presetClass="entr" presetSubtype="0" fill="hold" grpId="0" nodeType="clickEffect">
                                  <p:stCondLst>
                                    <p:cond delay="0"/>
                                  </p:stCondLst>
                                  <p:childTnLst>
                                    <p:set>
                                      <p:cBhvr>
                                        <p:cTn id="174" dur="1" fill="hold">
                                          <p:stCondLst>
                                            <p:cond delay="0"/>
                                          </p:stCondLst>
                                        </p:cTn>
                                        <p:tgtEl>
                                          <p:spTgt spid="181"/>
                                        </p:tgtEl>
                                        <p:attrNameLst>
                                          <p:attrName>style.visibility</p:attrName>
                                        </p:attrNameLst>
                                      </p:cBhvr>
                                      <p:to>
                                        <p:strVal val="visible"/>
                                      </p:to>
                                    </p:set>
                                    <p:animEffect transition="in" filter="fade">
                                      <p:cBhvr>
                                        <p:cTn id="175" dur="500"/>
                                        <p:tgtEl>
                                          <p:spTgt spid="181"/>
                                        </p:tgtEl>
                                      </p:cBhvr>
                                    </p:animEffect>
                                  </p:childTnLst>
                                  <p:subTnLst>
                                    <p:audio>
                                      <p:cMediaNode>
                                        <p:cTn display="0" masterRel="sameClick">
                                          <p:stCondLst>
                                            <p:cond evt="begin" delay="0">
                                              <p:tn val="173"/>
                                            </p:cond>
                                          </p:stCondLst>
                                          <p:endCondLst>
                                            <p:cond evt="onStopAudio" delay="0">
                                              <p:tgtEl>
                                                <p:sldTgt/>
                                              </p:tgtEl>
                                            </p:cond>
                                          </p:endCondLst>
                                        </p:cTn>
                                        <p:tgtEl>
                                          <p:sndTgt r:embed="rId35" name="ici_c.wav"/>
                                        </p:tgtEl>
                                      </p:cMediaNode>
                                    </p:audio>
                                  </p:sub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182"/>
                                        </p:tgtEl>
                                        <p:attrNameLst>
                                          <p:attrName>style.visibility</p:attrName>
                                        </p:attrNameLst>
                                      </p:cBhvr>
                                      <p:to>
                                        <p:strVal val="visible"/>
                                      </p:to>
                                    </p:set>
                                    <p:animEffect transition="in" filter="fade">
                                      <p:cBhvr>
                                        <p:cTn id="180" dur="500"/>
                                        <p:tgtEl>
                                          <p:spTgt spid="182"/>
                                        </p:tgtEl>
                                      </p:cBhvr>
                                    </p:animEffect>
                                  </p:childTnLst>
                                  <p:subTnLst>
                                    <p:audio>
                                      <p:cMediaNode>
                                        <p:cTn display="0" masterRel="sameClick">
                                          <p:stCondLst>
                                            <p:cond evt="begin" delay="0">
                                              <p:tn val="178"/>
                                            </p:cond>
                                          </p:stCondLst>
                                          <p:endCondLst>
                                            <p:cond evt="onStopAudio" delay="0">
                                              <p:tgtEl>
                                                <p:sldTgt/>
                                              </p:tgtEl>
                                            </p:cond>
                                          </p:endCondLst>
                                        </p:cTn>
                                        <p:tgtEl>
                                          <p:sndTgt r:embed="rId36" name="qu.wav"/>
                                        </p:tgtEl>
                                      </p:cMediaNode>
                                    </p:audio>
                                  </p:sub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grpId="0" nodeType="clickEffect">
                                  <p:stCondLst>
                                    <p:cond delay="0"/>
                                  </p:stCondLst>
                                  <p:childTnLst>
                                    <p:set>
                                      <p:cBhvr>
                                        <p:cTn id="184" dur="1" fill="hold">
                                          <p:stCondLst>
                                            <p:cond delay="0"/>
                                          </p:stCondLst>
                                        </p:cTn>
                                        <p:tgtEl>
                                          <p:spTgt spid="183"/>
                                        </p:tgtEl>
                                        <p:attrNameLst>
                                          <p:attrName>style.visibility</p:attrName>
                                        </p:attrNameLst>
                                      </p:cBhvr>
                                      <p:to>
                                        <p:strVal val="visible"/>
                                      </p:to>
                                    </p:set>
                                    <p:animEffect transition="in" filter="fade">
                                      <p:cBhvr>
                                        <p:cTn id="185" dur="500"/>
                                        <p:tgtEl>
                                          <p:spTgt spid="183"/>
                                        </p:tgtEl>
                                      </p:cBhvr>
                                    </p:animEffect>
                                  </p:childTnLst>
                                  <p:subTnLst>
                                    <p:audio>
                                      <p:cMediaNode>
                                        <p:cTn display="0" masterRel="sameClick">
                                          <p:stCondLst>
                                            <p:cond evt="begin" delay="0">
                                              <p:tn val="183"/>
                                            </p:cond>
                                          </p:stCondLst>
                                          <p:endCondLst>
                                            <p:cond evt="onStopAudio" delay="0">
                                              <p:tgtEl>
                                                <p:sldTgt/>
                                              </p:tgtEl>
                                            </p:cond>
                                          </p:endCondLst>
                                        </p:cTn>
                                        <p:tgtEl>
                                          <p:sndTgt r:embed="rId37" name="question.wav"/>
                                        </p:tgtEl>
                                      </p:cMediaNode>
                                    </p:audio>
                                  </p:subTnLst>
                                </p:cTn>
                              </p:par>
                            </p:childTnLst>
                          </p:cTn>
                        </p:par>
                      </p:childTnLst>
                    </p:cTn>
                  </p:par>
                  <p:par>
                    <p:cTn id="186" fill="hold">
                      <p:stCondLst>
                        <p:cond delay="indefinite"/>
                      </p:stCondLst>
                      <p:childTnLst>
                        <p:par>
                          <p:cTn id="187" fill="hold">
                            <p:stCondLst>
                              <p:cond delay="0"/>
                            </p:stCondLst>
                            <p:childTnLst>
                              <p:par>
                                <p:cTn id="188" presetID="10" presetClass="entr" presetSubtype="0" fill="hold" grpId="0" nodeType="clickEffect">
                                  <p:stCondLst>
                                    <p:cond delay="0"/>
                                  </p:stCondLst>
                                  <p:childTnLst>
                                    <p:set>
                                      <p:cBhvr>
                                        <p:cTn id="189" dur="1" fill="hold">
                                          <p:stCondLst>
                                            <p:cond delay="0"/>
                                          </p:stCondLst>
                                        </p:cTn>
                                        <p:tgtEl>
                                          <p:spTgt spid="184"/>
                                        </p:tgtEl>
                                        <p:attrNameLst>
                                          <p:attrName>style.visibility</p:attrName>
                                        </p:attrNameLst>
                                      </p:cBhvr>
                                      <p:to>
                                        <p:strVal val="visible"/>
                                      </p:to>
                                    </p:set>
                                    <p:animEffect transition="in" filter="fade">
                                      <p:cBhvr>
                                        <p:cTn id="190" dur="500"/>
                                        <p:tgtEl>
                                          <p:spTgt spid="184"/>
                                        </p:tgtEl>
                                      </p:cBhvr>
                                    </p:animEffect>
                                  </p:childTnLst>
                                  <p:subTnLst>
                                    <p:audio>
                                      <p:cMediaNode>
                                        <p:cTn display="0" masterRel="sameClick">
                                          <p:stCondLst>
                                            <p:cond evt="begin" delay="0">
                                              <p:tn val="188"/>
                                            </p:cond>
                                          </p:stCondLst>
                                          <p:endCondLst>
                                            <p:cond evt="onStopAudio" delay="0">
                                              <p:tgtEl>
                                                <p:sldTgt/>
                                              </p:tgtEl>
                                            </p:cond>
                                          </p:endCondLst>
                                        </p:cTn>
                                        <p:tgtEl>
                                          <p:sndTgt r:embed="rId38" name="j.wav"/>
                                        </p:tgtEl>
                                      </p:cMediaNode>
                                    </p:audio>
                                  </p:subTnLst>
                                </p:cTn>
                              </p:par>
                            </p:childTnLst>
                          </p:cTn>
                        </p:par>
                      </p:childTnLst>
                    </p:cTn>
                  </p:par>
                  <p:par>
                    <p:cTn id="191" fill="hold">
                      <p:stCondLst>
                        <p:cond delay="indefinite"/>
                      </p:stCondLst>
                      <p:childTnLst>
                        <p:par>
                          <p:cTn id="192" fill="hold">
                            <p:stCondLst>
                              <p:cond delay="0"/>
                            </p:stCondLst>
                            <p:childTnLst>
                              <p:par>
                                <p:cTn id="193" presetID="10" presetClass="entr" presetSubtype="0" fill="hold" grpId="0" nodeType="clickEffect">
                                  <p:stCondLst>
                                    <p:cond delay="0"/>
                                  </p:stCondLst>
                                  <p:childTnLst>
                                    <p:set>
                                      <p:cBhvr>
                                        <p:cTn id="194" dur="1" fill="hold">
                                          <p:stCondLst>
                                            <p:cond delay="0"/>
                                          </p:stCondLst>
                                        </p:cTn>
                                        <p:tgtEl>
                                          <p:spTgt spid="185"/>
                                        </p:tgtEl>
                                        <p:attrNameLst>
                                          <p:attrName>style.visibility</p:attrName>
                                        </p:attrNameLst>
                                      </p:cBhvr>
                                      <p:to>
                                        <p:strVal val="visible"/>
                                      </p:to>
                                    </p:set>
                                    <p:animEffect transition="in" filter="fade">
                                      <p:cBhvr>
                                        <p:cTn id="195" dur="500"/>
                                        <p:tgtEl>
                                          <p:spTgt spid="185"/>
                                        </p:tgtEl>
                                      </p:cBhvr>
                                    </p:animEffect>
                                  </p:childTnLst>
                                  <p:subTnLst>
                                    <p:audio>
                                      <p:cMediaNode>
                                        <p:cTn display="0" masterRel="sameClick">
                                          <p:stCondLst>
                                            <p:cond evt="begin" delay="0">
                                              <p:tn val="193"/>
                                            </p:cond>
                                          </p:stCondLst>
                                          <p:endCondLst>
                                            <p:cond evt="onStopAudio" delay="0">
                                              <p:tgtEl>
                                                <p:sldTgt/>
                                              </p:tgtEl>
                                            </p:cond>
                                          </p:endCondLst>
                                        </p:cTn>
                                        <p:tgtEl>
                                          <p:sndTgt r:embed="rId39" name="jour.wav"/>
                                        </p:tgtEl>
                                      </p:cMediaNode>
                                    </p:audio>
                                  </p:subTnLst>
                                </p:cTn>
                              </p:par>
                            </p:childTnLst>
                          </p:cTn>
                        </p:par>
                      </p:childTnLst>
                    </p:cTn>
                  </p:par>
                  <p:par>
                    <p:cTn id="196" fill="hold">
                      <p:stCondLst>
                        <p:cond delay="indefinite"/>
                      </p:stCondLst>
                      <p:childTnLst>
                        <p:par>
                          <p:cTn id="197" fill="hold">
                            <p:stCondLst>
                              <p:cond delay="0"/>
                            </p:stCondLst>
                            <p:childTnLst>
                              <p:par>
                                <p:cTn id="198" presetID="10" presetClass="entr" presetSubtype="0" fill="hold" grpId="0" nodeType="clickEffect">
                                  <p:stCondLst>
                                    <p:cond delay="0"/>
                                  </p:stCondLst>
                                  <p:childTnLst>
                                    <p:set>
                                      <p:cBhvr>
                                        <p:cTn id="199" dur="1" fill="hold">
                                          <p:stCondLst>
                                            <p:cond delay="0"/>
                                          </p:stCondLst>
                                        </p:cTn>
                                        <p:tgtEl>
                                          <p:spTgt spid="186"/>
                                        </p:tgtEl>
                                        <p:attrNameLst>
                                          <p:attrName>style.visibility</p:attrName>
                                        </p:attrNameLst>
                                      </p:cBhvr>
                                      <p:to>
                                        <p:strVal val="visible"/>
                                      </p:to>
                                    </p:set>
                                    <p:animEffect transition="in" filter="fade">
                                      <p:cBhvr>
                                        <p:cTn id="200" dur="500"/>
                                        <p:tgtEl>
                                          <p:spTgt spid="186"/>
                                        </p:tgtEl>
                                      </p:cBhvr>
                                    </p:animEffect>
                                  </p:childTnLst>
                                  <p:subTnLst>
                                    <p:audio>
                                      <p:cMediaNode>
                                        <p:cTn display="0" masterRel="sameClick">
                                          <p:stCondLst>
                                            <p:cond evt="begin" delay="0">
                                              <p:tn val="198"/>
                                            </p:cond>
                                          </p:stCondLst>
                                          <p:endCondLst>
                                            <p:cond evt="onStopAudio" delay="0">
                                              <p:tgtEl>
                                                <p:sldTgt/>
                                              </p:tgtEl>
                                            </p:cond>
                                          </p:endCondLst>
                                        </p:cTn>
                                        <p:tgtEl>
                                          <p:sndTgt r:embed="rId40" name="tion.wav"/>
                                        </p:tgtEl>
                                      </p:cMediaNode>
                                    </p:audio>
                                  </p:subTnLst>
                                </p:cTn>
                              </p:par>
                            </p:childTnLst>
                          </p:cTn>
                        </p:par>
                      </p:childTnLst>
                    </p:cTn>
                  </p:par>
                  <p:par>
                    <p:cTn id="201" fill="hold">
                      <p:stCondLst>
                        <p:cond delay="indefinite"/>
                      </p:stCondLst>
                      <p:childTnLst>
                        <p:par>
                          <p:cTn id="202" fill="hold">
                            <p:stCondLst>
                              <p:cond delay="0"/>
                            </p:stCondLst>
                            <p:childTnLst>
                              <p:par>
                                <p:cTn id="203" presetID="10" presetClass="entr" presetSubtype="0" fill="hold" grpId="0" nodeType="clickEffect">
                                  <p:stCondLst>
                                    <p:cond delay="0"/>
                                  </p:stCondLst>
                                  <p:childTnLst>
                                    <p:set>
                                      <p:cBhvr>
                                        <p:cTn id="204" dur="1" fill="hold">
                                          <p:stCondLst>
                                            <p:cond delay="0"/>
                                          </p:stCondLst>
                                        </p:cTn>
                                        <p:tgtEl>
                                          <p:spTgt spid="187"/>
                                        </p:tgtEl>
                                        <p:attrNameLst>
                                          <p:attrName>style.visibility</p:attrName>
                                        </p:attrNameLst>
                                      </p:cBhvr>
                                      <p:to>
                                        <p:strVal val="visible"/>
                                      </p:to>
                                    </p:set>
                                    <p:animEffect transition="in" filter="fade">
                                      <p:cBhvr>
                                        <p:cTn id="205" dur="500"/>
                                        <p:tgtEl>
                                          <p:spTgt spid="187"/>
                                        </p:tgtEl>
                                      </p:cBhvr>
                                    </p:animEffect>
                                  </p:childTnLst>
                                  <p:subTnLst>
                                    <p:audio>
                                      <p:cMediaNode>
                                        <p:cTn display="0" masterRel="sameClick">
                                          <p:stCondLst>
                                            <p:cond evt="begin" delay="0">
                                              <p:tn val="203"/>
                                            </p:cond>
                                          </p:stCondLst>
                                          <p:endCondLst>
                                            <p:cond evt="onStopAudio" delay="0">
                                              <p:tgtEl>
                                                <p:sldTgt/>
                                              </p:tgtEl>
                                            </p:cond>
                                          </p:endCondLst>
                                        </p:cTn>
                                        <p:tgtEl>
                                          <p:sndTgt r:embed="rId41" name="attention.wav"/>
                                        </p:tgtEl>
                                      </p:cMediaNode>
                                    </p:audio>
                                  </p:subTnLst>
                                </p:cTn>
                              </p:par>
                            </p:childTnLst>
                          </p:cTn>
                        </p:par>
                      </p:childTnLst>
                    </p:cTn>
                  </p:par>
                  <p:par>
                    <p:cTn id="206" fill="hold">
                      <p:stCondLst>
                        <p:cond delay="indefinite"/>
                      </p:stCondLst>
                      <p:childTnLst>
                        <p:par>
                          <p:cTn id="207" fill="hold">
                            <p:stCondLst>
                              <p:cond delay="0"/>
                            </p:stCondLst>
                            <p:childTnLst>
                              <p:par>
                                <p:cTn id="208" presetID="10" presetClass="entr" presetSubtype="0" fill="hold" grpId="0" nodeType="clickEffect">
                                  <p:stCondLst>
                                    <p:cond delay="0"/>
                                  </p:stCondLst>
                                  <p:childTnLst>
                                    <p:set>
                                      <p:cBhvr>
                                        <p:cTn id="209" dur="1" fill="hold">
                                          <p:stCondLst>
                                            <p:cond delay="0"/>
                                          </p:stCondLst>
                                        </p:cTn>
                                        <p:tgtEl>
                                          <p:spTgt spid="188"/>
                                        </p:tgtEl>
                                        <p:attrNameLst>
                                          <p:attrName>style.visibility</p:attrName>
                                        </p:attrNameLst>
                                      </p:cBhvr>
                                      <p:to>
                                        <p:strVal val="visible"/>
                                      </p:to>
                                    </p:set>
                                    <p:animEffect transition="in" filter="fade">
                                      <p:cBhvr>
                                        <p:cTn id="210" dur="500"/>
                                        <p:tgtEl>
                                          <p:spTgt spid="188"/>
                                        </p:tgtEl>
                                      </p:cBhvr>
                                    </p:animEffect>
                                  </p:childTnLst>
                                  <p:subTnLst>
                                    <p:audio>
                                      <p:cMediaNode>
                                        <p:cTn display="0" masterRel="sameClick">
                                          <p:stCondLst>
                                            <p:cond evt="begin" delay="0">
                                              <p:tn val="208"/>
                                            </p:cond>
                                          </p:stCondLst>
                                          <p:endCondLst>
                                            <p:cond evt="onStopAudio" delay="0">
                                              <p:tgtEl>
                                                <p:sldTgt/>
                                              </p:tgtEl>
                                            </p:cond>
                                          </p:endCondLst>
                                        </p:cTn>
                                        <p:tgtEl>
                                          <p:sndTgt r:embed="rId42" name="ien.wav"/>
                                        </p:tgtEl>
                                      </p:cMediaNode>
                                    </p:audio>
                                  </p:subTnLst>
                                </p:cTn>
                              </p:par>
                            </p:childTnLst>
                          </p:cTn>
                        </p:par>
                      </p:childTnLst>
                    </p:cTn>
                  </p:par>
                  <p:par>
                    <p:cTn id="211" fill="hold">
                      <p:stCondLst>
                        <p:cond delay="indefinite"/>
                      </p:stCondLst>
                      <p:childTnLst>
                        <p:par>
                          <p:cTn id="212" fill="hold">
                            <p:stCondLst>
                              <p:cond delay="0"/>
                            </p:stCondLst>
                            <p:childTnLst>
                              <p:par>
                                <p:cTn id="213" presetID="10" presetClass="entr" presetSubtype="0" fill="hold" grpId="0" nodeType="clickEffect">
                                  <p:stCondLst>
                                    <p:cond delay="0"/>
                                  </p:stCondLst>
                                  <p:childTnLst>
                                    <p:set>
                                      <p:cBhvr>
                                        <p:cTn id="214" dur="1" fill="hold">
                                          <p:stCondLst>
                                            <p:cond delay="0"/>
                                          </p:stCondLst>
                                        </p:cTn>
                                        <p:tgtEl>
                                          <p:spTgt spid="189"/>
                                        </p:tgtEl>
                                        <p:attrNameLst>
                                          <p:attrName>style.visibility</p:attrName>
                                        </p:attrNameLst>
                                      </p:cBhvr>
                                      <p:to>
                                        <p:strVal val="visible"/>
                                      </p:to>
                                    </p:set>
                                    <p:animEffect transition="in" filter="fade">
                                      <p:cBhvr>
                                        <p:cTn id="215" dur="500"/>
                                        <p:tgtEl>
                                          <p:spTgt spid="189"/>
                                        </p:tgtEl>
                                      </p:cBhvr>
                                    </p:animEffect>
                                  </p:childTnLst>
                                  <p:subTnLst>
                                    <p:audio>
                                      <p:cMediaNode>
                                        <p:cTn display="0" masterRel="sameClick">
                                          <p:stCondLst>
                                            <p:cond evt="begin" delay="0">
                                              <p:tn val="213"/>
                                            </p:cond>
                                          </p:stCondLst>
                                          <p:endCondLst>
                                            <p:cond evt="onStopAudio" delay="0">
                                              <p:tgtEl>
                                                <p:sldTgt/>
                                              </p:tgtEl>
                                            </p:cond>
                                          </p:endCondLst>
                                        </p:cTn>
                                        <p:tgtEl>
                                          <p:sndTgt r:embed="rId43" name="bien.wav"/>
                                        </p:tgtEl>
                                      </p:cMediaNode>
                                    </p:audio>
                                  </p:subTnLst>
                                </p:cTn>
                              </p:par>
                            </p:childTnLst>
                          </p:cTn>
                        </p:par>
                      </p:childTnLst>
                    </p:cTn>
                  </p:par>
                  <p:par>
                    <p:cTn id="216" fill="hold">
                      <p:stCondLst>
                        <p:cond delay="indefinite"/>
                      </p:stCondLst>
                      <p:childTnLst>
                        <p:par>
                          <p:cTn id="217" fill="hold">
                            <p:stCondLst>
                              <p:cond delay="0"/>
                            </p:stCondLst>
                            <p:childTnLst>
                              <p:par>
                                <p:cTn id="218" presetID="10" presetClass="entr" presetSubtype="0" fill="hold" grpId="0" nodeType="clickEffect">
                                  <p:stCondLst>
                                    <p:cond delay="0"/>
                                  </p:stCondLst>
                                  <p:childTnLst>
                                    <p:set>
                                      <p:cBhvr>
                                        <p:cTn id="219" dur="1" fill="hold">
                                          <p:stCondLst>
                                            <p:cond delay="0"/>
                                          </p:stCondLst>
                                        </p:cTn>
                                        <p:tgtEl>
                                          <p:spTgt spid="190"/>
                                        </p:tgtEl>
                                        <p:attrNameLst>
                                          <p:attrName>style.visibility</p:attrName>
                                        </p:attrNameLst>
                                      </p:cBhvr>
                                      <p:to>
                                        <p:strVal val="visible"/>
                                      </p:to>
                                    </p:set>
                                    <p:animEffect transition="in" filter="fade">
                                      <p:cBhvr>
                                        <p:cTn id="220" dur="500"/>
                                        <p:tgtEl>
                                          <p:spTgt spid="190"/>
                                        </p:tgtEl>
                                      </p:cBhvr>
                                    </p:animEffect>
                                  </p:childTnLst>
                                  <p:subTnLst>
                                    <p:audio>
                                      <p:cMediaNode>
                                        <p:cTn display="0" masterRel="sameClick">
                                          <p:stCondLst>
                                            <p:cond evt="begin" delay="0">
                                              <p:tn val="218"/>
                                            </p:cond>
                                          </p:stCondLst>
                                          <p:endCondLst>
                                            <p:cond evt="onStopAudio" delay="0">
                                              <p:tgtEl>
                                                <p:sldTgt/>
                                              </p:tgtEl>
                                            </p:cond>
                                          </p:endCondLst>
                                        </p:cTn>
                                        <p:tgtEl>
                                          <p:sndTgt r:embed="rId44" name="un.wav"/>
                                        </p:tgtEl>
                                      </p:cMediaNode>
                                    </p:audio>
                                  </p:subTnLst>
                                </p:cTn>
                              </p:par>
                            </p:childTnLst>
                          </p:cTn>
                        </p:par>
                      </p:childTnLst>
                    </p:cTn>
                  </p:par>
                  <p:par>
                    <p:cTn id="221" fill="hold">
                      <p:stCondLst>
                        <p:cond delay="indefinite"/>
                      </p:stCondLst>
                      <p:childTnLst>
                        <p:par>
                          <p:cTn id="222" fill="hold">
                            <p:stCondLst>
                              <p:cond delay="0"/>
                            </p:stCondLst>
                            <p:childTnLst>
                              <p:par>
                                <p:cTn id="223" presetID="10" presetClass="entr" presetSubtype="0" fill="hold" grpId="0" nodeType="clickEffect">
                                  <p:stCondLst>
                                    <p:cond delay="0"/>
                                  </p:stCondLst>
                                  <p:childTnLst>
                                    <p:set>
                                      <p:cBhvr>
                                        <p:cTn id="224" dur="1" fill="hold">
                                          <p:stCondLst>
                                            <p:cond delay="0"/>
                                          </p:stCondLst>
                                        </p:cTn>
                                        <p:tgtEl>
                                          <p:spTgt spid="191"/>
                                        </p:tgtEl>
                                        <p:attrNameLst>
                                          <p:attrName>style.visibility</p:attrName>
                                        </p:attrNameLst>
                                      </p:cBhvr>
                                      <p:to>
                                        <p:strVal val="visible"/>
                                      </p:to>
                                    </p:set>
                                    <p:animEffect transition="in" filter="fade">
                                      <p:cBhvr>
                                        <p:cTn id="225" dur="500"/>
                                        <p:tgtEl>
                                          <p:spTgt spid="191"/>
                                        </p:tgtEl>
                                      </p:cBhvr>
                                    </p:animEffect>
                                  </p:childTnLst>
                                  <p:subTnLst>
                                    <p:audio>
                                      <p:cMediaNode>
                                        <p:cTn display="0" masterRel="sameClick">
                                          <p:stCondLst>
                                            <p:cond evt="begin" delay="0">
                                              <p:tn val="223"/>
                                            </p:cond>
                                          </p:stCondLst>
                                          <p:endCondLst>
                                            <p:cond evt="onStopAudio" delay="0">
                                              <p:tgtEl>
                                                <p:sldTgt/>
                                              </p:tgtEl>
                                            </p:cond>
                                          </p:endCondLst>
                                        </p:cTn>
                                        <p:tgtEl>
                                          <p:sndTgt r:embed="rId45" name="un_u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150" grpId="0"/>
      <p:bldP spid="152" grpId="0"/>
      <p:bldP spid="153" grpId="0"/>
      <p:bldP spid="154" grpId="0"/>
      <p:bldP spid="155" grpId="0"/>
      <p:bldP spid="156" grpId="0"/>
      <p:bldP spid="157" grpId="0"/>
      <p:bldP spid="158" grpId="0"/>
      <p:bldP spid="159" grpId="0"/>
      <p:bldP spid="160" grpId="0"/>
      <p:bldP spid="161" grpId="0"/>
      <p:bldP spid="162" grpId="0"/>
      <p:bldP spid="163" grpId="0"/>
      <p:bldP spid="165" grpId="0"/>
      <p:bldP spid="166" grpId="0"/>
      <p:bldP spid="167" grpId="0"/>
      <p:bldP spid="168" grpId="0"/>
      <p:bldP spid="169" grpId="0"/>
      <p:bldP spid="170" grpId="0"/>
      <p:bldP spid="171" grpId="0"/>
      <p:bldP spid="172" grpId="0"/>
      <p:bldP spid="173" grpId="0"/>
      <p:bldP spid="174" grpId="0"/>
      <p:bldP spid="175" grpId="0"/>
      <p:bldP spid="176" grpId="0"/>
      <p:bldP spid="177" grpId="0"/>
      <p:bldP spid="178" grpId="0"/>
      <p:bldP spid="179" grpId="0"/>
      <p:bldP spid="180" grpId="0"/>
      <p:bldP spid="181" grpId="0"/>
      <p:bldP spid="182" grpId="0"/>
      <p:bldP spid="183" grpId="0"/>
      <p:bldP spid="184" grpId="0"/>
      <p:bldP spid="185" grpId="0"/>
      <p:bldP spid="186" grpId="0"/>
      <p:bldP spid="187" grpId="0"/>
      <p:bldP spid="188" grpId="0"/>
      <p:bldP spid="189" grpId="0"/>
      <p:bldP spid="190" grpId="0"/>
      <p:bldP spid="191" grpId="0"/>
      <p:bldP spid="192" grpId="0"/>
      <p:bldP spid="193" grpId="0"/>
      <p:bldP spid="194" grpId="0"/>
      <p:bldP spid="19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187878" y="6494075"/>
            <a:ext cx="3178753"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Robert </a:t>
            </a:r>
            <a:r>
              <a:rPr lang="en-GB" sz="1200" dirty="0" err="1">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
        <p:nvSpPr>
          <p:cNvPr id="84" name="TextBox 83"/>
          <p:cNvSpPr txBox="1"/>
          <p:nvPr/>
        </p:nvSpPr>
        <p:spPr>
          <a:xfrm>
            <a:off x="1703070" y="377190"/>
            <a:ext cx="9144000"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Target SSC in French</a:t>
            </a:r>
            <a:endParaRPr lang="en-GB" sz="3200" dirty="0">
              <a:solidFill>
                <a:prstClr val="black"/>
              </a:solidFill>
              <a:latin typeface="Century Gothic" panose="020B0502020202020204" pitchFamily="34" charset="0"/>
            </a:endParaRPr>
          </a:p>
        </p:txBody>
      </p:sp>
      <p:graphicFrame>
        <p:nvGraphicFramePr>
          <p:cNvPr id="85" name="Table 84"/>
          <p:cNvGraphicFramePr>
            <a:graphicFrameLocks noGrp="1"/>
          </p:cNvGraphicFramePr>
          <p:nvPr>
            <p:extLst/>
          </p:nvPr>
        </p:nvGraphicFramePr>
        <p:xfrm>
          <a:off x="331470" y="1078170"/>
          <a:ext cx="11452860" cy="4983946"/>
        </p:xfrm>
        <a:graphic>
          <a:graphicData uri="http://schemas.openxmlformats.org/drawingml/2006/table">
            <a:tbl>
              <a:tblPr firstRow="1" firstCol="1" bandRow="1">
                <a:tableStyleId>{5C22544A-7EE6-4342-B048-85BDC9FD1C3A}</a:tableStyleId>
              </a:tblPr>
              <a:tblGrid>
                <a:gridCol w="1604809"/>
                <a:gridCol w="1629498"/>
                <a:gridCol w="2462998"/>
                <a:gridCol w="1644776"/>
                <a:gridCol w="1681882"/>
                <a:gridCol w="2428897"/>
              </a:tblGrid>
              <a:tr h="706890">
                <a:tc>
                  <a:txBody>
                    <a:bodyPr/>
                    <a:lstStyle/>
                    <a:p>
                      <a:pPr algn="ctr">
                        <a:spcAft>
                          <a:spcPts val="0"/>
                        </a:spcAft>
                      </a:pPr>
                      <a:r>
                        <a:rPr lang="en-GB" sz="2000" kern="100" dirty="0">
                          <a:solidFill>
                            <a:srgbClr val="000099"/>
                          </a:solidFill>
                          <a:effectLst/>
                          <a:latin typeface="Century Gothic" panose="020B0502020202020204" pitchFamily="34" charset="0"/>
                        </a:rPr>
                        <a:t>Teaching order</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solidFill>
                            <a:srgbClr val="000099"/>
                          </a:solidFill>
                          <a:effectLst/>
                          <a:latin typeface="Century Gothic" panose="020B0502020202020204" pitchFamily="34" charset="0"/>
                        </a:rPr>
                        <a:t>Frequency order</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solidFill>
                            <a:srgbClr val="000099"/>
                          </a:solidFill>
                          <a:effectLst/>
                          <a:latin typeface="Century Gothic" panose="020B0502020202020204" pitchFamily="34" charset="0"/>
                        </a:rPr>
                        <a:t>SSC</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solidFill>
                            <a:srgbClr val="000099"/>
                          </a:solidFill>
                          <a:effectLst/>
                          <a:latin typeface="Century Gothic" panose="020B0502020202020204" pitchFamily="34" charset="0"/>
                        </a:rPr>
                        <a:t>Teaching order</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solidFill>
                            <a:srgbClr val="000099"/>
                          </a:solidFill>
                          <a:effectLst/>
                          <a:latin typeface="Century Gothic" panose="020B0502020202020204" pitchFamily="34" charset="0"/>
                        </a:rPr>
                        <a:t>Frequency order</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solidFill>
                            <a:srgbClr val="000099"/>
                          </a:solidFill>
                          <a:effectLst/>
                          <a:latin typeface="Century Gothic" panose="020B0502020202020204" pitchFamily="34" charset="0"/>
                        </a:rPr>
                        <a:t>SSC</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r>
              <a:tr h="353445">
                <a:tc>
                  <a:txBody>
                    <a:bodyPr/>
                    <a:lstStyle/>
                    <a:p>
                      <a:pPr algn="ctr">
                        <a:spcAft>
                          <a:spcPts val="0"/>
                        </a:spcAft>
                      </a:pPr>
                      <a:r>
                        <a:rPr lang="en-GB" sz="2000" kern="100" dirty="0">
                          <a:solidFill>
                            <a:srgbClr val="000099"/>
                          </a:solidFill>
                          <a:effectLst/>
                          <a:latin typeface="Century Gothic" panose="020B0502020202020204" pitchFamily="34" charset="0"/>
                        </a:rPr>
                        <a:t>1</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SFC</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13</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12</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-in / -</a:t>
                      </a:r>
                      <a:r>
                        <a:rPr lang="en-GB" sz="2000" kern="100" dirty="0" err="1">
                          <a:effectLst/>
                          <a:latin typeface="Century Gothic" panose="020B0502020202020204" pitchFamily="34" charset="0"/>
                        </a:rPr>
                        <a:t>ain</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r>
              <a:tr h="353445">
                <a:tc>
                  <a:txBody>
                    <a:bodyPr/>
                    <a:lstStyle/>
                    <a:p>
                      <a:pPr algn="ctr">
                        <a:spcAft>
                          <a:spcPts val="0"/>
                        </a:spcAft>
                      </a:pPr>
                      <a:r>
                        <a:rPr lang="en-GB" sz="2000" kern="100" dirty="0">
                          <a:solidFill>
                            <a:srgbClr val="000099"/>
                          </a:solidFill>
                          <a:effectLst/>
                          <a:latin typeface="Century Gothic" panose="020B0502020202020204" pitchFamily="34" charset="0"/>
                        </a:rPr>
                        <a:t>2</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a:effectLst/>
                          <a:latin typeface="Century Gothic" panose="020B0502020202020204" pitchFamily="34" charset="0"/>
                        </a:rPr>
                        <a:t>2</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a</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14</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13</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è / ê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r>
              <a:tr h="353445">
                <a:tc>
                  <a:txBody>
                    <a:bodyPr/>
                    <a:lstStyle/>
                    <a:p>
                      <a:pPr algn="ctr">
                        <a:spcAft>
                          <a:spcPts val="0"/>
                        </a:spcAft>
                      </a:pPr>
                      <a:r>
                        <a:rPr lang="en-GB" sz="2000" kern="100" dirty="0">
                          <a:solidFill>
                            <a:srgbClr val="000099"/>
                          </a:solidFill>
                          <a:effectLst/>
                          <a:latin typeface="Century Gothic" panose="020B0502020202020204" pitchFamily="34" charset="0"/>
                        </a:rPr>
                        <a:t>3</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3</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i </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15</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a:effectLst/>
                          <a:latin typeface="Century Gothic" panose="020B0502020202020204" pitchFamily="34" charset="0"/>
                        </a:rPr>
                        <a:t>13</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ai</a:t>
                      </a:r>
                      <a:r>
                        <a:rPr lang="en-GB" sz="2000" kern="100" dirty="0">
                          <a:effectLst/>
                          <a:latin typeface="Century Gothic" panose="020B0502020202020204" pitchFamily="34" charset="0"/>
                        </a:rPr>
                        <a:t> (</a:t>
                      </a:r>
                      <a:r>
                        <a:rPr lang="en-GB" sz="2000" kern="100" dirty="0" err="1">
                          <a:effectLst/>
                          <a:latin typeface="Century Gothic" panose="020B0502020202020204" pitchFamily="34" charset="0"/>
                        </a:rPr>
                        <a:t>ais</a:t>
                      </a:r>
                      <a:r>
                        <a:rPr lang="en-GB" sz="2000" kern="100" dirty="0">
                          <a:effectLst/>
                          <a:latin typeface="Century Gothic" panose="020B0502020202020204" pitchFamily="34" charset="0"/>
                        </a:rPr>
                        <a:t> / ait)</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r>
              <a:tr h="353445">
                <a:tc>
                  <a:txBody>
                    <a:bodyPr/>
                    <a:lstStyle/>
                    <a:p>
                      <a:pPr algn="ctr">
                        <a:spcAft>
                          <a:spcPts val="0"/>
                        </a:spcAft>
                      </a:pPr>
                      <a:r>
                        <a:rPr lang="en-GB" sz="2000" kern="100" dirty="0">
                          <a:solidFill>
                            <a:srgbClr val="000099"/>
                          </a:solidFill>
                          <a:effectLst/>
                          <a:latin typeface="Century Gothic" panose="020B0502020202020204" pitchFamily="34" charset="0"/>
                        </a:rPr>
                        <a:t>4</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5</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eu </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a:solidFill>
                            <a:srgbClr val="000099"/>
                          </a:solidFill>
                          <a:effectLst/>
                          <a:latin typeface="Century Gothic" panose="020B0502020202020204" pitchFamily="34" charset="0"/>
                        </a:rPr>
                        <a:t>16</a:t>
                      </a:r>
                      <a:endParaRPr lang="en-GB" sz="1600" b="1" kern="10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15</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oi</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r>
              <a:tr h="353445">
                <a:tc>
                  <a:txBody>
                    <a:bodyPr/>
                    <a:lstStyle/>
                    <a:p>
                      <a:pPr algn="ctr">
                        <a:spcAft>
                          <a:spcPts val="0"/>
                        </a:spcAft>
                      </a:pPr>
                      <a:r>
                        <a:rPr lang="en-GB" sz="2000" kern="100" dirty="0">
                          <a:solidFill>
                            <a:srgbClr val="000099"/>
                          </a:solidFill>
                          <a:effectLst/>
                          <a:latin typeface="Century Gothic" panose="020B0502020202020204" pitchFamily="34" charset="0"/>
                        </a:rPr>
                        <a:t>5</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a:effectLst/>
                          <a:latin typeface="Century Gothic" panose="020B0502020202020204" pitchFamily="34" charset="0"/>
                        </a:rPr>
                        <a:t>5</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e</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17</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19</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ch</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r>
              <a:tr h="389161">
                <a:tc>
                  <a:txBody>
                    <a:bodyPr/>
                    <a:lstStyle/>
                    <a:p>
                      <a:pPr algn="ctr">
                        <a:spcAft>
                          <a:spcPts val="0"/>
                        </a:spcAft>
                      </a:pPr>
                      <a:r>
                        <a:rPr lang="en-GB" sz="2000" kern="100" dirty="0">
                          <a:solidFill>
                            <a:srgbClr val="000099"/>
                          </a:solidFill>
                          <a:effectLst/>
                          <a:latin typeface="Century Gothic" panose="020B0502020202020204" pitchFamily="34" charset="0"/>
                        </a:rPr>
                        <a:t>6</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a:effectLst/>
                          <a:latin typeface="Century Gothic" panose="020B0502020202020204" pitchFamily="34" charset="0"/>
                        </a:rPr>
                        <a:t>8</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o /eau / au</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18</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20</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ç (and soft -c)</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r>
              <a:tr h="353445">
                <a:tc>
                  <a:txBody>
                    <a:bodyPr/>
                    <a:lstStyle/>
                    <a:p>
                      <a:pPr algn="ctr">
                        <a:spcAft>
                          <a:spcPts val="0"/>
                        </a:spcAft>
                      </a:pPr>
                      <a:r>
                        <a:rPr lang="en-GB" sz="2000" kern="100" dirty="0">
                          <a:solidFill>
                            <a:srgbClr val="000099"/>
                          </a:solidFill>
                          <a:effectLst/>
                          <a:latin typeface="Century Gothic" panose="020B0502020202020204" pitchFamily="34" charset="0"/>
                        </a:rPr>
                        <a:t>7</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9</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u</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19</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14</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qu</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r>
              <a:tr h="353445">
                <a:tc>
                  <a:txBody>
                    <a:bodyPr/>
                    <a:lstStyle/>
                    <a:p>
                      <a:pPr algn="ctr">
                        <a:spcAft>
                          <a:spcPts val="0"/>
                        </a:spcAft>
                      </a:pPr>
                      <a:r>
                        <a:rPr lang="en-GB" sz="2000" kern="100" dirty="0">
                          <a:solidFill>
                            <a:srgbClr val="000099"/>
                          </a:solidFill>
                          <a:effectLst/>
                          <a:latin typeface="Century Gothic" panose="020B0502020202020204" pitchFamily="34" charset="0"/>
                        </a:rPr>
                        <a:t>8</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11</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ou</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20</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17</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j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r>
              <a:tr h="353445">
                <a:tc>
                  <a:txBody>
                    <a:bodyPr/>
                    <a:lstStyle/>
                    <a:p>
                      <a:pPr algn="ctr">
                        <a:spcAft>
                          <a:spcPts val="0"/>
                        </a:spcAft>
                      </a:pPr>
                      <a:r>
                        <a:rPr lang="en-GB" sz="2000" kern="100" dirty="0">
                          <a:solidFill>
                            <a:srgbClr val="000099"/>
                          </a:solidFill>
                          <a:effectLst/>
                          <a:latin typeface="Century Gothic" panose="020B0502020202020204" pitchFamily="34" charset="0"/>
                        </a:rPr>
                        <a:t>9</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4</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SFe</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21</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18</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t>
                      </a:r>
                      <a:r>
                        <a:rPr lang="en-GB" sz="2000" kern="100" dirty="0" err="1">
                          <a:effectLst/>
                          <a:latin typeface="Century Gothic" panose="020B0502020202020204" pitchFamily="34" charset="0"/>
                        </a:rPr>
                        <a:t>tion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r>
              <a:tr h="353445">
                <a:tc>
                  <a:txBody>
                    <a:bodyPr/>
                    <a:lstStyle/>
                    <a:p>
                      <a:pPr algn="ctr">
                        <a:spcAft>
                          <a:spcPts val="0"/>
                        </a:spcAft>
                      </a:pPr>
                      <a:r>
                        <a:rPr lang="en-GB" sz="2000" kern="100" dirty="0">
                          <a:solidFill>
                            <a:srgbClr val="000099"/>
                          </a:solidFill>
                          <a:effectLst/>
                          <a:latin typeface="Century Gothic" panose="020B0502020202020204" pitchFamily="34" charset="0"/>
                        </a:rPr>
                        <a:t>10</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6</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é</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22</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21</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t>
                      </a:r>
                      <a:r>
                        <a:rPr lang="en-GB" sz="2000" kern="100" dirty="0" err="1">
                          <a:effectLst/>
                          <a:latin typeface="Century Gothic" panose="020B0502020202020204" pitchFamily="34" charset="0"/>
                        </a:rPr>
                        <a:t>ien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r>
              <a:tr h="353445">
                <a:tc>
                  <a:txBody>
                    <a:bodyPr/>
                    <a:lstStyle/>
                    <a:p>
                      <a:pPr algn="ctr">
                        <a:spcAft>
                          <a:spcPts val="0"/>
                        </a:spcAft>
                      </a:pPr>
                      <a:r>
                        <a:rPr lang="en-GB" sz="2000" kern="100" dirty="0">
                          <a:solidFill>
                            <a:srgbClr val="000099"/>
                          </a:solidFill>
                          <a:effectLst/>
                          <a:latin typeface="Century Gothic" panose="020B0502020202020204" pitchFamily="34" charset="0"/>
                        </a:rPr>
                        <a:t>11</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a:effectLst/>
                          <a:latin typeface="Century Gothic" panose="020B0502020202020204" pitchFamily="34" charset="0"/>
                        </a:rPr>
                        <a:t>7</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en / an</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23</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16</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un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r>
              <a:tr h="353445">
                <a:tc>
                  <a:txBody>
                    <a:bodyPr/>
                    <a:lstStyle/>
                    <a:p>
                      <a:pPr algn="ctr">
                        <a:spcAft>
                          <a:spcPts val="0"/>
                        </a:spcAft>
                      </a:pPr>
                      <a:r>
                        <a:rPr lang="en-GB" sz="2000" kern="100" dirty="0">
                          <a:solidFill>
                            <a:srgbClr val="000099"/>
                          </a:solidFill>
                          <a:effectLst/>
                          <a:latin typeface="Century Gothic" panose="020B0502020202020204" pitchFamily="34" charset="0"/>
                        </a:rPr>
                        <a:t>12</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10</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on</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 </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tc>
                <a:tc>
                  <a:txBody>
                    <a:bodyPr/>
                    <a:lstStyle/>
                    <a:p>
                      <a:pPr algn="ctr">
                        <a:spcAft>
                          <a:spcPts val="0"/>
                        </a:spcAft>
                      </a:pP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tc>
              </a:tr>
            </a:tbl>
          </a:graphicData>
        </a:graphic>
      </p:graphicFrame>
    </p:spTree>
    <p:extLst>
      <p:ext uri="{BB962C8B-B14F-4D97-AF65-F5344CB8AC3E}">
        <p14:creationId xmlns:p14="http://schemas.microsoft.com/office/powerpoint/2010/main" val="37519549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4" name="TextBox 83"/>
          <p:cNvSpPr txBox="1"/>
          <p:nvPr/>
        </p:nvSpPr>
        <p:spPr>
          <a:xfrm>
            <a:off x="1703070" y="377190"/>
            <a:ext cx="9144000"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Source words in French </a:t>
            </a:r>
            <a:endParaRPr lang="en-GB" sz="3200" dirty="0">
              <a:solidFill>
                <a:prstClr val="black"/>
              </a:solidFill>
              <a:latin typeface="Century Gothic" panose="020B0502020202020204" pitchFamily="34" charset="0"/>
            </a:endParaRPr>
          </a:p>
        </p:txBody>
      </p:sp>
      <p:graphicFrame>
        <p:nvGraphicFramePr>
          <p:cNvPr id="85" name="Table 84"/>
          <p:cNvGraphicFramePr>
            <a:graphicFrameLocks noGrp="1"/>
          </p:cNvGraphicFramePr>
          <p:nvPr>
            <p:extLst/>
          </p:nvPr>
        </p:nvGraphicFramePr>
        <p:xfrm>
          <a:off x="331470" y="1078170"/>
          <a:ext cx="11578878" cy="4983946"/>
        </p:xfrm>
        <a:graphic>
          <a:graphicData uri="http://schemas.openxmlformats.org/drawingml/2006/table">
            <a:tbl>
              <a:tblPr firstRow="1" firstCol="1" bandRow="1">
                <a:tableStyleId>{5C22544A-7EE6-4342-B048-85BDC9FD1C3A}</a:tableStyleId>
              </a:tblPr>
              <a:tblGrid>
                <a:gridCol w="1140775"/>
                <a:gridCol w="1750817"/>
                <a:gridCol w="1169186"/>
                <a:gridCol w="1233048"/>
                <a:gridCol w="1105324"/>
                <a:gridCol w="1973542"/>
                <a:gridCol w="1479610"/>
                <a:gridCol w="1726576"/>
              </a:tblGrid>
              <a:tr h="706890">
                <a:tc>
                  <a:txBody>
                    <a:bodyPr/>
                    <a:lstStyle/>
                    <a:p>
                      <a:pPr algn="ctr">
                        <a:spcAft>
                          <a:spcPts val="0"/>
                        </a:spcAft>
                      </a:pPr>
                      <a:r>
                        <a:rPr lang="en-GB" sz="1600" kern="100" dirty="0">
                          <a:effectLst/>
                          <a:latin typeface="Century Gothic" panose="020B0502020202020204" pitchFamily="34" charset="0"/>
                        </a:rPr>
                        <a:t>Teaching order</a:t>
                      </a:r>
                      <a:endParaRPr lang="en-GB" sz="12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SSC</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smtClean="0">
                          <a:effectLst/>
                          <a:latin typeface="Century Gothic" panose="020B0502020202020204" pitchFamily="34" charset="0"/>
                        </a:rPr>
                        <a:t>Source word</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smtClean="0">
                          <a:effectLst/>
                          <a:latin typeface="Century Gothic" panose="020B0502020202020204" pitchFamily="34" charset="0"/>
                        </a:rPr>
                        <a:t>Frequency</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a:effectLst/>
                          <a:latin typeface="Century Gothic" panose="020B0502020202020204" pitchFamily="34" charset="0"/>
                        </a:rPr>
                        <a:t>Teaching order</a:t>
                      </a:r>
                      <a:endParaRPr lang="en-GB" sz="12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SSC</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smtClean="0">
                          <a:effectLst/>
                          <a:latin typeface="Century Gothic" panose="020B0502020202020204" pitchFamily="34" charset="0"/>
                        </a:rPr>
                        <a:t>Source word</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smtClean="0">
                          <a:effectLst/>
                          <a:latin typeface="Century Gothic" panose="020B0502020202020204" pitchFamily="34" charset="0"/>
                        </a:rPr>
                        <a:t>Frequency</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r>
              <a:tr h="353445">
                <a:tc>
                  <a:txBody>
                    <a:bodyPr/>
                    <a:lstStyle/>
                    <a:p>
                      <a:pPr algn="ctr">
                        <a:spcAft>
                          <a:spcPts val="0"/>
                        </a:spcAft>
                      </a:pPr>
                      <a:r>
                        <a:rPr lang="en-GB" sz="2000" kern="100" dirty="0">
                          <a:effectLst/>
                          <a:latin typeface="Century Gothic" panose="020B0502020202020204" pitchFamily="34" charset="0"/>
                        </a:rPr>
                        <a:t>1</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SFC</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dans</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11</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13</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-in / -</a:t>
                      </a:r>
                      <a:r>
                        <a:rPr lang="en-GB" sz="2000" kern="100" dirty="0" err="1">
                          <a:effectLst/>
                          <a:latin typeface="Century Gothic" panose="020B0502020202020204" pitchFamily="34" charset="0"/>
                        </a:rPr>
                        <a:t>ain</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train</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232</a:t>
                      </a:r>
                    </a:p>
                  </a:txBody>
                  <a:tcPr marL="0" marR="0" marT="0" marB="0" anchor="ctr"/>
                </a:tc>
              </a:tr>
              <a:tr h="353445">
                <a:tc>
                  <a:txBody>
                    <a:bodyPr/>
                    <a:lstStyle/>
                    <a:p>
                      <a:pPr algn="ctr">
                        <a:spcAft>
                          <a:spcPts val="0"/>
                        </a:spcAft>
                      </a:pPr>
                      <a:r>
                        <a:rPr lang="en-GB" sz="2000" kern="100" dirty="0">
                          <a:effectLst/>
                          <a:latin typeface="Century Gothic" panose="020B0502020202020204" pitchFamily="34" charset="0"/>
                        </a:rPr>
                        <a:t>2</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animal</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1002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14</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è / ê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tête</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343</a:t>
                      </a:r>
                    </a:p>
                  </a:txBody>
                  <a:tcPr marL="0" marR="0" marT="0" marB="0" anchor="ctr"/>
                </a:tc>
              </a:tr>
              <a:tr h="353445">
                <a:tc>
                  <a:txBody>
                    <a:bodyPr/>
                    <a:lstStyle/>
                    <a:p>
                      <a:pPr algn="ctr">
                        <a:spcAft>
                          <a:spcPts val="0"/>
                        </a:spcAft>
                      </a:pPr>
                      <a:r>
                        <a:rPr lang="en-GB" sz="2000" kern="100" dirty="0">
                          <a:effectLst/>
                          <a:latin typeface="Century Gothic" panose="020B0502020202020204" pitchFamily="34" charset="0"/>
                        </a:rPr>
                        <a:t>3</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i</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midi</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2483</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15</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ai</a:t>
                      </a:r>
                      <a:r>
                        <a:rPr lang="en-GB" sz="2000" kern="100" dirty="0">
                          <a:effectLst/>
                          <a:latin typeface="Century Gothic" panose="020B0502020202020204" pitchFamily="34" charset="0"/>
                        </a:rPr>
                        <a:t> (</a:t>
                      </a:r>
                      <a:r>
                        <a:rPr lang="en-GB" sz="2000" kern="100" dirty="0" err="1">
                          <a:effectLst/>
                          <a:latin typeface="Century Gothic" panose="020B0502020202020204" pitchFamily="34" charset="0"/>
                        </a:rPr>
                        <a:t>ais</a:t>
                      </a:r>
                      <a:r>
                        <a:rPr lang="en-GB" sz="2000" kern="100" dirty="0">
                          <a:effectLst/>
                          <a:latin typeface="Century Gothic" panose="020B0502020202020204" pitchFamily="34" charset="0"/>
                        </a:rPr>
                        <a:t> / ait)</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vrai</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292</a:t>
                      </a:r>
                    </a:p>
                  </a:txBody>
                  <a:tcPr marL="0" marR="0" marT="0" marB="0" anchor="ctr"/>
                </a:tc>
              </a:tr>
              <a:tr h="353445">
                <a:tc>
                  <a:txBody>
                    <a:bodyPr/>
                    <a:lstStyle/>
                    <a:p>
                      <a:pPr algn="ctr">
                        <a:spcAft>
                          <a:spcPts val="0"/>
                        </a:spcAft>
                      </a:pPr>
                      <a:r>
                        <a:rPr lang="en-GB" sz="2000" kern="100" dirty="0">
                          <a:effectLst/>
                          <a:latin typeface="Century Gothic" panose="020B0502020202020204" pitchFamily="34" charset="0"/>
                        </a:rPr>
                        <a:t>4</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eu</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deux</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41</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a:effectLst/>
                          <a:latin typeface="Century Gothic" panose="020B0502020202020204" pitchFamily="34" charset="0"/>
                        </a:rPr>
                        <a:t>16</a:t>
                      </a:r>
                      <a:endParaRPr lang="en-GB" sz="1600" b="1" kern="10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oi</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voir</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69</a:t>
                      </a:r>
                    </a:p>
                  </a:txBody>
                  <a:tcPr marL="0" marR="0" marT="0" marB="0" anchor="ctr"/>
                </a:tc>
              </a:tr>
              <a:tr h="353445">
                <a:tc>
                  <a:txBody>
                    <a:bodyPr/>
                    <a:lstStyle/>
                    <a:p>
                      <a:pPr algn="ctr">
                        <a:spcAft>
                          <a:spcPts val="0"/>
                        </a:spcAft>
                      </a:pPr>
                      <a:r>
                        <a:rPr lang="en-GB" sz="2000" kern="100" dirty="0">
                          <a:effectLst/>
                          <a:latin typeface="Century Gothic" panose="020B0502020202020204" pitchFamily="34" charset="0"/>
                        </a:rPr>
                        <a:t>5</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e</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je</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22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17</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ch</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chercher</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336</a:t>
                      </a:r>
                    </a:p>
                  </a:txBody>
                  <a:tcPr marL="0" marR="0" marT="0" marB="0" anchor="ctr"/>
                </a:tc>
              </a:tr>
              <a:tr h="389161">
                <a:tc>
                  <a:txBody>
                    <a:bodyPr/>
                    <a:lstStyle/>
                    <a:p>
                      <a:pPr algn="ctr">
                        <a:spcAft>
                          <a:spcPts val="0"/>
                        </a:spcAft>
                      </a:pPr>
                      <a:r>
                        <a:rPr lang="en-GB" sz="2000" kern="100" dirty="0">
                          <a:effectLst/>
                          <a:latin typeface="Century Gothic" panose="020B0502020202020204" pitchFamily="34" charset="0"/>
                        </a:rPr>
                        <a:t>6</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o /eau / au</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gauche</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607</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18</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ç (and soft -c)</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ici</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167</a:t>
                      </a:r>
                    </a:p>
                  </a:txBody>
                  <a:tcPr marL="0" marR="0" marT="0" marB="0" anchor="ctr"/>
                </a:tc>
              </a:tr>
              <a:tr h="353445">
                <a:tc>
                  <a:txBody>
                    <a:bodyPr/>
                    <a:lstStyle/>
                    <a:p>
                      <a:pPr algn="ctr">
                        <a:spcAft>
                          <a:spcPts val="0"/>
                        </a:spcAft>
                      </a:pPr>
                      <a:r>
                        <a:rPr lang="en-GB" sz="2000" kern="100" dirty="0">
                          <a:effectLst/>
                          <a:latin typeface="Century Gothic" panose="020B0502020202020204" pitchFamily="34" charset="0"/>
                        </a:rPr>
                        <a:t>7</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u</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tu</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112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19</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qu</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question</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144</a:t>
                      </a:r>
                    </a:p>
                  </a:txBody>
                  <a:tcPr marL="0" marR="0" marT="0" marB="0" anchor="ctr"/>
                </a:tc>
              </a:tr>
              <a:tr h="353445">
                <a:tc>
                  <a:txBody>
                    <a:bodyPr/>
                    <a:lstStyle/>
                    <a:p>
                      <a:pPr algn="ctr">
                        <a:spcAft>
                          <a:spcPts val="0"/>
                        </a:spcAft>
                      </a:pPr>
                      <a:r>
                        <a:rPr lang="en-GB" sz="2000" kern="100" dirty="0">
                          <a:effectLst/>
                          <a:latin typeface="Century Gothic" panose="020B0502020202020204" pitchFamily="34" charset="0"/>
                        </a:rPr>
                        <a:t>8</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ou</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nous</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31</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20</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j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jour</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78</a:t>
                      </a:r>
                    </a:p>
                  </a:txBody>
                  <a:tcPr marL="0" marR="0" marT="0" marB="0" anchor="ctr"/>
                </a:tc>
              </a:tr>
              <a:tr h="353445">
                <a:tc>
                  <a:txBody>
                    <a:bodyPr/>
                    <a:lstStyle/>
                    <a:p>
                      <a:pPr algn="ctr">
                        <a:spcAft>
                          <a:spcPts val="0"/>
                        </a:spcAft>
                      </a:pPr>
                      <a:r>
                        <a:rPr lang="en-GB" sz="2000" kern="100" dirty="0">
                          <a:effectLst/>
                          <a:latin typeface="Century Gothic" panose="020B0502020202020204" pitchFamily="34" charset="0"/>
                        </a:rPr>
                        <a:t>9</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SFe</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timide</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3835</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21</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t>
                      </a:r>
                      <a:r>
                        <a:rPr lang="en-GB" sz="2000" kern="100" dirty="0" err="1">
                          <a:effectLst/>
                          <a:latin typeface="Century Gothic" panose="020B0502020202020204" pitchFamily="34" charset="0"/>
                        </a:rPr>
                        <a:t>tion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Attention!</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482</a:t>
                      </a:r>
                    </a:p>
                  </a:txBody>
                  <a:tcPr marL="0" marR="0" marT="0" marB="0" anchor="ctr"/>
                </a:tc>
              </a:tr>
              <a:tr h="353445">
                <a:tc>
                  <a:txBody>
                    <a:bodyPr/>
                    <a:lstStyle/>
                    <a:p>
                      <a:pPr algn="ctr">
                        <a:spcAft>
                          <a:spcPts val="0"/>
                        </a:spcAft>
                      </a:pPr>
                      <a:r>
                        <a:rPr lang="en-GB" sz="2000" kern="100" dirty="0">
                          <a:effectLst/>
                          <a:latin typeface="Century Gothic" panose="020B0502020202020204" pitchFamily="34" charset="0"/>
                        </a:rPr>
                        <a:t>10</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é</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écrire</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382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22</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t>
                      </a:r>
                      <a:r>
                        <a:rPr lang="en-GB" sz="2000" kern="100" dirty="0" err="1">
                          <a:effectLst/>
                          <a:latin typeface="Century Gothic" panose="020B0502020202020204" pitchFamily="34" charset="0"/>
                        </a:rPr>
                        <a:t>ien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bien</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47</a:t>
                      </a:r>
                    </a:p>
                  </a:txBody>
                  <a:tcPr marL="0" marR="0" marT="0" marB="0" anchor="ctr"/>
                </a:tc>
              </a:tr>
              <a:tr h="353445">
                <a:tc>
                  <a:txBody>
                    <a:bodyPr/>
                    <a:lstStyle/>
                    <a:p>
                      <a:pPr algn="ctr">
                        <a:spcAft>
                          <a:spcPts val="0"/>
                        </a:spcAft>
                      </a:pPr>
                      <a:r>
                        <a:rPr lang="en-GB" sz="2000" kern="100" dirty="0">
                          <a:effectLst/>
                          <a:latin typeface="Century Gothic" panose="020B0502020202020204" pitchFamily="34" charset="0"/>
                        </a:rPr>
                        <a:t>11</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en</a:t>
                      </a:r>
                      <a:r>
                        <a:rPr lang="en-GB" sz="2000" kern="100" dirty="0">
                          <a:effectLst/>
                          <a:latin typeface="Century Gothic" panose="020B0502020202020204" pitchFamily="34" charset="0"/>
                        </a:rPr>
                        <a:t> / an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enfant</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126</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23</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un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un</a:t>
                      </a:r>
                    </a:p>
                  </a:txBody>
                  <a:tcPr marL="0" marR="0" marT="0" marB="0" anchor="ctr">
                    <a:solidFill>
                      <a:srgbClr val="EA5F00"/>
                    </a:solidFill>
                  </a:tcPr>
                </a:tc>
                <a:tc>
                  <a:txBody>
                    <a:bodyPr/>
                    <a:lstStyle/>
                    <a:p>
                      <a:pPr algn="ctr" fontAlgn="ctr"/>
                      <a:r>
                        <a:rPr lang="en-GB" sz="2000" b="0" i="0" u="none" strike="noStrike" dirty="0">
                          <a:solidFill>
                            <a:srgbClr val="000000"/>
                          </a:solidFill>
                          <a:effectLst/>
                          <a:latin typeface="Century Gothic" panose="020B0502020202020204" pitchFamily="34" charset="0"/>
                        </a:rPr>
                        <a:t>3</a:t>
                      </a:r>
                    </a:p>
                  </a:txBody>
                  <a:tcPr marL="0" marR="0" marT="0" marB="0" anchor="ctr"/>
                </a:tc>
              </a:tr>
              <a:tr h="353445">
                <a:tc>
                  <a:txBody>
                    <a:bodyPr/>
                    <a:lstStyle/>
                    <a:p>
                      <a:pPr algn="ctr">
                        <a:spcAft>
                          <a:spcPts val="0"/>
                        </a:spcAft>
                      </a:pPr>
                      <a:r>
                        <a:rPr lang="en-GB" sz="2000" kern="100" dirty="0">
                          <a:effectLst/>
                          <a:latin typeface="Century Gothic" panose="020B0502020202020204" pitchFamily="34" charset="0"/>
                        </a:rPr>
                        <a:t>12</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on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non!</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72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 </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tc>
                <a:tc>
                  <a:txBody>
                    <a:bodyPr/>
                    <a:lstStyle/>
                    <a:p>
                      <a:pPr algn="ctr">
                        <a:spcAft>
                          <a:spcPts val="0"/>
                        </a:spcAft>
                      </a:pP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tc>
                <a:tc>
                  <a:txBody>
                    <a:bodyPr/>
                    <a:lstStyle/>
                    <a:p>
                      <a:pPr algn="ctr">
                        <a:spcAft>
                          <a:spcPts val="0"/>
                        </a:spcAft>
                      </a:pPr>
                      <a:endParaRPr lang="en-GB" sz="1600" kern="100" dirty="0">
                        <a:effectLst/>
                        <a:latin typeface="Century Gothic" panose="020B0502020202020204" pitchFamily="34" charset="0"/>
                        <a:ea typeface="Calibri" panose="020F0502020204030204" pitchFamily="34" charset="0"/>
                      </a:endParaRPr>
                    </a:p>
                  </a:txBody>
                  <a:tcPr marL="68580" marR="68580" marT="0" marB="0"/>
                </a:tc>
                <a:tc>
                  <a:txBody>
                    <a:bodyPr/>
                    <a:lstStyle/>
                    <a:p>
                      <a:pPr algn="ctr">
                        <a:spcAft>
                          <a:spcPts val="0"/>
                        </a:spcAft>
                      </a:pPr>
                      <a:endParaRPr lang="en-GB" sz="1600" kern="100" dirty="0">
                        <a:effectLst/>
                        <a:latin typeface="Century Gothic" panose="020B0502020202020204" pitchFamily="34" charset="0"/>
                        <a:ea typeface="Calibri" panose="020F0502020204030204" pitchFamily="34" charset="0"/>
                      </a:endParaRPr>
                    </a:p>
                  </a:txBody>
                  <a:tcPr marL="68580" marR="68580" marT="0" marB="0"/>
                </a:tc>
              </a:tr>
            </a:tbl>
          </a:graphicData>
        </a:graphic>
      </p:graphicFrame>
      <p:sp>
        <p:nvSpPr>
          <p:cNvPr id="5" name="TextBox 4"/>
          <p:cNvSpPr txBox="1"/>
          <p:nvPr/>
        </p:nvSpPr>
        <p:spPr>
          <a:xfrm>
            <a:off x="7187877" y="6494075"/>
            <a:ext cx="3178753"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Robert </a:t>
            </a:r>
            <a:r>
              <a:rPr lang="en-GB" sz="1200" dirty="0" err="1">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6148174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3" name="TextBox 12"/>
          <p:cNvSpPr txBox="1"/>
          <p:nvPr/>
        </p:nvSpPr>
        <p:spPr>
          <a:xfrm>
            <a:off x="395111" y="2105561"/>
            <a:ext cx="6886222" cy="1323439"/>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French SSC </a:t>
            </a:r>
            <a:r>
              <a:rPr lang="en-GB" sz="4000" b="1" dirty="0" smtClean="0">
                <a:solidFill>
                  <a:prstClr val="white"/>
                </a:solidFill>
                <a:latin typeface="Century Gothic" panose="020B0502020202020204" pitchFamily="34" charset="0"/>
              </a:rPr>
              <a:t>(Phonics)</a:t>
            </a:r>
            <a:r>
              <a:rPr lang="en-GB" sz="4000" b="1" dirty="0">
                <a:solidFill>
                  <a:prstClr val="white"/>
                </a:solidFill>
                <a:latin typeface="Century Gothic" panose="020B0502020202020204" pitchFamily="34" charset="0"/>
              </a:rPr>
              <a:t/>
            </a:r>
            <a:br>
              <a:rPr lang="en-GB" sz="4000" b="1" dirty="0">
                <a:solidFill>
                  <a:prstClr val="white"/>
                </a:solidFill>
                <a:latin typeface="Century Gothic" panose="020B0502020202020204" pitchFamily="34" charset="0"/>
              </a:rPr>
            </a:br>
            <a:r>
              <a:rPr lang="en-GB" sz="4000" b="1" dirty="0">
                <a:solidFill>
                  <a:prstClr val="white"/>
                </a:solidFill>
                <a:latin typeface="Century Gothic" panose="020B0502020202020204" pitchFamily="34" charset="0"/>
              </a:rPr>
              <a:t>teaching sequence</a:t>
            </a:r>
          </a:p>
        </p:txBody>
      </p:sp>
      <p:sp>
        <p:nvSpPr>
          <p:cNvPr id="14" name="Title 3"/>
          <p:cNvSpPr txBox="1">
            <a:spLocks/>
          </p:cNvSpPr>
          <p:nvPr/>
        </p:nvSpPr>
        <p:spPr>
          <a:xfrm>
            <a:off x="395111" y="3301204"/>
            <a:ext cx="6606822"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dirty="0" smtClean="0">
                <a:solidFill>
                  <a:prstClr val="white"/>
                </a:solidFill>
                <a:latin typeface="Century Gothic" panose="020B0502020202020204" pitchFamily="34" charset="0"/>
              </a:rPr>
              <a:t>SFC (Silent final consonant)</a:t>
            </a:r>
            <a:endParaRPr lang="en-GB" sz="3200"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60986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sp>
        <p:nvSpPr>
          <p:cNvPr id="11" name="TextBox 10"/>
          <p:cNvSpPr txBox="1"/>
          <p:nvPr/>
        </p:nvSpPr>
        <p:spPr>
          <a:xfrm>
            <a:off x="1455559" y="637190"/>
            <a:ext cx="10982787" cy="1200329"/>
          </a:xfrm>
          <a:prstGeom prst="rect">
            <a:avLst/>
          </a:prstGeom>
          <a:noFill/>
        </p:spPr>
        <p:txBody>
          <a:bodyPr wrap="square" rtlCol="0">
            <a:spAutoFit/>
          </a:bodyPr>
          <a:lstStyle/>
          <a:p>
            <a:r>
              <a:rPr lang="en-GB" sz="7200" b="1" dirty="0">
                <a:solidFill>
                  <a:srgbClr val="5B9BD5">
                    <a:lumMod val="50000"/>
                  </a:srgbClr>
                </a:solidFill>
                <a:latin typeface="Century Gothic" panose="020B0502020202020204" pitchFamily="34" charset="0"/>
                <a:cs typeface="Calibri" panose="020F0502020204030204" pitchFamily="34" charset="0"/>
              </a:rPr>
              <a:t>Silent final consonant</a:t>
            </a:r>
          </a:p>
        </p:txBody>
      </p:sp>
      <p:sp>
        <p:nvSpPr>
          <p:cNvPr id="12" name="TextBox 11"/>
          <p:cNvSpPr txBox="1"/>
          <p:nvPr/>
        </p:nvSpPr>
        <p:spPr>
          <a:xfrm rot="10800000" flipV="1">
            <a:off x="3052382" y="1910649"/>
            <a:ext cx="6331560" cy="2554545"/>
          </a:xfrm>
          <a:prstGeom prst="rect">
            <a:avLst/>
          </a:prstGeom>
          <a:noFill/>
        </p:spPr>
        <p:txBody>
          <a:bodyPr wrap="square" rtlCol="0">
            <a:spAutoFit/>
          </a:bodyPr>
          <a:lstStyle/>
          <a:p>
            <a:r>
              <a:rPr lang="en-GB" sz="16000" b="1" dirty="0" err="1">
                <a:solidFill>
                  <a:srgbClr val="5B9BD5">
                    <a:lumMod val="50000"/>
                  </a:srgbClr>
                </a:solidFill>
                <a:latin typeface="Century Gothic" panose="020B0502020202020204" pitchFamily="34" charset="0"/>
                <a:cs typeface="Calibri" panose="020F0502020204030204" pitchFamily="34" charset="0"/>
              </a:rPr>
              <a:t>dans</a:t>
            </a:r>
            <a:endParaRPr lang="en-GB" sz="16000" b="1" dirty="0">
              <a:solidFill>
                <a:srgbClr val="5B9BD5">
                  <a:lumMod val="50000"/>
                </a:srgbClr>
              </a:solidFill>
              <a:latin typeface="Century Gothic" panose="020B0502020202020204" pitchFamily="34" charset="0"/>
              <a:cs typeface="Calibri" panose="020F0502020204030204" pitchFamily="34" charset="0"/>
            </a:endParaRPr>
          </a:p>
        </p:txBody>
      </p:sp>
      <p:pic>
        <p:nvPicPr>
          <p:cNvPr id="13"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1163" y="4004890"/>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677771" y="2010991"/>
            <a:ext cx="1613533" cy="2646878"/>
          </a:xfrm>
          <a:prstGeom prst="rect">
            <a:avLst/>
          </a:prstGeom>
          <a:noFill/>
        </p:spPr>
        <p:txBody>
          <a:bodyPr wrap="square" rtlCol="0">
            <a:spAutoFit/>
          </a:bodyPr>
          <a:lstStyle/>
          <a:p>
            <a:pPr algn="ctr"/>
            <a:r>
              <a:rPr lang="en-GB" sz="16600" b="1" dirty="0">
                <a:solidFill>
                  <a:srgbClr val="E65D00"/>
                </a:solidFill>
              </a:rPr>
              <a:t>X</a:t>
            </a: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6579" y="4203686"/>
            <a:ext cx="2021192" cy="1704539"/>
          </a:xfrm>
          <a:prstGeom prst="rect">
            <a:avLst/>
          </a:prstGeom>
        </p:spPr>
      </p:pic>
      <p:sp>
        <p:nvSpPr>
          <p:cNvPr id="16" name="Down Arrow 15"/>
          <p:cNvSpPr/>
          <p:nvPr/>
        </p:nvSpPr>
        <p:spPr>
          <a:xfrm>
            <a:off x="5387727" y="4170473"/>
            <a:ext cx="627018" cy="1092199"/>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77023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SFC_dan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3" name="SFC_dan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sp>
        <p:nvSpPr>
          <p:cNvPr id="13" name="TextBox 12"/>
          <p:cNvSpPr txBox="1"/>
          <p:nvPr/>
        </p:nvSpPr>
        <p:spPr>
          <a:xfrm>
            <a:off x="113508" y="-40337"/>
            <a:ext cx="8165565" cy="1107996"/>
          </a:xfrm>
          <a:prstGeom prst="rect">
            <a:avLst/>
          </a:prstGeom>
          <a:noFill/>
        </p:spPr>
        <p:txBody>
          <a:bodyPr wrap="square" rtlCol="0">
            <a:spAutoFit/>
          </a:bodyPr>
          <a:lstStyle/>
          <a:p>
            <a:r>
              <a:rPr lang="en-GB" sz="6600" b="1" dirty="0">
                <a:solidFill>
                  <a:srgbClr val="5B9BD5">
                    <a:lumMod val="50000"/>
                  </a:srgbClr>
                </a:solidFill>
                <a:latin typeface="Century Gothic" panose="020B0502020202020204" pitchFamily="34" charset="0"/>
                <a:cs typeface="Calibri" panose="020F0502020204030204" pitchFamily="34" charset="0"/>
              </a:rPr>
              <a:t>Silence!</a:t>
            </a:r>
          </a:p>
        </p:txBody>
      </p:sp>
      <p:pic>
        <p:nvPicPr>
          <p:cNvPr id="14" name="Picture 2" descr="Quiet Sig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7670" y="81952"/>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62413" y="1554731"/>
            <a:ext cx="2364827"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pri</a:t>
            </a:r>
            <a:r>
              <a:rPr lang="en-GB" sz="6000" b="1" strike="sngStrike" dirty="0">
                <a:solidFill>
                  <a:srgbClr val="E65D00"/>
                </a:solidFill>
                <a:latin typeface="Century Gothic" panose="020B0502020202020204" pitchFamily="34" charset="0"/>
                <a:cs typeface="Calibri" panose="020F0502020204030204" pitchFamily="34" charset="0"/>
              </a:rPr>
              <a:t>x</a:t>
            </a:r>
          </a:p>
        </p:txBody>
      </p:sp>
      <p:sp>
        <p:nvSpPr>
          <p:cNvPr id="16" name="TextBox 15"/>
          <p:cNvSpPr txBox="1"/>
          <p:nvPr/>
        </p:nvSpPr>
        <p:spPr>
          <a:xfrm flipH="1">
            <a:off x="4972936" y="4709440"/>
            <a:ext cx="2685502"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gran</a:t>
            </a:r>
            <a:r>
              <a:rPr lang="en-GB" sz="6000" b="1" strike="sngStrike" dirty="0">
                <a:solidFill>
                  <a:srgbClr val="E65D00"/>
                </a:solidFill>
                <a:latin typeface="Century Gothic" panose="020B0502020202020204" pitchFamily="34" charset="0"/>
                <a:cs typeface="Calibri" panose="020F0502020204030204" pitchFamily="34" charset="0"/>
              </a:rPr>
              <a:t>d</a:t>
            </a:r>
          </a:p>
        </p:txBody>
      </p:sp>
      <p:sp>
        <p:nvSpPr>
          <p:cNvPr id="17" name="TextBox 16"/>
          <p:cNvSpPr txBox="1"/>
          <p:nvPr/>
        </p:nvSpPr>
        <p:spPr>
          <a:xfrm>
            <a:off x="917063" y="1788358"/>
            <a:ext cx="2017986"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peti</a:t>
            </a:r>
            <a:r>
              <a:rPr lang="en-GB" sz="6000" b="1" strike="sngStrike" dirty="0">
                <a:solidFill>
                  <a:srgbClr val="E65D00"/>
                </a:solidFill>
                <a:latin typeface="Century Gothic" panose="020B0502020202020204" pitchFamily="34" charset="0"/>
                <a:cs typeface="Calibri" panose="020F0502020204030204" pitchFamily="34" charset="0"/>
              </a:rPr>
              <a:t>t</a:t>
            </a:r>
          </a:p>
        </p:txBody>
      </p:sp>
      <p:sp>
        <p:nvSpPr>
          <p:cNvPr id="18" name="TextBox 17"/>
          <p:cNvSpPr txBox="1"/>
          <p:nvPr/>
        </p:nvSpPr>
        <p:spPr>
          <a:xfrm rot="10800000" flipV="1">
            <a:off x="3451145" y="2032425"/>
            <a:ext cx="5814977" cy="2554545"/>
          </a:xfrm>
          <a:prstGeom prst="rect">
            <a:avLst/>
          </a:prstGeom>
          <a:noFill/>
        </p:spPr>
        <p:txBody>
          <a:bodyPr wrap="square" rtlCol="0">
            <a:spAutoFit/>
          </a:bodyPr>
          <a:lstStyle/>
          <a:p>
            <a:r>
              <a:rPr lang="en-GB" sz="16000" b="1" dirty="0" err="1">
                <a:solidFill>
                  <a:srgbClr val="5B9BD5">
                    <a:lumMod val="50000"/>
                  </a:srgbClr>
                </a:solidFill>
                <a:latin typeface="Century Gothic" panose="020B0502020202020204" pitchFamily="34" charset="0"/>
                <a:cs typeface="Calibri" panose="020F0502020204030204" pitchFamily="34" charset="0"/>
              </a:rPr>
              <a:t>dans</a:t>
            </a:r>
            <a:endParaRPr lang="en-GB" sz="16000" b="1" dirty="0">
              <a:solidFill>
                <a:srgbClr val="5B9BD5">
                  <a:lumMod val="50000"/>
                </a:srgbClr>
              </a:solidFill>
              <a:latin typeface="Century Gothic" panose="020B0502020202020204" pitchFamily="34" charset="0"/>
              <a:cs typeface="Calibri" panose="020F0502020204030204" pitchFamily="34" charset="0"/>
            </a:endParaRPr>
          </a:p>
        </p:txBody>
      </p:sp>
      <p:sp>
        <p:nvSpPr>
          <p:cNvPr id="19" name="TextBox 18"/>
          <p:cNvSpPr txBox="1"/>
          <p:nvPr/>
        </p:nvSpPr>
        <p:spPr>
          <a:xfrm>
            <a:off x="7122722" y="2062562"/>
            <a:ext cx="1613533" cy="2646878"/>
          </a:xfrm>
          <a:prstGeom prst="rect">
            <a:avLst/>
          </a:prstGeom>
          <a:noFill/>
        </p:spPr>
        <p:txBody>
          <a:bodyPr wrap="square" rtlCol="0">
            <a:spAutoFit/>
          </a:bodyPr>
          <a:lstStyle/>
          <a:p>
            <a:pPr algn="ctr"/>
            <a:r>
              <a:rPr lang="en-GB" sz="16600" b="1" dirty="0">
                <a:solidFill>
                  <a:srgbClr val="E65D00"/>
                </a:solidFill>
                <a:latin typeface="Century Gothic" panose="020B0502020202020204" pitchFamily="34" charset="0"/>
              </a:rPr>
              <a:t>X</a:t>
            </a:r>
          </a:p>
        </p:txBody>
      </p:sp>
      <p:sp>
        <p:nvSpPr>
          <p:cNvPr id="20" name="TextBox 19"/>
          <p:cNvSpPr txBox="1"/>
          <p:nvPr/>
        </p:nvSpPr>
        <p:spPr>
          <a:xfrm>
            <a:off x="917063" y="4738771"/>
            <a:ext cx="2270235"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mo</a:t>
            </a:r>
            <a:r>
              <a:rPr lang="en-GB" sz="6000" b="1" strike="sngStrike" dirty="0">
                <a:solidFill>
                  <a:srgbClr val="E65D00"/>
                </a:solidFill>
                <a:latin typeface="Century Gothic" panose="020B0502020202020204" pitchFamily="34" charset="0"/>
                <a:cs typeface="Calibri" panose="020F0502020204030204" pitchFamily="34" charset="0"/>
              </a:rPr>
              <a:t>t</a:t>
            </a:r>
          </a:p>
        </p:txBody>
      </p:sp>
      <p:sp>
        <p:nvSpPr>
          <p:cNvPr id="21" name="TextBox 20"/>
          <p:cNvSpPr txBox="1"/>
          <p:nvPr/>
        </p:nvSpPr>
        <p:spPr>
          <a:xfrm>
            <a:off x="9266122" y="4709440"/>
            <a:ext cx="2175862" cy="1015663"/>
          </a:xfrm>
          <a:prstGeom prst="rect">
            <a:avLst/>
          </a:prstGeom>
          <a:noFill/>
        </p:spPr>
        <p:txBody>
          <a:bodyPr wrap="square" rtlCol="0">
            <a:spAutoFit/>
          </a:bodyPr>
          <a:lstStyle/>
          <a:p>
            <a:r>
              <a:rPr lang="en-GB" sz="6000" b="1" dirty="0" err="1">
                <a:solidFill>
                  <a:srgbClr val="5B9BD5">
                    <a:lumMod val="50000"/>
                  </a:srgbClr>
                </a:solidFill>
                <a:latin typeface="Century Gothic" panose="020B0502020202020204" pitchFamily="34" charset="0"/>
                <a:cs typeface="Calibri" panose="020F0502020204030204" pitchFamily="34" charset="0"/>
              </a:rPr>
              <a:t>mai</a:t>
            </a:r>
            <a:r>
              <a:rPr lang="en-GB" sz="6000" b="1" strike="sngStrike" dirty="0" err="1">
                <a:solidFill>
                  <a:srgbClr val="E65D00"/>
                </a:solidFill>
                <a:latin typeface="Century Gothic" panose="020B0502020202020204" pitchFamily="34" charset="0"/>
                <a:cs typeface="Calibri" panose="020F0502020204030204" pitchFamily="34" charset="0"/>
              </a:rPr>
              <a:t>s</a:t>
            </a:r>
            <a:endParaRPr lang="en-GB" sz="6000" b="1" strike="sngStrike" dirty="0">
              <a:solidFill>
                <a:srgbClr val="E65D00"/>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84129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SFC_dan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4" name="SFC_petit.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5" name="SFC_prix.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subTnLst>
                                    <p:audio>
                                      <p:cMediaNode>
                                        <p:cTn display="0" masterRel="sameClick">
                                          <p:stCondLst>
                                            <p:cond evt="begin" delay="0">
                                              <p:tn val="20"/>
                                            </p:cond>
                                          </p:stCondLst>
                                          <p:endCondLst>
                                            <p:cond evt="onStopAudio" delay="0">
                                              <p:tgtEl>
                                                <p:sldTgt/>
                                              </p:tgtEl>
                                            </p:cond>
                                          </p:endCondLst>
                                        </p:cTn>
                                        <p:tgtEl>
                                          <p:sndTgt r:embed="rId6" name="SFC_grand.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subTnLst>
                                    <p:audio>
                                      <p:cMediaNode>
                                        <p:cTn display="0" masterRel="sameClick">
                                          <p:stCondLst>
                                            <p:cond evt="begin" delay="0">
                                              <p:tn val="25"/>
                                            </p:cond>
                                          </p:stCondLst>
                                          <p:endCondLst>
                                            <p:cond evt="onStopAudio" delay="0">
                                              <p:tgtEl>
                                                <p:sldTgt/>
                                              </p:tgtEl>
                                            </p:cond>
                                          </p:endCondLst>
                                        </p:cTn>
                                        <p:tgtEl>
                                          <p:sndTgt r:embed="rId7" name="SFC_mo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subTnLst>
                                    <p:audio>
                                      <p:cMediaNode>
                                        <p:cTn display="0" masterRel="sameClick">
                                          <p:stCondLst>
                                            <p:cond evt="begin" delay="0">
                                              <p:tn val="30"/>
                                            </p:cond>
                                          </p:stCondLst>
                                          <p:endCondLst>
                                            <p:cond evt="onStopAudio" delay="0">
                                              <p:tgtEl>
                                                <p:sldTgt/>
                                              </p:tgtEl>
                                            </p:cond>
                                          </p:endCondLst>
                                        </p:cTn>
                                        <p:tgtEl>
                                          <p:sndTgt r:embed="rId8" name="SFC_ma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sp>
        <p:nvSpPr>
          <p:cNvPr id="21" name="TextBox 20"/>
          <p:cNvSpPr txBox="1"/>
          <p:nvPr/>
        </p:nvSpPr>
        <p:spPr>
          <a:xfrm>
            <a:off x="8847301" y="209920"/>
            <a:ext cx="2364827"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pri</a:t>
            </a:r>
            <a:r>
              <a:rPr lang="en-GB" sz="6000" b="1" strike="sngStrike" dirty="0">
                <a:solidFill>
                  <a:srgbClr val="E65D00"/>
                </a:solidFill>
                <a:latin typeface="Century Gothic" panose="020B0502020202020204" pitchFamily="34" charset="0"/>
                <a:cs typeface="Calibri" panose="020F0502020204030204" pitchFamily="34" charset="0"/>
              </a:rPr>
              <a:t>x</a:t>
            </a:r>
          </a:p>
        </p:txBody>
      </p:sp>
      <p:sp>
        <p:nvSpPr>
          <p:cNvPr id="22" name="TextBox 21"/>
          <p:cNvSpPr txBox="1"/>
          <p:nvPr/>
        </p:nvSpPr>
        <p:spPr>
          <a:xfrm>
            <a:off x="1178612" y="3640582"/>
            <a:ext cx="2270235" cy="1015663"/>
          </a:xfrm>
          <a:prstGeom prst="rect">
            <a:avLst/>
          </a:prstGeom>
          <a:noFill/>
        </p:spPr>
        <p:txBody>
          <a:bodyPr wrap="square" rtlCol="0">
            <a:spAutoFit/>
          </a:bodyPr>
          <a:lstStyle/>
          <a:p>
            <a:pPr algn="ctr"/>
            <a:r>
              <a:rPr lang="en-GB" sz="6000" b="1" dirty="0">
                <a:solidFill>
                  <a:srgbClr val="5B9BD5">
                    <a:lumMod val="50000"/>
                  </a:srgbClr>
                </a:solidFill>
                <a:latin typeface="Century Gothic" panose="020B0502020202020204" pitchFamily="34" charset="0"/>
                <a:cs typeface="Calibri" panose="020F0502020204030204" pitchFamily="34" charset="0"/>
              </a:rPr>
              <a:t>mo</a:t>
            </a:r>
            <a:r>
              <a:rPr lang="en-GB" sz="6000" b="1" strike="sngStrike" dirty="0">
                <a:solidFill>
                  <a:srgbClr val="E65D00"/>
                </a:solidFill>
                <a:latin typeface="Century Gothic" panose="020B0502020202020204" pitchFamily="34" charset="0"/>
                <a:cs typeface="Calibri" panose="020F0502020204030204" pitchFamily="34" charset="0"/>
              </a:rPr>
              <a:t>t</a:t>
            </a:r>
          </a:p>
        </p:txBody>
      </p:sp>
      <p:sp>
        <p:nvSpPr>
          <p:cNvPr id="23" name="TextBox 22"/>
          <p:cNvSpPr txBox="1"/>
          <p:nvPr/>
        </p:nvSpPr>
        <p:spPr>
          <a:xfrm flipH="1">
            <a:off x="4917427" y="1734051"/>
            <a:ext cx="2685502"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gran</a:t>
            </a:r>
            <a:r>
              <a:rPr lang="en-GB" sz="6000" b="1" strike="sngStrike" dirty="0">
                <a:solidFill>
                  <a:srgbClr val="E65D00"/>
                </a:solidFill>
                <a:latin typeface="Century Gothic" panose="020B0502020202020204" pitchFamily="34" charset="0"/>
                <a:cs typeface="Calibri" panose="020F0502020204030204" pitchFamily="34" charset="0"/>
              </a:rPr>
              <a:t>d</a:t>
            </a:r>
          </a:p>
        </p:txBody>
      </p:sp>
      <p:sp>
        <p:nvSpPr>
          <p:cNvPr id="24" name="TextBox 23"/>
          <p:cNvSpPr txBox="1"/>
          <p:nvPr/>
        </p:nvSpPr>
        <p:spPr>
          <a:xfrm>
            <a:off x="1580038" y="209920"/>
            <a:ext cx="2017986"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peti</a:t>
            </a:r>
            <a:r>
              <a:rPr lang="en-GB" sz="6000" b="1" strike="sngStrike" dirty="0">
                <a:solidFill>
                  <a:srgbClr val="E65D00"/>
                </a:solidFill>
                <a:latin typeface="Century Gothic" panose="020B0502020202020204" pitchFamily="34" charset="0"/>
                <a:cs typeface="Calibri" panose="020F0502020204030204" pitchFamily="34" charset="0"/>
              </a:rPr>
              <a:t>t</a:t>
            </a:r>
          </a:p>
        </p:txBody>
      </p:sp>
      <p:sp>
        <p:nvSpPr>
          <p:cNvPr id="25" name="TextBox 24"/>
          <p:cNvSpPr txBox="1"/>
          <p:nvPr/>
        </p:nvSpPr>
        <p:spPr>
          <a:xfrm>
            <a:off x="9036266" y="3804622"/>
            <a:ext cx="2175862" cy="1015663"/>
          </a:xfrm>
          <a:prstGeom prst="rect">
            <a:avLst/>
          </a:prstGeom>
          <a:noFill/>
        </p:spPr>
        <p:txBody>
          <a:bodyPr wrap="square" rtlCol="0">
            <a:spAutoFit/>
          </a:bodyPr>
          <a:lstStyle/>
          <a:p>
            <a:r>
              <a:rPr lang="en-GB" sz="6000" b="1" dirty="0" err="1">
                <a:solidFill>
                  <a:srgbClr val="5B9BD5">
                    <a:lumMod val="50000"/>
                  </a:srgbClr>
                </a:solidFill>
                <a:latin typeface="Century Gothic" panose="020B0502020202020204" pitchFamily="34" charset="0"/>
                <a:cs typeface="Calibri" panose="020F0502020204030204" pitchFamily="34" charset="0"/>
              </a:rPr>
              <a:t>mai</a:t>
            </a:r>
            <a:r>
              <a:rPr lang="en-GB" sz="6000" b="1" strike="sngStrike" dirty="0" err="1">
                <a:solidFill>
                  <a:srgbClr val="E65D00"/>
                </a:solidFill>
                <a:latin typeface="Century Gothic" panose="020B0502020202020204" pitchFamily="34" charset="0"/>
                <a:cs typeface="Calibri" panose="020F0502020204030204" pitchFamily="34" charset="0"/>
              </a:rPr>
              <a:t>s</a:t>
            </a:r>
            <a:endParaRPr lang="en-GB" sz="6000" b="1" strike="sngStrike" dirty="0">
              <a:solidFill>
                <a:srgbClr val="E65D00"/>
              </a:solidFill>
              <a:latin typeface="Century Gothic" panose="020B0502020202020204" pitchFamily="34" charset="0"/>
              <a:cs typeface="Calibri" panose="020F0502020204030204" pitchFamily="34" charset="0"/>
            </a:endParaRPr>
          </a:p>
        </p:txBody>
      </p:sp>
      <p:pic>
        <p:nvPicPr>
          <p:cNvPr id="26" name="Picture 4" descr="Silhouette Of A Boy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25650" y="1225583"/>
            <a:ext cx="659644" cy="1795697"/>
          </a:xfrm>
          <a:prstGeom prst="rect">
            <a:avLst/>
          </a:prstGeom>
          <a:noFill/>
          <a:extLst>
            <a:ext uri="{909E8E84-426E-40DD-AFC4-6F175D3DCCD1}">
              <a14:hiddenFill xmlns:a14="http://schemas.microsoft.com/office/drawing/2010/main">
                <a:solidFill>
                  <a:srgbClr val="FFFFFF"/>
                </a:solidFill>
              </a14:hiddenFill>
            </a:ext>
          </a:extLst>
        </p:spPr>
      </p:pic>
      <p:sp>
        <p:nvSpPr>
          <p:cNvPr id="27" name="Down Arrow 26"/>
          <p:cNvSpPr/>
          <p:nvPr/>
        </p:nvSpPr>
        <p:spPr>
          <a:xfrm>
            <a:off x="2683619" y="1272625"/>
            <a:ext cx="315601" cy="6358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prstClr val="white"/>
              </a:solidFill>
              <a:latin typeface="Century Gothic" panose="020B0502020202020204" pitchFamily="34" charset="0"/>
            </a:endParaRPr>
          </a:p>
        </p:txBody>
      </p:sp>
      <p:pic>
        <p:nvPicPr>
          <p:cNvPr id="28" name="Picture 2" descr="Silhouette Of A Boy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83619" y="2087830"/>
            <a:ext cx="342900" cy="93345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Quiet Sig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6800" y="97186"/>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89995" y="1590564"/>
            <a:ext cx="1371776" cy="1159150"/>
          </a:xfrm>
          <a:prstGeom prst="rect">
            <a:avLst/>
          </a:prstGeom>
        </p:spPr>
      </p:pic>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48360" y="1225583"/>
            <a:ext cx="1353923" cy="1936044"/>
          </a:xfrm>
          <a:prstGeom prst="rect">
            <a:avLst/>
          </a:prstGeom>
        </p:spPr>
      </p:pic>
      <p:sp>
        <p:nvSpPr>
          <p:cNvPr id="32" name="TextBox 31"/>
          <p:cNvSpPr txBox="1"/>
          <p:nvPr/>
        </p:nvSpPr>
        <p:spPr>
          <a:xfrm rot="19534011">
            <a:off x="7817614" y="1813788"/>
            <a:ext cx="1490133" cy="400110"/>
          </a:xfrm>
          <a:prstGeom prst="rect">
            <a:avLst/>
          </a:prstGeom>
          <a:noFill/>
        </p:spPr>
        <p:txBody>
          <a:bodyPr wrap="square" rtlCol="0">
            <a:spAutoFit/>
          </a:bodyPr>
          <a:lstStyle/>
          <a:p>
            <a:r>
              <a:rPr lang="en-GB" sz="2000" b="1" dirty="0">
                <a:solidFill>
                  <a:prstClr val="black"/>
                </a:solidFill>
                <a:latin typeface="Century Gothic" panose="020B0502020202020204" pitchFamily="34" charset="0"/>
              </a:rPr>
              <a:t>€15.95</a:t>
            </a:r>
          </a:p>
        </p:txBody>
      </p:sp>
      <p:pic>
        <p:nvPicPr>
          <p:cNvPr id="33" name="Picture 2" descr="http://www.clker.com/cliparts/0/F/H/c/a/X/crossword-letter-tiles-h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29005" y="4642285"/>
            <a:ext cx="2284874" cy="158798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Silhouette Of A Boy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8830" y="2706923"/>
            <a:ext cx="659644" cy="179569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ilhouette Of A Boy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17278" y="3540763"/>
            <a:ext cx="342900" cy="933450"/>
          </a:xfrm>
          <a:prstGeom prst="rect">
            <a:avLst/>
          </a:prstGeom>
          <a:noFill/>
          <a:extLst>
            <a:ext uri="{909E8E84-426E-40DD-AFC4-6F175D3DCCD1}">
              <a14:hiddenFill xmlns:a14="http://schemas.microsoft.com/office/drawing/2010/main">
                <a:solidFill>
                  <a:srgbClr val="FFFFFF"/>
                </a:solidFill>
              </a14:hiddenFill>
            </a:ext>
          </a:extLst>
        </p:spPr>
      </p:pic>
      <p:sp>
        <p:nvSpPr>
          <p:cNvPr id="36" name="Down Arrow 35"/>
          <p:cNvSpPr/>
          <p:nvPr/>
        </p:nvSpPr>
        <p:spPr>
          <a:xfrm flipV="1">
            <a:off x="5163118" y="4588864"/>
            <a:ext cx="409638" cy="7716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prstClr val="white"/>
              </a:solidFill>
              <a:latin typeface="Century Gothic" panose="020B0502020202020204" pitchFamily="34" charset="0"/>
            </a:endParaRPr>
          </a:p>
        </p:txBody>
      </p:sp>
      <p:pic>
        <p:nvPicPr>
          <p:cNvPr id="37" name="Picture 36"/>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36266" y="4642285"/>
            <a:ext cx="1455327" cy="1455327"/>
          </a:xfrm>
          <a:prstGeom prst="rect">
            <a:avLst/>
          </a:prstGeom>
        </p:spPr>
      </p:pic>
    </p:spTree>
    <p:extLst>
      <p:ext uri="{BB962C8B-B14F-4D97-AF65-F5344CB8AC3E}">
        <p14:creationId xmlns:p14="http://schemas.microsoft.com/office/powerpoint/2010/main" val="117460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subTnLst>
                                    <p:audio>
                                      <p:cMediaNode>
                                        <p:cTn display="0" masterRel="sameClick">
                                          <p:stCondLst>
                                            <p:cond evt="begin" delay="0">
                                              <p:tn val="14"/>
                                            </p:cond>
                                          </p:stCondLst>
                                          <p:endCondLst>
                                            <p:cond evt="onStopAudio" delay="0">
                                              <p:tgtEl>
                                                <p:sldTgt/>
                                              </p:tgtEl>
                                            </p:cond>
                                          </p:endCondLst>
                                        </p:cTn>
                                        <p:tgtEl>
                                          <p:sndTgt r:embed="rId3" name="SFC_petit.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subTnLst>
                                    <p:audio>
                                      <p:cMediaNode>
                                        <p:cTn display="0" masterRel="sameClick">
                                          <p:stCondLst>
                                            <p:cond evt="begin" delay="0">
                                              <p:tn val="19"/>
                                            </p:cond>
                                          </p:stCondLst>
                                          <p:endCondLst>
                                            <p:cond evt="onStopAudio" delay="0">
                                              <p:tgtEl>
                                                <p:sldTgt/>
                                              </p:tgtEl>
                                            </p:cond>
                                          </p:endCondLst>
                                        </p:cTn>
                                        <p:tgtEl>
                                          <p:sndTgt r:embed="rId4" name="SFC_prix.wav"/>
                                        </p:tgtEl>
                                      </p:cMediaNode>
                                    </p:audio>
                                  </p:sub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subTnLst>
                                    <p:audio>
                                      <p:cMediaNode>
                                        <p:cTn display="0" masterRel="sameClick">
                                          <p:stCondLst>
                                            <p:cond evt="begin" delay="0">
                                              <p:tn val="33"/>
                                            </p:cond>
                                          </p:stCondLst>
                                          <p:endCondLst>
                                            <p:cond evt="onStopAudio" delay="0">
                                              <p:tgtEl>
                                                <p:sldTgt/>
                                              </p:tgtEl>
                                            </p:cond>
                                          </p:endCondLst>
                                        </p:cTn>
                                        <p:tgtEl>
                                          <p:sndTgt r:embed="rId5" name="SFC_mot.wav"/>
                                        </p:tgtEl>
                                      </p:cMediaNode>
                                    </p:audio>
                                  </p:subTnLst>
                                </p:cTn>
                              </p:par>
                              <p:par>
                                <p:cTn id="36" presetID="10" presetClass="entr" presetSubtype="0"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subTnLst>
                                    <p:audio>
                                      <p:cMediaNode>
                                        <p:cTn display="0" masterRel="sameClick">
                                          <p:stCondLst>
                                            <p:cond evt="begin" delay="0">
                                              <p:tn val="41"/>
                                            </p:cond>
                                          </p:stCondLst>
                                          <p:endCondLst>
                                            <p:cond evt="onStopAudio" delay="0">
                                              <p:tgtEl>
                                                <p:sldTgt/>
                                              </p:tgtEl>
                                            </p:cond>
                                          </p:endCondLst>
                                        </p:cTn>
                                        <p:tgtEl>
                                          <p:sndTgt r:embed="rId6" name="SFC_grand.wav"/>
                                        </p:tgtEl>
                                      </p:cMediaNode>
                                    </p:audio>
                                  </p:subTnLst>
                                </p:cTn>
                              </p:par>
                              <p:par>
                                <p:cTn id="44" presetID="10"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par>
                                <p:cTn id="50" presetID="10" presetClass="entr" presetSubtype="0"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subTnLst>
                                    <p:audio>
                                      <p:cMediaNode>
                                        <p:cTn display="0" masterRel="sameClick">
                                          <p:stCondLst>
                                            <p:cond evt="begin" delay="0">
                                              <p:tn val="55"/>
                                            </p:cond>
                                          </p:stCondLst>
                                          <p:endCondLst>
                                            <p:cond evt="onStopAudio" delay="0">
                                              <p:tgtEl>
                                                <p:sldTgt/>
                                              </p:tgtEl>
                                            </p:cond>
                                          </p:endCondLst>
                                        </p:cTn>
                                        <p:tgtEl>
                                          <p:sndTgt r:embed="rId7" name="SFC_mais.wav"/>
                                        </p:tgtEl>
                                      </p:cMediaNode>
                                    </p:audio>
                                  </p:subTnLst>
                                </p:cTn>
                              </p:par>
                              <p:par>
                                <p:cTn id="58" presetID="10" presetClass="entr" presetSubtype="0" fill="hold"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7" grpId="0" animBg="1"/>
      <p:bldP spid="32" grpId="0"/>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sp>
        <p:nvSpPr>
          <p:cNvPr id="3" name="TextBox 2"/>
          <p:cNvSpPr txBox="1"/>
          <p:nvPr/>
        </p:nvSpPr>
        <p:spPr>
          <a:xfrm>
            <a:off x="3100812" y="833231"/>
            <a:ext cx="6006662" cy="1107996"/>
          </a:xfrm>
          <a:prstGeom prst="rect">
            <a:avLst/>
          </a:prstGeom>
          <a:noFill/>
        </p:spPr>
        <p:txBody>
          <a:bodyPr wrap="square" rtlCol="0">
            <a:spAutoFit/>
          </a:bodyPr>
          <a:lstStyle/>
          <a:p>
            <a:pPr algn="ctr"/>
            <a:r>
              <a:rPr lang="en-GB" sz="6600" b="1" dirty="0">
                <a:solidFill>
                  <a:srgbClr val="5B9BD5">
                    <a:lumMod val="50000"/>
                  </a:srgbClr>
                </a:solidFill>
                <a:latin typeface="Century Gothic" panose="020B0502020202020204" pitchFamily="34" charset="0"/>
                <a:cs typeface="Calibri" panose="020F0502020204030204" pitchFamily="34" charset="0"/>
              </a:rPr>
              <a:t>… except for</a:t>
            </a:r>
          </a:p>
        </p:txBody>
      </p:sp>
      <p:sp>
        <p:nvSpPr>
          <p:cNvPr id="5" name="TextBox 4"/>
          <p:cNvSpPr txBox="1"/>
          <p:nvPr/>
        </p:nvSpPr>
        <p:spPr>
          <a:xfrm>
            <a:off x="1267893" y="2270449"/>
            <a:ext cx="10924107" cy="2862322"/>
          </a:xfrm>
          <a:prstGeom prst="rect">
            <a:avLst/>
          </a:prstGeom>
          <a:noFill/>
        </p:spPr>
        <p:txBody>
          <a:bodyPr wrap="square" rtlCol="0">
            <a:spAutoFit/>
          </a:bodyPr>
          <a:lstStyle/>
          <a:p>
            <a:r>
              <a:rPr lang="en-GB" sz="12000" b="1" dirty="0">
                <a:solidFill>
                  <a:srgbClr val="5B9BD5">
                    <a:lumMod val="50000"/>
                  </a:srgbClr>
                </a:solidFill>
                <a:latin typeface="Century Gothic" panose="020B0502020202020204" pitchFamily="34" charset="0"/>
              </a:rPr>
              <a:t>    </a:t>
            </a:r>
            <a:r>
              <a:rPr lang="en-GB" sz="12000" b="1" dirty="0">
                <a:solidFill>
                  <a:srgbClr val="E65D00"/>
                </a:solidFill>
                <a:latin typeface="Century Gothic" panose="020B0502020202020204" pitchFamily="34" charset="0"/>
              </a:rPr>
              <a:t>c</a:t>
            </a:r>
            <a:r>
              <a:rPr lang="en-GB" sz="12000" b="1" dirty="0">
                <a:solidFill>
                  <a:srgbClr val="5B9BD5">
                    <a:lumMod val="50000"/>
                  </a:srgbClr>
                </a:solidFill>
                <a:latin typeface="Century Gothic" panose="020B0502020202020204" pitchFamily="34" charset="0"/>
              </a:rPr>
              <a:t>  </a:t>
            </a:r>
            <a:r>
              <a:rPr lang="en-GB" sz="12000" b="1" dirty="0">
                <a:solidFill>
                  <a:srgbClr val="E65D00"/>
                </a:solidFill>
                <a:latin typeface="Century Gothic" panose="020B0502020202020204" pitchFamily="34" charset="0"/>
              </a:rPr>
              <a:t>r</a:t>
            </a:r>
            <a:r>
              <a:rPr lang="en-GB" sz="12000" b="1" dirty="0">
                <a:solidFill>
                  <a:srgbClr val="5B9BD5">
                    <a:lumMod val="50000"/>
                  </a:srgbClr>
                </a:solidFill>
                <a:latin typeface="Century Gothic" panose="020B0502020202020204" pitchFamily="34" charset="0"/>
              </a:rPr>
              <a:t>  </a:t>
            </a:r>
            <a:r>
              <a:rPr lang="en-GB" sz="12000" b="1" dirty="0">
                <a:solidFill>
                  <a:srgbClr val="E65D00"/>
                </a:solidFill>
                <a:latin typeface="Century Gothic" panose="020B0502020202020204" pitchFamily="34" charset="0"/>
              </a:rPr>
              <a:t>f</a:t>
            </a:r>
            <a:r>
              <a:rPr lang="en-GB" sz="12000" b="1" dirty="0">
                <a:solidFill>
                  <a:srgbClr val="5B9BD5">
                    <a:lumMod val="50000"/>
                  </a:srgbClr>
                </a:solidFill>
                <a:latin typeface="Century Gothic" panose="020B0502020202020204" pitchFamily="34" charset="0"/>
              </a:rPr>
              <a:t>  </a:t>
            </a:r>
            <a:r>
              <a:rPr lang="en-GB" sz="12000" b="1" dirty="0">
                <a:solidFill>
                  <a:srgbClr val="E65D00"/>
                </a:solidFill>
                <a:latin typeface="Century Gothic" panose="020B0502020202020204" pitchFamily="34" charset="0"/>
              </a:rPr>
              <a:t>l</a:t>
            </a:r>
          </a:p>
          <a:p>
            <a:r>
              <a:rPr lang="en-GB" sz="6000" b="1" dirty="0">
                <a:solidFill>
                  <a:srgbClr val="5B9BD5">
                    <a:lumMod val="50000"/>
                  </a:srgbClr>
                </a:solidFill>
                <a:latin typeface="Century Gothic" panose="020B0502020202020204" pitchFamily="34" charset="0"/>
              </a:rPr>
              <a:t>Be  </a:t>
            </a:r>
            <a:r>
              <a:rPr lang="en-GB" sz="6000" b="1" dirty="0">
                <a:solidFill>
                  <a:srgbClr val="E65D00"/>
                </a:solidFill>
                <a:latin typeface="Century Gothic" panose="020B0502020202020204" pitchFamily="34" charset="0"/>
              </a:rPr>
              <a:t>c</a:t>
            </a:r>
            <a:r>
              <a:rPr lang="en-GB" sz="6000" b="1" dirty="0">
                <a:solidFill>
                  <a:srgbClr val="5B9BD5">
                    <a:lumMod val="50000"/>
                  </a:srgbClr>
                </a:solidFill>
                <a:latin typeface="Century Gothic" panose="020B0502020202020204" pitchFamily="34" charset="0"/>
              </a:rPr>
              <a:t> a </a:t>
            </a:r>
            <a:r>
              <a:rPr lang="en-GB" sz="6000" b="1" dirty="0">
                <a:solidFill>
                  <a:srgbClr val="E65D00"/>
                </a:solidFill>
                <a:latin typeface="Century Gothic" panose="020B0502020202020204" pitchFamily="34" charset="0"/>
              </a:rPr>
              <a:t>r</a:t>
            </a:r>
            <a:r>
              <a:rPr lang="en-GB" sz="6000" b="1" dirty="0">
                <a:solidFill>
                  <a:srgbClr val="5B9BD5">
                    <a:lumMod val="50000"/>
                  </a:srgbClr>
                </a:solidFill>
                <a:latin typeface="Century Gothic" panose="020B0502020202020204" pitchFamily="34" charset="0"/>
              </a:rPr>
              <a:t> e </a:t>
            </a:r>
            <a:r>
              <a:rPr lang="en-GB" sz="6000" b="1" dirty="0">
                <a:solidFill>
                  <a:srgbClr val="E65D00"/>
                </a:solidFill>
                <a:latin typeface="Century Gothic" panose="020B0502020202020204" pitchFamily="34" charset="0"/>
              </a:rPr>
              <a:t>f</a:t>
            </a:r>
            <a:r>
              <a:rPr lang="en-GB" sz="6000" b="1" dirty="0">
                <a:solidFill>
                  <a:srgbClr val="5B9BD5">
                    <a:lumMod val="50000"/>
                  </a:srgbClr>
                </a:solidFill>
                <a:latin typeface="Century Gothic" panose="020B0502020202020204" pitchFamily="34" charset="0"/>
              </a:rPr>
              <a:t> u </a:t>
            </a:r>
            <a:r>
              <a:rPr lang="en-GB" sz="6000" b="1" dirty="0">
                <a:solidFill>
                  <a:srgbClr val="E65D00"/>
                </a:solidFill>
                <a:latin typeface="Century Gothic" panose="020B0502020202020204" pitchFamily="34" charset="0"/>
              </a:rPr>
              <a:t>l</a:t>
            </a:r>
            <a:r>
              <a:rPr lang="en-GB" sz="6000" b="1" dirty="0">
                <a:solidFill>
                  <a:srgbClr val="5B9BD5">
                    <a:lumMod val="50000"/>
                  </a:srgbClr>
                </a:solidFill>
                <a:latin typeface="Century Gothic" panose="020B0502020202020204" pitchFamily="34" charset="0"/>
              </a:rPr>
              <a:t>  with these!</a:t>
            </a:r>
          </a:p>
        </p:txBody>
      </p:sp>
    </p:spTree>
    <p:extLst>
      <p:ext uri="{BB962C8B-B14F-4D97-AF65-F5344CB8AC3E}">
        <p14:creationId xmlns:p14="http://schemas.microsoft.com/office/powerpoint/2010/main" val="14389711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pic>
        <p:nvPicPr>
          <p:cNvPr id="3" name="Picture 7"/>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543614" y="453418"/>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1378" y="617539"/>
            <a:ext cx="551646" cy="535097"/>
          </a:xfrm>
          <a:prstGeom prst="rect">
            <a:avLst/>
          </a:prstGeom>
        </p:spPr>
      </p:pic>
      <p:sp>
        <p:nvSpPr>
          <p:cNvPr id="6" name="TextBox 5"/>
          <p:cNvSpPr txBox="1"/>
          <p:nvPr/>
        </p:nvSpPr>
        <p:spPr>
          <a:xfrm>
            <a:off x="1222600" y="4784606"/>
            <a:ext cx="2270235" cy="1015663"/>
          </a:xfrm>
          <a:prstGeom prst="rect">
            <a:avLst/>
          </a:prstGeom>
          <a:noFill/>
        </p:spPr>
        <p:txBody>
          <a:bodyPr wrap="square" rtlCol="0">
            <a:spAutoFit/>
          </a:bodyPr>
          <a:lstStyle/>
          <a:p>
            <a:pPr algn="ctr"/>
            <a:r>
              <a:rPr lang="en-GB" sz="6000" b="1" dirty="0">
                <a:solidFill>
                  <a:srgbClr val="5B9BD5">
                    <a:lumMod val="50000"/>
                  </a:srgbClr>
                </a:solidFill>
                <a:latin typeface="Century Gothic" panose="020B0502020202020204" pitchFamily="34" charset="0"/>
                <a:cs typeface="Calibri" panose="020F0502020204030204" pitchFamily="34" charset="0"/>
              </a:rPr>
              <a:t>mo</a:t>
            </a:r>
            <a:r>
              <a:rPr lang="en-GB" sz="6000" b="1" strike="sngStrike" dirty="0">
                <a:solidFill>
                  <a:srgbClr val="E65D00"/>
                </a:solidFill>
                <a:latin typeface="Century Gothic" panose="020B0502020202020204" pitchFamily="34" charset="0"/>
                <a:cs typeface="Calibri" panose="020F0502020204030204" pitchFamily="34" charset="0"/>
              </a:rPr>
              <a:t>t</a:t>
            </a:r>
          </a:p>
        </p:txBody>
      </p:sp>
      <p:sp>
        <p:nvSpPr>
          <p:cNvPr id="7" name="TextBox 6"/>
          <p:cNvSpPr txBox="1"/>
          <p:nvPr/>
        </p:nvSpPr>
        <p:spPr>
          <a:xfrm flipH="1">
            <a:off x="2809315" y="3086354"/>
            <a:ext cx="2685502"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gran</a:t>
            </a:r>
            <a:r>
              <a:rPr lang="en-GB" sz="6000" b="1" strike="sngStrike" dirty="0">
                <a:solidFill>
                  <a:srgbClr val="E65D00"/>
                </a:solidFill>
                <a:latin typeface="Century Gothic" panose="020B0502020202020204" pitchFamily="34" charset="0"/>
                <a:cs typeface="Calibri" panose="020F0502020204030204" pitchFamily="34" charset="0"/>
              </a:rPr>
              <a:t>d</a:t>
            </a:r>
          </a:p>
        </p:txBody>
      </p:sp>
      <p:sp>
        <p:nvSpPr>
          <p:cNvPr id="8" name="TextBox 7"/>
          <p:cNvSpPr txBox="1"/>
          <p:nvPr/>
        </p:nvSpPr>
        <p:spPr>
          <a:xfrm>
            <a:off x="1687872" y="1618831"/>
            <a:ext cx="2017986"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peti</a:t>
            </a:r>
            <a:r>
              <a:rPr lang="en-GB" sz="6000" b="1" strike="sngStrike" dirty="0">
                <a:solidFill>
                  <a:srgbClr val="E65D00"/>
                </a:solidFill>
                <a:latin typeface="Century Gothic" panose="020B0502020202020204" pitchFamily="34" charset="0"/>
                <a:cs typeface="Calibri" panose="020F0502020204030204" pitchFamily="34" charset="0"/>
              </a:rPr>
              <a:t>t</a:t>
            </a:r>
          </a:p>
        </p:txBody>
      </p:sp>
      <p:sp>
        <p:nvSpPr>
          <p:cNvPr id="9" name="TextBox 8"/>
          <p:cNvSpPr txBox="1"/>
          <p:nvPr/>
        </p:nvSpPr>
        <p:spPr>
          <a:xfrm>
            <a:off x="5494817" y="4647953"/>
            <a:ext cx="2175862" cy="1015663"/>
          </a:xfrm>
          <a:prstGeom prst="rect">
            <a:avLst/>
          </a:prstGeom>
          <a:noFill/>
        </p:spPr>
        <p:txBody>
          <a:bodyPr wrap="square" rtlCol="0">
            <a:spAutoFit/>
          </a:bodyPr>
          <a:lstStyle/>
          <a:p>
            <a:r>
              <a:rPr lang="en-GB" sz="6000" b="1" dirty="0" err="1">
                <a:solidFill>
                  <a:srgbClr val="5B9BD5">
                    <a:lumMod val="50000"/>
                  </a:srgbClr>
                </a:solidFill>
                <a:latin typeface="Century Gothic" panose="020B0502020202020204" pitchFamily="34" charset="0"/>
                <a:cs typeface="Calibri" panose="020F0502020204030204" pitchFamily="34" charset="0"/>
              </a:rPr>
              <a:t>mai</a:t>
            </a:r>
            <a:r>
              <a:rPr lang="en-GB" sz="6000" b="1" strike="sngStrike" dirty="0" err="1">
                <a:solidFill>
                  <a:srgbClr val="E65D00"/>
                </a:solidFill>
                <a:latin typeface="Century Gothic" panose="020B0502020202020204" pitchFamily="34" charset="0"/>
                <a:cs typeface="Calibri" panose="020F0502020204030204" pitchFamily="34" charset="0"/>
              </a:rPr>
              <a:t>s</a:t>
            </a:r>
            <a:endParaRPr lang="en-GB" sz="6000" b="1" strike="sngStrike" dirty="0">
              <a:solidFill>
                <a:srgbClr val="E65D00"/>
              </a:solidFill>
              <a:latin typeface="Century Gothic" panose="020B0502020202020204" pitchFamily="34" charset="0"/>
              <a:cs typeface="Calibri" panose="020F0502020204030204" pitchFamily="34" charset="0"/>
            </a:endParaRPr>
          </a:p>
        </p:txBody>
      </p:sp>
      <p:sp>
        <p:nvSpPr>
          <p:cNvPr id="10" name="TextBox 9"/>
          <p:cNvSpPr txBox="1"/>
          <p:nvPr/>
        </p:nvSpPr>
        <p:spPr>
          <a:xfrm>
            <a:off x="5598377" y="1613868"/>
            <a:ext cx="2364827"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pri</a:t>
            </a:r>
            <a:r>
              <a:rPr lang="en-GB" sz="6000" b="1" strike="sngStrike" dirty="0">
                <a:solidFill>
                  <a:srgbClr val="E65D00"/>
                </a:solidFill>
                <a:latin typeface="Century Gothic" panose="020B0502020202020204" pitchFamily="34" charset="0"/>
                <a:cs typeface="Calibri" panose="020F0502020204030204" pitchFamily="34" charset="0"/>
              </a:rPr>
              <a:t>x</a:t>
            </a:r>
          </a:p>
        </p:txBody>
      </p:sp>
      <p:sp>
        <p:nvSpPr>
          <p:cNvPr id="11" name="Rectangle 2"/>
          <p:cNvSpPr>
            <a:spLocks noChangeArrowheads="1"/>
          </p:cNvSpPr>
          <p:nvPr/>
        </p:nvSpPr>
        <p:spPr bwMode="auto">
          <a:xfrm>
            <a:off x="9589621" y="628967"/>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2" name="Rectangle 3"/>
          <p:cNvSpPr>
            <a:spLocks noChangeArrowheads="1"/>
          </p:cNvSpPr>
          <p:nvPr/>
        </p:nvSpPr>
        <p:spPr bwMode="auto">
          <a:xfrm>
            <a:off x="9587255" y="628965"/>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3" name="Line 4"/>
          <p:cNvSpPr>
            <a:spLocks noChangeShapeType="1"/>
          </p:cNvSpPr>
          <p:nvPr/>
        </p:nvSpPr>
        <p:spPr bwMode="auto">
          <a:xfrm>
            <a:off x="10272994" y="617539"/>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4" name="Line 7"/>
          <p:cNvSpPr>
            <a:spLocks noChangeShapeType="1"/>
          </p:cNvSpPr>
          <p:nvPr/>
        </p:nvSpPr>
        <p:spPr bwMode="auto">
          <a:xfrm>
            <a:off x="10297682" y="61753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5" name="Line 9"/>
          <p:cNvSpPr>
            <a:spLocks noChangeShapeType="1"/>
          </p:cNvSpPr>
          <p:nvPr/>
        </p:nvSpPr>
        <p:spPr bwMode="auto">
          <a:xfrm>
            <a:off x="10272994" y="477379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6" name="Text Box 10"/>
          <p:cNvSpPr txBox="1">
            <a:spLocks noChangeArrowheads="1"/>
          </p:cNvSpPr>
          <p:nvPr/>
        </p:nvSpPr>
        <p:spPr bwMode="auto">
          <a:xfrm>
            <a:off x="10272994" y="2601441"/>
            <a:ext cx="1439862" cy="369332"/>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smtClean="0">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17" name="Text Box 12"/>
          <p:cNvSpPr txBox="1">
            <a:spLocks noChangeArrowheads="1"/>
          </p:cNvSpPr>
          <p:nvPr/>
        </p:nvSpPr>
        <p:spPr bwMode="auto">
          <a:xfrm>
            <a:off x="10514473" y="459688"/>
            <a:ext cx="431800" cy="338554"/>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18" name="Text Box 14"/>
          <p:cNvSpPr txBox="1">
            <a:spLocks noChangeArrowheads="1"/>
          </p:cNvSpPr>
          <p:nvPr/>
        </p:nvSpPr>
        <p:spPr bwMode="auto">
          <a:xfrm>
            <a:off x="10489785" y="4593270"/>
            <a:ext cx="734174" cy="338554"/>
          </a:xfrm>
          <a:prstGeom prst="rect">
            <a:avLst/>
          </a:prstGeom>
          <a:no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9" name="Rectangle 18"/>
          <p:cNvSpPr/>
          <p:nvPr/>
        </p:nvSpPr>
        <p:spPr>
          <a:xfrm>
            <a:off x="9436027" y="4785224"/>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AutoShape 11">
            <a:hlinkClick r:id="" action="ppaction://noaction" highlightClick="1"/>
          </p:cNvPr>
          <p:cNvSpPr>
            <a:spLocks noChangeArrowheads="1"/>
          </p:cNvSpPr>
          <p:nvPr/>
        </p:nvSpPr>
        <p:spPr bwMode="auto">
          <a:xfrm>
            <a:off x="9326357" y="5004218"/>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spTree>
    <p:extLst>
      <p:ext uri="{BB962C8B-B14F-4D97-AF65-F5344CB8AC3E}">
        <p14:creationId xmlns:p14="http://schemas.microsoft.com/office/powerpoint/2010/main" val="40139366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12"/>
                                        </p:tgtEl>
                                      </p:cBhvr>
                                    </p:animEffect>
                                    <p:set>
                                      <p:cBhvr>
                                        <p:cTn id="7" dur="1" fill="hold">
                                          <p:stCondLst>
                                            <p:cond delay="58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Session aims</a:t>
            </a:r>
          </a:p>
        </p:txBody>
      </p:sp>
      <p:sp>
        <p:nvSpPr>
          <p:cNvPr id="3" name="Content Placeholder 2"/>
          <p:cNvSpPr>
            <a:spLocks noGrp="1"/>
          </p:cNvSpPr>
          <p:nvPr>
            <p:ph idx="1"/>
          </p:nvPr>
        </p:nvSpPr>
        <p:spPr/>
        <p:txBody>
          <a:bodyPr/>
          <a:lstStyle/>
          <a:p>
            <a:r>
              <a:rPr lang="en-GB" dirty="0"/>
              <a:t>review (briefly!) the evidence for language learning motivation in England</a:t>
            </a:r>
          </a:p>
          <a:p>
            <a:r>
              <a:rPr lang="en-GB" dirty="0"/>
              <a:t>identify key motivational drivers for students in language learning</a:t>
            </a:r>
          </a:p>
          <a:p>
            <a:r>
              <a:rPr lang="en-GB" dirty="0" smtClean="0"/>
              <a:t>explore the pedagogy and classroom factors that improve language learning motivation</a:t>
            </a:r>
            <a:endParaRPr lang="en-GB" dirty="0"/>
          </a:p>
        </p:txBody>
      </p:sp>
    </p:spTree>
    <p:extLst>
      <p:ext uri="{BB962C8B-B14F-4D97-AF65-F5344CB8AC3E}">
        <p14:creationId xmlns:p14="http://schemas.microsoft.com/office/powerpoint/2010/main" val="13361461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sp>
        <p:nvSpPr>
          <p:cNvPr id="3" name="TextBox 2"/>
          <p:cNvSpPr txBox="1"/>
          <p:nvPr/>
        </p:nvSpPr>
        <p:spPr>
          <a:xfrm>
            <a:off x="1594770" y="4595951"/>
            <a:ext cx="2270235" cy="1015663"/>
          </a:xfrm>
          <a:prstGeom prst="rect">
            <a:avLst/>
          </a:prstGeom>
          <a:noFill/>
        </p:spPr>
        <p:txBody>
          <a:bodyPr wrap="square" rtlCol="0">
            <a:spAutoFit/>
          </a:bodyPr>
          <a:lstStyle/>
          <a:p>
            <a:pPr algn="ctr"/>
            <a:r>
              <a:rPr lang="en-GB" sz="6000" b="1" dirty="0">
                <a:solidFill>
                  <a:srgbClr val="5B9BD5">
                    <a:lumMod val="50000"/>
                  </a:srgbClr>
                </a:solidFill>
                <a:latin typeface="Century Gothic" panose="020B0502020202020204" pitchFamily="34" charset="0"/>
                <a:cs typeface="Calibri" panose="020F0502020204030204" pitchFamily="34" charset="0"/>
              </a:rPr>
              <a:t>mo</a:t>
            </a:r>
            <a:r>
              <a:rPr lang="en-GB" sz="6000" b="1" strike="sngStrike" dirty="0">
                <a:solidFill>
                  <a:srgbClr val="E65D00"/>
                </a:solidFill>
                <a:latin typeface="Century Gothic" panose="020B0502020202020204" pitchFamily="34" charset="0"/>
                <a:cs typeface="Calibri" panose="020F0502020204030204" pitchFamily="34" charset="0"/>
              </a:rPr>
              <a:t>t</a:t>
            </a:r>
          </a:p>
        </p:txBody>
      </p:sp>
      <p:sp>
        <p:nvSpPr>
          <p:cNvPr id="5" name="TextBox 4"/>
          <p:cNvSpPr txBox="1"/>
          <p:nvPr/>
        </p:nvSpPr>
        <p:spPr>
          <a:xfrm flipH="1">
            <a:off x="3181485" y="2897699"/>
            <a:ext cx="2685502"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gran</a:t>
            </a:r>
            <a:r>
              <a:rPr lang="en-GB" sz="6000" b="1" strike="sngStrike" dirty="0">
                <a:solidFill>
                  <a:srgbClr val="E65D00"/>
                </a:solidFill>
                <a:latin typeface="Century Gothic" panose="020B0502020202020204" pitchFamily="34" charset="0"/>
                <a:cs typeface="Calibri" panose="020F0502020204030204" pitchFamily="34" charset="0"/>
              </a:rPr>
              <a:t>d</a:t>
            </a:r>
          </a:p>
        </p:txBody>
      </p:sp>
      <p:sp>
        <p:nvSpPr>
          <p:cNvPr id="6" name="TextBox 5"/>
          <p:cNvSpPr txBox="1"/>
          <p:nvPr/>
        </p:nvSpPr>
        <p:spPr>
          <a:xfrm>
            <a:off x="2060042" y="1430176"/>
            <a:ext cx="2017986"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peti</a:t>
            </a:r>
            <a:r>
              <a:rPr lang="en-GB" sz="6000" b="1" strike="sngStrike" dirty="0">
                <a:solidFill>
                  <a:srgbClr val="E65D00"/>
                </a:solidFill>
                <a:latin typeface="Century Gothic" panose="020B0502020202020204" pitchFamily="34" charset="0"/>
                <a:cs typeface="Calibri" panose="020F0502020204030204" pitchFamily="34" charset="0"/>
              </a:rPr>
              <a:t>t</a:t>
            </a:r>
          </a:p>
        </p:txBody>
      </p:sp>
      <p:sp>
        <p:nvSpPr>
          <p:cNvPr id="7" name="TextBox 6"/>
          <p:cNvSpPr txBox="1"/>
          <p:nvPr/>
        </p:nvSpPr>
        <p:spPr>
          <a:xfrm>
            <a:off x="5866987" y="4459298"/>
            <a:ext cx="2175862" cy="1015663"/>
          </a:xfrm>
          <a:prstGeom prst="rect">
            <a:avLst/>
          </a:prstGeom>
          <a:noFill/>
        </p:spPr>
        <p:txBody>
          <a:bodyPr wrap="square" rtlCol="0">
            <a:spAutoFit/>
          </a:bodyPr>
          <a:lstStyle/>
          <a:p>
            <a:r>
              <a:rPr lang="en-GB" sz="6000" b="1" dirty="0" err="1">
                <a:solidFill>
                  <a:srgbClr val="5B9BD5">
                    <a:lumMod val="50000"/>
                  </a:srgbClr>
                </a:solidFill>
                <a:latin typeface="Century Gothic" panose="020B0502020202020204" pitchFamily="34" charset="0"/>
                <a:cs typeface="Calibri" panose="020F0502020204030204" pitchFamily="34" charset="0"/>
              </a:rPr>
              <a:t>mai</a:t>
            </a:r>
            <a:r>
              <a:rPr lang="en-GB" sz="6000" b="1" strike="sngStrike" dirty="0" err="1">
                <a:solidFill>
                  <a:srgbClr val="E65D00"/>
                </a:solidFill>
                <a:latin typeface="Century Gothic" panose="020B0502020202020204" pitchFamily="34" charset="0"/>
                <a:cs typeface="Calibri" panose="020F0502020204030204" pitchFamily="34" charset="0"/>
              </a:rPr>
              <a:t>s</a:t>
            </a:r>
            <a:endParaRPr lang="en-GB" sz="6000" b="1" strike="sngStrike" dirty="0">
              <a:solidFill>
                <a:srgbClr val="E65D00"/>
              </a:solidFill>
              <a:latin typeface="Century Gothic" panose="020B0502020202020204" pitchFamily="34" charset="0"/>
              <a:cs typeface="Calibri" panose="020F0502020204030204" pitchFamily="34" charset="0"/>
            </a:endParaRPr>
          </a:p>
        </p:txBody>
      </p:sp>
      <p:pic>
        <p:nvPicPr>
          <p:cNvPr id="8" name="Picture 7"/>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44319" y="265392"/>
            <a:ext cx="923697" cy="1021198"/>
          </a:xfrm>
          <a:prstGeom prst="rect">
            <a:avLst/>
          </a:prstGeom>
        </p:spPr>
      </p:pic>
      <p:sp>
        <p:nvSpPr>
          <p:cNvPr id="9" name="TextBox 8"/>
          <p:cNvSpPr txBox="1"/>
          <p:nvPr/>
        </p:nvSpPr>
        <p:spPr>
          <a:xfrm>
            <a:off x="5970547" y="1425213"/>
            <a:ext cx="2364827"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pri</a:t>
            </a:r>
            <a:r>
              <a:rPr lang="en-GB" sz="6000" b="1" strike="sngStrike" dirty="0">
                <a:solidFill>
                  <a:srgbClr val="E65D00"/>
                </a:solidFill>
                <a:latin typeface="Century Gothic" panose="020B0502020202020204" pitchFamily="34" charset="0"/>
                <a:cs typeface="Calibri" panose="020F0502020204030204" pitchFamily="34" charset="0"/>
              </a:rPr>
              <a:t>x</a:t>
            </a:r>
          </a:p>
        </p:txBody>
      </p:sp>
      <p:sp>
        <p:nvSpPr>
          <p:cNvPr id="10" name="Rectangle 2"/>
          <p:cNvSpPr>
            <a:spLocks noChangeArrowheads="1"/>
          </p:cNvSpPr>
          <p:nvPr/>
        </p:nvSpPr>
        <p:spPr bwMode="auto">
          <a:xfrm>
            <a:off x="9589621" y="628967"/>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1" name="Rectangle 3"/>
          <p:cNvSpPr>
            <a:spLocks noChangeArrowheads="1"/>
          </p:cNvSpPr>
          <p:nvPr/>
        </p:nvSpPr>
        <p:spPr bwMode="auto">
          <a:xfrm>
            <a:off x="9587255" y="628965"/>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2" name="Line 4"/>
          <p:cNvSpPr>
            <a:spLocks noChangeShapeType="1"/>
          </p:cNvSpPr>
          <p:nvPr/>
        </p:nvSpPr>
        <p:spPr bwMode="auto">
          <a:xfrm>
            <a:off x="10272994" y="617539"/>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3" name="Line 7"/>
          <p:cNvSpPr>
            <a:spLocks noChangeShapeType="1"/>
          </p:cNvSpPr>
          <p:nvPr/>
        </p:nvSpPr>
        <p:spPr bwMode="auto">
          <a:xfrm>
            <a:off x="10297682" y="61753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4" name="Line 9"/>
          <p:cNvSpPr>
            <a:spLocks noChangeShapeType="1"/>
          </p:cNvSpPr>
          <p:nvPr/>
        </p:nvSpPr>
        <p:spPr bwMode="auto">
          <a:xfrm>
            <a:off x="10272994" y="477379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5" name="Text Box 10"/>
          <p:cNvSpPr txBox="1">
            <a:spLocks noChangeArrowheads="1"/>
          </p:cNvSpPr>
          <p:nvPr/>
        </p:nvSpPr>
        <p:spPr bwMode="auto">
          <a:xfrm>
            <a:off x="10272994" y="2601441"/>
            <a:ext cx="1439862" cy="369332"/>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smtClean="0">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16" name="Text Box 12"/>
          <p:cNvSpPr txBox="1">
            <a:spLocks noChangeArrowheads="1"/>
          </p:cNvSpPr>
          <p:nvPr/>
        </p:nvSpPr>
        <p:spPr bwMode="auto">
          <a:xfrm>
            <a:off x="10514473" y="459688"/>
            <a:ext cx="431800" cy="338554"/>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17" name="Text Box 14"/>
          <p:cNvSpPr txBox="1">
            <a:spLocks noChangeArrowheads="1"/>
          </p:cNvSpPr>
          <p:nvPr/>
        </p:nvSpPr>
        <p:spPr bwMode="auto">
          <a:xfrm>
            <a:off x="10489785" y="4593270"/>
            <a:ext cx="734174" cy="338554"/>
          </a:xfrm>
          <a:prstGeom prst="rect">
            <a:avLst/>
          </a:prstGeom>
          <a:no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8" name="Rectangle 17"/>
          <p:cNvSpPr/>
          <p:nvPr/>
        </p:nvSpPr>
        <p:spPr>
          <a:xfrm>
            <a:off x="9436027" y="4785224"/>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AutoShape 11">
            <a:hlinkClick r:id="" action="ppaction://noaction" highlightClick="1"/>
          </p:cNvPr>
          <p:cNvSpPr>
            <a:spLocks noChangeArrowheads="1"/>
          </p:cNvSpPr>
          <p:nvPr/>
        </p:nvSpPr>
        <p:spPr bwMode="auto">
          <a:xfrm>
            <a:off x="9326357" y="5004218"/>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spTree>
    <p:extLst>
      <p:ext uri="{BB962C8B-B14F-4D97-AF65-F5344CB8AC3E}">
        <p14:creationId xmlns:p14="http://schemas.microsoft.com/office/powerpoint/2010/main" val="34756806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11"/>
                                        </p:tgtEl>
                                      </p:cBhvr>
                                    </p:animEffect>
                                    <p:set>
                                      <p:cBhvr>
                                        <p:cTn id="7" dur="1" fill="hold">
                                          <p:stCondLst>
                                            <p:cond delay="58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sp>
        <p:nvSpPr>
          <p:cNvPr id="3" name="TextBox 2"/>
          <p:cNvSpPr txBox="1"/>
          <p:nvPr/>
        </p:nvSpPr>
        <p:spPr>
          <a:xfrm>
            <a:off x="8510469" y="477036"/>
            <a:ext cx="2364827" cy="1015663"/>
          </a:xfrm>
          <a:prstGeom prst="rect">
            <a:avLst/>
          </a:prstGeom>
          <a:noFill/>
        </p:spPr>
        <p:txBody>
          <a:bodyPr wrap="square" rtlCol="0">
            <a:spAutoFit/>
          </a:bodyPr>
          <a:lstStyle/>
          <a:p>
            <a:r>
              <a:rPr lang="en-GB" sz="6000" dirty="0">
                <a:solidFill>
                  <a:srgbClr val="5B9BD5">
                    <a:lumMod val="50000"/>
                  </a:srgbClr>
                </a:solidFill>
                <a:latin typeface="Century Gothic" panose="020B0502020202020204" pitchFamily="34" charset="0"/>
                <a:cs typeface="Calibri" panose="020F0502020204030204" pitchFamily="34" charset="0"/>
              </a:rPr>
              <a:t>pri</a:t>
            </a:r>
            <a:r>
              <a:rPr lang="en-GB" sz="6000" dirty="0">
                <a:solidFill>
                  <a:srgbClr val="E65D00"/>
                </a:solidFill>
                <a:latin typeface="Century Gothic" panose="020B0502020202020204" pitchFamily="34" charset="0"/>
                <a:cs typeface="Calibri" panose="020F0502020204030204" pitchFamily="34" charset="0"/>
              </a:rPr>
              <a:t>x</a:t>
            </a:r>
          </a:p>
        </p:txBody>
      </p:sp>
      <p:sp>
        <p:nvSpPr>
          <p:cNvPr id="5" name="TextBox 4"/>
          <p:cNvSpPr txBox="1"/>
          <p:nvPr/>
        </p:nvSpPr>
        <p:spPr>
          <a:xfrm>
            <a:off x="423317" y="3508445"/>
            <a:ext cx="2270235" cy="1015663"/>
          </a:xfrm>
          <a:prstGeom prst="rect">
            <a:avLst/>
          </a:prstGeom>
          <a:noFill/>
        </p:spPr>
        <p:txBody>
          <a:bodyPr wrap="square" rtlCol="0">
            <a:spAutoFit/>
          </a:bodyPr>
          <a:lstStyle/>
          <a:p>
            <a:pPr algn="ctr"/>
            <a:r>
              <a:rPr lang="en-GB" sz="6000" dirty="0">
                <a:solidFill>
                  <a:srgbClr val="5B9BD5">
                    <a:lumMod val="50000"/>
                  </a:srgbClr>
                </a:solidFill>
                <a:latin typeface="Century Gothic" panose="020B0502020202020204" pitchFamily="34" charset="0"/>
                <a:cs typeface="Calibri" panose="020F0502020204030204" pitchFamily="34" charset="0"/>
              </a:rPr>
              <a:t>mo</a:t>
            </a:r>
            <a:r>
              <a:rPr lang="en-GB" sz="6000" dirty="0">
                <a:solidFill>
                  <a:srgbClr val="E65D00"/>
                </a:solidFill>
                <a:latin typeface="Century Gothic" panose="020B0502020202020204" pitchFamily="34" charset="0"/>
                <a:cs typeface="Calibri" panose="020F0502020204030204" pitchFamily="34" charset="0"/>
              </a:rPr>
              <a:t>t</a:t>
            </a:r>
          </a:p>
        </p:txBody>
      </p:sp>
      <p:sp>
        <p:nvSpPr>
          <p:cNvPr id="6" name="TextBox 5"/>
          <p:cNvSpPr txBox="1"/>
          <p:nvPr/>
        </p:nvSpPr>
        <p:spPr>
          <a:xfrm flipH="1">
            <a:off x="4734804" y="2354237"/>
            <a:ext cx="2685502" cy="1015663"/>
          </a:xfrm>
          <a:prstGeom prst="rect">
            <a:avLst/>
          </a:prstGeom>
          <a:noFill/>
        </p:spPr>
        <p:txBody>
          <a:bodyPr wrap="square" rtlCol="0">
            <a:spAutoFit/>
          </a:bodyPr>
          <a:lstStyle/>
          <a:p>
            <a:r>
              <a:rPr lang="en-GB" sz="6000" dirty="0">
                <a:solidFill>
                  <a:srgbClr val="5B9BD5">
                    <a:lumMod val="50000"/>
                  </a:srgbClr>
                </a:solidFill>
                <a:latin typeface="Century Gothic" panose="020B0502020202020204" pitchFamily="34" charset="0"/>
                <a:cs typeface="Calibri" panose="020F0502020204030204" pitchFamily="34" charset="0"/>
              </a:rPr>
              <a:t>gran</a:t>
            </a:r>
            <a:r>
              <a:rPr lang="en-GB" sz="6000" dirty="0">
                <a:solidFill>
                  <a:srgbClr val="E65D00"/>
                </a:solidFill>
                <a:latin typeface="Century Gothic" panose="020B0502020202020204" pitchFamily="34" charset="0"/>
                <a:cs typeface="Calibri" panose="020F0502020204030204" pitchFamily="34" charset="0"/>
              </a:rPr>
              <a:t>d</a:t>
            </a:r>
          </a:p>
        </p:txBody>
      </p:sp>
      <p:sp>
        <p:nvSpPr>
          <p:cNvPr id="7" name="TextBox 6"/>
          <p:cNvSpPr txBox="1"/>
          <p:nvPr/>
        </p:nvSpPr>
        <p:spPr>
          <a:xfrm>
            <a:off x="2532330" y="331931"/>
            <a:ext cx="2017986" cy="1015663"/>
          </a:xfrm>
          <a:prstGeom prst="rect">
            <a:avLst/>
          </a:prstGeom>
          <a:noFill/>
        </p:spPr>
        <p:txBody>
          <a:bodyPr wrap="square" rtlCol="0">
            <a:spAutoFit/>
          </a:bodyPr>
          <a:lstStyle/>
          <a:p>
            <a:r>
              <a:rPr lang="en-GB" sz="6000" dirty="0">
                <a:solidFill>
                  <a:srgbClr val="5B9BD5">
                    <a:lumMod val="50000"/>
                  </a:srgbClr>
                </a:solidFill>
                <a:latin typeface="Century Gothic" panose="020B0502020202020204" pitchFamily="34" charset="0"/>
                <a:cs typeface="Calibri" panose="020F0502020204030204" pitchFamily="34" charset="0"/>
              </a:rPr>
              <a:t>peti</a:t>
            </a:r>
            <a:r>
              <a:rPr lang="en-GB" sz="6000" dirty="0">
                <a:solidFill>
                  <a:srgbClr val="E65D00"/>
                </a:solidFill>
                <a:latin typeface="Century Gothic" panose="020B0502020202020204" pitchFamily="34" charset="0"/>
                <a:cs typeface="Calibri" panose="020F0502020204030204" pitchFamily="34" charset="0"/>
              </a:rPr>
              <a:t>t</a:t>
            </a:r>
          </a:p>
        </p:txBody>
      </p:sp>
      <p:sp>
        <p:nvSpPr>
          <p:cNvPr id="8" name="TextBox 7"/>
          <p:cNvSpPr txBox="1"/>
          <p:nvPr/>
        </p:nvSpPr>
        <p:spPr>
          <a:xfrm>
            <a:off x="9202565" y="3801984"/>
            <a:ext cx="2175862" cy="1015663"/>
          </a:xfrm>
          <a:prstGeom prst="rect">
            <a:avLst/>
          </a:prstGeom>
          <a:noFill/>
        </p:spPr>
        <p:txBody>
          <a:bodyPr wrap="square" rtlCol="0">
            <a:spAutoFit/>
          </a:bodyPr>
          <a:lstStyle/>
          <a:p>
            <a:r>
              <a:rPr lang="en-GB" sz="6000" dirty="0" err="1">
                <a:solidFill>
                  <a:srgbClr val="5B9BD5">
                    <a:lumMod val="50000"/>
                  </a:srgbClr>
                </a:solidFill>
                <a:latin typeface="Century Gothic" panose="020B0502020202020204" pitchFamily="34" charset="0"/>
                <a:cs typeface="Calibri" panose="020F0502020204030204" pitchFamily="34" charset="0"/>
              </a:rPr>
              <a:t>mai</a:t>
            </a:r>
            <a:r>
              <a:rPr lang="en-GB" sz="6000" dirty="0" err="1">
                <a:solidFill>
                  <a:srgbClr val="E65D00"/>
                </a:solidFill>
                <a:latin typeface="Century Gothic" panose="020B0502020202020204" pitchFamily="34" charset="0"/>
                <a:cs typeface="Calibri" panose="020F0502020204030204" pitchFamily="34" charset="0"/>
              </a:rPr>
              <a:t>s</a:t>
            </a:r>
            <a:endParaRPr lang="en-GB" sz="6000" dirty="0">
              <a:solidFill>
                <a:srgbClr val="E65D00"/>
              </a:solidFill>
              <a:latin typeface="Century Gothic" panose="020B0502020202020204" pitchFamily="34" charset="0"/>
              <a:cs typeface="Calibri" panose="020F0502020204030204" pitchFamily="34" charset="0"/>
            </a:endParaRPr>
          </a:p>
        </p:txBody>
      </p:sp>
      <p:pic>
        <p:nvPicPr>
          <p:cNvPr id="9" name="Picture 4" descr="Silhouette Of A Boy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7942" y="1347594"/>
            <a:ext cx="659644" cy="1795697"/>
          </a:xfrm>
          <a:prstGeom prst="rect">
            <a:avLst/>
          </a:prstGeom>
          <a:noFill/>
          <a:extLst>
            <a:ext uri="{909E8E84-426E-40DD-AFC4-6F175D3DCCD1}">
              <a14:hiddenFill xmlns:a14="http://schemas.microsoft.com/office/drawing/2010/main">
                <a:solidFill>
                  <a:srgbClr val="FFFFFF"/>
                </a:solidFill>
              </a14:hiddenFill>
            </a:ext>
          </a:extLst>
        </p:spPr>
      </p:pic>
      <p:sp>
        <p:nvSpPr>
          <p:cNvPr id="10" name="Down Arrow 9"/>
          <p:cNvSpPr/>
          <p:nvPr/>
        </p:nvSpPr>
        <p:spPr>
          <a:xfrm>
            <a:off x="3635911" y="1394636"/>
            <a:ext cx="315601" cy="6358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1" name="Picture 2" descr="Silhouette Of A Boy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911" y="2209841"/>
            <a:ext cx="342900" cy="9334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106" y="264087"/>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3163" y="1857680"/>
            <a:ext cx="1371776" cy="115915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11528" y="1492699"/>
            <a:ext cx="1353923" cy="1936044"/>
          </a:xfrm>
          <a:prstGeom prst="rect">
            <a:avLst/>
          </a:prstGeom>
        </p:spPr>
      </p:pic>
      <p:sp>
        <p:nvSpPr>
          <p:cNvPr id="15" name="TextBox 14"/>
          <p:cNvSpPr txBox="1"/>
          <p:nvPr/>
        </p:nvSpPr>
        <p:spPr>
          <a:xfrm rot="19534011">
            <a:off x="7480782" y="2080904"/>
            <a:ext cx="1490133" cy="400110"/>
          </a:xfrm>
          <a:prstGeom prst="rect">
            <a:avLst/>
          </a:prstGeom>
          <a:noFill/>
        </p:spPr>
        <p:txBody>
          <a:bodyPr wrap="square" rtlCol="0">
            <a:spAutoFit/>
          </a:bodyPr>
          <a:lstStyle/>
          <a:p>
            <a:r>
              <a:rPr lang="en-GB" sz="2000" b="1" dirty="0">
                <a:solidFill>
                  <a:prstClr val="black"/>
                </a:solidFill>
              </a:rPr>
              <a:t>€15.95</a:t>
            </a:r>
          </a:p>
        </p:txBody>
      </p:sp>
      <p:pic>
        <p:nvPicPr>
          <p:cNvPr id="16" name="Picture 2" descr="http://www.clker.com/cliparts/0/F/H/c/a/X/crossword-letter-tiles-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3710" y="4510148"/>
            <a:ext cx="2284874" cy="158798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Silhouette Of A Boy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6207" y="3327109"/>
            <a:ext cx="659644" cy="179569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ilhouette Of A Boy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4655" y="4160949"/>
            <a:ext cx="342900" cy="933450"/>
          </a:xfrm>
          <a:prstGeom prst="rect">
            <a:avLst/>
          </a:prstGeom>
          <a:noFill/>
          <a:extLst>
            <a:ext uri="{909E8E84-426E-40DD-AFC4-6F175D3DCCD1}">
              <a14:hiddenFill xmlns:a14="http://schemas.microsoft.com/office/drawing/2010/main">
                <a:solidFill>
                  <a:srgbClr val="FFFFFF"/>
                </a:solidFill>
              </a14:hiddenFill>
            </a:ext>
          </a:extLst>
        </p:spPr>
      </p:pic>
      <p:sp>
        <p:nvSpPr>
          <p:cNvPr id="19" name="Down Arrow 18"/>
          <p:cNvSpPr/>
          <p:nvPr/>
        </p:nvSpPr>
        <p:spPr>
          <a:xfrm flipV="1">
            <a:off x="4980495" y="5209050"/>
            <a:ext cx="409638" cy="7716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0" name="Picture 19"/>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02565" y="4639647"/>
            <a:ext cx="1455327" cy="1455327"/>
          </a:xfrm>
          <a:prstGeom prst="rect">
            <a:avLst/>
          </a:prstGeom>
        </p:spPr>
      </p:pic>
      <p:pic>
        <p:nvPicPr>
          <p:cNvPr id="21" name="Picture 20"/>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560842" y="120661"/>
            <a:ext cx="1725407" cy="1501302"/>
          </a:xfrm>
          <a:prstGeom prst="rect">
            <a:avLst/>
          </a:prstGeom>
        </p:spPr>
      </p:pic>
      <p:pic>
        <p:nvPicPr>
          <p:cNvPr id="22" name="Picture 21"/>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125838" y="306878"/>
            <a:ext cx="1725407" cy="1501302"/>
          </a:xfrm>
          <a:prstGeom prst="rect">
            <a:avLst/>
          </a:prstGeom>
        </p:spPr>
      </p:pic>
      <p:pic>
        <p:nvPicPr>
          <p:cNvPr id="23" name="Picture 22"/>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514800" y="2132827"/>
            <a:ext cx="2286624" cy="1755643"/>
          </a:xfrm>
          <a:prstGeom prst="rect">
            <a:avLst/>
          </a:prstGeom>
        </p:spPr>
      </p:pic>
      <p:pic>
        <p:nvPicPr>
          <p:cNvPr id="24" name="Picture 23"/>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42286" y="3369900"/>
            <a:ext cx="1725407" cy="1501302"/>
          </a:xfrm>
          <a:prstGeom prst="rect">
            <a:avLst/>
          </a:prstGeom>
        </p:spPr>
      </p:pic>
      <p:pic>
        <p:nvPicPr>
          <p:cNvPr id="25" name="Picture 24"/>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242051" y="3600021"/>
            <a:ext cx="1725407" cy="1501302"/>
          </a:xfrm>
          <a:prstGeom prst="rect">
            <a:avLst/>
          </a:prstGeom>
        </p:spPr>
      </p:pic>
    </p:spTree>
    <p:extLst>
      <p:ext uri="{BB962C8B-B14F-4D97-AF65-F5344CB8AC3E}">
        <p14:creationId xmlns:p14="http://schemas.microsoft.com/office/powerpoint/2010/main" val="211764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par>
                                <p:cTn id="42" presetID="10" presetClass="entr" presetSubtype="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par>
                                <p:cTn id="53" presetID="10"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par>
                                <p:cTn id="56" presetID="10" presetClass="entr" presetSubtype="0"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par>
                                <p:cTn id="62" presetID="10" presetClass="entr" presetSubtype="0"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cTn>
                              </p:par>
                              <p:par>
                                <p:cTn id="70" presetID="10" presetClass="entr" presetSubtype="0" fill="hold"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par>
                                <p:cTn id="73" presetID="10" presetClass="entr" presetSubtype="0" fill="hold"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10" grpId="0" animBg="1"/>
      <p:bldP spid="15" grpId="0"/>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3" name="TextBox 12"/>
          <p:cNvSpPr txBox="1"/>
          <p:nvPr/>
        </p:nvSpPr>
        <p:spPr>
          <a:xfrm>
            <a:off x="395111" y="2105561"/>
            <a:ext cx="6886222" cy="1323439"/>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French SSC </a:t>
            </a:r>
            <a:br>
              <a:rPr lang="en-GB" sz="4000" b="1" dirty="0">
                <a:solidFill>
                  <a:prstClr val="white"/>
                </a:solidFill>
                <a:latin typeface="Century Gothic" panose="020B0502020202020204" pitchFamily="34" charset="0"/>
              </a:rPr>
            </a:br>
            <a:r>
              <a:rPr lang="en-GB" sz="4000" b="1" dirty="0">
                <a:solidFill>
                  <a:prstClr val="white"/>
                </a:solidFill>
                <a:latin typeface="Century Gothic" panose="020B0502020202020204" pitchFamily="34" charset="0"/>
              </a:rPr>
              <a:t>teaching sequence</a:t>
            </a:r>
          </a:p>
        </p:txBody>
      </p:sp>
      <p:sp>
        <p:nvSpPr>
          <p:cNvPr id="14" name="Title 3"/>
          <p:cNvSpPr txBox="1">
            <a:spLocks/>
          </p:cNvSpPr>
          <p:nvPr/>
        </p:nvSpPr>
        <p:spPr>
          <a:xfrm>
            <a:off x="395111" y="3301204"/>
            <a:ext cx="6606822"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dirty="0" smtClean="0">
                <a:solidFill>
                  <a:prstClr val="white"/>
                </a:solidFill>
                <a:latin typeface="Century Gothic" panose="020B0502020202020204" pitchFamily="34" charset="0"/>
              </a:rPr>
              <a:t>SFC (Silent final consonant) </a:t>
            </a:r>
            <a:r>
              <a:rPr lang="en-GB" sz="3200" b="1" dirty="0" smtClean="0">
                <a:solidFill>
                  <a:prstClr val="white"/>
                </a:solidFill>
                <a:latin typeface="Century Gothic" panose="020B0502020202020204" pitchFamily="34" charset="0"/>
              </a:rPr>
              <a:t>[2]</a:t>
            </a:r>
            <a:endParaRPr lang="en-GB" sz="3200" b="1"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5819923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sp>
        <p:nvSpPr>
          <p:cNvPr id="3" name="TextBox 2"/>
          <p:cNvSpPr txBox="1"/>
          <p:nvPr/>
        </p:nvSpPr>
        <p:spPr>
          <a:xfrm>
            <a:off x="1699269" y="221396"/>
            <a:ext cx="8471693" cy="1107996"/>
          </a:xfrm>
          <a:prstGeom prst="rect">
            <a:avLst/>
          </a:prstGeom>
          <a:noFill/>
        </p:spPr>
        <p:txBody>
          <a:bodyPr wrap="square" rtlCol="0">
            <a:spAutoFit/>
          </a:bodyPr>
          <a:lstStyle/>
          <a:p>
            <a:r>
              <a:rPr lang="en-GB" sz="6600" b="1" dirty="0">
                <a:solidFill>
                  <a:srgbClr val="5B9BD5">
                    <a:lumMod val="50000"/>
                  </a:srgbClr>
                </a:solidFill>
                <a:latin typeface="Century Gothic" panose="020B0502020202020204" pitchFamily="34" charset="0"/>
                <a:cs typeface="Calibri" panose="020F0502020204030204" pitchFamily="34" charset="0"/>
              </a:rPr>
              <a:t>Silence!</a:t>
            </a:r>
          </a:p>
        </p:txBody>
      </p:sp>
      <p:pic>
        <p:nvPicPr>
          <p:cNvPr id="5" name="Picture 2" descr="Quiet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8365" y="260374"/>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478072" y="1611325"/>
            <a:ext cx="2453485"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pri</a:t>
            </a:r>
            <a:r>
              <a:rPr lang="en-GB" sz="6000" b="1" strike="sngStrike" dirty="0">
                <a:solidFill>
                  <a:srgbClr val="E65D00"/>
                </a:solidFill>
                <a:latin typeface="Century Gothic" panose="020B0502020202020204" pitchFamily="34" charset="0"/>
                <a:cs typeface="Calibri" panose="020F0502020204030204" pitchFamily="34" charset="0"/>
              </a:rPr>
              <a:t>x</a:t>
            </a:r>
          </a:p>
        </p:txBody>
      </p:sp>
      <p:sp>
        <p:nvSpPr>
          <p:cNvPr id="7" name="TextBox 6"/>
          <p:cNvSpPr txBox="1"/>
          <p:nvPr/>
        </p:nvSpPr>
        <p:spPr>
          <a:xfrm>
            <a:off x="2219161" y="4885274"/>
            <a:ext cx="2355346"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mo</a:t>
            </a:r>
            <a:r>
              <a:rPr lang="en-GB" sz="6000" b="1" strike="sngStrike" dirty="0">
                <a:solidFill>
                  <a:srgbClr val="E65D00"/>
                </a:solidFill>
                <a:latin typeface="Century Gothic" panose="020B0502020202020204" pitchFamily="34" charset="0"/>
                <a:cs typeface="Calibri" panose="020F0502020204030204" pitchFamily="34" charset="0"/>
              </a:rPr>
              <a:t>t</a:t>
            </a:r>
          </a:p>
        </p:txBody>
      </p:sp>
      <p:sp>
        <p:nvSpPr>
          <p:cNvPr id="8" name="TextBox 7"/>
          <p:cNvSpPr txBox="1"/>
          <p:nvPr/>
        </p:nvSpPr>
        <p:spPr>
          <a:xfrm flipH="1">
            <a:off x="4924723" y="4817741"/>
            <a:ext cx="2786182"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gran</a:t>
            </a:r>
            <a:r>
              <a:rPr lang="en-GB" sz="6000" b="1" strike="sngStrike" dirty="0">
                <a:solidFill>
                  <a:srgbClr val="E65D00"/>
                </a:solidFill>
                <a:latin typeface="Century Gothic" panose="020B0502020202020204" pitchFamily="34" charset="0"/>
                <a:cs typeface="Calibri" panose="020F0502020204030204" pitchFamily="34" charset="0"/>
              </a:rPr>
              <a:t>d</a:t>
            </a:r>
          </a:p>
        </p:txBody>
      </p:sp>
      <p:sp>
        <p:nvSpPr>
          <p:cNvPr id="9" name="TextBox 8"/>
          <p:cNvSpPr txBox="1"/>
          <p:nvPr/>
        </p:nvSpPr>
        <p:spPr>
          <a:xfrm>
            <a:off x="2219160" y="1654865"/>
            <a:ext cx="2093641" cy="1015663"/>
          </a:xfrm>
          <a:prstGeom prst="rect">
            <a:avLst/>
          </a:prstGeom>
          <a:noFill/>
        </p:spPr>
        <p:txBody>
          <a:bodyPr wrap="square" rtlCol="0">
            <a:spAutoFit/>
          </a:bodyPr>
          <a:lstStyle/>
          <a:p>
            <a:r>
              <a:rPr lang="en-GB" sz="6000" b="1" dirty="0">
                <a:solidFill>
                  <a:srgbClr val="5B9BD5">
                    <a:lumMod val="50000"/>
                  </a:srgbClr>
                </a:solidFill>
                <a:latin typeface="Century Gothic" panose="020B0502020202020204" pitchFamily="34" charset="0"/>
                <a:cs typeface="Calibri" panose="020F0502020204030204" pitchFamily="34" charset="0"/>
              </a:rPr>
              <a:t>peti</a:t>
            </a:r>
            <a:r>
              <a:rPr lang="en-GB" sz="6000" b="1" strike="sngStrike" dirty="0">
                <a:solidFill>
                  <a:srgbClr val="E65D00"/>
                </a:solidFill>
                <a:latin typeface="Century Gothic" panose="020B0502020202020204" pitchFamily="34" charset="0"/>
                <a:cs typeface="Calibri" panose="020F0502020204030204" pitchFamily="34" charset="0"/>
              </a:rPr>
              <a:t>t</a:t>
            </a:r>
          </a:p>
        </p:txBody>
      </p:sp>
      <p:sp>
        <p:nvSpPr>
          <p:cNvPr id="10" name="TextBox 9"/>
          <p:cNvSpPr txBox="1"/>
          <p:nvPr/>
        </p:nvSpPr>
        <p:spPr>
          <a:xfrm>
            <a:off x="8344977" y="4885274"/>
            <a:ext cx="2257435" cy="1015663"/>
          </a:xfrm>
          <a:prstGeom prst="rect">
            <a:avLst/>
          </a:prstGeom>
          <a:noFill/>
        </p:spPr>
        <p:txBody>
          <a:bodyPr wrap="square" rtlCol="0">
            <a:spAutoFit/>
          </a:bodyPr>
          <a:lstStyle/>
          <a:p>
            <a:r>
              <a:rPr lang="en-GB" sz="6000" b="1" dirty="0" err="1">
                <a:solidFill>
                  <a:srgbClr val="5B9BD5">
                    <a:lumMod val="50000"/>
                  </a:srgbClr>
                </a:solidFill>
                <a:latin typeface="Century Gothic" panose="020B0502020202020204" pitchFamily="34" charset="0"/>
                <a:cs typeface="Calibri" panose="020F0502020204030204" pitchFamily="34" charset="0"/>
              </a:rPr>
              <a:t>mai</a:t>
            </a:r>
            <a:r>
              <a:rPr lang="en-GB" sz="6000" b="1" strike="sngStrike" dirty="0" err="1">
                <a:solidFill>
                  <a:srgbClr val="E65D00"/>
                </a:solidFill>
                <a:latin typeface="Century Gothic" panose="020B0502020202020204" pitchFamily="34" charset="0"/>
                <a:cs typeface="Calibri" panose="020F0502020204030204" pitchFamily="34" charset="0"/>
              </a:rPr>
              <a:t>s</a:t>
            </a:r>
            <a:endParaRPr lang="en-GB" sz="6000" b="1" strike="sngStrike" dirty="0">
              <a:solidFill>
                <a:srgbClr val="E65D00"/>
              </a:solidFill>
              <a:latin typeface="Century Gothic" panose="020B0502020202020204" pitchFamily="34" charset="0"/>
              <a:cs typeface="Calibri" panose="020F0502020204030204" pitchFamily="34" charset="0"/>
            </a:endParaRPr>
          </a:p>
        </p:txBody>
      </p:sp>
      <p:sp>
        <p:nvSpPr>
          <p:cNvPr id="11" name="TextBox 10"/>
          <p:cNvSpPr txBox="1"/>
          <p:nvPr/>
        </p:nvSpPr>
        <p:spPr>
          <a:xfrm rot="10800000" flipV="1">
            <a:off x="3840541" y="2020283"/>
            <a:ext cx="5476454" cy="2554545"/>
          </a:xfrm>
          <a:prstGeom prst="rect">
            <a:avLst/>
          </a:prstGeom>
          <a:noFill/>
        </p:spPr>
        <p:txBody>
          <a:bodyPr wrap="square" rtlCol="0">
            <a:spAutoFit/>
          </a:bodyPr>
          <a:lstStyle/>
          <a:p>
            <a:r>
              <a:rPr lang="en-GB" sz="16000" b="1" dirty="0" err="1">
                <a:solidFill>
                  <a:srgbClr val="5B9BD5">
                    <a:lumMod val="50000"/>
                  </a:srgbClr>
                </a:solidFill>
                <a:latin typeface="Century Gothic" panose="020B0502020202020204" pitchFamily="34" charset="0"/>
                <a:cs typeface="Calibri" panose="020F0502020204030204" pitchFamily="34" charset="0"/>
              </a:rPr>
              <a:t>dans</a:t>
            </a:r>
            <a:endParaRPr lang="en-GB" sz="16000" b="1" dirty="0">
              <a:solidFill>
                <a:srgbClr val="5B9BD5">
                  <a:lumMod val="50000"/>
                </a:srgbClr>
              </a:solidFill>
              <a:latin typeface="Century Gothic" panose="020B0502020202020204" pitchFamily="34" charset="0"/>
              <a:cs typeface="Calibri" panose="020F0502020204030204" pitchFamily="34" charset="0"/>
            </a:endParaRPr>
          </a:p>
        </p:txBody>
      </p:sp>
      <p:sp>
        <p:nvSpPr>
          <p:cNvPr id="12" name="TextBox 11"/>
          <p:cNvSpPr txBox="1"/>
          <p:nvPr/>
        </p:nvSpPr>
        <p:spPr>
          <a:xfrm>
            <a:off x="7523507" y="2119156"/>
            <a:ext cx="1674025" cy="2646878"/>
          </a:xfrm>
          <a:prstGeom prst="rect">
            <a:avLst/>
          </a:prstGeom>
          <a:noFill/>
        </p:spPr>
        <p:txBody>
          <a:bodyPr wrap="square" rtlCol="0">
            <a:spAutoFit/>
          </a:bodyPr>
          <a:lstStyle/>
          <a:p>
            <a:pPr algn="ctr"/>
            <a:r>
              <a:rPr lang="en-GB" sz="16600" b="1" dirty="0">
                <a:solidFill>
                  <a:srgbClr val="E65D00"/>
                </a:solidFill>
                <a:latin typeface="Century Gothic" panose="020B0502020202020204" pitchFamily="34" charset="0"/>
              </a:rPr>
              <a:t>X</a:t>
            </a:r>
          </a:p>
        </p:txBody>
      </p:sp>
    </p:spTree>
    <p:extLst>
      <p:ext uri="{BB962C8B-B14F-4D97-AF65-F5344CB8AC3E}">
        <p14:creationId xmlns:p14="http://schemas.microsoft.com/office/powerpoint/2010/main" val="120501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sp>
        <p:nvSpPr>
          <p:cNvPr id="11" name="Rectangle 2"/>
          <p:cNvSpPr>
            <a:spLocks noChangeArrowheads="1"/>
          </p:cNvSpPr>
          <p:nvPr/>
        </p:nvSpPr>
        <p:spPr bwMode="auto">
          <a:xfrm>
            <a:off x="9589621" y="628967"/>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2" name="Rectangle 3"/>
          <p:cNvSpPr>
            <a:spLocks noChangeArrowheads="1"/>
          </p:cNvSpPr>
          <p:nvPr/>
        </p:nvSpPr>
        <p:spPr bwMode="auto">
          <a:xfrm>
            <a:off x="9587255" y="628965"/>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3" name="Line 4"/>
          <p:cNvSpPr>
            <a:spLocks noChangeShapeType="1"/>
          </p:cNvSpPr>
          <p:nvPr/>
        </p:nvSpPr>
        <p:spPr bwMode="auto">
          <a:xfrm>
            <a:off x="10272994" y="617539"/>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4" name="Line 7"/>
          <p:cNvSpPr>
            <a:spLocks noChangeShapeType="1"/>
          </p:cNvSpPr>
          <p:nvPr/>
        </p:nvSpPr>
        <p:spPr bwMode="auto">
          <a:xfrm>
            <a:off x="10297682" y="61753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5" name="Line 9"/>
          <p:cNvSpPr>
            <a:spLocks noChangeShapeType="1"/>
          </p:cNvSpPr>
          <p:nvPr/>
        </p:nvSpPr>
        <p:spPr bwMode="auto">
          <a:xfrm>
            <a:off x="10272994" y="477379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6" name="Text Box 10"/>
          <p:cNvSpPr txBox="1">
            <a:spLocks noChangeArrowheads="1"/>
          </p:cNvSpPr>
          <p:nvPr/>
        </p:nvSpPr>
        <p:spPr bwMode="auto">
          <a:xfrm>
            <a:off x="10272994" y="2601441"/>
            <a:ext cx="1439862" cy="369332"/>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smtClean="0">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17" name="Text Box 12"/>
          <p:cNvSpPr txBox="1">
            <a:spLocks noChangeArrowheads="1"/>
          </p:cNvSpPr>
          <p:nvPr/>
        </p:nvSpPr>
        <p:spPr bwMode="auto">
          <a:xfrm>
            <a:off x="10514473" y="459688"/>
            <a:ext cx="431800" cy="338554"/>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18" name="Text Box 14"/>
          <p:cNvSpPr txBox="1">
            <a:spLocks noChangeArrowheads="1"/>
          </p:cNvSpPr>
          <p:nvPr/>
        </p:nvSpPr>
        <p:spPr bwMode="auto">
          <a:xfrm>
            <a:off x="10489785" y="4593270"/>
            <a:ext cx="734174" cy="338554"/>
          </a:xfrm>
          <a:prstGeom prst="rect">
            <a:avLst/>
          </a:prstGeom>
          <a:no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9" name="Rectangle 18"/>
          <p:cNvSpPr/>
          <p:nvPr/>
        </p:nvSpPr>
        <p:spPr>
          <a:xfrm>
            <a:off x="9436027" y="4785224"/>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AutoShape 11">
            <a:hlinkClick r:id="" action="ppaction://noaction" highlightClick="1"/>
          </p:cNvPr>
          <p:cNvSpPr>
            <a:spLocks noChangeArrowheads="1"/>
          </p:cNvSpPr>
          <p:nvPr/>
        </p:nvSpPr>
        <p:spPr bwMode="auto">
          <a:xfrm>
            <a:off x="9326357" y="5004218"/>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sp>
        <p:nvSpPr>
          <p:cNvPr id="21" name="TextBox 20"/>
          <p:cNvSpPr txBox="1"/>
          <p:nvPr/>
        </p:nvSpPr>
        <p:spPr>
          <a:xfrm>
            <a:off x="4775417" y="-343864"/>
            <a:ext cx="3283263" cy="7017306"/>
          </a:xfrm>
          <a:prstGeom prst="rect">
            <a:avLst/>
          </a:prstGeom>
          <a:noFill/>
        </p:spPr>
        <p:txBody>
          <a:bodyPr wrap="square" rtlCol="0">
            <a:spAutoFit/>
          </a:bodyPr>
          <a:lstStyle/>
          <a:p>
            <a:pPr>
              <a:lnSpc>
                <a:spcPct val="150000"/>
              </a:lnSpc>
            </a:pPr>
            <a:r>
              <a:rPr lang="en-GB" sz="6000" b="1" dirty="0">
                <a:solidFill>
                  <a:srgbClr val="5B9BD5">
                    <a:lumMod val="50000"/>
                  </a:srgbClr>
                </a:solidFill>
                <a:latin typeface="Century Gothic" panose="020B0502020202020204" pitchFamily="34" charset="0"/>
                <a:cs typeface="Calibri" panose="020F0502020204030204" pitchFamily="34" charset="0"/>
              </a:rPr>
              <a:t>petit</a:t>
            </a:r>
            <a:br>
              <a:rPr lang="en-GB" sz="6000" b="1" dirty="0">
                <a:solidFill>
                  <a:srgbClr val="5B9BD5">
                    <a:lumMod val="50000"/>
                  </a:srgbClr>
                </a:solidFill>
                <a:latin typeface="Century Gothic" panose="020B0502020202020204" pitchFamily="34" charset="0"/>
                <a:cs typeface="Calibri" panose="020F0502020204030204" pitchFamily="34" charset="0"/>
              </a:rPr>
            </a:br>
            <a:r>
              <a:rPr lang="en-GB" sz="6000" b="1" dirty="0">
                <a:solidFill>
                  <a:srgbClr val="5B9BD5">
                    <a:lumMod val="50000"/>
                  </a:srgbClr>
                </a:solidFill>
                <a:latin typeface="Century Gothic" panose="020B0502020202020204" pitchFamily="34" charset="0"/>
                <a:cs typeface="Calibri" panose="020F0502020204030204" pitchFamily="34" charset="0"/>
              </a:rPr>
              <a:t>grand</a:t>
            </a:r>
            <a:br>
              <a:rPr lang="en-GB" sz="6000" b="1" dirty="0">
                <a:solidFill>
                  <a:srgbClr val="5B9BD5">
                    <a:lumMod val="50000"/>
                  </a:srgbClr>
                </a:solidFill>
                <a:latin typeface="Century Gothic" panose="020B0502020202020204" pitchFamily="34" charset="0"/>
                <a:cs typeface="Calibri" panose="020F0502020204030204" pitchFamily="34" charset="0"/>
              </a:rPr>
            </a:br>
            <a:r>
              <a:rPr lang="en-GB" sz="6000" b="1" dirty="0">
                <a:solidFill>
                  <a:srgbClr val="5B9BD5">
                    <a:lumMod val="50000"/>
                  </a:srgbClr>
                </a:solidFill>
                <a:latin typeface="Century Gothic" panose="020B0502020202020204" pitchFamily="34" charset="0"/>
                <a:cs typeface="Calibri" panose="020F0502020204030204" pitchFamily="34" charset="0"/>
              </a:rPr>
              <a:t>mot</a:t>
            </a:r>
            <a:br>
              <a:rPr lang="en-GB" sz="6000" b="1" dirty="0">
                <a:solidFill>
                  <a:srgbClr val="5B9BD5">
                    <a:lumMod val="50000"/>
                  </a:srgbClr>
                </a:solidFill>
                <a:latin typeface="Century Gothic" panose="020B0502020202020204" pitchFamily="34" charset="0"/>
                <a:cs typeface="Calibri" panose="020F0502020204030204" pitchFamily="34" charset="0"/>
              </a:rPr>
            </a:br>
            <a:r>
              <a:rPr lang="en-GB" sz="6000" b="1" dirty="0" err="1">
                <a:solidFill>
                  <a:srgbClr val="5B9BD5">
                    <a:lumMod val="50000"/>
                  </a:srgbClr>
                </a:solidFill>
                <a:latin typeface="Century Gothic" panose="020B0502020202020204" pitchFamily="34" charset="0"/>
                <a:cs typeface="Calibri" panose="020F0502020204030204" pitchFamily="34" charset="0"/>
              </a:rPr>
              <a:t>mais</a:t>
            </a:r>
            <a:r>
              <a:rPr lang="en-GB" sz="6000" b="1" dirty="0">
                <a:solidFill>
                  <a:srgbClr val="5B9BD5">
                    <a:lumMod val="50000"/>
                  </a:srgbClr>
                </a:solidFill>
                <a:latin typeface="Century Gothic" panose="020B0502020202020204" pitchFamily="34" charset="0"/>
                <a:cs typeface="Calibri" panose="020F0502020204030204" pitchFamily="34" charset="0"/>
              </a:rPr>
              <a:t/>
            </a:r>
            <a:br>
              <a:rPr lang="en-GB" sz="6000" b="1" dirty="0">
                <a:solidFill>
                  <a:srgbClr val="5B9BD5">
                    <a:lumMod val="50000"/>
                  </a:srgbClr>
                </a:solidFill>
                <a:latin typeface="Century Gothic" panose="020B0502020202020204" pitchFamily="34" charset="0"/>
                <a:cs typeface="Calibri" panose="020F0502020204030204" pitchFamily="34" charset="0"/>
              </a:rPr>
            </a:br>
            <a:r>
              <a:rPr lang="en-GB" sz="6000" b="1" dirty="0">
                <a:solidFill>
                  <a:srgbClr val="5B9BD5">
                    <a:lumMod val="50000"/>
                  </a:srgbClr>
                </a:solidFill>
                <a:latin typeface="Century Gothic" panose="020B0502020202020204" pitchFamily="34" charset="0"/>
                <a:cs typeface="Calibri" panose="020F0502020204030204" pitchFamily="34" charset="0"/>
              </a:rPr>
              <a:t>prix</a:t>
            </a:r>
          </a:p>
        </p:txBody>
      </p:sp>
      <p:sp>
        <p:nvSpPr>
          <p:cNvPr id="22" name="Rounded Rectangle 21"/>
          <p:cNvSpPr/>
          <p:nvPr/>
        </p:nvSpPr>
        <p:spPr>
          <a:xfrm>
            <a:off x="4593206" y="43411"/>
            <a:ext cx="1675964" cy="950458"/>
          </a:xfrm>
          <a:prstGeom prst="roundRect">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 name="Rounded Rectangle 22"/>
          <p:cNvSpPr/>
          <p:nvPr/>
        </p:nvSpPr>
        <p:spPr>
          <a:xfrm>
            <a:off x="4774448" y="1642980"/>
            <a:ext cx="1828355" cy="711200"/>
          </a:xfrm>
          <a:prstGeom prst="roundRect">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Rounded Rectangle 23"/>
          <p:cNvSpPr/>
          <p:nvPr/>
        </p:nvSpPr>
        <p:spPr>
          <a:xfrm>
            <a:off x="4843712" y="2809189"/>
            <a:ext cx="1240107" cy="711200"/>
          </a:xfrm>
          <a:prstGeom prst="roundRect">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Rounded Rectangle 24"/>
          <p:cNvSpPr/>
          <p:nvPr/>
        </p:nvSpPr>
        <p:spPr>
          <a:xfrm>
            <a:off x="4843712" y="4146922"/>
            <a:ext cx="1425458" cy="711200"/>
          </a:xfrm>
          <a:prstGeom prst="roundRect">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Rounded Rectangle 25"/>
          <p:cNvSpPr/>
          <p:nvPr/>
        </p:nvSpPr>
        <p:spPr>
          <a:xfrm>
            <a:off x="4479084" y="5563458"/>
            <a:ext cx="1285569" cy="800272"/>
          </a:xfrm>
          <a:prstGeom prst="roundRect">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7" name="Picture 7"/>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58141" y="459688"/>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975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5"/>
                                        </p:tgtEl>
                                      </p:cBhvr>
                                    </p:animEffect>
                                    <p:set>
                                      <p:cBhvr>
                                        <p:cTn id="22" dur="1" fill="hold">
                                          <p:stCondLst>
                                            <p:cond delay="499"/>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6"/>
                                        </p:tgtEl>
                                      </p:cBhvr>
                                    </p:animEffect>
                                    <p:set>
                                      <p:cBhvr>
                                        <p:cTn id="2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12" presetClass="exit" presetSubtype="4" fill="hold" nodeType="afterEffect">
                                  <p:stCondLst>
                                    <p:cond delay="0"/>
                                  </p:stCondLst>
                                  <p:childTnLst>
                                    <p:animEffect transition="out" filter="slide(fromBottom)">
                                      <p:cBhvr>
                                        <p:cTn id="32" dur="59000"/>
                                        <p:tgtEl>
                                          <p:spTgt spid="12"/>
                                        </p:tgtEl>
                                      </p:cBhvr>
                                    </p:animEffect>
                                    <p:set>
                                      <p:cBhvr>
                                        <p:cTn id="33" dur="1" fill="hold">
                                          <p:stCondLst>
                                            <p:cond delay="58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2" grpId="0" animBg="1"/>
      <p:bldP spid="23" grpId="0" animBg="1"/>
      <p:bldP spid="24" grpId="0" animBg="1"/>
      <p:bldP spid="25" grpId="0" animBg="1"/>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pic>
        <p:nvPicPr>
          <p:cNvPr id="3" name="Picture 4" descr="Silhouette Of A Boy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5397" y="1474623"/>
            <a:ext cx="659644" cy="1795697"/>
          </a:xfrm>
          <a:prstGeom prst="rect">
            <a:avLst/>
          </a:prstGeom>
          <a:noFill/>
          <a:extLst>
            <a:ext uri="{909E8E84-426E-40DD-AFC4-6F175D3DCCD1}">
              <a14:hiddenFill xmlns:a14="http://schemas.microsoft.com/office/drawing/2010/main">
                <a:solidFill>
                  <a:srgbClr val="FFFFFF"/>
                </a:solidFill>
              </a14:hiddenFill>
            </a:ext>
          </a:extLst>
        </p:spPr>
      </p:pic>
      <p:sp>
        <p:nvSpPr>
          <p:cNvPr id="4" name="Down Arrow 3"/>
          <p:cNvSpPr/>
          <p:nvPr/>
        </p:nvSpPr>
        <p:spPr>
          <a:xfrm>
            <a:off x="3733366" y="1521665"/>
            <a:ext cx="315601" cy="6358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2" descr="Silhouette Of A Boy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366" y="2336870"/>
            <a:ext cx="342900" cy="9334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686" y="255588"/>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7035" y="1839603"/>
            <a:ext cx="1371776" cy="115915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75400" y="1474622"/>
            <a:ext cx="1353923" cy="1936044"/>
          </a:xfrm>
          <a:prstGeom prst="rect">
            <a:avLst/>
          </a:prstGeom>
        </p:spPr>
      </p:pic>
      <p:sp>
        <p:nvSpPr>
          <p:cNvPr id="9" name="TextBox 8"/>
          <p:cNvSpPr txBox="1"/>
          <p:nvPr/>
        </p:nvSpPr>
        <p:spPr>
          <a:xfrm rot="19534011">
            <a:off x="7244654" y="2062827"/>
            <a:ext cx="1490133" cy="400110"/>
          </a:xfrm>
          <a:prstGeom prst="rect">
            <a:avLst/>
          </a:prstGeom>
          <a:noFill/>
        </p:spPr>
        <p:txBody>
          <a:bodyPr wrap="square" rtlCol="0">
            <a:spAutoFit/>
          </a:bodyPr>
          <a:lstStyle/>
          <a:p>
            <a:r>
              <a:rPr lang="en-GB" sz="2000" b="1" dirty="0">
                <a:solidFill>
                  <a:prstClr val="black"/>
                </a:solidFill>
              </a:rPr>
              <a:t>€15.95</a:t>
            </a:r>
          </a:p>
        </p:txBody>
      </p:sp>
      <p:pic>
        <p:nvPicPr>
          <p:cNvPr id="10" name="Picture 2" descr="http://www.clker.com/cliparts/0/F/H/c/a/X/crossword-letter-tiles-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14906" y="4626438"/>
            <a:ext cx="2284874" cy="15879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Silhouette Of A Boy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7837" y="3410666"/>
            <a:ext cx="659644" cy="17956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ilhouette Of A Boy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6285" y="4244506"/>
            <a:ext cx="342900" cy="933450"/>
          </a:xfrm>
          <a:prstGeom prst="rect">
            <a:avLst/>
          </a:prstGeom>
          <a:noFill/>
          <a:extLst>
            <a:ext uri="{909E8E84-426E-40DD-AFC4-6F175D3DCCD1}">
              <a14:hiddenFill xmlns:a14="http://schemas.microsoft.com/office/drawing/2010/main">
                <a:solidFill>
                  <a:srgbClr val="FFFFFF"/>
                </a:solidFill>
              </a14:hiddenFill>
            </a:ext>
          </a:extLst>
        </p:spPr>
      </p:pic>
      <p:sp>
        <p:nvSpPr>
          <p:cNvPr id="13" name="Down Arrow 12"/>
          <p:cNvSpPr/>
          <p:nvPr/>
        </p:nvSpPr>
        <p:spPr>
          <a:xfrm flipV="1">
            <a:off x="5192125" y="5292607"/>
            <a:ext cx="409638" cy="7716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4" name="Picture 13"/>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64430" y="4450292"/>
            <a:ext cx="1455327" cy="1455327"/>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92125" y="288801"/>
            <a:ext cx="2021192" cy="1704539"/>
          </a:xfrm>
          <a:prstGeom prst="rect">
            <a:avLst/>
          </a:prstGeom>
        </p:spPr>
      </p:pic>
      <p:sp>
        <p:nvSpPr>
          <p:cNvPr id="16" name="Down Arrow 15"/>
          <p:cNvSpPr/>
          <p:nvPr/>
        </p:nvSpPr>
        <p:spPr>
          <a:xfrm>
            <a:off x="5923273" y="255588"/>
            <a:ext cx="627018" cy="1092199"/>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2659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3"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sp>
        <p:nvSpPr>
          <p:cNvPr id="4" name="TextBox 3"/>
          <p:cNvSpPr txBox="1"/>
          <p:nvPr/>
        </p:nvSpPr>
        <p:spPr>
          <a:xfrm>
            <a:off x="1254440" y="826718"/>
            <a:ext cx="11065246" cy="523220"/>
          </a:xfrm>
          <a:prstGeom prst="rect">
            <a:avLst/>
          </a:prstGeom>
          <a:noFill/>
        </p:spPr>
        <p:txBody>
          <a:bodyPr wrap="square" rtlCol="0">
            <a:spAutoFit/>
          </a:bodyPr>
          <a:lstStyle/>
          <a:p>
            <a:r>
              <a:rPr lang="en-GB" sz="2800" dirty="0" err="1">
                <a:solidFill>
                  <a:srgbClr val="5B9BD5">
                    <a:lumMod val="50000"/>
                  </a:srgbClr>
                </a:solidFill>
                <a:latin typeface="Century Gothic" panose="020B0502020202020204" pitchFamily="34" charset="0"/>
              </a:rPr>
              <a:t>J’habite</a:t>
            </a:r>
            <a:r>
              <a:rPr lang="en-GB" sz="2800" dirty="0">
                <a:solidFill>
                  <a:srgbClr val="5B9BD5">
                    <a:lumMod val="50000"/>
                  </a:srgbClr>
                </a:solidFill>
                <a:latin typeface="Century Gothic" panose="020B0502020202020204" pitchFamily="34" charset="0"/>
              </a:rPr>
              <a:t> </a:t>
            </a:r>
            <a:r>
              <a:rPr lang="en-GB" sz="2800" dirty="0" err="1">
                <a:solidFill>
                  <a:srgbClr val="5B9BD5">
                    <a:lumMod val="50000"/>
                  </a:srgbClr>
                </a:solidFill>
                <a:latin typeface="Century Gothic" panose="020B0502020202020204" pitchFamily="34" charset="0"/>
              </a:rPr>
              <a:t>dans</a:t>
            </a:r>
            <a:r>
              <a:rPr lang="en-GB" sz="2800" dirty="0">
                <a:solidFill>
                  <a:srgbClr val="5B9BD5">
                    <a:lumMod val="50000"/>
                  </a:srgbClr>
                </a:solidFill>
                <a:latin typeface="Century Gothic" panose="020B0502020202020204" pitchFamily="34" charset="0"/>
              </a:rPr>
              <a:t> le </a:t>
            </a:r>
            <a:r>
              <a:rPr lang="en-GB" sz="2800" dirty="0" err="1">
                <a:solidFill>
                  <a:srgbClr val="5B9BD5">
                    <a:lumMod val="50000"/>
                  </a:srgbClr>
                </a:solidFill>
                <a:latin typeface="Century Gothic" panose="020B0502020202020204" pitchFamily="34" charset="0"/>
              </a:rPr>
              <a:t>nord</a:t>
            </a:r>
            <a:r>
              <a:rPr lang="en-GB" sz="2800" dirty="0">
                <a:solidFill>
                  <a:srgbClr val="5B9BD5">
                    <a:lumMod val="50000"/>
                  </a:srgbClr>
                </a:solidFill>
                <a:latin typeface="Century Gothic" panose="020B0502020202020204" pitchFamily="34" charset="0"/>
              </a:rPr>
              <a:t> de la France.</a:t>
            </a:r>
          </a:p>
        </p:txBody>
      </p:sp>
      <p:sp>
        <p:nvSpPr>
          <p:cNvPr id="6" name="TextBox 5"/>
          <p:cNvSpPr txBox="1"/>
          <p:nvPr/>
        </p:nvSpPr>
        <p:spPr>
          <a:xfrm>
            <a:off x="1254440" y="1719903"/>
            <a:ext cx="11065246" cy="523220"/>
          </a:xfrm>
          <a:prstGeom prst="rect">
            <a:avLst/>
          </a:prstGeom>
          <a:noFill/>
        </p:spPr>
        <p:txBody>
          <a:bodyPr wrap="square" rtlCol="0">
            <a:spAutoFit/>
          </a:bodyPr>
          <a:lstStyle/>
          <a:p>
            <a:r>
              <a:rPr lang="en-GB" sz="2800" dirty="0">
                <a:solidFill>
                  <a:srgbClr val="5B9BD5">
                    <a:lumMod val="50000"/>
                  </a:srgbClr>
                </a:solidFill>
                <a:latin typeface="Century Gothic" panose="020B0502020202020204" pitchFamily="34" charset="0"/>
              </a:rPr>
              <a:t>Je </a:t>
            </a:r>
            <a:r>
              <a:rPr lang="en-GB" sz="2800" dirty="0" err="1">
                <a:solidFill>
                  <a:srgbClr val="5B9BD5">
                    <a:lumMod val="50000"/>
                  </a:srgbClr>
                </a:solidFill>
                <a:latin typeface="Century Gothic" panose="020B0502020202020204" pitchFamily="34" charset="0"/>
              </a:rPr>
              <a:t>suis</a:t>
            </a:r>
            <a:r>
              <a:rPr lang="en-GB" sz="2800" dirty="0">
                <a:solidFill>
                  <a:srgbClr val="5B9BD5">
                    <a:lumMod val="50000"/>
                  </a:srgbClr>
                </a:solidFill>
                <a:latin typeface="Century Gothic" panose="020B0502020202020204" pitchFamily="34" charset="0"/>
              </a:rPr>
              <a:t> petit </a:t>
            </a:r>
            <a:r>
              <a:rPr lang="en-GB" sz="2800" dirty="0" err="1">
                <a:solidFill>
                  <a:srgbClr val="5B9BD5">
                    <a:lumMod val="50000"/>
                  </a:srgbClr>
                </a:solidFill>
                <a:latin typeface="Century Gothic" panose="020B0502020202020204" pitchFamily="34" charset="0"/>
              </a:rPr>
              <a:t>mais</a:t>
            </a:r>
            <a:r>
              <a:rPr lang="en-GB" sz="2800" dirty="0">
                <a:solidFill>
                  <a:srgbClr val="5B9BD5">
                    <a:lumMod val="50000"/>
                  </a:srgbClr>
                </a:solidFill>
                <a:latin typeface="Century Gothic" panose="020B0502020202020204" pitchFamily="34" charset="0"/>
              </a:rPr>
              <a:t> Nicolas, mon frère, </a:t>
            </a:r>
            <a:r>
              <a:rPr lang="en-GB" sz="2800" dirty="0" err="1">
                <a:solidFill>
                  <a:srgbClr val="5B9BD5">
                    <a:lumMod val="50000"/>
                  </a:srgbClr>
                </a:solidFill>
                <a:latin typeface="Century Gothic" panose="020B0502020202020204" pitchFamily="34" charset="0"/>
              </a:rPr>
              <a:t>est</a:t>
            </a:r>
            <a:r>
              <a:rPr lang="en-GB" sz="2800" dirty="0">
                <a:solidFill>
                  <a:srgbClr val="5B9BD5">
                    <a:lumMod val="50000"/>
                  </a:srgbClr>
                </a:solidFill>
                <a:latin typeface="Century Gothic" panose="020B0502020202020204" pitchFamily="34" charset="0"/>
              </a:rPr>
              <a:t> </a:t>
            </a:r>
            <a:r>
              <a:rPr lang="en-GB" sz="2800" dirty="0" err="1">
                <a:solidFill>
                  <a:srgbClr val="5B9BD5">
                    <a:lumMod val="50000"/>
                  </a:srgbClr>
                </a:solidFill>
                <a:latin typeface="Century Gothic" panose="020B0502020202020204" pitchFamily="34" charset="0"/>
              </a:rPr>
              <a:t>assez</a:t>
            </a:r>
            <a:r>
              <a:rPr lang="en-GB" sz="2800" dirty="0">
                <a:solidFill>
                  <a:srgbClr val="5B9BD5">
                    <a:lumMod val="50000"/>
                  </a:srgbClr>
                </a:solidFill>
                <a:latin typeface="Century Gothic" panose="020B0502020202020204" pitchFamily="34" charset="0"/>
              </a:rPr>
              <a:t> grand.</a:t>
            </a:r>
          </a:p>
        </p:txBody>
      </p:sp>
      <p:sp>
        <p:nvSpPr>
          <p:cNvPr id="8" name="TextBox 7"/>
          <p:cNvSpPr txBox="1"/>
          <p:nvPr/>
        </p:nvSpPr>
        <p:spPr>
          <a:xfrm>
            <a:off x="1254440" y="2870008"/>
            <a:ext cx="11065246" cy="523220"/>
          </a:xfrm>
          <a:prstGeom prst="rect">
            <a:avLst/>
          </a:prstGeom>
          <a:noFill/>
        </p:spPr>
        <p:txBody>
          <a:bodyPr wrap="square" rtlCol="0">
            <a:spAutoFit/>
          </a:bodyPr>
          <a:lstStyle/>
          <a:p>
            <a:r>
              <a:rPr lang="en-GB" sz="2800" dirty="0" err="1">
                <a:solidFill>
                  <a:srgbClr val="5B9BD5">
                    <a:lumMod val="50000"/>
                  </a:srgbClr>
                </a:solidFill>
                <a:latin typeface="Century Gothic" panose="020B0502020202020204" pitchFamily="34" charset="0"/>
              </a:rPr>
              <a:t>Mes</a:t>
            </a:r>
            <a:r>
              <a:rPr lang="en-GB" sz="2800" dirty="0">
                <a:solidFill>
                  <a:srgbClr val="5B9BD5">
                    <a:lumMod val="50000"/>
                  </a:srgbClr>
                </a:solidFill>
                <a:latin typeface="Century Gothic" panose="020B0502020202020204" pitchFamily="34" charset="0"/>
              </a:rPr>
              <a:t> frères Louis et Gaspard </a:t>
            </a:r>
            <a:r>
              <a:rPr lang="en-GB" sz="2800" dirty="0" err="1">
                <a:solidFill>
                  <a:srgbClr val="5B9BD5">
                    <a:lumMod val="50000"/>
                  </a:srgbClr>
                </a:solidFill>
                <a:latin typeface="Century Gothic" panose="020B0502020202020204" pitchFamily="34" charset="0"/>
              </a:rPr>
              <a:t>adorent</a:t>
            </a:r>
            <a:r>
              <a:rPr lang="en-GB" sz="2800" dirty="0">
                <a:solidFill>
                  <a:srgbClr val="5B9BD5">
                    <a:lumMod val="50000"/>
                  </a:srgbClr>
                </a:solidFill>
                <a:latin typeface="Century Gothic" panose="020B0502020202020204" pitchFamily="34" charset="0"/>
              </a:rPr>
              <a:t> les serpents.</a:t>
            </a:r>
          </a:p>
        </p:txBody>
      </p:sp>
      <p:sp>
        <p:nvSpPr>
          <p:cNvPr id="10" name="TextBox 9"/>
          <p:cNvSpPr txBox="1"/>
          <p:nvPr/>
        </p:nvSpPr>
        <p:spPr>
          <a:xfrm>
            <a:off x="1254440" y="4018950"/>
            <a:ext cx="11065246" cy="523220"/>
          </a:xfrm>
          <a:prstGeom prst="rect">
            <a:avLst/>
          </a:prstGeom>
          <a:noFill/>
        </p:spPr>
        <p:txBody>
          <a:bodyPr wrap="square" rtlCol="0">
            <a:spAutoFit/>
          </a:bodyPr>
          <a:lstStyle/>
          <a:p>
            <a:r>
              <a:rPr lang="en-GB" sz="2800" dirty="0" err="1">
                <a:solidFill>
                  <a:srgbClr val="5B9BD5">
                    <a:lumMod val="50000"/>
                  </a:srgbClr>
                </a:solidFill>
                <a:latin typeface="Century Gothic" panose="020B0502020202020204" pitchFamily="34" charset="0"/>
              </a:rPr>
              <a:t>Mes</a:t>
            </a:r>
            <a:r>
              <a:rPr lang="en-GB" sz="2800" dirty="0">
                <a:solidFill>
                  <a:srgbClr val="5B9BD5">
                    <a:lumMod val="50000"/>
                  </a:srgbClr>
                </a:solidFill>
                <a:latin typeface="Century Gothic" panose="020B0502020202020204" pitchFamily="34" charset="0"/>
              </a:rPr>
              <a:t> mots </a:t>
            </a:r>
            <a:r>
              <a:rPr lang="en-GB" sz="2800" dirty="0" err="1">
                <a:solidFill>
                  <a:srgbClr val="5B9BD5">
                    <a:lumMod val="50000"/>
                  </a:srgbClr>
                </a:solidFill>
                <a:latin typeface="Century Gothic" panose="020B0502020202020204" pitchFamily="34" charset="0"/>
              </a:rPr>
              <a:t>favoris</a:t>
            </a:r>
            <a:r>
              <a:rPr lang="en-GB" sz="2800" dirty="0">
                <a:solidFill>
                  <a:srgbClr val="5B9BD5">
                    <a:lumMod val="50000"/>
                  </a:srgbClr>
                </a:solidFill>
                <a:latin typeface="Century Gothic" panose="020B0502020202020204" pitchFamily="34" charset="0"/>
              </a:rPr>
              <a:t> </a:t>
            </a:r>
            <a:r>
              <a:rPr lang="en-GB" sz="2800" dirty="0" err="1">
                <a:solidFill>
                  <a:srgbClr val="5B9BD5">
                    <a:lumMod val="50000"/>
                  </a:srgbClr>
                </a:solidFill>
                <a:latin typeface="Century Gothic" panose="020B0502020202020204" pitchFamily="34" charset="0"/>
              </a:rPr>
              <a:t>sont</a:t>
            </a:r>
            <a:r>
              <a:rPr lang="en-GB" sz="2800" dirty="0">
                <a:solidFill>
                  <a:srgbClr val="5B9BD5">
                    <a:lumMod val="50000"/>
                  </a:srgbClr>
                </a:solidFill>
                <a:latin typeface="Century Gothic" panose="020B0502020202020204" pitchFamily="34" charset="0"/>
              </a:rPr>
              <a:t> ‘prix’ et ‘beaucoup’.</a:t>
            </a:r>
          </a:p>
        </p:txBody>
      </p:sp>
      <p:sp>
        <p:nvSpPr>
          <p:cNvPr id="12" name="TextBox 11"/>
          <p:cNvSpPr txBox="1"/>
          <p:nvPr/>
        </p:nvSpPr>
        <p:spPr>
          <a:xfrm>
            <a:off x="1254440" y="5118090"/>
            <a:ext cx="11065246" cy="523220"/>
          </a:xfrm>
          <a:prstGeom prst="rect">
            <a:avLst/>
          </a:prstGeom>
          <a:noFill/>
        </p:spPr>
        <p:txBody>
          <a:bodyPr wrap="square" rtlCol="0">
            <a:spAutoFit/>
          </a:bodyPr>
          <a:lstStyle/>
          <a:p>
            <a:r>
              <a:rPr lang="en-GB" sz="2800" dirty="0">
                <a:solidFill>
                  <a:srgbClr val="5B9BD5">
                    <a:lumMod val="50000"/>
                  </a:srgbClr>
                </a:solidFill>
                <a:latin typeface="Century Gothic" panose="020B0502020202020204" pitchFamily="34" charset="0"/>
              </a:rPr>
              <a:t>Gaspard fait du sport; </a:t>
            </a:r>
            <a:r>
              <a:rPr lang="en-GB" sz="2800" dirty="0" err="1">
                <a:solidFill>
                  <a:srgbClr val="5B9BD5">
                    <a:lumMod val="50000"/>
                  </a:srgbClr>
                </a:solidFill>
                <a:latin typeface="Century Gothic" panose="020B0502020202020204" pitchFamily="34" charset="0"/>
              </a:rPr>
              <a:t>il</a:t>
            </a:r>
            <a:r>
              <a:rPr lang="en-GB" sz="2800" dirty="0">
                <a:solidFill>
                  <a:srgbClr val="5B9BD5">
                    <a:lumMod val="50000"/>
                  </a:srgbClr>
                </a:solidFill>
                <a:latin typeface="Century Gothic" panose="020B0502020202020204" pitchFamily="34" charset="0"/>
              </a:rPr>
              <a:t> </a:t>
            </a:r>
            <a:r>
              <a:rPr lang="en-GB" sz="2800" dirty="0" err="1">
                <a:solidFill>
                  <a:srgbClr val="5B9BD5">
                    <a:lumMod val="50000"/>
                  </a:srgbClr>
                </a:solidFill>
                <a:latin typeface="Century Gothic" panose="020B0502020202020204" pitchFamily="34" charset="0"/>
              </a:rPr>
              <a:t>joue</a:t>
            </a:r>
            <a:r>
              <a:rPr lang="en-GB" sz="2800" dirty="0">
                <a:solidFill>
                  <a:srgbClr val="5B9BD5">
                    <a:lumMod val="50000"/>
                  </a:srgbClr>
                </a:solidFill>
                <a:latin typeface="Century Gothic" panose="020B0502020202020204" pitchFamily="34" charset="0"/>
              </a:rPr>
              <a:t> au foot, au basket, et au tennis.</a:t>
            </a:r>
          </a:p>
        </p:txBody>
      </p:sp>
      <p:sp>
        <p:nvSpPr>
          <p:cNvPr id="13" name="Action Button: Custom 12">
            <a:hlinkClick r:id="" action="ppaction://noaction" highlightClick="1">
              <a:snd r:embed="rId3" name="Phonics SFC 1 J’habite dans le nord.wav"/>
            </a:hlinkClick>
          </p:cNvPr>
          <p:cNvSpPr/>
          <p:nvPr/>
        </p:nvSpPr>
        <p:spPr>
          <a:xfrm>
            <a:off x="489906" y="755089"/>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rPr>
              <a:t>1</a:t>
            </a:r>
          </a:p>
        </p:txBody>
      </p:sp>
      <p:sp>
        <p:nvSpPr>
          <p:cNvPr id="14" name="Action Button: Custom 13">
            <a:hlinkClick r:id="" action="ppaction://noaction" highlightClick="1">
              <a:snd r:embed="rId4" name="Phonics -SFC 2 Je suis petit mais Nicolas.wav"/>
            </a:hlinkClick>
          </p:cNvPr>
          <p:cNvSpPr/>
          <p:nvPr/>
        </p:nvSpPr>
        <p:spPr>
          <a:xfrm>
            <a:off x="501196" y="1765445"/>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rPr>
              <a:t>2</a:t>
            </a:r>
          </a:p>
        </p:txBody>
      </p:sp>
      <p:sp>
        <p:nvSpPr>
          <p:cNvPr id="15" name="Action Button: Custom 14">
            <a:hlinkClick r:id="" action="ppaction://noaction" highlightClick="1">
              <a:snd r:embed="rId5" name="Phonics SFC 3 Mes freres Louis et.wav"/>
            </a:hlinkClick>
          </p:cNvPr>
          <p:cNvSpPr/>
          <p:nvPr/>
        </p:nvSpPr>
        <p:spPr>
          <a:xfrm>
            <a:off x="501196" y="2818233"/>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rPr>
              <a:t>3</a:t>
            </a:r>
          </a:p>
        </p:txBody>
      </p:sp>
      <p:sp>
        <p:nvSpPr>
          <p:cNvPr id="16" name="Action Button: Custom 15">
            <a:hlinkClick r:id="" action="ppaction://noaction" highlightClick="1">
              <a:snd r:embed="rId6" name="Phonics SFC 4 Mes mots favoris sont .wav"/>
            </a:hlinkClick>
          </p:cNvPr>
          <p:cNvSpPr/>
          <p:nvPr/>
        </p:nvSpPr>
        <p:spPr>
          <a:xfrm>
            <a:off x="501196" y="3924743"/>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rPr>
              <a:t>4</a:t>
            </a:r>
          </a:p>
        </p:txBody>
      </p:sp>
      <p:sp>
        <p:nvSpPr>
          <p:cNvPr id="17" name="Action Button: Custom 16">
            <a:hlinkClick r:id="" action="ppaction://noaction" highlightClick="1">
              <a:snd r:embed="rId7" name="Phonics SFC 5 Gaspard fait du sport.wav"/>
            </a:hlinkClick>
          </p:cNvPr>
          <p:cNvSpPr/>
          <p:nvPr/>
        </p:nvSpPr>
        <p:spPr>
          <a:xfrm>
            <a:off x="489905" y="5051308"/>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rPr>
              <a:t>5</a:t>
            </a:r>
          </a:p>
        </p:txBody>
      </p:sp>
    </p:spTree>
    <p:extLst>
      <p:ext uri="{BB962C8B-B14F-4D97-AF65-F5344CB8AC3E}">
        <p14:creationId xmlns:p14="http://schemas.microsoft.com/office/powerpoint/2010/main" val="11122290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sp>
        <p:nvSpPr>
          <p:cNvPr id="4" name="TextBox 3"/>
          <p:cNvSpPr txBox="1"/>
          <p:nvPr/>
        </p:nvSpPr>
        <p:spPr>
          <a:xfrm>
            <a:off x="1147653" y="806851"/>
            <a:ext cx="11287668" cy="523220"/>
          </a:xfrm>
          <a:prstGeom prst="rect">
            <a:avLst/>
          </a:prstGeom>
          <a:noFill/>
        </p:spPr>
        <p:txBody>
          <a:bodyPr wrap="square" rtlCol="0">
            <a:spAutoFit/>
          </a:bodyPr>
          <a:lstStyle/>
          <a:p>
            <a:r>
              <a:rPr lang="en-GB" sz="2800" dirty="0" err="1">
                <a:solidFill>
                  <a:srgbClr val="5B9BD5">
                    <a:lumMod val="50000"/>
                  </a:srgbClr>
                </a:solidFill>
                <a:latin typeface="Century Gothic" panose="020B0502020202020204" pitchFamily="34" charset="0"/>
              </a:rPr>
              <a:t>J’habite</a:t>
            </a:r>
            <a:r>
              <a:rPr lang="en-GB" sz="2800" dirty="0">
                <a:solidFill>
                  <a:srgbClr val="5B9BD5">
                    <a:lumMod val="50000"/>
                  </a:srgbClr>
                </a:solidFill>
                <a:latin typeface="Century Gothic" panose="020B0502020202020204" pitchFamily="34" charset="0"/>
              </a:rPr>
              <a:t> </a:t>
            </a:r>
            <a:r>
              <a:rPr lang="en-GB" sz="2800" dirty="0" err="1">
                <a:solidFill>
                  <a:srgbClr val="5B9BD5">
                    <a:lumMod val="50000"/>
                  </a:srgbClr>
                </a:solidFill>
                <a:latin typeface="Century Gothic" panose="020B0502020202020204" pitchFamily="34" charset="0"/>
              </a:rPr>
              <a:t>dan</a:t>
            </a:r>
            <a:r>
              <a:rPr lang="en-GB" sz="2800" dirty="0" err="1">
                <a:solidFill>
                  <a:srgbClr val="E65D00"/>
                </a:solidFill>
                <a:latin typeface="Century Gothic" panose="020B0502020202020204" pitchFamily="34" charset="0"/>
              </a:rPr>
              <a:t>s</a:t>
            </a:r>
            <a:r>
              <a:rPr lang="en-GB" sz="2800" dirty="0">
                <a:solidFill>
                  <a:srgbClr val="5B9BD5">
                    <a:lumMod val="50000"/>
                  </a:srgbClr>
                </a:solidFill>
                <a:latin typeface="Century Gothic" panose="020B0502020202020204" pitchFamily="34" charset="0"/>
              </a:rPr>
              <a:t> le </a:t>
            </a:r>
            <a:r>
              <a:rPr lang="en-GB" sz="2800" dirty="0" err="1">
                <a:solidFill>
                  <a:srgbClr val="5B9BD5">
                    <a:lumMod val="50000"/>
                  </a:srgbClr>
                </a:solidFill>
                <a:latin typeface="Century Gothic" panose="020B0502020202020204" pitchFamily="34" charset="0"/>
              </a:rPr>
              <a:t>nor</a:t>
            </a:r>
            <a:r>
              <a:rPr lang="en-GB" sz="2800" dirty="0" err="1">
                <a:solidFill>
                  <a:srgbClr val="E65D00"/>
                </a:solidFill>
                <a:latin typeface="Century Gothic" panose="020B0502020202020204" pitchFamily="34" charset="0"/>
              </a:rPr>
              <a:t>d</a:t>
            </a:r>
            <a:r>
              <a:rPr lang="en-GB" sz="2800" dirty="0">
                <a:solidFill>
                  <a:srgbClr val="5B9BD5">
                    <a:lumMod val="50000"/>
                  </a:srgbClr>
                </a:solidFill>
                <a:latin typeface="Century Gothic" panose="020B0502020202020204" pitchFamily="34" charset="0"/>
              </a:rPr>
              <a:t> de la France.</a:t>
            </a:r>
          </a:p>
        </p:txBody>
      </p:sp>
      <p:sp>
        <p:nvSpPr>
          <p:cNvPr id="6" name="TextBox 5"/>
          <p:cNvSpPr txBox="1"/>
          <p:nvPr/>
        </p:nvSpPr>
        <p:spPr>
          <a:xfrm>
            <a:off x="1147653" y="1700036"/>
            <a:ext cx="11287668" cy="523220"/>
          </a:xfrm>
          <a:prstGeom prst="rect">
            <a:avLst/>
          </a:prstGeom>
          <a:noFill/>
        </p:spPr>
        <p:txBody>
          <a:bodyPr wrap="square" rtlCol="0">
            <a:spAutoFit/>
          </a:bodyPr>
          <a:lstStyle/>
          <a:p>
            <a:r>
              <a:rPr lang="en-GB" sz="2800" dirty="0">
                <a:solidFill>
                  <a:srgbClr val="5B9BD5">
                    <a:lumMod val="50000"/>
                  </a:srgbClr>
                </a:solidFill>
                <a:latin typeface="Century Gothic" panose="020B0502020202020204" pitchFamily="34" charset="0"/>
              </a:rPr>
              <a:t>Je </a:t>
            </a:r>
            <a:r>
              <a:rPr lang="en-GB" sz="2800" dirty="0" err="1">
                <a:solidFill>
                  <a:srgbClr val="5B9BD5">
                    <a:lumMod val="50000"/>
                  </a:srgbClr>
                </a:solidFill>
                <a:latin typeface="Century Gothic" panose="020B0502020202020204" pitchFamily="34" charset="0"/>
              </a:rPr>
              <a:t>sui</a:t>
            </a:r>
            <a:r>
              <a:rPr lang="en-GB" sz="2800" dirty="0" err="1">
                <a:solidFill>
                  <a:srgbClr val="E65D00"/>
                </a:solidFill>
                <a:latin typeface="Century Gothic" panose="020B0502020202020204" pitchFamily="34" charset="0"/>
              </a:rPr>
              <a:t>s</a:t>
            </a:r>
            <a:r>
              <a:rPr lang="en-GB" sz="2800" dirty="0">
                <a:solidFill>
                  <a:srgbClr val="5B9BD5">
                    <a:lumMod val="50000"/>
                  </a:srgbClr>
                </a:solidFill>
                <a:latin typeface="Century Gothic" panose="020B0502020202020204" pitchFamily="34" charset="0"/>
              </a:rPr>
              <a:t> peti</a:t>
            </a:r>
            <a:r>
              <a:rPr lang="en-GB" sz="2800" dirty="0">
                <a:solidFill>
                  <a:srgbClr val="E65D00"/>
                </a:solidFill>
                <a:latin typeface="Century Gothic" panose="020B0502020202020204" pitchFamily="34" charset="0"/>
              </a:rPr>
              <a:t>t</a:t>
            </a:r>
            <a:r>
              <a:rPr lang="en-GB" sz="2800" dirty="0">
                <a:solidFill>
                  <a:srgbClr val="5B9BD5">
                    <a:lumMod val="50000"/>
                  </a:srgbClr>
                </a:solidFill>
                <a:latin typeface="Century Gothic" panose="020B0502020202020204" pitchFamily="34" charset="0"/>
              </a:rPr>
              <a:t> </a:t>
            </a:r>
            <a:r>
              <a:rPr lang="en-GB" sz="2800" dirty="0" err="1">
                <a:solidFill>
                  <a:srgbClr val="5B9BD5">
                    <a:lumMod val="50000"/>
                  </a:srgbClr>
                </a:solidFill>
                <a:latin typeface="Century Gothic" panose="020B0502020202020204" pitchFamily="34" charset="0"/>
              </a:rPr>
              <a:t>mai</a:t>
            </a:r>
            <a:r>
              <a:rPr lang="en-GB" sz="2800" dirty="0" err="1">
                <a:solidFill>
                  <a:srgbClr val="E65D00"/>
                </a:solidFill>
                <a:latin typeface="Century Gothic" panose="020B0502020202020204" pitchFamily="34" charset="0"/>
              </a:rPr>
              <a:t>s</a:t>
            </a:r>
            <a:r>
              <a:rPr lang="en-GB" sz="2800" dirty="0">
                <a:solidFill>
                  <a:srgbClr val="5B9BD5">
                    <a:lumMod val="50000"/>
                  </a:srgbClr>
                </a:solidFill>
                <a:latin typeface="Century Gothic" panose="020B0502020202020204" pitchFamily="34" charset="0"/>
              </a:rPr>
              <a:t> Nicola</a:t>
            </a:r>
            <a:r>
              <a:rPr lang="en-GB" sz="2800" dirty="0">
                <a:solidFill>
                  <a:srgbClr val="E65D00"/>
                </a:solidFill>
                <a:latin typeface="Century Gothic" panose="020B0502020202020204" pitchFamily="34" charset="0"/>
              </a:rPr>
              <a:t>s</a:t>
            </a:r>
            <a:r>
              <a:rPr lang="en-GB" sz="2800" dirty="0">
                <a:solidFill>
                  <a:srgbClr val="5B9BD5">
                    <a:lumMod val="50000"/>
                  </a:srgbClr>
                </a:solidFill>
                <a:latin typeface="Century Gothic" panose="020B0502020202020204" pitchFamily="34" charset="0"/>
              </a:rPr>
              <a:t>, mon frère, </a:t>
            </a:r>
            <a:r>
              <a:rPr lang="en-GB" sz="2800" dirty="0" err="1">
                <a:solidFill>
                  <a:srgbClr val="5B9BD5">
                    <a:lumMod val="50000"/>
                  </a:srgbClr>
                </a:solidFill>
                <a:latin typeface="Century Gothic" panose="020B0502020202020204" pitchFamily="34" charset="0"/>
              </a:rPr>
              <a:t>est</a:t>
            </a:r>
            <a:r>
              <a:rPr lang="en-GB" sz="2800" dirty="0">
                <a:solidFill>
                  <a:srgbClr val="5B9BD5">
                    <a:lumMod val="50000"/>
                  </a:srgbClr>
                </a:solidFill>
                <a:latin typeface="Century Gothic" panose="020B0502020202020204" pitchFamily="34" charset="0"/>
              </a:rPr>
              <a:t> </a:t>
            </a:r>
            <a:r>
              <a:rPr lang="en-GB" sz="2800" dirty="0" err="1">
                <a:solidFill>
                  <a:srgbClr val="5B9BD5">
                    <a:lumMod val="50000"/>
                  </a:srgbClr>
                </a:solidFill>
                <a:latin typeface="Century Gothic" panose="020B0502020202020204" pitchFamily="34" charset="0"/>
              </a:rPr>
              <a:t>asse</a:t>
            </a:r>
            <a:r>
              <a:rPr lang="en-GB" sz="2800" dirty="0" err="1">
                <a:solidFill>
                  <a:srgbClr val="E65D00"/>
                </a:solidFill>
                <a:latin typeface="Century Gothic" panose="020B0502020202020204" pitchFamily="34" charset="0"/>
              </a:rPr>
              <a:t>z</a:t>
            </a:r>
            <a:r>
              <a:rPr lang="en-GB" sz="2800" dirty="0">
                <a:solidFill>
                  <a:srgbClr val="5B9BD5">
                    <a:lumMod val="50000"/>
                  </a:srgbClr>
                </a:solidFill>
                <a:latin typeface="Century Gothic" panose="020B0502020202020204" pitchFamily="34" charset="0"/>
              </a:rPr>
              <a:t> gran</a:t>
            </a:r>
            <a:r>
              <a:rPr lang="en-GB" sz="2800" dirty="0">
                <a:solidFill>
                  <a:srgbClr val="E65D00"/>
                </a:solidFill>
                <a:latin typeface="Century Gothic" panose="020B0502020202020204" pitchFamily="34" charset="0"/>
              </a:rPr>
              <a:t>d</a:t>
            </a:r>
            <a:r>
              <a:rPr lang="en-GB" sz="2800" dirty="0">
                <a:solidFill>
                  <a:srgbClr val="5B9BD5">
                    <a:lumMod val="50000"/>
                  </a:srgbClr>
                </a:solidFill>
                <a:latin typeface="Century Gothic" panose="020B0502020202020204" pitchFamily="34" charset="0"/>
              </a:rPr>
              <a:t>.</a:t>
            </a:r>
          </a:p>
        </p:txBody>
      </p:sp>
      <p:sp>
        <p:nvSpPr>
          <p:cNvPr id="8" name="TextBox 7"/>
          <p:cNvSpPr txBox="1"/>
          <p:nvPr/>
        </p:nvSpPr>
        <p:spPr>
          <a:xfrm>
            <a:off x="1147653" y="2850141"/>
            <a:ext cx="11287668" cy="523220"/>
          </a:xfrm>
          <a:prstGeom prst="rect">
            <a:avLst/>
          </a:prstGeom>
          <a:noFill/>
        </p:spPr>
        <p:txBody>
          <a:bodyPr wrap="square" rtlCol="0">
            <a:spAutoFit/>
          </a:bodyPr>
          <a:lstStyle/>
          <a:p>
            <a:r>
              <a:rPr lang="en-GB" sz="2800" dirty="0" err="1">
                <a:solidFill>
                  <a:srgbClr val="5B9BD5">
                    <a:lumMod val="50000"/>
                  </a:srgbClr>
                </a:solidFill>
                <a:latin typeface="Century Gothic" panose="020B0502020202020204" pitchFamily="34" charset="0"/>
              </a:rPr>
              <a:t>Me</a:t>
            </a:r>
            <a:r>
              <a:rPr lang="en-GB" sz="2800" dirty="0" err="1">
                <a:solidFill>
                  <a:srgbClr val="E65D00"/>
                </a:solidFill>
                <a:latin typeface="Century Gothic" panose="020B0502020202020204" pitchFamily="34" charset="0"/>
              </a:rPr>
              <a:t>s</a:t>
            </a:r>
            <a:r>
              <a:rPr lang="en-GB" sz="2800" dirty="0">
                <a:solidFill>
                  <a:srgbClr val="5B9BD5">
                    <a:lumMod val="50000"/>
                  </a:srgbClr>
                </a:solidFill>
                <a:latin typeface="Century Gothic" panose="020B0502020202020204" pitchFamily="34" charset="0"/>
              </a:rPr>
              <a:t> frère</a:t>
            </a:r>
            <a:r>
              <a:rPr lang="en-GB" sz="2800" dirty="0">
                <a:solidFill>
                  <a:srgbClr val="F66400"/>
                </a:solidFill>
                <a:latin typeface="Century Gothic" panose="020B0502020202020204" pitchFamily="34" charset="0"/>
              </a:rPr>
              <a:t>s</a:t>
            </a:r>
            <a:r>
              <a:rPr lang="en-GB" sz="2800" dirty="0">
                <a:solidFill>
                  <a:srgbClr val="5B9BD5">
                    <a:lumMod val="50000"/>
                  </a:srgbClr>
                </a:solidFill>
                <a:latin typeface="Century Gothic" panose="020B0502020202020204" pitchFamily="34" charset="0"/>
              </a:rPr>
              <a:t> Loui</a:t>
            </a:r>
            <a:r>
              <a:rPr lang="en-GB" sz="2800" dirty="0">
                <a:solidFill>
                  <a:srgbClr val="E65D00"/>
                </a:solidFill>
                <a:latin typeface="Century Gothic" panose="020B0502020202020204" pitchFamily="34" charset="0"/>
              </a:rPr>
              <a:t>s</a:t>
            </a:r>
            <a:r>
              <a:rPr lang="en-GB" sz="2800" dirty="0">
                <a:solidFill>
                  <a:srgbClr val="5B9BD5">
                    <a:lumMod val="50000"/>
                  </a:srgbClr>
                </a:solidFill>
                <a:latin typeface="Century Gothic" panose="020B0502020202020204" pitchFamily="34" charset="0"/>
              </a:rPr>
              <a:t> e</a:t>
            </a:r>
            <a:r>
              <a:rPr lang="en-GB" sz="2800" dirty="0">
                <a:solidFill>
                  <a:srgbClr val="E65D00"/>
                </a:solidFill>
                <a:latin typeface="Century Gothic" panose="020B0502020202020204" pitchFamily="34" charset="0"/>
              </a:rPr>
              <a:t>t</a:t>
            </a:r>
            <a:r>
              <a:rPr lang="en-GB" sz="2800" dirty="0">
                <a:solidFill>
                  <a:srgbClr val="5B9BD5">
                    <a:lumMod val="50000"/>
                  </a:srgbClr>
                </a:solidFill>
                <a:latin typeface="Century Gothic" panose="020B0502020202020204" pitchFamily="34" charset="0"/>
              </a:rPr>
              <a:t> Gaspar</a:t>
            </a:r>
            <a:r>
              <a:rPr lang="en-GB" sz="2800" dirty="0">
                <a:solidFill>
                  <a:srgbClr val="E65D00"/>
                </a:solidFill>
                <a:latin typeface="Century Gothic" panose="020B0502020202020204" pitchFamily="34" charset="0"/>
              </a:rPr>
              <a:t>d</a:t>
            </a:r>
            <a:r>
              <a:rPr lang="en-GB" sz="2800" dirty="0">
                <a:solidFill>
                  <a:srgbClr val="5B9BD5">
                    <a:lumMod val="50000"/>
                  </a:srgbClr>
                </a:solidFill>
                <a:latin typeface="Century Gothic" panose="020B0502020202020204" pitchFamily="34" charset="0"/>
              </a:rPr>
              <a:t> </a:t>
            </a:r>
            <a:r>
              <a:rPr lang="en-GB" sz="2800" dirty="0" err="1">
                <a:solidFill>
                  <a:srgbClr val="5B9BD5">
                    <a:lumMod val="50000"/>
                  </a:srgbClr>
                </a:solidFill>
                <a:latin typeface="Century Gothic" panose="020B0502020202020204" pitchFamily="34" charset="0"/>
              </a:rPr>
              <a:t>ador</a:t>
            </a:r>
            <a:r>
              <a:rPr lang="en-GB" sz="2800" dirty="0" err="1">
                <a:solidFill>
                  <a:srgbClr val="E65D00"/>
                </a:solidFill>
                <a:latin typeface="Century Gothic" panose="020B0502020202020204" pitchFamily="34" charset="0"/>
              </a:rPr>
              <a:t>ent</a:t>
            </a:r>
            <a:r>
              <a:rPr lang="en-GB" sz="2800" dirty="0">
                <a:solidFill>
                  <a:srgbClr val="5B9BD5">
                    <a:lumMod val="50000"/>
                  </a:srgbClr>
                </a:solidFill>
                <a:latin typeface="Century Gothic" panose="020B0502020202020204" pitchFamily="34" charset="0"/>
              </a:rPr>
              <a:t> le</a:t>
            </a:r>
            <a:r>
              <a:rPr lang="en-GB" sz="2800" dirty="0">
                <a:solidFill>
                  <a:srgbClr val="E65D00"/>
                </a:solidFill>
                <a:latin typeface="Century Gothic" panose="020B0502020202020204" pitchFamily="34" charset="0"/>
              </a:rPr>
              <a:t>s</a:t>
            </a:r>
            <a:r>
              <a:rPr lang="en-GB" sz="2800" dirty="0">
                <a:solidFill>
                  <a:srgbClr val="5B9BD5">
                    <a:lumMod val="50000"/>
                  </a:srgbClr>
                </a:solidFill>
                <a:latin typeface="Century Gothic" panose="020B0502020202020204" pitchFamily="34" charset="0"/>
              </a:rPr>
              <a:t> serpen</a:t>
            </a:r>
            <a:r>
              <a:rPr lang="en-GB" sz="2800" dirty="0">
                <a:solidFill>
                  <a:srgbClr val="E65D00"/>
                </a:solidFill>
                <a:latin typeface="Century Gothic" panose="020B0502020202020204" pitchFamily="34" charset="0"/>
              </a:rPr>
              <a:t>ts</a:t>
            </a:r>
            <a:r>
              <a:rPr lang="en-GB" sz="2800" dirty="0">
                <a:solidFill>
                  <a:srgbClr val="5B9BD5">
                    <a:lumMod val="50000"/>
                  </a:srgbClr>
                </a:solidFill>
                <a:latin typeface="Century Gothic" panose="020B0502020202020204" pitchFamily="34" charset="0"/>
              </a:rPr>
              <a:t>.</a:t>
            </a:r>
          </a:p>
        </p:txBody>
      </p:sp>
      <p:sp>
        <p:nvSpPr>
          <p:cNvPr id="10" name="TextBox 9"/>
          <p:cNvSpPr txBox="1"/>
          <p:nvPr/>
        </p:nvSpPr>
        <p:spPr>
          <a:xfrm>
            <a:off x="1147653" y="3999083"/>
            <a:ext cx="11287668" cy="523220"/>
          </a:xfrm>
          <a:prstGeom prst="rect">
            <a:avLst/>
          </a:prstGeom>
          <a:noFill/>
        </p:spPr>
        <p:txBody>
          <a:bodyPr wrap="square" rtlCol="0">
            <a:spAutoFit/>
          </a:bodyPr>
          <a:lstStyle/>
          <a:p>
            <a:r>
              <a:rPr lang="en-GB" sz="2800" dirty="0" err="1">
                <a:solidFill>
                  <a:srgbClr val="5B9BD5">
                    <a:lumMod val="50000"/>
                  </a:srgbClr>
                </a:solidFill>
                <a:latin typeface="Century Gothic" panose="020B0502020202020204" pitchFamily="34" charset="0"/>
              </a:rPr>
              <a:t>Me</a:t>
            </a:r>
            <a:r>
              <a:rPr lang="en-GB" sz="2800" dirty="0" err="1">
                <a:solidFill>
                  <a:srgbClr val="E65D00"/>
                </a:solidFill>
                <a:latin typeface="Century Gothic" panose="020B0502020202020204" pitchFamily="34" charset="0"/>
              </a:rPr>
              <a:t>s</a:t>
            </a:r>
            <a:r>
              <a:rPr lang="en-GB" sz="2800" dirty="0">
                <a:solidFill>
                  <a:srgbClr val="5B9BD5">
                    <a:lumMod val="50000"/>
                  </a:srgbClr>
                </a:solidFill>
                <a:latin typeface="Century Gothic" panose="020B0502020202020204" pitchFamily="34" charset="0"/>
              </a:rPr>
              <a:t> mo</a:t>
            </a:r>
            <a:r>
              <a:rPr lang="en-GB" sz="2800" dirty="0">
                <a:solidFill>
                  <a:srgbClr val="E65D00"/>
                </a:solidFill>
                <a:latin typeface="Century Gothic" panose="020B0502020202020204" pitchFamily="34" charset="0"/>
              </a:rPr>
              <a:t>ts</a:t>
            </a:r>
            <a:r>
              <a:rPr lang="en-GB" sz="2800" dirty="0">
                <a:solidFill>
                  <a:srgbClr val="5B9BD5">
                    <a:lumMod val="50000"/>
                  </a:srgbClr>
                </a:solidFill>
                <a:latin typeface="Century Gothic" panose="020B0502020202020204" pitchFamily="34" charset="0"/>
              </a:rPr>
              <a:t> </a:t>
            </a:r>
            <a:r>
              <a:rPr lang="en-GB" sz="2800" dirty="0" err="1">
                <a:solidFill>
                  <a:srgbClr val="5B9BD5">
                    <a:lumMod val="50000"/>
                  </a:srgbClr>
                </a:solidFill>
                <a:latin typeface="Century Gothic" panose="020B0502020202020204" pitchFamily="34" charset="0"/>
              </a:rPr>
              <a:t>favori</a:t>
            </a:r>
            <a:r>
              <a:rPr lang="en-GB" sz="2800" dirty="0" err="1">
                <a:solidFill>
                  <a:srgbClr val="E65D00"/>
                </a:solidFill>
                <a:latin typeface="Century Gothic" panose="020B0502020202020204" pitchFamily="34" charset="0"/>
              </a:rPr>
              <a:t>s</a:t>
            </a:r>
            <a:r>
              <a:rPr lang="en-GB" sz="2800" dirty="0">
                <a:solidFill>
                  <a:srgbClr val="5B9BD5">
                    <a:lumMod val="50000"/>
                  </a:srgbClr>
                </a:solidFill>
                <a:latin typeface="Century Gothic" panose="020B0502020202020204" pitchFamily="34" charset="0"/>
              </a:rPr>
              <a:t> </a:t>
            </a:r>
            <a:r>
              <a:rPr lang="en-GB" sz="2800" dirty="0" err="1">
                <a:solidFill>
                  <a:srgbClr val="5B9BD5">
                    <a:lumMod val="50000"/>
                  </a:srgbClr>
                </a:solidFill>
                <a:latin typeface="Century Gothic" panose="020B0502020202020204" pitchFamily="34" charset="0"/>
              </a:rPr>
              <a:t>son</a:t>
            </a:r>
            <a:r>
              <a:rPr lang="en-GB" sz="2800" dirty="0" err="1">
                <a:solidFill>
                  <a:srgbClr val="E65D00"/>
                </a:solidFill>
                <a:latin typeface="Century Gothic" panose="020B0502020202020204" pitchFamily="34" charset="0"/>
              </a:rPr>
              <a:t>t</a:t>
            </a:r>
            <a:r>
              <a:rPr lang="en-GB" sz="2800" dirty="0">
                <a:solidFill>
                  <a:srgbClr val="5B9BD5">
                    <a:lumMod val="50000"/>
                  </a:srgbClr>
                </a:solidFill>
                <a:latin typeface="Century Gothic" panose="020B0502020202020204" pitchFamily="34" charset="0"/>
              </a:rPr>
              <a:t> ‘pri</a:t>
            </a:r>
            <a:r>
              <a:rPr lang="en-GB" sz="2800" dirty="0">
                <a:solidFill>
                  <a:srgbClr val="E65D00"/>
                </a:solidFill>
                <a:latin typeface="Century Gothic" panose="020B0502020202020204" pitchFamily="34" charset="0"/>
              </a:rPr>
              <a:t>x</a:t>
            </a:r>
            <a:r>
              <a:rPr lang="en-GB" sz="2800" dirty="0">
                <a:solidFill>
                  <a:srgbClr val="5B9BD5">
                    <a:lumMod val="50000"/>
                  </a:srgbClr>
                </a:solidFill>
                <a:latin typeface="Century Gothic" panose="020B0502020202020204" pitchFamily="34" charset="0"/>
              </a:rPr>
              <a:t>’ e</a:t>
            </a:r>
            <a:r>
              <a:rPr lang="en-GB" sz="2800" dirty="0">
                <a:solidFill>
                  <a:srgbClr val="E65D00"/>
                </a:solidFill>
                <a:latin typeface="Century Gothic" panose="020B0502020202020204" pitchFamily="34" charset="0"/>
              </a:rPr>
              <a:t>t</a:t>
            </a:r>
            <a:r>
              <a:rPr lang="en-GB" sz="2800" dirty="0">
                <a:solidFill>
                  <a:srgbClr val="5B9BD5">
                    <a:lumMod val="50000"/>
                  </a:srgbClr>
                </a:solidFill>
                <a:latin typeface="Century Gothic" panose="020B0502020202020204" pitchFamily="34" charset="0"/>
              </a:rPr>
              <a:t> ‘beaucou</a:t>
            </a:r>
            <a:r>
              <a:rPr lang="en-GB" sz="2800" dirty="0">
                <a:solidFill>
                  <a:srgbClr val="E65D00"/>
                </a:solidFill>
                <a:latin typeface="Century Gothic" panose="020B0502020202020204" pitchFamily="34" charset="0"/>
              </a:rPr>
              <a:t>p</a:t>
            </a:r>
            <a:r>
              <a:rPr lang="en-GB" sz="2800" dirty="0">
                <a:solidFill>
                  <a:srgbClr val="5B9BD5">
                    <a:lumMod val="50000"/>
                  </a:srgbClr>
                </a:solidFill>
                <a:latin typeface="Century Gothic" panose="020B0502020202020204" pitchFamily="34" charset="0"/>
              </a:rPr>
              <a:t>’.</a:t>
            </a:r>
          </a:p>
        </p:txBody>
      </p:sp>
      <p:sp>
        <p:nvSpPr>
          <p:cNvPr id="12" name="TextBox 11"/>
          <p:cNvSpPr txBox="1"/>
          <p:nvPr/>
        </p:nvSpPr>
        <p:spPr>
          <a:xfrm>
            <a:off x="1147653" y="5098223"/>
            <a:ext cx="11287668" cy="523220"/>
          </a:xfrm>
          <a:prstGeom prst="rect">
            <a:avLst/>
          </a:prstGeom>
          <a:noFill/>
        </p:spPr>
        <p:txBody>
          <a:bodyPr wrap="square" rtlCol="0">
            <a:spAutoFit/>
          </a:bodyPr>
          <a:lstStyle/>
          <a:p>
            <a:r>
              <a:rPr lang="en-GB" sz="2800" dirty="0">
                <a:solidFill>
                  <a:srgbClr val="5B9BD5">
                    <a:lumMod val="50000"/>
                  </a:srgbClr>
                </a:solidFill>
                <a:latin typeface="Century Gothic" panose="020B0502020202020204" pitchFamily="34" charset="0"/>
              </a:rPr>
              <a:t>Gaspar</a:t>
            </a:r>
            <a:r>
              <a:rPr lang="en-GB" sz="2800" dirty="0">
                <a:solidFill>
                  <a:srgbClr val="E65D00"/>
                </a:solidFill>
                <a:latin typeface="Century Gothic" panose="020B0502020202020204" pitchFamily="34" charset="0"/>
              </a:rPr>
              <a:t>d</a:t>
            </a:r>
            <a:r>
              <a:rPr lang="en-GB" sz="2800" dirty="0">
                <a:solidFill>
                  <a:srgbClr val="5B9BD5">
                    <a:lumMod val="50000"/>
                  </a:srgbClr>
                </a:solidFill>
                <a:latin typeface="Century Gothic" panose="020B0502020202020204" pitchFamily="34" charset="0"/>
              </a:rPr>
              <a:t> fai</a:t>
            </a:r>
            <a:r>
              <a:rPr lang="en-GB" sz="2800" dirty="0">
                <a:solidFill>
                  <a:srgbClr val="E65D00"/>
                </a:solidFill>
                <a:latin typeface="Century Gothic" panose="020B0502020202020204" pitchFamily="34" charset="0"/>
              </a:rPr>
              <a:t>t</a:t>
            </a:r>
            <a:r>
              <a:rPr lang="en-GB" sz="2800" dirty="0">
                <a:solidFill>
                  <a:srgbClr val="5B9BD5">
                    <a:lumMod val="50000"/>
                  </a:srgbClr>
                </a:solidFill>
                <a:latin typeface="Century Gothic" panose="020B0502020202020204" pitchFamily="34" charset="0"/>
              </a:rPr>
              <a:t> du spor</a:t>
            </a:r>
            <a:r>
              <a:rPr lang="en-GB" sz="2800" dirty="0">
                <a:solidFill>
                  <a:srgbClr val="E65D00"/>
                </a:solidFill>
                <a:latin typeface="Century Gothic" panose="020B0502020202020204" pitchFamily="34" charset="0"/>
              </a:rPr>
              <a:t>t</a:t>
            </a:r>
            <a:r>
              <a:rPr lang="en-GB" sz="2800" dirty="0">
                <a:solidFill>
                  <a:srgbClr val="5B9BD5">
                    <a:lumMod val="50000"/>
                  </a:srgbClr>
                </a:solidFill>
                <a:latin typeface="Century Gothic" panose="020B0502020202020204" pitchFamily="34" charset="0"/>
              </a:rPr>
              <a:t>; </a:t>
            </a:r>
            <a:r>
              <a:rPr lang="en-GB" sz="2800" dirty="0" err="1">
                <a:solidFill>
                  <a:srgbClr val="5B9BD5">
                    <a:lumMod val="50000"/>
                  </a:srgbClr>
                </a:solidFill>
                <a:latin typeface="Century Gothic" panose="020B0502020202020204" pitchFamily="34" charset="0"/>
              </a:rPr>
              <a:t>il</a:t>
            </a:r>
            <a:r>
              <a:rPr lang="en-GB" sz="2800" dirty="0">
                <a:solidFill>
                  <a:srgbClr val="5B9BD5">
                    <a:lumMod val="50000"/>
                  </a:srgbClr>
                </a:solidFill>
                <a:latin typeface="Century Gothic" panose="020B0502020202020204" pitchFamily="34" charset="0"/>
              </a:rPr>
              <a:t> </a:t>
            </a:r>
            <a:r>
              <a:rPr lang="en-GB" sz="2800" dirty="0" err="1">
                <a:solidFill>
                  <a:srgbClr val="5B9BD5">
                    <a:lumMod val="50000"/>
                  </a:srgbClr>
                </a:solidFill>
                <a:latin typeface="Century Gothic" panose="020B0502020202020204" pitchFamily="34" charset="0"/>
              </a:rPr>
              <a:t>joue</a:t>
            </a:r>
            <a:r>
              <a:rPr lang="en-GB" sz="2800" dirty="0">
                <a:solidFill>
                  <a:srgbClr val="5B9BD5">
                    <a:lumMod val="50000"/>
                  </a:srgbClr>
                </a:solidFill>
                <a:latin typeface="Century Gothic" panose="020B0502020202020204" pitchFamily="34" charset="0"/>
              </a:rPr>
              <a:t> au foo</a:t>
            </a:r>
            <a:r>
              <a:rPr lang="en-GB" sz="2800" b="1" u="sng" dirty="0">
                <a:solidFill>
                  <a:srgbClr val="FF0000"/>
                </a:solidFill>
                <a:latin typeface="Century Gothic" panose="020B0502020202020204" pitchFamily="34" charset="0"/>
              </a:rPr>
              <a:t>t</a:t>
            </a:r>
            <a:r>
              <a:rPr lang="en-GB" sz="2800" dirty="0">
                <a:solidFill>
                  <a:srgbClr val="5B9BD5">
                    <a:lumMod val="50000"/>
                  </a:srgbClr>
                </a:solidFill>
                <a:latin typeface="Century Gothic" panose="020B0502020202020204" pitchFamily="34" charset="0"/>
              </a:rPr>
              <a:t>, au baske</a:t>
            </a:r>
            <a:r>
              <a:rPr lang="en-GB" sz="2800" b="1" u="sng" dirty="0">
                <a:solidFill>
                  <a:srgbClr val="FF0000"/>
                </a:solidFill>
                <a:latin typeface="Century Gothic" panose="020B0502020202020204" pitchFamily="34" charset="0"/>
              </a:rPr>
              <a:t>t</a:t>
            </a:r>
            <a:r>
              <a:rPr lang="en-GB" sz="2800" dirty="0">
                <a:solidFill>
                  <a:srgbClr val="5B9BD5">
                    <a:lumMod val="50000"/>
                  </a:srgbClr>
                </a:solidFill>
                <a:latin typeface="Century Gothic" panose="020B0502020202020204" pitchFamily="34" charset="0"/>
              </a:rPr>
              <a:t>, et au tenni</a:t>
            </a:r>
            <a:r>
              <a:rPr lang="en-GB" sz="2800" b="1" u="sng" dirty="0">
                <a:solidFill>
                  <a:srgbClr val="FF0000"/>
                </a:solidFill>
                <a:latin typeface="Century Gothic" panose="020B0502020202020204" pitchFamily="34" charset="0"/>
              </a:rPr>
              <a:t>s</a:t>
            </a:r>
            <a:r>
              <a:rPr lang="en-GB" sz="2800" dirty="0">
                <a:solidFill>
                  <a:srgbClr val="5B9BD5">
                    <a:lumMod val="50000"/>
                  </a:srgbClr>
                </a:solidFill>
                <a:latin typeface="Century Gothic" panose="020B0502020202020204" pitchFamily="34" charset="0"/>
              </a:rPr>
              <a:t>.</a:t>
            </a:r>
          </a:p>
        </p:txBody>
      </p:sp>
      <p:sp>
        <p:nvSpPr>
          <p:cNvPr id="13" name="Arc 12"/>
          <p:cNvSpPr/>
          <p:nvPr/>
        </p:nvSpPr>
        <p:spPr>
          <a:xfrm rot="8674836" flipH="1" flipV="1">
            <a:off x="7834518" y="1669565"/>
            <a:ext cx="812745" cy="1403986"/>
          </a:xfrm>
          <a:prstGeom prst="arc">
            <a:avLst>
              <a:gd name="adj1" fmla="val 16200000"/>
              <a:gd name="adj2" fmla="val 18168304"/>
            </a:avLst>
          </a:prstGeom>
          <a:ln w="38100">
            <a:solidFill>
              <a:srgbClr val="E65D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latin typeface="Century Gothic" panose="020B0502020202020204" pitchFamily="34" charset="0"/>
            </a:endParaRPr>
          </a:p>
        </p:txBody>
      </p:sp>
      <p:sp>
        <p:nvSpPr>
          <p:cNvPr id="14" name="Action Button: Custom 13">
            <a:hlinkClick r:id="" action="ppaction://noaction" highlightClick="1">
              <a:snd r:embed="rId3" name="Phonics SFC 1 J’habite dans le nord.wav"/>
            </a:hlinkClick>
          </p:cNvPr>
          <p:cNvSpPr/>
          <p:nvPr/>
        </p:nvSpPr>
        <p:spPr>
          <a:xfrm>
            <a:off x="364646" y="779056"/>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rPr>
              <a:t>1</a:t>
            </a:r>
          </a:p>
        </p:txBody>
      </p:sp>
      <p:sp>
        <p:nvSpPr>
          <p:cNvPr id="15" name="Action Button: Custom 14">
            <a:hlinkClick r:id="" action="ppaction://noaction" highlightClick="1">
              <a:snd r:embed="rId4" name="Phonics -SFC 2 Je suis petit mais Nicolas.wav"/>
            </a:hlinkClick>
          </p:cNvPr>
          <p:cNvSpPr/>
          <p:nvPr/>
        </p:nvSpPr>
        <p:spPr>
          <a:xfrm>
            <a:off x="375936" y="1789412"/>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rPr>
              <a:t>2</a:t>
            </a:r>
          </a:p>
        </p:txBody>
      </p:sp>
      <p:sp>
        <p:nvSpPr>
          <p:cNvPr id="16" name="Action Button: Custom 15">
            <a:hlinkClick r:id="" action="ppaction://noaction" highlightClick="1">
              <a:snd r:embed="rId5" name="Phonics SFC 3 Mes freres Louis et.wav"/>
            </a:hlinkClick>
          </p:cNvPr>
          <p:cNvSpPr/>
          <p:nvPr/>
        </p:nvSpPr>
        <p:spPr>
          <a:xfrm>
            <a:off x="375936" y="2842200"/>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rPr>
              <a:t>3</a:t>
            </a:r>
          </a:p>
        </p:txBody>
      </p:sp>
      <p:sp>
        <p:nvSpPr>
          <p:cNvPr id="17" name="Action Button: Custom 16">
            <a:hlinkClick r:id="" action="ppaction://noaction" highlightClick="1">
              <a:snd r:embed="rId6" name="Phonics SFC 4 Mes mots favoris sont .wav"/>
            </a:hlinkClick>
          </p:cNvPr>
          <p:cNvSpPr/>
          <p:nvPr/>
        </p:nvSpPr>
        <p:spPr>
          <a:xfrm>
            <a:off x="375936" y="3948710"/>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rPr>
              <a:t>4</a:t>
            </a:r>
          </a:p>
        </p:txBody>
      </p:sp>
      <p:sp>
        <p:nvSpPr>
          <p:cNvPr id="18" name="Action Button: Custom 17">
            <a:hlinkClick r:id="" action="ppaction://noaction" highlightClick="1">
              <a:snd r:embed="rId7" name="Phonics SFC 5 Gaspard fait du sport.wav"/>
            </a:hlinkClick>
          </p:cNvPr>
          <p:cNvSpPr/>
          <p:nvPr/>
        </p:nvSpPr>
        <p:spPr>
          <a:xfrm>
            <a:off x="364645" y="5075275"/>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rPr>
              <a:t>5</a:t>
            </a:r>
          </a:p>
        </p:txBody>
      </p:sp>
    </p:spTree>
    <p:extLst>
      <p:ext uri="{BB962C8B-B14F-4D97-AF65-F5344CB8AC3E}">
        <p14:creationId xmlns:p14="http://schemas.microsoft.com/office/powerpoint/2010/main" val="35589182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16504" y="279859"/>
            <a:ext cx="8935453" cy="6073315"/>
          </a:xfrm>
          <a:prstGeom prst="rect">
            <a:avLst/>
          </a:prstGeom>
        </p:spPr>
      </p:pic>
    </p:spTree>
    <p:extLst>
      <p:ext uri="{BB962C8B-B14F-4D97-AF65-F5344CB8AC3E}">
        <p14:creationId xmlns:p14="http://schemas.microsoft.com/office/powerpoint/2010/main" val="17162930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71549" y="286928"/>
            <a:ext cx="5899735" cy="5946933"/>
          </a:xfrm>
          <a:prstGeom prst="rect">
            <a:avLst/>
          </a:prstGeom>
          <a:ln>
            <a:solidFill>
              <a:schemeClr val="accent5">
                <a:lumMod val="50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069401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83341" y="1927963"/>
            <a:ext cx="8582543" cy="2862322"/>
          </a:xfrm>
          <a:prstGeom prst="rect">
            <a:avLst/>
          </a:prstGeom>
          <a:noFill/>
        </p:spPr>
        <p:txBody>
          <a:bodyPr wrap="square" rtlCol="0">
            <a:spAutoFit/>
          </a:bodyPr>
          <a:lstStyle/>
          <a:p>
            <a:pPr algn="ctr"/>
            <a:r>
              <a:rPr lang="en-GB" sz="6000" b="1" dirty="0">
                <a:solidFill>
                  <a:srgbClr val="F66400"/>
                </a:solidFill>
                <a:latin typeface="Century Gothic" panose="020B0502020202020204" pitchFamily="34" charset="0"/>
              </a:rPr>
              <a:t>Why</a:t>
            </a:r>
            <a:r>
              <a:rPr lang="en-GB" sz="6000" dirty="0">
                <a:latin typeface="Century Gothic" panose="020B0502020202020204" pitchFamily="34" charset="0"/>
              </a:rPr>
              <a:t> </a:t>
            </a:r>
            <a:r>
              <a:rPr lang="en-GB" sz="6000" dirty="0">
                <a:solidFill>
                  <a:schemeClr val="accent5">
                    <a:lumMod val="50000"/>
                  </a:schemeClr>
                </a:solidFill>
                <a:latin typeface="Century Gothic" panose="020B0502020202020204" pitchFamily="34" charset="0"/>
              </a:rPr>
              <a:t>is language learning motivation important?</a:t>
            </a:r>
            <a:endParaRPr lang="en-GB" sz="6000" i="1"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5560183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1" name="Title 3"/>
          <p:cNvSpPr txBox="1">
            <a:spLocks/>
          </p:cNvSpPr>
          <p:nvPr/>
        </p:nvSpPr>
        <p:spPr>
          <a:xfrm>
            <a:off x="0" y="133934"/>
            <a:ext cx="6802690" cy="3612566"/>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the frequency principle</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the verb lexicon</a:t>
            </a:r>
          </a:p>
          <a:p>
            <a:pPr marL="457200" indent="-457200">
              <a:buFont typeface="Wingdings" panose="05000000000000000000" pitchFamily="2" charset="2"/>
              <a:buChar char="§"/>
            </a:pPr>
            <a:r>
              <a:rPr lang="en-GB" sz="2800" dirty="0" smtClean="0">
                <a:solidFill>
                  <a:prstClr val="white"/>
                </a:solidFill>
                <a:latin typeface="Century Gothic" panose="020B0502020202020204" pitchFamily="34" charset="0"/>
              </a:rPr>
              <a:t>mixed </a:t>
            </a:r>
            <a:r>
              <a:rPr lang="en-GB" sz="2800" dirty="0">
                <a:solidFill>
                  <a:prstClr val="white"/>
                </a:solidFill>
                <a:latin typeface="Century Gothic" panose="020B0502020202020204" pitchFamily="34" charset="0"/>
              </a:rPr>
              <a:t>word class vocabulary sets</a:t>
            </a:r>
          </a:p>
          <a:p>
            <a:pPr marL="457200" indent="-457200">
              <a:buFont typeface="Wingdings" panose="05000000000000000000" pitchFamily="2" charset="2"/>
              <a:buChar char="§"/>
            </a:pPr>
            <a:r>
              <a:rPr lang="en-GB" sz="2800" dirty="0" smtClean="0">
                <a:solidFill>
                  <a:prstClr val="white"/>
                </a:solidFill>
                <a:latin typeface="Century Gothic" panose="020B0502020202020204" pitchFamily="34" charset="0"/>
              </a:rPr>
              <a:t>developing </a:t>
            </a:r>
            <a:r>
              <a:rPr lang="en-GB" sz="2800" dirty="0">
                <a:solidFill>
                  <a:prstClr val="white"/>
                </a:solidFill>
                <a:latin typeface="Century Gothic" panose="020B0502020202020204" pitchFamily="34" charset="0"/>
              </a:rPr>
              <a:t>depth </a:t>
            </a:r>
            <a:r>
              <a:rPr lang="en-GB" sz="2800" dirty="0" smtClean="0">
                <a:solidFill>
                  <a:prstClr val="white"/>
                </a:solidFill>
                <a:latin typeface="Century Gothic" panose="020B0502020202020204" pitchFamily="34" charset="0"/>
              </a:rPr>
              <a:t/>
            </a:r>
            <a:br>
              <a:rPr lang="en-GB" sz="2800" dirty="0" smtClean="0">
                <a:solidFill>
                  <a:prstClr val="white"/>
                </a:solidFill>
                <a:latin typeface="Century Gothic" panose="020B0502020202020204" pitchFamily="34" charset="0"/>
              </a:rPr>
            </a:br>
            <a:r>
              <a:rPr lang="en-GB" sz="2800" dirty="0" smtClean="0">
                <a:solidFill>
                  <a:prstClr val="white"/>
                </a:solidFill>
                <a:latin typeface="Century Gothic" panose="020B0502020202020204" pitchFamily="34" charset="0"/>
              </a:rPr>
              <a:t>(e.g</a:t>
            </a:r>
            <a:r>
              <a:rPr lang="en-GB" sz="2800" dirty="0">
                <a:solidFill>
                  <a:prstClr val="white"/>
                </a:solidFill>
                <a:latin typeface="Century Gothic" panose="020B0502020202020204" pitchFamily="34" charset="0"/>
              </a:rPr>
              <a:t>. through information gaps</a:t>
            </a:r>
            <a:r>
              <a:rPr lang="en-GB" sz="2800" dirty="0" smtClean="0">
                <a:solidFill>
                  <a:prstClr val="white"/>
                </a:solidFill>
                <a:latin typeface="Century Gothic" panose="020B0502020202020204" pitchFamily="34" charset="0"/>
              </a:rPr>
              <a:t>)</a:t>
            </a:r>
          </a:p>
          <a:p>
            <a:pPr marL="457200" indent="-457200">
              <a:buFont typeface="Wingdings" panose="05000000000000000000" pitchFamily="2" charset="2"/>
              <a:buChar char="§"/>
            </a:pPr>
            <a:r>
              <a:rPr lang="en-GB" sz="2800" dirty="0" smtClean="0">
                <a:solidFill>
                  <a:prstClr val="white"/>
                </a:solidFill>
                <a:latin typeface="Century Gothic" panose="020B0502020202020204" pitchFamily="34" charset="0"/>
              </a:rPr>
              <a:t>planned four-stage revisiting</a:t>
            </a:r>
          </a:p>
        </p:txBody>
      </p:sp>
      <p:sp>
        <p:nvSpPr>
          <p:cNvPr id="12" name="TextBox 11"/>
          <p:cNvSpPr txBox="1"/>
          <p:nvPr/>
        </p:nvSpPr>
        <p:spPr>
          <a:xfrm>
            <a:off x="207553" y="0"/>
            <a:ext cx="7429375"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VOCABULARY</a:t>
            </a:r>
          </a:p>
        </p:txBody>
      </p:sp>
      <p:sp>
        <p:nvSpPr>
          <p:cNvPr id="16" name="Rectangle 15"/>
          <p:cNvSpPr/>
          <p:nvPr/>
        </p:nvSpPr>
        <p:spPr>
          <a:xfrm>
            <a:off x="41201" y="3612566"/>
            <a:ext cx="11984447" cy="2677656"/>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400" i="1" dirty="0">
                <a:solidFill>
                  <a:srgbClr val="002060"/>
                </a:solidFill>
                <a:latin typeface="Century Gothic" panose="020B0502020202020204" pitchFamily="34" charset="0"/>
              </a:rPr>
              <a:t>Davies, M, &amp; Davies, K.H. (2018). A Frequency Dictionary of Spanish: Core Vocabulary for Learners.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err="1">
                <a:solidFill>
                  <a:srgbClr val="002060"/>
                </a:solidFill>
                <a:latin typeface="Century Gothic" panose="020B0502020202020204" pitchFamily="34" charset="0"/>
              </a:rPr>
              <a:t>Häcker</a:t>
            </a:r>
            <a:r>
              <a:rPr lang="en-GB" sz="1400" dirty="0">
                <a:solidFill>
                  <a:srgbClr val="002060"/>
                </a:solidFill>
                <a:latin typeface="Century Gothic" panose="020B0502020202020204" pitchFamily="34" charset="0"/>
              </a:rPr>
              <a:t>, M. (2008). Eleven pets and 20 ways to express one's opinion: the vocabulary learners of German acquire at English secondary schools, </a:t>
            </a:r>
            <a:r>
              <a:rPr lang="en-GB" sz="1400" i="1" dirty="0">
                <a:solidFill>
                  <a:srgbClr val="002060"/>
                </a:solidFill>
                <a:latin typeface="Century Gothic" panose="020B0502020202020204" pitchFamily="34" charset="0"/>
              </a:rPr>
              <a:t>The Language Learning Journal, 36:2, 215-226.</a:t>
            </a:r>
            <a:br>
              <a:rPr lang="en-GB" sz="1400" i="1"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Jones, R.L. &amp; </a:t>
            </a:r>
            <a:r>
              <a:rPr lang="en-GB" sz="1400" dirty="0" err="1">
                <a:solidFill>
                  <a:srgbClr val="002060"/>
                </a:solidFill>
                <a:latin typeface="Century Gothic" panose="020B0502020202020204" pitchFamily="34" charset="0"/>
              </a:rPr>
              <a:t>Tschirner</a:t>
            </a:r>
            <a:r>
              <a:rPr lang="en-GB" sz="1400" dirty="0">
                <a:solidFill>
                  <a:srgbClr val="002060"/>
                </a:solidFill>
                <a:latin typeface="Century Gothic" panose="020B0502020202020204" pitchFamily="34" charset="0"/>
              </a:rPr>
              <a:t>, E. (2006). </a:t>
            </a:r>
            <a:r>
              <a:rPr lang="en-GB" sz="1400" i="1" dirty="0">
                <a:solidFill>
                  <a:srgbClr val="002060"/>
                </a:solidFill>
                <a:latin typeface="Century Gothic" panose="020B0502020202020204" pitchFamily="34" charset="0"/>
              </a:rPr>
              <a:t>A frequency dictionary of German: core vocabulary for learners.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Lonsdale, D. &amp; Le Bras, Y. (2009) </a:t>
            </a:r>
            <a:r>
              <a:rPr lang="en-GB" sz="1400" i="1" dirty="0">
                <a:solidFill>
                  <a:srgbClr val="002060"/>
                </a:solidFill>
                <a:latin typeface="Century Gothic" panose="020B0502020202020204" pitchFamily="34" charset="0"/>
              </a:rPr>
              <a:t>A Frequency dictionary for French.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Milton, J. (2006). Language </a:t>
            </a:r>
            <a:r>
              <a:rPr lang="en-GB" sz="1400" dirty="0" err="1">
                <a:solidFill>
                  <a:srgbClr val="002060"/>
                </a:solidFill>
                <a:latin typeface="Century Gothic" panose="020B0502020202020204" pitchFamily="34" charset="0"/>
              </a:rPr>
              <a:t>Lite</a:t>
            </a:r>
            <a:r>
              <a:rPr lang="en-GB" sz="1400" dirty="0">
                <a:solidFill>
                  <a:srgbClr val="002060"/>
                </a:solidFill>
                <a:latin typeface="Century Gothic" panose="020B0502020202020204" pitchFamily="34" charset="0"/>
              </a:rPr>
              <a:t>? Learning French Vocabulary in School. </a:t>
            </a:r>
            <a:r>
              <a:rPr lang="en-GB" sz="1400" i="1" dirty="0">
                <a:solidFill>
                  <a:srgbClr val="002060"/>
                </a:solidFill>
                <a:latin typeface="Century Gothic" panose="020B0502020202020204" pitchFamily="34" charset="0"/>
              </a:rPr>
              <a:t>Journal of French Language Studies, 16,187-205. </a:t>
            </a:r>
            <a:br>
              <a:rPr lang="en-GB" sz="1400" i="1"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Milton, J. (2009). </a:t>
            </a:r>
            <a:r>
              <a:rPr lang="en-GB" sz="1400" i="1" dirty="0">
                <a:solidFill>
                  <a:srgbClr val="002060"/>
                </a:solidFill>
                <a:latin typeface="Century Gothic" panose="020B0502020202020204" pitchFamily="34" charset="0"/>
              </a:rPr>
              <a:t>Measuring second language vocabulary acquisition. </a:t>
            </a:r>
            <a:r>
              <a:rPr lang="en-GB" sz="1400" dirty="0">
                <a:solidFill>
                  <a:srgbClr val="002060"/>
                </a:solidFill>
                <a:latin typeface="Century Gothic" panose="020B0502020202020204" pitchFamily="34" charset="0"/>
              </a:rPr>
              <a:t>Multilingual Matters</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cs typeface="Times New Roman" panose="02020603050405020304" pitchFamily="18" charset="0"/>
              </a:rPr>
              <a:t>Milton, J. (2013). Measuring the contribution of vocabulary knowledge to proficiency in the four skills. </a:t>
            </a:r>
            <a:r>
              <a:rPr lang="en-GB" sz="1400" i="1" dirty="0" err="1">
                <a:solidFill>
                  <a:srgbClr val="002060"/>
                </a:solidFill>
                <a:latin typeface="Century Gothic" panose="020B0502020202020204" pitchFamily="34" charset="0"/>
                <a:cs typeface="Times New Roman" panose="02020603050405020304" pitchFamily="18" charset="0"/>
              </a:rPr>
              <a:t>Eurosla</a:t>
            </a:r>
            <a:r>
              <a:rPr lang="en-GB" sz="1400" i="1" dirty="0">
                <a:solidFill>
                  <a:srgbClr val="002060"/>
                </a:solidFill>
                <a:latin typeface="Century Gothic" panose="020B0502020202020204" pitchFamily="34" charset="0"/>
                <a:cs typeface="Times New Roman" panose="02020603050405020304" pitchFamily="18" charset="0"/>
              </a:rPr>
              <a:t> Monographs Series 2, 57-78.</a:t>
            </a:r>
            <a:r>
              <a:rPr lang="en-GB" sz="1400" dirty="0">
                <a:solidFill>
                  <a:srgbClr val="002060"/>
                </a:solidFill>
                <a:latin typeface="Century Gothic" panose="020B0502020202020204" pitchFamily="34" charset="0"/>
                <a:cs typeface="Times New Roman" panose="02020603050405020304" pitchFamily="18" charset="0"/>
              </a:rPr>
              <a:t>   </a:t>
            </a:r>
            <a:br>
              <a:rPr lang="en-GB" sz="1400" dirty="0">
                <a:solidFill>
                  <a:srgbClr val="002060"/>
                </a:solidFill>
                <a:latin typeface="Century Gothic" panose="020B0502020202020204" pitchFamily="34" charset="0"/>
                <a:cs typeface="Times New Roman" panose="02020603050405020304" pitchFamily="18" charset="0"/>
              </a:rPr>
            </a:br>
            <a:r>
              <a:rPr lang="en-GB" sz="1400" u="sng" dirty="0">
                <a:solidFill>
                  <a:srgbClr val="002060"/>
                </a:solidFill>
                <a:latin typeface="Century Gothic" panose="020B0502020202020204" pitchFamily="34" charset="0"/>
                <a:cs typeface="Times New Roman" panose="02020603050405020304" pitchFamily="18" charset="0"/>
                <a:hlinkClick r:id="rId4"/>
              </a:rPr>
              <a:t>http://www.eurosla.org/monographs/EM02/Milton.pdf</a:t>
            </a:r>
            <a:endParaRPr lang="en-GB" sz="1400" dirty="0">
              <a:solidFill>
                <a:srgbClr val="002060"/>
              </a:solidFill>
              <a:latin typeface="Century Gothic" panose="020B0502020202020204" pitchFamily="34" charset="0"/>
            </a:endParaRPr>
          </a:p>
          <a:p>
            <a:r>
              <a:rPr lang="en-GB" sz="1400" dirty="0">
                <a:solidFill>
                  <a:srgbClr val="002060"/>
                </a:solidFill>
                <a:latin typeface="Century Gothic" panose="020B0502020202020204" pitchFamily="34" charset="0"/>
                <a:cs typeface="Times New Roman" panose="02020603050405020304" pitchFamily="18" charset="0"/>
              </a:rPr>
              <a:t>Schmitt, N. (2008).  Review Article. Instructed second language vocabulary learning.  </a:t>
            </a:r>
            <a:r>
              <a:rPr lang="en-GB" sz="1400" i="1" dirty="0">
                <a:solidFill>
                  <a:srgbClr val="002060"/>
                </a:solidFill>
                <a:latin typeface="Century Gothic" panose="020B0502020202020204" pitchFamily="34" charset="0"/>
                <a:cs typeface="Times New Roman" panose="02020603050405020304" pitchFamily="18" charset="0"/>
              </a:rPr>
              <a:t>Language Teaching Research, 12(3), 329–363. </a:t>
            </a:r>
            <a:r>
              <a:rPr lang="en-GB" sz="1400" dirty="0">
                <a:solidFill>
                  <a:srgbClr val="002060"/>
                </a:solidFill>
                <a:latin typeface="Century Gothic" panose="020B0502020202020204" pitchFamily="34" charset="0"/>
                <a:cs typeface="Times New Roman" panose="02020603050405020304" pitchFamily="18" charset="0"/>
                <a:hlinkClick r:id="rId5"/>
              </a:rPr>
              <a:t>https://doi.org/10.1177/1362168808089921</a:t>
            </a:r>
            <a:r>
              <a:rPr lang="en-GB" sz="1400" dirty="0">
                <a:solidFill>
                  <a:srgbClr val="002060"/>
                </a:solidFill>
                <a:latin typeface="Century Gothic" panose="020B0502020202020204" pitchFamily="34" charset="0"/>
                <a:cs typeface="Times New Roman" panose="02020603050405020304" pitchFamily="18" charset="0"/>
              </a:rPr>
              <a:t/>
            </a:r>
            <a:br>
              <a:rPr lang="en-GB" sz="1400" dirty="0">
                <a:solidFill>
                  <a:srgbClr val="002060"/>
                </a:solidFill>
                <a:latin typeface="Century Gothic" panose="020B0502020202020204" pitchFamily="34" charset="0"/>
                <a:cs typeface="Times New Roman" panose="02020603050405020304" pitchFamily="18" charset="0"/>
              </a:rPr>
            </a:br>
            <a:r>
              <a:rPr lang="en-GB" sz="1400" dirty="0">
                <a:solidFill>
                  <a:srgbClr val="002060"/>
                </a:solidFill>
                <a:latin typeface="Century Gothic" panose="020B0502020202020204" pitchFamily="34" charset="0"/>
              </a:rPr>
              <a:t>Swan, M. (2008). Talking Sense about Learning Strategies, </a:t>
            </a:r>
            <a:r>
              <a:rPr lang="en-GB" sz="1400" i="1" dirty="0">
                <a:solidFill>
                  <a:srgbClr val="002060"/>
                </a:solidFill>
                <a:latin typeface="Century Gothic" panose="020B0502020202020204" pitchFamily="34" charset="0"/>
              </a:rPr>
              <a:t>RELC, Vol 39(2), 262-273.</a:t>
            </a:r>
            <a:endParaRPr lang="en-GB" sz="1400" dirty="0">
              <a:solidFill>
                <a:srgbClr val="002060"/>
              </a:solidFill>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45040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Which words?</a:t>
            </a:r>
            <a:endParaRPr lang="en-GB" sz="3600" b="1" dirty="0">
              <a:solidFill>
                <a:schemeClr val="bg1"/>
              </a:solidFill>
            </a:endParaRPr>
          </a:p>
        </p:txBody>
      </p:sp>
      <p:sp>
        <p:nvSpPr>
          <p:cNvPr id="5" name="Content Placeholder 4"/>
          <p:cNvSpPr>
            <a:spLocks noGrp="1"/>
          </p:cNvSpPr>
          <p:nvPr>
            <p:ph idx="1"/>
          </p:nvPr>
        </p:nvSpPr>
        <p:spPr>
          <a:xfrm>
            <a:off x="754117" y="1966698"/>
            <a:ext cx="10515600" cy="2500200"/>
          </a:xfrm>
        </p:spPr>
        <p:txBody>
          <a:bodyPr>
            <a:normAutofit/>
          </a:bodyPr>
          <a:lstStyle/>
          <a:p>
            <a:pPr marL="0" indent="0">
              <a:buNone/>
            </a:pPr>
            <a:r>
              <a:rPr lang="en-GB" dirty="0">
                <a:solidFill>
                  <a:schemeClr val="accent1">
                    <a:lumMod val="50000"/>
                  </a:schemeClr>
                </a:solidFill>
              </a:rPr>
              <a:t>Vocabulary to be taught should be </a:t>
            </a:r>
            <a:r>
              <a:rPr lang="en-GB" b="1" dirty="0">
                <a:solidFill>
                  <a:schemeClr val="accent1">
                    <a:lumMod val="50000"/>
                  </a:schemeClr>
                </a:solidFill>
              </a:rPr>
              <a:t>informed by frequency of occurrence</a:t>
            </a:r>
            <a:r>
              <a:rPr lang="en-GB" dirty="0">
                <a:solidFill>
                  <a:schemeClr val="accent1">
                    <a:lumMod val="50000"/>
                  </a:schemeClr>
                </a:solidFill>
              </a:rPr>
              <a:t> in the language, and </a:t>
            </a:r>
            <a:r>
              <a:rPr lang="en-GB" b="1" dirty="0">
                <a:solidFill>
                  <a:schemeClr val="accent1">
                    <a:lumMod val="50000"/>
                  </a:schemeClr>
                </a:solidFill>
              </a:rPr>
              <a:t>special attention </a:t>
            </a:r>
            <a:r>
              <a:rPr lang="en-GB" dirty="0">
                <a:solidFill>
                  <a:schemeClr val="accent1">
                    <a:lumMod val="50000"/>
                  </a:schemeClr>
                </a:solidFill>
              </a:rPr>
              <a:t>should be paid </a:t>
            </a:r>
            <a:r>
              <a:rPr lang="en-GB" b="1" dirty="0">
                <a:solidFill>
                  <a:schemeClr val="accent1">
                    <a:lumMod val="50000"/>
                  </a:schemeClr>
                </a:solidFill>
              </a:rPr>
              <a:t>to common verbs</a:t>
            </a:r>
            <a:r>
              <a:rPr lang="en-GB" dirty="0">
                <a:solidFill>
                  <a:schemeClr val="accent1">
                    <a:lumMod val="50000"/>
                  </a:schemeClr>
                </a:solidFill>
              </a:rPr>
              <a:t> in the early stages... A consequence of not attending to frequency of occurrence in vocabulary choice is pupils realising that they cannot say or understand basic things in the language. </a:t>
            </a:r>
          </a:p>
          <a:p>
            <a:pPr marL="0" indent="0">
              <a:buNone/>
            </a:pPr>
            <a:endParaRPr lang="en-GB" dirty="0"/>
          </a:p>
        </p:txBody>
      </p:sp>
      <p:sp>
        <p:nvSpPr>
          <p:cNvPr id="6" name="Rectangle 5"/>
          <p:cNvSpPr/>
          <p:nvPr/>
        </p:nvSpPr>
        <p:spPr>
          <a:xfrm>
            <a:off x="2126734" y="4376280"/>
            <a:ext cx="10183367" cy="584775"/>
          </a:xfrm>
          <a:prstGeom prst="rect">
            <a:avLst/>
          </a:prstGeom>
        </p:spPr>
        <p:txBody>
          <a:bodyPr wrap="square">
            <a:spAutoFit/>
          </a:bodyPr>
          <a:lstStyle/>
          <a:p>
            <a:r>
              <a:rPr lang="en-GB" sz="1600" dirty="0">
                <a:solidFill>
                  <a:srgbClr val="5B9BD5">
                    <a:lumMod val="50000"/>
                  </a:srgbClr>
                </a:solidFill>
                <a:latin typeface="Century Gothic" panose="020B0502020202020204" pitchFamily="34" charset="0"/>
              </a:rPr>
              <a:t>Anon. 2016. </a:t>
            </a:r>
            <a:r>
              <a:rPr lang="en-GB" sz="1600" i="1" dirty="0">
                <a:solidFill>
                  <a:srgbClr val="5B9BD5">
                    <a:lumMod val="50000"/>
                  </a:srgbClr>
                </a:solidFill>
                <a:latin typeface="Century Gothic" panose="020B0502020202020204" pitchFamily="34" charset="0"/>
              </a:rPr>
              <a:t>Modern Foreign Languages Pedagogy Review. A review of modern foreign languages teaching practice in key stage 3 and key stage 4. (Chair: Ian </a:t>
            </a:r>
            <a:r>
              <a:rPr lang="en-GB" sz="1600" i="1" dirty="0" err="1">
                <a:solidFill>
                  <a:srgbClr val="5B9BD5">
                    <a:lumMod val="50000"/>
                  </a:srgbClr>
                </a:solidFill>
                <a:latin typeface="Century Gothic" panose="020B0502020202020204" pitchFamily="34" charset="0"/>
              </a:rPr>
              <a:t>Bauckham</a:t>
            </a:r>
            <a:r>
              <a:rPr lang="en-GB" sz="1600" i="1" dirty="0">
                <a:solidFill>
                  <a:srgbClr val="5B9BD5">
                    <a:lumMod val="50000"/>
                  </a:srgbClr>
                </a:solidFill>
                <a:latin typeface="Century Gothic" panose="020B0502020202020204" pitchFamily="34" charset="0"/>
              </a:rPr>
              <a:t>)</a:t>
            </a:r>
            <a:r>
              <a:rPr lang="en-GB" sz="1600" dirty="0">
                <a:solidFill>
                  <a:srgbClr val="5B9BD5">
                    <a:lumMod val="50000"/>
                  </a:srgbClr>
                </a:solidFill>
                <a:latin typeface="Century Gothic" panose="020B0502020202020204" pitchFamily="34" charset="0"/>
              </a:rPr>
              <a:t>. Teaching Schools Council.</a:t>
            </a:r>
            <a:endParaRPr lang="en-GB" sz="1400" dirty="0">
              <a:solidFill>
                <a:srgbClr val="5B9BD5">
                  <a:lumMod val="50000"/>
                </a:srgbClr>
              </a:solidFill>
              <a:latin typeface="Century Gothic" panose="020B0502020202020204" pitchFamily="34" charset="0"/>
            </a:endParaRPr>
          </a:p>
        </p:txBody>
      </p:sp>
      <p:sp>
        <p:nvSpPr>
          <p:cNvPr id="7" name="TextBox 6"/>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Rachel Hawkes / Emma Marsden</a:t>
            </a:r>
          </a:p>
        </p:txBody>
      </p:sp>
      <p:sp>
        <p:nvSpPr>
          <p:cNvPr id="2" name="Rectangle 1"/>
          <p:cNvSpPr/>
          <p:nvPr/>
        </p:nvSpPr>
        <p:spPr>
          <a:xfrm>
            <a:off x="201628" y="5908966"/>
            <a:ext cx="8756927" cy="369332"/>
          </a:xfrm>
          <a:prstGeom prst="rect">
            <a:avLst/>
          </a:prstGeom>
        </p:spPr>
        <p:txBody>
          <a:bodyPr wrap="square">
            <a:spAutoFit/>
          </a:bodyPr>
          <a:lstStyle/>
          <a:p>
            <a:r>
              <a:rPr lang="en-GB" dirty="0" smtClean="0">
                <a:latin typeface="Century Gothic" panose="020B0502020202020204" pitchFamily="34" charset="0"/>
                <a:hlinkClick r:id="rId4"/>
              </a:rPr>
              <a:t>https://resources.ncelp.org/concern/resources/t722h880z?locale=en</a:t>
            </a:r>
            <a:endParaRPr lang="en-GB" dirty="0">
              <a:latin typeface="Century Gothic" panose="020B0502020202020204" pitchFamily="34" charset="0"/>
            </a:endParaRPr>
          </a:p>
        </p:txBody>
      </p:sp>
      <p:sp>
        <p:nvSpPr>
          <p:cNvPr id="3" name="Rectangle 2"/>
          <p:cNvSpPr/>
          <p:nvPr/>
        </p:nvSpPr>
        <p:spPr>
          <a:xfrm>
            <a:off x="203216" y="5536557"/>
            <a:ext cx="5396029" cy="461665"/>
          </a:xfrm>
          <a:prstGeom prst="rect">
            <a:avLst/>
          </a:prstGeom>
        </p:spPr>
        <p:txBody>
          <a:bodyPr wrap="none">
            <a:spAutoFit/>
          </a:bodyPr>
          <a:lstStyle/>
          <a:p>
            <a:r>
              <a:rPr lang="en-GB" sz="2400" b="1" dirty="0" smtClean="0">
                <a:solidFill>
                  <a:srgbClr val="5B9BD5">
                    <a:lumMod val="50000"/>
                  </a:srgbClr>
                </a:solidFill>
                <a:latin typeface="Century Gothic" panose="020B0502020202020204" pitchFamily="34" charset="0"/>
              </a:rPr>
              <a:t>Vocabulary lists, rationale and uses</a:t>
            </a:r>
            <a:endParaRPr lang="en-GB" sz="1600" b="1" dirty="0"/>
          </a:p>
        </p:txBody>
      </p:sp>
    </p:spTree>
    <p:extLst>
      <p:ext uri="{BB962C8B-B14F-4D97-AF65-F5344CB8AC3E}">
        <p14:creationId xmlns:p14="http://schemas.microsoft.com/office/powerpoint/2010/main" val="890432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6770520" y="6249319"/>
            <a:ext cx="3135086" cy="461665"/>
          </a:xfrm>
          <a:prstGeom prst="rect">
            <a:avLst/>
          </a:prstGeom>
          <a:noFill/>
        </p:spPr>
        <p:txBody>
          <a:bodyPr wrap="square" rtlCol="0" anchor="ctr">
            <a:spAutoFit/>
          </a:bodyPr>
          <a:lstStyle/>
          <a:p>
            <a:pPr>
              <a:defRPr/>
            </a:pPr>
            <a:r>
              <a:rPr lang="en-GB" sz="1200" dirty="0">
                <a:solidFill>
                  <a:prstClr val="white"/>
                </a:solidFill>
                <a:latin typeface="Century Gothic" panose="020B0502020202020204" pitchFamily="34" charset="0"/>
              </a:rPr>
              <a:t/>
            </a:r>
            <a:br>
              <a:rPr lang="en-GB" sz="1200" dirty="0">
                <a:solidFill>
                  <a:prstClr val="white"/>
                </a:solidFill>
                <a:latin typeface="Century Gothic" panose="020B0502020202020204" pitchFamily="34" charset="0"/>
              </a:rPr>
            </a:br>
            <a:r>
              <a:rPr lang="en-GB" sz="1200" dirty="0">
                <a:solidFill>
                  <a:prstClr val="white"/>
                </a:solidFill>
                <a:latin typeface="Century Gothic" panose="020B0502020202020204" pitchFamily="34" charset="0"/>
              </a:rPr>
              <a:t>Stephen Owen &amp; Emma Marsden</a:t>
            </a:r>
          </a:p>
        </p:txBody>
      </p:sp>
      <p:sp>
        <p:nvSpPr>
          <p:cNvPr id="15" name="Rectangle 14"/>
          <p:cNvSpPr/>
          <p:nvPr/>
        </p:nvSpPr>
        <p:spPr>
          <a:xfrm>
            <a:off x="4570799" y="331107"/>
            <a:ext cx="1662635" cy="553998"/>
          </a:xfrm>
          <a:prstGeom prst="rect">
            <a:avLst/>
          </a:prstGeom>
          <a:noFill/>
        </p:spPr>
        <p:txBody>
          <a:bodyPr wrap="none" lIns="91440" tIns="45720" rIns="91440" bIns="45720">
            <a:spAutoFit/>
          </a:bodyPr>
          <a:lstStyle/>
          <a:p>
            <a:pPr algn="ctr">
              <a:defRPr/>
            </a:pPr>
            <a:r>
              <a:rPr lang="en-US" sz="30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entury Gothic" panose="020B0502020202020204" pitchFamily="34" charset="0"/>
              </a:rPr>
              <a:t>français</a:t>
            </a:r>
            <a:endParaRPr lang="en-US" sz="3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entury Gothic" panose="020B0502020202020204" pitchFamily="34" charset="0"/>
            </a:endParaRPr>
          </a:p>
        </p:txBody>
      </p:sp>
      <p:sp>
        <p:nvSpPr>
          <p:cNvPr id="17" name="TextBox 16"/>
          <p:cNvSpPr txBox="1"/>
          <p:nvPr/>
        </p:nvSpPr>
        <p:spPr>
          <a:xfrm>
            <a:off x="4573920" y="885105"/>
            <a:ext cx="408321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un </a:t>
            </a:r>
            <a:r>
              <a:rPr lang="en-GB" sz="3000" dirty="0" err="1">
                <a:solidFill>
                  <a:srgbClr val="4472C4">
                    <a:lumMod val="50000"/>
                  </a:srgbClr>
                </a:solidFill>
                <a:latin typeface="Century Gothic" panose="020B0502020202020204" pitchFamily="34" charset="0"/>
              </a:rPr>
              <a:t>professeur</a:t>
            </a:r>
            <a:endParaRPr lang="en-GB" sz="3000" dirty="0">
              <a:solidFill>
                <a:srgbClr val="4472C4">
                  <a:lumMod val="50000"/>
                </a:srgbClr>
              </a:solidFill>
              <a:latin typeface="Century Gothic" panose="020B0502020202020204" pitchFamily="34" charset="0"/>
            </a:endParaRPr>
          </a:p>
        </p:txBody>
      </p:sp>
      <p:sp>
        <p:nvSpPr>
          <p:cNvPr id="19" name="TextBox 18"/>
          <p:cNvSpPr txBox="1"/>
          <p:nvPr/>
        </p:nvSpPr>
        <p:spPr>
          <a:xfrm>
            <a:off x="4573920" y="1482546"/>
            <a:ext cx="408321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un </a:t>
            </a:r>
            <a:r>
              <a:rPr lang="en-GB" sz="3000" dirty="0" err="1">
                <a:solidFill>
                  <a:srgbClr val="4472C4">
                    <a:lumMod val="50000"/>
                  </a:srgbClr>
                </a:solidFill>
                <a:latin typeface="Century Gothic" panose="020B0502020202020204" pitchFamily="34" charset="0"/>
              </a:rPr>
              <a:t>chanteur</a:t>
            </a:r>
            <a:endParaRPr lang="en-GB" sz="3000" dirty="0">
              <a:solidFill>
                <a:srgbClr val="4472C4">
                  <a:lumMod val="50000"/>
                </a:srgbClr>
              </a:solidFill>
              <a:latin typeface="Century Gothic" panose="020B0502020202020204" pitchFamily="34" charset="0"/>
            </a:endParaRPr>
          </a:p>
        </p:txBody>
      </p:sp>
      <p:sp>
        <p:nvSpPr>
          <p:cNvPr id="22" name="TextBox 21"/>
          <p:cNvSpPr txBox="1"/>
          <p:nvPr/>
        </p:nvSpPr>
        <p:spPr>
          <a:xfrm>
            <a:off x="4573920" y="2128716"/>
            <a:ext cx="408321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un </a:t>
            </a:r>
            <a:r>
              <a:rPr lang="en-GB" sz="3000" dirty="0" err="1">
                <a:solidFill>
                  <a:srgbClr val="4472C4">
                    <a:lumMod val="50000"/>
                  </a:srgbClr>
                </a:solidFill>
                <a:latin typeface="Century Gothic" panose="020B0502020202020204" pitchFamily="34" charset="0"/>
              </a:rPr>
              <a:t>ami</a:t>
            </a:r>
            <a:endParaRPr lang="en-GB" sz="3000" dirty="0">
              <a:solidFill>
                <a:srgbClr val="4472C4">
                  <a:lumMod val="50000"/>
                </a:srgbClr>
              </a:solidFill>
              <a:latin typeface="Century Gothic" panose="020B0502020202020204" pitchFamily="34" charset="0"/>
            </a:endParaRPr>
          </a:p>
        </p:txBody>
      </p:sp>
      <p:sp>
        <p:nvSpPr>
          <p:cNvPr id="24" name="TextBox 23"/>
          <p:cNvSpPr txBox="1"/>
          <p:nvPr/>
        </p:nvSpPr>
        <p:spPr>
          <a:xfrm>
            <a:off x="4573920" y="2705851"/>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Century Gothic" panose="020B0502020202020204" pitchFamily="34" charset="0"/>
              </a:rPr>
              <a:t>une</a:t>
            </a:r>
            <a:r>
              <a:rPr lang="en-GB" sz="3000" dirty="0">
                <a:solidFill>
                  <a:srgbClr val="4472C4">
                    <a:lumMod val="50000"/>
                  </a:srgbClr>
                </a:solidFill>
                <a:latin typeface="Century Gothic" panose="020B0502020202020204" pitchFamily="34" charset="0"/>
              </a:rPr>
              <a:t> femme</a:t>
            </a:r>
          </a:p>
        </p:txBody>
      </p:sp>
      <p:sp>
        <p:nvSpPr>
          <p:cNvPr id="26" name="TextBox 25"/>
          <p:cNvSpPr txBox="1"/>
          <p:nvPr/>
        </p:nvSpPr>
        <p:spPr>
          <a:xfrm>
            <a:off x="4573920" y="3316935"/>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Century Gothic" panose="020B0502020202020204" pitchFamily="34" charset="0"/>
              </a:rPr>
              <a:t>dr</a:t>
            </a:r>
            <a:r>
              <a:rPr lang="en-GB" sz="3000" dirty="0" err="1">
                <a:solidFill>
                  <a:srgbClr val="4472C4">
                    <a:lumMod val="50000"/>
                  </a:srgbClr>
                </a:solidFill>
                <a:latin typeface="Century Gothic" panose="020B0502020202020204" pitchFamily="34" charset="0"/>
                <a:cs typeface="Calibri" panose="020F0502020204030204" pitchFamily="34" charset="0"/>
              </a:rPr>
              <a:t>ôle</a:t>
            </a:r>
            <a:endParaRPr lang="en-GB" sz="3000" dirty="0">
              <a:solidFill>
                <a:srgbClr val="4472C4">
                  <a:lumMod val="50000"/>
                </a:srgbClr>
              </a:solidFill>
              <a:latin typeface="Century Gothic" panose="020B0502020202020204" pitchFamily="34" charset="0"/>
            </a:endParaRPr>
          </a:p>
        </p:txBody>
      </p:sp>
      <p:sp>
        <p:nvSpPr>
          <p:cNvPr id="28" name="TextBox 27"/>
          <p:cNvSpPr txBox="1"/>
          <p:nvPr/>
        </p:nvSpPr>
        <p:spPr>
          <a:xfrm>
            <a:off x="4573920" y="3973314"/>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Century Gothic" panose="020B0502020202020204" pitchFamily="34" charset="0"/>
              </a:rPr>
              <a:t>int</a:t>
            </a:r>
            <a:r>
              <a:rPr lang="en-GB" sz="3000" dirty="0" err="1">
                <a:solidFill>
                  <a:srgbClr val="4472C4">
                    <a:lumMod val="50000"/>
                  </a:srgbClr>
                </a:solidFill>
                <a:latin typeface="Century Gothic" panose="020B0502020202020204" pitchFamily="34" charset="0"/>
                <a:cs typeface="Calibri" panose="020F0502020204030204" pitchFamily="34" charset="0"/>
              </a:rPr>
              <a:t>éressant</a:t>
            </a:r>
            <a:endParaRPr lang="en-GB" sz="3000" dirty="0">
              <a:solidFill>
                <a:srgbClr val="4472C4">
                  <a:lumMod val="50000"/>
                </a:srgbClr>
              </a:solidFill>
              <a:latin typeface="Century Gothic" panose="020B0502020202020204" pitchFamily="34" charset="0"/>
            </a:endParaRPr>
          </a:p>
        </p:txBody>
      </p:sp>
      <p:sp>
        <p:nvSpPr>
          <p:cNvPr id="32" name="Rectangle 31"/>
          <p:cNvSpPr/>
          <p:nvPr/>
        </p:nvSpPr>
        <p:spPr>
          <a:xfrm>
            <a:off x="8869769" y="318237"/>
            <a:ext cx="1531189" cy="553998"/>
          </a:xfrm>
          <a:prstGeom prst="rect">
            <a:avLst/>
          </a:prstGeom>
          <a:noFill/>
        </p:spPr>
        <p:txBody>
          <a:bodyPr wrap="none" lIns="91440" tIns="45720" rIns="91440" bIns="45720">
            <a:spAutoFit/>
          </a:bodyPr>
          <a:lstStyle/>
          <a:p>
            <a:pPr algn="ctr">
              <a:defRPr/>
            </a:pPr>
            <a:r>
              <a:rPr lang="en-US" sz="3000" b="1" dirty="0" err="1">
                <a:ln w="9525">
                  <a:solidFill>
                    <a:prstClr val="white"/>
                  </a:solidFill>
                  <a:prstDash val="solid"/>
                </a:ln>
                <a:solidFill>
                  <a:srgbClr val="4472C4">
                    <a:lumMod val="50000"/>
                  </a:srgbClr>
                </a:solidFill>
                <a:effectLst>
                  <a:outerShdw blurRad="12700" dist="38100" dir="2700000" algn="tl" rotWithShape="0">
                    <a:srgbClr val="4472C4">
                      <a:lumMod val="60000"/>
                      <a:lumOff val="40000"/>
                    </a:srgbClr>
                  </a:outerShdw>
                </a:effectLst>
                <a:latin typeface="Century Gothic" panose="020B0502020202020204" pitchFamily="34" charset="0"/>
              </a:rPr>
              <a:t>anglais</a:t>
            </a:r>
            <a:endParaRPr lang="en-US" sz="3000" b="1" dirty="0">
              <a:ln w="9525">
                <a:solidFill>
                  <a:prstClr val="white"/>
                </a:solidFill>
                <a:prstDash val="solid"/>
              </a:ln>
              <a:solidFill>
                <a:srgbClr val="4472C4">
                  <a:lumMod val="50000"/>
                </a:srgbClr>
              </a:solidFill>
              <a:effectLst>
                <a:outerShdw blurRad="12700" dist="38100" dir="2700000" algn="tl" rotWithShape="0">
                  <a:srgbClr val="4472C4">
                    <a:lumMod val="60000"/>
                    <a:lumOff val="40000"/>
                  </a:srgbClr>
                </a:outerShdw>
              </a:effectLst>
              <a:latin typeface="Century Gothic" panose="020B0502020202020204" pitchFamily="34" charset="0"/>
            </a:endParaRPr>
          </a:p>
        </p:txBody>
      </p:sp>
      <p:sp>
        <p:nvSpPr>
          <p:cNvPr id="33" name="TextBox 32"/>
          <p:cNvSpPr txBox="1"/>
          <p:nvPr/>
        </p:nvSpPr>
        <p:spPr>
          <a:xfrm>
            <a:off x="8869769" y="895675"/>
            <a:ext cx="408321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a teacher</a:t>
            </a:r>
            <a:endParaRPr lang="en-GB" sz="3000" dirty="0">
              <a:solidFill>
                <a:srgbClr val="FF0000"/>
              </a:solidFill>
              <a:latin typeface="Century Gothic" panose="020B0502020202020204" pitchFamily="34" charset="0"/>
            </a:endParaRPr>
          </a:p>
        </p:txBody>
      </p:sp>
      <p:sp>
        <p:nvSpPr>
          <p:cNvPr id="35" name="TextBox 34"/>
          <p:cNvSpPr txBox="1"/>
          <p:nvPr/>
        </p:nvSpPr>
        <p:spPr>
          <a:xfrm>
            <a:off x="8869769" y="1459904"/>
            <a:ext cx="408321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a singer</a:t>
            </a:r>
            <a:endParaRPr lang="en-GB" sz="3000" dirty="0">
              <a:solidFill>
                <a:srgbClr val="FF0000"/>
              </a:solidFill>
              <a:latin typeface="Century Gothic" panose="020B0502020202020204" pitchFamily="34" charset="0"/>
            </a:endParaRPr>
          </a:p>
        </p:txBody>
      </p:sp>
      <p:sp>
        <p:nvSpPr>
          <p:cNvPr id="36" name="TextBox 35"/>
          <p:cNvSpPr txBox="1"/>
          <p:nvPr/>
        </p:nvSpPr>
        <p:spPr>
          <a:xfrm>
            <a:off x="8921588" y="2090218"/>
            <a:ext cx="4083212" cy="553998"/>
          </a:xfrm>
          <a:prstGeom prst="rect">
            <a:avLst/>
          </a:prstGeom>
          <a:noFill/>
        </p:spPr>
        <p:txBody>
          <a:bodyPr wrap="square" rtlCol="0">
            <a:spAutoFit/>
          </a:bodyPr>
          <a:lstStyle/>
          <a:p>
            <a:pPr>
              <a:defRPr/>
            </a:pPr>
            <a:r>
              <a:rPr lang="en-GB" sz="3000" dirty="0">
                <a:solidFill>
                  <a:srgbClr val="002060"/>
                </a:solidFill>
                <a:latin typeface="Century Gothic" panose="020B0502020202020204" pitchFamily="34" charset="0"/>
              </a:rPr>
              <a:t>a friend</a:t>
            </a:r>
          </a:p>
        </p:txBody>
      </p:sp>
      <p:sp>
        <p:nvSpPr>
          <p:cNvPr id="37" name="TextBox 36"/>
          <p:cNvSpPr txBox="1"/>
          <p:nvPr/>
        </p:nvSpPr>
        <p:spPr>
          <a:xfrm>
            <a:off x="8921588" y="2644216"/>
            <a:ext cx="4083212" cy="553998"/>
          </a:xfrm>
          <a:prstGeom prst="rect">
            <a:avLst/>
          </a:prstGeom>
          <a:noFill/>
        </p:spPr>
        <p:txBody>
          <a:bodyPr wrap="square" rtlCol="0">
            <a:spAutoFit/>
          </a:bodyPr>
          <a:lstStyle/>
          <a:p>
            <a:pPr>
              <a:defRPr/>
            </a:pPr>
            <a:r>
              <a:rPr lang="en-GB" sz="3000" dirty="0">
                <a:solidFill>
                  <a:srgbClr val="002060"/>
                </a:solidFill>
                <a:latin typeface="Century Gothic" panose="020B0502020202020204" pitchFamily="34" charset="0"/>
              </a:rPr>
              <a:t>a woman</a:t>
            </a:r>
          </a:p>
        </p:txBody>
      </p:sp>
      <p:sp>
        <p:nvSpPr>
          <p:cNvPr id="38" name="TextBox 37"/>
          <p:cNvSpPr txBox="1"/>
          <p:nvPr/>
        </p:nvSpPr>
        <p:spPr>
          <a:xfrm>
            <a:off x="8921588" y="3316935"/>
            <a:ext cx="408321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funny, strange</a:t>
            </a:r>
            <a:endParaRPr lang="en-GB" sz="3000" dirty="0">
              <a:solidFill>
                <a:srgbClr val="FF0000"/>
              </a:solidFill>
              <a:latin typeface="Century Gothic" panose="020B0502020202020204" pitchFamily="34" charset="0"/>
            </a:endParaRPr>
          </a:p>
        </p:txBody>
      </p:sp>
      <p:sp>
        <p:nvSpPr>
          <p:cNvPr id="39" name="TextBox 38"/>
          <p:cNvSpPr txBox="1"/>
          <p:nvPr/>
        </p:nvSpPr>
        <p:spPr>
          <a:xfrm>
            <a:off x="8921588" y="3973314"/>
            <a:ext cx="408321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interesting</a:t>
            </a:r>
            <a:endParaRPr lang="en-GB" sz="3000" dirty="0">
              <a:solidFill>
                <a:srgbClr val="FF0000"/>
              </a:solidFill>
              <a:latin typeface="Century Gothic" panose="020B0502020202020204" pitchFamily="34" charset="0"/>
            </a:endParaRPr>
          </a:p>
        </p:txBody>
      </p:sp>
      <p:sp>
        <p:nvSpPr>
          <p:cNvPr id="34" name="TextBox 33"/>
          <p:cNvSpPr txBox="1"/>
          <p:nvPr/>
        </p:nvSpPr>
        <p:spPr>
          <a:xfrm>
            <a:off x="4570799" y="4612912"/>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Century Gothic" panose="020B0502020202020204" pitchFamily="34" charset="0"/>
              </a:rPr>
              <a:t>sympathique</a:t>
            </a:r>
            <a:endParaRPr lang="en-GB" sz="3000" dirty="0">
              <a:solidFill>
                <a:srgbClr val="4472C4">
                  <a:lumMod val="50000"/>
                </a:srgbClr>
              </a:solidFill>
              <a:latin typeface="Century Gothic" panose="020B0502020202020204" pitchFamily="34" charset="0"/>
            </a:endParaRPr>
          </a:p>
        </p:txBody>
      </p:sp>
      <p:sp>
        <p:nvSpPr>
          <p:cNvPr id="42" name="TextBox 41"/>
          <p:cNvSpPr txBox="1"/>
          <p:nvPr/>
        </p:nvSpPr>
        <p:spPr>
          <a:xfrm>
            <a:off x="8921588" y="4614838"/>
            <a:ext cx="408321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nice, pleasant</a:t>
            </a:r>
            <a:endParaRPr lang="en-GB" sz="3000" dirty="0">
              <a:solidFill>
                <a:srgbClr val="FF0000"/>
              </a:solidFill>
              <a:latin typeface="Century Gothic" panose="020B0502020202020204" pitchFamily="34" charset="0"/>
            </a:endParaRPr>
          </a:p>
        </p:txBody>
      </p:sp>
      <p:sp>
        <p:nvSpPr>
          <p:cNvPr id="21" name="TextBox 20"/>
          <p:cNvSpPr txBox="1"/>
          <p:nvPr/>
        </p:nvSpPr>
        <p:spPr>
          <a:xfrm>
            <a:off x="4570799" y="5223996"/>
            <a:ext cx="4083212" cy="553998"/>
          </a:xfrm>
          <a:prstGeom prst="rect">
            <a:avLst/>
          </a:prstGeom>
          <a:noFill/>
        </p:spPr>
        <p:txBody>
          <a:bodyPr wrap="square" rtlCol="0">
            <a:spAutoFit/>
          </a:bodyPr>
          <a:lstStyle/>
          <a:p>
            <a:pPr>
              <a:defRPr/>
            </a:pPr>
            <a:r>
              <a:rPr lang="en-GB" sz="3000" dirty="0" smtClean="0">
                <a:solidFill>
                  <a:srgbClr val="4472C4">
                    <a:lumMod val="50000"/>
                  </a:srgbClr>
                </a:solidFill>
                <a:latin typeface="Century Gothic" panose="020B0502020202020204" pitchFamily="34" charset="0"/>
              </a:rPr>
              <a:t>a</a:t>
            </a:r>
            <a:endParaRPr lang="en-GB" sz="3000" dirty="0">
              <a:solidFill>
                <a:srgbClr val="4472C4">
                  <a:lumMod val="50000"/>
                </a:srgbClr>
              </a:solidFill>
              <a:latin typeface="Century Gothic" panose="020B0502020202020204" pitchFamily="34" charset="0"/>
            </a:endParaRPr>
          </a:p>
        </p:txBody>
      </p:sp>
      <p:sp>
        <p:nvSpPr>
          <p:cNvPr id="23" name="TextBox 22"/>
          <p:cNvSpPr txBox="1"/>
          <p:nvPr/>
        </p:nvSpPr>
        <p:spPr>
          <a:xfrm>
            <a:off x="8921588" y="5212834"/>
            <a:ext cx="4083212" cy="553998"/>
          </a:xfrm>
          <a:prstGeom prst="rect">
            <a:avLst/>
          </a:prstGeom>
          <a:noFill/>
        </p:spPr>
        <p:txBody>
          <a:bodyPr wrap="square" rtlCol="0">
            <a:spAutoFit/>
          </a:bodyPr>
          <a:lstStyle/>
          <a:p>
            <a:pPr>
              <a:defRPr/>
            </a:pPr>
            <a:r>
              <a:rPr lang="en-GB" sz="3000" dirty="0" smtClean="0">
                <a:solidFill>
                  <a:srgbClr val="4472C4">
                    <a:lumMod val="50000"/>
                  </a:srgbClr>
                </a:solidFill>
                <a:latin typeface="Century Gothic" panose="020B0502020202020204" pitchFamily="34" charset="0"/>
              </a:rPr>
              <a:t>has</a:t>
            </a:r>
            <a:endParaRPr lang="en-GB" sz="3000" dirty="0">
              <a:solidFill>
                <a:srgbClr val="FF0000"/>
              </a:solidFill>
              <a:latin typeface="Century Gothic" panose="020B0502020202020204" pitchFamily="34" charset="0"/>
            </a:endParaRPr>
          </a:p>
        </p:txBody>
      </p:sp>
      <p:sp>
        <p:nvSpPr>
          <p:cNvPr id="25" name="TextBox 24"/>
          <p:cNvSpPr txBox="1"/>
          <p:nvPr/>
        </p:nvSpPr>
        <p:spPr>
          <a:xfrm>
            <a:off x="4570799" y="5695321"/>
            <a:ext cx="4083212" cy="553998"/>
          </a:xfrm>
          <a:prstGeom prst="rect">
            <a:avLst/>
          </a:prstGeom>
          <a:noFill/>
        </p:spPr>
        <p:txBody>
          <a:bodyPr wrap="square" rtlCol="0">
            <a:spAutoFit/>
          </a:bodyPr>
          <a:lstStyle/>
          <a:p>
            <a:pPr>
              <a:defRPr/>
            </a:pPr>
            <a:r>
              <a:rPr lang="en-GB" sz="3000" dirty="0" err="1" smtClean="0">
                <a:solidFill>
                  <a:srgbClr val="4472C4">
                    <a:lumMod val="50000"/>
                  </a:srgbClr>
                </a:solidFill>
                <a:latin typeface="Century Gothic" panose="020B0502020202020204" pitchFamily="34" charset="0"/>
              </a:rPr>
              <a:t>est</a:t>
            </a:r>
            <a:endParaRPr lang="en-GB" sz="3000" dirty="0">
              <a:solidFill>
                <a:srgbClr val="4472C4">
                  <a:lumMod val="50000"/>
                </a:srgbClr>
              </a:solidFill>
              <a:latin typeface="Century Gothic" panose="020B0502020202020204" pitchFamily="34" charset="0"/>
            </a:endParaRPr>
          </a:p>
        </p:txBody>
      </p:sp>
      <p:sp>
        <p:nvSpPr>
          <p:cNvPr id="27" name="TextBox 26"/>
          <p:cNvSpPr txBox="1"/>
          <p:nvPr/>
        </p:nvSpPr>
        <p:spPr>
          <a:xfrm>
            <a:off x="8921588" y="5810830"/>
            <a:ext cx="4083212" cy="553998"/>
          </a:xfrm>
          <a:prstGeom prst="rect">
            <a:avLst/>
          </a:prstGeom>
          <a:noFill/>
        </p:spPr>
        <p:txBody>
          <a:bodyPr wrap="square" rtlCol="0">
            <a:spAutoFit/>
          </a:bodyPr>
          <a:lstStyle/>
          <a:p>
            <a:pPr>
              <a:defRPr/>
            </a:pPr>
            <a:r>
              <a:rPr lang="en-GB" sz="3000" dirty="0" smtClean="0">
                <a:solidFill>
                  <a:srgbClr val="4472C4">
                    <a:lumMod val="50000"/>
                  </a:srgbClr>
                </a:solidFill>
                <a:latin typeface="Century Gothic" panose="020B0502020202020204" pitchFamily="34" charset="0"/>
              </a:rPr>
              <a:t>is</a:t>
            </a:r>
            <a:endParaRPr lang="en-GB" sz="3000" dirty="0">
              <a:solidFill>
                <a:srgbClr val="FF0000"/>
              </a:solidFill>
              <a:latin typeface="Century Gothic" panose="020B0502020202020204" pitchFamily="34" charset="0"/>
            </a:endParaRPr>
          </a:p>
        </p:txBody>
      </p:sp>
      <p:sp>
        <p:nvSpPr>
          <p:cNvPr id="2" name="Rounded Rectangle 1"/>
          <p:cNvSpPr/>
          <p:nvPr/>
        </p:nvSpPr>
        <p:spPr>
          <a:xfrm>
            <a:off x="1308100" y="197175"/>
            <a:ext cx="939800" cy="543428"/>
          </a:xfrm>
          <a:prstGeom prst="roundRect">
            <a:avLst/>
          </a:prstGeom>
          <a:solidFill>
            <a:srgbClr val="11507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atin typeface="Century Gothic" panose="020B0502020202020204" pitchFamily="34" charset="0"/>
              </a:rPr>
              <a:t>8</a:t>
            </a:r>
            <a:endParaRPr lang="en-GB" sz="2800" dirty="0">
              <a:latin typeface="Century Gothic" panose="020B0502020202020204" pitchFamily="34" charset="0"/>
            </a:endParaRPr>
          </a:p>
        </p:txBody>
      </p:sp>
      <p:sp>
        <p:nvSpPr>
          <p:cNvPr id="29" name="Rounded Rectangle 28"/>
          <p:cNvSpPr/>
          <p:nvPr/>
        </p:nvSpPr>
        <p:spPr>
          <a:xfrm>
            <a:off x="1308100" y="845341"/>
            <a:ext cx="939800" cy="543428"/>
          </a:xfrm>
          <a:prstGeom prst="roundRect">
            <a:avLst/>
          </a:prstGeom>
          <a:solidFill>
            <a:srgbClr val="11507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Century Gothic" panose="020B0502020202020204" pitchFamily="34" charset="0"/>
              </a:rPr>
              <a:t>3251</a:t>
            </a:r>
            <a:endParaRPr lang="en-GB" sz="2400" dirty="0">
              <a:latin typeface="Century Gothic" panose="020B0502020202020204" pitchFamily="34" charset="0"/>
            </a:endParaRPr>
          </a:p>
        </p:txBody>
      </p:sp>
      <p:sp>
        <p:nvSpPr>
          <p:cNvPr id="30" name="Rounded Rectangle 29"/>
          <p:cNvSpPr/>
          <p:nvPr/>
        </p:nvSpPr>
        <p:spPr>
          <a:xfrm>
            <a:off x="1308100" y="1546790"/>
            <a:ext cx="939800" cy="543428"/>
          </a:xfrm>
          <a:prstGeom prst="roundRect">
            <a:avLst/>
          </a:prstGeom>
          <a:solidFill>
            <a:srgbClr val="11507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Century Gothic" panose="020B0502020202020204" pitchFamily="34" charset="0"/>
              </a:rPr>
              <a:t>1244</a:t>
            </a:r>
            <a:endParaRPr lang="en-GB" sz="2400" dirty="0">
              <a:latin typeface="Century Gothic" panose="020B0502020202020204" pitchFamily="34" charset="0"/>
            </a:endParaRPr>
          </a:p>
        </p:txBody>
      </p:sp>
      <p:sp>
        <p:nvSpPr>
          <p:cNvPr id="31" name="Rounded Rectangle 30"/>
          <p:cNvSpPr/>
          <p:nvPr/>
        </p:nvSpPr>
        <p:spPr>
          <a:xfrm>
            <a:off x="1308100" y="2248797"/>
            <a:ext cx="939800" cy="543428"/>
          </a:xfrm>
          <a:prstGeom prst="roundRect">
            <a:avLst/>
          </a:prstGeom>
          <a:solidFill>
            <a:srgbClr val="11507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Century Gothic" panose="020B0502020202020204" pitchFamily="34" charset="0"/>
              </a:rPr>
              <a:t>1150</a:t>
            </a:r>
            <a:endParaRPr lang="en-GB" sz="2400" dirty="0">
              <a:latin typeface="Century Gothic" panose="020B0502020202020204" pitchFamily="34" charset="0"/>
            </a:endParaRPr>
          </a:p>
        </p:txBody>
      </p:sp>
      <p:sp>
        <p:nvSpPr>
          <p:cNvPr id="40" name="Rounded Rectangle 39"/>
          <p:cNvSpPr/>
          <p:nvPr/>
        </p:nvSpPr>
        <p:spPr>
          <a:xfrm>
            <a:off x="1308100" y="2950804"/>
            <a:ext cx="939800" cy="543428"/>
          </a:xfrm>
          <a:prstGeom prst="roundRect">
            <a:avLst/>
          </a:prstGeom>
          <a:solidFill>
            <a:srgbClr val="11507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atin typeface="Century Gothic" panose="020B0502020202020204" pitchFamily="34" charset="0"/>
              </a:rPr>
              <a:t>5</a:t>
            </a:r>
            <a:endParaRPr lang="en-GB" sz="2800" dirty="0">
              <a:latin typeface="Century Gothic" panose="020B0502020202020204" pitchFamily="34" charset="0"/>
            </a:endParaRPr>
          </a:p>
        </p:txBody>
      </p:sp>
      <p:sp>
        <p:nvSpPr>
          <p:cNvPr id="41" name="Rounded Rectangle 40"/>
          <p:cNvSpPr/>
          <p:nvPr/>
        </p:nvSpPr>
        <p:spPr>
          <a:xfrm>
            <a:off x="1308100" y="3638617"/>
            <a:ext cx="939800" cy="543428"/>
          </a:xfrm>
          <a:prstGeom prst="roundRect">
            <a:avLst/>
          </a:prstGeom>
          <a:solidFill>
            <a:srgbClr val="11507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atin typeface="Century Gothic" panose="020B0502020202020204" pitchFamily="34" charset="0"/>
              </a:rPr>
              <a:t>467</a:t>
            </a:r>
            <a:endParaRPr lang="en-GB" sz="2800" dirty="0">
              <a:latin typeface="Century Gothic" panose="020B0502020202020204" pitchFamily="34" charset="0"/>
            </a:endParaRPr>
          </a:p>
        </p:txBody>
      </p:sp>
      <p:sp>
        <p:nvSpPr>
          <p:cNvPr id="43" name="Rounded Rectangle 42"/>
          <p:cNvSpPr/>
          <p:nvPr/>
        </p:nvSpPr>
        <p:spPr>
          <a:xfrm>
            <a:off x="1308100" y="4346483"/>
            <a:ext cx="939800" cy="543428"/>
          </a:xfrm>
          <a:prstGeom prst="roundRect">
            <a:avLst/>
          </a:prstGeom>
          <a:solidFill>
            <a:srgbClr val="11507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Century Gothic" panose="020B0502020202020204" pitchFamily="34" charset="0"/>
              </a:rPr>
              <a:t>2166</a:t>
            </a:r>
            <a:endParaRPr lang="en-GB" sz="2400" dirty="0">
              <a:latin typeface="Century Gothic" panose="020B0502020202020204" pitchFamily="34" charset="0"/>
            </a:endParaRPr>
          </a:p>
        </p:txBody>
      </p:sp>
      <p:sp>
        <p:nvSpPr>
          <p:cNvPr id="44" name="Rounded Rectangle 43"/>
          <p:cNvSpPr/>
          <p:nvPr/>
        </p:nvSpPr>
        <p:spPr>
          <a:xfrm>
            <a:off x="1308100" y="5054349"/>
            <a:ext cx="939800" cy="543428"/>
          </a:xfrm>
          <a:prstGeom prst="roundRect">
            <a:avLst/>
          </a:prstGeom>
          <a:solidFill>
            <a:srgbClr val="11507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atin typeface="Century Gothic" panose="020B0502020202020204" pitchFamily="34" charset="0"/>
              </a:rPr>
              <a:t>154</a:t>
            </a:r>
            <a:endParaRPr lang="en-GB" sz="2800" dirty="0">
              <a:latin typeface="Century Gothic" panose="020B0502020202020204" pitchFamily="34" charset="0"/>
            </a:endParaRPr>
          </a:p>
        </p:txBody>
      </p:sp>
      <p:sp>
        <p:nvSpPr>
          <p:cNvPr id="45" name="Rounded Rectangle 44"/>
          <p:cNvSpPr/>
          <p:nvPr/>
        </p:nvSpPr>
        <p:spPr>
          <a:xfrm>
            <a:off x="1308100" y="5777994"/>
            <a:ext cx="939800" cy="543428"/>
          </a:xfrm>
          <a:prstGeom prst="roundRect">
            <a:avLst/>
          </a:prstGeom>
          <a:solidFill>
            <a:srgbClr val="11507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latin typeface="Century Gothic" panose="020B0502020202020204" pitchFamily="34" charset="0"/>
              </a:rPr>
              <a:t>4164</a:t>
            </a:r>
            <a:endParaRPr lang="en-GB" sz="2400" dirty="0">
              <a:latin typeface="Century Gothic" panose="020B0502020202020204" pitchFamily="34" charset="0"/>
            </a:endParaRPr>
          </a:p>
        </p:txBody>
      </p:sp>
    </p:spTree>
    <p:extLst>
      <p:ext uri="{BB962C8B-B14F-4D97-AF65-F5344CB8AC3E}">
        <p14:creationId xmlns:p14="http://schemas.microsoft.com/office/powerpoint/2010/main" val="350215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2.96296E-6 L 0.17578 0.73171 " pathEditMode="relative" rAng="0" ptsTypes="AA">
                                      <p:cBhvr>
                                        <p:cTn id="6" dur="2000" fill="hold"/>
                                        <p:tgtEl>
                                          <p:spTgt spid="2"/>
                                        </p:tgtEl>
                                        <p:attrNameLst>
                                          <p:attrName>ppt_x</p:attrName>
                                          <p:attrName>ppt_y</p:attrName>
                                        </p:attrNameLst>
                                      </p:cBhvr>
                                      <p:rCtr x="8789" y="3657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33333E-6 -1.48148E-6 L 0.17474 0.09051 " pathEditMode="relative" rAng="0" ptsTypes="AA">
                                      <p:cBhvr>
                                        <p:cTn id="10" dur="2000" fill="hold"/>
                                        <p:tgtEl>
                                          <p:spTgt spid="29"/>
                                        </p:tgtEl>
                                        <p:attrNameLst>
                                          <p:attrName>ppt_x</p:attrName>
                                          <p:attrName>ppt_y</p:attrName>
                                        </p:attrNameLst>
                                      </p:cBhvr>
                                      <p:rCtr x="8737" y="451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33333E-6 3.7037E-6 L 0.17474 0.35671 " pathEditMode="relative" rAng="0" ptsTypes="AA">
                                      <p:cBhvr>
                                        <p:cTn id="14" dur="2000" fill="hold"/>
                                        <p:tgtEl>
                                          <p:spTgt spid="30"/>
                                        </p:tgtEl>
                                        <p:attrNameLst>
                                          <p:attrName>ppt_x</p:attrName>
                                          <p:attrName>ppt_y</p:attrName>
                                        </p:attrNameLst>
                                      </p:cBhvr>
                                      <p:rCtr x="8737" y="1782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33333E-6 -2.59259E-6 L 0.17383 -0.20092 " pathEditMode="relative" rAng="0" ptsTypes="AA">
                                      <p:cBhvr>
                                        <p:cTn id="18" dur="2000" fill="hold"/>
                                        <p:tgtEl>
                                          <p:spTgt spid="31"/>
                                        </p:tgtEl>
                                        <p:attrNameLst>
                                          <p:attrName>ppt_x</p:attrName>
                                          <p:attrName>ppt_y</p:attrName>
                                        </p:attrNameLst>
                                      </p:cBhvr>
                                      <p:rCtr x="8685" y="-10046"/>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3.33333E-6 2.59259E-6 L 0.17578 0.40833 " pathEditMode="relative" rAng="0" ptsTypes="AA">
                                      <p:cBhvr>
                                        <p:cTn id="22" dur="2000" fill="hold"/>
                                        <p:tgtEl>
                                          <p:spTgt spid="40"/>
                                        </p:tgtEl>
                                        <p:attrNameLst>
                                          <p:attrName>ppt_x</p:attrName>
                                          <p:attrName>ppt_y</p:attrName>
                                        </p:attrNameLst>
                                      </p:cBhvr>
                                      <p:rCtr x="8789" y="20417"/>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3.33333E-6 1.11111E-6 L 0.17383 -0.22685 " pathEditMode="relative" rAng="0" ptsTypes="AA">
                                      <p:cBhvr>
                                        <p:cTn id="26" dur="2000" fill="hold"/>
                                        <p:tgtEl>
                                          <p:spTgt spid="41"/>
                                        </p:tgtEl>
                                        <p:attrNameLst>
                                          <p:attrName>ppt_x</p:attrName>
                                          <p:attrName>ppt_y</p:attrName>
                                        </p:attrNameLst>
                                      </p:cBhvr>
                                      <p:rCtr x="8685" y="-11343"/>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3.33333E-6 3.7037E-7 L 0.17383 -0.14282 " pathEditMode="relative" rAng="0" ptsTypes="AA">
                                      <p:cBhvr>
                                        <p:cTn id="30" dur="2000" fill="hold"/>
                                        <p:tgtEl>
                                          <p:spTgt spid="43"/>
                                        </p:tgtEl>
                                        <p:attrNameLst>
                                          <p:attrName>ppt_x</p:attrName>
                                          <p:attrName>ppt_y</p:attrName>
                                        </p:attrNameLst>
                                      </p:cBhvr>
                                      <p:rCtr x="8685" y="-7153"/>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3.33333E-6 -3.7037E-7 L 0.17474 -0.32986 " pathEditMode="relative" rAng="0" ptsTypes="AA">
                                      <p:cBhvr>
                                        <p:cTn id="34" dur="2000" fill="hold"/>
                                        <p:tgtEl>
                                          <p:spTgt spid="44"/>
                                        </p:tgtEl>
                                        <p:attrNameLst>
                                          <p:attrName>ppt_x</p:attrName>
                                          <p:attrName>ppt_y</p:attrName>
                                        </p:attrNameLst>
                                      </p:cBhvr>
                                      <p:rCtr x="8737" y="-16505"/>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3.33333E-6 4.07407E-6 L 0.17383 -0.16922 " pathEditMode="relative" rAng="0" ptsTypes="AA">
                                      <p:cBhvr>
                                        <p:cTn id="38" dur="2000" fill="hold"/>
                                        <p:tgtEl>
                                          <p:spTgt spid="45"/>
                                        </p:tgtEl>
                                        <p:attrNameLst>
                                          <p:attrName>ppt_x</p:attrName>
                                          <p:attrName>ppt_y</p:attrName>
                                        </p:attrNameLst>
                                      </p:cBhvr>
                                      <p:rCtr x="8685" y="-84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animBg="1"/>
      <p:bldP spid="30" grpId="0" animBg="1"/>
      <p:bldP spid="31" grpId="0" animBg="1"/>
      <p:bldP spid="40" grpId="0" animBg="1"/>
      <p:bldP spid="41" grpId="0" animBg="1"/>
      <p:bldP spid="43" grpId="0" animBg="1"/>
      <p:bldP spid="44" grpId="0" animBg="1"/>
      <p:bldP spid="4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Which words?</a:t>
            </a:r>
            <a:endParaRPr lang="en-GB" sz="3600" b="1" dirty="0">
              <a:solidFill>
                <a:schemeClr val="bg1"/>
              </a:solidFill>
            </a:endParaRP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Rachel Hawkes / Emma Marsden</a:t>
            </a:r>
          </a:p>
        </p:txBody>
      </p:sp>
      <p:sp>
        <p:nvSpPr>
          <p:cNvPr id="7" name="Content Placeholder 4"/>
          <p:cNvSpPr>
            <a:spLocks noGrp="1"/>
          </p:cNvSpPr>
          <p:nvPr>
            <p:ph idx="1"/>
          </p:nvPr>
        </p:nvSpPr>
        <p:spPr>
          <a:xfrm>
            <a:off x="754117" y="1966698"/>
            <a:ext cx="10515600" cy="2500200"/>
          </a:xfrm>
        </p:spPr>
        <p:txBody>
          <a:bodyPr>
            <a:normAutofit/>
          </a:bodyPr>
          <a:lstStyle/>
          <a:p>
            <a:pPr marL="0" indent="0">
              <a:buNone/>
            </a:pPr>
            <a:r>
              <a:rPr lang="en-GB" dirty="0">
                <a:solidFill>
                  <a:schemeClr val="accent1">
                    <a:lumMod val="50000"/>
                  </a:schemeClr>
                </a:solidFill>
              </a:rPr>
              <a:t>In the early stages of a language course, particular attention should be paid to the </a:t>
            </a:r>
            <a:r>
              <a:rPr lang="en-GB" b="1" dirty="0">
                <a:solidFill>
                  <a:schemeClr val="accent1">
                    <a:lumMod val="50000"/>
                  </a:schemeClr>
                </a:solidFill>
              </a:rPr>
              <a:t>planned building of pupils’ verb lexicon</a:t>
            </a:r>
            <a:r>
              <a:rPr lang="en-GB" dirty="0">
                <a:solidFill>
                  <a:schemeClr val="accent1">
                    <a:lumMod val="50000"/>
                  </a:schemeClr>
                </a:solidFill>
              </a:rPr>
              <a:t>, focussing on the </a:t>
            </a:r>
            <a:r>
              <a:rPr lang="en-GB" b="1" dirty="0">
                <a:solidFill>
                  <a:schemeClr val="accent1">
                    <a:lumMod val="50000"/>
                  </a:schemeClr>
                </a:solidFill>
              </a:rPr>
              <a:t>meaning of the stem or infinitive form of common verbs.</a:t>
            </a:r>
            <a:r>
              <a:rPr lang="en-GB" dirty="0">
                <a:solidFill>
                  <a:schemeClr val="accent1">
                    <a:lumMod val="50000"/>
                  </a:schemeClr>
                </a:solidFill>
              </a:rPr>
              <a:t> A strong basic verb lexicon has been found to relate positively to pupils’ ability to effectively manipulate those verbs at later stages. </a:t>
            </a:r>
          </a:p>
          <a:p>
            <a:pPr marL="0" indent="0">
              <a:buNone/>
            </a:pPr>
            <a:endParaRPr lang="en-GB" dirty="0"/>
          </a:p>
        </p:txBody>
      </p:sp>
      <p:sp>
        <p:nvSpPr>
          <p:cNvPr id="9" name="Rectangle 8"/>
          <p:cNvSpPr/>
          <p:nvPr/>
        </p:nvSpPr>
        <p:spPr>
          <a:xfrm>
            <a:off x="920234" y="5481176"/>
            <a:ext cx="10183367" cy="584775"/>
          </a:xfrm>
          <a:prstGeom prst="rect">
            <a:avLst/>
          </a:prstGeom>
        </p:spPr>
        <p:txBody>
          <a:bodyPr wrap="square">
            <a:spAutoFit/>
          </a:bodyPr>
          <a:lstStyle/>
          <a:p>
            <a:r>
              <a:rPr lang="en-GB" sz="1600" dirty="0">
                <a:solidFill>
                  <a:srgbClr val="5B9BD5">
                    <a:lumMod val="50000"/>
                  </a:srgbClr>
                </a:solidFill>
                <a:latin typeface="Century Gothic" panose="020B0502020202020204" pitchFamily="34" charset="0"/>
              </a:rPr>
              <a:t>Anon. 2016. </a:t>
            </a:r>
            <a:r>
              <a:rPr lang="en-GB" sz="1600" i="1" dirty="0">
                <a:solidFill>
                  <a:srgbClr val="5B9BD5">
                    <a:lumMod val="50000"/>
                  </a:srgbClr>
                </a:solidFill>
                <a:latin typeface="Century Gothic" panose="020B0502020202020204" pitchFamily="34" charset="0"/>
              </a:rPr>
              <a:t>Modern Foreign Languages Pedagogy Review. A review of modern foreign languages teaching practice in key stage 3 and key stage 4. (Chair: Ian </a:t>
            </a:r>
            <a:r>
              <a:rPr lang="en-GB" sz="1600" i="1" dirty="0" err="1">
                <a:solidFill>
                  <a:srgbClr val="5B9BD5">
                    <a:lumMod val="50000"/>
                  </a:srgbClr>
                </a:solidFill>
                <a:latin typeface="Century Gothic" panose="020B0502020202020204" pitchFamily="34" charset="0"/>
              </a:rPr>
              <a:t>Bauckham</a:t>
            </a:r>
            <a:r>
              <a:rPr lang="en-GB" sz="1600" i="1" dirty="0">
                <a:solidFill>
                  <a:srgbClr val="5B9BD5">
                    <a:lumMod val="50000"/>
                  </a:srgbClr>
                </a:solidFill>
                <a:latin typeface="Century Gothic" panose="020B0502020202020204" pitchFamily="34" charset="0"/>
              </a:rPr>
              <a:t>)</a:t>
            </a:r>
            <a:r>
              <a:rPr lang="en-GB" sz="1600" dirty="0">
                <a:solidFill>
                  <a:srgbClr val="5B9BD5">
                    <a:lumMod val="50000"/>
                  </a:srgbClr>
                </a:solidFill>
                <a:latin typeface="Century Gothic" panose="020B0502020202020204" pitchFamily="34" charset="0"/>
              </a:rPr>
              <a:t>. Teaching Schools Council.</a:t>
            </a:r>
            <a:endParaRPr lang="en-GB" sz="1400" dirty="0">
              <a:solidFill>
                <a:srgbClr val="5B9BD5">
                  <a:lumMod val="50000"/>
                </a:srgbClr>
              </a:solidFill>
              <a:latin typeface="Century Gothic" panose="020B0502020202020204" pitchFamily="34" charset="0"/>
            </a:endParaRPr>
          </a:p>
        </p:txBody>
      </p:sp>
    </p:spTree>
    <p:extLst>
      <p:ext uri="{BB962C8B-B14F-4D97-AF65-F5344CB8AC3E}">
        <p14:creationId xmlns:p14="http://schemas.microsoft.com/office/powerpoint/2010/main" val="38248867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4" name="TextBox 83"/>
          <p:cNvSpPr txBox="1"/>
          <p:nvPr/>
        </p:nvSpPr>
        <p:spPr>
          <a:xfrm>
            <a:off x="9632606" y="2552566"/>
            <a:ext cx="230863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penser</a:t>
            </a:r>
            <a:endParaRPr lang="en-GB" sz="3600" b="1" dirty="0">
              <a:solidFill>
                <a:srgbClr val="5B9BD5">
                  <a:lumMod val="50000"/>
                </a:srgbClr>
              </a:solidFill>
              <a:latin typeface="Century Gothic" panose="020B0502020202020204" pitchFamily="34" charset="0"/>
            </a:endParaRPr>
          </a:p>
        </p:txBody>
      </p:sp>
      <p:sp>
        <p:nvSpPr>
          <p:cNvPr id="69" name="TextBox 68"/>
          <p:cNvSpPr txBox="1"/>
          <p:nvPr/>
        </p:nvSpPr>
        <p:spPr>
          <a:xfrm>
            <a:off x="4999704" y="3141952"/>
            <a:ext cx="2303715" cy="584775"/>
          </a:xfrm>
          <a:prstGeom prst="rect">
            <a:avLst/>
          </a:prstGeom>
          <a:noFill/>
        </p:spPr>
        <p:txBody>
          <a:bodyPr wrap="square" rtlCol="0">
            <a:spAutoFit/>
          </a:bodyPr>
          <a:lstStyle/>
          <a:p>
            <a:pPr algn="ctr"/>
            <a:r>
              <a:rPr lang="en-GB" sz="3200" b="1" dirty="0" err="1">
                <a:solidFill>
                  <a:srgbClr val="5B9BD5">
                    <a:lumMod val="50000"/>
                  </a:srgbClr>
                </a:solidFill>
                <a:latin typeface="Century Gothic" panose="020B0502020202020204" pitchFamily="34" charset="0"/>
              </a:rPr>
              <a:t>demande</a:t>
            </a:r>
            <a:endParaRPr lang="en-GB" sz="3200" b="1" dirty="0">
              <a:solidFill>
                <a:srgbClr val="5B9BD5">
                  <a:lumMod val="50000"/>
                </a:srgbClr>
              </a:solidFill>
              <a:latin typeface="Century Gothic" panose="020B0502020202020204" pitchFamily="34" charset="0"/>
            </a:endParaRPr>
          </a:p>
        </p:txBody>
      </p:sp>
      <p:sp>
        <p:nvSpPr>
          <p:cNvPr id="74" name="TextBox 73"/>
          <p:cNvSpPr txBox="1"/>
          <p:nvPr/>
        </p:nvSpPr>
        <p:spPr>
          <a:xfrm>
            <a:off x="357338" y="3141952"/>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met</a:t>
            </a:r>
          </a:p>
        </p:txBody>
      </p:sp>
      <p:sp>
        <p:nvSpPr>
          <p:cNvPr id="42" name="TextBox 41"/>
          <p:cNvSpPr txBox="1"/>
          <p:nvPr/>
        </p:nvSpPr>
        <p:spPr>
          <a:xfrm>
            <a:off x="5009540" y="1924582"/>
            <a:ext cx="230371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donne</a:t>
            </a:r>
            <a:endParaRPr lang="en-GB" sz="3600" b="1" dirty="0">
              <a:solidFill>
                <a:srgbClr val="5B9BD5">
                  <a:lumMod val="50000"/>
                </a:srgbClr>
              </a:solidFill>
              <a:latin typeface="Century Gothic" panose="020B0502020202020204" pitchFamily="34" charset="0"/>
            </a:endParaRPr>
          </a:p>
        </p:txBody>
      </p:sp>
      <p:sp>
        <p:nvSpPr>
          <p:cNvPr id="47" name="TextBox 46"/>
          <p:cNvSpPr txBox="1"/>
          <p:nvPr/>
        </p:nvSpPr>
        <p:spPr>
          <a:xfrm>
            <a:off x="367174" y="1924582"/>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vient</a:t>
            </a:r>
            <a:endParaRPr lang="en-GB" sz="3600" b="1" dirty="0">
              <a:solidFill>
                <a:srgbClr val="5B9BD5">
                  <a:lumMod val="50000"/>
                </a:srgbClr>
              </a:solidFill>
              <a:latin typeface="Century Gothic" panose="020B0502020202020204" pitchFamily="34" charset="0"/>
            </a:endParaRPr>
          </a:p>
        </p:txBody>
      </p:sp>
      <p:sp>
        <p:nvSpPr>
          <p:cNvPr id="16" name="TextBox 15"/>
          <p:cNvSpPr txBox="1"/>
          <p:nvPr/>
        </p:nvSpPr>
        <p:spPr>
          <a:xfrm>
            <a:off x="2652195" y="689752"/>
            <a:ext cx="2324871"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a</a:t>
            </a:r>
          </a:p>
        </p:txBody>
      </p:sp>
      <p:graphicFrame>
        <p:nvGraphicFramePr>
          <p:cNvPr id="2" name="Table 1"/>
          <p:cNvGraphicFramePr>
            <a:graphicFrameLocks noGrp="1"/>
          </p:cNvGraphicFramePr>
          <p:nvPr/>
        </p:nvGraphicFramePr>
        <p:xfrm>
          <a:off x="348478" y="189826"/>
          <a:ext cx="11581450" cy="6116970"/>
        </p:xfrm>
        <a:graphic>
          <a:graphicData uri="http://schemas.openxmlformats.org/drawingml/2006/table">
            <a:tbl>
              <a:tblPr firstRow="1" bandRow="1">
                <a:tableStyleId>{5940675A-B579-460E-94D1-54222C63F5DA}</a:tableStyleId>
              </a:tblPr>
              <a:tblGrid>
                <a:gridCol w="2316290"/>
                <a:gridCol w="2316290"/>
                <a:gridCol w="2316290"/>
                <a:gridCol w="2316290"/>
                <a:gridCol w="2316290"/>
              </a:tblGrid>
              <a:tr h="1223394">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r>
            </a:tbl>
          </a:graphicData>
        </a:graphic>
      </p:graphicFrame>
      <p:sp>
        <p:nvSpPr>
          <p:cNvPr id="3" name="TextBox 2"/>
          <p:cNvSpPr txBox="1"/>
          <p:nvPr/>
        </p:nvSpPr>
        <p:spPr>
          <a:xfrm>
            <a:off x="4974608" y="100366"/>
            <a:ext cx="2317492"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faire</a:t>
            </a:r>
          </a:p>
        </p:txBody>
      </p:sp>
      <p:sp>
        <p:nvSpPr>
          <p:cNvPr id="4" name="TextBox 3"/>
          <p:cNvSpPr txBox="1"/>
          <p:nvPr/>
        </p:nvSpPr>
        <p:spPr>
          <a:xfrm>
            <a:off x="4836916" y="1165722"/>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does, makes | is doing, is making</a:t>
            </a:r>
          </a:p>
        </p:txBody>
      </p:sp>
      <p:sp>
        <p:nvSpPr>
          <p:cNvPr id="5" name="TextBox 4"/>
          <p:cNvSpPr txBox="1"/>
          <p:nvPr/>
        </p:nvSpPr>
        <p:spPr>
          <a:xfrm>
            <a:off x="4988385" y="689752"/>
            <a:ext cx="2303715"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fait</a:t>
            </a:r>
          </a:p>
        </p:txBody>
      </p:sp>
      <p:sp>
        <p:nvSpPr>
          <p:cNvPr id="6" name="TextBox 5"/>
          <p:cNvSpPr txBox="1"/>
          <p:nvPr/>
        </p:nvSpPr>
        <p:spPr>
          <a:xfrm>
            <a:off x="4963288" y="563794"/>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do, to make | doing, making</a:t>
            </a:r>
          </a:p>
        </p:txBody>
      </p:sp>
      <p:sp>
        <p:nvSpPr>
          <p:cNvPr id="7" name="TextBox 6"/>
          <p:cNvSpPr txBox="1"/>
          <p:nvPr/>
        </p:nvSpPr>
        <p:spPr>
          <a:xfrm>
            <a:off x="6900419" y="131483"/>
            <a:ext cx="452927"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25</a:t>
            </a:r>
          </a:p>
        </p:txBody>
      </p:sp>
      <p:sp>
        <p:nvSpPr>
          <p:cNvPr id="8" name="TextBox 7"/>
          <p:cNvSpPr txBox="1"/>
          <p:nvPr/>
        </p:nvSpPr>
        <p:spPr>
          <a:xfrm>
            <a:off x="3277297" y="6356823"/>
            <a:ext cx="5956419" cy="371742"/>
          </a:xfrm>
          <a:prstGeom prst="rect">
            <a:avLst/>
          </a:prstGeom>
          <a:noFill/>
        </p:spPr>
        <p:txBody>
          <a:bodyPr wrap="square" rtlCol="0">
            <a:spAutoFit/>
          </a:bodyPr>
          <a:lstStyle/>
          <a:p>
            <a:r>
              <a:rPr lang="en-GB" dirty="0">
                <a:solidFill>
                  <a:prstClr val="white"/>
                </a:solidFill>
                <a:latin typeface="Century Gothic" panose="020B0502020202020204" pitchFamily="34" charset="0"/>
              </a:rPr>
              <a:t>25 most common French verbs </a:t>
            </a:r>
          </a:p>
        </p:txBody>
      </p:sp>
      <p:sp>
        <p:nvSpPr>
          <p:cNvPr id="9" name="TextBox 8"/>
          <p:cNvSpPr txBox="1"/>
          <p:nvPr/>
        </p:nvSpPr>
        <p:spPr>
          <a:xfrm>
            <a:off x="348475" y="100366"/>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être</a:t>
            </a:r>
            <a:endParaRPr lang="en-GB" sz="3600" b="1" dirty="0">
              <a:solidFill>
                <a:srgbClr val="5B9BD5">
                  <a:lumMod val="50000"/>
                </a:srgbClr>
              </a:solidFill>
              <a:latin typeface="Century Gothic" panose="020B0502020202020204" pitchFamily="34" charset="0"/>
            </a:endParaRPr>
          </a:p>
        </p:txBody>
      </p:sp>
      <p:sp>
        <p:nvSpPr>
          <p:cNvPr id="10" name="TextBox 9"/>
          <p:cNvSpPr txBox="1"/>
          <p:nvPr/>
        </p:nvSpPr>
        <p:spPr>
          <a:xfrm>
            <a:off x="334700" y="1165722"/>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is</a:t>
            </a:r>
          </a:p>
        </p:txBody>
      </p:sp>
      <p:sp>
        <p:nvSpPr>
          <p:cNvPr id="11" name="TextBox 10"/>
          <p:cNvSpPr txBox="1"/>
          <p:nvPr/>
        </p:nvSpPr>
        <p:spPr>
          <a:xfrm>
            <a:off x="346019" y="689752"/>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est</a:t>
            </a:r>
            <a:endParaRPr lang="en-GB" sz="3600" b="1" dirty="0">
              <a:solidFill>
                <a:srgbClr val="5B9BD5">
                  <a:lumMod val="50000"/>
                </a:srgbClr>
              </a:solidFill>
              <a:latin typeface="Century Gothic" panose="020B0502020202020204" pitchFamily="34" charset="0"/>
            </a:endParaRPr>
          </a:p>
        </p:txBody>
      </p:sp>
      <p:sp>
        <p:nvSpPr>
          <p:cNvPr id="12" name="TextBox 11"/>
          <p:cNvSpPr txBox="1"/>
          <p:nvPr/>
        </p:nvSpPr>
        <p:spPr>
          <a:xfrm>
            <a:off x="346020" y="580886"/>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be| being</a:t>
            </a:r>
          </a:p>
        </p:txBody>
      </p:sp>
      <p:sp>
        <p:nvSpPr>
          <p:cNvPr id="13" name="TextBox 12"/>
          <p:cNvSpPr txBox="1"/>
          <p:nvPr/>
        </p:nvSpPr>
        <p:spPr>
          <a:xfrm>
            <a:off x="2274290" y="13148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5</a:t>
            </a:r>
          </a:p>
        </p:txBody>
      </p:sp>
      <p:sp>
        <p:nvSpPr>
          <p:cNvPr id="14" name="TextBox 13"/>
          <p:cNvSpPr txBox="1"/>
          <p:nvPr/>
        </p:nvSpPr>
        <p:spPr>
          <a:xfrm>
            <a:off x="2659572" y="100366"/>
            <a:ext cx="23037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avoir</a:t>
            </a:r>
            <a:endParaRPr lang="en-GB" sz="3600" b="1" dirty="0">
              <a:solidFill>
                <a:srgbClr val="5B9BD5">
                  <a:lumMod val="50000"/>
                </a:srgbClr>
              </a:solidFill>
              <a:latin typeface="Century Gothic" panose="020B0502020202020204" pitchFamily="34" charset="0"/>
            </a:endParaRPr>
          </a:p>
        </p:txBody>
      </p:sp>
      <p:sp>
        <p:nvSpPr>
          <p:cNvPr id="15" name="TextBox 14"/>
          <p:cNvSpPr txBox="1"/>
          <p:nvPr/>
        </p:nvSpPr>
        <p:spPr>
          <a:xfrm>
            <a:off x="2652195" y="1165722"/>
            <a:ext cx="2324871"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has</a:t>
            </a:r>
          </a:p>
        </p:txBody>
      </p:sp>
      <p:sp>
        <p:nvSpPr>
          <p:cNvPr id="17" name="TextBox 16"/>
          <p:cNvSpPr txBox="1"/>
          <p:nvPr/>
        </p:nvSpPr>
        <p:spPr>
          <a:xfrm>
            <a:off x="2659571" y="563794"/>
            <a:ext cx="232881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have | having</a:t>
            </a:r>
          </a:p>
        </p:txBody>
      </p:sp>
      <p:sp>
        <p:nvSpPr>
          <p:cNvPr id="18" name="TextBox 17"/>
          <p:cNvSpPr txBox="1"/>
          <p:nvPr/>
        </p:nvSpPr>
        <p:spPr>
          <a:xfrm>
            <a:off x="4582923" y="13148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8</a:t>
            </a:r>
          </a:p>
        </p:txBody>
      </p:sp>
      <p:sp>
        <p:nvSpPr>
          <p:cNvPr id="29" name="TextBox 28"/>
          <p:cNvSpPr txBox="1"/>
          <p:nvPr/>
        </p:nvSpPr>
        <p:spPr>
          <a:xfrm>
            <a:off x="7292101" y="100366"/>
            <a:ext cx="23046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aller</a:t>
            </a:r>
            <a:endParaRPr lang="en-GB" sz="3600" b="1" dirty="0">
              <a:solidFill>
                <a:srgbClr val="5B9BD5">
                  <a:lumMod val="50000"/>
                </a:srgbClr>
              </a:solidFill>
              <a:latin typeface="Century Gothic" panose="020B0502020202020204" pitchFamily="34" charset="0"/>
            </a:endParaRPr>
          </a:p>
        </p:txBody>
      </p:sp>
      <p:sp>
        <p:nvSpPr>
          <p:cNvPr id="30" name="TextBox 29"/>
          <p:cNvSpPr txBox="1"/>
          <p:nvPr/>
        </p:nvSpPr>
        <p:spPr>
          <a:xfrm>
            <a:off x="7292099" y="689752"/>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va</a:t>
            </a:r>
            <a:endParaRPr lang="en-GB" sz="3600" b="1" dirty="0">
              <a:solidFill>
                <a:srgbClr val="5B9BD5">
                  <a:lumMod val="50000"/>
                </a:srgbClr>
              </a:solidFill>
              <a:latin typeface="Century Gothic" panose="020B0502020202020204" pitchFamily="34" charset="0"/>
            </a:endParaRPr>
          </a:p>
        </p:txBody>
      </p:sp>
      <p:sp>
        <p:nvSpPr>
          <p:cNvPr id="31" name="TextBox 30"/>
          <p:cNvSpPr txBox="1"/>
          <p:nvPr/>
        </p:nvSpPr>
        <p:spPr>
          <a:xfrm>
            <a:off x="9224688" y="148710"/>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53</a:t>
            </a:r>
          </a:p>
        </p:txBody>
      </p:sp>
      <p:sp>
        <p:nvSpPr>
          <p:cNvPr id="32" name="TextBox 31"/>
          <p:cNvSpPr txBox="1"/>
          <p:nvPr/>
        </p:nvSpPr>
        <p:spPr>
          <a:xfrm>
            <a:off x="9621287" y="100366"/>
            <a:ext cx="230863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trouver</a:t>
            </a:r>
            <a:endParaRPr lang="en-GB" sz="3600" b="1" dirty="0">
              <a:solidFill>
                <a:srgbClr val="5B9BD5">
                  <a:lumMod val="50000"/>
                </a:srgbClr>
              </a:solidFill>
              <a:latin typeface="Century Gothic" panose="020B0502020202020204" pitchFamily="34" charset="0"/>
            </a:endParaRPr>
          </a:p>
        </p:txBody>
      </p:sp>
      <p:sp>
        <p:nvSpPr>
          <p:cNvPr id="33" name="TextBox 32"/>
          <p:cNvSpPr txBox="1"/>
          <p:nvPr/>
        </p:nvSpPr>
        <p:spPr>
          <a:xfrm>
            <a:off x="9635070" y="689752"/>
            <a:ext cx="229485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trouve</a:t>
            </a:r>
            <a:endParaRPr lang="en-GB" sz="3600" b="1" dirty="0">
              <a:solidFill>
                <a:srgbClr val="5B9BD5">
                  <a:lumMod val="50000"/>
                </a:srgbClr>
              </a:solidFill>
              <a:latin typeface="Century Gothic" panose="020B0502020202020204" pitchFamily="34" charset="0"/>
            </a:endParaRPr>
          </a:p>
        </p:txBody>
      </p:sp>
      <p:sp>
        <p:nvSpPr>
          <p:cNvPr id="34" name="TextBox 33"/>
          <p:cNvSpPr txBox="1"/>
          <p:nvPr/>
        </p:nvSpPr>
        <p:spPr>
          <a:xfrm>
            <a:off x="11557899" y="13148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83</a:t>
            </a:r>
          </a:p>
        </p:txBody>
      </p:sp>
      <p:sp>
        <p:nvSpPr>
          <p:cNvPr id="35" name="TextBox 34"/>
          <p:cNvSpPr txBox="1"/>
          <p:nvPr/>
        </p:nvSpPr>
        <p:spPr>
          <a:xfrm>
            <a:off x="7317574" y="1148900"/>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goes | is going</a:t>
            </a:r>
          </a:p>
        </p:txBody>
      </p:sp>
      <p:sp>
        <p:nvSpPr>
          <p:cNvPr id="36" name="TextBox 35"/>
          <p:cNvSpPr txBox="1"/>
          <p:nvPr/>
        </p:nvSpPr>
        <p:spPr>
          <a:xfrm>
            <a:off x="7317574" y="56406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go| going</a:t>
            </a:r>
          </a:p>
        </p:txBody>
      </p:sp>
      <p:sp>
        <p:nvSpPr>
          <p:cNvPr id="37" name="TextBox 36"/>
          <p:cNvSpPr txBox="1"/>
          <p:nvPr/>
        </p:nvSpPr>
        <p:spPr>
          <a:xfrm>
            <a:off x="9623751" y="116572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finds | is finding</a:t>
            </a:r>
          </a:p>
        </p:txBody>
      </p:sp>
      <p:sp>
        <p:nvSpPr>
          <p:cNvPr id="38" name="TextBox 37"/>
          <p:cNvSpPr txBox="1"/>
          <p:nvPr/>
        </p:nvSpPr>
        <p:spPr>
          <a:xfrm>
            <a:off x="9623751" y="58088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find| finding</a:t>
            </a:r>
          </a:p>
        </p:txBody>
      </p:sp>
      <p:sp>
        <p:nvSpPr>
          <p:cNvPr id="39" name="TextBox 38"/>
          <p:cNvSpPr txBox="1"/>
          <p:nvPr/>
        </p:nvSpPr>
        <p:spPr>
          <a:xfrm>
            <a:off x="2673350" y="1889413"/>
            <a:ext cx="2324871"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passe</a:t>
            </a:r>
            <a:endParaRPr lang="en-GB" sz="3600" b="1" dirty="0">
              <a:solidFill>
                <a:srgbClr val="5B9BD5">
                  <a:lumMod val="50000"/>
                </a:srgbClr>
              </a:solidFill>
              <a:latin typeface="Century Gothic" panose="020B0502020202020204" pitchFamily="34" charset="0"/>
            </a:endParaRPr>
          </a:p>
        </p:txBody>
      </p:sp>
      <p:sp>
        <p:nvSpPr>
          <p:cNvPr id="40" name="TextBox 39"/>
          <p:cNvSpPr txBox="1"/>
          <p:nvPr/>
        </p:nvSpPr>
        <p:spPr>
          <a:xfrm>
            <a:off x="4995763" y="1335196"/>
            <a:ext cx="2317492"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donner</a:t>
            </a:r>
          </a:p>
        </p:txBody>
      </p:sp>
      <p:sp>
        <p:nvSpPr>
          <p:cNvPr id="41" name="TextBox 40"/>
          <p:cNvSpPr txBox="1"/>
          <p:nvPr/>
        </p:nvSpPr>
        <p:spPr>
          <a:xfrm>
            <a:off x="4858071" y="2400552"/>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gives | is giving</a:t>
            </a:r>
          </a:p>
        </p:txBody>
      </p:sp>
      <p:sp>
        <p:nvSpPr>
          <p:cNvPr id="43" name="TextBox 42"/>
          <p:cNvSpPr txBox="1"/>
          <p:nvPr/>
        </p:nvSpPr>
        <p:spPr>
          <a:xfrm>
            <a:off x="4984443" y="1798624"/>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give | giving</a:t>
            </a:r>
          </a:p>
        </p:txBody>
      </p:sp>
      <p:sp>
        <p:nvSpPr>
          <p:cNvPr id="44" name="TextBox 43"/>
          <p:cNvSpPr txBox="1"/>
          <p:nvPr/>
        </p:nvSpPr>
        <p:spPr>
          <a:xfrm>
            <a:off x="6921574" y="1366313"/>
            <a:ext cx="452927"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45</a:t>
            </a:r>
          </a:p>
        </p:txBody>
      </p:sp>
      <p:sp>
        <p:nvSpPr>
          <p:cNvPr id="45" name="TextBox 44"/>
          <p:cNvSpPr txBox="1"/>
          <p:nvPr/>
        </p:nvSpPr>
        <p:spPr>
          <a:xfrm>
            <a:off x="369630" y="1335196"/>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venir</a:t>
            </a:r>
            <a:endParaRPr lang="en-GB" sz="3600" b="1" dirty="0">
              <a:solidFill>
                <a:srgbClr val="5B9BD5">
                  <a:lumMod val="50000"/>
                </a:srgbClr>
              </a:solidFill>
              <a:latin typeface="Century Gothic" panose="020B0502020202020204" pitchFamily="34" charset="0"/>
            </a:endParaRPr>
          </a:p>
        </p:txBody>
      </p:sp>
      <p:sp>
        <p:nvSpPr>
          <p:cNvPr id="46" name="TextBox 45"/>
          <p:cNvSpPr txBox="1"/>
          <p:nvPr/>
        </p:nvSpPr>
        <p:spPr>
          <a:xfrm>
            <a:off x="355855" y="2400552"/>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comes | is coming</a:t>
            </a:r>
          </a:p>
        </p:txBody>
      </p:sp>
      <p:sp>
        <p:nvSpPr>
          <p:cNvPr id="48" name="TextBox 47"/>
          <p:cNvSpPr txBox="1"/>
          <p:nvPr/>
        </p:nvSpPr>
        <p:spPr>
          <a:xfrm>
            <a:off x="367175" y="1815716"/>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come| coming</a:t>
            </a:r>
          </a:p>
        </p:txBody>
      </p:sp>
      <p:sp>
        <p:nvSpPr>
          <p:cNvPr id="49" name="TextBox 48"/>
          <p:cNvSpPr txBox="1"/>
          <p:nvPr/>
        </p:nvSpPr>
        <p:spPr>
          <a:xfrm>
            <a:off x="2295445" y="13663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88</a:t>
            </a:r>
          </a:p>
        </p:txBody>
      </p:sp>
      <p:sp>
        <p:nvSpPr>
          <p:cNvPr id="50" name="TextBox 49"/>
          <p:cNvSpPr txBox="1"/>
          <p:nvPr/>
        </p:nvSpPr>
        <p:spPr>
          <a:xfrm>
            <a:off x="2680727" y="1335196"/>
            <a:ext cx="230371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passer</a:t>
            </a:r>
          </a:p>
        </p:txBody>
      </p:sp>
      <p:sp>
        <p:nvSpPr>
          <p:cNvPr id="51" name="TextBox 50"/>
          <p:cNvSpPr txBox="1"/>
          <p:nvPr/>
        </p:nvSpPr>
        <p:spPr>
          <a:xfrm>
            <a:off x="2673350" y="2400552"/>
            <a:ext cx="2324871"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spends (time) | is spending (time)</a:t>
            </a:r>
          </a:p>
        </p:txBody>
      </p:sp>
      <p:sp>
        <p:nvSpPr>
          <p:cNvPr id="52" name="TextBox 51"/>
          <p:cNvSpPr txBox="1"/>
          <p:nvPr/>
        </p:nvSpPr>
        <p:spPr>
          <a:xfrm>
            <a:off x="2680726" y="1857239"/>
            <a:ext cx="2328814"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to spend (time) | spending (time)</a:t>
            </a:r>
          </a:p>
        </p:txBody>
      </p:sp>
      <p:sp>
        <p:nvSpPr>
          <p:cNvPr id="53" name="TextBox 52"/>
          <p:cNvSpPr txBox="1"/>
          <p:nvPr/>
        </p:nvSpPr>
        <p:spPr>
          <a:xfrm>
            <a:off x="4604078" y="13663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90</a:t>
            </a:r>
          </a:p>
        </p:txBody>
      </p:sp>
      <p:sp>
        <p:nvSpPr>
          <p:cNvPr id="54" name="TextBox 53"/>
          <p:cNvSpPr txBox="1"/>
          <p:nvPr/>
        </p:nvSpPr>
        <p:spPr>
          <a:xfrm>
            <a:off x="7313256" y="1335196"/>
            <a:ext cx="230461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dire</a:t>
            </a:r>
          </a:p>
        </p:txBody>
      </p:sp>
      <p:sp>
        <p:nvSpPr>
          <p:cNvPr id="55" name="TextBox 54"/>
          <p:cNvSpPr txBox="1"/>
          <p:nvPr/>
        </p:nvSpPr>
        <p:spPr>
          <a:xfrm>
            <a:off x="7313254" y="1924582"/>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dit</a:t>
            </a:r>
            <a:endParaRPr lang="en-GB" sz="3600" b="1" dirty="0">
              <a:solidFill>
                <a:srgbClr val="5B9BD5">
                  <a:lumMod val="50000"/>
                </a:srgbClr>
              </a:solidFill>
              <a:latin typeface="Century Gothic" panose="020B0502020202020204" pitchFamily="34" charset="0"/>
            </a:endParaRPr>
          </a:p>
        </p:txBody>
      </p:sp>
      <p:sp>
        <p:nvSpPr>
          <p:cNvPr id="56" name="TextBox 55"/>
          <p:cNvSpPr txBox="1"/>
          <p:nvPr/>
        </p:nvSpPr>
        <p:spPr>
          <a:xfrm>
            <a:off x="9234120" y="1371817"/>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37</a:t>
            </a:r>
          </a:p>
        </p:txBody>
      </p:sp>
      <p:sp>
        <p:nvSpPr>
          <p:cNvPr id="57" name="TextBox 56"/>
          <p:cNvSpPr txBox="1"/>
          <p:nvPr/>
        </p:nvSpPr>
        <p:spPr>
          <a:xfrm>
            <a:off x="9642442" y="1335196"/>
            <a:ext cx="230863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prendre</a:t>
            </a:r>
            <a:endParaRPr lang="en-GB" sz="3600" b="1" dirty="0">
              <a:solidFill>
                <a:srgbClr val="5B9BD5">
                  <a:lumMod val="50000"/>
                </a:srgbClr>
              </a:solidFill>
              <a:latin typeface="Century Gothic" panose="020B0502020202020204" pitchFamily="34" charset="0"/>
            </a:endParaRPr>
          </a:p>
        </p:txBody>
      </p:sp>
      <p:sp>
        <p:nvSpPr>
          <p:cNvPr id="58" name="TextBox 57"/>
          <p:cNvSpPr txBox="1"/>
          <p:nvPr/>
        </p:nvSpPr>
        <p:spPr>
          <a:xfrm>
            <a:off x="9656225" y="1924582"/>
            <a:ext cx="229485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prend</a:t>
            </a:r>
            <a:endParaRPr lang="en-GB" sz="3600" b="1" dirty="0">
              <a:solidFill>
                <a:srgbClr val="5B9BD5">
                  <a:lumMod val="50000"/>
                </a:srgbClr>
              </a:solidFill>
              <a:latin typeface="Century Gothic" panose="020B0502020202020204" pitchFamily="34" charset="0"/>
            </a:endParaRPr>
          </a:p>
        </p:txBody>
      </p:sp>
      <p:sp>
        <p:nvSpPr>
          <p:cNvPr id="59" name="TextBox 58"/>
          <p:cNvSpPr txBox="1"/>
          <p:nvPr/>
        </p:nvSpPr>
        <p:spPr>
          <a:xfrm>
            <a:off x="11555608" y="13663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43</a:t>
            </a:r>
          </a:p>
        </p:txBody>
      </p:sp>
      <p:sp>
        <p:nvSpPr>
          <p:cNvPr id="60" name="TextBox 59"/>
          <p:cNvSpPr txBox="1"/>
          <p:nvPr/>
        </p:nvSpPr>
        <p:spPr>
          <a:xfrm>
            <a:off x="7338729" y="2383730"/>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tells, says | is telling, is saying</a:t>
            </a:r>
          </a:p>
        </p:txBody>
      </p:sp>
      <p:sp>
        <p:nvSpPr>
          <p:cNvPr id="61" name="TextBox 60"/>
          <p:cNvSpPr txBox="1"/>
          <p:nvPr/>
        </p:nvSpPr>
        <p:spPr>
          <a:xfrm>
            <a:off x="7338729" y="179889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tell, say| telling, saying</a:t>
            </a:r>
          </a:p>
        </p:txBody>
      </p:sp>
      <p:sp>
        <p:nvSpPr>
          <p:cNvPr id="62" name="TextBox 61"/>
          <p:cNvSpPr txBox="1"/>
          <p:nvPr/>
        </p:nvSpPr>
        <p:spPr>
          <a:xfrm>
            <a:off x="9644906" y="240055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takes | is taking</a:t>
            </a:r>
          </a:p>
        </p:txBody>
      </p:sp>
      <p:sp>
        <p:nvSpPr>
          <p:cNvPr id="63" name="TextBox 62"/>
          <p:cNvSpPr txBox="1"/>
          <p:nvPr/>
        </p:nvSpPr>
        <p:spPr>
          <a:xfrm>
            <a:off x="9644906" y="181571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take | taking</a:t>
            </a:r>
          </a:p>
        </p:txBody>
      </p:sp>
      <p:sp>
        <p:nvSpPr>
          <p:cNvPr id="64" name="TextBox 63"/>
          <p:cNvSpPr txBox="1"/>
          <p:nvPr/>
        </p:nvSpPr>
        <p:spPr>
          <a:xfrm>
            <a:off x="5009136" y="4376782"/>
            <a:ext cx="230371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doit</a:t>
            </a:r>
            <a:endParaRPr lang="en-GB" sz="3600" b="1" dirty="0">
              <a:solidFill>
                <a:srgbClr val="5B9BD5">
                  <a:lumMod val="50000"/>
                </a:srgbClr>
              </a:solidFill>
              <a:latin typeface="Century Gothic" panose="020B0502020202020204" pitchFamily="34" charset="0"/>
            </a:endParaRPr>
          </a:p>
        </p:txBody>
      </p:sp>
      <p:sp>
        <p:nvSpPr>
          <p:cNvPr id="65" name="TextBox 64"/>
          <p:cNvSpPr txBox="1"/>
          <p:nvPr/>
        </p:nvSpPr>
        <p:spPr>
          <a:xfrm>
            <a:off x="366770" y="4376782"/>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peut</a:t>
            </a:r>
            <a:endParaRPr lang="en-GB" sz="3600" b="1" dirty="0">
              <a:solidFill>
                <a:srgbClr val="5B9BD5">
                  <a:lumMod val="50000"/>
                </a:srgbClr>
              </a:solidFill>
              <a:latin typeface="Century Gothic" panose="020B0502020202020204" pitchFamily="34" charset="0"/>
            </a:endParaRPr>
          </a:p>
        </p:txBody>
      </p:sp>
      <p:sp>
        <p:nvSpPr>
          <p:cNvPr id="66" name="TextBox 65"/>
          <p:cNvSpPr txBox="1"/>
          <p:nvPr/>
        </p:nvSpPr>
        <p:spPr>
          <a:xfrm>
            <a:off x="2663514" y="3118506"/>
            <a:ext cx="2324871"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porte</a:t>
            </a:r>
            <a:endParaRPr lang="en-GB" sz="3600" b="1" dirty="0">
              <a:solidFill>
                <a:srgbClr val="5B9BD5">
                  <a:lumMod val="50000"/>
                </a:srgbClr>
              </a:solidFill>
              <a:latin typeface="Century Gothic" panose="020B0502020202020204" pitchFamily="34" charset="0"/>
            </a:endParaRPr>
          </a:p>
        </p:txBody>
      </p:sp>
      <p:sp>
        <p:nvSpPr>
          <p:cNvPr id="67" name="TextBox 66"/>
          <p:cNvSpPr txBox="1"/>
          <p:nvPr/>
        </p:nvSpPr>
        <p:spPr>
          <a:xfrm>
            <a:off x="4985927" y="2622904"/>
            <a:ext cx="2317492" cy="584775"/>
          </a:xfrm>
          <a:prstGeom prst="rect">
            <a:avLst/>
          </a:prstGeom>
          <a:noFill/>
        </p:spPr>
        <p:txBody>
          <a:bodyPr wrap="square" rtlCol="0">
            <a:spAutoFit/>
          </a:bodyPr>
          <a:lstStyle/>
          <a:p>
            <a:pPr algn="ctr"/>
            <a:r>
              <a:rPr lang="en-GB" sz="3200" b="1" dirty="0">
                <a:solidFill>
                  <a:srgbClr val="5B9BD5">
                    <a:lumMod val="50000"/>
                  </a:srgbClr>
                </a:solidFill>
                <a:latin typeface="Century Gothic" panose="020B0502020202020204" pitchFamily="34" charset="0"/>
              </a:rPr>
              <a:t>demander</a:t>
            </a:r>
          </a:p>
        </p:txBody>
      </p:sp>
      <p:sp>
        <p:nvSpPr>
          <p:cNvPr id="68" name="TextBox 67"/>
          <p:cNvSpPr txBox="1"/>
          <p:nvPr/>
        </p:nvSpPr>
        <p:spPr>
          <a:xfrm>
            <a:off x="4848235" y="3617922"/>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asks | is asking</a:t>
            </a:r>
          </a:p>
        </p:txBody>
      </p:sp>
      <p:sp>
        <p:nvSpPr>
          <p:cNvPr id="70" name="TextBox 69"/>
          <p:cNvSpPr txBox="1"/>
          <p:nvPr/>
        </p:nvSpPr>
        <p:spPr>
          <a:xfrm>
            <a:off x="4974607" y="3015994"/>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ask | asking</a:t>
            </a:r>
          </a:p>
        </p:txBody>
      </p:sp>
      <p:sp>
        <p:nvSpPr>
          <p:cNvPr id="71" name="TextBox 70"/>
          <p:cNvSpPr txBox="1"/>
          <p:nvPr/>
        </p:nvSpPr>
        <p:spPr>
          <a:xfrm>
            <a:off x="6911738" y="2560237"/>
            <a:ext cx="452927"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80</a:t>
            </a:r>
          </a:p>
        </p:txBody>
      </p:sp>
      <p:sp>
        <p:nvSpPr>
          <p:cNvPr id="72" name="TextBox 71"/>
          <p:cNvSpPr txBox="1"/>
          <p:nvPr/>
        </p:nvSpPr>
        <p:spPr>
          <a:xfrm>
            <a:off x="359794" y="2552566"/>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mettre</a:t>
            </a:r>
            <a:endParaRPr lang="en-GB" sz="3600" b="1" dirty="0">
              <a:solidFill>
                <a:srgbClr val="5B9BD5">
                  <a:lumMod val="50000"/>
                </a:srgbClr>
              </a:solidFill>
              <a:latin typeface="Century Gothic" panose="020B0502020202020204" pitchFamily="34" charset="0"/>
            </a:endParaRPr>
          </a:p>
        </p:txBody>
      </p:sp>
      <p:sp>
        <p:nvSpPr>
          <p:cNvPr id="73" name="TextBox 72"/>
          <p:cNvSpPr txBox="1"/>
          <p:nvPr/>
        </p:nvSpPr>
        <p:spPr>
          <a:xfrm>
            <a:off x="346019" y="3617922"/>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puts | is putting</a:t>
            </a:r>
          </a:p>
        </p:txBody>
      </p:sp>
      <p:sp>
        <p:nvSpPr>
          <p:cNvPr id="75" name="TextBox 74"/>
          <p:cNvSpPr txBox="1"/>
          <p:nvPr/>
        </p:nvSpPr>
        <p:spPr>
          <a:xfrm>
            <a:off x="357339" y="3033086"/>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put | putting</a:t>
            </a:r>
          </a:p>
        </p:txBody>
      </p:sp>
      <p:sp>
        <p:nvSpPr>
          <p:cNvPr id="76" name="TextBox 75"/>
          <p:cNvSpPr txBox="1"/>
          <p:nvPr/>
        </p:nvSpPr>
        <p:spPr>
          <a:xfrm>
            <a:off x="2285609" y="258368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27</a:t>
            </a:r>
          </a:p>
        </p:txBody>
      </p:sp>
      <p:sp>
        <p:nvSpPr>
          <p:cNvPr id="77" name="TextBox 76"/>
          <p:cNvSpPr txBox="1"/>
          <p:nvPr/>
        </p:nvSpPr>
        <p:spPr>
          <a:xfrm>
            <a:off x="2670891" y="2552566"/>
            <a:ext cx="230371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porter</a:t>
            </a:r>
          </a:p>
        </p:txBody>
      </p:sp>
      <p:sp>
        <p:nvSpPr>
          <p:cNvPr id="78" name="TextBox 77"/>
          <p:cNvSpPr txBox="1"/>
          <p:nvPr/>
        </p:nvSpPr>
        <p:spPr>
          <a:xfrm>
            <a:off x="2663514" y="3617922"/>
            <a:ext cx="2324871" cy="230832"/>
          </a:xfrm>
          <a:prstGeom prst="rect">
            <a:avLst/>
          </a:prstGeom>
          <a:noFill/>
        </p:spPr>
        <p:txBody>
          <a:bodyPr wrap="square" rtlCol="0">
            <a:spAutoFit/>
          </a:bodyPr>
          <a:lstStyle/>
          <a:p>
            <a:pPr algn="ctr"/>
            <a:r>
              <a:rPr lang="en-GB" sz="900" dirty="0">
                <a:solidFill>
                  <a:srgbClr val="5B9BD5">
                    <a:lumMod val="50000"/>
                  </a:srgbClr>
                </a:solidFill>
                <a:latin typeface="Century Gothic" panose="020B0502020202020204" pitchFamily="34" charset="0"/>
              </a:rPr>
              <a:t>wears, carries | is wearing, is carrying</a:t>
            </a:r>
          </a:p>
        </p:txBody>
      </p:sp>
      <p:sp>
        <p:nvSpPr>
          <p:cNvPr id="79" name="TextBox 78"/>
          <p:cNvSpPr txBox="1"/>
          <p:nvPr/>
        </p:nvSpPr>
        <p:spPr>
          <a:xfrm>
            <a:off x="2670890" y="3074609"/>
            <a:ext cx="2328814"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to wear, carry | wearing, carrying</a:t>
            </a:r>
          </a:p>
        </p:txBody>
      </p:sp>
      <p:sp>
        <p:nvSpPr>
          <p:cNvPr id="80" name="TextBox 79"/>
          <p:cNvSpPr txBox="1"/>
          <p:nvPr/>
        </p:nvSpPr>
        <p:spPr>
          <a:xfrm>
            <a:off x="4445230" y="2595406"/>
            <a:ext cx="601939"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105</a:t>
            </a:r>
          </a:p>
        </p:txBody>
      </p:sp>
      <p:sp>
        <p:nvSpPr>
          <p:cNvPr id="81" name="TextBox 80"/>
          <p:cNvSpPr txBox="1"/>
          <p:nvPr/>
        </p:nvSpPr>
        <p:spPr>
          <a:xfrm>
            <a:off x="7303420" y="2552566"/>
            <a:ext cx="23046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rester</a:t>
            </a:r>
            <a:endParaRPr lang="en-GB" sz="3600" b="1" dirty="0">
              <a:solidFill>
                <a:srgbClr val="5B9BD5">
                  <a:lumMod val="50000"/>
                </a:srgbClr>
              </a:solidFill>
              <a:latin typeface="Century Gothic" panose="020B0502020202020204" pitchFamily="34" charset="0"/>
            </a:endParaRPr>
          </a:p>
        </p:txBody>
      </p:sp>
      <p:sp>
        <p:nvSpPr>
          <p:cNvPr id="82" name="TextBox 81"/>
          <p:cNvSpPr txBox="1"/>
          <p:nvPr/>
        </p:nvSpPr>
        <p:spPr>
          <a:xfrm>
            <a:off x="7303418" y="3141952"/>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reste</a:t>
            </a:r>
            <a:endParaRPr lang="en-GB" sz="3600" b="1" dirty="0">
              <a:solidFill>
                <a:srgbClr val="5B9BD5">
                  <a:lumMod val="50000"/>
                </a:srgbClr>
              </a:solidFill>
              <a:latin typeface="Century Gothic" panose="020B0502020202020204" pitchFamily="34" charset="0"/>
            </a:endParaRPr>
          </a:p>
        </p:txBody>
      </p:sp>
      <p:sp>
        <p:nvSpPr>
          <p:cNvPr id="83" name="TextBox 82"/>
          <p:cNvSpPr txBox="1"/>
          <p:nvPr/>
        </p:nvSpPr>
        <p:spPr>
          <a:xfrm>
            <a:off x="9085385" y="2589187"/>
            <a:ext cx="626996"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100</a:t>
            </a:r>
          </a:p>
        </p:txBody>
      </p:sp>
      <p:sp>
        <p:nvSpPr>
          <p:cNvPr id="85" name="TextBox 84"/>
          <p:cNvSpPr txBox="1"/>
          <p:nvPr/>
        </p:nvSpPr>
        <p:spPr>
          <a:xfrm>
            <a:off x="9646389" y="3130229"/>
            <a:ext cx="229485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pense</a:t>
            </a:r>
            <a:endParaRPr lang="en-GB" sz="3600" b="1" dirty="0">
              <a:solidFill>
                <a:srgbClr val="5B9BD5">
                  <a:lumMod val="50000"/>
                </a:srgbClr>
              </a:solidFill>
              <a:latin typeface="Century Gothic" panose="020B0502020202020204" pitchFamily="34" charset="0"/>
            </a:endParaRPr>
          </a:p>
        </p:txBody>
      </p:sp>
      <p:sp>
        <p:nvSpPr>
          <p:cNvPr id="86" name="TextBox 85"/>
          <p:cNvSpPr txBox="1"/>
          <p:nvPr/>
        </p:nvSpPr>
        <p:spPr>
          <a:xfrm>
            <a:off x="11415145" y="2583683"/>
            <a:ext cx="59527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116</a:t>
            </a:r>
          </a:p>
        </p:txBody>
      </p:sp>
      <p:sp>
        <p:nvSpPr>
          <p:cNvPr id="87" name="TextBox 86"/>
          <p:cNvSpPr txBox="1"/>
          <p:nvPr/>
        </p:nvSpPr>
        <p:spPr>
          <a:xfrm>
            <a:off x="7328893" y="3601100"/>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stays | is staying</a:t>
            </a:r>
          </a:p>
        </p:txBody>
      </p:sp>
      <p:sp>
        <p:nvSpPr>
          <p:cNvPr id="88" name="TextBox 87"/>
          <p:cNvSpPr txBox="1"/>
          <p:nvPr/>
        </p:nvSpPr>
        <p:spPr>
          <a:xfrm>
            <a:off x="7328893" y="301626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stay | staying</a:t>
            </a:r>
          </a:p>
        </p:txBody>
      </p:sp>
      <p:sp>
        <p:nvSpPr>
          <p:cNvPr id="89" name="TextBox 88"/>
          <p:cNvSpPr txBox="1"/>
          <p:nvPr/>
        </p:nvSpPr>
        <p:spPr>
          <a:xfrm>
            <a:off x="9635070" y="361792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thinks | is thinking</a:t>
            </a:r>
          </a:p>
        </p:txBody>
      </p:sp>
      <p:sp>
        <p:nvSpPr>
          <p:cNvPr id="90" name="TextBox 89"/>
          <p:cNvSpPr txBox="1"/>
          <p:nvPr/>
        </p:nvSpPr>
        <p:spPr>
          <a:xfrm>
            <a:off x="9635070" y="303308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think | thinking</a:t>
            </a:r>
          </a:p>
        </p:txBody>
      </p:sp>
      <p:sp>
        <p:nvSpPr>
          <p:cNvPr id="91" name="TextBox 90"/>
          <p:cNvSpPr txBox="1"/>
          <p:nvPr/>
        </p:nvSpPr>
        <p:spPr>
          <a:xfrm>
            <a:off x="2672946" y="4365059"/>
            <a:ext cx="2324871"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veut</a:t>
            </a:r>
            <a:endParaRPr lang="en-GB" sz="3600" b="1" dirty="0">
              <a:solidFill>
                <a:srgbClr val="5B9BD5">
                  <a:lumMod val="50000"/>
                </a:srgbClr>
              </a:solidFill>
              <a:latin typeface="Century Gothic" panose="020B0502020202020204" pitchFamily="34" charset="0"/>
            </a:endParaRPr>
          </a:p>
        </p:txBody>
      </p:sp>
      <p:sp>
        <p:nvSpPr>
          <p:cNvPr id="92" name="TextBox 91"/>
          <p:cNvSpPr txBox="1"/>
          <p:nvPr/>
        </p:nvSpPr>
        <p:spPr>
          <a:xfrm>
            <a:off x="4995359" y="3787396"/>
            <a:ext cx="2317492"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devoir</a:t>
            </a:r>
          </a:p>
        </p:txBody>
      </p:sp>
      <p:sp>
        <p:nvSpPr>
          <p:cNvPr id="93" name="TextBox 92"/>
          <p:cNvSpPr txBox="1"/>
          <p:nvPr/>
        </p:nvSpPr>
        <p:spPr>
          <a:xfrm>
            <a:off x="4869390" y="4852752"/>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has to, must</a:t>
            </a:r>
          </a:p>
        </p:txBody>
      </p:sp>
      <p:sp>
        <p:nvSpPr>
          <p:cNvPr id="94" name="TextBox 93"/>
          <p:cNvSpPr txBox="1"/>
          <p:nvPr/>
        </p:nvSpPr>
        <p:spPr>
          <a:xfrm>
            <a:off x="4984039" y="4250824"/>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have to | having to</a:t>
            </a:r>
          </a:p>
        </p:txBody>
      </p:sp>
      <p:sp>
        <p:nvSpPr>
          <p:cNvPr id="95" name="TextBox 94"/>
          <p:cNvSpPr txBox="1"/>
          <p:nvPr/>
        </p:nvSpPr>
        <p:spPr>
          <a:xfrm>
            <a:off x="6921170" y="3818513"/>
            <a:ext cx="452927"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39</a:t>
            </a:r>
          </a:p>
        </p:txBody>
      </p:sp>
      <p:sp>
        <p:nvSpPr>
          <p:cNvPr id="96" name="TextBox 95"/>
          <p:cNvSpPr txBox="1"/>
          <p:nvPr/>
        </p:nvSpPr>
        <p:spPr>
          <a:xfrm>
            <a:off x="369226" y="3787396"/>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pouvoir</a:t>
            </a:r>
            <a:endParaRPr lang="en-GB" sz="3600" b="1" dirty="0">
              <a:solidFill>
                <a:srgbClr val="5B9BD5">
                  <a:lumMod val="50000"/>
                </a:srgbClr>
              </a:solidFill>
              <a:latin typeface="Century Gothic" panose="020B0502020202020204" pitchFamily="34" charset="0"/>
            </a:endParaRPr>
          </a:p>
        </p:txBody>
      </p:sp>
      <p:sp>
        <p:nvSpPr>
          <p:cNvPr id="97" name="TextBox 96"/>
          <p:cNvSpPr txBox="1"/>
          <p:nvPr/>
        </p:nvSpPr>
        <p:spPr>
          <a:xfrm>
            <a:off x="367174" y="4852752"/>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is able, can</a:t>
            </a:r>
          </a:p>
        </p:txBody>
      </p:sp>
      <p:sp>
        <p:nvSpPr>
          <p:cNvPr id="98" name="TextBox 97"/>
          <p:cNvSpPr txBox="1"/>
          <p:nvPr/>
        </p:nvSpPr>
        <p:spPr>
          <a:xfrm>
            <a:off x="366771" y="4303085"/>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be able | being able </a:t>
            </a:r>
          </a:p>
        </p:txBody>
      </p:sp>
      <p:sp>
        <p:nvSpPr>
          <p:cNvPr id="99" name="TextBox 98"/>
          <p:cNvSpPr txBox="1"/>
          <p:nvPr/>
        </p:nvSpPr>
        <p:spPr>
          <a:xfrm>
            <a:off x="2283318" y="38185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20</a:t>
            </a:r>
          </a:p>
        </p:txBody>
      </p:sp>
      <p:sp>
        <p:nvSpPr>
          <p:cNvPr id="100" name="TextBox 99"/>
          <p:cNvSpPr txBox="1"/>
          <p:nvPr/>
        </p:nvSpPr>
        <p:spPr>
          <a:xfrm>
            <a:off x="2680323" y="3787396"/>
            <a:ext cx="23037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vouloir</a:t>
            </a:r>
            <a:endParaRPr lang="en-GB" sz="3600" b="1" dirty="0">
              <a:solidFill>
                <a:srgbClr val="5B9BD5">
                  <a:lumMod val="50000"/>
                </a:srgbClr>
              </a:solidFill>
              <a:latin typeface="Century Gothic" panose="020B0502020202020204" pitchFamily="34" charset="0"/>
            </a:endParaRPr>
          </a:p>
        </p:txBody>
      </p:sp>
      <p:sp>
        <p:nvSpPr>
          <p:cNvPr id="101" name="TextBox 100"/>
          <p:cNvSpPr txBox="1"/>
          <p:nvPr/>
        </p:nvSpPr>
        <p:spPr>
          <a:xfrm>
            <a:off x="2684669" y="4852752"/>
            <a:ext cx="2324871"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wants</a:t>
            </a:r>
          </a:p>
        </p:txBody>
      </p:sp>
      <p:sp>
        <p:nvSpPr>
          <p:cNvPr id="102" name="TextBox 101"/>
          <p:cNvSpPr txBox="1"/>
          <p:nvPr/>
        </p:nvSpPr>
        <p:spPr>
          <a:xfrm>
            <a:off x="2680322" y="4309439"/>
            <a:ext cx="2328814"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to want | wanting</a:t>
            </a:r>
          </a:p>
        </p:txBody>
      </p:sp>
      <p:sp>
        <p:nvSpPr>
          <p:cNvPr id="103" name="TextBox 102"/>
          <p:cNvSpPr txBox="1"/>
          <p:nvPr/>
        </p:nvSpPr>
        <p:spPr>
          <a:xfrm>
            <a:off x="4603674" y="38185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57</a:t>
            </a:r>
          </a:p>
        </p:txBody>
      </p:sp>
      <p:sp>
        <p:nvSpPr>
          <p:cNvPr id="104" name="TextBox 103"/>
          <p:cNvSpPr txBox="1"/>
          <p:nvPr/>
        </p:nvSpPr>
        <p:spPr>
          <a:xfrm>
            <a:off x="7312852" y="3787396"/>
            <a:ext cx="23046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voir</a:t>
            </a:r>
            <a:endParaRPr lang="en-GB" sz="3600" b="1" dirty="0">
              <a:solidFill>
                <a:srgbClr val="5B9BD5">
                  <a:lumMod val="50000"/>
                </a:srgbClr>
              </a:solidFill>
              <a:latin typeface="Century Gothic" panose="020B0502020202020204" pitchFamily="34" charset="0"/>
            </a:endParaRPr>
          </a:p>
        </p:txBody>
      </p:sp>
      <p:sp>
        <p:nvSpPr>
          <p:cNvPr id="105" name="TextBox 104"/>
          <p:cNvSpPr txBox="1"/>
          <p:nvPr/>
        </p:nvSpPr>
        <p:spPr>
          <a:xfrm>
            <a:off x="7312850" y="4376782"/>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voit</a:t>
            </a:r>
            <a:endParaRPr lang="en-GB" sz="3600" b="1" dirty="0">
              <a:solidFill>
                <a:srgbClr val="5B9BD5">
                  <a:lumMod val="50000"/>
                </a:srgbClr>
              </a:solidFill>
              <a:latin typeface="Century Gothic" panose="020B0502020202020204" pitchFamily="34" charset="0"/>
            </a:endParaRPr>
          </a:p>
        </p:txBody>
      </p:sp>
      <p:sp>
        <p:nvSpPr>
          <p:cNvPr id="106" name="TextBox 105"/>
          <p:cNvSpPr txBox="1"/>
          <p:nvPr/>
        </p:nvSpPr>
        <p:spPr>
          <a:xfrm>
            <a:off x="9233716" y="3824017"/>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69</a:t>
            </a:r>
          </a:p>
        </p:txBody>
      </p:sp>
      <p:sp>
        <p:nvSpPr>
          <p:cNvPr id="107" name="TextBox 106"/>
          <p:cNvSpPr txBox="1"/>
          <p:nvPr/>
        </p:nvSpPr>
        <p:spPr>
          <a:xfrm>
            <a:off x="9642038" y="3787396"/>
            <a:ext cx="2308638"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savoir</a:t>
            </a:r>
          </a:p>
        </p:txBody>
      </p:sp>
      <p:sp>
        <p:nvSpPr>
          <p:cNvPr id="108" name="TextBox 107"/>
          <p:cNvSpPr txBox="1"/>
          <p:nvPr/>
        </p:nvSpPr>
        <p:spPr>
          <a:xfrm>
            <a:off x="9655821" y="4376782"/>
            <a:ext cx="229485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sait</a:t>
            </a:r>
            <a:endParaRPr lang="en-GB" sz="3600" b="1" dirty="0">
              <a:solidFill>
                <a:srgbClr val="5B9BD5">
                  <a:lumMod val="50000"/>
                </a:srgbClr>
              </a:solidFill>
              <a:latin typeface="Century Gothic" panose="020B0502020202020204" pitchFamily="34" charset="0"/>
            </a:endParaRPr>
          </a:p>
        </p:txBody>
      </p:sp>
      <p:sp>
        <p:nvSpPr>
          <p:cNvPr id="109" name="TextBox 108"/>
          <p:cNvSpPr txBox="1"/>
          <p:nvPr/>
        </p:nvSpPr>
        <p:spPr>
          <a:xfrm>
            <a:off x="11555204" y="38185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67</a:t>
            </a:r>
          </a:p>
        </p:txBody>
      </p:sp>
      <p:sp>
        <p:nvSpPr>
          <p:cNvPr id="110" name="TextBox 109"/>
          <p:cNvSpPr txBox="1"/>
          <p:nvPr/>
        </p:nvSpPr>
        <p:spPr>
          <a:xfrm>
            <a:off x="7350048" y="4835930"/>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sees | is seeing</a:t>
            </a:r>
          </a:p>
        </p:txBody>
      </p:sp>
      <p:sp>
        <p:nvSpPr>
          <p:cNvPr id="111" name="TextBox 110"/>
          <p:cNvSpPr txBox="1"/>
          <p:nvPr/>
        </p:nvSpPr>
        <p:spPr>
          <a:xfrm>
            <a:off x="7338325" y="425109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see | seeing</a:t>
            </a:r>
          </a:p>
        </p:txBody>
      </p:sp>
      <p:sp>
        <p:nvSpPr>
          <p:cNvPr id="112" name="TextBox 111"/>
          <p:cNvSpPr txBox="1"/>
          <p:nvPr/>
        </p:nvSpPr>
        <p:spPr>
          <a:xfrm>
            <a:off x="9656225" y="485275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knows | is knowing</a:t>
            </a:r>
          </a:p>
        </p:txBody>
      </p:sp>
      <p:sp>
        <p:nvSpPr>
          <p:cNvPr id="113" name="TextBox 112"/>
          <p:cNvSpPr txBox="1"/>
          <p:nvPr/>
        </p:nvSpPr>
        <p:spPr>
          <a:xfrm>
            <a:off x="9644502" y="426791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know | knowing</a:t>
            </a:r>
          </a:p>
        </p:txBody>
      </p:sp>
      <p:sp>
        <p:nvSpPr>
          <p:cNvPr id="114" name="TextBox 113"/>
          <p:cNvSpPr txBox="1"/>
          <p:nvPr/>
        </p:nvSpPr>
        <p:spPr>
          <a:xfrm>
            <a:off x="4999704" y="5572811"/>
            <a:ext cx="230371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parle</a:t>
            </a:r>
            <a:endParaRPr lang="en-GB" sz="3600" b="1" dirty="0">
              <a:solidFill>
                <a:srgbClr val="5B9BD5">
                  <a:lumMod val="50000"/>
                </a:srgbClr>
              </a:solidFill>
              <a:latin typeface="Century Gothic" panose="020B0502020202020204" pitchFamily="34" charset="0"/>
            </a:endParaRPr>
          </a:p>
        </p:txBody>
      </p:sp>
      <p:sp>
        <p:nvSpPr>
          <p:cNvPr id="115" name="TextBox 114"/>
          <p:cNvSpPr txBox="1"/>
          <p:nvPr/>
        </p:nvSpPr>
        <p:spPr>
          <a:xfrm>
            <a:off x="357338" y="5584534"/>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tient</a:t>
            </a:r>
            <a:endParaRPr lang="en-GB" sz="3600" b="1" dirty="0">
              <a:solidFill>
                <a:srgbClr val="5B9BD5">
                  <a:lumMod val="50000"/>
                </a:srgbClr>
              </a:solidFill>
              <a:latin typeface="Century Gothic" panose="020B0502020202020204" pitchFamily="34" charset="0"/>
            </a:endParaRPr>
          </a:p>
        </p:txBody>
      </p:sp>
      <p:sp>
        <p:nvSpPr>
          <p:cNvPr id="116" name="TextBox 115"/>
          <p:cNvSpPr txBox="1"/>
          <p:nvPr/>
        </p:nvSpPr>
        <p:spPr>
          <a:xfrm>
            <a:off x="2663514" y="5549365"/>
            <a:ext cx="2324871"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montre</a:t>
            </a:r>
            <a:endParaRPr lang="en-GB" sz="3600" b="1" dirty="0">
              <a:solidFill>
                <a:srgbClr val="5B9BD5">
                  <a:lumMod val="50000"/>
                </a:srgbClr>
              </a:solidFill>
              <a:latin typeface="Century Gothic" panose="020B0502020202020204" pitchFamily="34" charset="0"/>
            </a:endParaRPr>
          </a:p>
        </p:txBody>
      </p:sp>
      <p:sp>
        <p:nvSpPr>
          <p:cNvPr id="117" name="TextBox 116"/>
          <p:cNvSpPr txBox="1"/>
          <p:nvPr/>
        </p:nvSpPr>
        <p:spPr>
          <a:xfrm>
            <a:off x="4985927" y="4995148"/>
            <a:ext cx="2317492"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parler</a:t>
            </a:r>
            <a:endParaRPr lang="en-GB" sz="3600" b="1" dirty="0">
              <a:solidFill>
                <a:srgbClr val="5B9BD5">
                  <a:lumMod val="50000"/>
                </a:srgbClr>
              </a:solidFill>
              <a:latin typeface="Century Gothic" panose="020B0502020202020204" pitchFamily="34" charset="0"/>
            </a:endParaRPr>
          </a:p>
        </p:txBody>
      </p:sp>
      <p:sp>
        <p:nvSpPr>
          <p:cNvPr id="118" name="TextBox 117"/>
          <p:cNvSpPr txBox="1"/>
          <p:nvPr/>
        </p:nvSpPr>
        <p:spPr>
          <a:xfrm>
            <a:off x="4848235" y="6060504"/>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speaks | is speaking</a:t>
            </a:r>
          </a:p>
        </p:txBody>
      </p:sp>
      <p:sp>
        <p:nvSpPr>
          <p:cNvPr id="119" name="TextBox 118"/>
          <p:cNvSpPr txBox="1"/>
          <p:nvPr/>
        </p:nvSpPr>
        <p:spPr>
          <a:xfrm>
            <a:off x="4974607" y="5493745"/>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speak | speaking</a:t>
            </a:r>
          </a:p>
        </p:txBody>
      </p:sp>
      <p:sp>
        <p:nvSpPr>
          <p:cNvPr id="120" name="TextBox 119"/>
          <p:cNvSpPr txBox="1"/>
          <p:nvPr/>
        </p:nvSpPr>
        <p:spPr>
          <a:xfrm>
            <a:off x="6765054" y="5026265"/>
            <a:ext cx="599611"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106</a:t>
            </a:r>
          </a:p>
        </p:txBody>
      </p:sp>
      <p:sp>
        <p:nvSpPr>
          <p:cNvPr id="121" name="TextBox 120"/>
          <p:cNvSpPr txBox="1"/>
          <p:nvPr/>
        </p:nvSpPr>
        <p:spPr>
          <a:xfrm>
            <a:off x="359794" y="4995148"/>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tenir</a:t>
            </a:r>
            <a:endParaRPr lang="en-GB" sz="3600" b="1" dirty="0">
              <a:solidFill>
                <a:srgbClr val="5B9BD5">
                  <a:lumMod val="50000"/>
                </a:srgbClr>
              </a:solidFill>
              <a:latin typeface="Century Gothic" panose="020B0502020202020204" pitchFamily="34" charset="0"/>
            </a:endParaRPr>
          </a:p>
        </p:txBody>
      </p:sp>
      <p:sp>
        <p:nvSpPr>
          <p:cNvPr id="122" name="TextBox 121"/>
          <p:cNvSpPr txBox="1"/>
          <p:nvPr/>
        </p:nvSpPr>
        <p:spPr>
          <a:xfrm>
            <a:off x="346019" y="6060504"/>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holds | is holding</a:t>
            </a:r>
          </a:p>
        </p:txBody>
      </p:sp>
      <p:sp>
        <p:nvSpPr>
          <p:cNvPr id="123" name="TextBox 122"/>
          <p:cNvSpPr txBox="1"/>
          <p:nvPr/>
        </p:nvSpPr>
        <p:spPr>
          <a:xfrm>
            <a:off x="357339" y="5475668"/>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hold | holding</a:t>
            </a:r>
          </a:p>
        </p:txBody>
      </p:sp>
      <p:sp>
        <p:nvSpPr>
          <p:cNvPr id="124" name="TextBox 123"/>
          <p:cNvSpPr txBox="1"/>
          <p:nvPr/>
        </p:nvSpPr>
        <p:spPr>
          <a:xfrm>
            <a:off x="2145323" y="5026265"/>
            <a:ext cx="593213"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104</a:t>
            </a:r>
          </a:p>
        </p:txBody>
      </p:sp>
      <p:sp>
        <p:nvSpPr>
          <p:cNvPr id="125" name="TextBox 124"/>
          <p:cNvSpPr txBox="1"/>
          <p:nvPr/>
        </p:nvSpPr>
        <p:spPr>
          <a:xfrm>
            <a:off x="2635722" y="5053763"/>
            <a:ext cx="23037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montrer</a:t>
            </a:r>
            <a:endParaRPr lang="en-GB" sz="3600" b="1" dirty="0">
              <a:solidFill>
                <a:srgbClr val="5B9BD5">
                  <a:lumMod val="50000"/>
                </a:srgbClr>
              </a:solidFill>
              <a:latin typeface="Century Gothic" panose="020B0502020202020204" pitchFamily="34" charset="0"/>
            </a:endParaRPr>
          </a:p>
        </p:txBody>
      </p:sp>
      <p:sp>
        <p:nvSpPr>
          <p:cNvPr id="126" name="TextBox 125"/>
          <p:cNvSpPr txBox="1"/>
          <p:nvPr/>
        </p:nvSpPr>
        <p:spPr>
          <a:xfrm>
            <a:off x="2663514" y="6060504"/>
            <a:ext cx="2324871"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shows | is showing</a:t>
            </a:r>
          </a:p>
        </p:txBody>
      </p:sp>
      <p:sp>
        <p:nvSpPr>
          <p:cNvPr id="127" name="TextBox 126"/>
          <p:cNvSpPr txBox="1"/>
          <p:nvPr/>
        </p:nvSpPr>
        <p:spPr>
          <a:xfrm>
            <a:off x="2670890" y="5517191"/>
            <a:ext cx="2328814"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to show | showing</a:t>
            </a:r>
          </a:p>
        </p:txBody>
      </p:sp>
      <p:sp>
        <p:nvSpPr>
          <p:cNvPr id="128" name="TextBox 127"/>
          <p:cNvSpPr txBox="1"/>
          <p:nvPr/>
        </p:nvSpPr>
        <p:spPr>
          <a:xfrm>
            <a:off x="4468143" y="5014542"/>
            <a:ext cx="590750"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108</a:t>
            </a:r>
          </a:p>
        </p:txBody>
      </p:sp>
      <p:sp>
        <p:nvSpPr>
          <p:cNvPr id="129" name="TextBox 128"/>
          <p:cNvSpPr txBox="1"/>
          <p:nvPr/>
        </p:nvSpPr>
        <p:spPr>
          <a:xfrm>
            <a:off x="7303420" y="4995148"/>
            <a:ext cx="23046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falloir</a:t>
            </a:r>
            <a:endParaRPr lang="en-GB" sz="3600" b="1" dirty="0">
              <a:solidFill>
                <a:srgbClr val="5B9BD5">
                  <a:lumMod val="50000"/>
                </a:srgbClr>
              </a:solidFill>
              <a:latin typeface="Century Gothic" panose="020B0502020202020204" pitchFamily="34" charset="0"/>
            </a:endParaRPr>
          </a:p>
        </p:txBody>
      </p:sp>
      <p:sp>
        <p:nvSpPr>
          <p:cNvPr id="130" name="TextBox 129"/>
          <p:cNvSpPr txBox="1"/>
          <p:nvPr/>
        </p:nvSpPr>
        <p:spPr>
          <a:xfrm>
            <a:off x="7303418" y="5584534"/>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faut</a:t>
            </a:r>
            <a:endParaRPr lang="en-GB" sz="3600" b="1" dirty="0">
              <a:solidFill>
                <a:srgbClr val="5B9BD5">
                  <a:lumMod val="50000"/>
                </a:srgbClr>
              </a:solidFill>
              <a:latin typeface="Century Gothic" panose="020B0502020202020204" pitchFamily="34" charset="0"/>
            </a:endParaRPr>
          </a:p>
        </p:txBody>
      </p:sp>
      <p:sp>
        <p:nvSpPr>
          <p:cNvPr id="131" name="TextBox 130"/>
          <p:cNvSpPr txBox="1"/>
          <p:nvPr/>
        </p:nvSpPr>
        <p:spPr>
          <a:xfrm>
            <a:off x="9224284" y="5031769"/>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68</a:t>
            </a:r>
          </a:p>
        </p:txBody>
      </p:sp>
      <p:sp>
        <p:nvSpPr>
          <p:cNvPr id="132" name="TextBox 131"/>
          <p:cNvSpPr txBox="1"/>
          <p:nvPr/>
        </p:nvSpPr>
        <p:spPr>
          <a:xfrm>
            <a:off x="9607107" y="5076328"/>
            <a:ext cx="2308638" cy="461665"/>
          </a:xfrm>
          <a:prstGeom prst="rect">
            <a:avLst/>
          </a:prstGeom>
          <a:noFill/>
        </p:spPr>
        <p:txBody>
          <a:bodyPr wrap="square" rtlCol="0">
            <a:spAutoFit/>
          </a:bodyPr>
          <a:lstStyle/>
          <a:p>
            <a:pPr algn="ctr"/>
            <a:r>
              <a:rPr lang="en-GB" sz="2400" b="1" dirty="0" err="1">
                <a:solidFill>
                  <a:srgbClr val="5B9BD5">
                    <a:lumMod val="50000"/>
                  </a:srgbClr>
                </a:solidFill>
                <a:latin typeface="Century Gothic" panose="020B0502020202020204" pitchFamily="34" charset="0"/>
              </a:rPr>
              <a:t>comprendre</a:t>
            </a:r>
            <a:endParaRPr lang="en-GB" sz="2400" b="1" dirty="0">
              <a:solidFill>
                <a:srgbClr val="5B9BD5">
                  <a:lumMod val="50000"/>
                </a:srgbClr>
              </a:solidFill>
              <a:latin typeface="Century Gothic" panose="020B0502020202020204" pitchFamily="34" charset="0"/>
            </a:endParaRPr>
          </a:p>
        </p:txBody>
      </p:sp>
      <p:sp>
        <p:nvSpPr>
          <p:cNvPr id="133" name="TextBox 132"/>
          <p:cNvSpPr txBox="1"/>
          <p:nvPr/>
        </p:nvSpPr>
        <p:spPr>
          <a:xfrm>
            <a:off x="9646389" y="5584534"/>
            <a:ext cx="2294855" cy="584775"/>
          </a:xfrm>
          <a:prstGeom prst="rect">
            <a:avLst/>
          </a:prstGeom>
          <a:noFill/>
        </p:spPr>
        <p:txBody>
          <a:bodyPr wrap="square" rtlCol="0">
            <a:spAutoFit/>
          </a:bodyPr>
          <a:lstStyle/>
          <a:p>
            <a:pPr algn="ctr"/>
            <a:r>
              <a:rPr lang="en-GB" sz="3200" b="1" dirty="0" err="1">
                <a:solidFill>
                  <a:srgbClr val="5B9BD5">
                    <a:lumMod val="50000"/>
                  </a:srgbClr>
                </a:solidFill>
                <a:latin typeface="Century Gothic" panose="020B0502020202020204" pitchFamily="34" charset="0"/>
              </a:rPr>
              <a:t>comprend</a:t>
            </a:r>
            <a:endParaRPr lang="en-GB" sz="3200" b="1" dirty="0">
              <a:solidFill>
                <a:srgbClr val="5B9BD5">
                  <a:lumMod val="50000"/>
                </a:srgbClr>
              </a:solidFill>
              <a:latin typeface="Century Gothic" panose="020B0502020202020204" pitchFamily="34" charset="0"/>
            </a:endParaRPr>
          </a:p>
        </p:txBody>
      </p:sp>
      <p:sp>
        <p:nvSpPr>
          <p:cNvPr id="134" name="TextBox 133"/>
          <p:cNvSpPr txBox="1"/>
          <p:nvPr/>
        </p:nvSpPr>
        <p:spPr>
          <a:xfrm>
            <a:off x="11545772" y="5026265"/>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95</a:t>
            </a:r>
          </a:p>
        </p:txBody>
      </p:sp>
      <p:sp>
        <p:nvSpPr>
          <p:cNvPr id="135" name="TextBox 134"/>
          <p:cNvSpPr txBox="1"/>
          <p:nvPr/>
        </p:nvSpPr>
        <p:spPr>
          <a:xfrm>
            <a:off x="7328893" y="604368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is necessary</a:t>
            </a:r>
          </a:p>
        </p:txBody>
      </p:sp>
      <p:sp>
        <p:nvSpPr>
          <p:cNvPr id="136" name="TextBox 135"/>
          <p:cNvSpPr txBox="1"/>
          <p:nvPr/>
        </p:nvSpPr>
        <p:spPr>
          <a:xfrm>
            <a:off x="7328893" y="545884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be necessary</a:t>
            </a:r>
          </a:p>
        </p:txBody>
      </p:sp>
      <p:sp>
        <p:nvSpPr>
          <p:cNvPr id="137" name="TextBox 136"/>
          <p:cNvSpPr txBox="1"/>
          <p:nvPr/>
        </p:nvSpPr>
        <p:spPr>
          <a:xfrm>
            <a:off x="9635070" y="606050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understands | is understanding</a:t>
            </a:r>
          </a:p>
        </p:txBody>
      </p:sp>
      <p:sp>
        <p:nvSpPr>
          <p:cNvPr id="138" name="TextBox 137"/>
          <p:cNvSpPr txBox="1"/>
          <p:nvPr/>
        </p:nvSpPr>
        <p:spPr>
          <a:xfrm>
            <a:off x="9635070" y="5475668"/>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understand | understanding</a:t>
            </a:r>
          </a:p>
        </p:txBody>
      </p:sp>
      <p:sp>
        <p:nvSpPr>
          <p:cNvPr id="139" name="Rectangle 138"/>
          <p:cNvSpPr/>
          <p:nvPr/>
        </p:nvSpPr>
        <p:spPr>
          <a:xfrm>
            <a:off x="2985317" y="6608374"/>
            <a:ext cx="6096000" cy="246221"/>
          </a:xfrm>
          <a:prstGeom prst="rect">
            <a:avLst/>
          </a:prstGeom>
        </p:spPr>
        <p:txBody>
          <a:bodyPr>
            <a:spAutoFit/>
          </a:bodyPr>
          <a:lstStyle/>
          <a:p>
            <a:r>
              <a:rPr lang="en-GB" sz="1000" i="1" dirty="0">
                <a:solidFill>
                  <a:prstClr val="white"/>
                </a:solidFill>
                <a:latin typeface="Century Gothic" panose="020B0502020202020204" pitchFamily="34" charset="0"/>
              </a:rPr>
              <a:t>Source: A Frequency Dictionary of French (</a:t>
            </a:r>
            <a:r>
              <a:rPr lang="en-GB" sz="1000" i="1" dirty="0" err="1">
                <a:solidFill>
                  <a:prstClr val="white"/>
                </a:solidFill>
                <a:latin typeface="Century Gothic" panose="020B0502020202020204" pitchFamily="34" charset="0"/>
              </a:rPr>
              <a:t>Londsale</a:t>
            </a:r>
            <a:r>
              <a:rPr lang="en-GB" sz="1000" i="1" dirty="0">
                <a:solidFill>
                  <a:prstClr val="white"/>
                </a:solidFill>
                <a:latin typeface="Century Gothic" panose="020B0502020202020204" pitchFamily="34" charset="0"/>
              </a:rPr>
              <a:t> &amp; Le Bras, 2009), published by Routledge</a:t>
            </a:r>
            <a:r>
              <a:rPr lang="en-GB" sz="1000" i="1" dirty="0" smtClean="0">
                <a:solidFill>
                  <a:prstClr val="white"/>
                </a:solidFill>
                <a:latin typeface="Century Gothic" panose="020B0502020202020204" pitchFamily="34" charset="0"/>
              </a:rPr>
              <a:t>.</a:t>
            </a:r>
            <a:endParaRPr lang="en-GB" sz="1000" i="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0444523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7" name="TextBox 6"/>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faire</a:t>
            </a:r>
          </a:p>
        </p:txBody>
      </p:sp>
      <p:sp>
        <p:nvSpPr>
          <p:cNvPr id="9" name="TextBox 8"/>
          <p:cNvSpPr txBox="1"/>
          <p:nvPr/>
        </p:nvSpPr>
        <p:spPr>
          <a:xfrm>
            <a:off x="2774400" y="2201853"/>
            <a:ext cx="700264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do, make | doing, making]</a:t>
            </a:r>
          </a:p>
        </p:txBody>
      </p:sp>
      <p:sp>
        <p:nvSpPr>
          <p:cNvPr id="10" name="TextBox 9"/>
          <p:cNvSpPr txBox="1"/>
          <p:nvPr/>
        </p:nvSpPr>
        <p:spPr>
          <a:xfrm>
            <a:off x="3038170" y="3357272"/>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fait</a:t>
            </a:r>
          </a:p>
        </p:txBody>
      </p:sp>
      <p:sp>
        <p:nvSpPr>
          <p:cNvPr id="11" name="TextBox 10"/>
          <p:cNvSpPr txBox="1"/>
          <p:nvPr/>
        </p:nvSpPr>
        <p:spPr>
          <a:xfrm>
            <a:off x="3038169" y="5083336"/>
            <a:ext cx="7336753"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[does, makes | is doing, is making]</a:t>
            </a:r>
          </a:p>
        </p:txBody>
      </p:sp>
    </p:spTree>
    <p:extLst>
      <p:ext uri="{BB962C8B-B14F-4D97-AF65-F5344CB8AC3E}">
        <p14:creationId xmlns:p14="http://schemas.microsoft.com/office/powerpoint/2010/main" val="31160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Fai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3" name="fait.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8" name="TextBox 7"/>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faire</a:t>
            </a:r>
          </a:p>
        </p:txBody>
      </p:sp>
      <p:sp>
        <p:nvSpPr>
          <p:cNvPr id="12" name="TextBox 11"/>
          <p:cNvSpPr txBox="1"/>
          <p:nvPr/>
        </p:nvSpPr>
        <p:spPr>
          <a:xfrm>
            <a:off x="2541624" y="2124254"/>
            <a:ext cx="718956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do, make | making, doing]</a:t>
            </a:r>
          </a:p>
        </p:txBody>
      </p:sp>
      <p:sp>
        <p:nvSpPr>
          <p:cNvPr id="13" name="TextBox 12"/>
          <p:cNvSpPr txBox="1"/>
          <p:nvPr/>
        </p:nvSpPr>
        <p:spPr>
          <a:xfrm>
            <a:off x="2965018" y="3378645"/>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fait</a:t>
            </a:r>
          </a:p>
        </p:txBody>
      </p:sp>
      <p:sp>
        <p:nvSpPr>
          <p:cNvPr id="14" name="TextBox 13"/>
          <p:cNvSpPr txBox="1"/>
          <p:nvPr/>
        </p:nvSpPr>
        <p:spPr>
          <a:xfrm>
            <a:off x="2965017" y="5074391"/>
            <a:ext cx="7262717"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[does, makes | is doing, is making]</a:t>
            </a:r>
          </a:p>
        </p:txBody>
      </p:sp>
      <p:sp>
        <p:nvSpPr>
          <p:cNvPr id="15" name="Action Button: Help 14">
            <a:hlinkClick r:id="" action="ppaction://noaction" highlightClick="1"/>
          </p:cNvPr>
          <p:cNvSpPr/>
          <p:nvPr/>
        </p:nvSpPr>
        <p:spPr>
          <a:xfrm>
            <a:off x="2495652" y="2222061"/>
            <a:ext cx="542518" cy="478022"/>
          </a:xfrm>
          <a:prstGeom prst="actionButtonHelp">
            <a:avLst/>
          </a:prstGeom>
          <a:solidFill>
            <a:schemeClr val="accent1">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Action Button: Help 15">
            <a:hlinkClick r:id="" action="ppaction://noaction" highlightClick="1"/>
          </p:cNvPr>
          <p:cNvSpPr/>
          <p:nvPr/>
        </p:nvSpPr>
        <p:spPr>
          <a:xfrm>
            <a:off x="2541624" y="5074391"/>
            <a:ext cx="542518" cy="478022"/>
          </a:xfrm>
          <a:prstGeom prst="actionButtonHelp">
            <a:avLst/>
          </a:prstGeom>
          <a:solidFill>
            <a:schemeClr val="accent1">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57995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Fai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3" name="fai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p:bldP spid="14" grpId="0" animBg="1"/>
      <p:bldP spid="15"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fait</a:t>
            </a:r>
          </a:p>
        </p:txBody>
      </p:sp>
      <p:sp>
        <p:nvSpPr>
          <p:cNvPr id="4" name="TextBox 3"/>
          <p:cNvSpPr txBox="1"/>
          <p:nvPr/>
        </p:nvSpPr>
        <p:spPr>
          <a:xfrm>
            <a:off x="2381028" y="2196517"/>
            <a:ext cx="7846707"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[does, makes | is doing, is making]</a:t>
            </a:r>
          </a:p>
        </p:txBody>
      </p:sp>
      <p:sp>
        <p:nvSpPr>
          <p:cNvPr id="5" name="TextBox 4"/>
          <p:cNvSpPr txBox="1"/>
          <p:nvPr/>
        </p:nvSpPr>
        <p:spPr>
          <a:xfrm>
            <a:off x="2933323" y="3350789"/>
            <a:ext cx="6225922" cy="1015663"/>
          </a:xfrm>
          <a:prstGeom prst="rect">
            <a:avLst/>
          </a:prstGeom>
          <a:solidFill>
            <a:schemeClr val="bg1"/>
          </a:solidFill>
        </p:spPr>
        <p:txBody>
          <a:bodyPr wrap="square" rtlCol="0">
            <a:spAutoFit/>
          </a:bodyPr>
          <a:lstStyle/>
          <a:p>
            <a:pPr algn="ctr"/>
            <a:r>
              <a:rPr lang="en-GB" sz="6000" dirty="0">
                <a:solidFill>
                  <a:srgbClr val="5B9BD5">
                    <a:lumMod val="50000"/>
                  </a:srgbClr>
                </a:solidFill>
                <a:latin typeface="Century Gothic" panose="020B0502020202020204" pitchFamily="34" charset="0"/>
              </a:rPr>
              <a:t>Zara </a:t>
            </a:r>
            <a:r>
              <a:rPr lang="en-GB" sz="6000" b="1" dirty="0">
                <a:solidFill>
                  <a:srgbClr val="EA5F00"/>
                </a:solidFill>
                <a:latin typeface="Century Gothic" panose="020B0502020202020204" pitchFamily="34" charset="0"/>
                <a:cs typeface="Calibri" panose="020F0502020204030204" pitchFamily="34" charset="0"/>
              </a:rPr>
              <a:t>fait</a:t>
            </a:r>
            <a:r>
              <a:rPr lang="en-GB" sz="6000" dirty="0">
                <a:solidFill>
                  <a:srgbClr val="5B9BD5">
                    <a:lumMod val="50000"/>
                  </a:srgbClr>
                </a:solidFill>
                <a:latin typeface="Century Gothic" panose="020B0502020202020204" pitchFamily="34" charset="0"/>
              </a:rPr>
              <a:t> le lit.</a:t>
            </a:r>
            <a:endParaRPr lang="fr-FR" sz="6000" dirty="0">
              <a:solidFill>
                <a:srgbClr val="EA5F00"/>
              </a:solidFill>
              <a:latin typeface="Century Gothic" panose="020B0502020202020204" pitchFamily="34" charset="0"/>
              <a:cs typeface="Calibri" panose="020F0502020204030204" pitchFamily="34" charset="0"/>
            </a:endParaRPr>
          </a:p>
        </p:txBody>
      </p:sp>
      <p:sp>
        <p:nvSpPr>
          <p:cNvPr id="7" name="TextBox 6"/>
          <p:cNvSpPr txBox="1"/>
          <p:nvPr/>
        </p:nvSpPr>
        <p:spPr>
          <a:xfrm>
            <a:off x="0" y="4351174"/>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Zara </a:t>
            </a:r>
            <a:r>
              <a:rPr lang="en-HK" sz="3200" b="1" dirty="0">
                <a:solidFill>
                  <a:srgbClr val="EA5F00"/>
                </a:solidFill>
                <a:latin typeface="Century Gothic" panose="020B0502020202020204" pitchFamily="34" charset="0"/>
                <a:cs typeface="Calibri" panose="020F0502020204030204" pitchFamily="34" charset="0"/>
              </a:rPr>
              <a:t>makes </a:t>
            </a:r>
            <a:r>
              <a:rPr lang="en-GB" sz="3200" dirty="0">
                <a:solidFill>
                  <a:srgbClr val="5B9BD5">
                    <a:lumMod val="50000"/>
                  </a:srgbClr>
                </a:solidFill>
                <a:latin typeface="Century Gothic" panose="020B0502020202020204" pitchFamily="34" charset="0"/>
              </a:rPr>
              <a:t>|</a:t>
            </a:r>
            <a:r>
              <a:rPr lang="en-HK" sz="3200" b="1" dirty="0">
                <a:solidFill>
                  <a:srgbClr val="EA5F00"/>
                </a:solidFill>
                <a:latin typeface="Century Gothic" panose="020B0502020202020204" pitchFamily="34" charset="0"/>
                <a:cs typeface="Calibri" panose="020F0502020204030204" pitchFamily="34" charset="0"/>
              </a:rPr>
              <a:t> is making</a:t>
            </a:r>
            <a:r>
              <a:rPr lang="en-HK" sz="3200" dirty="0">
                <a:solidFill>
                  <a:srgbClr val="5B9BD5">
                    <a:lumMod val="50000"/>
                  </a:srgbClr>
                </a:solidFill>
                <a:latin typeface="Century Gothic" panose="020B0502020202020204" pitchFamily="34" charset="0"/>
              </a:rPr>
              <a:t> the bed</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367171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fait.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3" name="Zara_fait_le_li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faire</a:t>
            </a:r>
          </a:p>
        </p:txBody>
      </p:sp>
      <p:sp>
        <p:nvSpPr>
          <p:cNvPr id="4" name="TextBox 3"/>
          <p:cNvSpPr txBox="1"/>
          <p:nvPr/>
        </p:nvSpPr>
        <p:spPr>
          <a:xfrm>
            <a:off x="3038170" y="2176662"/>
            <a:ext cx="6264092"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do, make | doing, making]</a:t>
            </a:r>
          </a:p>
        </p:txBody>
      </p:sp>
      <p:sp>
        <p:nvSpPr>
          <p:cNvPr id="5" name="TextBox 4"/>
          <p:cNvSpPr txBox="1"/>
          <p:nvPr/>
        </p:nvSpPr>
        <p:spPr>
          <a:xfrm>
            <a:off x="1115366" y="4037385"/>
            <a:ext cx="9652335" cy="1015663"/>
          </a:xfrm>
          <a:prstGeom prst="rect">
            <a:avLst/>
          </a:prstGeom>
          <a:solidFill>
            <a:schemeClr val="bg1"/>
          </a:solidFill>
        </p:spPr>
        <p:txBody>
          <a:bodyPr wrap="square" rtlCol="0">
            <a:spAutoFit/>
          </a:bodyPr>
          <a:lstStyle/>
          <a:p>
            <a:pPr algn="ctr"/>
            <a:r>
              <a:rPr lang="fr" sz="6000" dirty="0">
                <a:solidFill>
                  <a:srgbClr val="5B9BD5">
                    <a:lumMod val="50000"/>
                  </a:srgbClr>
                </a:solidFill>
                <a:latin typeface="Century Gothic" panose="020B0502020202020204" pitchFamily="34" charset="0"/>
              </a:rPr>
              <a:t>Zara aime </a:t>
            </a:r>
            <a:r>
              <a:rPr lang="fr" sz="6000" b="1" dirty="0">
                <a:solidFill>
                  <a:srgbClr val="EA5F00"/>
                </a:solidFill>
                <a:latin typeface="Century Gothic" panose="020B0502020202020204" pitchFamily="34" charset="0"/>
                <a:cs typeface="Calibri" panose="020F0502020204030204" pitchFamily="34" charset="0"/>
              </a:rPr>
              <a:t>faire</a:t>
            </a:r>
            <a:r>
              <a:rPr lang="fr" sz="6000" dirty="0">
                <a:solidFill>
                  <a:srgbClr val="5B9BD5">
                    <a:lumMod val="50000"/>
                  </a:srgbClr>
                </a:solidFill>
                <a:latin typeface="Century Gothic" panose="020B0502020202020204" pitchFamily="34" charset="0"/>
              </a:rPr>
              <a:t> le lit.</a:t>
            </a:r>
            <a:endParaRPr lang="en-GB" sz="6000" dirty="0">
              <a:solidFill>
                <a:srgbClr val="5B9BD5">
                  <a:lumMod val="50000"/>
                </a:srgbClr>
              </a:solidFill>
              <a:latin typeface="Century Gothic" panose="020B0502020202020204" pitchFamily="34" charset="0"/>
            </a:endParaRPr>
          </a:p>
        </p:txBody>
      </p:sp>
      <p:sp>
        <p:nvSpPr>
          <p:cNvPr id="7" name="TextBox 6"/>
          <p:cNvSpPr txBox="1"/>
          <p:nvPr/>
        </p:nvSpPr>
        <p:spPr>
          <a:xfrm>
            <a:off x="0" y="5053048"/>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Zara likes </a:t>
            </a:r>
            <a:r>
              <a:rPr lang="en-HK" sz="3200" b="1" dirty="0">
                <a:solidFill>
                  <a:srgbClr val="EA5F00"/>
                </a:solidFill>
                <a:latin typeface="Century Gothic" panose="020B0502020202020204" pitchFamily="34" charset="0"/>
                <a:cs typeface="Calibri" panose="020F0502020204030204" pitchFamily="34" charset="0"/>
              </a:rPr>
              <a:t>making</a:t>
            </a:r>
            <a:r>
              <a:rPr lang="en-HK" sz="3200" dirty="0">
                <a:solidFill>
                  <a:srgbClr val="5B9BD5">
                    <a:lumMod val="50000"/>
                  </a:srgbClr>
                </a:solidFill>
                <a:latin typeface="Century Gothic" panose="020B0502020202020204" pitchFamily="34" charset="0"/>
              </a:rPr>
              <a:t> the bed</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233730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Faire.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3" name="Zara_aime_faire_le_li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fait</a:t>
            </a:r>
          </a:p>
        </p:txBody>
      </p:sp>
      <p:sp>
        <p:nvSpPr>
          <p:cNvPr id="4" name="TextBox 3"/>
          <p:cNvSpPr txBox="1"/>
          <p:nvPr/>
        </p:nvSpPr>
        <p:spPr>
          <a:xfrm>
            <a:off x="3038170" y="2177384"/>
            <a:ext cx="6914722"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[does, makes | is doing, making]</a:t>
            </a:r>
          </a:p>
        </p:txBody>
      </p:sp>
      <p:sp>
        <p:nvSpPr>
          <p:cNvPr id="5" name="Action Button: Help 4">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Action Button: Help 6">
            <a:hlinkClick r:id="" action="ppaction://noaction" highlightClick="1"/>
          </p:cNvPr>
          <p:cNvSpPr/>
          <p:nvPr/>
        </p:nvSpPr>
        <p:spPr>
          <a:xfrm>
            <a:off x="2495652" y="43752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168713" y="3244587"/>
            <a:ext cx="6250685" cy="1938992"/>
          </a:xfrm>
          <a:prstGeom prst="rect">
            <a:avLst/>
          </a:prstGeom>
          <a:solidFill>
            <a:schemeClr val="bg1"/>
          </a:solidFill>
        </p:spPr>
        <p:txBody>
          <a:bodyPr wrap="square" rtlCol="0">
            <a:spAutoFit/>
          </a:bodyPr>
          <a:lstStyle/>
          <a:p>
            <a:pPr algn="ctr"/>
            <a:r>
              <a:rPr lang="en-GB" sz="6000" dirty="0">
                <a:solidFill>
                  <a:srgbClr val="5B9BD5">
                    <a:lumMod val="50000"/>
                  </a:srgbClr>
                </a:solidFill>
                <a:latin typeface="Century Gothic" panose="020B0502020202020204" pitchFamily="34" charset="0"/>
              </a:rPr>
              <a:t>Zara</a:t>
            </a:r>
            <a:r>
              <a:rPr lang="zh-CN" altLang="en-US" sz="6000" dirty="0">
                <a:solidFill>
                  <a:srgbClr val="5B9BD5">
                    <a:lumMod val="50000"/>
                  </a:srgbClr>
                </a:solidFill>
                <a:latin typeface="Century Gothic" panose="020B0502020202020204" pitchFamily="34" charset="0"/>
              </a:rPr>
              <a:t> </a:t>
            </a:r>
            <a:r>
              <a:rPr lang="en-US" altLang="zh-CN" sz="6000" dirty="0">
                <a:solidFill>
                  <a:srgbClr val="5B9BD5">
                    <a:lumMod val="50000"/>
                  </a:srgbClr>
                </a:solidFill>
                <a:latin typeface="Century Gothic" panose="020B0502020202020204" pitchFamily="34" charset="0"/>
              </a:rPr>
              <a:t>____</a:t>
            </a:r>
            <a:r>
              <a:rPr lang="en-GB" sz="6000" dirty="0">
                <a:solidFill>
                  <a:srgbClr val="5B9BD5">
                    <a:lumMod val="50000"/>
                  </a:srgbClr>
                </a:solidFill>
                <a:latin typeface="Century Gothic" panose="020B0502020202020204" pitchFamily="34" charset="0"/>
              </a:rPr>
              <a:t> le lit.</a:t>
            </a:r>
            <a:endParaRPr lang="fr-FR" sz="6000" dirty="0">
              <a:solidFill>
                <a:srgbClr val="EA5F00"/>
              </a:solidFill>
              <a:latin typeface="Century Gothic" panose="020B0502020202020204" pitchFamily="34" charset="0"/>
              <a:cs typeface="Calibri" panose="020F0502020204030204" pitchFamily="34" charset="0"/>
            </a:endParaRPr>
          </a:p>
          <a:p>
            <a:pPr algn="ctr"/>
            <a:endParaRPr lang="fr-FR" sz="6000" dirty="0">
              <a:solidFill>
                <a:srgbClr val="EA5F00"/>
              </a:solidFill>
              <a:latin typeface="Century Gothic" panose="020B0502020202020204" pitchFamily="34" charset="0"/>
              <a:cs typeface="Calibri" panose="020F0502020204030204" pitchFamily="34" charset="0"/>
            </a:endParaRPr>
          </a:p>
        </p:txBody>
      </p:sp>
      <p:sp>
        <p:nvSpPr>
          <p:cNvPr id="9" name="TextBox 8"/>
          <p:cNvSpPr txBox="1"/>
          <p:nvPr/>
        </p:nvSpPr>
        <p:spPr>
          <a:xfrm>
            <a:off x="2637953" y="4375241"/>
            <a:ext cx="8160133" cy="584775"/>
          </a:xfrm>
          <a:prstGeom prst="rect">
            <a:avLst/>
          </a:prstGeom>
          <a:no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Zara </a:t>
            </a:r>
            <a:r>
              <a:rPr lang="en-HK" sz="3200" b="1" dirty="0">
                <a:solidFill>
                  <a:srgbClr val="EA5F00"/>
                </a:solidFill>
                <a:latin typeface="Century Gothic" panose="020B0502020202020204" pitchFamily="34" charset="0"/>
                <a:cs typeface="Calibri" panose="020F0502020204030204" pitchFamily="34" charset="0"/>
              </a:rPr>
              <a:t>makes </a:t>
            </a:r>
            <a:r>
              <a:rPr lang="en-GB" sz="3200" dirty="0">
                <a:solidFill>
                  <a:srgbClr val="5B9BD5">
                    <a:lumMod val="50000"/>
                  </a:srgbClr>
                </a:solidFill>
                <a:latin typeface="Century Gothic" panose="020B0502020202020204" pitchFamily="34" charset="0"/>
              </a:rPr>
              <a:t>|</a:t>
            </a:r>
            <a:r>
              <a:rPr lang="en-HK" sz="3200" b="1" dirty="0">
                <a:solidFill>
                  <a:srgbClr val="EA5F00"/>
                </a:solidFill>
                <a:latin typeface="Century Gothic" panose="020B0502020202020204" pitchFamily="34" charset="0"/>
                <a:cs typeface="Calibri" panose="020F0502020204030204" pitchFamily="34" charset="0"/>
              </a:rPr>
              <a:t> is making</a:t>
            </a:r>
            <a:r>
              <a:rPr lang="en-HK" sz="3200" dirty="0">
                <a:solidFill>
                  <a:srgbClr val="5B9BD5">
                    <a:lumMod val="50000"/>
                  </a:srgbClr>
                </a:solidFill>
                <a:latin typeface="Century Gothic" panose="020B0502020202020204" pitchFamily="34" charset="0"/>
              </a:rPr>
              <a:t> the bed</a:t>
            </a:r>
            <a:r>
              <a:rPr lang="en-GB" sz="3200" dirty="0">
                <a:solidFill>
                  <a:srgbClr val="5B9BD5">
                    <a:lumMod val="50000"/>
                  </a:srgbClr>
                </a:solidFill>
                <a:latin typeface="Century Gothic" panose="020B0502020202020204" pitchFamily="34" charset="0"/>
              </a:rPr>
              <a:t>.]</a:t>
            </a:r>
          </a:p>
        </p:txBody>
      </p:sp>
      <p:sp>
        <p:nvSpPr>
          <p:cNvPr id="10" name="Rectangle 9"/>
          <p:cNvSpPr/>
          <p:nvPr/>
        </p:nvSpPr>
        <p:spPr>
          <a:xfrm>
            <a:off x="5711745" y="3244587"/>
            <a:ext cx="1322798" cy="1015663"/>
          </a:xfrm>
          <a:prstGeom prst="rect">
            <a:avLst/>
          </a:prstGeom>
        </p:spPr>
        <p:txBody>
          <a:bodyPr wrap="none">
            <a:spAutoFit/>
          </a:bodyPr>
          <a:lstStyle/>
          <a:p>
            <a:r>
              <a:rPr lang="en-GB" sz="6000" b="1" dirty="0">
                <a:solidFill>
                  <a:srgbClr val="EA5F00"/>
                </a:solidFill>
                <a:latin typeface="Century Gothic" panose="020B0502020202020204" pitchFamily="34" charset="0"/>
                <a:cs typeface="Calibri" panose="020F0502020204030204" pitchFamily="34" charset="0"/>
              </a:rPr>
              <a:t>fait</a:t>
            </a:r>
            <a:endParaRPr lang="en-GB" sz="6000" dirty="0">
              <a:solidFill>
                <a:prstClr val="black"/>
              </a:solidFill>
            </a:endParaRPr>
          </a:p>
        </p:txBody>
      </p:sp>
    </p:spTree>
    <p:extLst>
      <p:ext uri="{BB962C8B-B14F-4D97-AF65-F5344CB8AC3E}">
        <p14:creationId xmlns:p14="http://schemas.microsoft.com/office/powerpoint/2010/main" val="423870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fai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3" name="Zara_GAP_le_l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4" name="Zara_fait_le_li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3031" y="1283440"/>
            <a:ext cx="10859839" cy="3170099"/>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a:spAutoFit/>
          </a:bodyPr>
          <a:lstStyle/>
          <a:p>
            <a:r>
              <a:rPr lang="en-GB" sz="4000" dirty="0">
                <a:solidFill>
                  <a:schemeClr val="accent5">
                    <a:lumMod val="50000"/>
                  </a:schemeClr>
                </a:solidFill>
                <a:latin typeface="Century Gothic" panose="020B0502020202020204" pitchFamily="34" charset="0"/>
              </a:rPr>
              <a:t>With a long-term learning process such as the mastery of a second language, </a:t>
            </a:r>
            <a:r>
              <a:rPr lang="en-GB" sz="4000" b="1" i="1" dirty="0">
                <a:solidFill>
                  <a:schemeClr val="accent5">
                    <a:lumMod val="50000"/>
                  </a:schemeClr>
                </a:solidFill>
                <a:latin typeface="Century Gothic" panose="020B0502020202020204" pitchFamily="34" charset="0"/>
              </a:rPr>
              <a:t>learners' ultimate success will depend heavily on their level of motivation.</a:t>
            </a:r>
          </a:p>
          <a:p>
            <a:pPr algn="r"/>
            <a:r>
              <a:rPr lang="en-GB" sz="4000" b="1" i="1" dirty="0">
                <a:solidFill>
                  <a:schemeClr val="accent5">
                    <a:lumMod val="50000"/>
                  </a:schemeClr>
                </a:solidFill>
                <a:latin typeface="Century Gothic" panose="020B0502020202020204" pitchFamily="34" charset="0"/>
              </a:rPr>
              <a:t> </a:t>
            </a:r>
            <a:r>
              <a:rPr lang="en-GB" sz="4000" i="1" dirty="0">
                <a:solidFill>
                  <a:schemeClr val="accent5">
                    <a:lumMod val="50000"/>
                  </a:schemeClr>
                </a:solidFill>
                <a:latin typeface="Century Gothic" panose="020B0502020202020204" pitchFamily="34" charset="0"/>
              </a:rPr>
              <a:t>(</a:t>
            </a:r>
            <a:r>
              <a:rPr lang="en-GB" sz="4000" i="1" dirty="0" err="1">
                <a:solidFill>
                  <a:schemeClr val="accent5">
                    <a:lumMod val="50000"/>
                  </a:schemeClr>
                </a:solidFill>
                <a:latin typeface="Century Gothic" panose="020B0502020202020204" pitchFamily="34" charset="0"/>
              </a:rPr>
              <a:t>Dörnyei</a:t>
            </a:r>
            <a:r>
              <a:rPr lang="en-GB" sz="4000" i="1" dirty="0">
                <a:solidFill>
                  <a:schemeClr val="accent5">
                    <a:lumMod val="50000"/>
                  </a:schemeClr>
                </a:solidFill>
                <a:latin typeface="Century Gothic" panose="020B0502020202020204" pitchFamily="34" charset="0"/>
              </a:rPr>
              <a:t>, 2014)</a:t>
            </a:r>
          </a:p>
        </p:txBody>
      </p:sp>
    </p:spTree>
    <p:extLst>
      <p:ext uri="{BB962C8B-B14F-4D97-AF65-F5344CB8AC3E}">
        <p14:creationId xmlns:p14="http://schemas.microsoft.com/office/powerpoint/2010/main" val="248164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faire</a:t>
            </a:r>
          </a:p>
        </p:txBody>
      </p:sp>
      <p:sp>
        <p:nvSpPr>
          <p:cNvPr id="4" name="TextBox 3"/>
          <p:cNvSpPr txBox="1"/>
          <p:nvPr/>
        </p:nvSpPr>
        <p:spPr>
          <a:xfrm>
            <a:off x="3038169" y="2176662"/>
            <a:ext cx="680921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do, make |doing, making]</a:t>
            </a:r>
          </a:p>
        </p:txBody>
      </p:sp>
      <p:sp>
        <p:nvSpPr>
          <p:cNvPr id="5" name="TextBox 4"/>
          <p:cNvSpPr txBox="1"/>
          <p:nvPr/>
        </p:nvSpPr>
        <p:spPr>
          <a:xfrm>
            <a:off x="2495653" y="4061381"/>
            <a:ext cx="9493148" cy="1015663"/>
          </a:xfrm>
          <a:prstGeom prst="rect">
            <a:avLst/>
          </a:prstGeom>
          <a:solidFill>
            <a:schemeClr val="bg1"/>
          </a:solidFill>
        </p:spPr>
        <p:txBody>
          <a:bodyPr wrap="square" rtlCol="0">
            <a:spAutoFit/>
          </a:bodyPr>
          <a:lstStyle/>
          <a:p>
            <a:pPr algn="ctr"/>
            <a:r>
              <a:rPr lang="fr" sz="6000" dirty="0">
                <a:solidFill>
                  <a:srgbClr val="5B9BD5">
                    <a:lumMod val="50000"/>
                  </a:srgbClr>
                </a:solidFill>
                <a:latin typeface="Century Gothic" panose="020B0502020202020204" pitchFamily="34" charset="0"/>
              </a:rPr>
              <a:t>Zara aime ____ le lit.</a:t>
            </a:r>
            <a:endParaRPr lang="en-GB" sz="6000" dirty="0">
              <a:solidFill>
                <a:srgbClr val="5B9BD5">
                  <a:lumMod val="50000"/>
                </a:srgbClr>
              </a:solidFill>
              <a:latin typeface="Century Gothic" panose="020B0502020202020204" pitchFamily="34" charset="0"/>
            </a:endParaRPr>
          </a:p>
        </p:txBody>
      </p:sp>
      <p:sp>
        <p:nvSpPr>
          <p:cNvPr id="7" name="TextBox 6"/>
          <p:cNvSpPr txBox="1"/>
          <p:nvPr/>
        </p:nvSpPr>
        <p:spPr>
          <a:xfrm>
            <a:off x="3399692" y="5053048"/>
            <a:ext cx="573258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Zara likes </a:t>
            </a:r>
            <a:r>
              <a:rPr lang="en-HK" sz="3200" b="1" dirty="0">
                <a:solidFill>
                  <a:srgbClr val="EA5F00"/>
                </a:solidFill>
                <a:latin typeface="Century Gothic" panose="020B0502020202020204" pitchFamily="34" charset="0"/>
                <a:cs typeface="Calibri" panose="020F0502020204030204" pitchFamily="34" charset="0"/>
              </a:rPr>
              <a:t>making</a:t>
            </a:r>
            <a:r>
              <a:rPr lang="en-HK" sz="3200" dirty="0">
                <a:solidFill>
                  <a:srgbClr val="5B9BD5">
                    <a:lumMod val="50000"/>
                  </a:srgbClr>
                </a:solidFill>
                <a:latin typeface="Century Gothic" panose="020B0502020202020204" pitchFamily="34" charset="0"/>
              </a:rPr>
              <a:t> the bed</a:t>
            </a:r>
            <a:r>
              <a:rPr lang="en-GB" sz="3200" dirty="0">
                <a:solidFill>
                  <a:srgbClr val="5B9BD5">
                    <a:lumMod val="50000"/>
                  </a:srgbClr>
                </a:solidFill>
                <a:latin typeface="Century Gothic" panose="020B0502020202020204" pitchFamily="34" charset="0"/>
              </a:rPr>
              <a:t>.]</a:t>
            </a:r>
          </a:p>
        </p:txBody>
      </p:sp>
      <p:sp>
        <p:nvSpPr>
          <p:cNvPr id="8" name="Action Button: Help 7">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Action Button: Help 8">
            <a:hlinkClick r:id="" action="ppaction://noaction" highlightClick="1"/>
          </p:cNvPr>
          <p:cNvSpPr/>
          <p:nvPr/>
        </p:nvSpPr>
        <p:spPr>
          <a:xfrm>
            <a:off x="2495652" y="43752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FF2B5EF4-FFF2-40B4-BE49-F238E27FC236}">
                <a16:creationId xmlns="" xmlns:a16="http://schemas.microsoft.com/office/drawing/2014/main" id="{3095B070-9F18-1047-AD42-62F8B79E04A2}"/>
              </a:ext>
            </a:extLst>
          </p:cNvPr>
          <p:cNvSpPr/>
          <p:nvPr/>
        </p:nvSpPr>
        <p:spPr>
          <a:xfrm>
            <a:off x="7422587" y="4078026"/>
            <a:ext cx="1830950" cy="1015663"/>
          </a:xfrm>
          <a:prstGeom prst="rect">
            <a:avLst/>
          </a:prstGeom>
        </p:spPr>
        <p:txBody>
          <a:bodyPr wrap="none">
            <a:spAutoFit/>
          </a:bodyPr>
          <a:lstStyle/>
          <a:p>
            <a:r>
              <a:rPr lang="fr" sz="6000" b="1" dirty="0">
                <a:solidFill>
                  <a:srgbClr val="EA5F00"/>
                </a:solidFill>
                <a:latin typeface="Century Gothic" panose="020B0502020202020204" pitchFamily="34" charset="0"/>
                <a:cs typeface="Calibri" panose="020F0502020204030204" pitchFamily="34" charset="0"/>
              </a:rPr>
              <a:t>faire</a:t>
            </a:r>
            <a:endParaRPr lang="en-GB" sz="6000" dirty="0">
              <a:solidFill>
                <a:prstClr val="black"/>
              </a:solidFill>
            </a:endParaRPr>
          </a:p>
        </p:txBody>
      </p:sp>
      <p:sp>
        <p:nvSpPr>
          <p:cNvPr id="11" name="Action Button: End 10">
            <a:hlinkClick r:id="rId6" action="ppaction://hlinksldjump" highlightClick="1"/>
          </p:cNvPr>
          <p:cNvSpPr/>
          <p:nvPr/>
        </p:nvSpPr>
        <p:spPr>
          <a:xfrm>
            <a:off x="11158151" y="222422"/>
            <a:ext cx="741406" cy="716692"/>
          </a:xfrm>
          <a:prstGeom prst="actionButtonEnd">
            <a:avLst/>
          </a:prstGeom>
          <a:solidFill>
            <a:schemeClr val="accent5">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404673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Fair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4" name="Zara_aime_GAP_le_l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5" name="Zara_aime_faire_le_li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48478" y="189824"/>
          <a:ext cx="11581450" cy="6040968"/>
        </p:xfrm>
        <a:graphic>
          <a:graphicData uri="http://schemas.openxmlformats.org/drawingml/2006/table">
            <a:tbl>
              <a:tblPr firstRow="1" bandRow="1">
                <a:tableStyleId>{5940675A-B579-460E-94D1-54222C63F5DA}</a:tableStyleId>
              </a:tblPr>
              <a:tblGrid>
                <a:gridCol w="2316290"/>
                <a:gridCol w="2316290"/>
                <a:gridCol w="2316290"/>
                <a:gridCol w="2316290"/>
                <a:gridCol w="2316290"/>
              </a:tblGrid>
              <a:tr h="2013656">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r>
              <a:tr h="2013656">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r>
              <a:tr h="2013656">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r>
            </a:tbl>
          </a:graphicData>
        </a:graphic>
      </p:graphicFrame>
      <p:sp>
        <p:nvSpPr>
          <p:cNvPr id="8" name="TextBox 7"/>
          <p:cNvSpPr txBox="1"/>
          <p:nvPr/>
        </p:nvSpPr>
        <p:spPr>
          <a:xfrm>
            <a:off x="3277297" y="6356823"/>
            <a:ext cx="5956419" cy="371742"/>
          </a:xfrm>
          <a:prstGeom prst="rect">
            <a:avLst/>
          </a:prstGeom>
          <a:noFill/>
        </p:spPr>
        <p:txBody>
          <a:bodyPr wrap="square" rtlCol="0">
            <a:spAutoFit/>
          </a:bodyPr>
          <a:lstStyle/>
          <a:p>
            <a:r>
              <a:rPr lang="en-GB" dirty="0">
                <a:solidFill>
                  <a:prstClr val="white"/>
                </a:solidFill>
                <a:latin typeface="Century Gothic" panose="020B0502020202020204" pitchFamily="34" charset="0"/>
              </a:rPr>
              <a:t>15 high-frequency </a:t>
            </a:r>
            <a:r>
              <a:rPr lang="en-GB" dirty="0" smtClean="0">
                <a:solidFill>
                  <a:prstClr val="white"/>
                </a:solidFill>
                <a:latin typeface="Century Gothic" panose="020B0502020202020204" pitchFamily="34" charset="0"/>
              </a:rPr>
              <a:t>prototype French </a:t>
            </a:r>
            <a:r>
              <a:rPr lang="en-GB" dirty="0">
                <a:solidFill>
                  <a:prstClr val="white"/>
                </a:solidFill>
                <a:latin typeface="Century Gothic" panose="020B0502020202020204" pitchFamily="34" charset="0"/>
              </a:rPr>
              <a:t>verbs </a:t>
            </a:r>
          </a:p>
        </p:txBody>
      </p:sp>
      <p:sp>
        <p:nvSpPr>
          <p:cNvPr id="9" name="TextBox 8"/>
          <p:cNvSpPr txBox="1"/>
          <p:nvPr/>
        </p:nvSpPr>
        <p:spPr>
          <a:xfrm>
            <a:off x="350934" y="234551"/>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jouer</a:t>
            </a:r>
            <a:endParaRPr lang="en-GB" sz="4000" b="1" dirty="0">
              <a:solidFill>
                <a:srgbClr val="5B9BD5">
                  <a:lumMod val="50000"/>
                </a:srgbClr>
              </a:solidFill>
              <a:latin typeface="Century Gothic" panose="020B0502020202020204" pitchFamily="34" charset="0"/>
            </a:endParaRPr>
          </a:p>
        </p:txBody>
      </p:sp>
      <p:sp>
        <p:nvSpPr>
          <p:cNvPr id="10" name="TextBox 9"/>
          <p:cNvSpPr txBox="1"/>
          <p:nvPr/>
        </p:nvSpPr>
        <p:spPr>
          <a:xfrm>
            <a:off x="332175" y="1865953"/>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plays | is playing</a:t>
            </a:r>
          </a:p>
        </p:txBody>
      </p:sp>
      <p:sp>
        <p:nvSpPr>
          <p:cNvPr id="11" name="TextBox 10"/>
          <p:cNvSpPr txBox="1"/>
          <p:nvPr/>
        </p:nvSpPr>
        <p:spPr>
          <a:xfrm>
            <a:off x="341523" y="1227276"/>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joue</a:t>
            </a:r>
            <a:endParaRPr lang="en-GB" sz="3600" b="1" dirty="0">
              <a:solidFill>
                <a:srgbClr val="5B9BD5">
                  <a:lumMod val="50000"/>
                </a:srgbClr>
              </a:solidFill>
              <a:latin typeface="Century Gothic" panose="020B0502020202020204" pitchFamily="34" charset="0"/>
            </a:endParaRPr>
          </a:p>
        </p:txBody>
      </p:sp>
      <p:sp>
        <p:nvSpPr>
          <p:cNvPr id="12" name="TextBox 11"/>
          <p:cNvSpPr txBox="1"/>
          <p:nvPr/>
        </p:nvSpPr>
        <p:spPr>
          <a:xfrm>
            <a:off x="332175" y="861259"/>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play | playing</a:t>
            </a:r>
          </a:p>
        </p:txBody>
      </p:sp>
      <p:sp>
        <p:nvSpPr>
          <p:cNvPr id="13" name="TextBox 12"/>
          <p:cNvSpPr txBox="1"/>
          <p:nvPr/>
        </p:nvSpPr>
        <p:spPr>
          <a:xfrm>
            <a:off x="2136886" y="153268"/>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219</a:t>
            </a:r>
          </a:p>
        </p:txBody>
      </p:sp>
      <p:sp>
        <p:nvSpPr>
          <p:cNvPr id="139" name="Rectangle 138"/>
          <p:cNvSpPr/>
          <p:nvPr/>
        </p:nvSpPr>
        <p:spPr>
          <a:xfrm>
            <a:off x="2985317" y="6608374"/>
            <a:ext cx="6096000" cy="246221"/>
          </a:xfrm>
          <a:prstGeom prst="rect">
            <a:avLst/>
          </a:prstGeom>
        </p:spPr>
        <p:txBody>
          <a:bodyPr>
            <a:spAutoFit/>
          </a:bodyPr>
          <a:lstStyle/>
          <a:p>
            <a:r>
              <a:rPr lang="en-GB" sz="1000" i="1" dirty="0">
                <a:solidFill>
                  <a:prstClr val="white"/>
                </a:solidFill>
                <a:latin typeface="Century Gothic" panose="020B0502020202020204" pitchFamily="34" charset="0"/>
              </a:rPr>
              <a:t>Source: A Frequency Dictionary of French (</a:t>
            </a:r>
            <a:r>
              <a:rPr lang="en-GB" sz="1000" i="1" dirty="0" err="1">
                <a:solidFill>
                  <a:prstClr val="white"/>
                </a:solidFill>
                <a:latin typeface="Century Gothic" panose="020B0502020202020204" pitchFamily="34" charset="0"/>
              </a:rPr>
              <a:t>Londsale</a:t>
            </a:r>
            <a:r>
              <a:rPr lang="en-GB" sz="1000" i="1" dirty="0">
                <a:solidFill>
                  <a:prstClr val="white"/>
                </a:solidFill>
                <a:latin typeface="Century Gothic" panose="020B0502020202020204" pitchFamily="34" charset="0"/>
              </a:rPr>
              <a:t> &amp; Le Bras, 2009), published by Routledge</a:t>
            </a:r>
            <a:r>
              <a:rPr lang="en-GB" sz="1000" i="1" dirty="0" smtClean="0">
                <a:solidFill>
                  <a:prstClr val="white"/>
                </a:solidFill>
                <a:latin typeface="Century Gothic" panose="020B0502020202020204" pitchFamily="34" charset="0"/>
              </a:rPr>
              <a:t>.</a:t>
            </a:r>
            <a:endParaRPr lang="en-GB" sz="1000" i="1" dirty="0">
              <a:solidFill>
                <a:prstClr val="white"/>
              </a:solidFill>
              <a:latin typeface="Century Gothic" panose="020B0502020202020204" pitchFamily="34" charset="0"/>
            </a:endParaRPr>
          </a:p>
        </p:txBody>
      </p:sp>
      <p:sp>
        <p:nvSpPr>
          <p:cNvPr id="140" name="TextBox 139"/>
          <p:cNvSpPr txBox="1"/>
          <p:nvPr/>
        </p:nvSpPr>
        <p:spPr>
          <a:xfrm>
            <a:off x="2664486" y="242205"/>
            <a:ext cx="2311096" cy="707886"/>
          </a:xfrm>
          <a:prstGeom prst="rect">
            <a:avLst/>
          </a:prstGeom>
          <a:noFill/>
        </p:spPr>
        <p:txBody>
          <a:bodyPr wrap="square" rtlCol="0">
            <a:spAutoFit/>
          </a:bodyPr>
          <a:lstStyle/>
          <a:p>
            <a:pPr algn="ctr"/>
            <a:r>
              <a:rPr lang="en-GB" sz="4000" b="1" dirty="0">
                <a:solidFill>
                  <a:srgbClr val="5B9BD5">
                    <a:lumMod val="50000"/>
                  </a:srgbClr>
                </a:solidFill>
                <a:latin typeface="Century Gothic" panose="020B0502020202020204" pitchFamily="34" charset="0"/>
              </a:rPr>
              <a:t>manger</a:t>
            </a:r>
          </a:p>
        </p:txBody>
      </p:sp>
      <p:sp>
        <p:nvSpPr>
          <p:cNvPr id="141" name="TextBox 140"/>
          <p:cNvSpPr txBox="1"/>
          <p:nvPr/>
        </p:nvSpPr>
        <p:spPr>
          <a:xfrm>
            <a:off x="2645727" y="1873607"/>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eats | is eating</a:t>
            </a:r>
          </a:p>
        </p:txBody>
      </p:sp>
      <p:sp>
        <p:nvSpPr>
          <p:cNvPr id="142" name="TextBox 141"/>
          <p:cNvSpPr txBox="1"/>
          <p:nvPr/>
        </p:nvSpPr>
        <p:spPr>
          <a:xfrm>
            <a:off x="2655075" y="1234930"/>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mange</a:t>
            </a:r>
          </a:p>
        </p:txBody>
      </p:sp>
      <p:sp>
        <p:nvSpPr>
          <p:cNvPr id="143" name="TextBox 142"/>
          <p:cNvSpPr txBox="1"/>
          <p:nvPr/>
        </p:nvSpPr>
        <p:spPr>
          <a:xfrm>
            <a:off x="2645727" y="868913"/>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eat | eating</a:t>
            </a:r>
          </a:p>
        </p:txBody>
      </p:sp>
      <p:sp>
        <p:nvSpPr>
          <p:cNvPr id="144" name="TextBox 143"/>
          <p:cNvSpPr txBox="1"/>
          <p:nvPr/>
        </p:nvSpPr>
        <p:spPr>
          <a:xfrm>
            <a:off x="4292600" y="160922"/>
            <a:ext cx="770662"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1338</a:t>
            </a:r>
          </a:p>
        </p:txBody>
      </p:sp>
      <p:sp>
        <p:nvSpPr>
          <p:cNvPr id="145" name="TextBox 144"/>
          <p:cNvSpPr txBox="1"/>
          <p:nvPr/>
        </p:nvSpPr>
        <p:spPr>
          <a:xfrm>
            <a:off x="4973055" y="242205"/>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écouter</a:t>
            </a:r>
            <a:endParaRPr lang="en-GB" sz="4000" b="1" dirty="0">
              <a:solidFill>
                <a:srgbClr val="5B9BD5">
                  <a:lumMod val="50000"/>
                </a:srgbClr>
              </a:solidFill>
              <a:latin typeface="Century Gothic" panose="020B0502020202020204" pitchFamily="34" charset="0"/>
            </a:endParaRPr>
          </a:p>
        </p:txBody>
      </p:sp>
      <p:sp>
        <p:nvSpPr>
          <p:cNvPr id="146" name="TextBox 145"/>
          <p:cNvSpPr txBox="1"/>
          <p:nvPr/>
        </p:nvSpPr>
        <p:spPr>
          <a:xfrm>
            <a:off x="4954296" y="1873607"/>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listens | is listening</a:t>
            </a:r>
          </a:p>
        </p:txBody>
      </p:sp>
      <p:sp>
        <p:nvSpPr>
          <p:cNvPr id="147" name="TextBox 146"/>
          <p:cNvSpPr txBox="1"/>
          <p:nvPr/>
        </p:nvSpPr>
        <p:spPr>
          <a:xfrm>
            <a:off x="4963644" y="1234930"/>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écoute</a:t>
            </a:r>
            <a:endParaRPr lang="en-GB" sz="3600" b="1" dirty="0">
              <a:solidFill>
                <a:srgbClr val="5B9BD5">
                  <a:lumMod val="50000"/>
                </a:srgbClr>
              </a:solidFill>
              <a:latin typeface="Century Gothic" panose="020B0502020202020204" pitchFamily="34" charset="0"/>
            </a:endParaRPr>
          </a:p>
        </p:txBody>
      </p:sp>
      <p:sp>
        <p:nvSpPr>
          <p:cNvPr id="148" name="TextBox 147"/>
          <p:cNvSpPr txBox="1"/>
          <p:nvPr/>
        </p:nvSpPr>
        <p:spPr>
          <a:xfrm>
            <a:off x="4954296" y="868913"/>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listen | listening</a:t>
            </a:r>
          </a:p>
        </p:txBody>
      </p:sp>
      <p:sp>
        <p:nvSpPr>
          <p:cNvPr id="149" name="TextBox 148"/>
          <p:cNvSpPr txBox="1"/>
          <p:nvPr/>
        </p:nvSpPr>
        <p:spPr>
          <a:xfrm>
            <a:off x="6759007" y="160922"/>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429</a:t>
            </a:r>
          </a:p>
        </p:txBody>
      </p:sp>
      <p:sp>
        <p:nvSpPr>
          <p:cNvPr id="150" name="TextBox 149"/>
          <p:cNvSpPr txBox="1"/>
          <p:nvPr/>
        </p:nvSpPr>
        <p:spPr>
          <a:xfrm>
            <a:off x="7281703" y="271552"/>
            <a:ext cx="2311096" cy="707886"/>
          </a:xfrm>
          <a:prstGeom prst="rect">
            <a:avLst/>
          </a:prstGeom>
          <a:noFill/>
        </p:spPr>
        <p:txBody>
          <a:bodyPr wrap="square" rtlCol="0">
            <a:spAutoFit/>
          </a:bodyPr>
          <a:lstStyle/>
          <a:p>
            <a:pPr algn="ctr"/>
            <a:r>
              <a:rPr lang="en-GB" sz="4000" b="1" dirty="0">
                <a:solidFill>
                  <a:srgbClr val="5B9BD5">
                    <a:lumMod val="50000"/>
                  </a:srgbClr>
                </a:solidFill>
                <a:latin typeface="Century Gothic" panose="020B0502020202020204" pitchFamily="34" charset="0"/>
              </a:rPr>
              <a:t>chanter</a:t>
            </a:r>
          </a:p>
        </p:txBody>
      </p:sp>
      <p:sp>
        <p:nvSpPr>
          <p:cNvPr id="151" name="TextBox 150"/>
          <p:cNvSpPr txBox="1"/>
          <p:nvPr/>
        </p:nvSpPr>
        <p:spPr>
          <a:xfrm>
            <a:off x="7256528" y="1903932"/>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sings | is singing</a:t>
            </a:r>
          </a:p>
        </p:txBody>
      </p:sp>
      <p:sp>
        <p:nvSpPr>
          <p:cNvPr id="152" name="TextBox 151"/>
          <p:cNvSpPr txBox="1"/>
          <p:nvPr/>
        </p:nvSpPr>
        <p:spPr>
          <a:xfrm>
            <a:off x="7265876" y="1265255"/>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chante</a:t>
            </a:r>
            <a:endParaRPr lang="en-GB" sz="3600" b="1" dirty="0">
              <a:solidFill>
                <a:srgbClr val="5B9BD5">
                  <a:lumMod val="50000"/>
                </a:srgbClr>
              </a:solidFill>
              <a:latin typeface="Century Gothic" panose="020B0502020202020204" pitchFamily="34" charset="0"/>
            </a:endParaRPr>
          </a:p>
        </p:txBody>
      </p:sp>
      <p:sp>
        <p:nvSpPr>
          <p:cNvPr id="153" name="TextBox 152"/>
          <p:cNvSpPr txBox="1"/>
          <p:nvPr/>
        </p:nvSpPr>
        <p:spPr>
          <a:xfrm>
            <a:off x="7256528" y="899238"/>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sing | singing</a:t>
            </a:r>
          </a:p>
        </p:txBody>
      </p:sp>
      <p:sp>
        <p:nvSpPr>
          <p:cNvPr id="154" name="TextBox 153"/>
          <p:cNvSpPr txBox="1"/>
          <p:nvPr/>
        </p:nvSpPr>
        <p:spPr>
          <a:xfrm>
            <a:off x="8881533" y="191247"/>
            <a:ext cx="792530"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1820</a:t>
            </a:r>
          </a:p>
        </p:txBody>
      </p:sp>
      <p:sp>
        <p:nvSpPr>
          <p:cNvPr id="155" name="TextBox 154"/>
          <p:cNvSpPr txBox="1"/>
          <p:nvPr/>
        </p:nvSpPr>
        <p:spPr>
          <a:xfrm>
            <a:off x="9590272" y="319297"/>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étudier</a:t>
            </a:r>
            <a:endParaRPr lang="en-GB" sz="4000" b="1" dirty="0">
              <a:solidFill>
                <a:srgbClr val="5B9BD5">
                  <a:lumMod val="50000"/>
                </a:srgbClr>
              </a:solidFill>
              <a:latin typeface="Century Gothic" panose="020B0502020202020204" pitchFamily="34" charset="0"/>
            </a:endParaRPr>
          </a:p>
        </p:txBody>
      </p:sp>
      <p:sp>
        <p:nvSpPr>
          <p:cNvPr id="156" name="TextBox 155"/>
          <p:cNvSpPr txBox="1"/>
          <p:nvPr/>
        </p:nvSpPr>
        <p:spPr>
          <a:xfrm>
            <a:off x="9574542" y="1900053"/>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studies | is studying</a:t>
            </a:r>
          </a:p>
        </p:txBody>
      </p:sp>
      <p:sp>
        <p:nvSpPr>
          <p:cNvPr id="157" name="TextBox 156"/>
          <p:cNvSpPr txBox="1"/>
          <p:nvPr/>
        </p:nvSpPr>
        <p:spPr>
          <a:xfrm>
            <a:off x="9583890" y="1261376"/>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étudie</a:t>
            </a:r>
            <a:endParaRPr lang="en-GB" sz="3600" b="1" dirty="0">
              <a:solidFill>
                <a:srgbClr val="5B9BD5">
                  <a:lumMod val="50000"/>
                </a:srgbClr>
              </a:solidFill>
              <a:latin typeface="Century Gothic" panose="020B0502020202020204" pitchFamily="34" charset="0"/>
            </a:endParaRPr>
          </a:p>
        </p:txBody>
      </p:sp>
      <p:sp>
        <p:nvSpPr>
          <p:cNvPr id="158" name="TextBox 157"/>
          <p:cNvSpPr txBox="1"/>
          <p:nvPr/>
        </p:nvSpPr>
        <p:spPr>
          <a:xfrm>
            <a:off x="9571513" y="946005"/>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study | studying</a:t>
            </a:r>
          </a:p>
        </p:txBody>
      </p:sp>
      <p:sp>
        <p:nvSpPr>
          <p:cNvPr id="159" name="TextBox 158"/>
          <p:cNvSpPr txBox="1"/>
          <p:nvPr/>
        </p:nvSpPr>
        <p:spPr>
          <a:xfrm>
            <a:off x="11379019" y="153268"/>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960</a:t>
            </a:r>
          </a:p>
        </p:txBody>
      </p:sp>
      <p:sp>
        <p:nvSpPr>
          <p:cNvPr id="160" name="TextBox 159"/>
          <p:cNvSpPr txBox="1"/>
          <p:nvPr/>
        </p:nvSpPr>
        <p:spPr>
          <a:xfrm>
            <a:off x="366898" y="2333871"/>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regarder</a:t>
            </a:r>
            <a:endParaRPr lang="en-GB" sz="3600" b="1" dirty="0">
              <a:solidFill>
                <a:srgbClr val="5B9BD5">
                  <a:lumMod val="50000"/>
                </a:srgbClr>
              </a:solidFill>
              <a:latin typeface="Century Gothic" panose="020B0502020202020204" pitchFamily="34" charset="0"/>
            </a:endParaRPr>
          </a:p>
        </p:txBody>
      </p:sp>
      <p:sp>
        <p:nvSpPr>
          <p:cNvPr id="161" name="TextBox 160"/>
          <p:cNvSpPr txBox="1"/>
          <p:nvPr/>
        </p:nvSpPr>
        <p:spPr>
          <a:xfrm>
            <a:off x="332175" y="3888838"/>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watches | is watching</a:t>
            </a:r>
          </a:p>
        </p:txBody>
      </p:sp>
      <p:sp>
        <p:nvSpPr>
          <p:cNvPr id="162" name="TextBox 161"/>
          <p:cNvSpPr txBox="1"/>
          <p:nvPr/>
        </p:nvSpPr>
        <p:spPr>
          <a:xfrm>
            <a:off x="341523" y="3250161"/>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regarde</a:t>
            </a:r>
            <a:endParaRPr lang="en-GB" sz="3600" b="1" dirty="0">
              <a:solidFill>
                <a:srgbClr val="5B9BD5">
                  <a:lumMod val="50000"/>
                </a:srgbClr>
              </a:solidFill>
              <a:latin typeface="Century Gothic" panose="020B0502020202020204" pitchFamily="34" charset="0"/>
            </a:endParaRPr>
          </a:p>
        </p:txBody>
      </p:sp>
      <p:sp>
        <p:nvSpPr>
          <p:cNvPr id="163" name="TextBox 162"/>
          <p:cNvSpPr txBox="1"/>
          <p:nvPr/>
        </p:nvSpPr>
        <p:spPr>
          <a:xfrm>
            <a:off x="332175" y="2884144"/>
            <a:ext cx="2313552" cy="523220"/>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watch, look | watching, looking</a:t>
            </a:r>
          </a:p>
        </p:txBody>
      </p:sp>
      <p:sp>
        <p:nvSpPr>
          <p:cNvPr id="164" name="TextBox 163"/>
          <p:cNvSpPr txBox="1"/>
          <p:nvPr/>
        </p:nvSpPr>
        <p:spPr>
          <a:xfrm>
            <a:off x="2136886" y="2176153"/>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425</a:t>
            </a:r>
          </a:p>
        </p:txBody>
      </p:sp>
      <p:sp>
        <p:nvSpPr>
          <p:cNvPr id="165" name="TextBox 164"/>
          <p:cNvSpPr txBox="1"/>
          <p:nvPr/>
        </p:nvSpPr>
        <p:spPr>
          <a:xfrm>
            <a:off x="2664486" y="2265090"/>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écrire</a:t>
            </a:r>
            <a:endParaRPr lang="en-GB" sz="4000" b="1" dirty="0">
              <a:solidFill>
                <a:srgbClr val="5B9BD5">
                  <a:lumMod val="50000"/>
                </a:srgbClr>
              </a:solidFill>
              <a:latin typeface="Century Gothic" panose="020B0502020202020204" pitchFamily="34" charset="0"/>
            </a:endParaRPr>
          </a:p>
        </p:txBody>
      </p:sp>
      <p:sp>
        <p:nvSpPr>
          <p:cNvPr id="166" name="TextBox 165"/>
          <p:cNvSpPr txBox="1"/>
          <p:nvPr/>
        </p:nvSpPr>
        <p:spPr>
          <a:xfrm>
            <a:off x="2645727" y="3896492"/>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writes | is writing</a:t>
            </a:r>
          </a:p>
        </p:txBody>
      </p:sp>
      <p:sp>
        <p:nvSpPr>
          <p:cNvPr id="167" name="TextBox 166"/>
          <p:cNvSpPr txBox="1"/>
          <p:nvPr/>
        </p:nvSpPr>
        <p:spPr>
          <a:xfrm>
            <a:off x="2655075" y="3257815"/>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écrit</a:t>
            </a:r>
            <a:endParaRPr lang="en-GB" sz="3600" b="1" dirty="0">
              <a:solidFill>
                <a:srgbClr val="5B9BD5">
                  <a:lumMod val="50000"/>
                </a:srgbClr>
              </a:solidFill>
              <a:latin typeface="Century Gothic" panose="020B0502020202020204" pitchFamily="34" charset="0"/>
            </a:endParaRPr>
          </a:p>
        </p:txBody>
      </p:sp>
      <p:sp>
        <p:nvSpPr>
          <p:cNvPr id="168" name="TextBox 167"/>
          <p:cNvSpPr txBox="1"/>
          <p:nvPr/>
        </p:nvSpPr>
        <p:spPr>
          <a:xfrm>
            <a:off x="2645727" y="2891798"/>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write | writing</a:t>
            </a:r>
          </a:p>
        </p:txBody>
      </p:sp>
      <p:sp>
        <p:nvSpPr>
          <p:cNvPr id="169" name="TextBox 168"/>
          <p:cNvSpPr txBox="1"/>
          <p:nvPr/>
        </p:nvSpPr>
        <p:spPr>
          <a:xfrm>
            <a:off x="4292600" y="2183807"/>
            <a:ext cx="770662"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382</a:t>
            </a:r>
          </a:p>
        </p:txBody>
      </p:sp>
      <p:sp>
        <p:nvSpPr>
          <p:cNvPr id="170" name="TextBox 169"/>
          <p:cNvSpPr txBox="1"/>
          <p:nvPr/>
        </p:nvSpPr>
        <p:spPr>
          <a:xfrm>
            <a:off x="4973218" y="2367405"/>
            <a:ext cx="2311096" cy="584775"/>
          </a:xfrm>
          <a:prstGeom prst="rect">
            <a:avLst/>
          </a:prstGeom>
          <a:noFill/>
        </p:spPr>
        <p:txBody>
          <a:bodyPr wrap="square" rtlCol="0">
            <a:spAutoFit/>
          </a:bodyPr>
          <a:lstStyle/>
          <a:p>
            <a:pPr algn="ctr"/>
            <a:r>
              <a:rPr lang="en-GB" sz="3200" b="1" dirty="0" err="1">
                <a:solidFill>
                  <a:srgbClr val="5B9BD5">
                    <a:lumMod val="50000"/>
                  </a:srgbClr>
                </a:solidFill>
                <a:latin typeface="Century Gothic" panose="020B0502020202020204" pitchFamily="34" charset="0"/>
              </a:rPr>
              <a:t>apprendre</a:t>
            </a:r>
            <a:endParaRPr lang="en-GB" sz="3200" b="1" dirty="0">
              <a:solidFill>
                <a:srgbClr val="5B9BD5">
                  <a:lumMod val="50000"/>
                </a:srgbClr>
              </a:solidFill>
              <a:latin typeface="Century Gothic" panose="020B0502020202020204" pitchFamily="34" charset="0"/>
            </a:endParaRPr>
          </a:p>
        </p:txBody>
      </p:sp>
      <p:sp>
        <p:nvSpPr>
          <p:cNvPr id="171" name="TextBox 170"/>
          <p:cNvSpPr txBox="1"/>
          <p:nvPr/>
        </p:nvSpPr>
        <p:spPr>
          <a:xfrm>
            <a:off x="4954296" y="3896492"/>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learns | is learning</a:t>
            </a:r>
          </a:p>
        </p:txBody>
      </p:sp>
      <p:sp>
        <p:nvSpPr>
          <p:cNvPr id="172" name="TextBox 171"/>
          <p:cNvSpPr txBox="1"/>
          <p:nvPr/>
        </p:nvSpPr>
        <p:spPr>
          <a:xfrm>
            <a:off x="4963644" y="3257815"/>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apprend</a:t>
            </a:r>
            <a:endParaRPr lang="en-GB" sz="3600" b="1" dirty="0">
              <a:solidFill>
                <a:srgbClr val="5B9BD5">
                  <a:lumMod val="50000"/>
                </a:srgbClr>
              </a:solidFill>
              <a:latin typeface="Century Gothic" panose="020B0502020202020204" pitchFamily="34" charset="0"/>
            </a:endParaRPr>
          </a:p>
        </p:txBody>
      </p:sp>
      <p:sp>
        <p:nvSpPr>
          <p:cNvPr id="173" name="TextBox 172"/>
          <p:cNvSpPr txBox="1"/>
          <p:nvPr/>
        </p:nvSpPr>
        <p:spPr>
          <a:xfrm>
            <a:off x="4954296" y="2891798"/>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learn | learning</a:t>
            </a:r>
          </a:p>
        </p:txBody>
      </p:sp>
      <p:sp>
        <p:nvSpPr>
          <p:cNvPr id="174" name="TextBox 173"/>
          <p:cNvSpPr txBox="1"/>
          <p:nvPr/>
        </p:nvSpPr>
        <p:spPr>
          <a:xfrm>
            <a:off x="6759007" y="2183807"/>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327</a:t>
            </a:r>
          </a:p>
        </p:txBody>
      </p:sp>
      <p:sp>
        <p:nvSpPr>
          <p:cNvPr id="175" name="TextBox 174"/>
          <p:cNvSpPr txBox="1"/>
          <p:nvPr/>
        </p:nvSpPr>
        <p:spPr>
          <a:xfrm>
            <a:off x="7281703" y="2294437"/>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dormir</a:t>
            </a:r>
            <a:endParaRPr lang="en-GB" sz="4000" b="1" dirty="0">
              <a:solidFill>
                <a:srgbClr val="5B9BD5">
                  <a:lumMod val="50000"/>
                </a:srgbClr>
              </a:solidFill>
              <a:latin typeface="Century Gothic" panose="020B0502020202020204" pitchFamily="34" charset="0"/>
            </a:endParaRPr>
          </a:p>
        </p:txBody>
      </p:sp>
      <p:sp>
        <p:nvSpPr>
          <p:cNvPr id="176" name="TextBox 175"/>
          <p:cNvSpPr txBox="1"/>
          <p:nvPr/>
        </p:nvSpPr>
        <p:spPr>
          <a:xfrm>
            <a:off x="7256528" y="3926817"/>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sleeps | is sleeping</a:t>
            </a:r>
          </a:p>
        </p:txBody>
      </p:sp>
      <p:sp>
        <p:nvSpPr>
          <p:cNvPr id="177" name="TextBox 176"/>
          <p:cNvSpPr txBox="1"/>
          <p:nvPr/>
        </p:nvSpPr>
        <p:spPr>
          <a:xfrm>
            <a:off x="7265876" y="3288140"/>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dort</a:t>
            </a:r>
            <a:endParaRPr lang="en-GB" sz="3600" b="1" dirty="0">
              <a:solidFill>
                <a:srgbClr val="5B9BD5">
                  <a:lumMod val="50000"/>
                </a:srgbClr>
              </a:solidFill>
              <a:latin typeface="Century Gothic" panose="020B0502020202020204" pitchFamily="34" charset="0"/>
            </a:endParaRPr>
          </a:p>
        </p:txBody>
      </p:sp>
      <p:sp>
        <p:nvSpPr>
          <p:cNvPr id="178" name="TextBox 177"/>
          <p:cNvSpPr txBox="1"/>
          <p:nvPr/>
        </p:nvSpPr>
        <p:spPr>
          <a:xfrm>
            <a:off x="7256528" y="2922123"/>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sleep | sleeping</a:t>
            </a:r>
          </a:p>
        </p:txBody>
      </p:sp>
      <p:sp>
        <p:nvSpPr>
          <p:cNvPr id="179" name="TextBox 178"/>
          <p:cNvSpPr txBox="1"/>
          <p:nvPr/>
        </p:nvSpPr>
        <p:spPr>
          <a:xfrm>
            <a:off x="8881533" y="2214132"/>
            <a:ext cx="792530"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1836</a:t>
            </a:r>
          </a:p>
        </p:txBody>
      </p:sp>
      <p:sp>
        <p:nvSpPr>
          <p:cNvPr id="180" name="TextBox 179"/>
          <p:cNvSpPr txBox="1"/>
          <p:nvPr/>
        </p:nvSpPr>
        <p:spPr>
          <a:xfrm>
            <a:off x="9592056" y="2308266"/>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travailler</a:t>
            </a:r>
            <a:endParaRPr lang="en-GB" sz="4000" b="1" dirty="0">
              <a:solidFill>
                <a:srgbClr val="5B9BD5">
                  <a:lumMod val="50000"/>
                </a:srgbClr>
              </a:solidFill>
              <a:latin typeface="Century Gothic" panose="020B0502020202020204" pitchFamily="34" charset="0"/>
            </a:endParaRPr>
          </a:p>
        </p:txBody>
      </p:sp>
      <p:sp>
        <p:nvSpPr>
          <p:cNvPr id="181" name="TextBox 180"/>
          <p:cNvSpPr txBox="1"/>
          <p:nvPr/>
        </p:nvSpPr>
        <p:spPr>
          <a:xfrm>
            <a:off x="9574308" y="3906519"/>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works | is working</a:t>
            </a:r>
          </a:p>
        </p:txBody>
      </p:sp>
      <p:sp>
        <p:nvSpPr>
          <p:cNvPr id="182" name="TextBox 181"/>
          <p:cNvSpPr txBox="1"/>
          <p:nvPr/>
        </p:nvSpPr>
        <p:spPr>
          <a:xfrm>
            <a:off x="9581684" y="3286216"/>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travaille</a:t>
            </a:r>
            <a:endParaRPr lang="en-GB" sz="3600" b="1" dirty="0">
              <a:solidFill>
                <a:srgbClr val="5B9BD5">
                  <a:lumMod val="50000"/>
                </a:srgbClr>
              </a:solidFill>
              <a:latin typeface="Century Gothic" panose="020B0502020202020204" pitchFamily="34" charset="0"/>
            </a:endParaRPr>
          </a:p>
        </p:txBody>
      </p:sp>
      <p:sp>
        <p:nvSpPr>
          <p:cNvPr id="183" name="TextBox 182"/>
          <p:cNvSpPr txBox="1"/>
          <p:nvPr/>
        </p:nvSpPr>
        <p:spPr>
          <a:xfrm>
            <a:off x="9573297" y="2934974"/>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work | working</a:t>
            </a:r>
          </a:p>
        </p:txBody>
      </p:sp>
      <p:sp>
        <p:nvSpPr>
          <p:cNvPr id="184" name="TextBox 183"/>
          <p:cNvSpPr txBox="1"/>
          <p:nvPr/>
        </p:nvSpPr>
        <p:spPr>
          <a:xfrm>
            <a:off x="11379019" y="2176153"/>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290</a:t>
            </a:r>
          </a:p>
        </p:txBody>
      </p:sp>
      <p:sp>
        <p:nvSpPr>
          <p:cNvPr id="185" name="TextBox 184"/>
          <p:cNvSpPr txBox="1"/>
          <p:nvPr/>
        </p:nvSpPr>
        <p:spPr>
          <a:xfrm>
            <a:off x="367237" y="4268087"/>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préparer</a:t>
            </a:r>
            <a:endParaRPr lang="en-GB" sz="3600" b="1" dirty="0">
              <a:solidFill>
                <a:srgbClr val="5B9BD5">
                  <a:lumMod val="50000"/>
                </a:srgbClr>
              </a:solidFill>
              <a:latin typeface="Century Gothic" panose="020B0502020202020204" pitchFamily="34" charset="0"/>
            </a:endParaRPr>
          </a:p>
        </p:txBody>
      </p:sp>
      <p:sp>
        <p:nvSpPr>
          <p:cNvPr id="186" name="TextBox 185"/>
          <p:cNvSpPr txBox="1"/>
          <p:nvPr/>
        </p:nvSpPr>
        <p:spPr>
          <a:xfrm>
            <a:off x="348478" y="5899489"/>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prepares | is preparing</a:t>
            </a:r>
          </a:p>
        </p:txBody>
      </p:sp>
      <p:sp>
        <p:nvSpPr>
          <p:cNvPr id="187" name="TextBox 186"/>
          <p:cNvSpPr txBox="1"/>
          <p:nvPr/>
        </p:nvSpPr>
        <p:spPr>
          <a:xfrm>
            <a:off x="357826" y="5260812"/>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prépare</a:t>
            </a:r>
            <a:endParaRPr lang="en-GB" sz="3600" b="1" dirty="0">
              <a:solidFill>
                <a:srgbClr val="5B9BD5">
                  <a:lumMod val="50000"/>
                </a:srgbClr>
              </a:solidFill>
              <a:latin typeface="Century Gothic" panose="020B0502020202020204" pitchFamily="34" charset="0"/>
            </a:endParaRPr>
          </a:p>
        </p:txBody>
      </p:sp>
      <p:sp>
        <p:nvSpPr>
          <p:cNvPr id="188" name="TextBox 187"/>
          <p:cNvSpPr txBox="1"/>
          <p:nvPr/>
        </p:nvSpPr>
        <p:spPr>
          <a:xfrm>
            <a:off x="348478" y="4894795"/>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prepare | preparing</a:t>
            </a:r>
          </a:p>
        </p:txBody>
      </p:sp>
      <p:sp>
        <p:nvSpPr>
          <p:cNvPr id="189" name="TextBox 188"/>
          <p:cNvSpPr txBox="1"/>
          <p:nvPr/>
        </p:nvSpPr>
        <p:spPr>
          <a:xfrm>
            <a:off x="2153189" y="4186804"/>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201</a:t>
            </a:r>
          </a:p>
        </p:txBody>
      </p:sp>
      <p:sp>
        <p:nvSpPr>
          <p:cNvPr id="190" name="TextBox 189"/>
          <p:cNvSpPr txBox="1"/>
          <p:nvPr/>
        </p:nvSpPr>
        <p:spPr>
          <a:xfrm>
            <a:off x="2680789" y="4275741"/>
            <a:ext cx="2311096" cy="707886"/>
          </a:xfrm>
          <a:prstGeom prst="rect">
            <a:avLst/>
          </a:prstGeom>
          <a:noFill/>
        </p:spPr>
        <p:txBody>
          <a:bodyPr wrap="square" rtlCol="0">
            <a:spAutoFit/>
          </a:bodyPr>
          <a:lstStyle/>
          <a:p>
            <a:pPr algn="ctr"/>
            <a:r>
              <a:rPr lang="en-GB" sz="4000" b="1" dirty="0">
                <a:solidFill>
                  <a:srgbClr val="5B9BD5">
                    <a:lumMod val="50000"/>
                  </a:srgbClr>
                </a:solidFill>
                <a:latin typeface="Century Gothic" panose="020B0502020202020204" pitchFamily="34" charset="0"/>
              </a:rPr>
              <a:t>aider</a:t>
            </a:r>
          </a:p>
        </p:txBody>
      </p:sp>
      <p:sp>
        <p:nvSpPr>
          <p:cNvPr id="191" name="TextBox 190"/>
          <p:cNvSpPr txBox="1"/>
          <p:nvPr/>
        </p:nvSpPr>
        <p:spPr>
          <a:xfrm>
            <a:off x="2662030" y="5907143"/>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helps | is helping</a:t>
            </a:r>
          </a:p>
        </p:txBody>
      </p:sp>
      <p:sp>
        <p:nvSpPr>
          <p:cNvPr id="192" name="TextBox 191"/>
          <p:cNvSpPr txBox="1"/>
          <p:nvPr/>
        </p:nvSpPr>
        <p:spPr>
          <a:xfrm>
            <a:off x="2671378" y="5268466"/>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aide</a:t>
            </a:r>
          </a:p>
        </p:txBody>
      </p:sp>
      <p:sp>
        <p:nvSpPr>
          <p:cNvPr id="193" name="TextBox 192"/>
          <p:cNvSpPr txBox="1"/>
          <p:nvPr/>
        </p:nvSpPr>
        <p:spPr>
          <a:xfrm>
            <a:off x="2662030" y="4902449"/>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help | helping</a:t>
            </a:r>
          </a:p>
        </p:txBody>
      </p:sp>
      <p:sp>
        <p:nvSpPr>
          <p:cNvPr id="194" name="TextBox 193"/>
          <p:cNvSpPr txBox="1"/>
          <p:nvPr/>
        </p:nvSpPr>
        <p:spPr>
          <a:xfrm>
            <a:off x="4308903" y="4194458"/>
            <a:ext cx="770662"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413</a:t>
            </a:r>
          </a:p>
        </p:txBody>
      </p:sp>
      <p:sp>
        <p:nvSpPr>
          <p:cNvPr id="195" name="TextBox 194"/>
          <p:cNvSpPr txBox="1"/>
          <p:nvPr/>
        </p:nvSpPr>
        <p:spPr>
          <a:xfrm>
            <a:off x="4989358" y="4275741"/>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sortir</a:t>
            </a:r>
            <a:endParaRPr lang="en-GB" sz="4000" b="1" dirty="0">
              <a:solidFill>
                <a:srgbClr val="5B9BD5">
                  <a:lumMod val="50000"/>
                </a:srgbClr>
              </a:solidFill>
              <a:latin typeface="Century Gothic" panose="020B0502020202020204" pitchFamily="34" charset="0"/>
            </a:endParaRPr>
          </a:p>
        </p:txBody>
      </p:sp>
      <p:sp>
        <p:nvSpPr>
          <p:cNvPr id="196" name="TextBox 195"/>
          <p:cNvSpPr txBox="1"/>
          <p:nvPr/>
        </p:nvSpPr>
        <p:spPr>
          <a:xfrm>
            <a:off x="4970599" y="5907143"/>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goes out | is going out</a:t>
            </a:r>
          </a:p>
        </p:txBody>
      </p:sp>
      <p:sp>
        <p:nvSpPr>
          <p:cNvPr id="197" name="TextBox 196"/>
          <p:cNvSpPr txBox="1"/>
          <p:nvPr/>
        </p:nvSpPr>
        <p:spPr>
          <a:xfrm>
            <a:off x="4979947" y="5268466"/>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sort</a:t>
            </a:r>
          </a:p>
        </p:txBody>
      </p:sp>
      <p:sp>
        <p:nvSpPr>
          <p:cNvPr id="198" name="TextBox 197"/>
          <p:cNvSpPr txBox="1"/>
          <p:nvPr/>
        </p:nvSpPr>
        <p:spPr>
          <a:xfrm>
            <a:off x="4970599" y="4902449"/>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go out | going out</a:t>
            </a:r>
          </a:p>
        </p:txBody>
      </p:sp>
      <p:sp>
        <p:nvSpPr>
          <p:cNvPr id="199" name="TextBox 198"/>
          <p:cNvSpPr txBox="1"/>
          <p:nvPr/>
        </p:nvSpPr>
        <p:spPr>
          <a:xfrm>
            <a:off x="6775310" y="4194458"/>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309</a:t>
            </a:r>
          </a:p>
        </p:txBody>
      </p:sp>
      <p:sp>
        <p:nvSpPr>
          <p:cNvPr id="200" name="TextBox 199"/>
          <p:cNvSpPr txBox="1"/>
          <p:nvPr/>
        </p:nvSpPr>
        <p:spPr>
          <a:xfrm>
            <a:off x="7298006" y="4305088"/>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courir</a:t>
            </a:r>
            <a:endParaRPr lang="en-GB" sz="4000" b="1" dirty="0">
              <a:solidFill>
                <a:srgbClr val="5B9BD5">
                  <a:lumMod val="50000"/>
                </a:srgbClr>
              </a:solidFill>
              <a:latin typeface="Century Gothic" panose="020B0502020202020204" pitchFamily="34" charset="0"/>
            </a:endParaRPr>
          </a:p>
        </p:txBody>
      </p:sp>
      <p:sp>
        <p:nvSpPr>
          <p:cNvPr id="201" name="TextBox 200"/>
          <p:cNvSpPr txBox="1"/>
          <p:nvPr/>
        </p:nvSpPr>
        <p:spPr>
          <a:xfrm>
            <a:off x="7272831" y="5937468"/>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runs | is running</a:t>
            </a:r>
          </a:p>
        </p:txBody>
      </p:sp>
      <p:sp>
        <p:nvSpPr>
          <p:cNvPr id="202" name="TextBox 201"/>
          <p:cNvSpPr txBox="1"/>
          <p:nvPr/>
        </p:nvSpPr>
        <p:spPr>
          <a:xfrm>
            <a:off x="7282179" y="5298791"/>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court</a:t>
            </a:r>
          </a:p>
        </p:txBody>
      </p:sp>
      <p:sp>
        <p:nvSpPr>
          <p:cNvPr id="203" name="TextBox 202"/>
          <p:cNvSpPr txBox="1"/>
          <p:nvPr/>
        </p:nvSpPr>
        <p:spPr>
          <a:xfrm>
            <a:off x="7272831" y="4932774"/>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run | running</a:t>
            </a:r>
          </a:p>
        </p:txBody>
      </p:sp>
      <p:sp>
        <p:nvSpPr>
          <p:cNvPr id="204" name="TextBox 203"/>
          <p:cNvSpPr txBox="1"/>
          <p:nvPr/>
        </p:nvSpPr>
        <p:spPr>
          <a:xfrm>
            <a:off x="8897836" y="4224783"/>
            <a:ext cx="792530"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1447</a:t>
            </a:r>
          </a:p>
        </p:txBody>
      </p:sp>
      <p:sp>
        <p:nvSpPr>
          <p:cNvPr id="205" name="TextBox 204"/>
          <p:cNvSpPr txBox="1"/>
          <p:nvPr/>
        </p:nvSpPr>
        <p:spPr>
          <a:xfrm>
            <a:off x="9610815" y="4310497"/>
            <a:ext cx="2311096" cy="707886"/>
          </a:xfrm>
          <a:prstGeom prst="rect">
            <a:avLst/>
          </a:prstGeom>
          <a:noFill/>
        </p:spPr>
        <p:txBody>
          <a:bodyPr wrap="square" rtlCol="0">
            <a:spAutoFit/>
          </a:bodyPr>
          <a:lstStyle/>
          <a:p>
            <a:pPr algn="ctr"/>
            <a:r>
              <a:rPr lang="en-GB" sz="4000" b="1" dirty="0">
                <a:solidFill>
                  <a:srgbClr val="5B9BD5">
                    <a:lumMod val="50000"/>
                  </a:srgbClr>
                </a:solidFill>
                <a:latin typeface="Century Gothic" panose="020B0502020202020204" pitchFamily="34" charset="0"/>
              </a:rPr>
              <a:t>marcher</a:t>
            </a:r>
          </a:p>
        </p:txBody>
      </p:sp>
      <p:sp>
        <p:nvSpPr>
          <p:cNvPr id="206" name="TextBox 205"/>
          <p:cNvSpPr txBox="1"/>
          <p:nvPr/>
        </p:nvSpPr>
        <p:spPr>
          <a:xfrm>
            <a:off x="9589062" y="5924355"/>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walks | is walking</a:t>
            </a:r>
          </a:p>
        </p:txBody>
      </p:sp>
      <p:sp>
        <p:nvSpPr>
          <p:cNvPr id="207" name="TextBox 206"/>
          <p:cNvSpPr txBox="1"/>
          <p:nvPr/>
        </p:nvSpPr>
        <p:spPr>
          <a:xfrm>
            <a:off x="9609102" y="5300711"/>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marche</a:t>
            </a:r>
            <a:endParaRPr lang="en-GB" sz="3600" b="1" dirty="0">
              <a:solidFill>
                <a:srgbClr val="5B9BD5">
                  <a:lumMod val="50000"/>
                </a:srgbClr>
              </a:solidFill>
              <a:latin typeface="Century Gothic" panose="020B0502020202020204" pitchFamily="34" charset="0"/>
            </a:endParaRPr>
          </a:p>
        </p:txBody>
      </p:sp>
      <p:sp>
        <p:nvSpPr>
          <p:cNvPr id="208" name="TextBox 207"/>
          <p:cNvSpPr txBox="1"/>
          <p:nvPr/>
        </p:nvSpPr>
        <p:spPr>
          <a:xfrm>
            <a:off x="9608225" y="4939390"/>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walk | walking</a:t>
            </a:r>
          </a:p>
        </p:txBody>
      </p:sp>
      <p:sp>
        <p:nvSpPr>
          <p:cNvPr id="209" name="TextBox 208"/>
          <p:cNvSpPr txBox="1"/>
          <p:nvPr/>
        </p:nvSpPr>
        <p:spPr>
          <a:xfrm>
            <a:off x="11287748" y="4186804"/>
            <a:ext cx="720398"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1532</a:t>
            </a:r>
          </a:p>
        </p:txBody>
      </p:sp>
    </p:spTree>
    <p:extLst>
      <p:ext uri="{BB962C8B-B14F-4D97-AF65-F5344CB8AC3E}">
        <p14:creationId xmlns:p14="http://schemas.microsoft.com/office/powerpoint/2010/main" val="33964190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2" name="TextBox 11"/>
          <p:cNvSpPr txBox="1"/>
          <p:nvPr/>
        </p:nvSpPr>
        <p:spPr>
          <a:xfrm>
            <a:off x="207553" y="0"/>
            <a:ext cx="7429375" cy="707886"/>
          </a:xfrm>
          <a:prstGeom prst="rect">
            <a:avLst/>
          </a:prstGeom>
          <a:noFill/>
        </p:spPr>
        <p:txBody>
          <a:bodyPr wrap="square" rtlCol="0">
            <a:spAutoFit/>
          </a:bodyPr>
          <a:lstStyle/>
          <a:p>
            <a:r>
              <a:rPr lang="en-GB" sz="4000" b="1" dirty="0" smtClean="0">
                <a:solidFill>
                  <a:prstClr val="white"/>
                </a:solidFill>
                <a:latin typeface="Century Gothic" panose="020B0502020202020204" pitchFamily="34" charset="0"/>
              </a:rPr>
              <a:t>GRAMMAR</a:t>
            </a:r>
            <a:endParaRPr lang="en-GB" sz="4000" b="1" dirty="0">
              <a:solidFill>
                <a:prstClr val="white"/>
              </a:solidFill>
              <a:latin typeface="Century Gothic" panose="020B0502020202020204" pitchFamily="34" charset="0"/>
            </a:endParaRPr>
          </a:p>
        </p:txBody>
      </p:sp>
      <p:sp>
        <p:nvSpPr>
          <p:cNvPr id="13" name="Title 3"/>
          <p:cNvSpPr txBox="1">
            <a:spLocks/>
          </p:cNvSpPr>
          <p:nvPr/>
        </p:nvSpPr>
        <p:spPr>
          <a:xfrm>
            <a:off x="95073" y="1033654"/>
            <a:ext cx="8098894"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verb paradigms (staging / minimal pairs)</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input processing</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output activities (trapping the forms</a:t>
            </a:r>
            <a:r>
              <a:rPr lang="en-GB" sz="3200" dirty="0">
                <a:solidFill>
                  <a:prstClr val="white"/>
                </a:solidFill>
                <a:latin typeface="Century Gothic" panose="020B0502020202020204" pitchFamily="34" charset="0"/>
              </a:rPr>
              <a:t>)</a:t>
            </a:r>
          </a:p>
        </p:txBody>
      </p:sp>
      <p:sp>
        <p:nvSpPr>
          <p:cNvPr id="14" name="Rectangle 13"/>
          <p:cNvSpPr/>
          <p:nvPr/>
        </p:nvSpPr>
        <p:spPr>
          <a:xfrm>
            <a:off x="9750" y="2847608"/>
            <a:ext cx="11984447" cy="3323987"/>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400" i="1" dirty="0" err="1">
                <a:solidFill>
                  <a:srgbClr val="002060"/>
                </a:solidFill>
                <a:latin typeface="Century Gothic" panose="020B0502020202020204" pitchFamily="34" charset="0"/>
              </a:rPr>
              <a:t>DeKeyser</a:t>
            </a:r>
            <a:r>
              <a:rPr lang="en-GB" sz="1400" i="1" dirty="0">
                <a:solidFill>
                  <a:srgbClr val="002060"/>
                </a:solidFill>
                <a:latin typeface="Century Gothic" panose="020B0502020202020204" pitchFamily="34" charset="0"/>
              </a:rPr>
              <a:t>, R. (2005). What makes second-language grammar learning difficult? A review of issues. Language Learning, 55, 1-25. https://doi.org/10.1111/j.0023-8333.2005.00294.x </a:t>
            </a:r>
          </a:p>
          <a:p>
            <a:r>
              <a:rPr lang="en-GB" sz="1400" i="1" dirty="0" err="1">
                <a:solidFill>
                  <a:srgbClr val="002060"/>
                </a:solidFill>
                <a:latin typeface="Century Gothic" panose="020B0502020202020204" pitchFamily="34" charset="0"/>
              </a:rPr>
              <a:t>DeKeyser</a:t>
            </a:r>
            <a:r>
              <a:rPr lang="en-GB" sz="1400" i="1" dirty="0">
                <a:solidFill>
                  <a:srgbClr val="002060"/>
                </a:solidFill>
                <a:latin typeface="Century Gothic" panose="020B0502020202020204" pitchFamily="34" charset="0"/>
              </a:rPr>
              <a:t>, R. (2015). Skill acquisition theory. In B. </a:t>
            </a:r>
            <a:r>
              <a:rPr lang="en-GB" sz="1400" i="1" dirty="0" err="1">
                <a:solidFill>
                  <a:srgbClr val="002060"/>
                </a:solidFill>
                <a:latin typeface="Century Gothic" panose="020B0502020202020204" pitchFamily="34" charset="0"/>
              </a:rPr>
              <a:t>VanPatten</a:t>
            </a:r>
            <a:r>
              <a:rPr lang="en-GB" sz="1400" i="1" dirty="0">
                <a:solidFill>
                  <a:srgbClr val="002060"/>
                </a:solidFill>
                <a:latin typeface="Century Gothic" panose="020B0502020202020204" pitchFamily="34" charset="0"/>
              </a:rPr>
              <a:t> &amp; J. Williams (Eds.), Theories in second language acquisition: An introduction (pp. 94–112). London, UK: Routledge. </a:t>
            </a:r>
          </a:p>
          <a:p>
            <a:r>
              <a:rPr lang="en-GB" sz="1400" i="1" dirty="0" err="1">
                <a:solidFill>
                  <a:srgbClr val="002060"/>
                </a:solidFill>
                <a:latin typeface="Century Gothic" panose="020B0502020202020204" pitchFamily="34" charset="0"/>
              </a:rPr>
              <a:t>DeKeyser</a:t>
            </a:r>
            <a:r>
              <a:rPr lang="en-GB" sz="1400" i="1" dirty="0">
                <a:solidFill>
                  <a:srgbClr val="002060"/>
                </a:solidFill>
                <a:latin typeface="Century Gothic" panose="020B0502020202020204" pitchFamily="34" charset="0"/>
              </a:rPr>
              <a:t>, R., &amp; Prieto </a:t>
            </a:r>
            <a:r>
              <a:rPr lang="en-GB" sz="1400" i="1" dirty="0" err="1">
                <a:solidFill>
                  <a:srgbClr val="002060"/>
                </a:solidFill>
                <a:latin typeface="Century Gothic" panose="020B0502020202020204" pitchFamily="34" charset="0"/>
              </a:rPr>
              <a:t>Botana</a:t>
            </a:r>
            <a:r>
              <a:rPr lang="en-GB" sz="1400" i="1" dirty="0">
                <a:solidFill>
                  <a:srgbClr val="002060"/>
                </a:solidFill>
                <a:latin typeface="Century Gothic" panose="020B0502020202020204" pitchFamily="34" charset="0"/>
              </a:rPr>
              <a:t>, G. (2015). The effectiveness of processing instruction in L2 grammar acquisition: A narrative review. Applied Linguistics, 36, 290–305.</a:t>
            </a:r>
            <a:br>
              <a:rPr lang="en-GB" sz="1400" i="1" dirty="0">
                <a:solidFill>
                  <a:srgbClr val="002060"/>
                </a:solidFill>
                <a:latin typeface="Century Gothic" panose="020B0502020202020204" pitchFamily="34" charset="0"/>
              </a:rPr>
            </a:br>
            <a:r>
              <a:rPr lang="en-GB" sz="1400" i="1" dirty="0">
                <a:solidFill>
                  <a:srgbClr val="002060"/>
                </a:solidFill>
                <a:latin typeface="Century Gothic" panose="020B0502020202020204" pitchFamily="34" charset="0"/>
              </a:rPr>
              <a:t>Ellis, N. (2006). Selective attention, and transfer phenomena in L2 acquisition: Contingency, cue competition, salience, interference, overshadowing, blocking, and perceptual learning. Applied Linguistics, 27(2), 164-194.</a:t>
            </a:r>
            <a:br>
              <a:rPr lang="en-GB" sz="1400" i="1" dirty="0">
                <a:solidFill>
                  <a:srgbClr val="002060"/>
                </a:solidFill>
                <a:latin typeface="Century Gothic" panose="020B0502020202020204" pitchFamily="34" charset="0"/>
              </a:rPr>
            </a:br>
            <a:r>
              <a:rPr lang="en-GB" sz="1400" i="1" dirty="0" err="1">
                <a:solidFill>
                  <a:srgbClr val="002060"/>
                </a:solidFill>
                <a:latin typeface="Century Gothic" panose="020B0502020202020204" pitchFamily="34" charset="0"/>
              </a:rPr>
              <a:t>Lichtman</a:t>
            </a:r>
            <a:r>
              <a:rPr lang="en-GB" sz="1400" i="1" dirty="0">
                <a:solidFill>
                  <a:srgbClr val="002060"/>
                </a:solidFill>
                <a:latin typeface="Century Gothic" panose="020B0502020202020204" pitchFamily="34" charset="0"/>
              </a:rPr>
              <a:t>, K. (2016). Age and learning environment: Are children implicit second language learners? Journal of Child Language, 43, 707-730. https://doi.org/10.1017/S0305000915000598</a:t>
            </a:r>
            <a:br>
              <a:rPr lang="en-GB" sz="1400" i="1" dirty="0">
                <a:solidFill>
                  <a:srgbClr val="002060"/>
                </a:solidFill>
                <a:latin typeface="Century Gothic" panose="020B0502020202020204" pitchFamily="34" charset="0"/>
              </a:rPr>
            </a:br>
            <a:r>
              <a:rPr lang="en-GB" sz="1400" i="1" dirty="0">
                <a:solidFill>
                  <a:srgbClr val="002060"/>
                </a:solidFill>
                <a:latin typeface="Century Gothic" panose="020B0502020202020204" pitchFamily="34" charset="0"/>
              </a:rPr>
              <a:t>Marsden, E. (2006). Exploring input processing in the classroom: An experimental comparison of processing instruction and enriched input. Language Learning, 56, 507–566.</a:t>
            </a:r>
            <a:br>
              <a:rPr lang="en-GB" sz="1400" i="1" dirty="0">
                <a:solidFill>
                  <a:srgbClr val="002060"/>
                </a:solidFill>
                <a:latin typeface="Century Gothic" panose="020B0502020202020204" pitchFamily="34" charset="0"/>
              </a:rPr>
            </a:br>
            <a:r>
              <a:rPr lang="en-GB" sz="1400" i="1" dirty="0">
                <a:solidFill>
                  <a:srgbClr val="002060"/>
                </a:solidFill>
                <a:latin typeface="Century Gothic" panose="020B0502020202020204" pitchFamily="34" charset="0"/>
              </a:rPr>
              <a:t>Norris, J. &amp; Ortega, L. (2001). Does type of instruction make a difference? Substantive findings from a meta-analytic review. Language Learning, 51, 157-213. https://doi.org/10.1111/j.1467-1770.2001.tb00017.x </a:t>
            </a:r>
            <a:br>
              <a:rPr lang="en-GB" sz="1400" i="1" dirty="0">
                <a:solidFill>
                  <a:srgbClr val="002060"/>
                </a:solidFill>
                <a:latin typeface="Century Gothic" panose="020B0502020202020204" pitchFamily="34" charset="0"/>
              </a:rPr>
            </a:br>
            <a:r>
              <a:rPr lang="en-GB" sz="1400" i="1" dirty="0" err="1">
                <a:solidFill>
                  <a:srgbClr val="002060"/>
                </a:solidFill>
                <a:latin typeface="Century Gothic" panose="020B0502020202020204" pitchFamily="34" charset="0"/>
              </a:rPr>
              <a:t>VanPatten</a:t>
            </a:r>
            <a:r>
              <a:rPr lang="en-GB" sz="1400" i="1" dirty="0">
                <a:solidFill>
                  <a:srgbClr val="002060"/>
                </a:solidFill>
                <a:latin typeface="Century Gothic" panose="020B0502020202020204" pitchFamily="34" charset="0"/>
              </a:rPr>
              <a:t>, B. (2002). Processing instruction: An update. Language Learning, 52(4), 755-803.</a:t>
            </a:r>
          </a:p>
        </p:txBody>
      </p:sp>
    </p:spTree>
    <p:extLst>
      <p:ext uri="{BB962C8B-B14F-4D97-AF65-F5344CB8AC3E}">
        <p14:creationId xmlns:p14="http://schemas.microsoft.com/office/powerpoint/2010/main" val="222549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168926"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3" name="TextBox 12"/>
          <p:cNvSpPr txBox="1"/>
          <p:nvPr/>
        </p:nvSpPr>
        <p:spPr>
          <a:xfrm>
            <a:off x="395111" y="2105561"/>
            <a:ext cx="6886222" cy="769441"/>
          </a:xfrm>
          <a:prstGeom prst="rect">
            <a:avLst/>
          </a:prstGeom>
          <a:noFill/>
        </p:spPr>
        <p:txBody>
          <a:bodyPr wrap="square" rtlCol="0">
            <a:spAutoFit/>
          </a:bodyPr>
          <a:lstStyle/>
          <a:p>
            <a:r>
              <a:rPr lang="en-GB" sz="4400" b="1" dirty="0">
                <a:solidFill>
                  <a:prstClr val="white"/>
                </a:solidFill>
                <a:latin typeface="Century Gothic" panose="020B0502020202020204" pitchFamily="34" charset="0"/>
              </a:rPr>
              <a:t>AVOIR versus ÊTRE</a:t>
            </a:r>
          </a:p>
        </p:txBody>
      </p:sp>
      <p:sp>
        <p:nvSpPr>
          <p:cNvPr id="14" name="Title 3"/>
          <p:cNvSpPr txBox="1">
            <a:spLocks/>
          </p:cNvSpPr>
          <p:nvPr/>
        </p:nvSpPr>
        <p:spPr>
          <a:xfrm>
            <a:off x="395111" y="3301204"/>
            <a:ext cx="5320595"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dirty="0">
                <a:solidFill>
                  <a:prstClr val="white"/>
                </a:solidFill>
                <a:latin typeface="Century Gothic" panose="020B0502020202020204" pitchFamily="34" charset="0"/>
              </a:rPr>
              <a:t>Distinguishing between having and being</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5755334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300038" y="338225"/>
            <a:ext cx="5265384" cy="707849"/>
          </a:xfrm>
        </p:spPr>
        <p:txBody>
          <a:bodyPr>
            <a:noAutofit/>
          </a:bodyPr>
          <a:lstStyle/>
          <a:p>
            <a:r>
              <a:rPr lang="en-GB" sz="2800" b="1" dirty="0">
                <a:solidFill>
                  <a:schemeClr val="bg1"/>
                </a:solidFill>
              </a:rPr>
              <a:t>Having and being - using the verbs </a:t>
            </a:r>
            <a:r>
              <a:rPr lang="en-GB" sz="2800" b="1" i="1" dirty="0" err="1">
                <a:solidFill>
                  <a:schemeClr val="bg1"/>
                </a:solidFill>
              </a:rPr>
              <a:t>avoir</a:t>
            </a:r>
            <a:r>
              <a:rPr lang="en-GB" sz="2800" b="1" dirty="0">
                <a:solidFill>
                  <a:schemeClr val="bg1"/>
                </a:solidFill>
              </a:rPr>
              <a:t> and </a:t>
            </a:r>
            <a:r>
              <a:rPr lang="en-GB" sz="2800" b="1" i="1" dirty="0" err="1">
                <a:solidFill>
                  <a:schemeClr val="bg1"/>
                </a:solidFill>
              </a:rPr>
              <a:t>être</a:t>
            </a:r>
            <a:endParaRPr lang="en-GB" sz="28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a:t>
            </a:r>
          </a:p>
        </p:txBody>
      </p:sp>
      <p:sp>
        <p:nvSpPr>
          <p:cNvPr id="2" name="TextBox 1"/>
          <p:cNvSpPr txBox="1"/>
          <p:nvPr/>
        </p:nvSpPr>
        <p:spPr>
          <a:xfrm>
            <a:off x="518960" y="1185686"/>
            <a:ext cx="11379200"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Remember, to talk in French about </a:t>
            </a:r>
            <a:r>
              <a:rPr lang="en-GB" sz="2400" b="1" dirty="0">
                <a:solidFill>
                  <a:srgbClr val="002060"/>
                </a:solidFill>
                <a:latin typeface="Century Gothic" panose="020B0502020202020204" pitchFamily="34" charset="0"/>
              </a:rPr>
              <a:t>having</a:t>
            </a:r>
            <a:r>
              <a:rPr lang="en-GB" sz="2400" dirty="0">
                <a:solidFill>
                  <a:srgbClr val="002060"/>
                </a:solidFill>
                <a:latin typeface="Century Gothic" panose="020B0502020202020204" pitchFamily="34" charset="0"/>
              </a:rPr>
              <a:t> something, use the verb </a:t>
            </a:r>
            <a:r>
              <a:rPr lang="en-GB" sz="2400" b="1" i="1" dirty="0" err="1">
                <a:solidFill>
                  <a:srgbClr val="002060"/>
                </a:solidFill>
                <a:latin typeface="Century Gothic" panose="020B0502020202020204" pitchFamily="34" charset="0"/>
              </a:rPr>
              <a:t>avoir</a:t>
            </a:r>
            <a:r>
              <a:rPr lang="en-GB" sz="2400" dirty="0">
                <a:solidFill>
                  <a:srgbClr val="002060"/>
                </a:solidFill>
                <a:latin typeface="Century Gothic" panose="020B0502020202020204" pitchFamily="34" charset="0"/>
              </a:rPr>
              <a:t>.</a:t>
            </a:r>
          </a:p>
        </p:txBody>
      </p:sp>
      <p:sp>
        <p:nvSpPr>
          <p:cNvPr id="3" name="TextBox 2"/>
          <p:cNvSpPr txBox="1"/>
          <p:nvPr/>
        </p:nvSpPr>
        <p:spPr>
          <a:xfrm>
            <a:off x="1100338" y="1669046"/>
            <a:ext cx="10216444" cy="243143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avoir</a:t>
            </a:r>
            <a:r>
              <a:rPr lang="en-GB" sz="3200" dirty="0">
                <a:solidFill>
                  <a:srgbClr val="002060"/>
                </a:solidFill>
                <a:latin typeface="Century Gothic" panose="020B0502020202020204" pitchFamily="34" charset="0"/>
              </a:rPr>
              <a:t>		to have/having</a:t>
            </a:r>
          </a:p>
          <a:p>
            <a:r>
              <a:rPr lang="en-GB" sz="3200"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e.g. 	</a:t>
            </a:r>
            <a:r>
              <a:rPr lang="en-GB" sz="2800" dirty="0" err="1">
                <a:solidFill>
                  <a:srgbClr val="002060"/>
                </a:solidFill>
                <a:latin typeface="Century Gothic" panose="020B0502020202020204" pitchFamily="34" charset="0"/>
              </a:rPr>
              <a:t>il</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a	</a:t>
            </a:r>
            <a:r>
              <a:rPr lang="en-GB" sz="2800" dirty="0">
                <a:solidFill>
                  <a:srgbClr val="002060"/>
                </a:solidFill>
                <a:latin typeface="Century Gothic" panose="020B0502020202020204" pitchFamily="34" charset="0"/>
              </a:rPr>
              <a:t>		he has</a:t>
            </a:r>
          </a:p>
          <a:p>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elle</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a</a:t>
            </a:r>
            <a:r>
              <a:rPr lang="en-GB" sz="2800" dirty="0">
                <a:solidFill>
                  <a:srgbClr val="002060"/>
                </a:solidFill>
                <a:latin typeface="Century Gothic" panose="020B0502020202020204" pitchFamily="34" charset="0"/>
              </a:rPr>
              <a:t>		she has</a:t>
            </a:r>
          </a:p>
          <a:p>
            <a:endParaRPr lang="en-GB" sz="2800" dirty="0">
              <a:solidFill>
                <a:srgbClr val="002060"/>
              </a:solidFill>
              <a:latin typeface="Century Gothic" panose="020B0502020202020204" pitchFamily="34" charset="0"/>
            </a:endParaRPr>
          </a:p>
          <a:p>
            <a:r>
              <a:rPr lang="en-GB" sz="3200" dirty="0">
                <a:solidFill>
                  <a:srgbClr val="002060"/>
                </a:solidFill>
                <a:latin typeface="Century Gothic" panose="020B0502020202020204" pitchFamily="34" charset="0"/>
              </a:rPr>
              <a:t>			</a:t>
            </a:r>
          </a:p>
        </p:txBody>
      </p:sp>
      <p:sp>
        <p:nvSpPr>
          <p:cNvPr id="5" name="TextBox 4"/>
          <p:cNvSpPr txBox="1"/>
          <p:nvPr/>
        </p:nvSpPr>
        <p:spPr>
          <a:xfrm>
            <a:off x="1100338" y="4835311"/>
            <a:ext cx="10027577" cy="2308324"/>
          </a:xfrm>
          <a:prstGeom prst="rect">
            <a:avLst/>
          </a:prstGeom>
          <a:noFill/>
        </p:spPr>
        <p:txBody>
          <a:bodyPr wrap="square" rtlCol="0">
            <a:spAutoFit/>
          </a:bodyPr>
          <a:lstStyle/>
          <a:p>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For example:			</a:t>
            </a:r>
          </a:p>
          <a:p>
            <a:r>
              <a:rPr lang="en-GB" sz="2400" dirty="0">
                <a:solidFill>
                  <a:srgbClr val="002060"/>
                </a:solidFill>
                <a:latin typeface="Century Gothic" panose="020B0502020202020204" pitchFamily="34" charset="0"/>
              </a:rPr>
              <a:t>			Elle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un </a:t>
            </a:r>
            <a:r>
              <a:rPr lang="en-GB" sz="2400" dirty="0" err="1">
                <a:solidFill>
                  <a:srgbClr val="002060"/>
                </a:solidFill>
                <a:latin typeface="Century Gothic" panose="020B0502020202020204" pitchFamily="34" charset="0"/>
              </a:rPr>
              <a:t>chien</a:t>
            </a:r>
            <a:r>
              <a:rPr lang="en-GB" sz="2400" dirty="0">
                <a:solidFill>
                  <a:srgbClr val="002060"/>
                </a:solidFill>
                <a:latin typeface="Century Gothic" panose="020B0502020202020204" pitchFamily="34" charset="0"/>
              </a:rPr>
              <a:t>.	She </a:t>
            </a:r>
            <a:r>
              <a:rPr lang="en-GB" sz="2400" b="1" dirty="0">
                <a:solidFill>
                  <a:srgbClr val="002060"/>
                </a:solidFill>
                <a:latin typeface="Century Gothic" panose="020B0502020202020204" pitchFamily="34" charset="0"/>
              </a:rPr>
              <a:t>has</a:t>
            </a:r>
            <a:r>
              <a:rPr lang="en-GB" sz="2400" dirty="0">
                <a:solidFill>
                  <a:srgbClr val="002060"/>
                </a:solidFill>
                <a:latin typeface="Century Gothic" panose="020B0502020202020204" pitchFamily="34" charset="0"/>
              </a:rPr>
              <a:t> a dog.</a:t>
            </a:r>
          </a:p>
          <a:p>
            <a:r>
              <a:rPr lang="en-GB" sz="2400" dirty="0">
                <a:solidFill>
                  <a:srgbClr val="002060"/>
                </a:solidFill>
                <a:latin typeface="Century Gothic" panose="020B0502020202020204" pitchFamily="34" charset="0"/>
              </a:rPr>
              <a:t>			Elle </a:t>
            </a:r>
            <a:r>
              <a:rPr lang="en-GB" sz="2400" b="1" dirty="0" err="1">
                <a:solidFill>
                  <a:srgbClr val="002060"/>
                </a:solidFill>
                <a:latin typeface="Century Gothic" panose="020B0502020202020204" pitchFamily="34" charset="0"/>
              </a:rPr>
              <a:t>est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grande</a:t>
            </a:r>
            <a:r>
              <a:rPr lang="en-GB" sz="2400" dirty="0">
                <a:solidFill>
                  <a:srgbClr val="002060"/>
                </a:solidFill>
                <a:latin typeface="Century Gothic" panose="020B0502020202020204" pitchFamily="34" charset="0"/>
              </a:rPr>
              <a:t>.	She </a:t>
            </a:r>
            <a:r>
              <a:rPr lang="en-GB" sz="2400" b="1" dirty="0">
                <a:solidFill>
                  <a:srgbClr val="002060"/>
                </a:solidFill>
                <a:latin typeface="Century Gothic" panose="020B0502020202020204" pitchFamily="34" charset="0"/>
              </a:rPr>
              <a:t>is</a:t>
            </a:r>
            <a:r>
              <a:rPr lang="en-GB" sz="2400" dirty="0">
                <a:solidFill>
                  <a:srgbClr val="002060"/>
                </a:solidFill>
                <a:latin typeface="Century Gothic" panose="020B0502020202020204" pitchFamily="34" charset="0"/>
              </a:rPr>
              <a:t> tall.</a:t>
            </a:r>
          </a:p>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p:txBody>
      </p:sp>
      <p:sp>
        <p:nvSpPr>
          <p:cNvPr id="9" name="TextBox 8"/>
          <p:cNvSpPr txBox="1"/>
          <p:nvPr/>
        </p:nvSpPr>
        <p:spPr>
          <a:xfrm>
            <a:off x="300038" y="2896824"/>
            <a:ext cx="11379200" cy="830997"/>
          </a:xfrm>
          <a:prstGeom prst="rect">
            <a:avLst/>
          </a:prstGeom>
          <a:noFill/>
        </p:spPr>
        <p:txBody>
          <a:bodyPr wrap="square" rtlCol="0">
            <a:spAutoFit/>
          </a:bodyPr>
          <a:lstStyle/>
          <a:p>
            <a:pPr algn="ctr"/>
            <a:endParaRPr lang="en-GB" sz="2400" dirty="0">
              <a:solidFill>
                <a:srgbClr val="002060"/>
              </a:solidFill>
              <a:latin typeface="Century Gothic" panose="020B0502020202020204" pitchFamily="34" charset="0"/>
            </a:endParaRPr>
          </a:p>
          <a:p>
            <a:pPr algn="ctr"/>
            <a:r>
              <a:rPr lang="en-GB" sz="2400" dirty="0">
                <a:solidFill>
                  <a:srgbClr val="002060"/>
                </a:solidFill>
                <a:latin typeface="Century Gothic" panose="020B0502020202020204" pitchFamily="34" charset="0"/>
              </a:rPr>
              <a:t>... and to talk in French about </a:t>
            </a:r>
            <a:r>
              <a:rPr lang="en-GB" sz="2400" b="1" dirty="0">
                <a:solidFill>
                  <a:srgbClr val="002060"/>
                </a:solidFill>
                <a:latin typeface="Century Gothic" panose="020B0502020202020204" pitchFamily="34" charset="0"/>
              </a:rPr>
              <a:t>being</a:t>
            </a:r>
            <a:r>
              <a:rPr lang="en-GB" sz="2400" dirty="0">
                <a:solidFill>
                  <a:srgbClr val="002060"/>
                </a:solidFill>
                <a:latin typeface="Century Gothic" panose="020B0502020202020204" pitchFamily="34" charset="0"/>
              </a:rPr>
              <a:t> something, use the verb </a:t>
            </a:r>
            <a:r>
              <a:rPr lang="en-GB" sz="2400" b="1" i="1" dirty="0" err="1">
                <a:solidFill>
                  <a:srgbClr val="002060"/>
                </a:solidFill>
                <a:latin typeface="Century Gothic" panose="020B0502020202020204" pitchFamily="34" charset="0"/>
              </a:rPr>
              <a:t>être</a:t>
            </a:r>
            <a:r>
              <a:rPr lang="en-GB" sz="2400" dirty="0">
                <a:solidFill>
                  <a:srgbClr val="002060"/>
                </a:solidFill>
                <a:latin typeface="Century Gothic" panose="020B0502020202020204" pitchFamily="34" charset="0"/>
              </a:rPr>
              <a:t>.</a:t>
            </a:r>
          </a:p>
        </p:txBody>
      </p:sp>
      <p:sp>
        <p:nvSpPr>
          <p:cNvPr id="10" name="TextBox 9"/>
          <p:cNvSpPr txBox="1"/>
          <p:nvPr/>
        </p:nvSpPr>
        <p:spPr>
          <a:xfrm>
            <a:off x="1028153" y="3664145"/>
            <a:ext cx="10171945" cy="2000548"/>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être</a:t>
            </a:r>
            <a:r>
              <a:rPr lang="en-GB" sz="3200" b="1" i="1" dirty="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			to be/being</a:t>
            </a:r>
          </a:p>
          <a:p>
            <a:r>
              <a:rPr lang="en-GB" sz="3200"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e.g. 	</a:t>
            </a:r>
            <a:r>
              <a:rPr lang="en-GB" sz="2800" dirty="0" err="1">
                <a:solidFill>
                  <a:srgbClr val="002060"/>
                </a:solidFill>
                <a:latin typeface="Century Gothic" panose="020B0502020202020204" pitchFamily="34" charset="0"/>
              </a:rPr>
              <a:t>il</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est</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he is</a:t>
            </a:r>
          </a:p>
          <a:p>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elle</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est</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she is</a:t>
            </a:r>
          </a:p>
          <a:p>
            <a:r>
              <a:rPr lang="en-GB" sz="3200" dirty="0">
                <a:solidFill>
                  <a:srgbClr val="002060"/>
                </a:solidFill>
                <a:latin typeface="Century Gothic" panose="020B0502020202020204" pitchFamily="34" charset="0"/>
              </a:rPr>
              <a:t>			</a:t>
            </a:r>
          </a:p>
        </p:txBody>
      </p:sp>
    </p:spTree>
    <p:extLst>
      <p:ext uri="{BB962C8B-B14F-4D97-AF65-F5344CB8AC3E}">
        <p14:creationId xmlns:p14="http://schemas.microsoft.com/office/powerpoint/2010/main" val="289268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69300" y="99594"/>
            <a:ext cx="3733800" cy="584775"/>
          </a:xfrm>
          <a:prstGeom prst="rect">
            <a:avLst/>
          </a:prstGeom>
          <a:noFill/>
        </p:spPr>
        <p:txBody>
          <a:bodyPr wrap="square" rtlCol="0">
            <a:spAutoFit/>
          </a:bodyPr>
          <a:lstStyle/>
          <a:p>
            <a:pPr algn="ctr">
              <a:defRPr/>
            </a:pPr>
            <a:r>
              <a:rPr lang="en-GB" sz="3200" b="1" dirty="0">
                <a:solidFill>
                  <a:srgbClr val="002060"/>
                </a:solidFill>
                <a:latin typeface="Century Gothic" panose="020B0502020202020204" pitchFamily="34" charset="0"/>
              </a:rPr>
              <a:t>Lire</a:t>
            </a:r>
          </a:p>
        </p:txBody>
      </p:sp>
      <p:sp>
        <p:nvSpPr>
          <p:cNvPr id="20" name="TextBox 19"/>
          <p:cNvSpPr txBox="1"/>
          <p:nvPr/>
        </p:nvSpPr>
        <p:spPr>
          <a:xfrm>
            <a:off x="7033166" y="6485091"/>
            <a:ext cx="3135086"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Stephen Owen &amp; Emma Marsden</a:t>
            </a:r>
          </a:p>
        </p:txBody>
      </p:sp>
      <p:graphicFrame>
        <p:nvGraphicFramePr>
          <p:cNvPr id="6" name="Content Placeholder 5"/>
          <p:cNvGraphicFramePr>
            <a:graphicFrameLocks noGrp="1"/>
          </p:cNvGraphicFramePr>
          <p:nvPr>
            <p:ph idx="1"/>
            <p:extLst/>
          </p:nvPr>
        </p:nvGraphicFramePr>
        <p:xfrm>
          <a:off x="956260" y="1294516"/>
          <a:ext cx="10549574" cy="4663440"/>
        </p:xfrm>
        <a:graphic>
          <a:graphicData uri="http://schemas.openxmlformats.org/drawingml/2006/table">
            <a:tbl>
              <a:tblPr firstRow="1" bandRow="1">
                <a:tableStyleId>{5C22544A-7EE6-4342-B048-85BDC9FD1C3A}</a:tableStyleId>
              </a:tblPr>
              <a:tblGrid>
                <a:gridCol w="1631313">
                  <a:extLst>
                    <a:ext uri="{9D8B030D-6E8A-4147-A177-3AD203B41FA5}">
                      <a16:colId xmlns="" xmlns:a16="http://schemas.microsoft.com/office/drawing/2014/main" val="65936079"/>
                    </a:ext>
                  </a:extLst>
                </a:gridCol>
                <a:gridCol w="6182261">
                  <a:extLst>
                    <a:ext uri="{9D8B030D-6E8A-4147-A177-3AD203B41FA5}">
                      <a16:colId xmlns="" xmlns:a16="http://schemas.microsoft.com/office/drawing/2014/main" val="3317005183"/>
                    </a:ext>
                  </a:extLst>
                </a:gridCol>
                <a:gridCol w="1368000">
                  <a:extLst>
                    <a:ext uri="{9D8B030D-6E8A-4147-A177-3AD203B41FA5}">
                      <a16:colId xmlns="" xmlns:a16="http://schemas.microsoft.com/office/drawing/2014/main" val="3434829958"/>
                    </a:ext>
                  </a:extLst>
                </a:gridCol>
                <a:gridCol w="1368000">
                  <a:extLst>
                    <a:ext uri="{9D8B030D-6E8A-4147-A177-3AD203B41FA5}">
                      <a16:colId xmlns="" xmlns:a16="http://schemas.microsoft.com/office/drawing/2014/main" val="4293147557"/>
                    </a:ext>
                  </a:extLst>
                </a:gridCol>
              </a:tblGrid>
              <a:tr h="193856">
                <a:tc>
                  <a:txBody>
                    <a:bodyPr/>
                    <a:lstStyle/>
                    <a:p>
                      <a:endParaRPr lang="en-GB" dirty="0"/>
                    </a:p>
                  </a:txBody>
                  <a:tcPr/>
                </a:tc>
                <a:tc>
                  <a:txBody>
                    <a:bodyPr/>
                    <a:lstStyle/>
                    <a:p>
                      <a:pPr algn="ctr"/>
                      <a:endParaRPr lang="en-GB" sz="2800" dirty="0">
                        <a:latin typeface="Century Gothic" panose="020B0502020202020204" pitchFamily="34" charset="0"/>
                      </a:endParaRPr>
                    </a:p>
                  </a:txBody>
                  <a:tcPr/>
                </a:tc>
                <a:tc>
                  <a:txBody>
                    <a:bodyPr/>
                    <a:lstStyle/>
                    <a:p>
                      <a:pPr algn="ctr"/>
                      <a:r>
                        <a:rPr lang="en-GB" sz="2800" dirty="0">
                          <a:latin typeface="Century Gothic" panose="020B0502020202020204" pitchFamily="34" charset="0"/>
                        </a:rPr>
                        <a:t>having</a:t>
                      </a:r>
                    </a:p>
                  </a:txBody>
                  <a:tcPr/>
                </a:tc>
                <a:tc>
                  <a:txBody>
                    <a:bodyPr/>
                    <a:lstStyle/>
                    <a:p>
                      <a:pPr algn="ctr"/>
                      <a:r>
                        <a:rPr lang="en-GB" sz="2800" dirty="0">
                          <a:latin typeface="Century Gothic" panose="020B0502020202020204" pitchFamily="34" charset="0"/>
                        </a:rPr>
                        <a:t>being</a:t>
                      </a:r>
                    </a:p>
                  </a:txBody>
                  <a:tcPr/>
                </a:tc>
                <a:extLst>
                  <a:ext uri="{0D108BD9-81ED-4DB2-BD59-A6C34878D82A}">
                    <a16:rowId xmlns="" xmlns:a16="http://schemas.microsoft.com/office/drawing/2014/main" val="3585969815"/>
                  </a:ext>
                </a:extLst>
              </a:tr>
              <a:tr h="370840">
                <a:tc>
                  <a:txBody>
                    <a:bodyPr/>
                    <a:lstStyle/>
                    <a:p>
                      <a:pPr algn="ctr"/>
                      <a:r>
                        <a:rPr lang="en-GB" sz="2800" b="1" dirty="0">
                          <a:solidFill>
                            <a:srgbClr val="002060"/>
                          </a:solidFill>
                          <a:latin typeface="Century Gothic" panose="020B0502020202020204" pitchFamily="34" charset="0"/>
                        </a:rPr>
                        <a:t>1</a:t>
                      </a:r>
                    </a:p>
                  </a:txBody>
                  <a:tcPr/>
                </a:tc>
                <a:tc>
                  <a:txBody>
                    <a:bodyPr/>
                    <a:lstStyle/>
                    <a:p>
                      <a:pPr algn="l"/>
                      <a:r>
                        <a:rPr lang="fr-FR" sz="2400" b="0" noProof="0" dirty="0">
                          <a:solidFill>
                            <a:schemeClr val="accent5">
                              <a:lumMod val="50000"/>
                            </a:schemeClr>
                          </a:solidFill>
                          <a:latin typeface="Century Gothic" panose="020B0502020202020204" pitchFamily="34" charset="0"/>
                        </a:rPr>
                        <a:t>J’ai un professeur</a:t>
                      </a:r>
                      <a:r>
                        <a:rPr lang="fr-FR" sz="2400" b="0" baseline="0" noProof="0" dirty="0">
                          <a:solidFill>
                            <a:schemeClr val="accent5">
                              <a:lumMod val="50000"/>
                            </a:schemeClr>
                          </a:solidFill>
                          <a:latin typeface="Century Gothic" panose="020B0502020202020204" pitchFamily="34" charset="0"/>
                        </a:rPr>
                        <a:t> </a:t>
                      </a:r>
                      <a:r>
                        <a:rPr lang="fr-FR" sz="2400" b="0" noProof="0" dirty="0">
                          <a:solidFill>
                            <a:schemeClr val="accent5">
                              <a:lumMod val="50000"/>
                            </a:schemeClr>
                          </a:solidFill>
                          <a:latin typeface="Century Gothic" panose="020B0502020202020204" pitchFamily="34" charset="0"/>
                        </a:rPr>
                        <a:t>aimable</a:t>
                      </a:r>
                      <a:r>
                        <a:rPr lang="fr-FR" sz="2400" b="0" baseline="0" noProof="0" dirty="0">
                          <a:solidFill>
                            <a:schemeClr val="accent5">
                              <a:lumMod val="50000"/>
                            </a:schemeClr>
                          </a:solidFill>
                          <a:latin typeface="Century Gothic" panose="020B0502020202020204" pitchFamily="34" charset="0"/>
                        </a:rPr>
                        <a:t>.</a:t>
                      </a:r>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 xmlns:a16="http://schemas.microsoft.com/office/drawing/2014/main" val="720189548"/>
                  </a:ext>
                </a:extLst>
              </a:tr>
              <a:tr h="370840">
                <a:tc>
                  <a:txBody>
                    <a:bodyPr/>
                    <a:lstStyle/>
                    <a:p>
                      <a:pPr algn="ctr"/>
                      <a:r>
                        <a:rPr lang="en-GB" sz="2800" b="0" i="1" dirty="0">
                          <a:solidFill>
                            <a:srgbClr val="002060"/>
                          </a:solidFill>
                          <a:latin typeface="Century Gothic" panose="020B0502020202020204" pitchFamily="34" charset="0"/>
                        </a:rPr>
                        <a:t>English: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i="1"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 xmlns:a16="http://schemas.microsoft.com/office/drawing/2014/main" val="568798639"/>
                  </a:ext>
                </a:extLst>
              </a:tr>
              <a:tr h="370840">
                <a:tc>
                  <a:txBody>
                    <a:bodyPr/>
                    <a:lstStyle/>
                    <a:p>
                      <a:pPr algn="ctr"/>
                      <a:r>
                        <a:rPr lang="en-GB" sz="2800" b="1" dirty="0">
                          <a:solidFill>
                            <a:srgbClr val="002060"/>
                          </a:solidFill>
                          <a:latin typeface="Century Gothic" panose="020B0502020202020204" pitchFamily="34" charset="0"/>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noProof="0" dirty="0">
                          <a:solidFill>
                            <a:schemeClr val="accent5">
                              <a:lumMod val="50000"/>
                            </a:schemeClr>
                          </a:solidFill>
                          <a:latin typeface="Century Gothic" panose="020B0502020202020204" pitchFamily="34" charset="0"/>
                        </a:rPr>
                        <a:t>Il est un chanteur intéressant.</a:t>
                      </a:r>
                    </a:p>
                  </a:txBody>
                  <a:tcPr anchor="ctr"/>
                </a:tc>
                <a:tc>
                  <a:txBody>
                    <a:bodyPr/>
                    <a:lstStyle/>
                    <a:p>
                      <a:endParaRPr lang="en-GB" dirty="0"/>
                    </a:p>
                  </a:txBody>
                  <a:tcPr/>
                </a:tc>
                <a:tc>
                  <a:txBody>
                    <a:bodyPr/>
                    <a:lstStyle/>
                    <a:p>
                      <a:endParaRPr lang="en-GB" dirty="0"/>
                    </a:p>
                  </a:txBody>
                  <a:tcPr/>
                </a:tc>
                <a:extLst>
                  <a:ext uri="{0D108BD9-81ED-4DB2-BD59-A6C34878D82A}">
                    <a16:rowId xmlns="" xmlns:a16="http://schemas.microsoft.com/office/drawing/2014/main" val="204951524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i="1" dirty="0">
                          <a:solidFill>
                            <a:srgbClr val="002060"/>
                          </a:solidFill>
                          <a:latin typeface="Century Gothic" panose="020B0502020202020204" pitchFamily="34" charset="0"/>
                        </a:rPr>
                        <a:t>English:</a:t>
                      </a:r>
                    </a:p>
                  </a:txBody>
                  <a:tcPr/>
                </a:tc>
                <a:tc>
                  <a:txBody>
                    <a:bodyPr/>
                    <a:lstStyle/>
                    <a:p>
                      <a:endParaRPr lang="fr-FR" sz="2400" b="0" i="1"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 xmlns:a16="http://schemas.microsoft.com/office/drawing/2014/main" val="1318049299"/>
                  </a:ext>
                </a:extLst>
              </a:tr>
              <a:tr h="370840">
                <a:tc>
                  <a:txBody>
                    <a:bodyPr/>
                    <a:lstStyle/>
                    <a:p>
                      <a:pPr algn="ctr"/>
                      <a:r>
                        <a:rPr lang="en-GB" sz="2800" b="1" dirty="0">
                          <a:solidFill>
                            <a:srgbClr val="002060"/>
                          </a:solidFill>
                          <a:latin typeface="Century Gothic" panose="020B0502020202020204" pitchFamily="34" charset="0"/>
                        </a:rPr>
                        <a:t>3</a:t>
                      </a:r>
                    </a:p>
                  </a:txBody>
                  <a:tcPr/>
                </a:tc>
                <a:tc>
                  <a:txBody>
                    <a:bodyPr/>
                    <a:lstStyle/>
                    <a:p>
                      <a:r>
                        <a:rPr lang="fr-FR" sz="2400" b="0" noProof="0" dirty="0">
                          <a:solidFill>
                            <a:schemeClr val="accent5">
                              <a:lumMod val="50000"/>
                            </a:schemeClr>
                          </a:solidFill>
                          <a:latin typeface="Century Gothic" panose="020B0502020202020204" pitchFamily="34" charset="0"/>
                        </a:rPr>
                        <a:t>Elle</a:t>
                      </a:r>
                      <a:r>
                        <a:rPr lang="fr-FR" sz="2400" b="0" baseline="0" noProof="0" dirty="0">
                          <a:solidFill>
                            <a:schemeClr val="accent5">
                              <a:lumMod val="50000"/>
                            </a:schemeClr>
                          </a:solidFill>
                          <a:latin typeface="Century Gothic" panose="020B0502020202020204" pitchFamily="34" charset="0"/>
                        </a:rPr>
                        <a:t> </a:t>
                      </a:r>
                      <a:r>
                        <a:rPr lang="fr-FR" sz="2400" b="0" noProof="0" dirty="0">
                          <a:solidFill>
                            <a:schemeClr val="accent5">
                              <a:lumMod val="50000"/>
                            </a:schemeClr>
                          </a:solidFill>
                          <a:latin typeface="Century Gothic" panose="020B0502020202020204" pitchFamily="34" charset="0"/>
                        </a:rPr>
                        <a:t>a</a:t>
                      </a:r>
                      <a:r>
                        <a:rPr lang="fr-FR" sz="2400" b="0" baseline="0" noProof="0" dirty="0">
                          <a:solidFill>
                            <a:schemeClr val="accent5">
                              <a:lumMod val="50000"/>
                            </a:schemeClr>
                          </a:solidFill>
                          <a:latin typeface="Century Gothic" panose="020B0502020202020204" pitchFamily="34" charset="0"/>
                        </a:rPr>
                        <a:t> u</a:t>
                      </a:r>
                      <a:r>
                        <a:rPr lang="fr-FR" sz="2400" b="0" noProof="0" dirty="0">
                          <a:solidFill>
                            <a:schemeClr val="accent5">
                              <a:lumMod val="50000"/>
                            </a:schemeClr>
                          </a:solidFill>
                          <a:latin typeface="Century Gothic" panose="020B0502020202020204" pitchFamily="34" charset="0"/>
                        </a:rPr>
                        <a:t>ne amie sympathique.</a:t>
                      </a:r>
                    </a:p>
                  </a:txBody>
                  <a:tcPr anchor="ctr"/>
                </a:tc>
                <a:tc>
                  <a:txBody>
                    <a:bodyPr/>
                    <a:lstStyle/>
                    <a:p>
                      <a:endParaRPr lang="en-GB" dirty="0"/>
                    </a:p>
                  </a:txBody>
                  <a:tcPr/>
                </a:tc>
                <a:tc>
                  <a:txBody>
                    <a:bodyPr/>
                    <a:lstStyle/>
                    <a:p>
                      <a:endParaRPr lang="en-GB" dirty="0"/>
                    </a:p>
                  </a:txBody>
                  <a:tcPr/>
                </a:tc>
                <a:extLst>
                  <a:ext uri="{0D108BD9-81ED-4DB2-BD59-A6C34878D82A}">
                    <a16:rowId xmlns="" xmlns:a16="http://schemas.microsoft.com/office/drawing/2014/main" val="233393478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i="1" dirty="0">
                          <a:solidFill>
                            <a:srgbClr val="002060"/>
                          </a:solidFill>
                          <a:latin typeface="Century Gothic" panose="020B0502020202020204" pitchFamily="34" charset="0"/>
                        </a:rPr>
                        <a:t>English:</a:t>
                      </a:r>
                    </a:p>
                  </a:txBody>
                  <a:tcPr/>
                </a:tc>
                <a:tc>
                  <a:txBody>
                    <a:bodyPr/>
                    <a:lstStyle/>
                    <a:p>
                      <a:endParaRPr lang="fr-FR" sz="2400" b="0" i="1"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 xmlns:a16="http://schemas.microsoft.com/office/drawing/2014/main" val="3033093083"/>
                  </a:ext>
                </a:extLst>
              </a:tr>
              <a:tr h="185420">
                <a:tc>
                  <a:txBody>
                    <a:bodyPr/>
                    <a:lstStyle/>
                    <a:p>
                      <a:pPr algn="ctr"/>
                      <a:r>
                        <a:rPr lang="en-GB" sz="2800" b="1" dirty="0">
                          <a:solidFill>
                            <a:srgbClr val="002060"/>
                          </a:solidFill>
                          <a:latin typeface="Century Gothic" panose="020B0502020202020204" pitchFamily="34" charset="0"/>
                        </a:rPr>
                        <a:t>4</a:t>
                      </a:r>
                    </a:p>
                  </a:txBody>
                  <a:tcPr/>
                </a:tc>
                <a:tc>
                  <a:txBody>
                    <a:bodyPr/>
                    <a:lstStyle/>
                    <a:p>
                      <a:r>
                        <a:rPr lang="fr-FR" sz="2400" b="0" noProof="0" dirty="0">
                          <a:solidFill>
                            <a:schemeClr val="accent5">
                              <a:lumMod val="50000"/>
                            </a:schemeClr>
                          </a:solidFill>
                          <a:latin typeface="Century Gothic" panose="020B0502020202020204" pitchFamily="34" charset="0"/>
                        </a:rPr>
                        <a:t>Tu as un ami </a:t>
                      </a:r>
                      <a:r>
                        <a:rPr lang="fr-FR" sz="2400" b="0" baseline="0" noProof="0" dirty="0">
                          <a:solidFill>
                            <a:schemeClr val="accent5">
                              <a:lumMod val="50000"/>
                            </a:schemeClr>
                          </a:solidFill>
                          <a:latin typeface="Century Gothic" panose="020B0502020202020204" pitchFamily="34" charset="0"/>
                        </a:rPr>
                        <a:t>français ?</a:t>
                      </a:r>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 xmlns:a16="http://schemas.microsoft.com/office/drawing/2014/main" val="1324345315"/>
                  </a:ext>
                </a:extLst>
              </a:tr>
              <a:tr h="1854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i="1" dirty="0">
                          <a:solidFill>
                            <a:srgbClr val="002060"/>
                          </a:solidFill>
                          <a:latin typeface="Century Gothic" panose="020B0502020202020204" pitchFamily="34" charset="0"/>
                        </a:rPr>
                        <a:t>English:</a:t>
                      </a:r>
                    </a:p>
                  </a:txBody>
                  <a:tcPr/>
                </a:tc>
                <a:tc>
                  <a:txBody>
                    <a:bodyPr/>
                    <a:lstStyle/>
                    <a:p>
                      <a:endParaRPr lang="fr-FR" sz="2400" i="1" noProof="0" dirty="0">
                        <a:solidFill>
                          <a:srgbClr val="002060"/>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 xmlns:a16="http://schemas.microsoft.com/office/drawing/2014/main" val="4016188903"/>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3245" y="1694897"/>
            <a:ext cx="498794" cy="51957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3245" y="3822742"/>
            <a:ext cx="498794" cy="51957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9170" y="2704994"/>
            <a:ext cx="498794" cy="519576"/>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3245" y="4832656"/>
            <a:ext cx="498794" cy="519576"/>
          </a:xfrm>
          <a:prstGeom prst="rect">
            <a:avLst/>
          </a:prstGeom>
        </p:spPr>
      </p:pic>
      <p:sp>
        <p:nvSpPr>
          <p:cNvPr id="2" name="TextBox 1"/>
          <p:cNvSpPr txBox="1"/>
          <p:nvPr/>
        </p:nvSpPr>
        <p:spPr>
          <a:xfrm>
            <a:off x="663160" y="297081"/>
            <a:ext cx="10245407" cy="1200329"/>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Are these sentences about </a:t>
            </a:r>
            <a:r>
              <a:rPr lang="en-GB" sz="2400" b="1" dirty="0">
                <a:solidFill>
                  <a:srgbClr val="002060"/>
                </a:solidFill>
                <a:latin typeface="Century Gothic" panose="020B0502020202020204" pitchFamily="34" charset="0"/>
              </a:rPr>
              <a:t>having</a:t>
            </a:r>
            <a:r>
              <a:rPr lang="en-GB" sz="2400" dirty="0">
                <a:solidFill>
                  <a:srgbClr val="002060"/>
                </a:solidFill>
                <a:latin typeface="Century Gothic" panose="020B0502020202020204" pitchFamily="34" charset="0"/>
              </a:rPr>
              <a:t> or </a:t>
            </a:r>
            <a:r>
              <a:rPr lang="en-GB" sz="2400" b="1" dirty="0">
                <a:solidFill>
                  <a:srgbClr val="002060"/>
                </a:solidFill>
                <a:latin typeface="Century Gothic" panose="020B0502020202020204" pitchFamily="34" charset="0"/>
              </a:rPr>
              <a:t>being</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Tick the appropriate column for each. Then translate into English.</a:t>
            </a:r>
          </a:p>
          <a:p>
            <a:endParaRPr lang="en-GB" sz="2400" dirty="0">
              <a:solidFill>
                <a:srgbClr val="002060"/>
              </a:solidFill>
              <a:latin typeface="Century Gothic" panose="020B0502020202020204" pitchFamily="34" charset="0"/>
            </a:endParaRPr>
          </a:p>
        </p:txBody>
      </p:sp>
      <p:sp>
        <p:nvSpPr>
          <p:cNvPr id="16" name="TextBox 15"/>
          <p:cNvSpPr txBox="1"/>
          <p:nvPr/>
        </p:nvSpPr>
        <p:spPr>
          <a:xfrm>
            <a:off x="2790459" y="2417462"/>
            <a:ext cx="5810250" cy="461665"/>
          </a:xfrm>
          <a:prstGeom prst="rect">
            <a:avLst/>
          </a:prstGeom>
          <a:noFill/>
        </p:spPr>
        <p:txBody>
          <a:bodyPr wrap="square" rtlCol="0">
            <a:spAutoFit/>
          </a:bodyPr>
          <a:lstStyle/>
          <a:p>
            <a:pPr>
              <a:defRPr/>
            </a:pPr>
            <a:r>
              <a:rPr lang="fr-FR" sz="2400" i="1" dirty="0">
                <a:solidFill>
                  <a:srgbClr val="4472C4">
                    <a:lumMod val="50000"/>
                  </a:srgbClr>
                </a:solidFill>
                <a:latin typeface="Century Gothic" panose="020B0502020202020204" pitchFamily="34" charset="0"/>
              </a:rPr>
              <a:t>I have a </a:t>
            </a:r>
            <a:r>
              <a:rPr lang="fr-FR" sz="2400" i="1" dirty="0" err="1">
                <a:solidFill>
                  <a:srgbClr val="4472C4">
                    <a:lumMod val="50000"/>
                  </a:srgbClr>
                </a:solidFill>
                <a:latin typeface="Century Gothic" panose="020B0502020202020204" pitchFamily="34" charset="0"/>
              </a:rPr>
              <a:t>pleasant</a:t>
            </a:r>
            <a:r>
              <a:rPr lang="fr-FR" sz="2400" i="1" dirty="0">
                <a:solidFill>
                  <a:srgbClr val="4472C4">
                    <a:lumMod val="50000"/>
                  </a:srgbClr>
                </a:solidFill>
                <a:latin typeface="Century Gothic" panose="020B0502020202020204" pitchFamily="34" charset="0"/>
              </a:rPr>
              <a:t> </a:t>
            </a:r>
            <a:r>
              <a:rPr lang="fr-FR" sz="2400" i="1" dirty="0" err="1">
                <a:solidFill>
                  <a:srgbClr val="4472C4">
                    <a:lumMod val="50000"/>
                  </a:srgbClr>
                </a:solidFill>
                <a:latin typeface="Century Gothic" panose="020B0502020202020204" pitchFamily="34" charset="0"/>
              </a:rPr>
              <a:t>teacher</a:t>
            </a:r>
            <a:r>
              <a:rPr lang="fr-FR" sz="2400" i="1" dirty="0">
                <a:solidFill>
                  <a:srgbClr val="4472C4">
                    <a:lumMod val="50000"/>
                  </a:srgbClr>
                </a:solidFill>
                <a:latin typeface="Century Gothic" panose="020B0502020202020204" pitchFamily="34" charset="0"/>
              </a:rPr>
              <a:t>.</a:t>
            </a:r>
          </a:p>
        </p:txBody>
      </p:sp>
      <p:sp>
        <p:nvSpPr>
          <p:cNvPr id="18" name="TextBox 17"/>
          <p:cNvSpPr txBox="1"/>
          <p:nvPr/>
        </p:nvSpPr>
        <p:spPr>
          <a:xfrm>
            <a:off x="2790459" y="3374573"/>
            <a:ext cx="5810250" cy="461665"/>
          </a:xfrm>
          <a:prstGeom prst="rect">
            <a:avLst/>
          </a:prstGeom>
          <a:noFill/>
        </p:spPr>
        <p:txBody>
          <a:bodyPr wrap="square" rtlCol="0">
            <a:spAutoFit/>
          </a:bodyPr>
          <a:lstStyle/>
          <a:p>
            <a:pPr>
              <a:defRPr/>
            </a:pPr>
            <a:r>
              <a:rPr lang="fr-FR" sz="2400" i="1" dirty="0">
                <a:solidFill>
                  <a:srgbClr val="4472C4">
                    <a:lumMod val="50000"/>
                  </a:srgbClr>
                </a:solidFill>
                <a:latin typeface="Century Gothic" panose="020B0502020202020204" pitchFamily="34" charset="0"/>
              </a:rPr>
              <a:t>He </a:t>
            </a:r>
            <a:r>
              <a:rPr lang="fr-FR" sz="2400" i="1" dirty="0" err="1">
                <a:solidFill>
                  <a:srgbClr val="4472C4">
                    <a:lumMod val="50000"/>
                  </a:srgbClr>
                </a:solidFill>
                <a:latin typeface="Century Gothic" panose="020B0502020202020204" pitchFamily="34" charset="0"/>
              </a:rPr>
              <a:t>is</a:t>
            </a:r>
            <a:r>
              <a:rPr lang="fr-FR" sz="2400" i="1" dirty="0">
                <a:solidFill>
                  <a:srgbClr val="4472C4">
                    <a:lumMod val="50000"/>
                  </a:srgbClr>
                </a:solidFill>
                <a:latin typeface="Century Gothic" panose="020B0502020202020204" pitchFamily="34" charset="0"/>
              </a:rPr>
              <a:t> an </a:t>
            </a:r>
            <a:r>
              <a:rPr lang="fr-FR" sz="2400" i="1" dirty="0" err="1">
                <a:solidFill>
                  <a:srgbClr val="4472C4">
                    <a:lumMod val="50000"/>
                  </a:srgbClr>
                </a:solidFill>
                <a:latin typeface="Century Gothic" panose="020B0502020202020204" pitchFamily="34" charset="0"/>
              </a:rPr>
              <a:t>interesting</a:t>
            </a:r>
            <a:r>
              <a:rPr lang="fr-FR" sz="2400" i="1" dirty="0">
                <a:solidFill>
                  <a:srgbClr val="4472C4">
                    <a:lumMod val="50000"/>
                  </a:srgbClr>
                </a:solidFill>
                <a:latin typeface="Century Gothic" panose="020B0502020202020204" pitchFamily="34" charset="0"/>
              </a:rPr>
              <a:t> singer.</a:t>
            </a:r>
          </a:p>
        </p:txBody>
      </p:sp>
      <p:sp>
        <p:nvSpPr>
          <p:cNvPr id="19" name="TextBox 18"/>
          <p:cNvSpPr txBox="1"/>
          <p:nvPr/>
        </p:nvSpPr>
        <p:spPr>
          <a:xfrm>
            <a:off x="2790459" y="4419085"/>
            <a:ext cx="5810250" cy="461665"/>
          </a:xfrm>
          <a:prstGeom prst="rect">
            <a:avLst/>
          </a:prstGeom>
          <a:noFill/>
        </p:spPr>
        <p:txBody>
          <a:bodyPr wrap="square" rtlCol="0">
            <a:spAutoFit/>
          </a:bodyPr>
          <a:lstStyle/>
          <a:p>
            <a:pPr>
              <a:defRPr/>
            </a:pPr>
            <a:r>
              <a:rPr lang="fr-FR" sz="2400" i="1" dirty="0" err="1">
                <a:solidFill>
                  <a:srgbClr val="4472C4">
                    <a:lumMod val="50000"/>
                  </a:srgbClr>
                </a:solidFill>
                <a:latin typeface="Century Gothic" panose="020B0502020202020204" pitchFamily="34" charset="0"/>
              </a:rPr>
              <a:t>She</a:t>
            </a:r>
            <a:r>
              <a:rPr lang="fr-FR" sz="2400" i="1" dirty="0">
                <a:solidFill>
                  <a:srgbClr val="4472C4">
                    <a:lumMod val="50000"/>
                  </a:srgbClr>
                </a:solidFill>
                <a:latin typeface="Century Gothic" panose="020B0502020202020204" pitchFamily="34" charset="0"/>
              </a:rPr>
              <a:t> has a </a:t>
            </a:r>
            <a:r>
              <a:rPr lang="fr-FR" sz="2400" i="1" dirty="0" err="1">
                <a:solidFill>
                  <a:srgbClr val="4472C4">
                    <a:lumMod val="50000"/>
                  </a:srgbClr>
                </a:solidFill>
                <a:latin typeface="Century Gothic" panose="020B0502020202020204" pitchFamily="34" charset="0"/>
              </a:rPr>
              <a:t>nice</a:t>
            </a:r>
            <a:r>
              <a:rPr lang="fr-FR" sz="2400" i="1" dirty="0">
                <a:solidFill>
                  <a:srgbClr val="4472C4">
                    <a:lumMod val="50000"/>
                  </a:srgbClr>
                </a:solidFill>
                <a:latin typeface="Century Gothic" panose="020B0502020202020204" pitchFamily="34" charset="0"/>
              </a:rPr>
              <a:t> </a:t>
            </a:r>
            <a:r>
              <a:rPr lang="fr-FR" sz="2400" i="1" dirty="0" err="1">
                <a:solidFill>
                  <a:srgbClr val="4472C4">
                    <a:lumMod val="50000"/>
                  </a:srgbClr>
                </a:solidFill>
                <a:latin typeface="Century Gothic" panose="020B0502020202020204" pitchFamily="34" charset="0"/>
              </a:rPr>
              <a:t>friend</a:t>
            </a:r>
            <a:r>
              <a:rPr lang="fr-FR" sz="2400" i="1" dirty="0">
                <a:solidFill>
                  <a:srgbClr val="4472C4">
                    <a:lumMod val="50000"/>
                  </a:srgbClr>
                </a:solidFill>
                <a:latin typeface="Century Gothic" panose="020B0502020202020204" pitchFamily="34" charset="0"/>
              </a:rPr>
              <a:t>.</a:t>
            </a:r>
          </a:p>
        </p:txBody>
      </p:sp>
      <p:sp>
        <p:nvSpPr>
          <p:cNvPr id="21" name="TextBox 20"/>
          <p:cNvSpPr txBox="1"/>
          <p:nvPr/>
        </p:nvSpPr>
        <p:spPr>
          <a:xfrm>
            <a:off x="2790459" y="5471306"/>
            <a:ext cx="5810250" cy="461665"/>
          </a:xfrm>
          <a:prstGeom prst="rect">
            <a:avLst/>
          </a:prstGeom>
          <a:noFill/>
        </p:spPr>
        <p:txBody>
          <a:bodyPr wrap="square" rtlCol="0">
            <a:spAutoFit/>
          </a:bodyPr>
          <a:lstStyle/>
          <a:p>
            <a:pPr>
              <a:defRPr/>
            </a:pPr>
            <a:r>
              <a:rPr lang="fr-FR" sz="2400" i="1" dirty="0">
                <a:solidFill>
                  <a:srgbClr val="4472C4">
                    <a:lumMod val="50000"/>
                  </a:srgbClr>
                </a:solidFill>
                <a:latin typeface="Century Gothic" panose="020B0502020202020204" pitchFamily="34" charset="0"/>
              </a:rPr>
              <a:t>Do </a:t>
            </a:r>
            <a:r>
              <a:rPr lang="fr-FR" sz="2400" i="1" dirty="0" err="1">
                <a:solidFill>
                  <a:srgbClr val="4472C4">
                    <a:lumMod val="50000"/>
                  </a:srgbClr>
                </a:solidFill>
                <a:latin typeface="Century Gothic" panose="020B0502020202020204" pitchFamily="34" charset="0"/>
              </a:rPr>
              <a:t>you</a:t>
            </a:r>
            <a:r>
              <a:rPr lang="fr-FR" sz="2400" i="1" dirty="0">
                <a:solidFill>
                  <a:srgbClr val="4472C4">
                    <a:lumMod val="50000"/>
                  </a:srgbClr>
                </a:solidFill>
                <a:latin typeface="Century Gothic" panose="020B0502020202020204" pitchFamily="34" charset="0"/>
              </a:rPr>
              <a:t> have a French </a:t>
            </a:r>
            <a:r>
              <a:rPr lang="fr-FR" sz="2400" i="1" dirty="0" err="1">
                <a:solidFill>
                  <a:srgbClr val="4472C4">
                    <a:lumMod val="50000"/>
                  </a:srgbClr>
                </a:solidFill>
                <a:latin typeface="Century Gothic" panose="020B0502020202020204" pitchFamily="34" charset="0"/>
              </a:rPr>
              <a:t>friend</a:t>
            </a:r>
            <a:r>
              <a:rPr lang="fr-FR" sz="2400" i="1" dirty="0">
                <a:solidFill>
                  <a:srgbClr val="4472C4">
                    <a:lumMod val="50000"/>
                  </a:srgbClr>
                </a:solidFill>
                <a:latin typeface="Century Gothic" panose="020B0502020202020204" pitchFamily="34" charset="0"/>
              </a:rPr>
              <a:t>?</a:t>
            </a:r>
          </a:p>
        </p:txBody>
      </p:sp>
    </p:spTree>
    <p:extLst>
      <p:ext uri="{BB962C8B-B14F-4D97-AF65-F5344CB8AC3E}">
        <p14:creationId xmlns:p14="http://schemas.microsoft.com/office/powerpoint/2010/main" val="367332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69300" y="99594"/>
            <a:ext cx="3733800" cy="584775"/>
          </a:xfrm>
          <a:prstGeom prst="rect">
            <a:avLst/>
          </a:prstGeom>
          <a:noFill/>
        </p:spPr>
        <p:txBody>
          <a:bodyPr wrap="square" rtlCol="0">
            <a:spAutoFit/>
          </a:bodyPr>
          <a:lstStyle/>
          <a:p>
            <a:pPr algn="ctr">
              <a:defRPr/>
            </a:pPr>
            <a:r>
              <a:rPr lang="en-GB" sz="3200" b="1" dirty="0">
                <a:solidFill>
                  <a:srgbClr val="002060"/>
                </a:solidFill>
                <a:latin typeface="Century Gothic" panose="020B0502020202020204" pitchFamily="34" charset="0"/>
              </a:rPr>
              <a:t>Lire</a:t>
            </a:r>
          </a:p>
        </p:txBody>
      </p:sp>
      <p:graphicFrame>
        <p:nvGraphicFramePr>
          <p:cNvPr id="6" name="Content Placeholder 5"/>
          <p:cNvGraphicFramePr>
            <a:graphicFrameLocks noGrp="1"/>
          </p:cNvGraphicFramePr>
          <p:nvPr>
            <p:ph idx="1"/>
            <p:extLst/>
          </p:nvPr>
        </p:nvGraphicFramePr>
        <p:xfrm>
          <a:off x="959487" y="1380034"/>
          <a:ext cx="10549574" cy="4663440"/>
        </p:xfrm>
        <a:graphic>
          <a:graphicData uri="http://schemas.openxmlformats.org/drawingml/2006/table">
            <a:tbl>
              <a:tblPr firstRow="1" bandRow="1">
                <a:tableStyleId>{5C22544A-7EE6-4342-B048-85BDC9FD1C3A}</a:tableStyleId>
              </a:tblPr>
              <a:tblGrid>
                <a:gridCol w="1631313">
                  <a:extLst>
                    <a:ext uri="{9D8B030D-6E8A-4147-A177-3AD203B41FA5}">
                      <a16:colId xmlns="" xmlns:a16="http://schemas.microsoft.com/office/drawing/2014/main" val="65936079"/>
                    </a:ext>
                  </a:extLst>
                </a:gridCol>
                <a:gridCol w="6182261">
                  <a:extLst>
                    <a:ext uri="{9D8B030D-6E8A-4147-A177-3AD203B41FA5}">
                      <a16:colId xmlns="" xmlns:a16="http://schemas.microsoft.com/office/drawing/2014/main" val="3317005183"/>
                    </a:ext>
                  </a:extLst>
                </a:gridCol>
                <a:gridCol w="1368000">
                  <a:extLst>
                    <a:ext uri="{9D8B030D-6E8A-4147-A177-3AD203B41FA5}">
                      <a16:colId xmlns="" xmlns:a16="http://schemas.microsoft.com/office/drawing/2014/main" val="3434829958"/>
                    </a:ext>
                  </a:extLst>
                </a:gridCol>
                <a:gridCol w="1368000">
                  <a:extLst>
                    <a:ext uri="{9D8B030D-6E8A-4147-A177-3AD203B41FA5}">
                      <a16:colId xmlns="" xmlns:a16="http://schemas.microsoft.com/office/drawing/2014/main" val="4293147557"/>
                    </a:ext>
                  </a:extLst>
                </a:gridCol>
              </a:tblGrid>
              <a:tr h="193856">
                <a:tc>
                  <a:txBody>
                    <a:bodyPr/>
                    <a:lstStyle/>
                    <a:p>
                      <a:endParaRPr lang="en-GB" dirty="0"/>
                    </a:p>
                  </a:txBody>
                  <a:tcPr/>
                </a:tc>
                <a:tc>
                  <a:txBody>
                    <a:bodyPr/>
                    <a:lstStyle/>
                    <a:p>
                      <a:pPr algn="ctr"/>
                      <a:endParaRPr lang="en-GB" sz="2800" dirty="0">
                        <a:latin typeface="Century Gothic" panose="020B0502020202020204" pitchFamily="34" charset="0"/>
                      </a:endParaRPr>
                    </a:p>
                  </a:txBody>
                  <a:tcPr/>
                </a:tc>
                <a:tc>
                  <a:txBody>
                    <a:bodyPr/>
                    <a:lstStyle/>
                    <a:p>
                      <a:pPr algn="ctr"/>
                      <a:r>
                        <a:rPr lang="en-GB" sz="2800" dirty="0">
                          <a:latin typeface="Century Gothic" panose="020B0502020202020204" pitchFamily="34" charset="0"/>
                        </a:rPr>
                        <a:t>having</a:t>
                      </a:r>
                    </a:p>
                  </a:txBody>
                  <a:tcPr/>
                </a:tc>
                <a:tc>
                  <a:txBody>
                    <a:bodyPr/>
                    <a:lstStyle/>
                    <a:p>
                      <a:pPr algn="ctr"/>
                      <a:r>
                        <a:rPr lang="en-GB" sz="2800" dirty="0">
                          <a:latin typeface="Century Gothic" panose="020B0502020202020204" pitchFamily="34" charset="0"/>
                        </a:rPr>
                        <a:t>being</a:t>
                      </a:r>
                    </a:p>
                  </a:txBody>
                  <a:tcPr/>
                </a:tc>
                <a:extLst>
                  <a:ext uri="{0D108BD9-81ED-4DB2-BD59-A6C34878D82A}">
                    <a16:rowId xmlns="" xmlns:a16="http://schemas.microsoft.com/office/drawing/2014/main" val="3585969815"/>
                  </a:ext>
                </a:extLst>
              </a:tr>
              <a:tr h="370840">
                <a:tc>
                  <a:txBody>
                    <a:bodyPr/>
                    <a:lstStyle/>
                    <a:p>
                      <a:pPr algn="ctr"/>
                      <a:r>
                        <a:rPr lang="en-GB" sz="2800" b="1" dirty="0">
                          <a:solidFill>
                            <a:srgbClr val="002060"/>
                          </a:solidFill>
                          <a:latin typeface="Century Gothic" panose="020B0502020202020204" pitchFamily="34" charset="0"/>
                        </a:rPr>
                        <a:t>5</a:t>
                      </a:r>
                    </a:p>
                  </a:txBody>
                  <a:tcPr/>
                </a:tc>
                <a:tc>
                  <a:txBody>
                    <a:bodyPr/>
                    <a:lstStyle/>
                    <a:p>
                      <a:r>
                        <a:rPr lang="fr-FR" sz="2400" b="0" noProof="0" dirty="0">
                          <a:solidFill>
                            <a:schemeClr val="accent5">
                              <a:lumMod val="50000"/>
                            </a:schemeClr>
                          </a:solidFill>
                          <a:latin typeface="Century Gothic" panose="020B0502020202020204" pitchFamily="34" charset="0"/>
                        </a:rPr>
                        <a:t>Je</a:t>
                      </a:r>
                      <a:r>
                        <a:rPr lang="fr-FR" sz="2400" b="0" baseline="0" noProof="0" dirty="0">
                          <a:solidFill>
                            <a:schemeClr val="accent5">
                              <a:lumMod val="50000"/>
                            </a:schemeClr>
                          </a:solidFill>
                          <a:latin typeface="Century Gothic" panose="020B0502020202020204" pitchFamily="34" charset="0"/>
                        </a:rPr>
                        <a:t> suis anglais.</a:t>
                      </a:r>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 xmlns:a16="http://schemas.microsoft.com/office/drawing/2014/main" val="720189548"/>
                  </a:ext>
                </a:extLst>
              </a:tr>
              <a:tr h="370840">
                <a:tc>
                  <a:txBody>
                    <a:bodyPr/>
                    <a:lstStyle/>
                    <a:p>
                      <a:pPr algn="ctr"/>
                      <a:r>
                        <a:rPr lang="en-GB" sz="2800" b="0" i="1" dirty="0">
                          <a:solidFill>
                            <a:srgbClr val="002060"/>
                          </a:solidFill>
                          <a:latin typeface="Century Gothic" panose="020B0502020202020204" pitchFamily="34" charset="0"/>
                        </a:rPr>
                        <a:t>English: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i="1"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 xmlns:a16="http://schemas.microsoft.com/office/drawing/2014/main" val="568798639"/>
                  </a:ext>
                </a:extLst>
              </a:tr>
              <a:tr h="370840">
                <a:tc>
                  <a:txBody>
                    <a:bodyPr/>
                    <a:lstStyle/>
                    <a:p>
                      <a:pPr algn="ctr"/>
                      <a:r>
                        <a:rPr lang="en-GB" sz="2800" b="1" dirty="0">
                          <a:solidFill>
                            <a:srgbClr val="002060"/>
                          </a:solidFill>
                          <a:latin typeface="Century Gothic" panose="020B0502020202020204" pitchFamily="34" charset="0"/>
                        </a:rPr>
                        <a:t>6</a:t>
                      </a:r>
                    </a:p>
                  </a:txBody>
                  <a:tcPr/>
                </a:tc>
                <a:tc>
                  <a:txBody>
                    <a:bodyPr/>
                    <a:lstStyle/>
                    <a:p>
                      <a:r>
                        <a:rPr lang="fr-FR" sz="2400" b="0" noProof="0" dirty="0">
                          <a:solidFill>
                            <a:schemeClr val="accent5">
                              <a:lumMod val="50000"/>
                            </a:schemeClr>
                          </a:solidFill>
                          <a:latin typeface="Century Gothic" panose="020B0502020202020204" pitchFamily="34" charset="0"/>
                        </a:rPr>
                        <a:t>Il a un ami</a:t>
                      </a:r>
                      <a:r>
                        <a:rPr lang="fr-FR" sz="2400" b="0" baseline="0" noProof="0" dirty="0">
                          <a:solidFill>
                            <a:schemeClr val="accent5">
                              <a:lumMod val="50000"/>
                            </a:schemeClr>
                          </a:solidFill>
                          <a:latin typeface="Century Gothic" panose="020B0502020202020204" pitchFamily="34" charset="0"/>
                        </a:rPr>
                        <a:t> </a:t>
                      </a:r>
                      <a:r>
                        <a:rPr lang="fr-FR" sz="2400" b="0" i="0" u="none" strike="noStrike" kern="1200" noProof="0" dirty="0">
                          <a:solidFill>
                            <a:srgbClr val="002060"/>
                          </a:solidFill>
                          <a:effectLst/>
                          <a:latin typeface="Century Gothic" panose="020B0502020202020204" pitchFamily="34" charset="0"/>
                          <a:ea typeface="+mn-ea"/>
                          <a:cs typeface="+mn-cs"/>
                        </a:rPr>
                        <a:t>drôle</a:t>
                      </a:r>
                      <a:r>
                        <a:rPr lang="fr-FR" sz="2400" b="0" noProof="0" dirty="0">
                          <a:solidFill>
                            <a:schemeClr val="accent5">
                              <a:lumMod val="50000"/>
                            </a:schemeClr>
                          </a:solidFill>
                          <a:latin typeface="Century Gothic" panose="020B0502020202020204" pitchFamily="34" charset="0"/>
                        </a:rPr>
                        <a:t>.</a:t>
                      </a:r>
                    </a:p>
                  </a:txBody>
                  <a:tcPr anchor="ctr"/>
                </a:tc>
                <a:tc>
                  <a:txBody>
                    <a:bodyPr/>
                    <a:lstStyle/>
                    <a:p>
                      <a:endParaRPr lang="en-GB" dirty="0"/>
                    </a:p>
                  </a:txBody>
                  <a:tcPr/>
                </a:tc>
                <a:tc>
                  <a:txBody>
                    <a:bodyPr/>
                    <a:lstStyle/>
                    <a:p>
                      <a:endParaRPr lang="en-GB" dirty="0"/>
                    </a:p>
                  </a:txBody>
                  <a:tcPr/>
                </a:tc>
                <a:extLst>
                  <a:ext uri="{0D108BD9-81ED-4DB2-BD59-A6C34878D82A}">
                    <a16:rowId xmlns="" xmlns:a16="http://schemas.microsoft.com/office/drawing/2014/main" val="204951524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i="1" dirty="0">
                          <a:solidFill>
                            <a:srgbClr val="002060"/>
                          </a:solidFill>
                          <a:latin typeface="Century Gothic" panose="020B0502020202020204" pitchFamily="34" charset="0"/>
                        </a:rPr>
                        <a:t>English:</a:t>
                      </a:r>
                    </a:p>
                  </a:txBody>
                  <a:tcPr/>
                </a:tc>
                <a:tc>
                  <a:txBody>
                    <a:bodyPr/>
                    <a:lstStyle/>
                    <a:p>
                      <a:endParaRPr lang="fr-FR" sz="2400" b="0" i="1"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 xmlns:a16="http://schemas.microsoft.com/office/drawing/2014/main" val="1318049299"/>
                  </a:ext>
                </a:extLst>
              </a:tr>
              <a:tr h="370840">
                <a:tc>
                  <a:txBody>
                    <a:bodyPr/>
                    <a:lstStyle/>
                    <a:p>
                      <a:pPr algn="ctr"/>
                      <a:r>
                        <a:rPr lang="en-GB" sz="2800" b="1" dirty="0">
                          <a:solidFill>
                            <a:srgbClr val="002060"/>
                          </a:solidFill>
                          <a:latin typeface="Century Gothic" panose="020B0502020202020204" pitchFamily="34" charset="0"/>
                        </a:rPr>
                        <a:t>7</a:t>
                      </a:r>
                    </a:p>
                  </a:txBody>
                  <a:tcPr/>
                </a:tc>
                <a:tc>
                  <a:txBody>
                    <a:bodyPr/>
                    <a:lstStyle/>
                    <a:p>
                      <a:r>
                        <a:rPr lang="fr-FR" sz="2400" noProof="0" dirty="0">
                          <a:solidFill>
                            <a:schemeClr val="accent5">
                              <a:lumMod val="50000"/>
                            </a:schemeClr>
                          </a:solidFill>
                          <a:latin typeface="Century Gothic" panose="020B0502020202020204" pitchFamily="34" charset="0"/>
                        </a:rPr>
                        <a:t>Tu</a:t>
                      </a:r>
                      <a:r>
                        <a:rPr lang="fr-FR" sz="2400" baseline="0" noProof="0" dirty="0">
                          <a:solidFill>
                            <a:schemeClr val="accent5">
                              <a:lumMod val="50000"/>
                            </a:schemeClr>
                          </a:solidFill>
                          <a:latin typeface="Century Gothic" panose="020B0502020202020204" pitchFamily="34" charset="0"/>
                        </a:rPr>
                        <a:t> es sympathique</a:t>
                      </a:r>
                      <a:r>
                        <a:rPr lang="fr-FR" sz="2400" noProof="0" dirty="0">
                          <a:solidFill>
                            <a:schemeClr val="accent5">
                              <a:lumMod val="50000"/>
                            </a:schemeClr>
                          </a:solidFill>
                          <a:latin typeface="Century Gothic" panose="020B0502020202020204" pitchFamily="34" charset="0"/>
                        </a:rPr>
                        <a:t>.</a:t>
                      </a:r>
                    </a:p>
                  </a:txBody>
                  <a:tcPr anchor="ctr"/>
                </a:tc>
                <a:tc>
                  <a:txBody>
                    <a:bodyPr/>
                    <a:lstStyle/>
                    <a:p>
                      <a:endParaRPr lang="en-GB" dirty="0"/>
                    </a:p>
                  </a:txBody>
                  <a:tcPr/>
                </a:tc>
                <a:tc>
                  <a:txBody>
                    <a:bodyPr/>
                    <a:lstStyle/>
                    <a:p>
                      <a:endParaRPr lang="en-GB" dirty="0"/>
                    </a:p>
                  </a:txBody>
                  <a:tcPr/>
                </a:tc>
                <a:extLst>
                  <a:ext uri="{0D108BD9-81ED-4DB2-BD59-A6C34878D82A}">
                    <a16:rowId xmlns="" xmlns:a16="http://schemas.microsoft.com/office/drawing/2014/main" val="233393478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i="1" dirty="0">
                          <a:solidFill>
                            <a:srgbClr val="002060"/>
                          </a:solidFill>
                          <a:latin typeface="Century Gothic" panose="020B0502020202020204" pitchFamily="34" charset="0"/>
                        </a:rPr>
                        <a:t>English:</a:t>
                      </a:r>
                    </a:p>
                  </a:txBody>
                  <a:tcPr/>
                </a:tc>
                <a:tc>
                  <a:txBody>
                    <a:bodyPr/>
                    <a:lstStyle/>
                    <a:p>
                      <a:endParaRPr lang="fr-FR" sz="2400" b="0" i="1"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 xmlns:a16="http://schemas.microsoft.com/office/drawing/2014/main" val="3033093083"/>
                  </a:ext>
                </a:extLst>
              </a:tr>
              <a:tr h="185420">
                <a:tc>
                  <a:txBody>
                    <a:bodyPr/>
                    <a:lstStyle/>
                    <a:p>
                      <a:pPr algn="ctr"/>
                      <a:r>
                        <a:rPr lang="en-GB" sz="2800" b="1" dirty="0">
                          <a:solidFill>
                            <a:srgbClr val="002060"/>
                          </a:solidFill>
                          <a:latin typeface="Century Gothic" panose="020B0502020202020204" pitchFamily="34" charset="0"/>
                        </a:rPr>
                        <a:t>8</a:t>
                      </a:r>
                    </a:p>
                  </a:txBody>
                  <a:tcPr/>
                </a:tc>
                <a:tc>
                  <a:txBody>
                    <a:bodyPr/>
                    <a:lstStyle/>
                    <a:p>
                      <a:r>
                        <a:rPr lang="fr-FR" sz="2400" noProof="0" dirty="0">
                          <a:solidFill>
                            <a:schemeClr val="accent5">
                              <a:lumMod val="50000"/>
                            </a:schemeClr>
                          </a:solidFill>
                          <a:latin typeface="Century Gothic" panose="020B0502020202020204" pitchFamily="34" charset="0"/>
                        </a:rPr>
                        <a:t>Elle est</a:t>
                      </a:r>
                      <a:r>
                        <a:rPr lang="fr-FR" sz="2400" b="0" noProof="0" dirty="0">
                          <a:solidFill>
                            <a:schemeClr val="accent5">
                              <a:lumMod val="50000"/>
                            </a:schemeClr>
                          </a:solidFill>
                          <a:latin typeface="Century Gothic" panose="020B0502020202020204" pitchFamily="34" charset="0"/>
                        </a:rPr>
                        <a:t> aimable.</a:t>
                      </a:r>
                      <a:endParaRPr lang="fr-FR" sz="2400" noProof="0" dirty="0">
                        <a:solidFill>
                          <a:srgbClr val="002060"/>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 xmlns:a16="http://schemas.microsoft.com/office/drawing/2014/main" val="1324345315"/>
                  </a:ext>
                </a:extLst>
              </a:tr>
              <a:tr h="1854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i="1" dirty="0">
                          <a:solidFill>
                            <a:srgbClr val="002060"/>
                          </a:solidFill>
                          <a:latin typeface="Century Gothic" panose="020B0502020202020204" pitchFamily="34" charset="0"/>
                        </a:rPr>
                        <a:t>English:</a:t>
                      </a:r>
                    </a:p>
                  </a:txBody>
                  <a:tcPr/>
                </a:tc>
                <a:tc>
                  <a:txBody>
                    <a:bodyPr/>
                    <a:lstStyle/>
                    <a:p>
                      <a:endParaRPr lang="fr-FR" sz="2400" i="1" noProof="0" dirty="0">
                        <a:solidFill>
                          <a:srgbClr val="002060"/>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 xmlns:a16="http://schemas.microsoft.com/office/drawing/2014/main" val="4016188903"/>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1448" y="1882142"/>
            <a:ext cx="498794" cy="51957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1448" y="3949067"/>
            <a:ext cx="498794" cy="51957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4724" y="2840861"/>
            <a:ext cx="498794" cy="519576"/>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1448" y="4989902"/>
            <a:ext cx="498794" cy="519576"/>
          </a:xfrm>
          <a:prstGeom prst="rect">
            <a:avLst/>
          </a:prstGeom>
        </p:spPr>
      </p:pic>
      <p:sp>
        <p:nvSpPr>
          <p:cNvPr id="2" name="TextBox 1"/>
          <p:cNvSpPr txBox="1"/>
          <p:nvPr/>
        </p:nvSpPr>
        <p:spPr>
          <a:xfrm>
            <a:off x="663160" y="297081"/>
            <a:ext cx="9746613"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Are these sentences about </a:t>
            </a:r>
            <a:r>
              <a:rPr lang="en-GB" sz="2400" b="1" dirty="0">
                <a:solidFill>
                  <a:srgbClr val="002060"/>
                </a:solidFill>
                <a:latin typeface="Century Gothic" panose="020B0502020202020204" pitchFamily="34" charset="0"/>
              </a:rPr>
              <a:t>having</a:t>
            </a:r>
            <a:r>
              <a:rPr lang="en-GB" sz="2400" dirty="0">
                <a:solidFill>
                  <a:srgbClr val="002060"/>
                </a:solidFill>
                <a:latin typeface="Century Gothic" panose="020B0502020202020204" pitchFamily="34" charset="0"/>
              </a:rPr>
              <a:t> or </a:t>
            </a:r>
            <a:r>
              <a:rPr lang="en-GB" sz="2400" b="1" dirty="0">
                <a:solidFill>
                  <a:srgbClr val="002060"/>
                </a:solidFill>
                <a:latin typeface="Century Gothic" panose="020B0502020202020204" pitchFamily="34" charset="0"/>
              </a:rPr>
              <a:t>being</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Tick the appropriate column for each. Then translate into English.</a:t>
            </a:r>
          </a:p>
        </p:txBody>
      </p:sp>
      <p:sp>
        <p:nvSpPr>
          <p:cNvPr id="10" name="TextBox 9"/>
          <p:cNvSpPr txBox="1"/>
          <p:nvPr/>
        </p:nvSpPr>
        <p:spPr>
          <a:xfrm>
            <a:off x="2743200" y="2453291"/>
            <a:ext cx="8531225" cy="461665"/>
          </a:xfrm>
          <a:prstGeom prst="rect">
            <a:avLst/>
          </a:prstGeom>
          <a:noFill/>
        </p:spPr>
        <p:txBody>
          <a:bodyPr wrap="square" rtlCol="0">
            <a:spAutoFit/>
          </a:bodyPr>
          <a:lstStyle/>
          <a:p>
            <a:pPr>
              <a:defRPr/>
            </a:pPr>
            <a:r>
              <a:rPr lang="fr-FR" sz="2400" i="1" dirty="0">
                <a:solidFill>
                  <a:srgbClr val="4472C4">
                    <a:lumMod val="50000"/>
                  </a:srgbClr>
                </a:solidFill>
                <a:latin typeface="Century Gothic" panose="020B0502020202020204" pitchFamily="34" charset="0"/>
              </a:rPr>
              <a:t>I </a:t>
            </a:r>
            <a:r>
              <a:rPr lang="fr-FR" sz="2400" i="1" dirty="0" err="1">
                <a:solidFill>
                  <a:srgbClr val="4472C4">
                    <a:lumMod val="50000"/>
                  </a:srgbClr>
                </a:solidFill>
                <a:latin typeface="Century Gothic" panose="020B0502020202020204" pitchFamily="34" charset="0"/>
              </a:rPr>
              <a:t>am</a:t>
            </a:r>
            <a:r>
              <a:rPr lang="fr-FR" sz="2400" i="1" dirty="0">
                <a:solidFill>
                  <a:srgbClr val="4472C4">
                    <a:lumMod val="50000"/>
                  </a:srgbClr>
                </a:solidFill>
                <a:latin typeface="Century Gothic" panose="020B0502020202020204" pitchFamily="34" charset="0"/>
              </a:rPr>
              <a:t> English.</a:t>
            </a:r>
          </a:p>
        </p:txBody>
      </p:sp>
      <p:sp>
        <p:nvSpPr>
          <p:cNvPr id="11" name="TextBox 10"/>
          <p:cNvSpPr txBox="1"/>
          <p:nvPr/>
        </p:nvSpPr>
        <p:spPr>
          <a:xfrm>
            <a:off x="2743200" y="3506863"/>
            <a:ext cx="5810250" cy="461665"/>
          </a:xfrm>
          <a:prstGeom prst="rect">
            <a:avLst/>
          </a:prstGeom>
          <a:noFill/>
        </p:spPr>
        <p:txBody>
          <a:bodyPr wrap="square" rtlCol="0">
            <a:spAutoFit/>
          </a:bodyPr>
          <a:lstStyle/>
          <a:p>
            <a:pPr>
              <a:defRPr/>
            </a:pPr>
            <a:r>
              <a:rPr lang="fr-FR" sz="2400" i="1" dirty="0">
                <a:solidFill>
                  <a:srgbClr val="4472C4">
                    <a:lumMod val="50000"/>
                  </a:srgbClr>
                </a:solidFill>
                <a:latin typeface="Century Gothic" panose="020B0502020202020204" pitchFamily="34" charset="0"/>
              </a:rPr>
              <a:t>He has a </a:t>
            </a:r>
            <a:r>
              <a:rPr lang="fr-FR" sz="2400" i="1" dirty="0" err="1">
                <a:solidFill>
                  <a:srgbClr val="4472C4">
                    <a:lumMod val="50000"/>
                  </a:srgbClr>
                </a:solidFill>
                <a:latin typeface="Century Gothic" panose="020B0502020202020204" pitchFamily="34" charset="0"/>
              </a:rPr>
              <a:t>funny</a:t>
            </a:r>
            <a:r>
              <a:rPr lang="fr-FR" sz="2400" i="1" dirty="0">
                <a:solidFill>
                  <a:srgbClr val="4472C4">
                    <a:lumMod val="50000"/>
                  </a:srgbClr>
                </a:solidFill>
                <a:latin typeface="Century Gothic" panose="020B0502020202020204" pitchFamily="34" charset="0"/>
              </a:rPr>
              <a:t> </a:t>
            </a:r>
            <a:r>
              <a:rPr lang="fr-FR" sz="2400" i="1" dirty="0" err="1">
                <a:solidFill>
                  <a:srgbClr val="4472C4">
                    <a:lumMod val="50000"/>
                  </a:srgbClr>
                </a:solidFill>
                <a:latin typeface="Century Gothic" panose="020B0502020202020204" pitchFamily="34" charset="0"/>
              </a:rPr>
              <a:t>friend</a:t>
            </a:r>
            <a:r>
              <a:rPr lang="fr-FR" sz="2400" i="1" dirty="0">
                <a:solidFill>
                  <a:srgbClr val="4472C4">
                    <a:lumMod val="50000"/>
                  </a:srgbClr>
                </a:solidFill>
                <a:latin typeface="Century Gothic" panose="020B0502020202020204" pitchFamily="34" charset="0"/>
              </a:rPr>
              <a:t>.</a:t>
            </a:r>
          </a:p>
        </p:txBody>
      </p:sp>
      <p:sp>
        <p:nvSpPr>
          <p:cNvPr id="12" name="TextBox 11"/>
          <p:cNvSpPr txBox="1"/>
          <p:nvPr/>
        </p:nvSpPr>
        <p:spPr>
          <a:xfrm>
            <a:off x="2743200" y="4518549"/>
            <a:ext cx="5810250" cy="461665"/>
          </a:xfrm>
          <a:prstGeom prst="rect">
            <a:avLst/>
          </a:prstGeom>
          <a:noFill/>
        </p:spPr>
        <p:txBody>
          <a:bodyPr wrap="square" rtlCol="0">
            <a:spAutoFit/>
          </a:bodyPr>
          <a:lstStyle/>
          <a:p>
            <a:pPr>
              <a:defRPr/>
            </a:pPr>
            <a:r>
              <a:rPr lang="fr-FR" sz="2400" i="1" dirty="0">
                <a:solidFill>
                  <a:srgbClr val="4472C4">
                    <a:lumMod val="50000"/>
                  </a:srgbClr>
                </a:solidFill>
                <a:latin typeface="Century Gothic" panose="020B0502020202020204" pitchFamily="34" charset="0"/>
              </a:rPr>
              <a:t>You are </a:t>
            </a:r>
            <a:r>
              <a:rPr lang="fr-FR" sz="2400" i="1" dirty="0" err="1">
                <a:solidFill>
                  <a:srgbClr val="4472C4">
                    <a:lumMod val="50000"/>
                  </a:srgbClr>
                </a:solidFill>
                <a:latin typeface="Century Gothic" panose="020B0502020202020204" pitchFamily="34" charset="0"/>
              </a:rPr>
              <a:t>nice</a:t>
            </a:r>
            <a:r>
              <a:rPr lang="fr-FR" sz="2400" i="1" dirty="0">
                <a:solidFill>
                  <a:srgbClr val="4472C4">
                    <a:lumMod val="50000"/>
                  </a:srgbClr>
                </a:solidFill>
                <a:latin typeface="Century Gothic" panose="020B0502020202020204" pitchFamily="34" charset="0"/>
              </a:rPr>
              <a:t>.</a:t>
            </a:r>
          </a:p>
        </p:txBody>
      </p:sp>
      <p:sp>
        <p:nvSpPr>
          <p:cNvPr id="14" name="TextBox 13"/>
          <p:cNvSpPr txBox="1"/>
          <p:nvPr/>
        </p:nvSpPr>
        <p:spPr>
          <a:xfrm>
            <a:off x="2743200" y="5509478"/>
            <a:ext cx="5810250" cy="461665"/>
          </a:xfrm>
          <a:prstGeom prst="rect">
            <a:avLst/>
          </a:prstGeom>
          <a:noFill/>
        </p:spPr>
        <p:txBody>
          <a:bodyPr wrap="square" rtlCol="0">
            <a:spAutoFit/>
          </a:bodyPr>
          <a:lstStyle/>
          <a:p>
            <a:pPr>
              <a:defRPr/>
            </a:pPr>
            <a:r>
              <a:rPr lang="fr-FR" sz="2400" i="1" dirty="0" err="1">
                <a:solidFill>
                  <a:srgbClr val="4472C4">
                    <a:lumMod val="50000"/>
                  </a:srgbClr>
                </a:solidFill>
                <a:latin typeface="Century Gothic" panose="020B0502020202020204" pitchFamily="34" charset="0"/>
              </a:rPr>
              <a:t>She</a:t>
            </a:r>
            <a:r>
              <a:rPr lang="fr-FR" sz="2400" i="1" dirty="0">
                <a:solidFill>
                  <a:srgbClr val="4472C4">
                    <a:lumMod val="50000"/>
                  </a:srgbClr>
                </a:solidFill>
                <a:latin typeface="Century Gothic" panose="020B0502020202020204" pitchFamily="34" charset="0"/>
              </a:rPr>
              <a:t> </a:t>
            </a:r>
            <a:r>
              <a:rPr lang="fr-FR" sz="2400" i="1" dirty="0" err="1">
                <a:solidFill>
                  <a:srgbClr val="4472C4">
                    <a:lumMod val="50000"/>
                  </a:srgbClr>
                </a:solidFill>
                <a:latin typeface="Century Gothic" panose="020B0502020202020204" pitchFamily="34" charset="0"/>
              </a:rPr>
              <a:t>is</a:t>
            </a:r>
            <a:r>
              <a:rPr lang="fr-FR" sz="2400" i="1" dirty="0">
                <a:solidFill>
                  <a:srgbClr val="4472C4">
                    <a:lumMod val="50000"/>
                  </a:srgbClr>
                </a:solidFill>
                <a:latin typeface="Century Gothic" panose="020B0502020202020204" pitchFamily="34" charset="0"/>
              </a:rPr>
              <a:t> </a:t>
            </a:r>
            <a:r>
              <a:rPr lang="fr-FR" sz="2400" i="1" dirty="0" err="1">
                <a:solidFill>
                  <a:srgbClr val="4472C4">
                    <a:lumMod val="50000"/>
                  </a:srgbClr>
                </a:solidFill>
                <a:latin typeface="Century Gothic" panose="020B0502020202020204" pitchFamily="34" charset="0"/>
              </a:rPr>
              <a:t>pleasant</a:t>
            </a:r>
            <a:r>
              <a:rPr lang="fr-FR" sz="2400" i="1" dirty="0">
                <a:solidFill>
                  <a:srgbClr val="4472C4">
                    <a:lumMod val="50000"/>
                  </a:srgbClr>
                </a:solidFill>
                <a:latin typeface="Century Gothic" panose="020B0502020202020204" pitchFamily="34" charset="0"/>
              </a:rPr>
              <a:t>.</a:t>
            </a:r>
          </a:p>
        </p:txBody>
      </p:sp>
      <p:sp>
        <p:nvSpPr>
          <p:cNvPr id="15" name="TextBox 14"/>
          <p:cNvSpPr txBox="1"/>
          <p:nvPr/>
        </p:nvSpPr>
        <p:spPr>
          <a:xfrm>
            <a:off x="7033166" y="6485091"/>
            <a:ext cx="3135086"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Stephen Owen &amp; Emma Marsden</a:t>
            </a:r>
          </a:p>
        </p:txBody>
      </p:sp>
    </p:spTree>
    <p:extLst>
      <p:ext uri="{BB962C8B-B14F-4D97-AF65-F5344CB8AC3E}">
        <p14:creationId xmlns:p14="http://schemas.microsoft.com/office/powerpoint/2010/main" val="346693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447020" y="99594"/>
            <a:ext cx="1656080" cy="597617"/>
          </a:xfrm>
          <a:prstGeom prst="rect">
            <a:avLst/>
          </a:prstGeom>
          <a:noFill/>
        </p:spPr>
        <p:txBody>
          <a:bodyPr wrap="square" rtlCol="0">
            <a:spAutoFit/>
          </a:bodyPr>
          <a:lstStyle/>
          <a:p>
            <a:pPr algn="ctr">
              <a:defRPr/>
            </a:pPr>
            <a:r>
              <a:rPr lang="en-GB" sz="3200" b="1" dirty="0">
                <a:solidFill>
                  <a:srgbClr val="002060"/>
                </a:solidFill>
                <a:latin typeface="Century Gothic" panose="020B0502020202020204" pitchFamily="34" charset="0"/>
              </a:rPr>
              <a:t>Lire</a:t>
            </a:r>
          </a:p>
        </p:txBody>
      </p:sp>
      <p:graphicFrame>
        <p:nvGraphicFramePr>
          <p:cNvPr id="6" name="Content Placeholder 5"/>
          <p:cNvGraphicFramePr>
            <a:graphicFrameLocks noGrp="1"/>
          </p:cNvGraphicFramePr>
          <p:nvPr>
            <p:ph idx="1"/>
            <p:extLst/>
          </p:nvPr>
        </p:nvGraphicFramePr>
        <p:xfrm>
          <a:off x="387926" y="930591"/>
          <a:ext cx="11305310" cy="5321120"/>
        </p:xfrm>
        <a:graphic>
          <a:graphicData uri="http://schemas.openxmlformats.org/drawingml/2006/table">
            <a:tbl>
              <a:tblPr firstRow="1" bandRow="1">
                <a:tableStyleId>{5C22544A-7EE6-4342-B048-85BDC9FD1C3A}</a:tableStyleId>
              </a:tblPr>
              <a:tblGrid>
                <a:gridCol w="925062">
                  <a:extLst>
                    <a:ext uri="{9D8B030D-6E8A-4147-A177-3AD203B41FA5}">
                      <a16:colId xmlns="" xmlns:a16="http://schemas.microsoft.com/office/drawing/2014/main" val="65936079"/>
                    </a:ext>
                  </a:extLst>
                </a:gridCol>
                <a:gridCol w="4965246">
                  <a:extLst>
                    <a:ext uri="{9D8B030D-6E8A-4147-A177-3AD203B41FA5}">
                      <a16:colId xmlns="" xmlns:a16="http://schemas.microsoft.com/office/drawing/2014/main" val="3317005183"/>
                    </a:ext>
                  </a:extLst>
                </a:gridCol>
                <a:gridCol w="2848364">
                  <a:extLst>
                    <a:ext uri="{9D8B030D-6E8A-4147-A177-3AD203B41FA5}">
                      <a16:colId xmlns="" xmlns:a16="http://schemas.microsoft.com/office/drawing/2014/main" val="2099031213"/>
                    </a:ext>
                  </a:extLst>
                </a:gridCol>
                <a:gridCol w="2566638">
                  <a:extLst>
                    <a:ext uri="{9D8B030D-6E8A-4147-A177-3AD203B41FA5}">
                      <a16:colId xmlns="" xmlns:a16="http://schemas.microsoft.com/office/drawing/2014/main" val="4293147557"/>
                    </a:ext>
                  </a:extLst>
                </a:gridCol>
              </a:tblGrid>
              <a:tr h="755572">
                <a:tc>
                  <a:txBody>
                    <a:bodyPr/>
                    <a:lstStyle/>
                    <a:p>
                      <a:endParaRPr lang="en-GB" dirty="0"/>
                    </a:p>
                  </a:txBody>
                  <a:tcPr/>
                </a:tc>
                <a:tc>
                  <a:txBody>
                    <a:bodyPr/>
                    <a:lstStyle/>
                    <a:p>
                      <a:pPr algn="ctr"/>
                      <a:endParaRPr lang="en-GB" sz="2800" dirty="0">
                        <a:latin typeface="Century Gothic" panose="020B0502020202020204" pitchFamily="34" charset="0"/>
                      </a:endParaRPr>
                    </a:p>
                  </a:txBody>
                  <a:tcPr/>
                </a:tc>
                <a:tc>
                  <a:txBody>
                    <a:bodyPr/>
                    <a:lstStyle/>
                    <a:p>
                      <a:pPr algn="ctr"/>
                      <a:r>
                        <a:rPr lang="en-GB" sz="2400" dirty="0">
                          <a:latin typeface="Century Gothic" panose="020B0502020202020204" pitchFamily="34" charset="0"/>
                        </a:rPr>
                        <a:t>Being (</a:t>
                      </a:r>
                      <a:r>
                        <a:rPr lang="en-GB" sz="2400" dirty="0" err="1">
                          <a:latin typeface="Century Gothic" panose="020B0502020202020204" pitchFamily="34" charset="0"/>
                          <a:cs typeface="Calibri" panose="020F0502020204030204" pitchFamily="34" charset="0"/>
                        </a:rPr>
                        <a:t>être</a:t>
                      </a:r>
                      <a:r>
                        <a:rPr lang="en-GB" sz="2400" dirty="0">
                          <a:latin typeface="Century Gothic" panose="020B0502020202020204" pitchFamily="34" charset="0"/>
                        </a:rPr>
                        <a:t>)</a:t>
                      </a:r>
                      <a:r>
                        <a:rPr lang="en-GB" sz="2400" baseline="0" dirty="0">
                          <a:latin typeface="Century Gothic" panose="020B0502020202020204" pitchFamily="34" charset="0"/>
                        </a:rPr>
                        <a:t> </a:t>
                      </a:r>
                      <a:r>
                        <a:rPr lang="en-GB" sz="2400" dirty="0">
                          <a:latin typeface="Century Gothic" panose="020B0502020202020204" pitchFamily="34" charset="0"/>
                        </a:rPr>
                        <a:t>or </a:t>
                      </a:r>
                    </a:p>
                    <a:p>
                      <a:pPr algn="ctr"/>
                      <a:r>
                        <a:rPr lang="en-GB" sz="2400" dirty="0">
                          <a:latin typeface="Century Gothic" panose="020B0502020202020204" pitchFamily="34" charset="0"/>
                        </a:rPr>
                        <a:t>having (</a:t>
                      </a:r>
                      <a:r>
                        <a:rPr lang="en-GB" sz="2400" dirty="0" err="1">
                          <a:latin typeface="Century Gothic" panose="020B0502020202020204" pitchFamily="34" charset="0"/>
                        </a:rPr>
                        <a:t>avoir</a:t>
                      </a:r>
                      <a:r>
                        <a:rPr lang="en-GB" sz="2400" dirty="0">
                          <a:latin typeface="Century Gothic" panose="020B0502020202020204" pitchFamily="34" charset="0"/>
                        </a:rPr>
                        <a:t>)?</a:t>
                      </a:r>
                    </a:p>
                  </a:txBody>
                  <a:tcPr/>
                </a:tc>
                <a:tc>
                  <a:txBody>
                    <a:bodyPr/>
                    <a:lstStyle/>
                    <a:p>
                      <a:pPr algn="ctr"/>
                      <a:r>
                        <a:rPr lang="en-GB" sz="2400" dirty="0">
                          <a:latin typeface="Century Gothic" panose="020B0502020202020204" pitchFamily="34" charset="0"/>
                        </a:rPr>
                        <a:t>Normal </a:t>
                      </a:r>
                      <a:r>
                        <a:rPr lang="en-GB" sz="2400" dirty="0" err="1">
                          <a:latin typeface="Century Gothic" panose="020B0502020202020204" pitchFamily="34" charset="0"/>
                        </a:rPr>
                        <a:t>ou</a:t>
                      </a:r>
                      <a:r>
                        <a:rPr lang="en-GB" sz="2400" baseline="0" dirty="0">
                          <a:latin typeface="Century Gothic" panose="020B0502020202020204" pitchFamily="34" charset="0"/>
                        </a:rPr>
                        <a:t> b</a:t>
                      </a:r>
                      <a:r>
                        <a:rPr lang="en-GB" sz="2400" dirty="0">
                          <a:latin typeface="Century Gothic" panose="020B0502020202020204" pitchFamily="34" charset="0"/>
                        </a:rPr>
                        <a:t>izarre ?</a:t>
                      </a:r>
                    </a:p>
                  </a:txBody>
                  <a:tcPr/>
                </a:tc>
                <a:extLst>
                  <a:ext uri="{0D108BD9-81ED-4DB2-BD59-A6C34878D82A}">
                    <a16:rowId xmlns="" xmlns:a16="http://schemas.microsoft.com/office/drawing/2014/main" val="3585969815"/>
                  </a:ext>
                </a:extLst>
              </a:tr>
              <a:tr h="475730">
                <a:tc>
                  <a:txBody>
                    <a:bodyPr/>
                    <a:lstStyle/>
                    <a:p>
                      <a:pPr algn="ctr"/>
                      <a:r>
                        <a:rPr lang="en-GB" sz="2800" b="1" dirty="0">
                          <a:solidFill>
                            <a:srgbClr val="002060"/>
                          </a:solidFill>
                          <a:latin typeface="Century Gothic" panose="020B0502020202020204" pitchFamily="34" charset="0"/>
                        </a:rPr>
                        <a:t>1</a:t>
                      </a:r>
                    </a:p>
                  </a:txBody>
                  <a:tcPr/>
                </a:tc>
                <a:tc>
                  <a:txBody>
                    <a:bodyPr/>
                    <a:lstStyle/>
                    <a:p>
                      <a:pPr algn="l"/>
                      <a:r>
                        <a:rPr lang="fr-FR" sz="2400" b="0" noProof="0" dirty="0">
                          <a:solidFill>
                            <a:schemeClr val="accent5">
                              <a:lumMod val="50000"/>
                            </a:schemeClr>
                          </a:solidFill>
                          <a:latin typeface="Century Gothic" panose="020B0502020202020204" pitchFamily="34" charset="0"/>
                        </a:rPr>
                        <a:t>J’ai un chat.</a:t>
                      </a:r>
                    </a:p>
                  </a:txBody>
                  <a:tcPr anchor="ctr"/>
                </a:tc>
                <a:tc>
                  <a:txBody>
                    <a:bodyPr/>
                    <a:lstStyle/>
                    <a:p>
                      <a:endParaRPr lang="en-GB" dirty="0"/>
                    </a:p>
                  </a:txBody>
                  <a:tcPr/>
                </a:tc>
                <a:tc>
                  <a:txBody>
                    <a:bodyPr/>
                    <a:lstStyle/>
                    <a:p>
                      <a:endParaRPr lang="en-GB" dirty="0"/>
                    </a:p>
                  </a:txBody>
                  <a:tcPr/>
                </a:tc>
                <a:extLst>
                  <a:ext uri="{0D108BD9-81ED-4DB2-BD59-A6C34878D82A}">
                    <a16:rowId xmlns="" xmlns:a16="http://schemas.microsoft.com/office/drawing/2014/main" val="720189548"/>
                  </a:ext>
                </a:extLst>
              </a:tr>
              <a:tr h="475730">
                <a:tc>
                  <a:txBody>
                    <a:bodyPr/>
                    <a:lstStyle/>
                    <a:p>
                      <a:pPr algn="ctr"/>
                      <a:r>
                        <a:rPr lang="en-GB" sz="2800" b="1" dirty="0">
                          <a:solidFill>
                            <a:srgbClr val="002060"/>
                          </a:solidFill>
                          <a:latin typeface="Century Gothic" panose="020B0502020202020204" pitchFamily="34" charset="0"/>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noProof="0" dirty="0">
                          <a:solidFill>
                            <a:schemeClr val="accent5">
                              <a:lumMod val="50000"/>
                            </a:schemeClr>
                          </a:solidFill>
                          <a:latin typeface="Century Gothic" panose="020B0502020202020204" pitchFamily="34" charset="0"/>
                        </a:rPr>
                        <a:t>Je suis un chat.</a:t>
                      </a:r>
                    </a:p>
                  </a:txBody>
                  <a:tcPr anchor="ctr"/>
                </a:tc>
                <a:tc>
                  <a:txBody>
                    <a:bodyPr/>
                    <a:lstStyle/>
                    <a:p>
                      <a:endParaRPr lang="en-GB" dirty="0"/>
                    </a:p>
                  </a:txBody>
                  <a:tcPr/>
                </a:tc>
                <a:tc>
                  <a:txBody>
                    <a:bodyPr/>
                    <a:lstStyle/>
                    <a:p>
                      <a:endParaRPr lang="en-GB" dirty="0"/>
                    </a:p>
                  </a:txBody>
                  <a:tcPr/>
                </a:tc>
                <a:extLst>
                  <a:ext uri="{0D108BD9-81ED-4DB2-BD59-A6C34878D82A}">
                    <a16:rowId xmlns="" xmlns:a16="http://schemas.microsoft.com/office/drawing/2014/main" val="568798639"/>
                  </a:ext>
                </a:extLst>
              </a:tr>
              <a:tr h="475730">
                <a:tc>
                  <a:txBody>
                    <a:bodyPr/>
                    <a:lstStyle/>
                    <a:p>
                      <a:pPr algn="ctr"/>
                      <a:r>
                        <a:rPr lang="en-GB" sz="2800" b="1" dirty="0">
                          <a:solidFill>
                            <a:srgbClr val="002060"/>
                          </a:solidFill>
                          <a:latin typeface="Century Gothic" panose="020B0502020202020204" pitchFamily="34" charset="0"/>
                        </a:rPr>
                        <a:t>3</a:t>
                      </a:r>
                    </a:p>
                  </a:txBody>
                  <a:tcPr/>
                </a:tc>
                <a:tc>
                  <a:txBody>
                    <a:bodyPr/>
                    <a:lstStyle/>
                    <a:p>
                      <a:r>
                        <a:rPr lang="fr-FR" sz="2400" b="0" noProof="0" dirty="0">
                          <a:solidFill>
                            <a:schemeClr val="accent5">
                              <a:lumMod val="50000"/>
                            </a:schemeClr>
                          </a:solidFill>
                          <a:latin typeface="Century Gothic" panose="020B0502020202020204" pitchFamily="34" charset="0"/>
                        </a:rPr>
                        <a:t>Elle</a:t>
                      </a:r>
                      <a:r>
                        <a:rPr lang="fr-FR" sz="2400" b="0" baseline="0" noProof="0" dirty="0">
                          <a:solidFill>
                            <a:schemeClr val="accent5">
                              <a:lumMod val="50000"/>
                            </a:schemeClr>
                          </a:solidFill>
                          <a:latin typeface="Century Gothic" panose="020B0502020202020204" pitchFamily="34" charset="0"/>
                        </a:rPr>
                        <a:t> </a:t>
                      </a:r>
                      <a:r>
                        <a:rPr lang="fr-FR" sz="2400" b="0" noProof="0" dirty="0">
                          <a:solidFill>
                            <a:schemeClr val="accent5">
                              <a:lumMod val="50000"/>
                            </a:schemeClr>
                          </a:solidFill>
                          <a:latin typeface="Century Gothic" panose="020B0502020202020204" pitchFamily="34" charset="0"/>
                        </a:rPr>
                        <a:t>est </a:t>
                      </a:r>
                      <a:r>
                        <a:rPr lang="fr-FR" sz="2400" b="0" baseline="0" noProof="0" dirty="0">
                          <a:solidFill>
                            <a:schemeClr val="accent5">
                              <a:lumMod val="50000"/>
                            </a:schemeClr>
                          </a:solidFill>
                          <a:latin typeface="Century Gothic" panose="020B0502020202020204" pitchFamily="34" charset="0"/>
                        </a:rPr>
                        <a:t>un portable.</a:t>
                      </a:r>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 xmlns:a16="http://schemas.microsoft.com/office/drawing/2014/main" val="2049515245"/>
                  </a:ext>
                </a:extLst>
              </a:tr>
              <a:tr h="475730">
                <a:tc>
                  <a:txBody>
                    <a:bodyPr/>
                    <a:lstStyle/>
                    <a:p>
                      <a:pPr algn="ctr"/>
                      <a:r>
                        <a:rPr lang="en-GB" sz="2800" b="1" dirty="0">
                          <a:solidFill>
                            <a:srgbClr val="002060"/>
                          </a:solidFill>
                          <a:latin typeface="Century Gothic" panose="020B0502020202020204" pitchFamily="34" charset="0"/>
                        </a:rPr>
                        <a:t>4</a:t>
                      </a:r>
                    </a:p>
                  </a:txBody>
                  <a:tcPr/>
                </a:tc>
                <a:tc>
                  <a:txBody>
                    <a:bodyPr/>
                    <a:lstStyle/>
                    <a:p>
                      <a:r>
                        <a:rPr lang="fr-FR" sz="2400" noProof="0" dirty="0">
                          <a:solidFill>
                            <a:schemeClr val="accent5">
                              <a:lumMod val="50000"/>
                            </a:schemeClr>
                          </a:solidFill>
                          <a:latin typeface="Century Gothic" panose="020B0502020202020204" pitchFamily="34" charset="0"/>
                        </a:rPr>
                        <a:t>Tu</a:t>
                      </a:r>
                      <a:r>
                        <a:rPr lang="fr-FR" sz="2400" baseline="0" noProof="0" dirty="0">
                          <a:solidFill>
                            <a:schemeClr val="accent5">
                              <a:lumMod val="50000"/>
                            </a:schemeClr>
                          </a:solidFill>
                          <a:latin typeface="Century Gothic" panose="020B0502020202020204" pitchFamily="34" charset="0"/>
                        </a:rPr>
                        <a:t> es aimable.</a:t>
                      </a:r>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 xmlns:a16="http://schemas.microsoft.com/office/drawing/2014/main" val="1318049299"/>
                  </a:ext>
                </a:extLst>
              </a:tr>
              <a:tr h="475730">
                <a:tc>
                  <a:txBody>
                    <a:bodyPr/>
                    <a:lstStyle/>
                    <a:p>
                      <a:pPr algn="ctr"/>
                      <a:r>
                        <a:rPr lang="en-GB" sz="2800" b="1" dirty="0">
                          <a:solidFill>
                            <a:srgbClr val="002060"/>
                          </a:solidFill>
                          <a:latin typeface="Century Gothic" panose="020B0502020202020204" pitchFamily="34" charset="0"/>
                        </a:rPr>
                        <a:t>5</a:t>
                      </a:r>
                    </a:p>
                  </a:txBody>
                  <a:tcPr/>
                </a:tc>
                <a:tc>
                  <a:txBody>
                    <a:bodyPr/>
                    <a:lstStyle/>
                    <a:p>
                      <a:r>
                        <a:rPr lang="fr-FR" sz="2400" b="0" noProof="0" dirty="0">
                          <a:solidFill>
                            <a:schemeClr val="accent5">
                              <a:lumMod val="50000"/>
                            </a:schemeClr>
                          </a:solidFill>
                          <a:latin typeface="Century Gothic" panose="020B0502020202020204" pitchFamily="34" charset="0"/>
                        </a:rPr>
                        <a:t>Elle</a:t>
                      </a:r>
                      <a:r>
                        <a:rPr lang="fr-FR" sz="2400" b="0" baseline="0" noProof="0" dirty="0">
                          <a:solidFill>
                            <a:schemeClr val="accent5">
                              <a:lumMod val="50000"/>
                            </a:schemeClr>
                          </a:solidFill>
                          <a:latin typeface="Century Gothic" panose="020B0502020202020204" pitchFamily="34" charset="0"/>
                        </a:rPr>
                        <a:t> </a:t>
                      </a:r>
                      <a:r>
                        <a:rPr lang="fr-FR" sz="2400" b="0" noProof="0" dirty="0">
                          <a:solidFill>
                            <a:schemeClr val="accent5">
                              <a:lumMod val="50000"/>
                            </a:schemeClr>
                          </a:solidFill>
                          <a:latin typeface="Century Gothic" panose="020B0502020202020204" pitchFamily="34" charset="0"/>
                        </a:rPr>
                        <a:t>a </a:t>
                      </a:r>
                      <a:r>
                        <a:rPr lang="fr-FR" sz="2400" b="0" baseline="0" noProof="0" dirty="0">
                          <a:solidFill>
                            <a:schemeClr val="accent5">
                              <a:lumMod val="50000"/>
                            </a:schemeClr>
                          </a:solidFill>
                          <a:latin typeface="Century Gothic" panose="020B0502020202020204" pitchFamily="34" charset="0"/>
                        </a:rPr>
                        <a:t>un portable.</a:t>
                      </a:r>
                      <a:endParaRPr lang="fr-FR" sz="240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 xmlns:a16="http://schemas.microsoft.com/office/drawing/2014/main" val="2333934784"/>
                  </a:ext>
                </a:extLst>
              </a:tr>
              <a:tr h="475730">
                <a:tc>
                  <a:txBody>
                    <a:bodyPr/>
                    <a:lstStyle/>
                    <a:p>
                      <a:pPr algn="ctr"/>
                      <a:r>
                        <a:rPr lang="en-GB" sz="2800" b="1" dirty="0">
                          <a:solidFill>
                            <a:srgbClr val="002060"/>
                          </a:solidFill>
                          <a:latin typeface="Century Gothic" panose="020B0502020202020204" pitchFamily="34" charset="0"/>
                        </a:rPr>
                        <a:t>6</a:t>
                      </a:r>
                    </a:p>
                  </a:txBody>
                  <a:tcPr/>
                </a:tc>
                <a:tc>
                  <a:txBody>
                    <a:bodyPr/>
                    <a:lstStyle/>
                    <a:p>
                      <a:r>
                        <a:rPr lang="fr-FR" sz="2400" noProof="0" dirty="0">
                          <a:solidFill>
                            <a:schemeClr val="accent5">
                              <a:lumMod val="50000"/>
                            </a:schemeClr>
                          </a:solidFill>
                          <a:latin typeface="Century Gothic" panose="020B0502020202020204" pitchFamily="34" charset="0"/>
                        </a:rPr>
                        <a:t>Tu</a:t>
                      </a:r>
                      <a:r>
                        <a:rPr lang="fr-FR" sz="2400" baseline="0" noProof="0" dirty="0">
                          <a:solidFill>
                            <a:schemeClr val="accent5">
                              <a:lumMod val="50000"/>
                            </a:schemeClr>
                          </a:solidFill>
                          <a:latin typeface="Century Gothic" panose="020B0502020202020204" pitchFamily="34" charset="0"/>
                        </a:rPr>
                        <a:t> as </a:t>
                      </a:r>
                      <a:r>
                        <a:rPr lang="fr-FR" sz="2400" noProof="0" dirty="0">
                          <a:solidFill>
                            <a:schemeClr val="accent5">
                              <a:lumMod val="50000"/>
                            </a:schemeClr>
                          </a:solidFill>
                          <a:latin typeface="Century Gothic" panose="020B0502020202020204" pitchFamily="34" charset="0"/>
                        </a:rPr>
                        <a:t>un professeur.</a:t>
                      </a:r>
                    </a:p>
                  </a:txBody>
                  <a:tcPr anchor="ctr"/>
                </a:tc>
                <a:tc>
                  <a:txBody>
                    <a:bodyPr/>
                    <a:lstStyle/>
                    <a:p>
                      <a:endParaRPr lang="en-GB" dirty="0"/>
                    </a:p>
                  </a:txBody>
                  <a:tcPr/>
                </a:tc>
                <a:tc>
                  <a:txBody>
                    <a:bodyPr/>
                    <a:lstStyle/>
                    <a:p>
                      <a:endParaRPr lang="en-GB" dirty="0"/>
                    </a:p>
                  </a:txBody>
                  <a:tcPr/>
                </a:tc>
                <a:extLst>
                  <a:ext uri="{0D108BD9-81ED-4DB2-BD59-A6C34878D82A}">
                    <a16:rowId xmlns="" xmlns:a16="http://schemas.microsoft.com/office/drawing/2014/main" val="3033093083"/>
                  </a:ext>
                </a:extLst>
              </a:tr>
              <a:tr h="633628">
                <a:tc>
                  <a:txBody>
                    <a:bodyPr/>
                    <a:lstStyle/>
                    <a:p>
                      <a:pPr algn="ctr"/>
                      <a:r>
                        <a:rPr lang="en-GB" sz="2800" b="1" dirty="0">
                          <a:solidFill>
                            <a:srgbClr val="002060"/>
                          </a:solidFill>
                          <a:latin typeface="Century Gothic" panose="020B0502020202020204" pitchFamily="34" charset="0"/>
                        </a:rPr>
                        <a:t>7</a:t>
                      </a:r>
                    </a:p>
                  </a:txBody>
                  <a:tcPr/>
                </a:tc>
                <a:tc>
                  <a:txBody>
                    <a:bodyPr/>
                    <a:lstStyle/>
                    <a:p>
                      <a:r>
                        <a:rPr lang="fr-FR" sz="2400" noProof="0" dirty="0">
                          <a:solidFill>
                            <a:srgbClr val="002060"/>
                          </a:solidFill>
                          <a:latin typeface="Century Gothic" panose="020B0502020202020204" pitchFamily="34" charset="0"/>
                        </a:rPr>
                        <a:t>I</a:t>
                      </a:r>
                      <a:r>
                        <a:rPr lang="fr-FR" sz="2400" noProof="0" dirty="0">
                          <a:solidFill>
                            <a:schemeClr val="accent5">
                              <a:lumMod val="50000"/>
                            </a:schemeClr>
                          </a:solidFill>
                          <a:latin typeface="Century Gothic" panose="020B0502020202020204" pitchFamily="34" charset="0"/>
                        </a:rPr>
                        <a:t>l est </a:t>
                      </a:r>
                      <a:r>
                        <a:rPr lang="fr-FR" sz="2400" b="0" i="0" u="none" strike="noStrike" kern="1200" noProof="0" dirty="0">
                          <a:solidFill>
                            <a:srgbClr val="002060"/>
                          </a:solidFill>
                          <a:effectLst/>
                          <a:latin typeface="Century Gothic" panose="020B0502020202020204" pitchFamily="34" charset="0"/>
                          <a:ea typeface="+mn-ea"/>
                          <a:cs typeface="+mn-cs"/>
                        </a:rPr>
                        <a:t>calme.</a:t>
                      </a:r>
                      <a:endParaRPr lang="fr-FR" sz="2400" noProof="0" dirty="0">
                        <a:solidFill>
                          <a:srgbClr val="002060"/>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 xmlns:a16="http://schemas.microsoft.com/office/drawing/2014/main" val="1324345315"/>
                  </a:ext>
                </a:extLst>
              </a:tr>
              <a:tr h="755572">
                <a:tc>
                  <a:txBody>
                    <a:bodyPr/>
                    <a:lstStyle/>
                    <a:p>
                      <a:pPr algn="ctr"/>
                      <a:r>
                        <a:rPr lang="en-GB" sz="2800" b="1" dirty="0">
                          <a:solidFill>
                            <a:srgbClr val="002060"/>
                          </a:solidFill>
                          <a:latin typeface="Century Gothic" panose="020B0502020202020204" pitchFamily="34" charset="0"/>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noProof="0" dirty="0">
                          <a:solidFill>
                            <a:schemeClr val="accent5">
                              <a:lumMod val="50000"/>
                            </a:schemeClr>
                          </a:solidFill>
                          <a:latin typeface="Century Gothic" panose="020B0502020202020204" pitchFamily="34" charset="0"/>
                        </a:rPr>
                        <a:t>Il a</a:t>
                      </a:r>
                      <a:r>
                        <a:rPr lang="fr-FR" sz="2400" baseline="0" noProof="0" dirty="0">
                          <a:solidFill>
                            <a:schemeClr val="accent5">
                              <a:lumMod val="50000"/>
                            </a:schemeClr>
                          </a:solidFill>
                          <a:latin typeface="Century Gothic" panose="020B0502020202020204" pitchFamily="34" charset="0"/>
                        </a:rPr>
                        <a:t> un ordinateur</a:t>
                      </a:r>
                      <a:r>
                        <a:rPr lang="fr-FR" sz="2400" b="0" i="0" u="none" strike="noStrike" kern="1200" noProof="0" dirty="0">
                          <a:solidFill>
                            <a:srgbClr val="002060"/>
                          </a:solidFill>
                          <a:effectLst/>
                          <a:latin typeface="Century Gothic" panose="020B0502020202020204" pitchFamily="34" charset="0"/>
                          <a:ea typeface="+mn-ea"/>
                          <a:cs typeface="+mn-cs"/>
                        </a:rPr>
                        <a:t>.</a:t>
                      </a:r>
                      <a:endParaRPr lang="fr-FR" sz="2400" noProof="0" dirty="0">
                        <a:solidFill>
                          <a:srgbClr val="002060"/>
                        </a:solidFill>
                        <a:latin typeface="Century Gothic" panose="020B0502020202020204" pitchFamily="34" charset="0"/>
                      </a:endParaRPr>
                    </a:p>
                  </a:txBody>
                  <a:tcPr anchor="ctr"/>
                </a:tc>
                <a:tc>
                  <a:txBody>
                    <a:bodyPr/>
                    <a:lstStyle/>
                    <a:p>
                      <a:endParaRPr lang="en-GB" dirty="0"/>
                    </a:p>
                  </a:txBody>
                  <a:tcPr/>
                </a:tc>
                <a:tc>
                  <a:txBody>
                    <a:bodyPr/>
                    <a:lstStyle/>
                    <a:p>
                      <a:endParaRPr lang="en-GB" dirty="0"/>
                    </a:p>
                  </a:txBody>
                  <a:tcPr/>
                </a:tc>
                <a:extLst>
                  <a:ext uri="{0D108BD9-81ED-4DB2-BD59-A6C34878D82A}">
                    <a16:rowId xmlns="" xmlns:a16="http://schemas.microsoft.com/office/drawing/2014/main" val="4016188903"/>
                  </a:ext>
                </a:extLst>
              </a:tr>
            </a:tbl>
          </a:graphicData>
        </a:graphic>
      </p:graphicFrame>
      <p:sp>
        <p:nvSpPr>
          <p:cNvPr id="2" name="TextBox 1"/>
          <p:cNvSpPr txBox="1"/>
          <p:nvPr/>
        </p:nvSpPr>
        <p:spPr>
          <a:xfrm>
            <a:off x="387926" y="84094"/>
            <a:ext cx="10504895"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Say whether each sentence about ‘being’ or ‘having’.</a:t>
            </a:r>
          </a:p>
          <a:p>
            <a:r>
              <a:rPr lang="en-GB" sz="2400" dirty="0">
                <a:solidFill>
                  <a:srgbClr val="002060"/>
                </a:solidFill>
                <a:latin typeface="Century Gothic" panose="020B0502020202020204" pitchFamily="34" charset="0"/>
              </a:rPr>
              <a:t>Do you think each sentence is ‘normal’ or ‘strange’ (bizarre)? </a:t>
            </a:r>
          </a:p>
        </p:txBody>
      </p:sp>
      <p:sp>
        <p:nvSpPr>
          <p:cNvPr id="7" name="TextBox 6"/>
          <p:cNvSpPr txBox="1"/>
          <p:nvPr/>
        </p:nvSpPr>
        <p:spPr>
          <a:xfrm>
            <a:off x="7033166" y="6485091"/>
            <a:ext cx="3135086"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Stephen Owen &amp; Emma Marsden</a:t>
            </a:r>
          </a:p>
        </p:txBody>
      </p:sp>
      <p:sp>
        <p:nvSpPr>
          <p:cNvPr id="11" name="TextBox 10"/>
          <p:cNvSpPr txBox="1"/>
          <p:nvPr/>
        </p:nvSpPr>
        <p:spPr>
          <a:xfrm>
            <a:off x="7002088" y="1730588"/>
            <a:ext cx="1729047" cy="461665"/>
          </a:xfrm>
          <a:prstGeom prst="rect">
            <a:avLst/>
          </a:prstGeom>
          <a:noFill/>
        </p:spPr>
        <p:txBody>
          <a:bodyPr wrap="square" rtlCol="0">
            <a:spAutoFit/>
          </a:bodyPr>
          <a:lstStyle/>
          <a:p>
            <a:r>
              <a:rPr lang="en-GB" sz="2400" dirty="0">
                <a:solidFill>
                  <a:prstClr val="black"/>
                </a:solidFill>
                <a:latin typeface="Century Gothic" panose="020B0502020202020204" pitchFamily="34" charset="0"/>
              </a:rPr>
              <a:t>having</a:t>
            </a:r>
          </a:p>
        </p:txBody>
      </p:sp>
      <p:sp>
        <p:nvSpPr>
          <p:cNvPr id="12" name="TextBox 11"/>
          <p:cNvSpPr txBox="1"/>
          <p:nvPr/>
        </p:nvSpPr>
        <p:spPr>
          <a:xfrm>
            <a:off x="7002088" y="2299597"/>
            <a:ext cx="1729047" cy="461665"/>
          </a:xfrm>
          <a:prstGeom prst="rect">
            <a:avLst/>
          </a:prstGeom>
          <a:noFill/>
        </p:spPr>
        <p:txBody>
          <a:bodyPr wrap="square" rtlCol="0">
            <a:spAutoFit/>
          </a:bodyPr>
          <a:lstStyle/>
          <a:p>
            <a:r>
              <a:rPr lang="en-GB" sz="2400" dirty="0">
                <a:solidFill>
                  <a:prstClr val="black"/>
                </a:solidFill>
                <a:latin typeface="Century Gothic" panose="020B0502020202020204" pitchFamily="34" charset="0"/>
              </a:rPr>
              <a:t>being</a:t>
            </a:r>
          </a:p>
        </p:txBody>
      </p:sp>
      <p:sp>
        <p:nvSpPr>
          <p:cNvPr id="15" name="TextBox 14"/>
          <p:cNvSpPr txBox="1"/>
          <p:nvPr/>
        </p:nvSpPr>
        <p:spPr>
          <a:xfrm>
            <a:off x="7033166" y="2819833"/>
            <a:ext cx="1729047" cy="461665"/>
          </a:xfrm>
          <a:prstGeom prst="rect">
            <a:avLst/>
          </a:prstGeom>
          <a:noFill/>
        </p:spPr>
        <p:txBody>
          <a:bodyPr wrap="square" rtlCol="0">
            <a:spAutoFit/>
          </a:bodyPr>
          <a:lstStyle/>
          <a:p>
            <a:r>
              <a:rPr lang="en-GB" sz="2400" dirty="0">
                <a:solidFill>
                  <a:prstClr val="black"/>
                </a:solidFill>
                <a:latin typeface="Century Gothic" panose="020B0502020202020204" pitchFamily="34" charset="0"/>
              </a:rPr>
              <a:t>being</a:t>
            </a:r>
          </a:p>
        </p:txBody>
      </p:sp>
      <p:sp>
        <p:nvSpPr>
          <p:cNvPr id="16" name="TextBox 15"/>
          <p:cNvSpPr txBox="1"/>
          <p:nvPr/>
        </p:nvSpPr>
        <p:spPr>
          <a:xfrm>
            <a:off x="7033165" y="3380508"/>
            <a:ext cx="1729047" cy="461665"/>
          </a:xfrm>
          <a:prstGeom prst="rect">
            <a:avLst/>
          </a:prstGeom>
          <a:noFill/>
        </p:spPr>
        <p:txBody>
          <a:bodyPr wrap="square" rtlCol="0">
            <a:spAutoFit/>
          </a:bodyPr>
          <a:lstStyle/>
          <a:p>
            <a:r>
              <a:rPr lang="en-GB" sz="2400" dirty="0">
                <a:solidFill>
                  <a:prstClr val="black"/>
                </a:solidFill>
                <a:latin typeface="Century Gothic" panose="020B0502020202020204" pitchFamily="34" charset="0"/>
              </a:rPr>
              <a:t>being</a:t>
            </a:r>
          </a:p>
        </p:txBody>
      </p:sp>
      <p:sp>
        <p:nvSpPr>
          <p:cNvPr id="17" name="TextBox 16"/>
          <p:cNvSpPr txBox="1"/>
          <p:nvPr/>
        </p:nvSpPr>
        <p:spPr>
          <a:xfrm>
            <a:off x="7002087" y="3841491"/>
            <a:ext cx="1729047" cy="461665"/>
          </a:xfrm>
          <a:prstGeom prst="rect">
            <a:avLst/>
          </a:prstGeom>
          <a:noFill/>
        </p:spPr>
        <p:txBody>
          <a:bodyPr wrap="square" rtlCol="0">
            <a:spAutoFit/>
          </a:bodyPr>
          <a:lstStyle/>
          <a:p>
            <a:r>
              <a:rPr lang="en-GB" sz="2400" dirty="0">
                <a:solidFill>
                  <a:prstClr val="black"/>
                </a:solidFill>
                <a:latin typeface="Century Gothic" panose="020B0502020202020204" pitchFamily="34" charset="0"/>
              </a:rPr>
              <a:t>having</a:t>
            </a:r>
          </a:p>
        </p:txBody>
      </p:sp>
      <p:sp>
        <p:nvSpPr>
          <p:cNvPr id="18" name="TextBox 17"/>
          <p:cNvSpPr txBox="1"/>
          <p:nvPr/>
        </p:nvSpPr>
        <p:spPr>
          <a:xfrm>
            <a:off x="7002086" y="4408577"/>
            <a:ext cx="1729047" cy="461665"/>
          </a:xfrm>
          <a:prstGeom prst="rect">
            <a:avLst/>
          </a:prstGeom>
          <a:noFill/>
        </p:spPr>
        <p:txBody>
          <a:bodyPr wrap="square" rtlCol="0">
            <a:spAutoFit/>
          </a:bodyPr>
          <a:lstStyle/>
          <a:p>
            <a:r>
              <a:rPr lang="en-GB" sz="2400" dirty="0">
                <a:solidFill>
                  <a:prstClr val="black"/>
                </a:solidFill>
                <a:latin typeface="Century Gothic" panose="020B0502020202020204" pitchFamily="34" charset="0"/>
              </a:rPr>
              <a:t>having</a:t>
            </a:r>
          </a:p>
        </p:txBody>
      </p:sp>
      <p:sp>
        <p:nvSpPr>
          <p:cNvPr id="19" name="TextBox 18"/>
          <p:cNvSpPr txBox="1"/>
          <p:nvPr/>
        </p:nvSpPr>
        <p:spPr>
          <a:xfrm>
            <a:off x="7002085" y="5007935"/>
            <a:ext cx="1729047" cy="461665"/>
          </a:xfrm>
          <a:prstGeom prst="rect">
            <a:avLst/>
          </a:prstGeom>
          <a:noFill/>
        </p:spPr>
        <p:txBody>
          <a:bodyPr wrap="square" rtlCol="0">
            <a:spAutoFit/>
          </a:bodyPr>
          <a:lstStyle/>
          <a:p>
            <a:r>
              <a:rPr lang="en-GB" sz="2400" dirty="0">
                <a:solidFill>
                  <a:prstClr val="black"/>
                </a:solidFill>
                <a:latin typeface="Century Gothic" panose="020B0502020202020204" pitchFamily="34" charset="0"/>
              </a:rPr>
              <a:t>being</a:t>
            </a:r>
          </a:p>
        </p:txBody>
      </p:sp>
      <p:sp>
        <p:nvSpPr>
          <p:cNvPr id="21" name="TextBox 20"/>
          <p:cNvSpPr txBox="1"/>
          <p:nvPr/>
        </p:nvSpPr>
        <p:spPr>
          <a:xfrm>
            <a:off x="7002084" y="5626695"/>
            <a:ext cx="1729047" cy="461665"/>
          </a:xfrm>
          <a:prstGeom prst="rect">
            <a:avLst/>
          </a:prstGeom>
          <a:noFill/>
        </p:spPr>
        <p:txBody>
          <a:bodyPr wrap="square" rtlCol="0">
            <a:spAutoFit/>
          </a:bodyPr>
          <a:lstStyle/>
          <a:p>
            <a:r>
              <a:rPr lang="en-GB" sz="2400" dirty="0">
                <a:solidFill>
                  <a:prstClr val="black"/>
                </a:solidFill>
                <a:latin typeface="Century Gothic" panose="020B0502020202020204" pitchFamily="34" charset="0"/>
              </a:rPr>
              <a:t>having</a:t>
            </a:r>
          </a:p>
        </p:txBody>
      </p:sp>
    </p:spTree>
    <p:extLst>
      <p:ext uri="{BB962C8B-B14F-4D97-AF65-F5344CB8AC3E}">
        <p14:creationId xmlns:p14="http://schemas.microsoft.com/office/powerpoint/2010/main" val="390659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P spid="16" grpId="0"/>
      <p:bldP spid="17" grpId="0"/>
      <p:bldP spid="18" grpId="0"/>
      <p:bldP spid="19" grpId="0"/>
      <p:bldP spid="2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46266" y="99594"/>
            <a:ext cx="1756833" cy="584775"/>
          </a:xfrm>
          <a:prstGeom prst="rect">
            <a:avLst/>
          </a:prstGeom>
          <a:noFill/>
        </p:spPr>
        <p:txBody>
          <a:bodyPr wrap="square" rtlCol="0">
            <a:spAutoFit/>
          </a:bodyPr>
          <a:lstStyle/>
          <a:p>
            <a:pPr algn="ctr">
              <a:defRPr/>
            </a:pPr>
            <a:r>
              <a:rPr lang="en-GB" sz="3200" b="1" dirty="0" err="1">
                <a:solidFill>
                  <a:srgbClr val="002060"/>
                </a:solidFill>
                <a:latin typeface="Century Gothic" panose="020B0502020202020204" pitchFamily="34" charset="0"/>
              </a:rPr>
              <a:t>Écouter</a:t>
            </a:r>
            <a:endParaRPr lang="en-GB" sz="3200" b="1" dirty="0">
              <a:solidFill>
                <a:srgbClr val="002060"/>
              </a:solidFill>
              <a:latin typeface="Century Gothic" panose="020B0502020202020204" pitchFamily="34" charset="0"/>
            </a:endParaRPr>
          </a:p>
        </p:txBody>
      </p:sp>
      <p:graphicFrame>
        <p:nvGraphicFramePr>
          <p:cNvPr id="6" name="Content Placeholder 5"/>
          <p:cNvGraphicFramePr>
            <a:graphicFrameLocks noGrp="1"/>
          </p:cNvGraphicFramePr>
          <p:nvPr>
            <p:ph idx="1"/>
            <p:extLst/>
          </p:nvPr>
        </p:nvGraphicFramePr>
        <p:xfrm>
          <a:off x="590532" y="1162596"/>
          <a:ext cx="10549576" cy="5182783"/>
        </p:xfrm>
        <a:graphic>
          <a:graphicData uri="http://schemas.openxmlformats.org/drawingml/2006/table">
            <a:tbl>
              <a:tblPr firstRow="1" bandRow="1">
                <a:tableStyleId>{5C22544A-7EE6-4342-B048-85BDC9FD1C3A}</a:tableStyleId>
              </a:tblPr>
              <a:tblGrid>
                <a:gridCol w="960630">
                  <a:extLst>
                    <a:ext uri="{9D8B030D-6E8A-4147-A177-3AD203B41FA5}">
                      <a16:colId xmlns="" xmlns:a16="http://schemas.microsoft.com/office/drawing/2014/main" val="65936079"/>
                    </a:ext>
                  </a:extLst>
                </a:gridCol>
                <a:gridCol w="4794473">
                  <a:extLst>
                    <a:ext uri="{9D8B030D-6E8A-4147-A177-3AD203B41FA5}">
                      <a16:colId xmlns="" xmlns:a16="http://schemas.microsoft.com/office/drawing/2014/main" val="3317005183"/>
                    </a:ext>
                  </a:extLst>
                </a:gridCol>
                <a:gridCol w="4794473">
                  <a:extLst>
                    <a:ext uri="{9D8B030D-6E8A-4147-A177-3AD203B41FA5}">
                      <a16:colId xmlns="" xmlns:a16="http://schemas.microsoft.com/office/drawing/2014/main" val="4293147557"/>
                    </a:ext>
                  </a:extLst>
                </a:gridCol>
              </a:tblGrid>
              <a:tr h="567628">
                <a:tc>
                  <a:txBody>
                    <a:bodyPr/>
                    <a:lstStyle/>
                    <a:p>
                      <a:endParaRPr lang="en-GB" dirty="0"/>
                    </a:p>
                  </a:txBody>
                  <a:tcPr/>
                </a:tc>
                <a:tc>
                  <a:txBody>
                    <a:bodyPr/>
                    <a:lstStyle/>
                    <a:p>
                      <a:pPr algn="ctr"/>
                      <a:r>
                        <a:rPr lang="en-GB" sz="2800" dirty="0">
                          <a:latin typeface="Century Gothic" panose="020B0502020202020204" pitchFamily="34" charset="0"/>
                        </a:rPr>
                        <a:t>having</a:t>
                      </a:r>
                    </a:p>
                  </a:txBody>
                  <a:tcPr/>
                </a:tc>
                <a:tc>
                  <a:txBody>
                    <a:bodyPr/>
                    <a:lstStyle/>
                    <a:p>
                      <a:pPr algn="ctr"/>
                      <a:r>
                        <a:rPr lang="en-GB" sz="2800" dirty="0">
                          <a:latin typeface="Century Gothic" panose="020B0502020202020204" pitchFamily="34" charset="0"/>
                        </a:rPr>
                        <a:t>being</a:t>
                      </a:r>
                    </a:p>
                  </a:txBody>
                  <a:tcPr/>
                </a:tc>
                <a:extLst>
                  <a:ext uri="{0D108BD9-81ED-4DB2-BD59-A6C34878D82A}">
                    <a16:rowId xmlns="" xmlns:a16="http://schemas.microsoft.com/office/drawing/2014/main" val="3585969815"/>
                  </a:ext>
                </a:extLst>
              </a:tr>
              <a:tr h="567628">
                <a:tc>
                  <a:txBody>
                    <a:bodyPr/>
                    <a:lstStyle/>
                    <a:p>
                      <a:endParaRPr lang="en-GB" sz="2800" b="1" dirty="0">
                        <a:solidFill>
                          <a:srgbClr val="002060"/>
                        </a:solidFill>
                        <a:latin typeface="Century Gothic" panose="020B0502020202020204" pitchFamily="34" charset="0"/>
                      </a:endParaRPr>
                    </a:p>
                  </a:txBody>
                  <a:tcPr/>
                </a:tc>
                <a:tc>
                  <a:txBody>
                    <a:bodyPr/>
                    <a:lstStyle/>
                    <a:p>
                      <a:endParaRPr lang="en-GB" dirty="0"/>
                    </a:p>
                  </a:txBody>
                  <a:tcPr anchor="ctr"/>
                </a:tc>
                <a:tc>
                  <a:txBody>
                    <a:bodyPr/>
                    <a:lstStyle/>
                    <a:p>
                      <a:r>
                        <a:rPr lang="en-GB" dirty="0"/>
                        <a:t>           </a:t>
                      </a:r>
                      <a:endParaRPr lang="en-GB" sz="2400" dirty="0">
                        <a:latin typeface="Century Gothic" panose="020B0502020202020204" pitchFamily="34" charset="0"/>
                      </a:endParaRPr>
                    </a:p>
                  </a:txBody>
                  <a:tcPr/>
                </a:tc>
                <a:extLst>
                  <a:ext uri="{0D108BD9-81ED-4DB2-BD59-A6C34878D82A}">
                    <a16:rowId xmlns="" xmlns:a16="http://schemas.microsoft.com/office/drawing/2014/main" val="720189548"/>
                  </a:ext>
                </a:extLst>
              </a:tr>
              <a:tr h="567628">
                <a:tc>
                  <a:txBody>
                    <a:bodyPr/>
                    <a:lstStyle/>
                    <a:p>
                      <a:endParaRPr lang="en-GB" sz="28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 xmlns:a16="http://schemas.microsoft.com/office/drawing/2014/main" val="568798639"/>
                  </a:ext>
                </a:extLst>
              </a:tr>
              <a:tr h="567628">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 xmlns:a16="http://schemas.microsoft.com/office/drawing/2014/main" val="2049515245"/>
                  </a:ext>
                </a:extLst>
              </a:tr>
              <a:tr h="567628">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 xmlns:a16="http://schemas.microsoft.com/office/drawing/2014/main" val="1318049299"/>
                  </a:ext>
                </a:extLst>
              </a:tr>
              <a:tr h="567628">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 xmlns:a16="http://schemas.microsoft.com/office/drawing/2014/main" val="2333934784"/>
                  </a:ext>
                </a:extLst>
              </a:tr>
              <a:tr h="641759">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 xmlns:a16="http://schemas.microsoft.com/office/drawing/2014/main" val="3033093083"/>
                  </a:ext>
                </a:extLst>
              </a:tr>
              <a:tr h="567628">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 xmlns:a16="http://schemas.microsoft.com/office/drawing/2014/main" val="1324345315"/>
                  </a:ext>
                </a:extLst>
              </a:tr>
              <a:tr h="567628">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noProof="0" dirty="0">
                        <a:solidFill>
                          <a:srgbClr val="002060"/>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 xmlns:a16="http://schemas.microsoft.com/office/drawing/2014/main" val="4016188903"/>
                  </a:ext>
                </a:extLst>
              </a:tr>
            </a:tbl>
          </a:graphicData>
        </a:graphic>
      </p:graphicFrame>
      <p:sp>
        <p:nvSpPr>
          <p:cNvPr id="2" name="TextBox 1"/>
          <p:cNvSpPr txBox="1"/>
          <p:nvPr/>
        </p:nvSpPr>
        <p:spPr>
          <a:xfrm>
            <a:off x="769121" y="226307"/>
            <a:ext cx="9148104"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Are the sentences you hear about </a:t>
            </a:r>
            <a:r>
              <a:rPr lang="en-GB" sz="2400" b="1" dirty="0">
                <a:solidFill>
                  <a:srgbClr val="002060"/>
                </a:solidFill>
                <a:latin typeface="Century Gothic" panose="020B0502020202020204" pitchFamily="34" charset="0"/>
              </a:rPr>
              <a:t>having</a:t>
            </a:r>
            <a:r>
              <a:rPr lang="en-GB" sz="2400" dirty="0">
                <a:solidFill>
                  <a:srgbClr val="002060"/>
                </a:solidFill>
                <a:latin typeface="Century Gothic" panose="020B0502020202020204" pitchFamily="34" charset="0"/>
              </a:rPr>
              <a:t> or </a:t>
            </a:r>
            <a:r>
              <a:rPr lang="en-GB" sz="2400" b="1" dirty="0">
                <a:solidFill>
                  <a:srgbClr val="002060"/>
                </a:solidFill>
                <a:latin typeface="Century Gothic" panose="020B0502020202020204" pitchFamily="34" charset="0"/>
              </a:rPr>
              <a:t>being</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Write the English sentence in the correct column.</a:t>
            </a:r>
          </a:p>
        </p:txBody>
      </p:sp>
      <p:sp>
        <p:nvSpPr>
          <p:cNvPr id="3" name="Action Button: Custom 2">
            <a:hlinkClick r:id="" action="ppaction://noaction" highlightClick="1">
              <a:snd r:embed="rId3" name="week 5_slide 4_item 1.wav"/>
            </a:hlinkClick>
          </p:cNvPr>
          <p:cNvSpPr/>
          <p:nvPr/>
        </p:nvSpPr>
        <p:spPr>
          <a:xfrm>
            <a:off x="811872" y="1730613"/>
            <a:ext cx="576470" cy="51957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2060"/>
                </a:solidFill>
                <a:latin typeface="Century Gothic" panose="020B0502020202020204" pitchFamily="34" charset="0"/>
              </a:rPr>
              <a:t>1</a:t>
            </a:r>
            <a:endParaRPr lang="en-GB" sz="2800" b="1" dirty="0">
              <a:solidFill>
                <a:srgbClr val="002060"/>
              </a:solidFill>
              <a:latin typeface="Century Gothic" panose="020B0502020202020204" pitchFamily="34" charset="0"/>
            </a:endParaRPr>
          </a:p>
        </p:txBody>
      </p:sp>
      <p:sp>
        <p:nvSpPr>
          <p:cNvPr id="15" name="Action Button: Custom 14">
            <a:hlinkClick r:id="" action="ppaction://noaction" highlightClick="1">
              <a:snd r:embed="rId4" name="week 5_slide 4_item 2.wav"/>
            </a:hlinkClick>
          </p:cNvPr>
          <p:cNvSpPr/>
          <p:nvPr/>
        </p:nvSpPr>
        <p:spPr>
          <a:xfrm>
            <a:off x="811872" y="2302033"/>
            <a:ext cx="576470" cy="51957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16" name="Action Button: Custom 15">
            <a:hlinkClick r:id="" action="ppaction://noaction" highlightClick="1">
              <a:snd r:embed="rId5" name="week 5_slide 4_item 3.wav"/>
            </a:hlinkClick>
          </p:cNvPr>
          <p:cNvSpPr/>
          <p:nvPr/>
        </p:nvSpPr>
        <p:spPr>
          <a:xfrm>
            <a:off x="811872" y="2900139"/>
            <a:ext cx="576470" cy="542453"/>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17" name="Action Button: Custom 16">
            <a:hlinkClick r:id="" action="ppaction://noaction" highlightClick="1">
              <a:snd r:embed="rId6" name="week 5_slide 4_item 4b.wav"/>
            </a:hlinkClick>
          </p:cNvPr>
          <p:cNvSpPr/>
          <p:nvPr/>
        </p:nvSpPr>
        <p:spPr>
          <a:xfrm>
            <a:off x="811872" y="3484470"/>
            <a:ext cx="576470" cy="524162"/>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64733" y="2362377"/>
            <a:ext cx="498794" cy="519576"/>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17623" y="3390015"/>
            <a:ext cx="498794" cy="51957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64733" y="2904628"/>
            <a:ext cx="498794" cy="51957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18306" y="5652291"/>
            <a:ext cx="498794" cy="519576"/>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64733" y="4013002"/>
            <a:ext cx="498794" cy="51957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4431" y="5120262"/>
            <a:ext cx="498794" cy="51957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22060" y="4503348"/>
            <a:ext cx="471165" cy="490796"/>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4431" y="1740248"/>
            <a:ext cx="498794" cy="519576"/>
          </a:xfrm>
          <a:prstGeom prst="rect">
            <a:avLst/>
          </a:prstGeom>
        </p:spPr>
      </p:pic>
      <p:sp>
        <p:nvSpPr>
          <p:cNvPr id="29" name="TextBox 28"/>
          <p:cNvSpPr txBox="1"/>
          <p:nvPr/>
        </p:nvSpPr>
        <p:spPr>
          <a:xfrm>
            <a:off x="7806711" y="5345174"/>
            <a:ext cx="353961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You are kind.</a:t>
            </a:r>
            <a:endParaRPr lang="en-GB" sz="2000" dirty="0">
              <a:solidFill>
                <a:prstClr val="black"/>
              </a:solidFill>
            </a:endParaRPr>
          </a:p>
        </p:txBody>
      </p:sp>
      <p:sp>
        <p:nvSpPr>
          <p:cNvPr id="30" name="TextBox 29"/>
          <p:cNvSpPr txBox="1"/>
          <p:nvPr/>
        </p:nvSpPr>
        <p:spPr>
          <a:xfrm>
            <a:off x="2481832" y="5779985"/>
            <a:ext cx="353961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I have an interesting friend.</a:t>
            </a:r>
          </a:p>
        </p:txBody>
      </p:sp>
      <p:sp>
        <p:nvSpPr>
          <p:cNvPr id="32" name="TextBox 31"/>
          <p:cNvSpPr txBox="1"/>
          <p:nvPr/>
        </p:nvSpPr>
        <p:spPr>
          <a:xfrm>
            <a:off x="7190289" y="1826013"/>
            <a:ext cx="353961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He is a nice teacher.</a:t>
            </a:r>
            <a:endParaRPr lang="en-GB" sz="2000" dirty="0">
              <a:solidFill>
                <a:prstClr val="black"/>
              </a:solidFill>
            </a:endParaRPr>
          </a:p>
        </p:txBody>
      </p:sp>
      <p:sp>
        <p:nvSpPr>
          <p:cNvPr id="33" name="TextBox 32"/>
          <p:cNvSpPr txBox="1"/>
          <p:nvPr/>
        </p:nvSpPr>
        <p:spPr>
          <a:xfrm>
            <a:off x="2363527" y="2458702"/>
            <a:ext cx="4607057"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He has an interesting teacher.</a:t>
            </a:r>
            <a:endParaRPr lang="en-GB" sz="2000" dirty="0">
              <a:solidFill>
                <a:prstClr val="black"/>
              </a:solidFill>
            </a:endParaRPr>
          </a:p>
        </p:txBody>
      </p:sp>
      <p:sp>
        <p:nvSpPr>
          <p:cNvPr id="34" name="TextBox 33"/>
          <p:cNvSpPr txBox="1"/>
          <p:nvPr/>
        </p:nvSpPr>
        <p:spPr>
          <a:xfrm>
            <a:off x="2593932" y="3024094"/>
            <a:ext cx="3840416"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She has a funny friend.</a:t>
            </a:r>
            <a:endParaRPr lang="en-GB" sz="2000" dirty="0">
              <a:solidFill>
                <a:prstClr val="black"/>
              </a:solidFill>
            </a:endParaRPr>
          </a:p>
        </p:txBody>
      </p:sp>
      <p:sp>
        <p:nvSpPr>
          <p:cNvPr id="35" name="TextBox 34"/>
          <p:cNvSpPr txBox="1"/>
          <p:nvPr/>
        </p:nvSpPr>
        <p:spPr>
          <a:xfrm>
            <a:off x="7817163" y="3583149"/>
            <a:ext cx="353961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I am French.</a:t>
            </a:r>
            <a:endParaRPr lang="en-GB" sz="2000" dirty="0">
              <a:solidFill>
                <a:prstClr val="black"/>
              </a:solidFill>
            </a:endParaRPr>
          </a:p>
        </p:txBody>
      </p:sp>
      <p:sp>
        <p:nvSpPr>
          <p:cNvPr id="36" name="TextBox 35"/>
          <p:cNvSpPr txBox="1"/>
          <p:nvPr/>
        </p:nvSpPr>
        <p:spPr>
          <a:xfrm>
            <a:off x="2254831" y="4127863"/>
            <a:ext cx="4125261"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Do you have an English friend?</a:t>
            </a:r>
            <a:endParaRPr lang="en-GB" sz="2000" dirty="0">
              <a:solidFill>
                <a:prstClr val="black"/>
              </a:solidFill>
            </a:endParaRPr>
          </a:p>
        </p:txBody>
      </p:sp>
      <p:sp>
        <p:nvSpPr>
          <p:cNvPr id="37" name="TextBox 36"/>
          <p:cNvSpPr txBox="1"/>
          <p:nvPr/>
        </p:nvSpPr>
        <p:spPr>
          <a:xfrm>
            <a:off x="7371213" y="4688483"/>
            <a:ext cx="353961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She is a nice woman.</a:t>
            </a:r>
            <a:endParaRPr lang="en-GB" sz="2000" dirty="0">
              <a:solidFill>
                <a:prstClr val="black"/>
              </a:solidFill>
            </a:endParaRPr>
          </a:p>
        </p:txBody>
      </p:sp>
      <p:sp>
        <p:nvSpPr>
          <p:cNvPr id="38" name="TextBox 37"/>
          <p:cNvSpPr txBox="1"/>
          <p:nvPr/>
        </p:nvSpPr>
        <p:spPr>
          <a:xfrm>
            <a:off x="7033166" y="6485091"/>
            <a:ext cx="3135086"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Stephen Owen &amp; Emma Marsden</a:t>
            </a:r>
          </a:p>
        </p:txBody>
      </p:sp>
      <p:sp>
        <p:nvSpPr>
          <p:cNvPr id="40" name="Action Button: Custom 39">
            <a:hlinkClick r:id="" action="ppaction://noaction" highlightClick="1">
              <a:snd r:embed="rId8" name="week 5_slide 4_item 5.wav"/>
            </a:hlinkClick>
          </p:cNvPr>
          <p:cNvSpPr/>
          <p:nvPr/>
        </p:nvSpPr>
        <p:spPr>
          <a:xfrm>
            <a:off x="811872" y="4057970"/>
            <a:ext cx="576470" cy="51957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5</a:t>
            </a:r>
          </a:p>
        </p:txBody>
      </p:sp>
      <p:sp>
        <p:nvSpPr>
          <p:cNvPr id="41" name="Action Button: Custom 40">
            <a:hlinkClick r:id="" action="ppaction://noaction" highlightClick="1">
              <a:snd r:embed="rId9" name="week 5_slide 4_item 6.wav"/>
            </a:hlinkClick>
          </p:cNvPr>
          <p:cNvSpPr/>
          <p:nvPr/>
        </p:nvSpPr>
        <p:spPr>
          <a:xfrm>
            <a:off x="811872" y="4623876"/>
            <a:ext cx="576470" cy="564623"/>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6</a:t>
            </a:r>
          </a:p>
        </p:txBody>
      </p:sp>
      <p:sp>
        <p:nvSpPr>
          <p:cNvPr id="42" name="Action Button: Custom 41">
            <a:hlinkClick r:id="" action="ppaction://noaction" highlightClick="1">
              <a:snd r:embed="rId10" name="week 5_slide 4_item 7.wav"/>
            </a:hlinkClick>
          </p:cNvPr>
          <p:cNvSpPr/>
          <p:nvPr/>
        </p:nvSpPr>
        <p:spPr>
          <a:xfrm>
            <a:off x="809811" y="5223548"/>
            <a:ext cx="576470" cy="48134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7</a:t>
            </a:r>
          </a:p>
        </p:txBody>
      </p:sp>
      <p:sp>
        <p:nvSpPr>
          <p:cNvPr id="43" name="Action Button: Custom 42">
            <a:hlinkClick r:id="" action="ppaction://noaction" highlightClick="1">
              <a:snd r:embed="rId11" name="week 5_slide 4_item 8.wav"/>
            </a:hlinkClick>
          </p:cNvPr>
          <p:cNvSpPr/>
          <p:nvPr/>
        </p:nvSpPr>
        <p:spPr>
          <a:xfrm>
            <a:off x="809811" y="5763793"/>
            <a:ext cx="576470" cy="548811"/>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8</a:t>
            </a:r>
          </a:p>
        </p:txBody>
      </p:sp>
    </p:spTree>
    <p:extLst>
      <p:ext uri="{BB962C8B-B14F-4D97-AF65-F5344CB8AC3E}">
        <p14:creationId xmlns:p14="http://schemas.microsoft.com/office/powerpoint/2010/main" val="156261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P spid="33" grpId="0"/>
      <p:bldP spid="34" grpId="0"/>
      <p:bldP spid="35" grpId="0"/>
      <p:bldP spid="36" grpId="0"/>
      <p:bldP spid="3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46266" y="99594"/>
            <a:ext cx="1756833" cy="1077218"/>
          </a:xfrm>
          <a:prstGeom prst="rect">
            <a:avLst/>
          </a:prstGeom>
          <a:noFill/>
        </p:spPr>
        <p:txBody>
          <a:bodyPr wrap="square" rtlCol="0">
            <a:spAutoFit/>
          </a:bodyPr>
          <a:lstStyle/>
          <a:p>
            <a:pPr algn="ctr">
              <a:defRPr/>
            </a:pPr>
            <a:r>
              <a:rPr lang="en-GB" sz="3200" b="1" dirty="0" err="1">
                <a:solidFill>
                  <a:srgbClr val="002060"/>
                </a:solidFill>
                <a:latin typeface="Century Gothic" panose="020B0502020202020204" pitchFamily="34" charset="0"/>
              </a:rPr>
              <a:t>Parler</a:t>
            </a:r>
            <a:r>
              <a:rPr lang="en-GB" sz="3200" b="1" dirty="0">
                <a:solidFill>
                  <a:srgbClr val="002060"/>
                </a:solidFill>
                <a:latin typeface="Century Gothic" panose="020B0502020202020204" pitchFamily="34" charset="0"/>
              </a:rPr>
              <a:t>/</a:t>
            </a:r>
          </a:p>
          <a:p>
            <a:pPr algn="ctr">
              <a:defRPr/>
            </a:pPr>
            <a:r>
              <a:rPr lang="en-GB" sz="3200" b="1" dirty="0" err="1">
                <a:solidFill>
                  <a:srgbClr val="002060"/>
                </a:solidFill>
                <a:latin typeface="Century Gothic" panose="020B0502020202020204" pitchFamily="34" charset="0"/>
              </a:rPr>
              <a:t>Écrire</a:t>
            </a:r>
            <a:endParaRPr lang="en-GB" sz="3200" b="1" dirty="0">
              <a:solidFill>
                <a:srgbClr val="002060"/>
              </a:solidFill>
              <a:latin typeface="Century Gothic" panose="020B0502020202020204" pitchFamily="34" charset="0"/>
            </a:endParaRPr>
          </a:p>
        </p:txBody>
      </p:sp>
      <p:sp>
        <p:nvSpPr>
          <p:cNvPr id="20" name="TextBox 19"/>
          <p:cNvSpPr txBox="1"/>
          <p:nvPr/>
        </p:nvSpPr>
        <p:spPr>
          <a:xfrm>
            <a:off x="7836452" y="6487183"/>
            <a:ext cx="3135086"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Stephen Owen</a:t>
            </a:r>
          </a:p>
        </p:txBody>
      </p:sp>
      <p:graphicFrame>
        <p:nvGraphicFramePr>
          <p:cNvPr id="6" name="Content Placeholder 5"/>
          <p:cNvGraphicFramePr>
            <a:graphicFrameLocks noGrp="1"/>
          </p:cNvGraphicFramePr>
          <p:nvPr>
            <p:ph idx="1"/>
            <p:extLst/>
          </p:nvPr>
        </p:nvGraphicFramePr>
        <p:xfrm>
          <a:off x="675106" y="1234983"/>
          <a:ext cx="10944808" cy="5052087"/>
        </p:xfrm>
        <a:graphic>
          <a:graphicData uri="http://schemas.openxmlformats.org/drawingml/2006/table">
            <a:tbl>
              <a:tblPr firstRow="1" bandRow="1">
                <a:tableStyleId>{5C22544A-7EE6-4342-B048-85BDC9FD1C3A}</a:tableStyleId>
              </a:tblPr>
              <a:tblGrid>
                <a:gridCol w="960630">
                  <a:extLst>
                    <a:ext uri="{9D8B030D-6E8A-4147-A177-3AD203B41FA5}">
                      <a16:colId xmlns="" xmlns:a16="http://schemas.microsoft.com/office/drawing/2014/main" val="65936079"/>
                    </a:ext>
                  </a:extLst>
                </a:gridCol>
                <a:gridCol w="4794473">
                  <a:extLst>
                    <a:ext uri="{9D8B030D-6E8A-4147-A177-3AD203B41FA5}">
                      <a16:colId xmlns="" xmlns:a16="http://schemas.microsoft.com/office/drawing/2014/main" val="3317005183"/>
                    </a:ext>
                  </a:extLst>
                </a:gridCol>
                <a:gridCol w="5189705">
                  <a:extLst>
                    <a:ext uri="{9D8B030D-6E8A-4147-A177-3AD203B41FA5}">
                      <a16:colId xmlns="" xmlns:a16="http://schemas.microsoft.com/office/drawing/2014/main" val="4293147557"/>
                    </a:ext>
                  </a:extLst>
                </a:gridCol>
              </a:tblGrid>
              <a:tr h="553314">
                <a:tc>
                  <a:txBody>
                    <a:bodyPr/>
                    <a:lstStyle/>
                    <a:p>
                      <a:endParaRPr lang="en-GB" dirty="0"/>
                    </a:p>
                  </a:txBody>
                  <a:tcPr/>
                </a:tc>
                <a:tc>
                  <a:txBody>
                    <a:bodyPr/>
                    <a:lstStyle/>
                    <a:p>
                      <a:pPr algn="ctr"/>
                      <a:r>
                        <a:rPr lang="en-GB" sz="2800" dirty="0">
                          <a:latin typeface="Century Gothic" panose="020B0502020202020204" pitchFamily="34" charset="0"/>
                        </a:rPr>
                        <a:t>English</a:t>
                      </a:r>
                    </a:p>
                  </a:txBody>
                  <a:tcPr/>
                </a:tc>
                <a:tc>
                  <a:txBody>
                    <a:bodyPr/>
                    <a:lstStyle/>
                    <a:p>
                      <a:pPr algn="ctr"/>
                      <a:r>
                        <a:rPr lang="en-GB" sz="2800" dirty="0">
                          <a:latin typeface="Century Gothic" panose="020B0502020202020204" pitchFamily="34" charset="0"/>
                        </a:rPr>
                        <a:t>French</a:t>
                      </a:r>
                    </a:p>
                  </a:txBody>
                  <a:tcPr/>
                </a:tc>
                <a:extLst>
                  <a:ext uri="{0D108BD9-81ED-4DB2-BD59-A6C34878D82A}">
                    <a16:rowId xmlns="" xmlns:a16="http://schemas.microsoft.com/office/drawing/2014/main" val="3585969815"/>
                  </a:ext>
                </a:extLst>
              </a:tr>
              <a:tr h="553314">
                <a:tc>
                  <a:txBody>
                    <a:bodyPr/>
                    <a:lstStyle/>
                    <a:p>
                      <a:endParaRPr lang="en-GB" sz="2800" b="1" dirty="0">
                        <a:solidFill>
                          <a:srgbClr val="002060"/>
                        </a:solidFill>
                        <a:latin typeface="Century Gothic" panose="020B0502020202020204" pitchFamily="34" charset="0"/>
                      </a:endParaRPr>
                    </a:p>
                  </a:txBody>
                  <a:tcPr/>
                </a:tc>
                <a:tc>
                  <a:txBody>
                    <a:bodyPr/>
                    <a:lstStyle/>
                    <a:p>
                      <a:endParaRPr lang="en-GB" dirty="0"/>
                    </a:p>
                  </a:txBody>
                  <a:tcPr anchor="ctr"/>
                </a:tc>
                <a:tc>
                  <a:txBody>
                    <a:bodyPr/>
                    <a:lstStyle/>
                    <a:p>
                      <a:r>
                        <a:rPr lang="en-GB" dirty="0"/>
                        <a:t>           </a:t>
                      </a:r>
                      <a:endParaRPr lang="en-GB" sz="2400" dirty="0">
                        <a:latin typeface="Century Gothic" panose="020B0502020202020204" pitchFamily="34" charset="0"/>
                      </a:endParaRPr>
                    </a:p>
                  </a:txBody>
                  <a:tcPr/>
                </a:tc>
                <a:extLst>
                  <a:ext uri="{0D108BD9-81ED-4DB2-BD59-A6C34878D82A}">
                    <a16:rowId xmlns="" xmlns:a16="http://schemas.microsoft.com/office/drawing/2014/main" val="720189548"/>
                  </a:ext>
                </a:extLst>
              </a:tr>
              <a:tr h="553314">
                <a:tc>
                  <a:txBody>
                    <a:bodyPr/>
                    <a:lstStyle/>
                    <a:p>
                      <a:endParaRPr lang="en-GB" sz="28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 xmlns:a16="http://schemas.microsoft.com/office/drawing/2014/main" val="568798639"/>
                  </a:ext>
                </a:extLst>
              </a:tr>
              <a:tr h="553314">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 xmlns:a16="http://schemas.microsoft.com/office/drawing/2014/main" val="2049515245"/>
                  </a:ext>
                </a:extLst>
              </a:tr>
              <a:tr h="553314">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 xmlns:a16="http://schemas.microsoft.com/office/drawing/2014/main" val="1318049299"/>
                  </a:ext>
                </a:extLst>
              </a:tr>
              <a:tr h="553314">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 xmlns:a16="http://schemas.microsoft.com/office/drawing/2014/main" val="2333934784"/>
                  </a:ext>
                </a:extLst>
              </a:tr>
              <a:tr h="625575">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b="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 xmlns:a16="http://schemas.microsoft.com/office/drawing/2014/main" val="3033093083"/>
                  </a:ext>
                </a:extLst>
              </a:tr>
              <a:tr h="553314">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noProof="0" dirty="0">
                        <a:solidFill>
                          <a:schemeClr val="accent5">
                            <a:lumMod val="50000"/>
                          </a:schemeClr>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 xmlns:a16="http://schemas.microsoft.com/office/drawing/2014/main" val="1324345315"/>
                  </a:ext>
                </a:extLst>
              </a:tr>
              <a:tr h="553314">
                <a:tc>
                  <a:txBody>
                    <a:bodyPr/>
                    <a:lstStyle/>
                    <a:p>
                      <a:endParaRPr lang="en-GB" sz="2800" b="1" dirty="0">
                        <a:solidFill>
                          <a:srgbClr val="002060"/>
                        </a:solidFill>
                        <a:latin typeface="Century Gothic" panose="020B0502020202020204" pitchFamily="34" charset="0"/>
                      </a:endParaRPr>
                    </a:p>
                  </a:txBody>
                  <a:tcPr/>
                </a:tc>
                <a:tc>
                  <a:txBody>
                    <a:bodyPr/>
                    <a:lstStyle/>
                    <a:p>
                      <a:endParaRPr lang="fr-FR" sz="2400" noProof="0" dirty="0">
                        <a:solidFill>
                          <a:srgbClr val="002060"/>
                        </a:solidFill>
                        <a:latin typeface="Century Gothic" panose="020B0502020202020204" pitchFamily="34" charset="0"/>
                      </a:endParaRPr>
                    </a:p>
                  </a:txBody>
                  <a:tcPr anchor="ctr"/>
                </a:tc>
                <a:tc>
                  <a:txBody>
                    <a:bodyPr/>
                    <a:lstStyle/>
                    <a:p>
                      <a:endParaRPr lang="en-GB" dirty="0"/>
                    </a:p>
                  </a:txBody>
                  <a:tcPr/>
                </a:tc>
                <a:extLst>
                  <a:ext uri="{0D108BD9-81ED-4DB2-BD59-A6C34878D82A}">
                    <a16:rowId xmlns="" xmlns:a16="http://schemas.microsoft.com/office/drawing/2014/main" val="4016188903"/>
                  </a:ext>
                </a:extLst>
              </a:tr>
            </a:tbl>
          </a:graphicData>
        </a:graphic>
      </p:graphicFrame>
      <p:sp>
        <p:nvSpPr>
          <p:cNvPr id="2" name="TextBox 1"/>
          <p:cNvSpPr txBox="1"/>
          <p:nvPr/>
        </p:nvSpPr>
        <p:spPr>
          <a:xfrm>
            <a:off x="769120" y="226307"/>
            <a:ext cx="9713823"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Say the sentences in French. Then write them down.</a:t>
            </a:r>
          </a:p>
          <a:p>
            <a:r>
              <a:rPr lang="en-GB" sz="2400" dirty="0">
                <a:solidFill>
                  <a:srgbClr val="002060"/>
                </a:solidFill>
                <a:latin typeface="Century Gothic" panose="020B0502020202020204" pitchFamily="34" charset="0"/>
              </a:rPr>
              <a:t>You can listen again if it helps! (Click the numbers on the slide).</a:t>
            </a:r>
          </a:p>
        </p:txBody>
      </p:sp>
      <p:grpSp>
        <p:nvGrpSpPr>
          <p:cNvPr id="39" name="Group 38"/>
          <p:cNvGrpSpPr/>
          <p:nvPr/>
        </p:nvGrpSpPr>
        <p:grpSpPr>
          <a:xfrm>
            <a:off x="769120" y="1813910"/>
            <a:ext cx="604098" cy="4448960"/>
            <a:chOff x="769120" y="1838110"/>
            <a:chExt cx="604098" cy="4448960"/>
          </a:xfrm>
        </p:grpSpPr>
        <p:sp>
          <p:nvSpPr>
            <p:cNvPr id="3" name="Action Button: Custom 2">
              <a:hlinkClick r:id="" action="ppaction://noaction" highlightClick="1">
                <a:snd r:embed="rId3" name="week 5_slide 4_item 1.wav"/>
              </a:hlinkClick>
            </p:cNvPr>
            <p:cNvSpPr/>
            <p:nvPr/>
          </p:nvSpPr>
          <p:spPr>
            <a:xfrm>
              <a:off x="769120" y="1838110"/>
              <a:ext cx="576470" cy="51957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1</a:t>
              </a:r>
            </a:p>
          </p:txBody>
        </p:sp>
        <p:sp>
          <p:nvSpPr>
            <p:cNvPr id="15" name="Action Button: Custom 14">
              <a:hlinkClick r:id="" action="ppaction://noaction" highlightClick="1">
                <a:snd r:embed="rId4" name="week 5_slide 4_item 2.wav"/>
              </a:hlinkClick>
            </p:cNvPr>
            <p:cNvSpPr/>
            <p:nvPr/>
          </p:nvSpPr>
          <p:spPr>
            <a:xfrm>
              <a:off x="769120" y="2402917"/>
              <a:ext cx="576470" cy="51957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16" name="Action Button: Custom 15">
              <a:hlinkClick r:id="" action="ppaction://noaction" highlightClick="1">
                <a:snd r:embed="rId5" name="week 5_slide 4_item 3.wav"/>
              </a:hlinkClick>
            </p:cNvPr>
            <p:cNvSpPr/>
            <p:nvPr/>
          </p:nvSpPr>
          <p:spPr>
            <a:xfrm>
              <a:off x="784505" y="2962101"/>
              <a:ext cx="576470" cy="50550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17" name="Action Button: Custom 16">
              <a:hlinkClick r:id="" action="ppaction://noaction" highlightClick="1">
                <a:snd r:embed="rId6" name="week 5_slide 4_item 4b.wav"/>
              </a:hlinkClick>
            </p:cNvPr>
            <p:cNvSpPr/>
            <p:nvPr/>
          </p:nvSpPr>
          <p:spPr>
            <a:xfrm>
              <a:off x="784505" y="3512279"/>
              <a:ext cx="576470" cy="524162"/>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sp>
          <p:nvSpPr>
            <p:cNvPr id="18" name="Action Button: Custom 17">
              <a:hlinkClick r:id="" action="ppaction://noaction" highlightClick="1">
                <a:snd r:embed="rId7" name="week 5_slide 4_item 5.wav"/>
              </a:hlinkClick>
            </p:cNvPr>
            <p:cNvSpPr/>
            <p:nvPr/>
          </p:nvSpPr>
          <p:spPr>
            <a:xfrm>
              <a:off x="784505" y="4068130"/>
              <a:ext cx="576470" cy="51957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5</a:t>
              </a:r>
            </a:p>
          </p:txBody>
        </p:sp>
        <p:sp>
          <p:nvSpPr>
            <p:cNvPr id="19" name="Action Button: Custom 18">
              <a:hlinkClick r:id="" action="ppaction://noaction" highlightClick="1">
                <a:snd r:embed="rId8" name="week 5_slide 4_item 6.wav"/>
              </a:hlinkClick>
            </p:cNvPr>
            <p:cNvSpPr/>
            <p:nvPr/>
          </p:nvSpPr>
          <p:spPr>
            <a:xfrm>
              <a:off x="796748" y="4623247"/>
              <a:ext cx="576470" cy="564623"/>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6</a:t>
              </a:r>
            </a:p>
          </p:txBody>
        </p:sp>
        <p:sp>
          <p:nvSpPr>
            <p:cNvPr id="21" name="Action Button: Custom 20">
              <a:hlinkClick r:id="" action="ppaction://noaction" highlightClick="1">
                <a:snd r:embed="rId9" name="week 5_slide 4_item 7.wav"/>
              </a:hlinkClick>
            </p:cNvPr>
            <p:cNvSpPr/>
            <p:nvPr/>
          </p:nvSpPr>
          <p:spPr>
            <a:xfrm>
              <a:off x="796748" y="5222392"/>
              <a:ext cx="576470" cy="48134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7</a:t>
              </a:r>
            </a:p>
          </p:txBody>
        </p:sp>
        <p:sp>
          <p:nvSpPr>
            <p:cNvPr id="22" name="Action Button: Custom 21">
              <a:hlinkClick r:id="" action="ppaction://noaction" highlightClick="1">
                <a:snd r:embed="rId10" name="week 5_slide 4_item 8.wav"/>
              </a:hlinkClick>
            </p:cNvPr>
            <p:cNvSpPr/>
            <p:nvPr/>
          </p:nvSpPr>
          <p:spPr>
            <a:xfrm>
              <a:off x="796748" y="5738259"/>
              <a:ext cx="576470" cy="548811"/>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8</a:t>
              </a:r>
            </a:p>
          </p:txBody>
        </p:sp>
      </p:grpSp>
      <p:sp>
        <p:nvSpPr>
          <p:cNvPr id="29" name="TextBox 28"/>
          <p:cNvSpPr txBox="1"/>
          <p:nvPr/>
        </p:nvSpPr>
        <p:spPr>
          <a:xfrm>
            <a:off x="2427579" y="5274896"/>
            <a:ext cx="353961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You are kind.</a:t>
            </a:r>
            <a:endParaRPr lang="en-GB" sz="2000" dirty="0">
              <a:solidFill>
                <a:prstClr val="black"/>
              </a:solidFill>
            </a:endParaRPr>
          </a:p>
        </p:txBody>
      </p:sp>
      <p:sp>
        <p:nvSpPr>
          <p:cNvPr id="30" name="TextBox 29"/>
          <p:cNvSpPr txBox="1"/>
          <p:nvPr/>
        </p:nvSpPr>
        <p:spPr>
          <a:xfrm>
            <a:off x="2427579" y="5810784"/>
            <a:ext cx="353961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I have an interesting friend. </a:t>
            </a:r>
          </a:p>
        </p:txBody>
      </p:sp>
      <p:sp>
        <p:nvSpPr>
          <p:cNvPr id="32" name="TextBox 31"/>
          <p:cNvSpPr txBox="1"/>
          <p:nvPr/>
        </p:nvSpPr>
        <p:spPr>
          <a:xfrm>
            <a:off x="2363527" y="1893310"/>
            <a:ext cx="353961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He is a nice teacher.</a:t>
            </a:r>
            <a:endParaRPr lang="en-GB" sz="2000" dirty="0">
              <a:solidFill>
                <a:prstClr val="black"/>
              </a:solidFill>
            </a:endParaRPr>
          </a:p>
        </p:txBody>
      </p:sp>
      <p:sp>
        <p:nvSpPr>
          <p:cNvPr id="33" name="TextBox 32"/>
          <p:cNvSpPr txBox="1"/>
          <p:nvPr/>
        </p:nvSpPr>
        <p:spPr>
          <a:xfrm>
            <a:off x="2363527" y="2458702"/>
            <a:ext cx="4607057"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He has an interesting teacher.</a:t>
            </a:r>
            <a:endParaRPr lang="en-GB" sz="2000" dirty="0">
              <a:solidFill>
                <a:prstClr val="black"/>
              </a:solidFill>
            </a:endParaRPr>
          </a:p>
        </p:txBody>
      </p:sp>
      <p:sp>
        <p:nvSpPr>
          <p:cNvPr id="34" name="TextBox 33"/>
          <p:cNvSpPr txBox="1"/>
          <p:nvPr/>
        </p:nvSpPr>
        <p:spPr>
          <a:xfrm>
            <a:off x="2397253" y="3010587"/>
            <a:ext cx="3840416"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She has a funny friend.</a:t>
            </a:r>
            <a:endParaRPr lang="en-GB" sz="2000" dirty="0">
              <a:solidFill>
                <a:prstClr val="black"/>
              </a:solidFill>
            </a:endParaRPr>
          </a:p>
        </p:txBody>
      </p:sp>
      <p:sp>
        <p:nvSpPr>
          <p:cNvPr id="35" name="TextBox 34"/>
          <p:cNvSpPr txBox="1"/>
          <p:nvPr/>
        </p:nvSpPr>
        <p:spPr>
          <a:xfrm>
            <a:off x="2410281" y="3536098"/>
            <a:ext cx="353961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I am French.</a:t>
            </a:r>
            <a:endParaRPr lang="en-GB" sz="2000" dirty="0">
              <a:solidFill>
                <a:prstClr val="black"/>
              </a:solidFill>
            </a:endParaRPr>
          </a:p>
        </p:txBody>
      </p:sp>
      <p:sp>
        <p:nvSpPr>
          <p:cNvPr id="36" name="TextBox 35"/>
          <p:cNvSpPr txBox="1"/>
          <p:nvPr/>
        </p:nvSpPr>
        <p:spPr>
          <a:xfrm>
            <a:off x="2390905" y="4132530"/>
            <a:ext cx="4125261"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Do you have an English friend?</a:t>
            </a:r>
            <a:endParaRPr lang="en-GB" sz="2000" dirty="0">
              <a:solidFill>
                <a:prstClr val="black"/>
              </a:solidFill>
            </a:endParaRPr>
          </a:p>
        </p:txBody>
      </p:sp>
      <p:sp>
        <p:nvSpPr>
          <p:cNvPr id="37" name="TextBox 36"/>
          <p:cNvSpPr txBox="1"/>
          <p:nvPr/>
        </p:nvSpPr>
        <p:spPr>
          <a:xfrm>
            <a:off x="2416077" y="4728962"/>
            <a:ext cx="3539613" cy="400110"/>
          </a:xfrm>
          <a:prstGeom prst="rect">
            <a:avLst/>
          </a:prstGeom>
          <a:noFill/>
        </p:spPr>
        <p:txBody>
          <a:bodyPr wrap="square" rtlCol="0">
            <a:spAutoFit/>
          </a:bodyPr>
          <a:lstStyle/>
          <a:p>
            <a:r>
              <a:rPr lang="en-GB" sz="2000" dirty="0">
                <a:solidFill>
                  <a:prstClr val="black"/>
                </a:solidFill>
                <a:latin typeface="Century Gothic" panose="020B0502020202020204" pitchFamily="34" charset="0"/>
              </a:rPr>
              <a:t>She is a nice woman.</a:t>
            </a:r>
            <a:endParaRPr lang="en-GB" sz="2000" dirty="0">
              <a:solidFill>
                <a:prstClr val="black"/>
              </a:solidFill>
            </a:endParaRPr>
          </a:p>
        </p:txBody>
      </p:sp>
      <p:sp>
        <p:nvSpPr>
          <p:cNvPr id="14" name="TextBox 13"/>
          <p:cNvSpPr txBox="1"/>
          <p:nvPr/>
        </p:nvSpPr>
        <p:spPr>
          <a:xfrm>
            <a:off x="6462720" y="1873582"/>
            <a:ext cx="5230357" cy="677108"/>
          </a:xfrm>
          <a:prstGeom prst="rect">
            <a:avLst/>
          </a:prstGeom>
          <a:noFill/>
        </p:spPr>
        <p:txBody>
          <a:bodyPr wrap="square" rtlCol="0">
            <a:spAutoFit/>
          </a:bodyPr>
          <a:lstStyle/>
          <a:p>
            <a:r>
              <a:rPr lang="fr-FR" sz="2000" dirty="0">
                <a:solidFill>
                  <a:prstClr val="black"/>
                </a:solidFill>
                <a:latin typeface="Century Gothic" panose="020B0502020202020204" pitchFamily="34" charset="0"/>
              </a:rPr>
              <a:t>C’est </a:t>
            </a:r>
            <a:r>
              <a:rPr lang="fr-FR" sz="2000" dirty="0" smtClean="0">
                <a:solidFill>
                  <a:prstClr val="black"/>
                </a:solidFill>
                <a:latin typeface="Century Gothic" panose="020B0502020202020204" pitchFamily="34" charset="0"/>
              </a:rPr>
              <a:t>(Il est) un </a:t>
            </a:r>
            <a:r>
              <a:rPr lang="fr-FR" sz="2000" dirty="0">
                <a:solidFill>
                  <a:prstClr val="black"/>
                </a:solidFill>
                <a:latin typeface="Century Gothic" panose="020B0502020202020204" pitchFamily="34" charset="0"/>
              </a:rPr>
              <a:t>professeur sympathique.</a:t>
            </a:r>
            <a:endParaRPr lang="en-GB" sz="2000" dirty="0">
              <a:solidFill>
                <a:prstClr val="black"/>
              </a:solidFill>
              <a:latin typeface="Century Gothic" panose="020B0502020202020204" pitchFamily="34" charset="0"/>
            </a:endParaRPr>
          </a:p>
          <a:p>
            <a:endParaRPr lang="en-GB" dirty="0">
              <a:solidFill>
                <a:prstClr val="black"/>
              </a:solidFill>
              <a:latin typeface="Century Gothic" panose="020B0502020202020204" pitchFamily="34" charset="0"/>
            </a:endParaRPr>
          </a:p>
        </p:txBody>
      </p:sp>
      <p:sp>
        <p:nvSpPr>
          <p:cNvPr id="24" name="TextBox 23"/>
          <p:cNvSpPr txBox="1"/>
          <p:nvPr/>
        </p:nvSpPr>
        <p:spPr>
          <a:xfrm>
            <a:off x="6582792" y="2458702"/>
            <a:ext cx="4232071" cy="400110"/>
          </a:xfrm>
          <a:prstGeom prst="rect">
            <a:avLst/>
          </a:prstGeom>
          <a:noFill/>
        </p:spPr>
        <p:txBody>
          <a:bodyPr wrap="square" rtlCol="0">
            <a:spAutoFit/>
          </a:bodyPr>
          <a:lstStyle/>
          <a:p>
            <a:r>
              <a:rPr lang="fr-FR" sz="2000" dirty="0">
                <a:solidFill>
                  <a:prstClr val="black"/>
                </a:solidFill>
                <a:latin typeface="Century Gothic" panose="020B0502020202020204" pitchFamily="34" charset="0"/>
              </a:rPr>
              <a:t>Il a un professeur intéressant.</a:t>
            </a:r>
            <a:endParaRPr lang="en-GB" sz="2000" dirty="0">
              <a:solidFill>
                <a:prstClr val="black"/>
              </a:solidFill>
              <a:latin typeface="Century Gothic" panose="020B0502020202020204" pitchFamily="34" charset="0"/>
            </a:endParaRPr>
          </a:p>
        </p:txBody>
      </p:sp>
      <p:sp>
        <p:nvSpPr>
          <p:cNvPr id="38" name="TextBox 37"/>
          <p:cNvSpPr txBox="1"/>
          <p:nvPr/>
        </p:nvSpPr>
        <p:spPr>
          <a:xfrm>
            <a:off x="6555607" y="2995295"/>
            <a:ext cx="4232071" cy="707886"/>
          </a:xfrm>
          <a:prstGeom prst="rect">
            <a:avLst/>
          </a:prstGeom>
          <a:noFill/>
        </p:spPr>
        <p:txBody>
          <a:bodyPr wrap="square" rtlCol="0">
            <a:spAutoFit/>
          </a:bodyPr>
          <a:lstStyle/>
          <a:p>
            <a:pPr fontAlgn="ctr"/>
            <a:r>
              <a:rPr lang="fr-FR" sz="2000" dirty="0">
                <a:solidFill>
                  <a:prstClr val="black"/>
                </a:solidFill>
                <a:latin typeface="Century Gothic" panose="020B0502020202020204" pitchFamily="34" charset="0"/>
              </a:rPr>
              <a:t>Elle a une amie drôle.</a:t>
            </a:r>
          </a:p>
          <a:p>
            <a:endParaRPr lang="en-GB" sz="2000" dirty="0">
              <a:solidFill>
                <a:prstClr val="black"/>
              </a:solidFill>
              <a:latin typeface="Century Gothic" panose="020B0502020202020204" pitchFamily="34" charset="0"/>
            </a:endParaRPr>
          </a:p>
        </p:txBody>
      </p:sp>
      <p:sp>
        <p:nvSpPr>
          <p:cNvPr id="40" name="TextBox 39"/>
          <p:cNvSpPr txBox="1"/>
          <p:nvPr/>
        </p:nvSpPr>
        <p:spPr>
          <a:xfrm>
            <a:off x="6555607" y="3536098"/>
            <a:ext cx="4232071" cy="400110"/>
          </a:xfrm>
          <a:prstGeom prst="rect">
            <a:avLst/>
          </a:prstGeom>
          <a:noFill/>
        </p:spPr>
        <p:txBody>
          <a:bodyPr wrap="square" rtlCol="0">
            <a:spAutoFit/>
          </a:bodyPr>
          <a:lstStyle/>
          <a:p>
            <a:pPr fontAlgn="ctr">
              <a:defRPr/>
            </a:pPr>
            <a:r>
              <a:rPr lang="fr-FR" sz="2000" dirty="0">
                <a:solidFill>
                  <a:prstClr val="black"/>
                </a:solidFill>
                <a:latin typeface="Century Gothic" panose="020B0502020202020204" pitchFamily="34" charset="0"/>
              </a:rPr>
              <a:t>Je suis française. </a:t>
            </a:r>
          </a:p>
        </p:txBody>
      </p:sp>
      <p:sp>
        <p:nvSpPr>
          <p:cNvPr id="41" name="TextBox 40"/>
          <p:cNvSpPr txBox="1"/>
          <p:nvPr/>
        </p:nvSpPr>
        <p:spPr>
          <a:xfrm>
            <a:off x="6582792" y="4088600"/>
            <a:ext cx="4232071" cy="400110"/>
          </a:xfrm>
          <a:prstGeom prst="rect">
            <a:avLst/>
          </a:prstGeom>
          <a:noFill/>
        </p:spPr>
        <p:txBody>
          <a:bodyPr wrap="square" rtlCol="0">
            <a:spAutoFit/>
          </a:bodyPr>
          <a:lstStyle/>
          <a:p>
            <a:pPr fontAlgn="ctr">
              <a:defRPr/>
            </a:pPr>
            <a:r>
              <a:rPr lang="fr-FR" sz="2000" dirty="0">
                <a:solidFill>
                  <a:prstClr val="black"/>
                </a:solidFill>
                <a:latin typeface="Century Gothic" panose="020B0502020202020204" pitchFamily="34" charset="0"/>
              </a:rPr>
              <a:t>Tu as un ami anglais ?</a:t>
            </a:r>
            <a:endParaRPr lang="en-GB" sz="2000" dirty="0">
              <a:solidFill>
                <a:prstClr val="black"/>
              </a:solidFill>
              <a:latin typeface="Century Gothic" panose="020B0502020202020204" pitchFamily="34" charset="0"/>
            </a:endParaRPr>
          </a:p>
        </p:txBody>
      </p:sp>
      <p:sp>
        <p:nvSpPr>
          <p:cNvPr id="42" name="TextBox 41"/>
          <p:cNvSpPr txBox="1"/>
          <p:nvPr/>
        </p:nvSpPr>
        <p:spPr>
          <a:xfrm>
            <a:off x="6462720" y="4627861"/>
            <a:ext cx="5328801" cy="677108"/>
          </a:xfrm>
          <a:prstGeom prst="rect">
            <a:avLst/>
          </a:prstGeom>
          <a:noFill/>
        </p:spPr>
        <p:txBody>
          <a:bodyPr wrap="square" rtlCol="0">
            <a:spAutoFit/>
          </a:bodyPr>
          <a:lstStyle/>
          <a:p>
            <a:r>
              <a:rPr lang="fr-FR" sz="2000" dirty="0">
                <a:solidFill>
                  <a:prstClr val="black"/>
                </a:solidFill>
                <a:latin typeface="Century Gothic" panose="020B0502020202020204" pitchFamily="34" charset="0"/>
              </a:rPr>
              <a:t>C’est </a:t>
            </a:r>
            <a:r>
              <a:rPr lang="fr-FR" sz="2000" dirty="0" smtClean="0">
                <a:solidFill>
                  <a:prstClr val="black"/>
                </a:solidFill>
                <a:latin typeface="Century Gothic" panose="020B0502020202020204" pitchFamily="34" charset="0"/>
              </a:rPr>
              <a:t>(Elle est) une </a:t>
            </a:r>
            <a:r>
              <a:rPr lang="fr-FR" sz="2000" dirty="0">
                <a:solidFill>
                  <a:prstClr val="black"/>
                </a:solidFill>
                <a:latin typeface="Century Gothic" panose="020B0502020202020204" pitchFamily="34" charset="0"/>
              </a:rPr>
              <a:t>femme sympathique.</a:t>
            </a:r>
            <a:endParaRPr lang="en-GB" sz="2000" dirty="0">
              <a:solidFill>
                <a:prstClr val="black"/>
              </a:solidFill>
              <a:latin typeface="Century Gothic" panose="020B0502020202020204" pitchFamily="34" charset="0"/>
            </a:endParaRPr>
          </a:p>
          <a:p>
            <a:endParaRPr lang="en-GB" dirty="0">
              <a:solidFill>
                <a:prstClr val="black"/>
              </a:solidFill>
            </a:endParaRPr>
          </a:p>
        </p:txBody>
      </p:sp>
      <p:sp>
        <p:nvSpPr>
          <p:cNvPr id="43" name="TextBox 42"/>
          <p:cNvSpPr txBox="1"/>
          <p:nvPr/>
        </p:nvSpPr>
        <p:spPr>
          <a:xfrm>
            <a:off x="6474800" y="5304113"/>
            <a:ext cx="4232071" cy="677108"/>
          </a:xfrm>
          <a:prstGeom prst="rect">
            <a:avLst/>
          </a:prstGeom>
          <a:noFill/>
        </p:spPr>
        <p:txBody>
          <a:bodyPr wrap="square" rtlCol="0">
            <a:spAutoFit/>
          </a:bodyPr>
          <a:lstStyle/>
          <a:p>
            <a:pPr fontAlgn="ctr"/>
            <a:r>
              <a:rPr lang="fr-FR" sz="2000" dirty="0">
                <a:solidFill>
                  <a:prstClr val="black"/>
                </a:solidFill>
                <a:latin typeface="Century Gothic" panose="020B0502020202020204" pitchFamily="34" charset="0"/>
              </a:rPr>
              <a:t>Tu es aimable.</a:t>
            </a:r>
            <a:endParaRPr lang="en-GB" sz="2000" dirty="0">
              <a:solidFill>
                <a:prstClr val="black"/>
              </a:solidFill>
              <a:latin typeface="Century Gothic" panose="020B0502020202020204" pitchFamily="34" charset="0"/>
            </a:endParaRPr>
          </a:p>
          <a:p>
            <a:endParaRPr lang="en-GB" dirty="0">
              <a:solidFill>
                <a:prstClr val="black"/>
              </a:solidFill>
            </a:endParaRPr>
          </a:p>
        </p:txBody>
      </p:sp>
      <p:sp>
        <p:nvSpPr>
          <p:cNvPr id="44" name="TextBox 43"/>
          <p:cNvSpPr txBox="1"/>
          <p:nvPr/>
        </p:nvSpPr>
        <p:spPr>
          <a:xfrm>
            <a:off x="6511381" y="5820809"/>
            <a:ext cx="4232071" cy="707886"/>
          </a:xfrm>
          <a:prstGeom prst="rect">
            <a:avLst/>
          </a:prstGeom>
          <a:noFill/>
        </p:spPr>
        <p:txBody>
          <a:bodyPr wrap="square" rtlCol="0">
            <a:spAutoFit/>
          </a:bodyPr>
          <a:lstStyle/>
          <a:p>
            <a:pPr fontAlgn="ctr"/>
            <a:r>
              <a:rPr lang="fr-FR" sz="2000" dirty="0">
                <a:solidFill>
                  <a:prstClr val="black"/>
                </a:solidFill>
                <a:latin typeface="Century Gothic" panose="020B0502020202020204" pitchFamily="34" charset="0"/>
              </a:rPr>
              <a:t>J’ai un ami intéressant.</a:t>
            </a:r>
            <a:endParaRPr lang="en-GB" sz="2000" dirty="0">
              <a:solidFill>
                <a:prstClr val="black"/>
              </a:solidFill>
              <a:latin typeface="Century Gothic" panose="020B0502020202020204" pitchFamily="34" charset="0"/>
            </a:endParaRPr>
          </a:p>
          <a:p>
            <a:endParaRPr lang="en-GB" sz="20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00595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P spid="33" grpId="0"/>
      <p:bldP spid="34" grpId="0"/>
      <p:bldP spid="35" grpId="0"/>
      <p:bldP spid="36" grpId="0"/>
      <p:bldP spid="37" grpId="0"/>
      <p:bldP spid="14" grpId="0"/>
      <p:bldP spid="24" grpId="0"/>
      <p:bldP spid="38" grpId="0"/>
      <p:bldP spid="40" grpId="0"/>
      <p:bldP spid="41" grpId="0"/>
      <p:bldP spid="42" grpId="0"/>
      <p:bldP spid="43"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0411" y="1459333"/>
            <a:ext cx="9158039" cy="3170099"/>
          </a:xfrm>
          <a:prstGeom prst="rect">
            <a:avLst/>
          </a:prstGeom>
          <a:noFill/>
        </p:spPr>
        <p:txBody>
          <a:bodyPr wrap="square" rtlCol="0">
            <a:spAutoFit/>
          </a:bodyPr>
          <a:lstStyle/>
          <a:p>
            <a:pPr algn="ctr"/>
            <a:r>
              <a:rPr lang="en-GB" sz="4000" b="1" dirty="0">
                <a:solidFill>
                  <a:srgbClr val="F66400"/>
                </a:solidFill>
                <a:latin typeface="Century Gothic" panose="020B0502020202020204" pitchFamily="34" charset="0"/>
              </a:rPr>
              <a:t>What</a:t>
            </a:r>
            <a:r>
              <a:rPr lang="en-GB" sz="4000" dirty="0">
                <a:latin typeface="Century Gothic" panose="020B0502020202020204" pitchFamily="34" charset="0"/>
              </a:rPr>
              <a:t> </a:t>
            </a:r>
            <a:r>
              <a:rPr lang="en-GB" sz="4000" dirty="0">
                <a:solidFill>
                  <a:schemeClr val="accent5">
                    <a:lumMod val="50000"/>
                  </a:schemeClr>
                </a:solidFill>
                <a:latin typeface="Century Gothic" panose="020B0502020202020204" pitchFamily="34" charset="0"/>
              </a:rPr>
              <a:t>is the level of motivation for language learning of pupils in England? </a:t>
            </a:r>
            <a:br>
              <a:rPr lang="en-GB" sz="4000" dirty="0">
                <a:solidFill>
                  <a:schemeClr val="accent5">
                    <a:lumMod val="50000"/>
                  </a:schemeClr>
                </a:solidFill>
                <a:latin typeface="Century Gothic" panose="020B0502020202020204" pitchFamily="34" charset="0"/>
              </a:rPr>
            </a:br>
            <a:r>
              <a:rPr lang="en-GB" sz="4000" i="1" dirty="0">
                <a:solidFill>
                  <a:schemeClr val="accent5">
                    <a:lumMod val="50000"/>
                  </a:schemeClr>
                </a:solidFill>
                <a:latin typeface="Century Gothic" panose="020B0502020202020204" pitchFamily="34" charset="0"/>
              </a:rPr>
              <a:t>(as expressed by the participation rates at KS4 and beyond)</a:t>
            </a:r>
          </a:p>
        </p:txBody>
      </p:sp>
    </p:spTree>
    <p:extLst>
      <p:ext uri="{BB962C8B-B14F-4D97-AF65-F5344CB8AC3E}">
        <p14:creationId xmlns:p14="http://schemas.microsoft.com/office/powerpoint/2010/main" val="36831563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83434687"/>
              </p:ext>
            </p:extLst>
          </p:nvPr>
        </p:nvGraphicFramePr>
        <p:xfrm>
          <a:off x="318655" y="236378"/>
          <a:ext cx="11465675" cy="1304544"/>
        </p:xfrm>
        <a:graphic>
          <a:graphicData uri="http://schemas.openxmlformats.org/drawingml/2006/table">
            <a:tbl>
              <a:tblPr firstRow="1" firstCol="1" bandRow="1"/>
              <a:tblGrid>
                <a:gridCol w="3779502"/>
                <a:gridCol w="7686173"/>
              </a:tblGrid>
              <a:tr h="0">
                <a:tc>
                  <a:txBody>
                    <a:bodyPr/>
                    <a:lstStyle/>
                    <a:p>
                      <a:pPr>
                        <a:lnSpc>
                          <a:spcPct val="107000"/>
                        </a:lnSpc>
                        <a:spcAft>
                          <a:spcPts val="0"/>
                        </a:spcAft>
                      </a:pPr>
                      <a:r>
                        <a:rPr lang="en-GB" sz="2000" b="1" dirty="0">
                          <a:solidFill>
                            <a:srgbClr val="1F3864"/>
                          </a:solidFill>
                          <a:effectLst/>
                          <a:latin typeface="Century Gothic" panose="020B0502020202020204" pitchFamily="34" charset="0"/>
                          <a:ea typeface="Batang"/>
                          <a:cs typeface="Times New Roman" panose="02020603050405020304" pitchFamily="18" charset="0"/>
                        </a:rPr>
                        <a:t>Text title</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L’homme qui te ressemble</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GB" sz="2000" b="1">
                          <a:solidFill>
                            <a:srgbClr val="1F3864"/>
                          </a:solidFill>
                          <a:effectLst/>
                          <a:latin typeface="Century Gothic" panose="020B0502020202020204" pitchFamily="34" charset="0"/>
                          <a:ea typeface="Batang"/>
                          <a:cs typeface="Times New Roman" panose="02020603050405020304" pitchFamily="18" charset="0"/>
                        </a:rPr>
                        <a:t>Author</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René Philombe</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GB" sz="2000" b="1" dirty="0">
                          <a:solidFill>
                            <a:srgbClr val="1F3864"/>
                          </a:solidFill>
                          <a:effectLst/>
                          <a:latin typeface="Century Gothic" panose="020B0502020202020204" pitchFamily="34" charset="0"/>
                          <a:ea typeface="Batang"/>
                          <a:cs typeface="Times New Roman" panose="02020603050405020304" pitchFamily="18" charset="0"/>
                        </a:rPr>
                        <a:t>Suggested teaching slot</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Year 7 Term 2 Week 4</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GB" sz="2000" b="1">
                          <a:solidFill>
                            <a:srgbClr val="1F3864"/>
                          </a:solidFill>
                          <a:effectLst/>
                          <a:latin typeface="Century Gothic" panose="020B0502020202020204" pitchFamily="34" charset="0"/>
                          <a:ea typeface="Batang"/>
                          <a:cs typeface="Times New Roman" panose="02020603050405020304" pitchFamily="18" charset="0"/>
                        </a:rPr>
                        <a:t>Number of lessons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1F3864"/>
                          </a:solidFill>
                          <a:effectLst/>
                          <a:latin typeface="Century Gothic" panose="020B0502020202020204" pitchFamily="34" charset="0"/>
                          <a:ea typeface="Batang"/>
                          <a:cs typeface="Times New Roman" panose="02020603050405020304" pitchFamily="18" charset="0"/>
                        </a:rPr>
                        <a:t>Two lessons of 50 - 60 minutes</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593828316"/>
              </p:ext>
            </p:extLst>
          </p:nvPr>
        </p:nvGraphicFramePr>
        <p:xfrm>
          <a:off x="312767" y="1839074"/>
          <a:ext cx="11471563" cy="2935224"/>
        </p:xfrm>
        <a:graphic>
          <a:graphicData uri="http://schemas.openxmlformats.org/drawingml/2006/table">
            <a:tbl>
              <a:tblPr firstRow="1" firstCol="1" bandRow="1"/>
              <a:tblGrid>
                <a:gridCol w="8298768"/>
                <a:gridCol w="3172795"/>
              </a:tblGrid>
              <a:tr h="174625">
                <a:tc>
                  <a:txBody>
                    <a:bodyPr/>
                    <a:lstStyle/>
                    <a:p>
                      <a:pPr>
                        <a:lnSpc>
                          <a:spcPct val="107000"/>
                        </a:lnSpc>
                        <a:spcAft>
                          <a:spcPts val="0"/>
                        </a:spcAft>
                      </a:pPr>
                      <a:r>
                        <a:rPr lang="en-GB" sz="2000" b="1" dirty="0">
                          <a:solidFill>
                            <a:srgbClr val="1F3864"/>
                          </a:solidFill>
                          <a:effectLst/>
                          <a:latin typeface="Century Gothic" panose="020B0502020202020204" pitchFamily="34" charset="0"/>
                          <a:ea typeface="Batang"/>
                          <a:cs typeface="Times New Roman" panose="02020603050405020304" pitchFamily="18" charset="0"/>
                        </a:rPr>
                        <a:t>Text composition</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61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Total number of words </a:t>
                      </a:r>
                      <a:br>
                        <a:rPr lang="en-GB" sz="2000">
                          <a:solidFill>
                            <a:srgbClr val="1F3864"/>
                          </a:solidFill>
                          <a:effectLst/>
                          <a:latin typeface="Century Gothic" panose="020B0502020202020204" pitchFamily="34" charset="0"/>
                          <a:ea typeface="Batang"/>
                          <a:cs typeface="Times New Roman" panose="02020603050405020304" pitchFamily="18" charset="0"/>
                        </a:rPr>
                      </a:br>
                      <a:r>
                        <a:rPr lang="en-GB" sz="2000">
                          <a:solidFill>
                            <a:srgbClr val="1F3864"/>
                          </a:solidFill>
                          <a:effectLst/>
                          <a:latin typeface="Century Gothic" panose="020B0502020202020204" pitchFamily="34" charset="0"/>
                          <a:ea typeface="Batang"/>
                          <a:cs typeface="Times New Roman" panose="02020603050405020304" pitchFamily="18" charset="0"/>
                        </a:rPr>
                        <a:t>(including words that are repeated)</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1F3864"/>
                          </a:solidFill>
                          <a:effectLst/>
                          <a:latin typeface="Century Gothic" panose="020B0502020202020204" pitchFamily="34" charset="0"/>
                          <a:ea typeface="Batang"/>
                          <a:cs typeface="Times New Roman" panose="02020603050405020304" pitchFamily="18" charset="0"/>
                        </a:rPr>
                        <a:t>136</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2900">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known words </a:t>
                      </a:r>
                      <a:br>
                        <a:rPr lang="en-GB" sz="2000">
                          <a:solidFill>
                            <a:srgbClr val="1F3864"/>
                          </a:solidFill>
                          <a:effectLst/>
                          <a:latin typeface="Century Gothic" panose="020B0502020202020204" pitchFamily="34" charset="0"/>
                          <a:ea typeface="Batang"/>
                          <a:cs typeface="Times New Roman" panose="02020603050405020304" pitchFamily="18" charset="0"/>
                        </a:rPr>
                      </a:br>
                      <a:r>
                        <a:rPr lang="en-GB" sz="2000">
                          <a:solidFill>
                            <a:srgbClr val="1F3864"/>
                          </a:solidFill>
                          <a:effectLst/>
                          <a:latin typeface="Century Gothic" panose="020B0502020202020204" pitchFamily="34" charset="0"/>
                          <a:ea typeface="Batang"/>
                          <a:cs typeface="Times New Roman" panose="02020603050405020304" pitchFamily="18" charset="0"/>
                        </a:rPr>
                        <a:t>(if following NCELP SOW)</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70%</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62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words in most frequent 1000 words*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85%</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62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words in most frequent 2000 words*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91%</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62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words in most frequent 3000 words*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95.3%</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62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words outside of most frequency 5000 words*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1F3864"/>
                          </a:solidFill>
                          <a:effectLst/>
                          <a:latin typeface="Century Gothic" panose="020B0502020202020204" pitchFamily="34" charset="0"/>
                          <a:ea typeface="Batang"/>
                          <a:cs typeface="Times New Roman" panose="02020603050405020304" pitchFamily="18" charset="0"/>
                        </a:rPr>
                        <a:t>4.7%</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Rectangle 1"/>
          <p:cNvSpPr>
            <a:spLocks noChangeArrowheads="1"/>
          </p:cNvSpPr>
          <p:nvPr/>
        </p:nvSpPr>
        <p:spPr bwMode="auto">
          <a:xfrm>
            <a:off x="215785" y="5703487"/>
            <a:ext cx="84850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smtClean="0">
                <a:ln>
                  <a:noFill/>
                </a:ln>
                <a:solidFill>
                  <a:srgbClr val="1F3864"/>
                </a:solidFill>
                <a:effectLst/>
                <a:latin typeface="Century Gothic" panose="020B0502020202020204" pitchFamily="34" charset="0"/>
                <a:ea typeface="Batang" charset="-127"/>
                <a:cs typeface="Times New Roman" panose="02020603050405020304" pitchFamily="18" charset="0"/>
              </a:rPr>
              <a:t>*Word-frequency data source: </a:t>
            </a:r>
            <a:r>
              <a:rPr kumimoji="0" lang="en-GB" altLang="en-US" sz="1600" b="0" i="0" u="none" strike="noStrike" cap="none" normalizeH="0" baseline="0" dirty="0" err="1" smtClean="0">
                <a:ln>
                  <a:noFill/>
                </a:ln>
                <a:solidFill>
                  <a:srgbClr val="1F3864"/>
                </a:solidFill>
                <a:effectLst/>
                <a:latin typeface="Century Gothic" panose="020B0502020202020204" pitchFamily="34" charset="0"/>
                <a:ea typeface="Batang" charset="-127"/>
                <a:cs typeface="Times New Roman" panose="02020603050405020304" pitchFamily="18" charset="0"/>
              </a:rPr>
              <a:t>Londsale</a:t>
            </a:r>
            <a:r>
              <a:rPr kumimoji="0" lang="en-GB" altLang="en-US" sz="1600" b="0" i="0" u="none" strike="noStrike" cap="none" normalizeH="0" baseline="0" dirty="0" smtClean="0">
                <a:ln>
                  <a:noFill/>
                </a:ln>
                <a:solidFill>
                  <a:srgbClr val="1F3864"/>
                </a:solidFill>
                <a:effectLst/>
                <a:latin typeface="Century Gothic" panose="020B0502020202020204" pitchFamily="34" charset="0"/>
                <a:ea typeface="Batang" charset="-127"/>
                <a:cs typeface="Times New Roman" panose="02020603050405020304" pitchFamily="18" charset="0"/>
              </a:rPr>
              <a:t>, D., &amp; Le Bras, Y. (2009). </a:t>
            </a:r>
            <a:br>
              <a:rPr kumimoji="0" lang="en-GB" altLang="en-US" sz="1600" b="0" i="0" u="none" strike="noStrike" cap="none" normalizeH="0" baseline="0" dirty="0" smtClean="0">
                <a:ln>
                  <a:noFill/>
                </a:ln>
                <a:solidFill>
                  <a:srgbClr val="1F3864"/>
                </a:solidFill>
                <a:effectLst/>
                <a:latin typeface="Century Gothic" panose="020B0502020202020204" pitchFamily="34" charset="0"/>
                <a:ea typeface="Batang" charset="-127"/>
                <a:cs typeface="Times New Roman" panose="02020603050405020304" pitchFamily="18" charset="0"/>
              </a:rPr>
            </a:br>
            <a:r>
              <a:rPr kumimoji="0" lang="en-GB" altLang="en-US" sz="1600" b="0" i="1" u="none" strike="noStrike" cap="none" normalizeH="0" baseline="0" dirty="0" smtClean="0">
                <a:ln>
                  <a:noFill/>
                </a:ln>
                <a:solidFill>
                  <a:srgbClr val="1F3864"/>
                </a:solidFill>
                <a:effectLst/>
                <a:latin typeface="Century Gothic" panose="020B0502020202020204" pitchFamily="34" charset="0"/>
                <a:ea typeface="Batang" charset="-127"/>
                <a:cs typeface="Times New Roman" panose="02020603050405020304" pitchFamily="18" charset="0"/>
              </a:rPr>
              <a:t>A Frequency Dictionary of French: Core vocabulary for learners </a:t>
            </a:r>
            <a:r>
              <a:rPr kumimoji="0" lang="en-GB" altLang="en-US" sz="1600" b="0" i="0" u="none" strike="noStrike" cap="none" normalizeH="0" baseline="0" dirty="0" smtClean="0">
                <a:ln>
                  <a:noFill/>
                </a:ln>
                <a:solidFill>
                  <a:srgbClr val="1F3864"/>
                </a:solidFill>
                <a:effectLst/>
                <a:latin typeface="Century Gothic" panose="020B0502020202020204" pitchFamily="34" charset="0"/>
                <a:ea typeface="Batang" charset="-127"/>
                <a:cs typeface="Times New Roman" panose="02020603050405020304" pitchFamily="18" charset="0"/>
              </a:rPr>
              <a:t>London: Routledge.</a:t>
            </a:r>
            <a:endParaRPr kumimoji="0" lang="en-GB" altLang="en-US" sz="2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947186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179" y="990779"/>
            <a:ext cx="4702002" cy="1325563"/>
          </a:xfrm>
        </p:spPr>
        <p:txBody>
          <a:bodyPr>
            <a:normAutofit/>
          </a:bodyPr>
          <a:lstStyle/>
          <a:p>
            <a:pPr algn="ctr"/>
            <a:r>
              <a:rPr lang="en-GB" sz="4000" dirty="0" err="1" smtClean="0"/>
              <a:t>Idées</a:t>
            </a:r>
            <a:r>
              <a:rPr lang="en-GB" sz="4000" dirty="0" smtClean="0"/>
              <a:t> de </a:t>
            </a:r>
            <a:r>
              <a:rPr lang="en-GB" sz="4000" dirty="0" err="1" smtClean="0"/>
              <a:t>génie</a:t>
            </a:r>
            <a:endParaRPr lang="en-GB" sz="4000" dirty="0"/>
          </a:p>
        </p:txBody>
      </p:sp>
      <p:sp>
        <p:nvSpPr>
          <p:cNvPr id="4" name="TextBox 3"/>
          <p:cNvSpPr txBox="1"/>
          <p:nvPr/>
        </p:nvSpPr>
        <p:spPr>
          <a:xfrm>
            <a:off x="359229" y="648081"/>
            <a:ext cx="7002950" cy="5016758"/>
          </a:xfrm>
          <a:prstGeom prst="rect">
            <a:avLst/>
          </a:prstGeom>
          <a:noFill/>
        </p:spPr>
        <p:txBody>
          <a:bodyPr wrap="square" rtlCol="0">
            <a:spAutoFit/>
          </a:bodyPr>
          <a:lstStyle/>
          <a:p>
            <a:pPr algn="ctr"/>
            <a:r>
              <a:rPr lang="en-GB" sz="4000" b="1" dirty="0">
                <a:solidFill>
                  <a:srgbClr val="F66400"/>
                </a:solidFill>
                <a:latin typeface="Century Gothic" panose="020B0502020202020204" pitchFamily="34" charset="0"/>
              </a:rPr>
              <a:t>What</a:t>
            </a:r>
            <a:r>
              <a:rPr lang="en-GB" sz="4000" dirty="0">
                <a:solidFill>
                  <a:prstClr val="black"/>
                </a:solidFill>
                <a:latin typeface="Century Gothic" panose="020B0502020202020204" pitchFamily="34" charset="0"/>
              </a:rPr>
              <a:t> </a:t>
            </a:r>
            <a:r>
              <a:rPr lang="en-GB" sz="4000" dirty="0">
                <a:solidFill>
                  <a:srgbClr val="4472C4">
                    <a:lumMod val="50000"/>
                  </a:srgbClr>
                </a:solidFill>
                <a:latin typeface="Century Gothic" panose="020B0502020202020204" pitchFamily="34" charset="0"/>
              </a:rPr>
              <a:t>would/do you </a:t>
            </a:r>
            <a:r>
              <a:rPr lang="en-GB" sz="4000" dirty="0" smtClean="0">
                <a:solidFill>
                  <a:srgbClr val="4472C4">
                    <a:lumMod val="50000"/>
                  </a:srgbClr>
                </a:solidFill>
                <a:latin typeface="Century Gothic" panose="020B0502020202020204" pitchFamily="34" charset="0"/>
              </a:rPr>
              <a:t>include in your French provision to </a:t>
            </a:r>
            <a:r>
              <a:rPr lang="en-GB" sz="4000" dirty="0">
                <a:solidFill>
                  <a:srgbClr val="4472C4">
                    <a:lumMod val="50000"/>
                  </a:srgbClr>
                </a:solidFill>
                <a:latin typeface="Century Gothic" panose="020B0502020202020204" pitchFamily="34" charset="0"/>
              </a:rPr>
              <a:t>improve motivation and increase uptake? </a:t>
            </a:r>
            <a:r>
              <a:rPr lang="en-GB" sz="4000" dirty="0" smtClean="0">
                <a:solidFill>
                  <a:srgbClr val="4472C4">
                    <a:lumMod val="50000"/>
                  </a:srgbClr>
                </a:solidFill>
                <a:latin typeface="Century Gothic" panose="020B0502020202020204" pitchFamily="34" charset="0"/>
              </a:rPr>
              <a:t/>
            </a:r>
            <a:br>
              <a:rPr lang="en-GB" sz="4000" dirty="0" smtClean="0">
                <a:solidFill>
                  <a:srgbClr val="4472C4">
                    <a:lumMod val="50000"/>
                  </a:srgbClr>
                </a:solidFill>
                <a:latin typeface="Century Gothic" panose="020B0502020202020204" pitchFamily="34" charset="0"/>
              </a:rPr>
            </a:br>
            <a:r>
              <a:rPr lang="en-GB" sz="4000" dirty="0" smtClean="0">
                <a:solidFill>
                  <a:srgbClr val="4472C4">
                    <a:lumMod val="50000"/>
                  </a:srgbClr>
                </a:solidFill>
                <a:latin typeface="Century Gothic" panose="020B0502020202020204" pitchFamily="34" charset="0"/>
              </a:rPr>
              <a:t/>
            </a:r>
            <a:br>
              <a:rPr lang="en-GB" sz="4000" dirty="0" smtClean="0">
                <a:solidFill>
                  <a:srgbClr val="4472C4">
                    <a:lumMod val="50000"/>
                  </a:srgbClr>
                </a:solidFill>
                <a:latin typeface="Century Gothic" panose="020B0502020202020204" pitchFamily="34" charset="0"/>
              </a:rPr>
            </a:br>
            <a:r>
              <a:rPr lang="en-GB" sz="4000" dirty="0" smtClean="0">
                <a:solidFill>
                  <a:srgbClr val="4472C4">
                    <a:lumMod val="50000"/>
                  </a:srgbClr>
                </a:solidFill>
                <a:latin typeface="Century Gothic" panose="020B0502020202020204" pitchFamily="34" charset="0"/>
              </a:rPr>
              <a:t>And </a:t>
            </a:r>
            <a:r>
              <a:rPr lang="en-GB" sz="4000" b="1" dirty="0">
                <a:solidFill>
                  <a:srgbClr val="F66400"/>
                </a:solidFill>
                <a:latin typeface="Century Gothic" panose="020B0502020202020204" pitchFamily="34" charset="0"/>
              </a:rPr>
              <a:t>how</a:t>
            </a:r>
            <a:r>
              <a:rPr lang="en-GB" sz="4000" dirty="0">
                <a:solidFill>
                  <a:srgbClr val="4472C4">
                    <a:lumMod val="50000"/>
                  </a:srgbClr>
                </a:solidFill>
                <a:latin typeface="Century Gothic" panose="020B0502020202020204" pitchFamily="34" charset="0"/>
              </a:rPr>
              <a:t> would you know if it is effective? </a:t>
            </a:r>
            <a:endParaRPr lang="en-GB" sz="4000" i="1" dirty="0">
              <a:solidFill>
                <a:srgbClr val="4472C4">
                  <a:lumMod val="50000"/>
                </a:srgbClr>
              </a:solidFill>
              <a:latin typeface="Century Gothic" panose="020B0502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8797" y="1978728"/>
            <a:ext cx="4107925" cy="260168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272944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7"/>
          <p:cNvSpPr>
            <a:spLocks noGrp="1"/>
          </p:cNvSpPr>
          <p:nvPr>
            <p:ph sz="half" idx="4294967295"/>
          </p:nvPr>
        </p:nvSpPr>
        <p:spPr>
          <a:xfrm>
            <a:off x="838200" y="1960575"/>
            <a:ext cx="6754249" cy="4525963"/>
          </a:xfrm>
          <a:prstGeom prst="rect">
            <a:avLst/>
          </a:prstGeom>
        </p:spPr>
        <p:txBody>
          <a:bodyPr/>
          <a:lstStyle/>
          <a:p>
            <a:pPr eaLnBrk="1" hangingPunct="1">
              <a:lnSpc>
                <a:spcPct val="90000"/>
              </a:lnSpc>
              <a:buFont typeface="Wingdings" panose="05000000000000000000" pitchFamily="2" charset="2"/>
              <a:buChar char="q"/>
            </a:pPr>
            <a:r>
              <a:rPr lang="en-GB" altLang="en-US" sz="3600" dirty="0" smtClean="0"/>
              <a:t>  5 </a:t>
            </a:r>
            <a:r>
              <a:rPr lang="en-GB" altLang="en-US" sz="3600" dirty="0" smtClean="0"/>
              <a:t>– 10</a:t>
            </a:r>
            <a:r>
              <a:rPr lang="en-GB" altLang="en-US" sz="3600" dirty="0" smtClean="0"/>
              <a:t>%</a:t>
            </a:r>
          </a:p>
          <a:p>
            <a:pPr eaLnBrk="1" hangingPunct="1">
              <a:lnSpc>
                <a:spcPct val="90000"/>
              </a:lnSpc>
              <a:buFont typeface="Wingdings" panose="05000000000000000000" pitchFamily="2" charset="2"/>
              <a:buChar char="q"/>
            </a:pPr>
            <a:endParaRPr lang="en-GB" altLang="en-US" sz="3600" dirty="0" smtClean="0"/>
          </a:p>
          <a:p>
            <a:pPr eaLnBrk="1" hangingPunct="1">
              <a:lnSpc>
                <a:spcPct val="90000"/>
              </a:lnSpc>
              <a:buFont typeface="Wingdings" panose="05000000000000000000" pitchFamily="2" charset="2"/>
              <a:buChar char="q"/>
            </a:pPr>
            <a:r>
              <a:rPr lang="en-GB" altLang="en-US" sz="3600" dirty="0" smtClean="0"/>
              <a:t>  10 – 20%</a:t>
            </a:r>
          </a:p>
          <a:p>
            <a:pPr eaLnBrk="1" hangingPunct="1">
              <a:lnSpc>
                <a:spcPct val="90000"/>
              </a:lnSpc>
              <a:buFont typeface="Wingdings" panose="05000000000000000000" pitchFamily="2" charset="2"/>
              <a:buChar char="q"/>
            </a:pPr>
            <a:endParaRPr lang="en-GB" altLang="en-US" sz="3600" dirty="0" smtClean="0"/>
          </a:p>
          <a:p>
            <a:pPr eaLnBrk="1" hangingPunct="1">
              <a:lnSpc>
                <a:spcPct val="90000"/>
              </a:lnSpc>
              <a:buFont typeface="Wingdings" panose="05000000000000000000" pitchFamily="2" charset="2"/>
              <a:buChar char="q"/>
            </a:pPr>
            <a:r>
              <a:rPr lang="en-GB" altLang="en-US" sz="3600" dirty="0" smtClean="0"/>
              <a:t>  20 </a:t>
            </a:r>
            <a:r>
              <a:rPr lang="en-GB" altLang="en-US" sz="3600" dirty="0" smtClean="0"/>
              <a:t>– 30</a:t>
            </a:r>
            <a:r>
              <a:rPr lang="en-GB" altLang="en-US" sz="3600" dirty="0" smtClean="0"/>
              <a:t>%</a:t>
            </a:r>
            <a:endParaRPr lang="en-US" altLang="en-US" sz="3600" dirty="0" smtClean="0"/>
          </a:p>
        </p:txBody>
      </p:sp>
      <p:pic>
        <p:nvPicPr>
          <p:cNvPr id="5" name="Picture 4" descr="tick.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443089"/>
            <a:ext cx="5461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p:nvPr>
        </p:nvSpPr>
        <p:spPr/>
        <p:txBody>
          <a:bodyPr/>
          <a:lstStyle/>
          <a:p>
            <a:r>
              <a:rPr lang="en-GB" dirty="0"/>
              <a:t>English </a:t>
            </a:r>
            <a:r>
              <a:rPr lang="en-GB" dirty="0" smtClean="0"/>
              <a:t>has…French words.</a:t>
            </a:r>
            <a:endParaRPr lang="en-GB" dirty="0"/>
          </a:p>
        </p:txBody>
      </p:sp>
    </p:spTree>
    <p:extLst>
      <p:ext uri="{BB962C8B-B14F-4D97-AF65-F5344CB8AC3E}">
        <p14:creationId xmlns:p14="http://schemas.microsoft.com/office/powerpoint/2010/main" val="4496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style.rotation</p:attrName>
                                        </p:attrNameLst>
                                      </p:cBhvr>
                                      <p:tavLst>
                                        <p:tav tm="0">
                                          <p:val>
                                            <p:fltVal val="720"/>
                                          </p:val>
                                        </p:tav>
                                        <p:tav tm="100000">
                                          <p:val>
                                            <p:fltVal val="0"/>
                                          </p:val>
                                        </p:tav>
                                      </p:tavLst>
                                    </p:anim>
                                    <p:anim calcmode="lin" valueType="num">
                                      <p:cBhvr>
                                        <p:cTn id="9" dur="500" fill="hold"/>
                                        <p:tgtEl>
                                          <p:spTgt spid="5"/>
                                        </p:tgtEl>
                                        <p:attrNameLst>
                                          <p:attrName>ppt_h</p:attrName>
                                        </p:attrNameLst>
                                      </p:cBhvr>
                                      <p:tavLst>
                                        <p:tav tm="0">
                                          <p:val>
                                            <p:fltVal val="0"/>
                                          </p:val>
                                        </p:tav>
                                        <p:tav tm="100000">
                                          <p:val>
                                            <p:strVal val="#ppt_h"/>
                                          </p:val>
                                        </p:tav>
                                      </p:tavLst>
                                    </p:anim>
                                    <p:anim calcmode="lin" valueType="num">
                                      <p:cBhvr>
                                        <p:cTn id="10" dur="5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6724135" cy="1325563"/>
          </a:xfrm>
        </p:spPr>
        <p:txBody>
          <a:bodyPr/>
          <a:lstStyle/>
          <a:p>
            <a:r>
              <a:rPr lang="en-GB" dirty="0" smtClean="0"/>
              <a:t>% modern English words from each language</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1867" y="172994"/>
            <a:ext cx="6109781" cy="6091881"/>
          </a:xfrm>
          <a:prstGeom prst="rect">
            <a:avLst/>
          </a:prstGeom>
        </p:spPr>
      </p:pic>
      <p:graphicFrame>
        <p:nvGraphicFramePr>
          <p:cNvPr id="5" name="Table 4"/>
          <p:cNvGraphicFramePr>
            <a:graphicFrameLocks noGrp="1"/>
          </p:cNvGraphicFramePr>
          <p:nvPr>
            <p:extLst/>
          </p:nvPr>
        </p:nvGraphicFramePr>
        <p:xfrm>
          <a:off x="838200" y="2183586"/>
          <a:ext cx="4650672" cy="3154535"/>
        </p:xfrm>
        <a:graphic>
          <a:graphicData uri="http://schemas.openxmlformats.org/drawingml/2006/table">
            <a:tbl>
              <a:tblPr firstRow="1" bandRow="1">
                <a:tableStyleId>{5940675A-B579-460E-94D1-54222C63F5DA}</a:tableStyleId>
              </a:tblPr>
              <a:tblGrid>
                <a:gridCol w="3585519"/>
                <a:gridCol w="1065153"/>
              </a:tblGrid>
              <a:tr h="630907">
                <a:tc>
                  <a:txBody>
                    <a:bodyPr/>
                    <a:lstStyle/>
                    <a:p>
                      <a:r>
                        <a:rPr lang="en-GB" sz="2800" b="1" dirty="0" smtClean="0">
                          <a:solidFill>
                            <a:schemeClr val="accent5">
                              <a:lumMod val="50000"/>
                            </a:schemeClr>
                          </a:solidFill>
                          <a:latin typeface="Century Gothic" panose="020B0502020202020204" pitchFamily="34" charset="0"/>
                        </a:rPr>
                        <a:t>French</a:t>
                      </a:r>
                      <a:endParaRPr lang="en-GB" sz="28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800" b="1" dirty="0" smtClean="0">
                          <a:solidFill>
                            <a:schemeClr val="accent5">
                              <a:lumMod val="50000"/>
                            </a:schemeClr>
                          </a:solidFill>
                          <a:latin typeface="Century Gothic" panose="020B0502020202020204" pitchFamily="34" charset="0"/>
                        </a:rPr>
                        <a:t>29%</a:t>
                      </a:r>
                      <a:endParaRPr lang="en-GB" sz="28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r>
              <a:tr h="630907">
                <a:tc>
                  <a:txBody>
                    <a:bodyPr/>
                    <a:lstStyle/>
                    <a:p>
                      <a:r>
                        <a:rPr lang="en-GB" sz="2800" b="1" dirty="0" smtClean="0">
                          <a:solidFill>
                            <a:schemeClr val="accent5">
                              <a:lumMod val="50000"/>
                            </a:schemeClr>
                          </a:solidFill>
                          <a:latin typeface="Century Gothic" panose="020B0502020202020204" pitchFamily="34" charset="0"/>
                        </a:rPr>
                        <a:t>Germanic</a:t>
                      </a:r>
                      <a:endParaRPr lang="en-GB" sz="28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accent5">
                              <a:lumMod val="50000"/>
                            </a:schemeClr>
                          </a:solidFill>
                          <a:latin typeface="Century Gothic" panose="020B0502020202020204" pitchFamily="34" charset="0"/>
                        </a:rPr>
                        <a:t>26%</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r>
              <a:tr h="630907">
                <a:tc>
                  <a:txBody>
                    <a:bodyPr/>
                    <a:lstStyle/>
                    <a:p>
                      <a:r>
                        <a:rPr lang="en-GB" sz="2800" b="1" dirty="0" smtClean="0">
                          <a:solidFill>
                            <a:schemeClr val="accent5">
                              <a:lumMod val="50000"/>
                            </a:schemeClr>
                          </a:solidFill>
                          <a:latin typeface="Century Gothic" panose="020B0502020202020204" pitchFamily="34" charset="0"/>
                        </a:rPr>
                        <a:t>Latin</a:t>
                      </a:r>
                      <a:endParaRPr lang="en-GB" sz="28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accent5">
                              <a:lumMod val="50000"/>
                            </a:schemeClr>
                          </a:solidFill>
                          <a:latin typeface="Century Gothic" panose="020B0502020202020204" pitchFamily="34" charset="0"/>
                        </a:rPr>
                        <a:t>29%</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r>
              <a:tr h="630907">
                <a:tc>
                  <a:txBody>
                    <a:bodyPr/>
                    <a:lstStyle/>
                    <a:p>
                      <a:r>
                        <a:rPr lang="en-GB" sz="2800" b="1" dirty="0" smtClean="0">
                          <a:solidFill>
                            <a:schemeClr val="accent5">
                              <a:lumMod val="50000"/>
                            </a:schemeClr>
                          </a:solidFill>
                          <a:latin typeface="Century Gothic" panose="020B0502020202020204" pitchFamily="34" charset="0"/>
                        </a:rPr>
                        <a:t>Greek</a:t>
                      </a:r>
                      <a:endParaRPr lang="en-GB" sz="28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accent5">
                              <a:lumMod val="50000"/>
                            </a:schemeClr>
                          </a:solidFill>
                          <a:latin typeface="Century Gothic" panose="020B0502020202020204" pitchFamily="34" charset="0"/>
                        </a:rPr>
                        <a:t>6%</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r>
              <a:tr h="630907">
                <a:tc>
                  <a:txBody>
                    <a:bodyPr/>
                    <a:lstStyle/>
                    <a:p>
                      <a:r>
                        <a:rPr lang="en-GB" sz="2800" b="1" dirty="0" smtClean="0">
                          <a:solidFill>
                            <a:schemeClr val="accent5">
                              <a:lumMod val="50000"/>
                            </a:schemeClr>
                          </a:solidFill>
                          <a:latin typeface="Century Gothic" panose="020B0502020202020204" pitchFamily="34" charset="0"/>
                        </a:rPr>
                        <a:t>Others</a:t>
                      </a:r>
                      <a:endParaRPr lang="en-GB" sz="28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accent5">
                              <a:lumMod val="50000"/>
                            </a:schemeClr>
                          </a:solidFill>
                          <a:latin typeface="Century Gothic" panose="020B0502020202020204" pitchFamily="34" charset="0"/>
                        </a:rPr>
                        <a:t>10%</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r>
            </a:tbl>
          </a:graphicData>
        </a:graphic>
      </p:graphicFrame>
      <p:sp>
        <p:nvSpPr>
          <p:cNvPr id="6" name="Rectangle 5"/>
          <p:cNvSpPr/>
          <p:nvPr/>
        </p:nvSpPr>
        <p:spPr>
          <a:xfrm>
            <a:off x="6924567" y="5918352"/>
            <a:ext cx="3256020" cy="307777"/>
          </a:xfrm>
          <a:prstGeom prst="rect">
            <a:avLst/>
          </a:prstGeom>
        </p:spPr>
        <p:txBody>
          <a:bodyPr wrap="none">
            <a:spAutoFit/>
          </a:bodyPr>
          <a:lstStyle/>
          <a:p>
            <a:r>
              <a:rPr lang="en-GB" sz="1400" dirty="0">
                <a:solidFill>
                  <a:schemeClr val="accent5">
                    <a:lumMod val="50000"/>
                  </a:schemeClr>
                </a:solidFill>
                <a:latin typeface="Century Gothic" panose="020B0502020202020204" pitchFamily="34" charset="0"/>
              </a:rPr>
              <a:t>By </a:t>
            </a:r>
            <a:r>
              <a:rPr lang="en-GB" sz="1400" dirty="0" err="1">
                <a:solidFill>
                  <a:schemeClr val="accent5">
                    <a:lumMod val="50000"/>
                  </a:schemeClr>
                </a:solidFill>
                <a:latin typeface="Century Gothic" panose="020B0502020202020204" pitchFamily="34" charset="0"/>
              </a:rPr>
              <a:t>Murraytheb</a:t>
            </a:r>
            <a:r>
              <a:rPr lang="en-GB" sz="1400" dirty="0">
                <a:solidFill>
                  <a:schemeClr val="accent5">
                    <a:lumMod val="50000"/>
                  </a:schemeClr>
                </a:solidFill>
                <a:latin typeface="Century Gothic" panose="020B0502020202020204" pitchFamily="34" charset="0"/>
              </a:rPr>
              <a:t> at English Wikipedia </a:t>
            </a:r>
          </a:p>
        </p:txBody>
      </p:sp>
    </p:spTree>
    <p:extLst>
      <p:ext uri="{BB962C8B-B14F-4D97-AF65-F5344CB8AC3E}">
        <p14:creationId xmlns:p14="http://schemas.microsoft.com/office/powerpoint/2010/main" val="216259247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372" y="164757"/>
            <a:ext cx="3979527" cy="369332"/>
          </a:xfrm>
          <a:prstGeom prst="rect">
            <a:avLst/>
          </a:prstGeom>
          <a:noFill/>
        </p:spPr>
        <p:txBody>
          <a:bodyPr wrap="square" rtlCol="0">
            <a:spAutoFit/>
          </a:bodyPr>
          <a:lstStyle/>
          <a:p>
            <a:endParaRPr lang="en-GB" dirty="0">
              <a:solidFill>
                <a:prstClr val="black"/>
              </a:solidFill>
              <a:latin typeface="Century Gothic" panose="020B0502020202020204" pitchFamily="34" charset="0"/>
            </a:endParaRPr>
          </a:p>
        </p:txBody>
      </p:sp>
      <p:sp>
        <p:nvSpPr>
          <p:cNvPr id="3" name="Title 1"/>
          <p:cNvSpPr txBox="1">
            <a:spLocks/>
          </p:cNvSpPr>
          <p:nvPr/>
        </p:nvSpPr>
        <p:spPr>
          <a:xfrm>
            <a:off x="211136" y="581421"/>
            <a:ext cx="11512202" cy="803714"/>
          </a:xfrm>
          <a:prstGeom prst="rect">
            <a:avLst/>
          </a:prstGeom>
          <a:solidFill>
            <a:srgbClr val="115076"/>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dirty="0" smtClean="0">
                <a:solidFill>
                  <a:prstClr val="white"/>
                </a:solidFill>
                <a:latin typeface="Century Gothic" panose="020B0502020202020204" pitchFamily="34" charset="0"/>
              </a:rPr>
              <a:t>The French word adds an ‘e’ at the end.</a:t>
            </a:r>
            <a:endParaRPr lang="en-GB" sz="3200" b="1" dirty="0">
              <a:solidFill>
                <a:prstClr val="white"/>
              </a:solidFill>
              <a:latin typeface="Century Gothic" panose="020B0502020202020204" pitchFamily="34" charset="0"/>
            </a:endParaRPr>
          </a:p>
        </p:txBody>
      </p:sp>
      <p:sp>
        <p:nvSpPr>
          <p:cNvPr id="4" name="Rounded Rectangle 3"/>
          <p:cNvSpPr/>
          <p:nvPr/>
        </p:nvSpPr>
        <p:spPr>
          <a:xfrm>
            <a:off x="499469" y="1747143"/>
            <a:ext cx="3991031" cy="867680"/>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4472C4">
                    <a:lumMod val="50000"/>
                  </a:srgbClr>
                </a:solidFill>
                <a:latin typeface="Century Gothic" panose="020B0502020202020204" pitchFamily="34" charset="0"/>
              </a:rPr>
              <a:t>The boy is </a:t>
            </a:r>
            <a:r>
              <a:rPr lang="en-GB" sz="2400" b="1" dirty="0" smtClean="0">
                <a:solidFill>
                  <a:srgbClr val="4472C4">
                    <a:lumMod val="50000"/>
                  </a:srgbClr>
                </a:solidFill>
                <a:latin typeface="Century Gothic" panose="020B0502020202020204" pitchFamily="34" charset="0"/>
              </a:rPr>
              <a:t>timid.</a:t>
            </a:r>
            <a:endParaRPr lang="en-GB" sz="3200" b="1" dirty="0">
              <a:solidFill>
                <a:srgbClr val="EA5F00"/>
              </a:solidFill>
              <a:latin typeface="Century Gothic" panose="020B0502020202020204" pitchFamily="34" charset="0"/>
            </a:endParaRPr>
          </a:p>
        </p:txBody>
      </p:sp>
      <p:sp>
        <p:nvSpPr>
          <p:cNvPr id="5" name="Rounded Rectangle 4"/>
          <p:cNvSpPr/>
          <p:nvPr/>
        </p:nvSpPr>
        <p:spPr>
          <a:xfrm>
            <a:off x="7171611" y="1765784"/>
            <a:ext cx="4160042" cy="83039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4472C4">
                    <a:lumMod val="50000"/>
                  </a:srgbClr>
                </a:solidFill>
                <a:latin typeface="Century Gothic" panose="020B0502020202020204" pitchFamily="34" charset="0"/>
              </a:rPr>
              <a:t>Le </a:t>
            </a:r>
            <a:r>
              <a:rPr lang="en-GB" sz="2400" b="1" dirty="0" err="1" smtClean="0">
                <a:solidFill>
                  <a:srgbClr val="4472C4">
                    <a:lumMod val="50000"/>
                  </a:srgbClr>
                </a:solidFill>
                <a:latin typeface="Century Gothic" panose="020B0502020202020204" pitchFamily="34" charset="0"/>
              </a:rPr>
              <a:t>garçon</a:t>
            </a:r>
            <a:r>
              <a:rPr lang="en-GB" sz="2400" b="1" dirty="0" smtClean="0">
                <a:solidFill>
                  <a:srgbClr val="4472C4">
                    <a:lumMod val="50000"/>
                  </a:srgbClr>
                </a:solidFill>
                <a:latin typeface="Century Gothic" panose="020B0502020202020204" pitchFamily="34" charset="0"/>
              </a:rPr>
              <a:t> </a:t>
            </a:r>
            <a:r>
              <a:rPr lang="en-GB" sz="2400" b="1" dirty="0" err="1" smtClean="0">
                <a:solidFill>
                  <a:srgbClr val="4472C4">
                    <a:lumMod val="50000"/>
                  </a:srgbClr>
                </a:solidFill>
                <a:latin typeface="Century Gothic" panose="020B0502020202020204" pitchFamily="34" charset="0"/>
              </a:rPr>
              <a:t>est</a:t>
            </a:r>
            <a:r>
              <a:rPr lang="en-GB" sz="2400" b="1" dirty="0" smtClean="0">
                <a:solidFill>
                  <a:srgbClr val="4472C4">
                    <a:lumMod val="50000"/>
                  </a:srgbClr>
                </a:solidFill>
                <a:latin typeface="Century Gothic" panose="020B0502020202020204" pitchFamily="34" charset="0"/>
              </a:rPr>
              <a:t> </a:t>
            </a:r>
            <a:r>
              <a:rPr lang="en-GB" sz="2400" b="1" dirty="0" err="1" smtClean="0">
                <a:solidFill>
                  <a:srgbClr val="4472C4">
                    <a:lumMod val="50000"/>
                  </a:srgbClr>
                </a:solidFill>
                <a:latin typeface="Century Gothic" panose="020B0502020202020204" pitchFamily="34" charset="0"/>
              </a:rPr>
              <a:t>timid</a:t>
            </a:r>
            <a:r>
              <a:rPr lang="en-GB" sz="3200" b="1" dirty="0" err="1" smtClean="0">
                <a:solidFill>
                  <a:srgbClr val="EA5F00"/>
                </a:solidFill>
                <a:latin typeface="Century Gothic" panose="020B0502020202020204" pitchFamily="34" charset="0"/>
              </a:rPr>
              <a:t>e</a:t>
            </a:r>
            <a:r>
              <a:rPr lang="en-GB" sz="3200" b="1" dirty="0" smtClean="0">
                <a:solidFill>
                  <a:srgbClr val="4472C4">
                    <a:lumMod val="50000"/>
                  </a:srgbClr>
                </a:solidFill>
                <a:latin typeface="Century Gothic" panose="020B0502020202020204" pitchFamily="34" charset="0"/>
              </a:rPr>
              <a:t>.</a:t>
            </a:r>
            <a:endParaRPr lang="en-GB" sz="4000" b="1" dirty="0">
              <a:solidFill>
                <a:srgbClr val="EA5F00"/>
              </a:solidFill>
              <a:latin typeface="Century Gothic" panose="020B0502020202020204" pitchFamily="34" charset="0"/>
            </a:endParaRPr>
          </a:p>
        </p:txBody>
      </p:sp>
      <p:sp>
        <p:nvSpPr>
          <p:cNvPr id="6" name="Right Arrow 5"/>
          <p:cNvSpPr/>
          <p:nvPr/>
        </p:nvSpPr>
        <p:spPr>
          <a:xfrm>
            <a:off x="5087141" y="1576040"/>
            <a:ext cx="1365934" cy="544389"/>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panose="020B0502020202020204" pitchFamily="34" charset="0"/>
            </a:endParaRPr>
          </a:p>
        </p:txBody>
      </p:sp>
      <p:sp>
        <p:nvSpPr>
          <p:cNvPr id="7" name="Rounded Rectangle 6"/>
          <p:cNvSpPr/>
          <p:nvPr/>
        </p:nvSpPr>
        <p:spPr>
          <a:xfrm>
            <a:off x="211136" y="3400113"/>
            <a:ext cx="4613731" cy="2552882"/>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4472C4">
                    <a:lumMod val="50000"/>
                  </a:srgbClr>
                </a:solidFill>
                <a:latin typeface="Century Gothic" panose="020B0502020202020204" pitchFamily="34" charset="0"/>
              </a:rPr>
              <a:t>Translate these sentences.</a:t>
            </a:r>
          </a:p>
          <a:p>
            <a:r>
              <a:rPr lang="en-GB" sz="2800" dirty="0">
                <a:solidFill>
                  <a:srgbClr val="4472C4">
                    <a:lumMod val="50000"/>
                  </a:srgbClr>
                </a:solidFill>
                <a:latin typeface="Century Gothic" panose="020B0502020202020204" pitchFamily="34" charset="0"/>
              </a:rPr>
              <a:t>1. </a:t>
            </a:r>
            <a:r>
              <a:rPr lang="en-GB" sz="2800" dirty="0" smtClean="0">
                <a:solidFill>
                  <a:srgbClr val="4472C4">
                    <a:lumMod val="50000"/>
                  </a:srgbClr>
                </a:solidFill>
                <a:latin typeface="Century Gothic" panose="020B0502020202020204" pitchFamily="34" charset="0"/>
              </a:rPr>
              <a:t>Le </a:t>
            </a:r>
            <a:r>
              <a:rPr lang="en-GB" sz="2800" dirty="0" err="1" smtClean="0">
                <a:solidFill>
                  <a:srgbClr val="4472C4">
                    <a:lumMod val="50000"/>
                  </a:srgbClr>
                </a:solidFill>
                <a:latin typeface="Century Gothic" panose="020B0502020202020204" pitchFamily="34" charset="0"/>
              </a:rPr>
              <a:t>groupe</a:t>
            </a:r>
            <a:r>
              <a:rPr lang="en-GB" sz="2800" dirty="0" smtClean="0">
                <a:solidFill>
                  <a:srgbClr val="4472C4">
                    <a:lumMod val="50000"/>
                  </a:srgbClr>
                </a:solidFill>
                <a:latin typeface="Century Gothic" panose="020B0502020202020204" pitchFamily="34" charset="0"/>
              </a:rPr>
              <a:t> </a:t>
            </a:r>
            <a:r>
              <a:rPr lang="en-GB" sz="2800" dirty="0" err="1" smtClean="0">
                <a:solidFill>
                  <a:srgbClr val="4472C4">
                    <a:lumMod val="50000"/>
                  </a:srgbClr>
                </a:solidFill>
                <a:latin typeface="Century Gothic" panose="020B0502020202020204" pitchFamily="34" charset="0"/>
              </a:rPr>
              <a:t>est</a:t>
            </a:r>
            <a:r>
              <a:rPr lang="en-GB" sz="2800" dirty="0" smtClean="0">
                <a:solidFill>
                  <a:srgbClr val="4472C4">
                    <a:lumMod val="50000"/>
                  </a:srgbClr>
                </a:solidFill>
                <a:latin typeface="Century Gothic" panose="020B0502020202020204" pitchFamily="34" charset="0"/>
              </a:rPr>
              <a:t> </a:t>
            </a:r>
            <a:r>
              <a:rPr lang="en-GB" sz="2800" dirty="0" err="1" smtClean="0">
                <a:solidFill>
                  <a:srgbClr val="4472C4">
                    <a:lumMod val="50000"/>
                  </a:srgbClr>
                </a:solidFill>
                <a:latin typeface="Century Gothic" panose="020B0502020202020204" pitchFamily="34" charset="0"/>
              </a:rPr>
              <a:t>vaste</a:t>
            </a:r>
            <a:r>
              <a:rPr lang="en-GB" sz="2800" dirty="0" smtClean="0">
                <a:solidFill>
                  <a:srgbClr val="4472C4">
                    <a:lumMod val="50000"/>
                  </a:srgbClr>
                </a:solidFill>
                <a:latin typeface="Century Gothic" panose="020B0502020202020204" pitchFamily="34" charset="0"/>
              </a:rPr>
              <a:t>.</a:t>
            </a:r>
            <a:endParaRPr lang="en-GB" sz="2800" dirty="0">
              <a:solidFill>
                <a:srgbClr val="4472C4">
                  <a:lumMod val="50000"/>
                </a:srgbClr>
              </a:solidFill>
              <a:latin typeface="Century Gothic" panose="020B0502020202020204" pitchFamily="34" charset="0"/>
            </a:endParaRPr>
          </a:p>
          <a:p>
            <a:r>
              <a:rPr lang="en-GB" sz="2800" dirty="0">
                <a:solidFill>
                  <a:srgbClr val="4472C4">
                    <a:lumMod val="50000"/>
                  </a:srgbClr>
                </a:solidFill>
                <a:latin typeface="Century Gothic" panose="020B0502020202020204" pitchFamily="34" charset="0"/>
              </a:rPr>
              <a:t>2. </a:t>
            </a:r>
            <a:r>
              <a:rPr lang="en-GB" sz="2800" dirty="0" smtClean="0">
                <a:solidFill>
                  <a:srgbClr val="4472C4">
                    <a:lumMod val="50000"/>
                  </a:srgbClr>
                </a:solidFill>
                <a:latin typeface="Century Gothic" panose="020B0502020202020204" pitchFamily="34" charset="0"/>
              </a:rPr>
              <a:t>The symbol is complex.</a:t>
            </a:r>
            <a:endParaRPr lang="en-GB" sz="2800" dirty="0">
              <a:solidFill>
                <a:srgbClr val="4472C4">
                  <a:lumMod val="50000"/>
                </a:srgbClr>
              </a:solidFill>
              <a:latin typeface="Century Gothic" panose="020B0502020202020204" pitchFamily="34" charset="0"/>
            </a:endParaRPr>
          </a:p>
        </p:txBody>
      </p:sp>
      <p:sp>
        <p:nvSpPr>
          <p:cNvPr id="8" name="Rounded Rectangle 7"/>
          <p:cNvSpPr/>
          <p:nvPr/>
        </p:nvSpPr>
        <p:spPr>
          <a:xfrm>
            <a:off x="6387195" y="2806140"/>
            <a:ext cx="5728875" cy="3367756"/>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4472C4">
                    <a:lumMod val="50000"/>
                  </a:srgbClr>
                </a:solidFill>
                <a:latin typeface="Century Gothic" panose="020B0502020202020204" pitchFamily="34" charset="0"/>
              </a:rPr>
              <a:t>What would the following words be in </a:t>
            </a:r>
            <a:r>
              <a:rPr lang="en-GB" sz="2400" b="1" dirty="0" smtClean="0">
                <a:solidFill>
                  <a:srgbClr val="4472C4">
                    <a:lumMod val="50000"/>
                  </a:srgbClr>
                </a:solidFill>
                <a:latin typeface="Century Gothic" panose="020B0502020202020204" pitchFamily="34" charset="0"/>
              </a:rPr>
              <a:t>French?</a:t>
            </a:r>
            <a:endParaRPr lang="en-GB" sz="2400" b="1" dirty="0">
              <a:solidFill>
                <a:srgbClr val="4472C4">
                  <a:lumMod val="50000"/>
                </a:srgbClr>
              </a:solidFill>
              <a:latin typeface="Century Gothic" panose="020B0502020202020204" pitchFamily="34" charset="0"/>
            </a:endParaRPr>
          </a:p>
          <a:p>
            <a:pPr algn="ctr"/>
            <a:r>
              <a:rPr lang="en-GB" sz="2400" b="1" dirty="0">
                <a:solidFill>
                  <a:srgbClr val="4472C4">
                    <a:lumMod val="50000"/>
                  </a:srgbClr>
                </a:solidFill>
                <a:latin typeface="Century Gothic" panose="020B0502020202020204" pitchFamily="34" charset="0"/>
              </a:rPr>
              <a:t>solid</a:t>
            </a:r>
          </a:p>
          <a:p>
            <a:pPr algn="ctr"/>
            <a:r>
              <a:rPr lang="en-GB" sz="2400" b="1" dirty="0" smtClean="0">
                <a:solidFill>
                  <a:srgbClr val="4472C4">
                    <a:lumMod val="50000"/>
                  </a:srgbClr>
                </a:solidFill>
                <a:latin typeface="Century Gothic" panose="020B0502020202020204" pitchFamily="34" charset="0"/>
              </a:rPr>
              <a:t>adult</a:t>
            </a:r>
            <a:endParaRPr lang="en-GB" sz="2400" b="1" dirty="0">
              <a:solidFill>
                <a:srgbClr val="4472C4">
                  <a:lumMod val="50000"/>
                </a:srgbClr>
              </a:solidFill>
              <a:latin typeface="Century Gothic" panose="020B0502020202020204" pitchFamily="34" charset="0"/>
            </a:endParaRPr>
          </a:p>
          <a:p>
            <a:pPr algn="ctr"/>
            <a:r>
              <a:rPr lang="en-GB" sz="2400" b="1" dirty="0" smtClean="0">
                <a:solidFill>
                  <a:srgbClr val="4472C4">
                    <a:lumMod val="50000"/>
                  </a:srgbClr>
                </a:solidFill>
                <a:latin typeface="Century Gothic" panose="020B0502020202020204" pitchFamily="34" charset="0"/>
              </a:rPr>
              <a:t>modern</a:t>
            </a:r>
            <a:endParaRPr lang="en-GB" sz="2400" b="1" dirty="0">
              <a:solidFill>
                <a:srgbClr val="4472C4">
                  <a:lumMod val="50000"/>
                </a:srgbClr>
              </a:solidFill>
              <a:latin typeface="Century Gothic" panose="020B0502020202020204" pitchFamily="34" charset="0"/>
            </a:endParaRPr>
          </a:p>
          <a:p>
            <a:pPr algn="ctr"/>
            <a:r>
              <a:rPr lang="en-GB" sz="2400" b="1" dirty="0">
                <a:solidFill>
                  <a:srgbClr val="4472C4">
                    <a:lumMod val="50000"/>
                  </a:srgbClr>
                </a:solidFill>
                <a:latin typeface="Century Gothic" panose="020B0502020202020204" pitchFamily="34" charset="0"/>
              </a:rPr>
              <a:t/>
            </a:r>
            <a:br>
              <a:rPr lang="en-GB" sz="2400" b="1" dirty="0">
                <a:solidFill>
                  <a:srgbClr val="4472C4">
                    <a:lumMod val="50000"/>
                  </a:srgbClr>
                </a:solidFill>
                <a:latin typeface="Century Gothic" panose="020B0502020202020204" pitchFamily="34" charset="0"/>
              </a:rPr>
            </a:br>
            <a:r>
              <a:rPr lang="en-GB" sz="2400" b="1" dirty="0">
                <a:solidFill>
                  <a:srgbClr val="4472C4">
                    <a:lumMod val="50000"/>
                  </a:srgbClr>
                </a:solidFill>
                <a:latin typeface="Century Gothic" panose="020B0502020202020204" pitchFamily="34" charset="0"/>
              </a:rPr>
              <a:t>Choose one and write a sentence </a:t>
            </a:r>
            <a:r>
              <a:rPr lang="en-GB" sz="2400" b="1" dirty="0" smtClean="0">
                <a:solidFill>
                  <a:srgbClr val="4472C4">
                    <a:lumMod val="50000"/>
                  </a:srgbClr>
                </a:solidFill>
                <a:latin typeface="Century Gothic" panose="020B0502020202020204" pitchFamily="34" charset="0"/>
              </a:rPr>
              <a:t>in French.</a:t>
            </a:r>
            <a:endParaRPr lang="en-GB" sz="2400" b="1" dirty="0">
              <a:solidFill>
                <a:srgbClr val="4472C4">
                  <a:lumMod val="50000"/>
                </a:srgbClr>
              </a:solidFill>
              <a:latin typeface="Century Gothic" panose="020B0502020202020204" pitchFamily="34" charset="0"/>
            </a:endParaRPr>
          </a:p>
        </p:txBody>
      </p:sp>
      <p:sp>
        <p:nvSpPr>
          <p:cNvPr id="10" name="Oval 9"/>
          <p:cNvSpPr/>
          <p:nvPr/>
        </p:nvSpPr>
        <p:spPr>
          <a:xfrm>
            <a:off x="87341" y="36576"/>
            <a:ext cx="642328" cy="48380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4000" b="1" dirty="0">
                <a:solidFill>
                  <a:srgbClr val="4472C4">
                    <a:lumMod val="50000"/>
                  </a:srgbClr>
                </a:solidFill>
                <a:latin typeface="Century Gothic" panose="020B0502020202020204" pitchFamily="34" charset="0"/>
              </a:rPr>
              <a:t>1</a:t>
            </a:r>
          </a:p>
        </p:txBody>
      </p:sp>
      <p:sp>
        <p:nvSpPr>
          <p:cNvPr id="11" name="TextBox 10"/>
          <p:cNvSpPr txBox="1"/>
          <p:nvPr/>
        </p:nvSpPr>
        <p:spPr>
          <a:xfrm>
            <a:off x="624880" y="78409"/>
            <a:ext cx="10290456" cy="523220"/>
          </a:xfrm>
          <a:prstGeom prst="rect">
            <a:avLst/>
          </a:prstGeom>
          <a:noFill/>
        </p:spPr>
        <p:txBody>
          <a:bodyPr wrap="square" rtlCol="0">
            <a:spAutoFit/>
          </a:bodyPr>
          <a:lstStyle/>
          <a:p>
            <a:pPr algn="ctr"/>
            <a:r>
              <a:rPr lang="en-GB" sz="2800" b="1" dirty="0">
                <a:solidFill>
                  <a:srgbClr val="4472C4">
                    <a:lumMod val="50000"/>
                  </a:srgbClr>
                </a:solidFill>
                <a:latin typeface="Century Gothic" panose="020B0502020202020204" pitchFamily="34" charset="0"/>
              </a:rPr>
              <a:t>English </a:t>
            </a:r>
            <a:r>
              <a:rPr lang="en-GB" sz="2800" b="1" dirty="0">
                <a:solidFill>
                  <a:srgbClr val="4472C4">
                    <a:lumMod val="50000"/>
                  </a:srgbClr>
                </a:solidFill>
                <a:latin typeface="Century Gothic" panose="020B0502020202020204" pitchFamily="34" charset="0"/>
                <a:sym typeface="Wingdings" panose="05000000000000000000" pitchFamily="2" charset="2"/>
              </a:rPr>
              <a:t> </a:t>
            </a:r>
            <a:r>
              <a:rPr lang="en-GB" sz="2800" b="1" dirty="0" smtClean="0">
                <a:solidFill>
                  <a:srgbClr val="4472C4">
                    <a:lumMod val="50000"/>
                  </a:srgbClr>
                </a:solidFill>
                <a:latin typeface="Century Gothic" panose="020B0502020202020204" pitchFamily="34" charset="0"/>
                <a:sym typeface="Wingdings" panose="05000000000000000000" pitchFamily="2" charset="2"/>
              </a:rPr>
              <a:t>French </a:t>
            </a:r>
            <a:r>
              <a:rPr lang="en-GB" sz="2800" b="1" dirty="0">
                <a:solidFill>
                  <a:srgbClr val="4472C4">
                    <a:lumMod val="50000"/>
                  </a:srgbClr>
                </a:solidFill>
                <a:latin typeface="Century Gothic" panose="020B0502020202020204" pitchFamily="34" charset="0"/>
                <a:sym typeface="Wingdings" panose="05000000000000000000" pitchFamily="2" charset="2"/>
              </a:rPr>
              <a:t> English</a:t>
            </a:r>
            <a:endParaRPr lang="en-GB" sz="2800" b="1" dirty="0">
              <a:solidFill>
                <a:srgbClr val="4472C4">
                  <a:lumMod val="50000"/>
                </a:srgbClr>
              </a:solidFill>
              <a:latin typeface="Century Gothic" panose="020B0502020202020204" pitchFamily="34" charset="0"/>
            </a:endParaRPr>
          </a:p>
        </p:txBody>
      </p:sp>
      <p:pic>
        <p:nvPicPr>
          <p:cNvPr id="12" name="Picture 2" descr="Image result for tímid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7141" y="2013042"/>
            <a:ext cx="1300054" cy="130962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645732" y="6478249"/>
            <a:ext cx="3004457"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Rachel Hawkes</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1851" y="5206482"/>
            <a:ext cx="731881" cy="746394"/>
          </a:xfrm>
          <a:prstGeom prst="rect">
            <a:avLst/>
          </a:prstGeom>
        </p:spPr>
      </p:pic>
    </p:spTree>
    <p:extLst>
      <p:ext uri="{BB962C8B-B14F-4D97-AF65-F5344CB8AC3E}">
        <p14:creationId xmlns:p14="http://schemas.microsoft.com/office/powerpoint/2010/main" val="78883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71115" y="652010"/>
            <a:ext cx="7886700" cy="681134"/>
          </a:xfrm>
          <a:prstGeom prst="rect">
            <a:avLst/>
          </a:prstGeom>
          <a:solidFill>
            <a:srgbClr val="115076"/>
          </a:solidFill>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b="1" dirty="0" smtClean="0">
                <a:solidFill>
                  <a:prstClr val="white"/>
                </a:solidFill>
              </a:rPr>
              <a:t>ANSWERS</a:t>
            </a:r>
            <a:endParaRPr lang="en-GB" b="1" dirty="0">
              <a:solidFill>
                <a:prstClr val="white"/>
              </a:solidFill>
            </a:endParaRPr>
          </a:p>
        </p:txBody>
      </p:sp>
      <p:sp>
        <p:nvSpPr>
          <p:cNvPr id="3" name="Oval 2"/>
          <p:cNvSpPr/>
          <p:nvPr/>
        </p:nvSpPr>
        <p:spPr>
          <a:xfrm>
            <a:off x="95887" y="96397"/>
            <a:ext cx="493302" cy="483808"/>
          </a:xfrm>
          <a:prstGeom prst="ellipse">
            <a:avLst/>
          </a:prstGeom>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4000" b="1" dirty="0">
                <a:solidFill>
                  <a:srgbClr val="4472C4">
                    <a:lumMod val="50000"/>
                  </a:srgbClr>
                </a:solidFill>
              </a:rPr>
              <a:t>1</a:t>
            </a:r>
          </a:p>
        </p:txBody>
      </p:sp>
      <p:sp>
        <p:nvSpPr>
          <p:cNvPr id="4" name="Content Placeholder 2"/>
          <p:cNvSpPr txBox="1">
            <a:spLocks/>
          </p:cNvSpPr>
          <p:nvPr/>
        </p:nvSpPr>
        <p:spPr>
          <a:xfrm>
            <a:off x="979714" y="2370676"/>
            <a:ext cx="4906201"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GB" dirty="0" smtClean="0">
                <a:solidFill>
                  <a:srgbClr val="4472C4">
                    <a:lumMod val="50000"/>
                  </a:srgbClr>
                </a:solidFill>
              </a:rPr>
              <a:t>Le </a:t>
            </a:r>
            <a:r>
              <a:rPr lang="en-GB" dirty="0" err="1">
                <a:solidFill>
                  <a:srgbClr val="4472C4">
                    <a:lumMod val="50000"/>
                  </a:srgbClr>
                </a:solidFill>
              </a:rPr>
              <a:t>groupe</a:t>
            </a:r>
            <a:r>
              <a:rPr lang="en-GB" dirty="0">
                <a:solidFill>
                  <a:srgbClr val="4472C4">
                    <a:lumMod val="50000"/>
                  </a:srgbClr>
                </a:solidFill>
              </a:rPr>
              <a:t> </a:t>
            </a:r>
            <a:r>
              <a:rPr lang="en-GB" dirty="0" err="1">
                <a:solidFill>
                  <a:srgbClr val="4472C4">
                    <a:lumMod val="50000"/>
                  </a:srgbClr>
                </a:solidFill>
              </a:rPr>
              <a:t>est</a:t>
            </a:r>
            <a:r>
              <a:rPr lang="en-GB" dirty="0">
                <a:solidFill>
                  <a:srgbClr val="4472C4">
                    <a:lumMod val="50000"/>
                  </a:srgbClr>
                </a:solidFill>
              </a:rPr>
              <a:t> </a:t>
            </a:r>
            <a:r>
              <a:rPr lang="en-GB" dirty="0" err="1">
                <a:solidFill>
                  <a:srgbClr val="4472C4">
                    <a:lumMod val="50000"/>
                  </a:srgbClr>
                </a:solidFill>
              </a:rPr>
              <a:t>vaste</a:t>
            </a:r>
            <a:r>
              <a:rPr lang="en-GB" dirty="0">
                <a:solidFill>
                  <a:srgbClr val="4472C4">
                    <a:lumMod val="50000"/>
                  </a:srgbClr>
                </a:solidFill>
              </a:rPr>
              <a:t>.</a:t>
            </a:r>
          </a:p>
          <a:p>
            <a:pPr marL="514350" indent="-514350">
              <a:buFont typeface="+mj-lt"/>
              <a:buAutoNum type="arabicPeriod"/>
            </a:pPr>
            <a:r>
              <a:rPr lang="en-GB" dirty="0" smtClean="0">
                <a:solidFill>
                  <a:srgbClr val="4472C4">
                    <a:lumMod val="50000"/>
                  </a:srgbClr>
                </a:solidFill>
              </a:rPr>
              <a:t>The symbol is complex.</a:t>
            </a:r>
          </a:p>
          <a:p>
            <a:pPr marL="514350" indent="-514350">
              <a:buFont typeface="+mj-lt"/>
              <a:buAutoNum type="arabicPeriod"/>
            </a:pPr>
            <a:r>
              <a:rPr lang="en-GB" dirty="0" smtClean="0">
                <a:solidFill>
                  <a:srgbClr val="4472C4">
                    <a:lumMod val="50000"/>
                  </a:srgbClr>
                </a:solidFill>
              </a:rPr>
              <a:t>solid</a:t>
            </a:r>
          </a:p>
          <a:p>
            <a:pPr marL="514350" indent="-514350">
              <a:buFont typeface="+mj-lt"/>
              <a:buAutoNum type="arabicPeriod"/>
            </a:pPr>
            <a:r>
              <a:rPr lang="en-GB" dirty="0" smtClean="0">
                <a:solidFill>
                  <a:srgbClr val="4472C4">
                    <a:lumMod val="50000"/>
                  </a:srgbClr>
                </a:solidFill>
              </a:rPr>
              <a:t>adult</a:t>
            </a:r>
          </a:p>
          <a:p>
            <a:pPr marL="514350" indent="-514350">
              <a:buFont typeface="+mj-lt"/>
              <a:buAutoNum type="arabicPeriod"/>
            </a:pPr>
            <a:r>
              <a:rPr lang="en-GB" dirty="0" smtClean="0">
                <a:solidFill>
                  <a:srgbClr val="4472C4">
                    <a:lumMod val="50000"/>
                  </a:srgbClr>
                </a:solidFill>
              </a:rPr>
              <a:t>modern</a:t>
            </a:r>
          </a:p>
          <a:p>
            <a:pPr marL="514350" indent="-514350">
              <a:buFont typeface="+mj-lt"/>
              <a:buAutoNum type="arabicPeriod"/>
            </a:pPr>
            <a:endParaRPr lang="en-GB" dirty="0">
              <a:solidFill>
                <a:srgbClr val="4472C4">
                  <a:lumMod val="50000"/>
                </a:srgbClr>
              </a:solidFill>
            </a:endParaRPr>
          </a:p>
        </p:txBody>
      </p:sp>
      <p:sp>
        <p:nvSpPr>
          <p:cNvPr id="5" name="Content Placeholder 3"/>
          <p:cNvSpPr txBox="1">
            <a:spLocks/>
          </p:cNvSpPr>
          <p:nvPr/>
        </p:nvSpPr>
        <p:spPr>
          <a:xfrm>
            <a:off x="6047751" y="2370676"/>
            <a:ext cx="5235291"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GB" dirty="0" smtClean="0">
                <a:solidFill>
                  <a:srgbClr val="4472C4">
                    <a:lumMod val="50000"/>
                  </a:srgbClr>
                </a:solidFill>
              </a:rPr>
              <a:t>The group is vast.</a:t>
            </a:r>
          </a:p>
          <a:p>
            <a:pPr marL="514350" indent="-514350">
              <a:buFont typeface="+mj-lt"/>
              <a:buAutoNum type="arabicPeriod"/>
            </a:pPr>
            <a:r>
              <a:rPr lang="en-GB" dirty="0" smtClean="0">
                <a:solidFill>
                  <a:srgbClr val="4472C4">
                    <a:lumMod val="50000"/>
                  </a:srgbClr>
                </a:solidFill>
              </a:rPr>
              <a:t>Le </a:t>
            </a:r>
            <a:r>
              <a:rPr lang="en-GB" dirty="0" err="1" smtClean="0">
                <a:solidFill>
                  <a:srgbClr val="4472C4">
                    <a:lumMod val="50000"/>
                  </a:srgbClr>
                </a:solidFill>
              </a:rPr>
              <a:t>symbole</a:t>
            </a:r>
            <a:r>
              <a:rPr lang="en-GB" dirty="0" smtClean="0">
                <a:solidFill>
                  <a:srgbClr val="4472C4">
                    <a:lumMod val="50000"/>
                  </a:srgbClr>
                </a:solidFill>
              </a:rPr>
              <a:t> </a:t>
            </a:r>
            <a:r>
              <a:rPr lang="en-GB" dirty="0" err="1" smtClean="0">
                <a:solidFill>
                  <a:srgbClr val="4472C4">
                    <a:lumMod val="50000"/>
                  </a:srgbClr>
                </a:solidFill>
              </a:rPr>
              <a:t>est</a:t>
            </a:r>
            <a:r>
              <a:rPr lang="en-GB" dirty="0" smtClean="0">
                <a:solidFill>
                  <a:srgbClr val="4472C4">
                    <a:lumMod val="50000"/>
                  </a:srgbClr>
                </a:solidFill>
              </a:rPr>
              <a:t> </a:t>
            </a:r>
            <a:r>
              <a:rPr lang="en-GB" dirty="0" err="1" smtClean="0">
                <a:solidFill>
                  <a:srgbClr val="4472C4">
                    <a:lumMod val="50000"/>
                  </a:srgbClr>
                </a:solidFill>
              </a:rPr>
              <a:t>complexe</a:t>
            </a:r>
            <a:r>
              <a:rPr lang="en-GB" dirty="0" smtClean="0">
                <a:solidFill>
                  <a:srgbClr val="4472C4">
                    <a:lumMod val="50000"/>
                  </a:srgbClr>
                </a:solidFill>
              </a:rPr>
              <a:t>.</a:t>
            </a:r>
          </a:p>
          <a:p>
            <a:pPr marL="514350" indent="-514350">
              <a:buFont typeface="+mj-lt"/>
              <a:buAutoNum type="arabicPeriod"/>
            </a:pPr>
            <a:r>
              <a:rPr lang="en-GB" dirty="0" err="1" smtClean="0">
                <a:solidFill>
                  <a:srgbClr val="4472C4">
                    <a:lumMod val="50000"/>
                  </a:srgbClr>
                </a:solidFill>
              </a:rPr>
              <a:t>solide</a:t>
            </a:r>
            <a:endParaRPr lang="en-GB" dirty="0" smtClean="0">
              <a:solidFill>
                <a:srgbClr val="4472C4">
                  <a:lumMod val="50000"/>
                </a:srgbClr>
              </a:solidFill>
            </a:endParaRPr>
          </a:p>
          <a:p>
            <a:pPr marL="514350" indent="-514350">
              <a:buFont typeface="+mj-lt"/>
              <a:buAutoNum type="arabicPeriod"/>
            </a:pPr>
            <a:r>
              <a:rPr lang="en-GB" dirty="0" err="1" smtClean="0">
                <a:solidFill>
                  <a:srgbClr val="4472C4">
                    <a:lumMod val="50000"/>
                  </a:srgbClr>
                </a:solidFill>
              </a:rPr>
              <a:t>adulte</a:t>
            </a:r>
            <a:endParaRPr lang="en-GB" dirty="0" smtClean="0">
              <a:solidFill>
                <a:srgbClr val="4472C4">
                  <a:lumMod val="50000"/>
                </a:srgbClr>
              </a:solidFill>
            </a:endParaRPr>
          </a:p>
          <a:p>
            <a:pPr marL="514350" indent="-514350">
              <a:buFont typeface="+mj-lt"/>
              <a:buAutoNum type="arabicPeriod"/>
            </a:pPr>
            <a:r>
              <a:rPr lang="en-GB" dirty="0" err="1" smtClean="0">
                <a:solidFill>
                  <a:srgbClr val="4472C4">
                    <a:lumMod val="50000"/>
                  </a:srgbClr>
                </a:solidFill>
              </a:rPr>
              <a:t>moderne</a:t>
            </a:r>
            <a:endParaRPr lang="en-GB" dirty="0">
              <a:solidFill>
                <a:srgbClr val="4472C4">
                  <a:lumMod val="50000"/>
                </a:srgbClr>
              </a:solidFill>
            </a:endParaRPr>
          </a:p>
        </p:txBody>
      </p:sp>
      <p:sp>
        <p:nvSpPr>
          <p:cNvPr id="6" name="TextBox 5"/>
          <p:cNvSpPr txBox="1"/>
          <p:nvPr/>
        </p:nvSpPr>
        <p:spPr>
          <a:xfrm>
            <a:off x="6645732" y="6478249"/>
            <a:ext cx="3004457"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Rachel Hawkes</a:t>
            </a:r>
          </a:p>
        </p:txBody>
      </p:sp>
      <p:sp>
        <p:nvSpPr>
          <p:cNvPr id="7" name="TextBox 6"/>
          <p:cNvSpPr txBox="1"/>
          <p:nvPr/>
        </p:nvSpPr>
        <p:spPr>
          <a:xfrm>
            <a:off x="1235855" y="5440717"/>
            <a:ext cx="9461956" cy="707886"/>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a:r>
              <a:rPr lang="en-GB" sz="2000" dirty="0">
                <a:solidFill>
                  <a:srgbClr val="4472C4">
                    <a:lumMod val="50000"/>
                  </a:srgbClr>
                </a:solidFill>
                <a:latin typeface="Century Gothic" panose="020B0502020202020204" pitchFamily="34" charset="0"/>
              </a:rPr>
              <a:t>Pronounce the words. </a:t>
            </a:r>
            <a:r>
              <a:rPr lang="en-GB" sz="2000" dirty="0" smtClean="0">
                <a:solidFill>
                  <a:srgbClr val="4472C4">
                    <a:lumMod val="50000"/>
                  </a:srgbClr>
                </a:solidFill>
                <a:latin typeface="Century Gothic" panose="020B0502020202020204" pitchFamily="34" charset="0"/>
              </a:rPr>
              <a:t/>
            </a:r>
            <a:br>
              <a:rPr lang="en-GB" sz="2000" dirty="0" smtClean="0">
                <a:solidFill>
                  <a:srgbClr val="4472C4">
                    <a:lumMod val="50000"/>
                  </a:srgbClr>
                </a:solidFill>
                <a:latin typeface="Century Gothic" panose="020B0502020202020204" pitchFamily="34" charset="0"/>
              </a:rPr>
            </a:br>
            <a:r>
              <a:rPr lang="en-GB" sz="2000" dirty="0" smtClean="0">
                <a:solidFill>
                  <a:srgbClr val="4472C4">
                    <a:lumMod val="50000"/>
                  </a:srgbClr>
                </a:solidFill>
                <a:latin typeface="Century Gothic" panose="020B0502020202020204" pitchFamily="34" charset="0"/>
              </a:rPr>
              <a:t>The ‘e’ at the end means you pronounce the consonant before it.</a:t>
            </a:r>
            <a:endParaRPr lang="en-GB" sz="2000"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299991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8649" y="365126"/>
            <a:ext cx="1117690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dirty="0"/>
              <a:t>Beyond the classroom learning</a:t>
            </a:r>
          </a:p>
        </p:txBody>
      </p:sp>
      <p:sp>
        <p:nvSpPr>
          <p:cNvPr id="5" name="Content Placeholder 2"/>
          <p:cNvSpPr txBox="1">
            <a:spLocks/>
          </p:cNvSpPr>
          <p:nvPr/>
        </p:nvSpPr>
        <p:spPr>
          <a:xfrm>
            <a:off x="628650" y="18256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t>Eurovision / </a:t>
            </a:r>
            <a:r>
              <a:rPr lang="en-GB" dirty="0" err="1" smtClean="0"/>
              <a:t>Francovision</a:t>
            </a:r>
            <a:endParaRPr lang="en-GB" dirty="0"/>
          </a:p>
          <a:p>
            <a:r>
              <a:rPr lang="en-GB" dirty="0"/>
              <a:t>Spelling Bee</a:t>
            </a:r>
          </a:p>
          <a:p>
            <a:r>
              <a:rPr lang="en-GB" dirty="0"/>
              <a:t>Translation Bee</a:t>
            </a:r>
          </a:p>
          <a:p>
            <a:r>
              <a:rPr lang="en-GB" dirty="0"/>
              <a:t>Language Leaders</a:t>
            </a:r>
          </a:p>
          <a:p>
            <a:r>
              <a:rPr lang="en-GB" dirty="0" err="1"/>
              <a:t>Linguamaths</a:t>
            </a:r>
            <a:endParaRPr lang="en-GB" dirty="0"/>
          </a:p>
          <a:p>
            <a:r>
              <a:rPr lang="en-GB" dirty="0"/>
              <a:t>Language Futures</a:t>
            </a:r>
          </a:p>
          <a:p>
            <a:r>
              <a:rPr lang="en-GB" dirty="0"/>
              <a:t>Trips / Exchanges</a:t>
            </a:r>
          </a:p>
          <a:p>
            <a:r>
              <a:rPr lang="en-GB" dirty="0"/>
              <a:t>Project days</a:t>
            </a:r>
          </a:p>
        </p:txBody>
      </p:sp>
      <p:pic>
        <p:nvPicPr>
          <p:cNvPr id="7" name="Picture 6">
            <a:extLst>
              <a:ext uri="{FF2B5EF4-FFF2-40B4-BE49-F238E27FC236}">
                <a16:creationId xmlns="" xmlns:a16="http://schemas.microsoft.com/office/drawing/2014/main" id="{5175A1D2-763E-4B24-B98A-1C8191E3C4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4054" y="1823476"/>
            <a:ext cx="6608681" cy="4353487"/>
          </a:xfrm>
          <a:prstGeom prst="rect">
            <a:avLst/>
          </a:prstGeom>
        </p:spPr>
      </p:pic>
      <p:pic>
        <p:nvPicPr>
          <p:cNvPr id="8" name="Picture 7">
            <a:extLst>
              <a:ext uri="{FF2B5EF4-FFF2-40B4-BE49-F238E27FC236}">
                <a16:creationId xmlns="" xmlns:a16="http://schemas.microsoft.com/office/drawing/2014/main" id="{1DC40EA1-808F-49BC-A062-9B05A8399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901" y="0"/>
            <a:ext cx="3381379" cy="1690689"/>
          </a:xfrm>
          <a:prstGeom prst="rect">
            <a:avLst/>
          </a:prstGeom>
        </p:spPr>
      </p:pic>
    </p:spTree>
    <p:extLst>
      <p:ext uri="{BB962C8B-B14F-4D97-AF65-F5344CB8AC3E}">
        <p14:creationId xmlns:p14="http://schemas.microsoft.com/office/powerpoint/2010/main" val="134587156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36066" y="244947"/>
            <a:ext cx="4117975" cy="6098004"/>
          </a:xfrm>
          <a:prstGeom prst="rect">
            <a:avLst/>
          </a:prstGeom>
        </p:spPr>
      </p:pic>
      <p:pic>
        <p:nvPicPr>
          <p:cNvPr id="5" name="Picture 4"/>
          <p:cNvPicPr>
            <a:picLocks noChangeAspect="1"/>
          </p:cNvPicPr>
          <p:nvPr/>
        </p:nvPicPr>
        <p:blipFill>
          <a:blip r:embed="rId3"/>
          <a:stretch>
            <a:fillRect/>
          </a:stretch>
        </p:blipFill>
        <p:spPr>
          <a:xfrm>
            <a:off x="1405653" y="1763485"/>
            <a:ext cx="8778800" cy="3060927"/>
          </a:xfrm>
          <a:prstGeom prst="rect">
            <a:avLst/>
          </a:prstGeom>
        </p:spPr>
      </p:pic>
    </p:spTree>
    <p:extLst>
      <p:ext uri="{BB962C8B-B14F-4D97-AF65-F5344CB8AC3E}">
        <p14:creationId xmlns:p14="http://schemas.microsoft.com/office/powerpoint/2010/main" val="172767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4473"/>
            <a:ext cx="10515600" cy="1325563"/>
          </a:xfrm>
        </p:spPr>
        <p:txBody>
          <a:bodyPr>
            <a:normAutofit/>
          </a:bodyPr>
          <a:lstStyle/>
          <a:p>
            <a:r>
              <a:rPr lang="en-GB" sz="3600" b="1" dirty="0"/>
              <a:t>Long-term engagement in language learning</a:t>
            </a:r>
          </a:p>
        </p:txBody>
      </p:sp>
      <p:sp>
        <p:nvSpPr>
          <p:cNvPr id="3" name="Content Placeholder 2"/>
          <p:cNvSpPr>
            <a:spLocks noGrp="1"/>
          </p:cNvSpPr>
          <p:nvPr>
            <p:ph idx="1"/>
          </p:nvPr>
        </p:nvSpPr>
        <p:spPr>
          <a:xfrm>
            <a:off x="838200" y="1540036"/>
            <a:ext cx="10515600" cy="4636927"/>
          </a:xfrm>
        </p:spPr>
        <p:txBody>
          <a:bodyPr/>
          <a:lstStyle/>
          <a:p>
            <a:r>
              <a:rPr lang="en-GB" dirty="0"/>
              <a:t>building cumulative language knowledge with a focus on phonics, vocabulary and grammar</a:t>
            </a:r>
          </a:p>
          <a:p>
            <a:r>
              <a:rPr lang="en-GB" dirty="0"/>
              <a:t>strong interpersonal relationships </a:t>
            </a:r>
          </a:p>
          <a:p>
            <a:r>
              <a:rPr lang="en-GB" dirty="0"/>
              <a:t>strong cultural content</a:t>
            </a:r>
          </a:p>
          <a:p>
            <a:r>
              <a:rPr lang="en-GB" dirty="0"/>
              <a:t>autonomy and choice, where appropriate to learners</a:t>
            </a:r>
          </a:p>
          <a:p>
            <a:r>
              <a:rPr lang="en-GB" dirty="0"/>
              <a:t>powerful advocacy based on intrinsic enjoyment, personal relevance, and sense of progression</a:t>
            </a:r>
          </a:p>
          <a:p>
            <a:r>
              <a:rPr lang="en-GB" dirty="0"/>
              <a:t>maximal opportunities to engage with language learning beyond the classroom</a:t>
            </a:r>
          </a:p>
        </p:txBody>
      </p:sp>
    </p:spTree>
    <p:extLst>
      <p:ext uri="{BB962C8B-B14F-4D97-AF65-F5344CB8AC3E}">
        <p14:creationId xmlns:p14="http://schemas.microsoft.com/office/powerpoint/2010/main" val="15637424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0310" y="1766599"/>
            <a:ext cx="8582543" cy="1938992"/>
          </a:xfrm>
          <a:prstGeom prst="rect">
            <a:avLst/>
          </a:prstGeom>
          <a:noFill/>
        </p:spPr>
        <p:txBody>
          <a:bodyPr wrap="square" rtlCol="0">
            <a:spAutoFit/>
          </a:bodyPr>
          <a:lstStyle/>
          <a:p>
            <a:pPr algn="ctr"/>
            <a:r>
              <a:rPr lang="en-GB" sz="6000" b="1" dirty="0" smtClean="0">
                <a:solidFill>
                  <a:srgbClr val="4472C4">
                    <a:lumMod val="50000"/>
                  </a:srgbClr>
                </a:solidFill>
                <a:latin typeface="Century Gothic" panose="020B0502020202020204" pitchFamily="34" charset="0"/>
              </a:rPr>
              <a:t>Motivation </a:t>
            </a:r>
            <a:r>
              <a:rPr lang="en-GB" sz="6000" i="1" dirty="0" smtClean="0">
                <a:solidFill>
                  <a:srgbClr val="4472C4">
                    <a:lumMod val="50000"/>
                  </a:srgbClr>
                </a:solidFill>
                <a:latin typeface="Century Gothic" panose="020B0502020202020204" pitchFamily="34" charset="0"/>
              </a:rPr>
              <a:t>and what we can do about it</a:t>
            </a:r>
            <a:endParaRPr lang="en-GB" sz="6000" i="1" dirty="0">
              <a:solidFill>
                <a:srgbClr val="4472C4">
                  <a:lumMod val="50000"/>
                </a:srgbClr>
              </a:solidFill>
              <a:latin typeface="Century Gothic" panose="020B0502020202020204" pitchFamily="34" charset="0"/>
            </a:endParaRPr>
          </a:p>
        </p:txBody>
      </p:sp>
      <p:sp>
        <p:nvSpPr>
          <p:cNvPr id="2" name="TextBox 1"/>
          <p:cNvSpPr txBox="1"/>
          <p:nvPr/>
        </p:nvSpPr>
        <p:spPr>
          <a:xfrm>
            <a:off x="2334410" y="4055633"/>
            <a:ext cx="6895652" cy="954107"/>
          </a:xfrm>
          <a:prstGeom prst="rect">
            <a:avLst/>
          </a:prstGeom>
          <a:noFill/>
        </p:spPr>
        <p:txBody>
          <a:bodyPr wrap="square" rtlCol="0">
            <a:spAutoFit/>
          </a:bodyPr>
          <a:lstStyle/>
          <a:p>
            <a:pPr algn="ctr"/>
            <a:r>
              <a:rPr lang="en-GB" sz="2800" dirty="0" smtClean="0">
                <a:solidFill>
                  <a:srgbClr val="4472C4">
                    <a:lumMod val="50000"/>
                  </a:srgbClr>
                </a:solidFill>
              </a:rPr>
              <a:t>French Teachers’ Day </a:t>
            </a:r>
            <a:br>
              <a:rPr lang="en-GB" sz="2800" dirty="0" smtClean="0">
                <a:solidFill>
                  <a:srgbClr val="4472C4">
                    <a:lumMod val="50000"/>
                  </a:srgbClr>
                </a:solidFill>
              </a:rPr>
            </a:br>
            <a:r>
              <a:rPr lang="en-GB" sz="2800" dirty="0" smtClean="0">
                <a:solidFill>
                  <a:srgbClr val="4472C4">
                    <a:lumMod val="50000"/>
                  </a:srgbClr>
                </a:solidFill>
              </a:rPr>
              <a:t>Saturday 5 October 2019</a:t>
            </a:r>
            <a:endParaRPr lang="en-GB" sz="2800" dirty="0">
              <a:solidFill>
                <a:srgbClr val="4472C4">
                  <a:lumMod val="50000"/>
                </a:srgbClr>
              </a:solidFill>
            </a:endParaRPr>
          </a:p>
        </p:txBody>
      </p:sp>
    </p:spTree>
    <p:extLst>
      <p:ext uri="{BB962C8B-B14F-4D97-AF65-F5344CB8AC3E}">
        <p14:creationId xmlns:p14="http://schemas.microsoft.com/office/powerpoint/2010/main" val="16874465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GB" dirty="0"/>
              <a:t>Participation in language learning at KS4 and beyond</a:t>
            </a:r>
          </a:p>
        </p:txBody>
      </p:sp>
      <p:sp>
        <p:nvSpPr>
          <p:cNvPr id="3" name="Content Placeholder 2"/>
          <p:cNvSpPr>
            <a:spLocks noGrp="1"/>
          </p:cNvSpPr>
          <p:nvPr>
            <p:ph idx="1"/>
          </p:nvPr>
        </p:nvSpPr>
        <p:spPr>
          <a:xfrm>
            <a:off x="662940" y="1641880"/>
            <a:ext cx="11198134" cy="4728317"/>
          </a:xfrm>
        </p:spPr>
        <p:txBody>
          <a:bodyPr>
            <a:normAutofit/>
          </a:bodyPr>
          <a:lstStyle/>
          <a:p>
            <a:pPr marL="0" indent="0">
              <a:buNone/>
            </a:pPr>
            <a:r>
              <a:rPr lang="en-GB" sz="3200" dirty="0"/>
              <a:t>&lt; 50% Year 11 pupils takes a GCSE language</a:t>
            </a:r>
          </a:p>
          <a:p>
            <a:pPr marL="457200" lvl="1" indent="0">
              <a:buNone/>
            </a:pPr>
            <a:r>
              <a:rPr lang="en-GB" sz="2400" dirty="0"/>
              <a:t>and of those, pass rate is approx. 70%</a:t>
            </a:r>
          </a:p>
          <a:p>
            <a:pPr marL="0" indent="0">
              <a:buNone/>
            </a:pPr>
            <a:r>
              <a:rPr lang="en-GB" sz="3100" dirty="0"/>
              <a:t>&lt; third of pupils achieved a good language GCSE in 2017 </a:t>
            </a:r>
          </a:p>
          <a:p>
            <a:pPr lvl="1"/>
            <a:r>
              <a:rPr lang="en-GB" sz="2400" dirty="0"/>
              <a:t>4.4% in more than one language - 2016</a:t>
            </a:r>
          </a:p>
          <a:p>
            <a:pPr marL="0" indent="0">
              <a:buNone/>
            </a:pPr>
            <a:r>
              <a:rPr lang="en-GB" sz="3200" dirty="0"/>
              <a:t>Regional disparity </a:t>
            </a:r>
            <a:endParaRPr lang="en-GB" dirty="0"/>
          </a:p>
          <a:p>
            <a:pPr lvl="1"/>
            <a:r>
              <a:rPr lang="en-GB" sz="2400" dirty="0"/>
              <a:t>62% in London, 40% in the North East, 29% in </a:t>
            </a:r>
            <a:r>
              <a:rPr lang="en-GB" sz="2400" dirty="0" err="1"/>
              <a:t>Middlesborough</a:t>
            </a:r>
            <a:endParaRPr lang="en-GB" sz="2400" dirty="0"/>
          </a:p>
          <a:p>
            <a:pPr marL="0" indent="0">
              <a:buNone/>
            </a:pPr>
            <a:r>
              <a:rPr lang="en-GB" sz="3100" dirty="0"/>
              <a:t>Numbers taking A level language down by 1/3 since 1996</a:t>
            </a:r>
          </a:p>
          <a:p>
            <a:pPr lvl="1"/>
            <a:r>
              <a:rPr lang="en-GB" sz="2400" dirty="0"/>
              <a:t>entries heavily skewed towards girls (64%) and independent sector</a:t>
            </a:r>
          </a:p>
          <a:p>
            <a:pPr marL="0" indent="0">
              <a:buNone/>
            </a:pPr>
            <a:endParaRPr lang="en-GB" dirty="0"/>
          </a:p>
        </p:txBody>
      </p:sp>
      <p:sp>
        <p:nvSpPr>
          <p:cNvPr id="4" name="Rectangle 3"/>
          <p:cNvSpPr/>
          <p:nvPr/>
        </p:nvSpPr>
        <p:spPr>
          <a:xfrm>
            <a:off x="7582339" y="5730714"/>
            <a:ext cx="4278735" cy="646331"/>
          </a:xfrm>
          <a:prstGeom prst="rect">
            <a:avLst/>
          </a:prstGeom>
        </p:spPr>
        <p:txBody>
          <a:bodyPr wrap="none">
            <a:spAutoFit/>
          </a:bodyPr>
          <a:lstStyle/>
          <a:p>
            <a:r>
              <a:rPr lang="en-GB" sz="1200" dirty="0">
                <a:solidFill>
                  <a:schemeClr val="accent5">
                    <a:lumMod val="50000"/>
                  </a:schemeClr>
                </a:solidFill>
                <a:latin typeface="Century Gothic" panose="020B0502020202020204" pitchFamily="34" charset="0"/>
              </a:rPr>
              <a:t>Tinsley, T. &amp; </a:t>
            </a:r>
            <a:r>
              <a:rPr lang="en-GB" sz="1200" dirty="0" err="1">
                <a:solidFill>
                  <a:schemeClr val="accent5">
                    <a:lumMod val="50000"/>
                  </a:schemeClr>
                </a:solidFill>
                <a:latin typeface="Century Gothic" panose="020B0502020202020204" pitchFamily="34" charset="0"/>
              </a:rPr>
              <a:t>Doležal</a:t>
            </a:r>
            <a:r>
              <a:rPr lang="en-GB" sz="1200" dirty="0">
                <a:solidFill>
                  <a:schemeClr val="accent5">
                    <a:lumMod val="50000"/>
                  </a:schemeClr>
                </a:solidFill>
                <a:latin typeface="Century Gothic" panose="020B0502020202020204" pitchFamily="34" charset="0"/>
              </a:rPr>
              <a:t>, N.  (2018). Language Trends Survey</a:t>
            </a:r>
          </a:p>
          <a:p>
            <a:r>
              <a:rPr lang="en-GB" sz="1200" dirty="0">
                <a:solidFill>
                  <a:schemeClr val="accent5">
                    <a:lumMod val="50000"/>
                  </a:schemeClr>
                </a:solidFill>
                <a:latin typeface="Century Gothic" panose="020B0502020202020204" pitchFamily="34" charset="0"/>
              </a:rPr>
              <a:t>Modern Foreign Language Pedagogy Review (2016)</a:t>
            </a:r>
            <a:br>
              <a:rPr lang="en-GB" sz="1200" dirty="0">
                <a:solidFill>
                  <a:schemeClr val="accent5">
                    <a:lumMod val="50000"/>
                  </a:schemeClr>
                </a:solidFill>
                <a:latin typeface="Century Gothic" panose="020B0502020202020204" pitchFamily="34" charset="0"/>
              </a:rPr>
            </a:br>
            <a:endParaRPr lang="en-GB" sz="12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133609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880" y="112728"/>
            <a:ext cx="11723030" cy="5724644"/>
          </a:xfrm>
          <a:prstGeom prst="rect">
            <a:avLst/>
          </a:prstGeom>
          <a:noFill/>
        </p:spPr>
        <p:txBody>
          <a:bodyPr wrap="square" rtlCol="0">
            <a:spAutoFit/>
          </a:bodyPr>
          <a:lstStyle/>
          <a:p>
            <a:r>
              <a:rPr lang="en-GB" b="1" dirty="0">
                <a:solidFill>
                  <a:schemeClr val="accent5">
                    <a:lumMod val="50000"/>
                  </a:schemeClr>
                </a:solidFill>
                <a:latin typeface="Century Gothic" panose="020B0502020202020204" pitchFamily="34" charset="0"/>
              </a:rPr>
              <a:t>References</a:t>
            </a:r>
            <a:br>
              <a:rPr lang="en-GB" b="1" dirty="0">
                <a:solidFill>
                  <a:schemeClr val="accent5">
                    <a:lumMod val="50000"/>
                  </a:schemeClr>
                </a:solidFill>
                <a:latin typeface="Century Gothic" panose="020B0502020202020204" pitchFamily="34" charset="0"/>
              </a:rPr>
            </a:br>
            <a:r>
              <a:rPr lang="en-GB" sz="1200" dirty="0">
                <a:solidFill>
                  <a:schemeClr val="accent5">
                    <a:lumMod val="50000"/>
                  </a:schemeClr>
                </a:solidFill>
                <a:latin typeface="Century Gothic" panose="020B0502020202020204" pitchFamily="34" charset="0"/>
              </a:rPr>
              <a:t>Board, K., &amp; Tinsley, T. (2017). Language trends 2016/17</a:t>
            </a:r>
          </a:p>
          <a:p>
            <a:r>
              <a:rPr lang="en-GB" sz="1200" dirty="0">
                <a:solidFill>
                  <a:schemeClr val="accent5">
                    <a:lumMod val="50000"/>
                  </a:schemeClr>
                </a:solidFill>
                <a:latin typeface="Century Gothic" panose="020B0502020202020204" pitchFamily="34" charset="0"/>
                <a:hlinkClick r:id="rId2"/>
              </a:rPr>
              <a:t>https://www.britishcouncil.org/sites/default/files/language_trends_survey_2017_0.pdf</a:t>
            </a:r>
            <a:r>
              <a:rPr lang="en-GB" sz="1200" dirty="0">
                <a:solidFill>
                  <a:schemeClr val="accent5">
                    <a:lumMod val="50000"/>
                  </a:schemeClr>
                </a:solidFill>
                <a:latin typeface="Century Gothic" panose="020B0502020202020204" pitchFamily="34" charset="0"/>
              </a:rPr>
              <a:t> </a:t>
            </a:r>
            <a:br>
              <a:rPr lang="en-GB" sz="1200" dirty="0">
                <a:solidFill>
                  <a:schemeClr val="accent5">
                    <a:lumMod val="50000"/>
                  </a:schemeClr>
                </a:solidFill>
                <a:latin typeface="Century Gothic" panose="020B0502020202020204" pitchFamily="34" charset="0"/>
              </a:rPr>
            </a:br>
            <a:r>
              <a:rPr lang="en-GB" sz="1200" dirty="0">
                <a:solidFill>
                  <a:schemeClr val="accent5">
                    <a:lumMod val="50000"/>
                  </a:schemeClr>
                </a:solidFill>
                <a:latin typeface="Century Gothic" panose="020B0502020202020204" pitchFamily="34" charset="0"/>
              </a:rPr>
              <a:t>Chambers, G. (2016). Pupils’ perceptions of Key Stage 2 to Key Stage 3 transition in modern foreign languages. The Language Learning Journal. Published Online 7 June 2016, https://doi.org/10.1080/09571736.2016.1172331.</a:t>
            </a:r>
            <a:br>
              <a:rPr lang="en-GB" sz="1200" dirty="0">
                <a:solidFill>
                  <a:schemeClr val="accent5">
                    <a:lumMod val="50000"/>
                  </a:schemeClr>
                </a:solidFill>
                <a:latin typeface="Century Gothic" panose="020B0502020202020204" pitchFamily="34" charset="0"/>
              </a:rPr>
            </a:br>
            <a:r>
              <a:rPr lang="en-GB" sz="1200" dirty="0">
                <a:solidFill>
                  <a:schemeClr val="accent5">
                    <a:lumMod val="50000"/>
                  </a:schemeClr>
                </a:solidFill>
                <a:latin typeface="Century Gothic" panose="020B0502020202020204" pitchFamily="34" charset="0"/>
              </a:rPr>
              <a:t>Coleman, J.A. (2009) Why the British do not learn languages: myths and motivation in the United Kingdom, The Language Learning Journal, 37:1, 111-127, DOI:10.1080/09571730902749003</a:t>
            </a:r>
            <a:br>
              <a:rPr lang="en-GB" sz="1200" dirty="0">
                <a:solidFill>
                  <a:schemeClr val="accent5">
                    <a:lumMod val="50000"/>
                  </a:schemeClr>
                </a:solidFill>
                <a:latin typeface="Century Gothic" panose="020B0502020202020204" pitchFamily="34" charset="0"/>
              </a:rPr>
            </a:br>
            <a:r>
              <a:rPr lang="en-GB" sz="1200" dirty="0">
                <a:solidFill>
                  <a:schemeClr val="accent5">
                    <a:lumMod val="50000"/>
                  </a:schemeClr>
                </a:solidFill>
                <a:latin typeface="Century Gothic" panose="020B0502020202020204" pitchFamily="34" charset="0"/>
              </a:rPr>
              <a:t>Courtney, L. M. (2014). Moving from primary to secondary education: An investigation into the effect of primary to secondary transition on motivation for language learning and foreign language proficiency. (Unpublished doctoral dissertation). University of Southampton, United Kingdom.</a:t>
            </a:r>
            <a:br>
              <a:rPr lang="en-GB" sz="1200" dirty="0">
                <a:solidFill>
                  <a:schemeClr val="accent5">
                    <a:lumMod val="50000"/>
                  </a:schemeClr>
                </a:solidFill>
                <a:latin typeface="Century Gothic" panose="020B0502020202020204" pitchFamily="34" charset="0"/>
              </a:rPr>
            </a:br>
            <a:r>
              <a:rPr lang="en-GB" sz="1200" dirty="0">
                <a:solidFill>
                  <a:schemeClr val="accent5">
                    <a:lumMod val="50000"/>
                  </a:schemeClr>
                </a:solidFill>
                <a:latin typeface="Century Gothic" panose="020B0502020202020204" pitchFamily="34" charset="0"/>
              </a:rPr>
              <a:t>De </a:t>
            </a:r>
            <a:r>
              <a:rPr lang="en-GB" sz="1200" dirty="0" err="1">
                <a:solidFill>
                  <a:schemeClr val="accent5">
                    <a:lumMod val="50000"/>
                  </a:schemeClr>
                </a:solidFill>
                <a:latin typeface="Century Gothic" panose="020B0502020202020204" pitchFamily="34" charset="0"/>
              </a:rPr>
              <a:t>Cecco</a:t>
            </a:r>
            <a:r>
              <a:rPr lang="en-GB" sz="1200" dirty="0">
                <a:solidFill>
                  <a:schemeClr val="accent5">
                    <a:lumMod val="50000"/>
                  </a:schemeClr>
                </a:solidFill>
                <a:latin typeface="Century Gothic" panose="020B0502020202020204" pitchFamily="34" charset="0"/>
              </a:rPr>
              <a:t>, J., &amp; Shaw, Margaret. (2008). Boys’ motivation towards the learning of modern foreign languages. Paper presented at the British Educational Research Association Annual Conference, Heriot-Watt University, Edinburgh, 3-6 September 2008. Accessed October 2017: </a:t>
            </a:r>
            <a:r>
              <a:rPr lang="en-GB" sz="1200" dirty="0">
                <a:solidFill>
                  <a:schemeClr val="accent5">
                    <a:lumMod val="50000"/>
                  </a:schemeClr>
                </a:solidFill>
                <a:latin typeface="Century Gothic" panose="020B0502020202020204" pitchFamily="34" charset="0"/>
                <a:hlinkClick r:id="rId3"/>
              </a:rPr>
              <a:t>http://www.leeds.ac.uk/educol/documents/174575.pdf</a:t>
            </a:r>
            <a:r>
              <a:rPr lang="en-GB" sz="1200" dirty="0">
                <a:solidFill>
                  <a:schemeClr val="accent5">
                    <a:lumMod val="50000"/>
                  </a:schemeClr>
                </a:solidFill>
                <a:latin typeface="Century Gothic" panose="020B0502020202020204" pitchFamily="34" charset="0"/>
              </a:rPr>
              <a:t> </a:t>
            </a:r>
            <a:br>
              <a:rPr lang="en-GB" sz="1200" dirty="0">
                <a:solidFill>
                  <a:schemeClr val="accent5">
                    <a:lumMod val="50000"/>
                  </a:schemeClr>
                </a:solidFill>
                <a:latin typeface="Century Gothic" panose="020B0502020202020204" pitchFamily="34" charset="0"/>
              </a:rPr>
            </a:br>
            <a:r>
              <a:rPr lang="en-GB" sz="1200" dirty="0" err="1">
                <a:solidFill>
                  <a:schemeClr val="accent5">
                    <a:lumMod val="50000"/>
                  </a:schemeClr>
                </a:solidFill>
                <a:latin typeface="Century Gothic" panose="020B0502020202020204" pitchFamily="34" charset="0"/>
              </a:rPr>
              <a:t>Deckner</a:t>
            </a:r>
            <a:r>
              <a:rPr lang="en-GB" sz="1200" dirty="0">
                <a:solidFill>
                  <a:schemeClr val="accent5">
                    <a:lumMod val="50000"/>
                  </a:schemeClr>
                </a:solidFill>
                <a:latin typeface="Century Gothic" panose="020B0502020202020204" pitchFamily="34" charset="0"/>
              </a:rPr>
              <a:t>, S.E. (2017). Quantitative evidence of the occurrence of a motivational dip in language learning in year 7, The Language Learning Journal, DOI:10.1080/09571736.2017.1351482</a:t>
            </a:r>
            <a:br>
              <a:rPr lang="en-GB" sz="1200" dirty="0">
                <a:solidFill>
                  <a:schemeClr val="accent5">
                    <a:lumMod val="50000"/>
                  </a:schemeClr>
                </a:solidFill>
                <a:latin typeface="Century Gothic" panose="020B0502020202020204" pitchFamily="34" charset="0"/>
              </a:rPr>
            </a:br>
            <a:r>
              <a:rPr lang="en-GB" sz="1200" dirty="0" err="1">
                <a:solidFill>
                  <a:schemeClr val="accent5">
                    <a:lumMod val="50000"/>
                  </a:schemeClr>
                </a:solidFill>
                <a:latin typeface="Century Gothic" panose="020B0502020202020204" pitchFamily="34" charset="0"/>
              </a:rPr>
              <a:t>Dörnyei</a:t>
            </a:r>
            <a:r>
              <a:rPr lang="en-GB" sz="1200" dirty="0">
                <a:solidFill>
                  <a:schemeClr val="accent5">
                    <a:lumMod val="50000"/>
                  </a:schemeClr>
                </a:solidFill>
                <a:latin typeface="Century Gothic" panose="020B0502020202020204" pitchFamily="34" charset="0"/>
              </a:rPr>
              <a:t>, Z. (2005). The psychology of the language learner: Individual differences in second language acquisition. Mahwah, NJ: Lawrence Erlbaum.</a:t>
            </a:r>
            <a:br>
              <a:rPr lang="en-GB" sz="1200" dirty="0">
                <a:solidFill>
                  <a:schemeClr val="accent5">
                    <a:lumMod val="50000"/>
                  </a:schemeClr>
                </a:solidFill>
                <a:latin typeface="Century Gothic" panose="020B0502020202020204" pitchFamily="34" charset="0"/>
              </a:rPr>
            </a:br>
            <a:r>
              <a:rPr lang="en-GB" sz="1200" dirty="0" err="1">
                <a:solidFill>
                  <a:schemeClr val="accent5">
                    <a:lumMod val="50000"/>
                  </a:schemeClr>
                </a:solidFill>
                <a:latin typeface="Century Gothic" panose="020B0502020202020204" pitchFamily="34" charset="0"/>
              </a:rPr>
              <a:t>Dörnyei</a:t>
            </a:r>
            <a:r>
              <a:rPr lang="en-GB" sz="1200" dirty="0">
                <a:solidFill>
                  <a:schemeClr val="accent5">
                    <a:lumMod val="50000"/>
                  </a:schemeClr>
                </a:solidFill>
                <a:latin typeface="Century Gothic" panose="020B0502020202020204" pitchFamily="34" charset="0"/>
              </a:rPr>
              <a:t>, Z. (2009). The L2 Motivational Self System. In Z. </a:t>
            </a:r>
            <a:r>
              <a:rPr lang="en-GB" sz="1200" dirty="0" err="1">
                <a:solidFill>
                  <a:schemeClr val="accent5">
                    <a:lumMod val="50000"/>
                  </a:schemeClr>
                </a:solidFill>
                <a:latin typeface="Century Gothic" panose="020B0502020202020204" pitchFamily="34" charset="0"/>
              </a:rPr>
              <a:t>Dörnyei</a:t>
            </a:r>
            <a:r>
              <a:rPr lang="en-GB" sz="1200" dirty="0">
                <a:solidFill>
                  <a:schemeClr val="accent5">
                    <a:lumMod val="50000"/>
                  </a:schemeClr>
                </a:solidFill>
                <a:latin typeface="Century Gothic" panose="020B0502020202020204" pitchFamily="34" charset="0"/>
              </a:rPr>
              <a:t> &amp; E. </a:t>
            </a:r>
            <a:r>
              <a:rPr lang="en-GB" sz="1200" dirty="0" err="1">
                <a:solidFill>
                  <a:schemeClr val="accent5">
                    <a:lumMod val="50000"/>
                  </a:schemeClr>
                </a:solidFill>
                <a:latin typeface="Century Gothic" panose="020B0502020202020204" pitchFamily="34" charset="0"/>
              </a:rPr>
              <a:t>Ushioda</a:t>
            </a:r>
            <a:r>
              <a:rPr lang="en-GB" sz="1200" dirty="0">
                <a:solidFill>
                  <a:schemeClr val="accent5">
                    <a:lumMod val="50000"/>
                  </a:schemeClr>
                </a:solidFill>
                <a:latin typeface="Century Gothic" panose="020B0502020202020204" pitchFamily="34" charset="0"/>
              </a:rPr>
              <a:t> (Eds.), Motivation, language identity and the L2 Self System (pp. 9–42). Bristol, UK: Multilingual Matters.</a:t>
            </a:r>
            <a:br>
              <a:rPr lang="en-GB" sz="1200" dirty="0">
                <a:solidFill>
                  <a:schemeClr val="accent5">
                    <a:lumMod val="50000"/>
                  </a:schemeClr>
                </a:solidFill>
                <a:latin typeface="Century Gothic" panose="020B0502020202020204" pitchFamily="34" charset="0"/>
              </a:rPr>
            </a:br>
            <a:r>
              <a:rPr lang="en-GB" sz="1200" dirty="0" err="1">
                <a:solidFill>
                  <a:schemeClr val="accent5">
                    <a:lumMod val="50000"/>
                  </a:schemeClr>
                </a:solidFill>
                <a:latin typeface="Century Gothic" panose="020B0502020202020204" pitchFamily="34" charset="0"/>
              </a:rPr>
              <a:t>Dörnyei</a:t>
            </a:r>
            <a:r>
              <a:rPr lang="en-GB" sz="1200" dirty="0">
                <a:solidFill>
                  <a:schemeClr val="accent5">
                    <a:lumMod val="50000"/>
                  </a:schemeClr>
                </a:solidFill>
                <a:latin typeface="Century Gothic" panose="020B0502020202020204" pitchFamily="34" charset="0"/>
              </a:rPr>
              <a:t>, Z. (2014). Motivation in second language learning. In M. </a:t>
            </a:r>
            <a:r>
              <a:rPr lang="en-GB" sz="1200" dirty="0" err="1">
                <a:solidFill>
                  <a:schemeClr val="accent5">
                    <a:lumMod val="50000"/>
                  </a:schemeClr>
                </a:solidFill>
                <a:latin typeface="Century Gothic" panose="020B0502020202020204" pitchFamily="34" charset="0"/>
              </a:rPr>
              <a:t>Celce</a:t>
            </a:r>
            <a:r>
              <a:rPr lang="en-GB" sz="1200" dirty="0">
                <a:solidFill>
                  <a:schemeClr val="accent5">
                    <a:lumMod val="50000"/>
                  </a:schemeClr>
                </a:solidFill>
                <a:latin typeface="Century Gothic" panose="020B0502020202020204" pitchFamily="34" charset="0"/>
              </a:rPr>
              <a:t>-Murcia, D. M. Brinton &amp; M. A. Snow (Eds.), Teaching English as a second or foreign language (4th ed., pp. 518-531). Boston, MA: National Geographic Learning/Cengage Learning.</a:t>
            </a:r>
            <a:br>
              <a:rPr lang="en-GB" sz="1200" dirty="0">
                <a:solidFill>
                  <a:schemeClr val="accent5">
                    <a:lumMod val="50000"/>
                  </a:schemeClr>
                </a:solidFill>
                <a:latin typeface="Century Gothic" panose="020B0502020202020204" pitchFamily="34" charset="0"/>
              </a:rPr>
            </a:br>
            <a:r>
              <a:rPr lang="en-GB" sz="1200" dirty="0">
                <a:solidFill>
                  <a:schemeClr val="accent5">
                    <a:lumMod val="50000"/>
                  </a:schemeClr>
                </a:solidFill>
                <a:latin typeface="Century Gothic" panose="020B0502020202020204" pitchFamily="34" charset="0"/>
              </a:rPr>
              <a:t>Evans, M., &amp; Fisher, L. (2009). Language learning at Key Stage 3: The impact of the key stage 3 modern foreign languages framework and changes to the curriculum on provision and practice. Accessed at </a:t>
            </a:r>
            <a:r>
              <a:rPr lang="en-GB" sz="1200" dirty="0">
                <a:solidFill>
                  <a:schemeClr val="accent5">
                    <a:lumMod val="50000"/>
                  </a:schemeClr>
                </a:solidFill>
                <a:latin typeface="Century Gothic" panose="020B0502020202020204" pitchFamily="34" charset="0"/>
                <a:hlinkClick r:id="rId4"/>
              </a:rPr>
              <a:t>http://dera.ioe.ac.uk/11170/1/DCSFRR091.pdf</a:t>
            </a:r>
            <a:r>
              <a:rPr lang="en-GB" sz="1200" dirty="0">
                <a:solidFill>
                  <a:schemeClr val="accent5">
                    <a:lumMod val="50000"/>
                  </a:schemeClr>
                </a:solidFill>
                <a:latin typeface="Century Gothic" panose="020B0502020202020204" pitchFamily="34" charset="0"/>
              </a:rPr>
              <a:t/>
            </a:r>
            <a:br>
              <a:rPr lang="en-GB" sz="1200" dirty="0">
                <a:solidFill>
                  <a:schemeClr val="accent5">
                    <a:lumMod val="50000"/>
                  </a:schemeClr>
                </a:solidFill>
                <a:latin typeface="Century Gothic" panose="020B0502020202020204" pitchFamily="34" charset="0"/>
              </a:rPr>
            </a:br>
            <a:r>
              <a:rPr lang="en-GB" sz="1200" dirty="0">
                <a:solidFill>
                  <a:schemeClr val="accent5">
                    <a:lumMod val="50000"/>
                  </a:schemeClr>
                </a:solidFill>
                <a:latin typeface="Century Gothic" panose="020B0502020202020204" pitchFamily="34" charset="0"/>
              </a:rPr>
              <a:t>Graham, S., &amp; Santos, D. (2015). Language learning in the public eye: An analysis of newspapers and official documents in England. Innovation in Language Learning and Teaching, 9, 72–85.</a:t>
            </a:r>
            <a:br>
              <a:rPr lang="en-GB" sz="1200" dirty="0">
                <a:solidFill>
                  <a:schemeClr val="accent5">
                    <a:lumMod val="50000"/>
                  </a:schemeClr>
                </a:solidFill>
                <a:latin typeface="Century Gothic" panose="020B0502020202020204" pitchFamily="34" charset="0"/>
              </a:rPr>
            </a:br>
            <a:r>
              <a:rPr lang="en-GB" sz="1200" dirty="0">
                <a:solidFill>
                  <a:schemeClr val="accent5">
                    <a:lumMod val="50000"/>
                  </a:schemeClr>
                </a:solidFill>
                <a:latin typeface="Century Gothic" panose="020B0502020202020204" pitchFamily="34" charset="0"/>
              </a:rPr>
              <a:t>Graham, S., </a:t>
            </a:r>
            <a:r>
              <a:rPr lang="en-GB" sz="1200" dirty="0" err="1">
                <a:solidFill>
                  <a:schemeClr val="accent5">
                    <a:lumMod val="50000"/>
                  </a:schemeClr>
                </a:solidFill>
                <a:latin typeface="Century Gothic" panose="020B0502020202020204" pitchFamily="34" charset="0"/>
              </a:rPr>
              <a:t>Macfadyen</a:t>
            </a:r>
            <a:r>
              <a:rPr lang="en-GB" sz="1200" dirty="0">
                <a:solidFill>
                  <a:schemeClr val="accent5">
                    <a:lumMod val="50000"/>
                  </a:schemeClr>
                </a:solidFill>
                <a:latin typeface="Century Gothic" panose="020B0502020202020204" pitchFamily="34" charset="0"/>
              </a:rPr>
              <a:t>, T., &amp; Richards, B. (2012). Learners’ perceptions of being identified as very able: Insights from modern foreign languages and physical education. </a:t>
            </a:r>
            <a:r>
              <a:rPr lang="en-GB" sz="1200" i="1" dirty="0">
                <a:solidFill>
                  <a:schemeClr val="accent5">
                    <a:lumMod val="50000"/>
                  </a:schemeClr>
                </a:solidFill>
                <a:latin typeface="Century Gothic" panose="020B0502020202020204" pitchFamily="34" charset="0"/>
              </a:rPr>
              <a:t>Journal of Curriculum Studies</a:t>
            </a:r>
            <a:r>
              <a:rPr lang="en-GB" sz="1200" dirty="0">
                <a:solidFill>
                  <a:schemeClr val="accent5">
                    <a:lumMod val="50000"/>
                  </a:schemeClr>
                </a:solidFill>
                <a:latin typeface="Century Gothic" panose="020B0502020202020204" pitchFamily="34" charset="0"/>
              </a:rPr>
              <a:t>, </a:t>
            </a:r>
            <a:r>
              <a:rPr lang="en-GB" sz="1200" i="1" dirty="0">
                <a:solidFill>
                  <a:schemeClr val="accent5">
                    <a:lumMod val="50000"/>
                  </a:schemeClr>
                </a:solidFill>
                <a:latin typeface="Century Gothic" panose="020B0502020202020204" pitchFamily="34" charset="0"/>
              </a:rPr>
              <a:t>44</a:t>
            </a:r>
            <a:r>
              <a:rPr lang="en-GB" sz="1200" dirty="0">
                <a:solidFill>
                  <a:schemeClr val="accent5">
                    <a:lumMod val="50000"/>
                  </a:schemeClr>
                </a:solidFill>
                <a:latin typeface="Century Gothic" panose="020B0502020202020204" pitchFamily="34" charset="0"/>
              </a:rPr>
              <a:t>, 323–348.</a:t>
            </a:r>
            <a:br>
              <a:rPr lang="en-GB" sz="1200" dirty="0">
                <a:solidFill>
                  <a:schemeClr val="accent5">
                    <a:lumMod val="50000"/>
                  </a:schemeClr>
                </a:solidFill>
                <a:latin typeface="Century Gothic" panose="020B0502020202020204" pitchFamily="34" charset="0"/>
              </a:rPr>
            </a:br>
            <a:r>
              <a:rPr lang="en-GB" sz="1200" dirty="0">
                <a:solidFill>
                  <a:schemeClr val="accent5">
                    <a:lumMod val="50000"/>
                  </a:schemeClr>
                </a:solidFill>
                <a:latin typeface="Century Gothic" panose="020B0502020202020204" pitchFamily="34" charset="0"/>
              </a:rPr>
              <a:t>Graham, S., Courtney, L., </a:t>
            </a:r>
            <a:r>
              <a:rPr lang="en-GB" sz="1200" dirty="0" err="1">
                <a:solidFill>
                  <a:schemeClr val="accent5">
                    <a:lumMod val="50000"/>
                  </a:schemeClr>
                </a:solidFill>
                <a:latin typeface="Century Gothic" panose="020B0502020202020204" pitchFamily="34" charset="0"/>
              </a:rPr>
              <a:t>Tonkyn</a:t>
            </a:r>
            <a:r>
              <a:rPr lang="en-GB" sz="1200" dirty="0">
                <a:solidFill>
                  <a:schemeClr val="accent5">
                    <a:lumMod val="50000"/>
                  </a:schemeClr>
                </a:solidFill>
                <a:latin typeface="Century Gothic" panose="020B0502020202020204" pitchFamily="34" charset="0"/>
              </a:rPr>
              <a:t>, A., &amp; </a:t>
            </a:r>
            <a:r>
              <a:rPr lang="en-GB" sz="1200" dirty="0" err="1">
                <a:solidFill>
                  <a:schemeClr val="accent5">
                    <a:lumMod val="50000"/>
                  </a:schemeClr>
                </a:solidFill>
                <a:latin typeface="Century Gothic" panose="020B0502020202020204" pitchFamily="34" charset="0"/>
              </a:rPr>
              <a:t>Marinis</a:t>
            </a:r>
            <a:r>
              <a:rPr lang="en-GB" sz="1200" dirty="0">
                <a:solidFill>
                  <a:schemeClr val="accent5">
                    <a:lumMod val="50000"/>
                  </a:schemeClr>
                </a:solidFill>
                <a:latin typeface="Century Gothic" panose="020B0502020202020204" pitchFamily="34" charset="0"/>
              </a:rPr>
              <a:t>, T. (2016). Motivational trajectories for early language learning across the primary–secondary school transition. British Educational Research Journal. https://doi.org/10.1002/berj.3230.</a:t>
            </a:r>
            <a:br>
              <a:rPr lang="en-GB" sz="1200" dirty="0">
                <a:solidFill>
                  <a:schemeClr val="accent5">
                    <a:lumMod val="50000"/>
                  </a:schemeClr>
                </a:solidFill>
                <a:latin typeface="Century Gothic" panose="020B0502020202020204" pitchFamily="34" charset="0"/>
              </a:rPr>
            </a:br>
            <a:r>
              <a:rPr lang="en-GB" sz="1200" dirty="0">
                <a:solidFill>
                  <a:schemeClr val="accent5">
                    <a:lumMod val="50000"/>
                  </a:schemeClr>
                </a:solidFill>
                <a:latin typeface="Century Gothic" panose="020B0502020202020204" pitchFamily="34" charset="0"/>
              </a:rPr>
              <a:t>Hiver, P., &amp; Al-</a:t>
            </a:r>
            <a:r>
              <a:rPr lang="en-GB" sz="1200" dirty="0" err="1">
                <a:solidFill>
                  <a:schemeClr val="accent5">
                    <a:lumMod val="50000"/>
                  </a:schemeClr>
                </a:solidFill>
                <a:latin typeface="Century Gothic" panose="020B0502020202020204" pitchFamily="34" charset="0"/>
              </a:rPr>
              <a:t>Hoorie</a:t>
            </a:r>
            <a:r>
              <a:rPr lang="en-GB" sz="1200" dirty="0">
                <a:solidFill>
                  <a:schemeClr val="accent5">
                    <a:lumMod val="50000"/>
                  </a:schemeClr>
                </a:solidFill>
                <a:latin typeface="Century Gothic" panose="020B0502020202020204" pitchFamily="34" charset="0"/>
              </a:rPr>
              <a:t>, A. H. (2019). </a:t>
            </a:r>
            <a:r>
              <a:rPr lang="en-GB" sz="1200" dirty="0" err="1">
                <a:solidFill>
                  <a:schemeClr val="accent5">
                    <a:lumMod val="50000"/>
                  </a:schemeClr>
                </a:solidFill>
                <a:latin typeface="Century Gothic" panose="020B0502020202020204" pitchFamily="34" charset="0"/>
              </a:rPr>
              <a:t>Reexamining</a:t>
            </a:r>
            <a:r>
              <a:rPr lang="en-GB" sz="1200" dirty="0">
                <a:solidFill>
                  <a:schemeClr val="accent5">
                    <a:lumMod val="50000"/>
                  </a:schemeClr>
                </a:solidFill>
                <a:latin typeface="Century Gothic" panose="020B0502020202020204" pitchFamily="34" charset="0"/>
              </a:rPr>
              <a:t> the role of vision in second language motivation: A preregistered conceptual replication of You, </a:t>
            </a:r>
            <a:r>
              <a:rPr lang="en-GB" sz="1200" dirty="0" err="1">
                <a:solidFill>
                  <a:schemeClr val="accent5">
                    <a:lumMod val="50000"/>
                  </a:schemeClr>
                </a:solidFill>
                <a:latin typeface="Century Gothic" panose="020B0502020202020204" pitchFamily="34" charset="0"/>
              </a:rPr>
              <a:t>Dörnyei</a:t>
            </a:r>
            <a:r>
              <a:rPr lang="en-GB" sz="1200" dirty="0">
                <a:solidFill>
                  <a:schemeClr val="accent5">
                    <a:lumMod val="50000"/>
                  </a:schemeClr>
                </a:solidFill>
                <a:latin typeface="Century Gothic" panose="020B0502020202020204" pitchFamily="34" charset="0"/>
              </a:rPr>
              <a:t>, and </a:t>
            </a:r>
            <a:r>
              <a:rPr lang="en-GB" sz="1200" dirty="0" err="1">
                <a:solidFill>
                  <a:schemeClr val="accent5">
                    <a:lumMod val="50000"/>
                  </a:schemeClr>
                </a:solidFill>
                <a:latin typeface="Century Gothic" panose="020B0502020202020204" pitchFamily="34" charset="0"/>
              </a:rPr>
              <a:t>Csizér</a:t>
            </a:r>
            <a:r>
              <a:rPr lang="en-GB" sz="1200" dirty="0">
                <a:solidFill>
                  <a:schemeClr val="accent5">
                    <a:lumMod val="50000"/>
                  </a:schemeClr>
                </a:solidFill>
                <a:latin typeface="Century Gothic" panose="020B0502020202020204" pitchFamily="34" charset="0"/>
              </a:rPr>
              <a:t> (2016). Language Learning. </a:t>
            </a:r>
            <a:r>
              <a:rPr lang="en-GB" sz="1200" dirty="0">
                <a:solidFill>
                  <a:schemeClr val="accent5">
                    <a:lumMod val="50000"/>
                  </a:schemeClr>
                </a:solidFill>
                <a:latin typeface="Century Gothic" panose="020B0502020202020204" pitchFamily="34" charset="0"/>
                <a:hlinkClick r:id="rId5"/>
              </a:rPr>
              <a:t>https://doi.org/10.1111/lang12371</a:t>
            </a:r>
            <a:r>
              <a:rPr lang="en-GB" sz="1200" dirty="0">
                <a:solidFill>
                  <a:schemeClr val="accent5">
                    <a:lumMod val="50000"/>
                  </a:schemeClr>
                </a:solidFill>
                <a:latin typeface="Century Gothic" panose="020B0502020202020204" pitchFamily="34" charset="0"/>
              </a:rPr>
              <a:t/>
            </a:r>
            <a:br>
              <a:rPr lang="en-GB" sz="1200" dirty="0">
                <a:solidFill>
                  <a:schemeClr val="accent5">
                    <a:lumMod val="50000"/>
                  </a:schemeClr>
                </a:solidFill>
                <a:latin typeface="Century Gothic" panose="020B0502020202020204" pitchFamily="34" charset="0"/>
              </a:rPr>
            </a:br>
            <a:endParaRPr lang="en-GB" sz="12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42496201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486" y="152413"/>
            <a:ext cx="11801293" cy="5078313"/>
          </a:xfrm>
          <a:prstGeom prst="rect">
            <a:avLst/>
          </a:prstGeom>
        </p:spPr>
        <p:txBody>
          <a:bodyPr wrap="square">
            <a:spAutoFit/>
          </a:bodyPr>
          <a:lstStyle/>
          <a:p>
            <a:r>
              <a:rPr lang="en-GB" sz="1200" dirty="0" err="1">
                <a:solidFill>
                  <a:schemeClr val="accent5">
                    <a:lumMod val="50000"/>
                  </a:schemeClr>
                </a:solidFill>
                <a:latin typeface="Century Gothic" panose="020B0502020202020204" pitchFamily="34" charset="0"/>
              </a:rPr>
              <a:t>Lanvers</a:t>
            </a:r>
            <a:r>
              <a:rPr lang="en-GB" sz="1200" dirty="0">
                <a:solidFill>
                  <a:schemeClr val="accent5">
                    <a:lumMod val="50000"/>
                  </a:schemeClr>
                </a:solidFill>
                <a:latin typeface="Century Gothic" panose="020B0502020202020204" pitchFamily="34" charset="0"/>
              </a:rPr>
              <a:t>, U. (2016). Teaching languages ‘for the love of learning’? A 360 degree view of student, teacher and school management perspectives on language learning in England. In A. Hahn (Ed.), Proceedings of the 2015 </a:t>
            </a:r>
            <a:r>
              <a:rPr lang="en-GB" sz="1200" dirty="0" err="1">
                <a:solidFill>
                  <a:schemeClr val="accent5">
                    <a:lumMod val="50000"/>
                  </a:schemeClr>
                </a:solidFill>
                <a:latin typeface="Century Gothic" panose="020B0502020202020204" pitchFamily="34" charset="0"/>
              </a:rPr>
              <a:t>Anglistentag</a:t>
            </a:r>
            <a:r>
              <a:rPr lang="en-GB" sz="1200" dirty="0">
                <a:solidFill>
                  <a:schemeClr val="accent5">
                    <a:lumMod val="50000"/>
                  </a:schemeClr>
                </a:solidFill>
                <a:latin typeface="Century Gothic" panose="020B0502020202020204" pitchFamily="34" charset="0"/>
              </a:rPr>
              <a:t> (pp. 319–329). Trier, Germany: </a:t>
            </a:r>
            <a:r>
              <a:rPr lang="en-GB" sz="1200" dirty="0" err="1">
                <a:solidFill>
                  <a:schemeClr val="accent5">
                    <a:lumMod val="50000"/>
                  </a:schemeClr>
                </a:solidFill>
                <a:latin typeface="Century Gothic" panose="020B0502020202020204" pitchFamily="34" charset="0"/>
              </a:rPr>
              <a:t>Wissenschaftlicher</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Verlag</a:t>
            </a:r>
            <a:r>
              <a:rPr lang="en-GB" sz="1200" dirty="0">
                <a:solidFill>
                  <a:schemeClr val="accent5">
                    <a:lumMod val="50000"/>
                  </a:schemeClr>
                </a:solidFill>
                <a:latin typeface="Century Gothic" panose="020B0502020202020204" pitchFamily="34" charset="0"/>
              </a:rPr>
              <a:t>.</a:t>
            </a:r>
            <a:br>
              <a:rPr lang="en-GB" sz="1200" dirty="0">
                <a:solidFill>
                  <a:schemeClr val="accent5">
                    <a:lumMod val="50000"/>
                  </a:schemeClr>
                </a:solidFill>
                <a:latin typeface="Century Gothic" panose="020B0502020202020204" pitchFamily="34" charset="0"/>
              </a:rPr>
            </a:br>
            <a:r>
              <a:rPr lang="en-GB" sz="1200" dirty="0" err="1">
                <a:solidFill>
                  <a:schemeClr val="accent5">
                    <a:lumMod val="50000"/>
                  </a:schemeClr>
                </a:solidFill>
                <a:latin typeface="Century Gothic" panose="020B0502020202020204" pitchFamily="34" charset="0"/>
              </a:rPr>
              <a:t>Lanvers</a:t>
            </a:r>
            <a:r>
              <a:rPr lang="en-GB" sz="1200" dirty="0">
                <a:solidFill>
                  <a:schemeClr val="accent5">
                    <a:lumMod val="50000"/>
                  </a:schemeClr>
                </a:solidFill>
                <a:latin typeface="Century Gothic" panose="020B0502020202020204" pitchFamily="34" charset="0"/>
              </a:rPr>
              <a:t>, U. (2017). Language learning motivation, Global English and study modes: A comparative study. The Language Learning Journal, 45, 220–244. </a:t>
            </a:r>
            <a:r>
              <a:rPr lang="en-GB" sz="1200" dirty="0" err="1">
                <a:solidFill>
                  <a:schemeClr val="accent5">
                    <a:lumMod val="50000"/>
                  </a:schemeClr>
                </a:solidFill>
                <a:latin typeface="Century Gothic" panose="020B0502020202020204" pitchFamily="34" charset="0"/>
              </a:rPr>
              <a:t>Lanvers</a:t>
            </a:r>
            <a:r>
              <a:rPr lang="en-GB" sz="1200" dirty="0">
                <a:solidFill>
                  <a:schemeClr val="accent5">
                    <a:lumMod val="50000"/>
                  </a:schemeClr>
                </a:solidFill>
                <a:latin typeface="Century Gothic" panose="020B0502020202020204" pitchFamily="34" charset="0"/>
              </a:rPr>
              <a:t>, U., &amp; Coleman, J. A. (2013). The UK language learning crisis in the public media: A critical analysis. The Language Learning Journal 1–23. Published Online 11 Oct. 2013, https://doi.org/10.1080/09571736.2013.830639.</a:t>
            </a:r>
          </a:p>
          <a:p>
            <a:r>
              <a:rPr lang="en-GB" sz="1200" dirty="0">
                <a:solidFill>
                  <a:schemeClr val="accent5">
                    <a:lumMod val="50000"/>
                  </a:schemeClr>
                </a:solidFill>
                <a:latin typeface="Century Gothic" panose="020B0502020202020204" pitchFamily="34" charset="0"/>
              </a:rPr>
              <a:t>Martin, C. (2012). Pupils’ perceptions of foreign language learning in the primary school: Findings from the key stage 2 language learning pathfinder evaluation. Education 3–13, 40, 343–362.</a:t>
            </a:r>
          </a:p>
          <a:p>
            <a:r>
              <a:rPr lang="en-GB" sz="1200" dirty="0">
                <a:solidFill>
                  <a:schemeClr val="accent5">
                    <a:lumMod val="50000"/>
                  </a:schemeClr>
                </a:solidFill>
                <a:latin typeface="Century Gothic" panose="020B0502020202020204" pitchFamily="34" charset="0"/>
              </a:rPr>
              <a:t>McKnight, K. et al. (2016). England: What makes an effective teacher? Executive summary. Pearson.  Published online at: </a:t>
            </a:r>
            <a:r>
              <a:rPr lang="en-GB" sz="1200" dirty="0">
                <a:solidFill>
                  <a:schemeClr val="accent5">
                    <a:lumMod val="50000"/>
                  </a:schemeClr>
                </a:solidFill>
                <a:latin typeface="Century Gothic" panose="020B0502020202020204" pitchFamily="34" charset="0"/>
                <a:hlinkClick r:id="rId3"/>
              </a:rPr>
              <a:t>https://www.pearson.com/content/dam/one-dot-com/one-dot-com/global/Files/efficacy-and-research/schools/global-survey/reports/RINVN9283_UK_July_ExecSum.pdf</a:t>
            </a:r>
            <a:r>
              <a:rPr lang="en-GB" sz="1200" dirty="0">
                <a:solidFill>
                  <a:schemeClr val="accent5">
                    <a:lumMod val="50000"/>
                  </a:schemeClr>
                </a:solidFill>
                <a:latin typeface="Century Gothic" panose="020B0502020202020204" pitchFamily="34" charset="0"/>
              </a:rPr>
              <a:t> </a:t>
            </a:r>
            <a:br>
              <a:rPr lang="en-GB" sz="1200" dirty="0">
                <a:solidFill>
                  <a:schemeClr val="accent5">
                    <a:lumMod val="50000"/>
                  </a:schemeClr>
                </a:solidFill>
                <a:latin typeface="Century Gothic" panose="020B0502020202020204" pitchFamily="34" charset="0"/>
              </a:rPr>
            </a:br>
            <a:r>
              <a:rPr lang="en-GB" sz="1200" dirty="0">
                <a:solidFill>
                  <a:schemeClr val="accent5">
                    <a:lumMod val="50000"/>
                  </a:schemeClr>
                </a:solidFill>
                <a:latin typeface="Century Gothic" panose="020B0502020202020204" pitchFamily="34" charset="0"/>
              </a:rPr>
              <a:t>Modern Foreign Languages Pedagogy Review (2016). Teaching Schools Council. </a:t>
            </a:r>
            <a:r>
              <a:rPr lang="en-GB" sz="1200" dirty="0">
                <a:solidFill>
                  <a:schemeClr val="accent5">
                    <a:lumMod val="50000"/>
                  </a:schemeClr>
                </a:solidFill>
                <a:latin typeface="Century Gothic" panose="020B0502020202020204" pitchFamily="34" charset="0"/>
                <a:hlinkClick r:id="rId4"/>
              </a:rPr>
              <a:t>https://www.tscouncil.org.uk/wp-content/uploads/2016/12/MFL-Pedagogy-Review-Report-2.pdf</a:t>
            </a:r>
            <a:endParaRPr lang="en-GB" sz="1200" dirty="0">
              <a:solidFill>
                <a:schemeClr val="accent5">
                  <a:lumMod val="50000"/>
                </a:schemeClr>
              </a:solidFill>
              <a:latin typeface="Century Gothic" panose="020B0502020202020204" pitchFamily="34" charset="0"/>
            </a:endParaRPr>
          </a:p>
          <a:p>
            <a:r>
              <a:rPr lang="en-GB" sz="1200" dirty="0">
                <a:solidFill>
                  <a:schemeClr val="accent5">
                    <a:lumMod val="50000"/>
                  </a:schemeClr>
                </a:solidFill>
                <a:latin typeface="Century Gothic" panose="020B0502020202020204" pitchFamily="34" charset="0"/>
              </a:rPr>
              <a:t>Noels, K.A., Pelletier, L.G., &amp; Vallerand, R. (2000). Why are you learning a second language? Motivational orientations and self-determination theory. Language Learning 50:1, 57-85.</a:t>
            </a:r>
            <a:br>
              <a:rPr lang="en-GB" sz="1200" dirty="0">
                <a:solidFill>
                  <a:schemeClr val="accent5">
                    <a:lumMod val="50000"/>
                  </a:schemeClr>
                </a:solidFill>
                <a:latin typeface="Century Gothic" panose="020B0502020202020204" pitchFamily="34" charset="0"/>
              </a:rPr>
            </a:br>
            <a:r>
              <a:rPr lang="en-GB" sz="1200" dirty="0">
                <a:solidFill>
                  <a:schemeClr val="accent5">
                    <a:lumMod val="50000"/>
                  </a:schemeClr>
                </a:solidFill>
                <a:latin typeface="Century Gothic" panose="020B0502020202020204" pitchFamily="34" charset="0"/>
              </a:rPr>
              <a:t>Noels, K. A., Clément, R., &amp; Pelletier, L. G. (1999). Perceptions of teachers’ communicative style and student’ intrinsic and extrinsic motivation. </a:t>
            </a:r>
            <a:r>
              <a:rPr lang="en-GB" sz="1200" i="1" dirty="0">
                <a:solidFill>
                  <a:schemeClr val="accent5">
                    <a:lumMod val="50000"/>
                  </a:schemeClr>
                </a:solidFill>
                <a:latin typeface="Century Gothic" panose="020B0502020202020204" pitchFamily="34" charset="0"/>
              </a:rPr>
              <a:t>The Modern Language Journal, 83</a:t>
            </a:r>
            <a:r>
              <a:rPr lang="en-GB" sz="1200" dirty="0">
                <a:solidFill>
                  <a:schemeClr val="accent5">
                    <a:lumMod val="50000"/>
                  </a:schemeClr>
                </a:solidFill>
                <a:latin typeface="Century Gothic" panose="020B0502020202020204" pitchFamily="34" charset="0"/>
              </a:rPr>
              <a:t>, 23-34.</a:t>
            </a:r>
            <a:br>
              <a:rPr lang="en-GB" sz="1200" dirty="0">
                <a:solidFill>
                  <a:schemeClr val="accent5">
                    <a:lumMod val="50000"/>
                  </a:schemeClr>
                </a:solidFill>
                <a:latin typeface="Century Gothic" panose="020B0502020202020204" pitchFamily="34" charset="0"/>
              </a:rPr>
            </a:br>
            <a:r>
              <a:rPr lang="en-GB" sz="1200" dirty="0">
                <a:solidFill>
                  <a:schemeClr val="accent5">
                    <a:lumMod val="50000"/>
                  </a:schemeClr>
                </a:solidFill>
                <a:latin typeface="Century Gothic" panose="020B0502020202020204" pitchFamily="34" charset="0"/>
              </a:rPr>
              <a:t>Oyserman, </a:t>
            </a:r>
            <a:r>
              <a:rPr lang="en-GB" sz="1200" dirty="0" err="1">
                <a:solidFill>
                  <a:schemeClr val="accent5">
                    <a:lumMod val="50000"/>
                  </a:schemeClr>
                </a:solidFill>
                <a:latin typeface="Century Gothic" panose="020B0502020202020204" pitchFamily="34" charset="0"/>
              </a:rPr>
              <a:t>Bybee</a:t>
            </a:r>
            <a:r>
              <a:rPr lang="en-GB" sz="1200" dirty="0">
                <a:solidFill>
                  <a:schemeClr val="accent5">
                    <a:lumMod val="50000"/>
                  </a:schemeClr>
                </a:solidFill>
                <a:latin typeface="Century Gothic" panose="020B0502020202020204" pitchFamily="34" charset="0"/>
              </a:rPr>
              <a:t>, &amp; Terri (2006). Possible Selves and Academic Outcomes: How and When Possible Selves Impel Action. Journal of Personality and Social Psychology, 91(1),188 –204</a:t>
            </a:r>
          </a:p>
          <a:p>
            <a:r>
              <a:rPr lang="en-GB" sz="1200" dirty="0" err="1">
                <a:solidFill>
                  <a:schemeClr val="accent5">
                    <a:lumMod val="50000"/>
                  </a:schemeClr>
                </a:solidFill>
                <a:latin typeface="Century Gothic" panose="020B0502020202020204" pitchFamily="34" charset="0"/>
              </a:rPr>
              <a:t>Pae</a:t>
            </a:r>
            <a:r>
              <a:rPr lang="en-GB" sz="1200" dirty="0">
                <a:solidFill>
                  <a:schemeClr val="accent5">
                    <a:lumMod val="50000"/>
                  </a:schemeClr>
                </a:solidFill>
                <a:latin typeface="Century Gothic" panose="020B0502020202020204" pitchFamily="34" charset="0"/>
              </a:rPr>
              <a:t>, T.I. (2008). Second Language Orientation and Self-Determination Theory: A Structural Analysis of the Factors Affecting Second Language Achievement. </a:t>
            </a:r>
            <a:r>
              <a:rPr lang="en-GB" sz="1200" i="1" dirty="0">
                <a:solidFill>
                  <a:schemeClr val="accent5">
                    <a:lumMod val="50000"/>
                  </a:schemeClr>
                </a:solidFill>
                <a:latin typeface="Century Gothic" panose="020B0502020202020204" pitchFamily="34" charset="0"/>
              </a:rPr>
              <a:t>Journal of Language and Social Psychology</a:t>
            </a:r>
            <a:r>
              <a:rPr lang="en-GB" sz="1200" dirty="0">
                <a:solidFill>
                  <a:schemeClr val="accent5">
                    <a:lumMod val="50000"/>
                  </a:schemeClr>
                </a:solidFill>
                <a:latin typeface="Century Gothic" panose="020B0502020202020204" pitchFamily="34" charset="0"/>
              </a:rPr>
              <a:t>, Vol.27, 1, 5-27</a:t>
            </a:r>
          </a:p>
          <a:p>
            <a:r>
              <a:rPr lang="en-GB" sz="1200" dirty="0">
                <a:solidFill>
                  <a:schemeClr val="accent5">
                    <a:lumMod val="50000"/>
                  </a:schemeClr>
                </a:solidFill>
                <a:latin typeface="Century Gothic" panose="020B0502020202020204" pitchFamily="34" charset="0"/>
              </a:rPr>
              <a:t>Taylor, F., &amp; Marsden, E. J. (2014). Perceptions, attitudes, and choosing to study foreign languages in England: An experimental intervention. Modern Language Journal, 98, 902–920.</a:t>
            </a:r>
            <a:br>
              <a:rPr lang="en-GB" sz="1200" dirty="0">
                <a:solidFill>
                  <a:schemeClr val="accent5">
                    <a:lumMod val="50000"/>
                  </a:schemeClr>
                </a:solidFill>
                <a:latin typeface="Century Gothic" panose="020B0502020202020204" pitchFamily="34" charset="0"/>
              </a:rPr>
            </a:br>
            <a:r>
              <a:rPr lang="en-GB" sz="1200" dirty="0">
                <a:solidFill>
                  <a:schemeClr val="accent5">
                    <a:lumMod val="50000"/>
                  </a:schemeClr>
                </a:solidFill>
                <a:latin typeface="Century Gothic" panose="020B0502020202020204" pitchFamily="34" charset="0"/>
              </a:rPr>
              <a:t>TSC (Teaching Schools Council). (2016). Modern Foreign Languages Pedagogy Review. Published online November 2016, </a:t>
            </a:r>
            <a:r>
              <a:rPr lang="en-GB" sz="1200" dirty="0">
                <a:solidFill>
                  <a:schemeClr val="accent5">
                    <a:lumMod val="50000"/>
                  </a:schemeClr>
                </a:solidFill>
                <a:latin typeface="Century Gothic" panose="020B0502020202020204" pitchFamily="34" charset="0"/>
                <a:hlinkClick r:id="rId4"/>
              </a:rPr>
              <a:t>https://www.tscouncil.org.uk/wp-content/uploads/2016/12/MFL-Pedagogy-Review-Report-2.pdf</a:t>
            </a:r>
            <a:r>
              <a:rPr lang="en-GB" sz="1200" dirty="0">
                <a:solidFill>
                  <a:schemeClr val="accent5">
                    <a:lumMod val="50000"/>
                  </a:schemeClr>
                </a:solidFill>
                <a:latin typeface="Century Gothic" panose="020B0502020202020204" pitchFamily="34" charset="0"/>
              </a:rPr>
              <a:t> </a:t>
            </a:r>
            <a:br>
              <a:rPr lang="en-GB" sz="1200" dirty="0">
                <a:solidFill>
                  <a:schemeClr val="accent5">
                    <a:lumMod val="50000"/>
                  </a:schemeClr>
                </a:solidFill>
                <a:latin typeface="Century Gothic" panose="020B0502020202020204" pitchFamily="34" charset="0"/>
              </a:rPr>
            </a:br>
            <a:r>
              <a:rPr lang="en-GB" sz="1200" dirty="0">
                <a:solidFill>
                  <a:schemeClr val="accent5">
                    <a:lumMod val="50000"/>
                  </a:schemeClr>
                </a:solidFill>
                <a:latin typeface="Century Gothic" panose="020B0502020202020204" pitchFamily="34" charset="0"/>
              </a:rPr>
              <a:t>Wingate, U. (2016). Lots of games and little challenge: A snapshot of modern foreign language teaching in English secondary schools. The Language Learning Journal. Published Online 7 June 2016, </a:t>
            </a:r>
            <a:r>
              <a:rPr lang="en-GB" sz="1200" dirty="0">
                <a:solidFill>
                  <a:schemeClr val="accent5">
                    <a:lumMod val="50000"/>
                  </a:schemeClr>
                </a:solidFill>
                <a:latin typeface="Century Gothic" panose="020B0502020202020204" pitchFamily="34" charset="0"/>
                <a:hlinkClick r:id="rId5"/>
              </a:rPr>
              <a:t>https://doi.org/10.1080/09571736.2016.1161061</a:t>
            </a:r>
            <a:r>
              <a:rPr lang="en-GB" sz="1200" dirty="0">
                <a:solidFill>
                  <a:schemeClr val="accent5">
                    <a:lumMod val="50000"/>
                  </a:schemeClr>
                </a:solidFill>
                <a:latin typeface="Century Gothic" panose="020B0502020202020204" pitchFamily="34" charset="0"/>
              </a:rPr>
              <a:t/>
            </a:r>
            <a:br>
              <a:rPr lang="en-GB" sz="1200" dirty="0">
                <a:solidFill>
                  <a:schemeClr val="accent5">
                    <a:lumMod val="50000"/>
                  </a:schemeClr>
                </a:solidFill>
                <a:latin typeface="Century Gothic" panose="020B0502020202020204" pitchFamily="34" charset="0"/>
              </a:rPr>
            </a:br>
            <a:r>
              <a:rPr lang="en-GB" sz="1200" dirty="0" err="1">
                <a:solidFill>
                  <a:schemeClr val="accent5">
                    <a:lumMod val="50000"/>
                  </a:schemeClr>
                </a:solidFill>
                <a:latin typeface="Century Gothic" panose="020B0502020202020204" pitchFamily="34" charset="0"/>
              </a:rPr>
              <a:t>Woll</a:t>
            </a:r>
            <a:r>
              <a:rPr lang="en-GB" sz="1200" dirty="0">
                <a:solidFill>
                  <a:schemeClr val="accent5">
                    <a:lumMod val="50000"/>
                  </a:schemeClr>
                </a:solidFill>
                <a:latin typeface="Century Gothic" panose="020B0502020202020204" pitchFamily="34" charset="0"/>
              </a:rPr>
              <a:t>, B., &amp; Wei, L. (2018). Cognitive Benefits of Language Learning: Broadening our perspectives. Final Report to the British Academy</a:t>
            </a:r>
          </a:p>
        </p:txBody>
      </p:sp>
    </p:spTree>
    <p:extLst>
      <p:ext uri="{BB962C8B-B14F-4D97-AF65-F5344CB8AC3E}">
        <p14:creationId xmlns:p14="http://schemas.microsoft.com/office/powerpoint/2010/main" val="6090771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Session aims</a:t>
            </a:r>
          </a:p>
        </p:txBody>
      </p:sp>
      <p:sp>
        <p:nvSpPr>
          <p:cNvPr id="3" name="Content Placeholder 2"/>
          <p:cNvSpPr>
            <a:spLocks noGrp="1"/>
          </p:cNvSpPr>
          <p:nvPr>
            <p:ph idx="1"/>
          </p:nvPr>
        </p:nvSpPr>
        <p:spPr/>
        <p:txBody>
          <a:bodyPr/>
          <a:lstStyle/>
          <a:p>
            <a:r>
              <a:rPr lang="en-GB" dirty="0"/>
              <a:t>review (briefly!) the evidence for language learning motivation in England</a:t>
            </a:r>
          </a:p>
          <a:p>
            <a:r>
              <a:rPr lang="en-GB" dirty="0"/>
              <a:t>identify key motivational drivers for students in language learning</a:t>
            </a:r>
          </a:p>
          <a:p>
            <a:r>
              <a:rPr lang="en-GB" dirty="0" smtClean="0"/>
              <a:t>explore the pedagogy and classroom factors that improve language learning motivation</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7454" y="1671817"/>
            <a:ext cx="584973" cy="609347"/>
          </a:xfrm>
          <a:prstGeom prst="rect">
            <a:avLst/>
          </a:prstGeom>
        </p:spPr>
      </p:pic>
    </p:spTree>
    <p:extLst>
      <p:ext uri="{BB962C8B-B14F-4D97-AF65-F5344CB8AC3E}">
        <p14:creationId xmlns:p14="http://schemas.microsoft.com/office/powerpoint/2010/main" val="25477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600" y="1737916"/>
            <a:ext cx="9080500" cy="4256484"/>
          </a:xfrm>
          <a:prstGeom prst="rect">
            <a:avLst/>
          </a:prstGeom>
          <a:effectLst>
            <a:outerShdw blurRad="50800" dist="38100" dir="5400000" algn="t" rotWithShape="0">
              <a:prstClr val="black">
                <a:alpha val="40000"/>
              </a:prstClr>
            </a:outerShdw>
          </a:effectLst>
        </p:spPr>
      </p:pic>
      <p:sp>
        <p:nvSpPr>
          <p:cNvPr id="5" name="Rectangle 4"/>
          <p:cNvSpPr/>
          <p:nvPr/>
        </p:nvSpPr>
        <p:spPr>
          <a:xfrm>
            <a:off x="300164" y="247134"/>
            <a:ext cx="10037636" cy="1200329"/>
          </a:xfrm>
          <a:prstGeom prst="rect">
            <a:avLst/>
          </a:prstGeom>
        </p:spPr>
        <p:txBody>
          <a:bodyPr wrap="square">
            <a:spAutoFit/>
          </a:bodyPr>
          <a:lstStyle/>
          <a:p>
            <a:r>
              <a:rPr lang="en-GB" sz="2400" b="1" dirty="0">
                <a:solidFill>
                  <a:srgbClr val="F66400"/>
                </a:solidFill>
                <a:latin typeface="Century Gothic" panose="020B0502020202020204" pitchFamily="34" charset="0"/>
              </a:rPr>
              <a:t>What</a:t>
            </a:r>
            <a:r>
              <a:rPr lang="en-GB" sz="2400" dirty="0">
                <a:solidFill>
                  <a:prstClr val="black"/>
                </a:solidFill>
                <a:latin typeface="Century Gothic" panose="020B0502020202020204" pitchFamily="34" charset="0"/>
              </a:rPr>
              <a:t> </a:t>
            </a:r>
            <a:r>
              <a:rPr lang="en-GB" sz="2400" dirty="0" smtClean="0">
                <a:solidFill>
                  <a:srgbClr val="4472C4">
                    <a:lumMod val="50000"/>
                  </a:srgbClr>
                </a:solidFill>
                <a:latin typeface="Century Gothic" panose="020B0502020202020204" pitchFamily="34" charset="0"/>
              </a:rPr>
              <a:t>most motivates your students? </a:t>
            </a:r>
            <a:br>
              <a:rPr lang="en-GB" sz="2400" dirty="0" smtClean="0">
                <a:solidFill>
                  <a:srgbClr val="4472C4">
                    <a:lumMod val="50000"/>
                  </a:srgbClr>
                </a:solidFill>
                <a:latin typeface="Century Gothic" panose="020B0502020202020204" pitchFamily="34" charset="0"/>
              </a:rPr>
            </a:br>
            <a:r>
              <a:rPr lang="en-GB" sz="2400" b="1" dirty="0" smtClean="0">
                <a:solidFill>
                  <a:srgbClr val="F66400"/>
                </a:solidFill>
                <a:latin typeface="Century Gothic" panose="020B0502020202020204" pitchFamily="34" charset="0"/>
              </a:rPr>
              <a:t>How</a:t>
            </a:r>
            <a:r>
              <a:rPr lang="en-GB" sz="2400" dirty="0" smtClean="0">
                <a:solidFill>
                  <a:srgbClr val="4472C4">
                    <a:lumMod val="50000"/>
                  </a:srgbClr>
                </a:solidFill>
                <a:latin typeface="Century Gothic" panose="020B0502020202020204" pitchFamily="34" charset="0"/>
              </a:rPr>
              <a:t> sustained is their motivation?  </a:t>
            </a:r>
            <a:br>
              <a:rPr lang="en-GB" sz="2400" dirty="0" smtClean="0">
                <a:solidFill>
                  <a:srgbClr val="4472C4">
                    <a:lumMod val="50000"/>
                  </a:srgbClr>
                </a:solidFill>
                <a:latin typeface="Century Gothic" panose="020B0502020202020204" pitchFamily="34" charset="0"/>
              </a:rPr>
            </a:br>
            <a:r>
              <a:rPr lang="en-GB" sz="2400" b="1" dirty="0" smtClean="0">
                <a:solidFill>
                  <a:srgbClr val="F66400"/>
                </a:solidFill>
                <a:latin typeface="Century Gothic" panose="020B0502020202020204" pitchFamily="34" charset="0"/>
              </a:rPr>
              <a:t>When</a:t>
            </a:r>
            <a:r>
              <a:rPr lang="en-GB" sz="2400" dirty="0" smtClean="0">
                <a:solidFill>
                  <a:srgbClr val="4472C4">
                    <a:lumMod val="50000"/>
                  </a:srgbClr>
                </a:solidFill>
                <a:latin typeface="Century Gothic" panose="020B0502020202020204" pitchFamily="34" charset="0"/>
              </a:rPr>
              <a:t> are they de-motivated? </a:t>
            </a:r>
            <a:r>
              <a:rPr lang="en-GB" sz="2400" b="1" dirty="0" smtClean="0">
                <a:solidFill>
                  <a:srgbClr val="F66400"/>
                </a:solidFill>
                <a:latin typeface="Century Gothic" panose="020B0502020202020204" pitchFamily="34" charset="0"/>
              </a:rPr>
              <a:t>What </a:t>
            </a:r>
            <a:r>
              <a:rPr lang="en-GB" sz="2400" dirty="0" smtClean="0">
                <a:solidFill>
                  <a:srgbClr val="4472C4">
                    <a:lumMod val="50000"/>
                  </a:srgbClr>
                </a:solidFill>
                <a:latin typeface="Century Gothic" panose="020B0502020202020204" pitchFamily="34" charset="0"/>
              </a:rPr>
              <a:t>do they say? </a:t>
            </a:r>
            <a:endParaRPr lang="en-GB" sz="2400" i="1"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67452306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TotalTime>
  <Words>6542</Words>
  <Application>Microsoft Office PowerPoint</Application>
  <PresentationFormat>Widescreen</PresentationFormat>
  <Paragraphs>1199</Paragraphs>
  <Slides>71</Slides>
  <Notes>56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71</vt:i4>
      </vt:variant>
    </vt:vector>
  </HeadingPairs>
  <TitlesOfParts>
    <vt:vector size="83" baseType="lpstr">
      <vt:lpstr>Batang</vt:lpstr>
      <vt:lpstr>华文仿宋</vt:lpstr>
      <vt:lpstr>Arial</vt:lpstr>
      <vt:lpstr>Arial Rounded MT Bold</vt:lpstr>
      <vt:lpstr>Calibri</vt:lpstr>
      <vt:lpstr>Century Gothic</vt:lpstr>
      <vt:lpstr>Times New Roman</vt:lpstr>
      <vt:lpstr>Tw Cen MT</vt:lpstr>
      <vt:lpstr>Wingdings</vt:lpstr>
      <vt:lpstr>1_Office Theme</vt:lpstr>
      <vt:lpstr>2_Office Theme</vt:lpstr>
      <vt:lpstr>15_Office Theme</vt:lpstr>
      <vt:lpstr>PowerPoint Presentation</vt:lpstr>
      <vt:lpstr>PowerPoint Presentation</vt:lpstr>
      <vt:lpstr>Session aims</vt:lpstr>
      <vt:lpstr>PowerPoint Presentation</vt:lpstr>
      <vt:lpstr>PowerPoint Presentation</vt:lpstr>
      <vt:lpstr>PowerPoint Presentation</vt:lpstr>
      <vt:lpstr>Participation in language learning at KS4 and beyond</vt:lpstr>
      <vt:lpstr>Session aims</vt:lpstr>
      <vt:lpstr>PowerPoint Presentation</vt:lpstr>
      <vt:lpstr>PowerPoint Presentation</vt:lpstr>
      <vt:lpstr>Factors that influence motivation (1):  usually somewhat beyond teachers’ control</vt:lpstr>
      <vt:lpstr>Language Trends Survey 2019</vt:lpstr>
      <vt:lpstr>Factors that influence motivation (2):  teachers can often do something about these</vt:lpstr>
      <vt:lpstr>MFL Pedagogy Review Report November 2016</vt:lpstr>
      <vt:lpstr>PowerPoint Presentation</vt:lpstr>
      <vt:lpstr>Cognition and affect A lot of thinking and feeling!</vt:lpstr>
      <vt:lpstr>Summary findings from language learning motivation research</vt:lpstr>
      <vt:lpstr>Session aims</vt:lpstr>
      <vt:lpstr>Motivation and knowledge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words?</vt:lpstr>
      <vt:lpstr>PowerPoint Presentation</vt:lpstr>
      <vt:lpstr>Which words?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Having and being - using the verbs avoir and être</vt:lpstr>
      <vt:lpstr>PowerPoint Presentation</vt:lpstr>
      <vt:lpstr>PowerPoint Presentation</vt:lpstr>
      <vt:lpstr>PowerPoint Presentation</vt:lpstr>
      <vt:lpstr>PowerPoint Presentation</vt:lpstr>
      <vt:lpstr>PowerPoint Presentation</vt:lpstr>
      <vt:lpstr>PowerPoint Presentation</vt:lpstr>
      <vt:lpstr>Idées de génie</vt:lpstr>
      <vt:lpstr>English has…French words.</vt:lpstr>
      <vt:lpstr>% modern English words from each language</vt:lpstr>
      <vt:lpstr>PowerPoint Presentation</vt:lpstr>
      <vt:lpstr>PowerPoint Presentation</vt:lpstr>
      <vt:lpstr>PowerPoint Presentation</vt:lpstr>
      <vt:lpstr>PowerPoint Presentation</vt:lpstr>
      <vt:lpstr>Long-term engagement in language learning</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21</cp:revision>
  <dcterms:created xsi:type="dcterms:W3CDTF">2019-03-27T07:30:03Z</dcterms:created>
  <dcterms:modified xsi:type="dcterms:W3CDTF">2019-09-26T15:02:29Z</dcterms:modified>
</cp:coreProperties>
</file>