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Lst>
  <p:notesMasterIdLst>
    <p:notesMasterId r:id="rId22"/>
  </p:notesMasterIdLst>
  <p:sldIdLst>
    <p:sldId id="264" r:id="rId6"/>
    <p:sldId id="314" r:id="rId7"/>
    <p:sldId id="298" r:id="rId8"/>
    <p:sldId id="299" r:id="rId9"/>
    <p:sldId id="315" r:id="rId10"/>
    <p:sldId id="316" r:id="rId11"/>
    <p:sldId id="277" r:id="rId12"/>
    <p:sldId id="317" r:id="rId13"/>
    <p:sldId id="318" r:id="rId14"/>
    <p:sldId id="320" r:id="rId15"/>
    <p:sldId id="319" r:id="rId16"/>
    <p:sldId id="321" r:id="rId17"/>
    <p:sldId id="322" r:id="rId18"/>
    <p:sldId id="323" r:id="rId19"/>
    <p:sldId id="324" r:id="rId20"/>
    <p:sldId id="5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70418" autoAdjust="0"/>
  </p:normalViewPr>
  <p:slideViewPr>
    <p:cSldViewPr snapToGrid="0">
      <p:cViewPr varScale="1">
        <p:scale>
          <a:sx n="51" d="100"/>
          <a:sy n="51"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35105-843E-4EE1-9A71-8FFBA97EF931}" type="datetimeFigureOut">
              <a:rPr lang="en-GB" smtClean="0"/>
              <a:t>03/04/2020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15950-8F32-4993-9687-72EEFD15DCDE}" type="slidenum">
              <a:rPr lang="en-GB" smtClean="0"/>
              <a:t>‹#›</a:t>
            </a:fld>
            <a:endParaRPr lang="en-GB"/>
          </a:p>
        </p:txBody>
      </p:sp>
    </p:spTree>
    <p:extLst>
      <p:ext uri="{BB962C8B-B14F-4D97-AF65-F5344CB8AC3E}">
        <p14:creationId xmlns:p14="http://schemas.microsoft.com/office/powerpoint/2010/main" val="136130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i="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i="1" baseline="0" dirty="0"/>
              <a:t>- </a:t>
            </a:r>
            <a:r>
              <a:rPr lang="en-GB" i="0" baseline="0" dirty="0"/>
              <a:t>revisit SSC </a:t>
            </a:r>
            <a:r>
              <a:rPr lang="en-GB" b="1" i="0" baseline="0" dirty="0"/>
              <a:t>[on]</a:t>
            </a:r>
            <a:endParaRPr lang="en-GB" i="1"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73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Je </a:t>
            </a:r>
            <a:r>
              <a:rPr lang="en-GB" dirty="0" err="1"/>
              <a:t>parle</a:t>
            </a:r>
            <a:r>
              <a:rPr lang="en-GB" dirty="0"/>
              <a:t> </a:t>
            </a:r>
            <a:r>
              <a:rPr lang="en-GB" sz="1200" dirty="0">
                <a:solidFill>
                  <a:srgbClr val="115076"/>
                </a:solidFill>
              </a:rPr>
              <a:t>à Soissons. Tu </a:t>
            </a:r>
            <a:r>
              <a:rPr lang="en-GB" sz="1200" dirty="0" err="1">
                <a:solidFill>
                  <a:srgbClr val="115076"/>
                </a:solidFill>
              </a:rPr>
              <a:t>parles</a:t>
            </a:r>
            <a:r>
              <a:rPr lang="en-GB" sz="1200" dirty="0">
                <a:solidFill>
                  <a:srgbClr val="115076"/>
                </a:solidFill>
              </a:rPr>
              <a:t> à Chaumont.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18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Je </a:t>
            </a:r>
            <a:r>
              <a:rPr lang="en-GB" dirty="0" err="1"/>
              <a:t>marche</a:t>
            </a:r>
            <a:r>
              <a:rPr lang="en-GB" dirty="0"/>
              <a:t> </a:t>
            </a:r>
            <a:r>
              <a:rPr lang="en-GB" sz="1200" dirty="0">
                <a:solidFill>
                  <a:srgbClr val="115076"/>
                </a:solidFill>
              </a:rPr>
              <a:t>à </a:t>
            </a:r>
            <a:r>
              <a:rPr lang="en-GB" sz="1200" dirty="0" err="1">
                <a:solidFill>
                  <a:srgbClr val="115076"/>
                </a:solidFill>
              </a:rPr>
              <a:t>Mâcon</a:t>
            </a:r>
            <a:r>
              <a:rPr lang="en-GB" sz="1200" dirty="0">
                <a:solidFill>
                  <a:srgbClr val="115076"/>
                </a:solidFill>
              </a:rPr>
              <a:t>. Tu marches à </a:t>
            </a:r>
            <a:r>
              <a:rPr lang="en-GB" sz="1200" dirty="0" err="1">
                <a:solidFill>
                  <a:srgbClr val="115076"/>
                </a:solidFill>
              </a:rPr>
              <a:t>Larrau</a:t>
            </a:r>
            <a:r>
              <a:rPr lang="en-GB" sz="1200" dirty="0">
                <a:solidFill>
                  <a:srgbClr val="115076"/>
                </a:solidFill>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860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Je </a:t>
            </a:r>
            <a:r>
              <a:rPr lang="en-GB" dirty="0" err="1"/>
              <a:t>reste</a:t>
            </a:r>
            <a:r>
              <a:rPr lang="en-GB" dirty="0"/>
              <a:t> </a:t>
            </a:r>
            <a:r>
              <a:rPr lang="en-GB" sz="1200" dirty="0">
                <a:solidFill>
                  <a:srgbClr val="115076"/>
                </a:solidFill>
              </a:rPr>
              <a:t>à </a:t>
            </a:r>
            <a:r>
              <a:rPr lang="en-GB" sz="1200" dirty="0" err="1">
                <a:solidFill>
                  <a:srgbClr val="115076"/>
                </a:solidFill>
              </a:rPr>
              <a:t>Montluçon</a:t>
            </a:r>
            <a:r>
              <a:rPr lang="en-GB" sz="1200" dirty="0">
                <a:solidFill>
                  <a:srgbClr val="115076"/>
                </a:solidFill>
              </a:rPr>
              <a:t>. Tu </a:t>
            </a:r>
            <a:r>
              <a:rPr lang="en-GB" sz="1200" dirty="0" err="1">
                <a:solidFill>
                  <a:srgbClr val="115076"/>
                </a:solidFill>
              </a:rPr>
              <a:t>restes</a:t>
            </a:r>
            <a:r>
              <a:rPr lang="en-GB" sz="1200" dirty="0">
                <a:solidFill>
                  <a:srgbClr val="115076"/>
                </a:solidFill>
              </a:rPr>
              <a:t> à Monaco.</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4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Je </a:t>
            </a:r>
            <a:r>
              <a:rPr lang="en-GB" dirty="0" err="1"/>
              <a:t>chante</a:t>
            </a:r>
            <a:r>
              <a:rPr lang="en-GB" dirty="0"/>
              <a:t> </a:t>
            </a:r>
            <a:r>
              <a:rPr lang="en-GB" sz="1200" dirty="0">
                <a:solidFill>
                  <a:srgbClr val="115076"/>
                </a:solidFill>
              </a:rPr>
              <a:t>à Avignon. Tu </a:t>
            </a:r>
            <a:r>
              <a:rPr lang="en-GB" sz="1200" dirty="0" err="1">
                <a:solidFill>
                  <a:srgbClr val="115076"/>
                </a:solidFill>
              </a:rPr>
              <a:t>chantes</a:t>
            </a:r>
            <a:r>
              <a:rPr lang="en-GB" sz="1200" dirty="0">
                <a:solidFill>
                  <a:srgbClr val="115076"/>
                </a:solidFill>
              </a:rPr>
              <a:t> à </a:t>
            </a:r>
            <a:r>
              <a:rPr lang="en-GB" sz="1200" dirty="0" err="1">
                <a:solidFill>
                  <a:srgbClr val="115076"/>
                </a:solidFill>
              </a:rPr>
              <a:t>Avallon</a:t>
            </a:r>
            <a:r>
              <a:rPr lang="en-GB" sz="1200" dirty="0">
                <a:solidFill>
                  <a:srgbClr val="115076"/>
                </a:solidFill>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268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Je </a:t>
            </a:r>
            <a:r>
              <a:rPr lang="en-GB" dirty="0" err="1"/>
              <a:t>pense</a:t>
            </a:r>
            <a:r>
              <a:rPr lang="en-GB" dirty="0"/>
              <a:t> </a:t>
            </a:r>
            <a:r>
              <a:rPr lang="en-GB" sz="1200" dirty="0">
                <a:solidFill>
                  <a:srgbClr val="115076"/>
                </a:solidFill>
              </a:rPr>
              <a:t>à </a:t>
            </a:r>
            <a:r>
              <a:rPr lang="en-GB" sz="1200" dirty="0" err="1">
                <a:solidFill>
                  <a:srgbClr val="115076"/>
                </a:solidFill>
              </a:rPr>
              <a:t>Briançon</a:t>
            </a:r>
            <a:r>
              <a:rPr lang="en-GB" sz="1200" dirty="0">
                <a:solidFill>
                  <a:srgbClr val="115076"/>
                </a:solidFill>
              </a:rPr>
              <a:t>. Tu </a:t>
            </a:r>
            <a:r>
              <a:rPr lang="en-GB" sz="1200" dirty="0" err="1">
                <a:solidFill>
                  <a:srgbClr val="115076"/>
                </a:solidFill>
              </a:rPr>
              <a:t>penses</a:t>
            </a:r>
            <a:r>
              <a:rPr lang="en-GB" sz="1200" dirty="0">
                <a:solidFill>
                  <a:srgbClr val="115076"/>
                </a:solidFill>
              </a:rPr>
              <a:t> à </a:t>
            </a:r>
            <a:r>
              <a:rPr lang="en-GB" sz="1200" dirty="0" err="1">
                <a:solidFill>
                  <a:srgbClr val="115076"/>
                </a:solidFill>
              </a:rPr>
              <a:t>Besançon</a:t>
            </a:r>
            <a:r>
              <a:rPr lang="en-GB" sz="1200" dirty="0">
                <a:solidFill>
                  <a:srgbClr val="115076"/>
                </a:solidFill>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233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Je </a:t>
            </a:r>
            <a:r>
              <a:rPr lang="en-GB" dirty="0" err="1"/>
              <a:t>travaille</a:t>
            </a:r>
            <a:r>
              <a:rPr lang="en-GB" dirty="0"/>
              <a:t> </a:t>
            </a:r>
            <a:r>
              <a:rPr lang="en-GB" sz="1200" dirty="0">
                <a:solidFill>
                  <a:srgbClr val="115076"/>
                </a:solidFill>
              </a:rPr>
              <a:t>à Quiberon. Tu </a:t>
            </a:r>
            <a:r>
              <a:rPr lang="en-GB" sz="1200" dirty="0" err="1">
                <a:solidFill>
                  <a:srgbClr val="115076"/>
                </a:solidFill>
              </a:rPr>
              <a:t>travailles</a:t>
            </a:r>
            <a:r>
              <a:rPr lang="en-GB" sz="1200" dirty="0">
                <a:solidFill>
                  <a:srgbClr val="115076"/>
                </a:solidFill>
              </a:rPr>
              <a:t> à </a:t>
            </a:r>
            <a:r>
              <a:rPr lang="en-GB" sz="1200" dirty="0" err="1">
                <a:solidFill>
                  <a:srgbClr val="115076"/>
                </a:solidFill>
              </a:rPr>
              <a:t>Concarneau</a:t>
            </a:r>
            <a:r>
              <a:rPr lang="en-GB" sz="1200" dirty="0">
                <a:solidFill>
                  <a:srgbClr val="115076"/>
                </a:solidFill>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78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activity practises production of the target SSC [on] and contrasts SSC [au / eau / o] from lesson 1, using cognates in order to “un-learn” the English pronunciation. </a:t>
            </a:r>
          </a:p>
          <a:p>
            <a:endParaRPr lang="en-GB" b="0" dirty="0"/>
          </a:p>
          <a:p>
            <a:r>
              <a:rPr lang="en-GB" b="0" dirty="0"/>
              <a:t>PROCEDURE:</a:t>
            </a:r>
          </a:p>
          <a:p>
            <a:r>
              <a:rPr lang="en-GB" b="0" dirty="0"/>
              <a:t>Students work in pairs, alternately saying one of the words and listening to spot errors in their partner’s pronunciation. They get one point for each correct French pronunciation of the SSC – no points for the English equivalent!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rankings (1 is the most common word in French): </a:t>
            </a:r>
            <a:br>
              <a:rPr lang="en-GB" baseline="0" dirty="0"/>
            </a:br>
            <a:r>
              <a:rPr lang="en-GB" b="0" baseline="0" dirty="0"/>
              <a:t>concert [1697], euro [1753], front [1729], liaison [1968], local [622], moral [1226], photo [1412], prison [1010], total [658], constant [1762]</a:t>
            </a:r>
            <a:br>
              <a:rPr lang="en-GB" b="0"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15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word: non [72]</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0" dirty="0"/>
              <a:t>1. Present the SSC and say the </a:t>
            </a:r>
            <a:r>
              <a:rPr lang="en-GB" b="1" dirty="0"/>
              <a:t>[on]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non</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a:t>
            </a:r>
            <a:r>
              <a:rPr lang="en-GB" dirty="0"/>
              <a:t>shake one’s head</a:t>
            </a:r>
            <a:r>
              <a:rPr lang="en-GB" baseline="0" dirty="0"/>
              <a:t> whilst waggling one’s index finger.</a:t>
            </a:r>
            <a:br>
              <a:rPr lang="en-GB" baseline="0" dirty="0"/>
            </a:br>
            <a:r>
              <a:rPr lang="en-GB" baseline="0" dirty="0"/>
              <a:t>4. Roll back the animations and work through 1-3 again, but this time, dropping your voice completely to listen carefully to the students saying the </a:t>
            </a:r>
            <a:r>
              <a:rPr lang="en-GB" b="1" dirty="0"/>
              <a:t>[on] </a:t>
            </a:r>
            <a:r>
              <a:rPr lang="en-GB" baseline="0" dirty="0"/>
              <a:t>sound, pronouncing </a:t>
            </a:r>
            <a:r>
              <a:rPr lang="en-GB" b="0" baseline="0" dirty="0"/>
              <a:t>”</a:t>
            </a:r>
            <a:r>
              <a:rPr lang="en-GB" b="1" baseline="0" dirty="0"/>
              <a:t>non</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6535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7985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6535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[on] </a:t>
            </a:r>
            <a:r>
              <a:rPr lang="en-GB" baseline="0" dirty="0"/>
              <a:t>and then the </a:t>
            </a:r>
            <a:r>
              <a:rPr lang="en-GB" b="1" baseline="0" dirty="0"/>
              <a:t>source</a:t>
            </a:r>
            <a:r>
              <a:rPr lang="en-GB" baseline="0" dirty="0"/>
              <a:t> word </a:t>
            </a:r>
            <a:r>
              <a:rPr lang="en-GB" b="1" baseline="0" dirty="0"/>
              <a:t>‘non</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r>
              <a:rPr lang="en-GB" baseline="0" dirty="0"/>
              <a:t>Word frequency rankings (1 is the most common word in French): </a:t>
            </a:r>
            <a:br>
              <a:rPr lang="en-GB" baseline="0" dirty="0"/>
            </a:br>
            <a:r>
              <a:rPr lang="en-GB" b="1" baseline="0" dirty="0" err="1"/>
              <a:t>onze</a:t>
            </a:r>
            <a:r>
              <a:rPr lang="en-GB" baseline="0" dirty="0"/>
              <a:t> [2447]; </a:t>
            </a:r>
            <a:r>
              <a:rPr lang="en-GB" b="1" baseline="0" dirty="0"/>
              <a:t>continuer </a:t>
            </a:r>
            <a:r>
              <a:rPr lang="en-GB" b="0" baseline="0" dirty="0"/>
              <a:t>[113]</a:t>
            </a:r>
            <a:r>
              <a:rPr lang="en-GB" baseline="0" dirty="0"/>
              <a:t> </a:t>
            </a:r>
            <a:r>
              <a:rPr lang="en-GB" b="1" baseline="0" dirty="0"/>
              <a:t>monde</a:t>
            </a:r>
            <a:r>
              <a:rPr lang="en-GB" baseline="0" dirty="0"/>
              <a:t> [77]; </a:t>
            </a:r>
            <a:r>
              <a:rPr lang="en-GB" b="1" baseline="0" dirty="0" err="1"/>
              <a:t>montrer</a:t>
            </a:r>
            <a:r>
              <a:rPr lang="en-GB" baseline="0" dirty="0"/>
              <a:t> [108]; </a:t>
            </a:r>
            <a:r>
              <a:rPr lang="en-GB" b="1" baseline="0" dirty="0"/>
              <a:t>au fond</a:t>
            </a:r>
            <a:r>
              <a:rPr lang="en-GB" baseline="0" dirty="0"/>
              <a:t> [553]; </a:t>
            </a:r>
            <a:r>
              <a:rPr lang="en-GB" b="1" baseline="0" dirty="0"/>
              <a:t>non </a:t>
            </a:r>
            <a:r>
              <a:rPr lang="en-GB" baseline="0" dirty="0"/>
              <a:t>[72].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8716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3802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8716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practises oral recognition of this week’s SSC [on] in contrast to the similar-sounding SSC [au / </a:t>
            </a:r>
            <a:r>
              <a:rPr lang="en-GB" dirty="0" err="1"/>
              <a:t>eau</a:t>
            </a:r>
            <a:r>
              <a:rPr lang="en-GB" dirty="0"/>
              <a:t> / o]. It also refreshes students’ memories of some previously-learned regular –ER verbs in the 1</a:t>
            </a:r>
            <a:r>
              <a:rPr lang="en-GB" baseline="30000" dirty="0"/>
              <a:t>st</a:t>
            </a:r>
            <a:r>
              <a:rPr lang="en-GB" dirty="0"/>
              <a:t> and 2</a:t>
            </a:r>
            <a:r>
              <a:rPr lang="en-GB" baseline="30000" dirty="0"/>
              <a:t>nd</a:t>
            </a:r>
            <a:r>
              <a:rPr lang="en-GB" dirty="0"/>
              <a:t> person singular, as well as the previous week’s work on the use of “à” with towns and 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check students’ understanding of the L2 instructions. Draw attention to the near-cognates “</a:t>
            </a:r>
            <a:r>
              <a:rPr lang="en-GB" dirty="0" err="1"/>
              <a:t>difficulté</a:t>
            </a:r>
            <a:r>
              <a:rPr lang="en-GB" dirty="0"/>
              <a:t>” and “</a:t>
            </a:r>
            <a:r>
              <a:rPr lang="en-GB" dirty="0" err="1"/>
              <a:t>erreurs</a:t>
            </a:r>
            <a:r>
              <a:rPr lang="en-GB" dirty="0"/>
              <a:t>”, which have not been previously encountered. “</a:t>
            </a:r>
            <a:r>
              <a:rPr lang="en-GB" dirty="0" err="1"/>
              <a:t>Po</a:t>
            </a:r>
            <a:r>
              <a:rPr lang="en-GB" sz="1200" dirty="0" err="1">
                <a:solidFill>
                  <a:srgbClr val="115076"/>
                </a:solidFill>
              </a:rPr>
              <a:t>ète</a:t>
            </a:r>
            <a:r>
              <a:rPr lang="en-GB" sz="1200" dirty="0">
                <a:solidFill>
                  <a:srgbClr val="115076"/>
                </a:solidFill>
              </a:rPr>
              <a:t>” / “</a:t>
            </a:r>
            <a:r>
              <a:rPr lang="en-GB" sz="1200" dirty="0" err="1">
                <a:solidFill>
                  <a:srgbClr val="115076"/>
                </a:solidFill>
              </a:rPr>
              <a:t>poème</a:t>
            </a:r>
            <a:r>
              <a:rPr lang="en-GB" sz="1200" dirty="0">
                <a:solidFill>
                  <a:srgbClr val="115076"/>
                </a:solidFill>
              </a:rPr>
              <a:t>” and “rime” have been introduced previously, but may need some refreshing. The feminine “bonne” and “</a:t>
            </a:r>
            <a:r>
              <a:rPr lang="en-GB" sz="1200" dirty="0" err="1">
                <a:solidFill>
                  <a:srgbClr val="115076"/>
                </a:solidFill>
              </a:rPr>
              <a:t>mauvaise</a:t>
            </a:r>
            <a:r>
              <a:rPr lang="en-GB" sz="1200" dirty="0">
                <a:solidFill>
                  <a:srgbClr val="115076"/>
                </a:solidFill>
              </a:rPr>
              <a:t>” have not been encountered in this form, so encourage students to decode from the previously learnt “bon” and “</a:t>
            </a:r>
            <a:r>
              <a:rPr lang="en-GB" sz="1200" dirty="0" err="1">
                <a:solidFill>
                  <a:srgbClr val="115076"/>
                </a:solidFill>
              </a:rPr>
              <a:t>mauvais</a:t>
            </a:r>
            <a:r>
              <a:rPr lang="en-GB" sz="1200" dirty="0">
                <a:solidFill>
                  <a:srgbClr val="115076"/>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15076"/>
                </a:solidFill>
              </a:rPr>
              <a:t>Students write 1-8 in their workbooks. Click the number button to play the audio – the number of times may vary depending on the needs and level of the class. Students draw a smiley face if the two lines rhyme (if the second line ends with [o]), or a sad face if they do not (if the second line ends with [au / </a:t>
            </a:r>
            <a:r>
              <a:rPr lang="en-GB" sz="1200" dirty="0" err="1">
                <a:solidFill>
                  <a:srgbClr val="115076"/>
                </a:solidFill>
              </a:rPr>
              <a:t>eau</a:t>
            </a:r>
            <a:r>
              <a:rPr lang="en-GB" sz="1200" dirty="0">
                <a:solidFill>
                  <a:srgbClr val="115076"/>
                </a:solidFill>
              </a:rPr>
              <a:t> / o] – no need to transcribe the missing word. Place names are used to limit reliance on vocabulary knowledge – the focus is simply on recognising the SSC.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15076"/>
                </a:solidFill>
              </a:rPr>
              <a:t>The slides are animated so that the smiley or sad face is highlighted first, then the missing word appears on the next click. Pronunciation can be practised at this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1507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15076"/>
                </a:solidFill>
              </a:rPr>
              <a:t>TRANSCRIPT: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115076"/>
                </a:solidFill>
              </a:rPr>
              <a:t>Je mange à Dijon. Tu </a:t>
            </a:r>
            <a:r>
              <a:rPr lang="en-GB" sz="1200" dirty="0" err="1">
                <a:solidFill>
                  <a:srgbClr val="115076"/>
                </a:solidFill>
              </a:rPr>
              <a:t>manges</a:t>
            </a:r>
            <a:r>
              <a:rPr lang="en-GB" sz="1200" dirty="0">
                <a:solidFill>
                  <a:srgbClr val="115076"/>
                </a:solidFill>
              </a:rPr>
              <a:t> à </a:t>
            </a:r>
            <a:r>
              <a:rPr lang="en-GB" sz="1200" dirty="0" err="1">
                <a:solidFill>
                  <a:srgbClr val="115076"/>
                </a:solidFill>
              </a:rPr>
              <a:t>Menton</a:t>
            </a:r>
            <a:r>
              <a:rPr lang="en-GB" sz="1200" dirty="0">
                <a:solidFill>
                  <a:srgbClr val="115076"/>
                </a:solidFill>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solidFill>
                <a:srgbClr val="11507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15076"/>
                </a:solidFill>
              </a:rPr>
              <a:t>Frequency information for non-SOW (near-)cognates: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rgbClr val="115076"/>
                </a:solidFill>
              </a:rPr>
              <a:t>difficulté</a:t>
            </a:r>
            <a:r>
              <a:rPr lang="en-GB" sz="1200" dirty="0">
                <a:solidFill>
                  <a:srgbClr val="115076"/>
                </a:solidFill>
              </a:rPr>
              <a:t> [564], </a:t>
            </a:r>
            <a:r>
              <a:rPr lang="en-GB" sz="1200" dirty="0" err="1">
                <a:solidFill>
                  <a:srgbClr val="115076"/>
                </a:solidFill>
              </a:rPr>
              <a:t>erreur</a:t>
            </a:r>
            <a:r>
              <a:rPr lang="en-GB" sz="1200" dirty="0">
                <a:solidFill>
                  <a:srgbClr val="115076"/>
                </a:solidFill>
              </a:rPr>
              <a:t> [612], </a:t>
            </a:r>
            <a:r>
              <a:rPr lang="en-GB" sz="1200" dirty="0" err="1">
                <a:solidFill>
                  <a:srgbClr val="115076"/>
                </a:solidFill>
              </a:rPr>
              <a:t>poème</a:t>
            </a:r>
            <a:r>
              <a:rPr lang="en-GB" sz="1200" dirty="0">
                <a:solidFill>
                  <a:srgbClr val="115076"/>
                </a:solidFill>
              </a:rPr>
              <a:t> [3031], </a:t>
            </a:r>
            <a:r>
              <a:rPr lang="en-GB" sz="1200" dirty="0" err="1">
                <a:solidFill>
                  <a:srgbClr val="115076"/>
                </a:solidFill>
              </a:rPr>
              <a:t>poète</a:t>
            </a:r>
            <a:r>
              <a:rPr lang="en-GB" sz="1200" dirty="0">
                <a:solidFill>
                  <a:srgbClr val="115076"/>
                </a:solidFill>
              </a:rPr>
              <a:t> [2307], rime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13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Je </a:t>
            </a:r>
            <a:r>
              <a:rPr lang="en-GB" dirty="0" err="1"/>
              <a:t>joue</a:t>
            </a:r>
            <a:r>
              <a:rPr lang="en-GB" dirty="0"/>
              <a:t> </a:t>
            </a:r>
            <a:r>
              <a:rPr lang="en-GB" sz="1200" dirty="0">
                <a:solidFill>
                  <a:srgbClr val="115076"/>
                </a:solidFill>
              </a:rPr>
              <a:t>à Toulon. Tu </a:t>
            </a:r>
            <a:r>
              <a:rPr lang="en-GB" sz="1200" dirty="0" err="1">
                <a:solidFill>
                  <a:srgbClr val="115076"/>
                </a:solidFill>
              </a:rPr>
              <a:t>joues</a:t>
            </a:r>
            <a:r>
              <a:rPr lang="en-GB" sz="1200" dirty="0">
                <a:solidFill>
                  <a:srgbClr val="115076"/>
                </a:solidFill>
              </a:rPr>
              <a:t> à Bordeaux.</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65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0423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88719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41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1505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426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6368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301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157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1152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8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4445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43353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08192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3496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24483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55801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1452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84967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9027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5825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1171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93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94117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70183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54319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0745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13009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40496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1727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8543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9423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910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2514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718798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6434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50569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7543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34945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57463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77589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782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33797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015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985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320991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39956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097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12265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6207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3782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70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4336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8794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68615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649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6557426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1705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6512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664168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35854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84489"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1" y="2974876"/>
            <a:ext cx="5059993" cy="665162"/>
          </a:xfrm>
        </p:spPr>
        <p:txBody>
          <a:bodyPr>
            <a:normAutofit/>
          </a:bodyPr>
          <a:lstStyle/>
          <a:p>
            <a:pPr lvl="0" algn="l">
              <a:lnSpc>
                <a:spcPct val="100000"/>
              </a:lnSpc>
              <a:spcBef>
                <a:spcPts val="0"/>
              </a:spcBef>
            </a:pPr>
            <a:r>
              <a:rPr lang="en-GB" sz="3200" dirty="0">
                <a:solidFill>
                  <a:prstClr val="white"/>
                </a:solidFill>
                <a:latin typeface="Century Gothic" panose="020B0502020202020204" pitchFamily="34" charset="0"/>
              </a:rPr>
              <a:t>SSC [on] revisited</a:t>
            </a:r>
            <a:endParaRPr lang="en-GB" dirty="0">
              <a:solidFill>
                <a:prstClr val="white"/>
              </a:solidFill>
              <a:latin typeface="Century Gothic" panose="020B0502020202020204" pitchFamily="34" charset="0"/>
            </a:endParaRPr>
          </a:p>
          <a:p>
            <a:endParaRPr lang="en-US"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7B424077-B2D5-46AA-BDA8-6FF15DA500E8}"/>
              </a:ext>
            </a:extLst>
          </p:cNvPr>
          <p:cNvSpPr txBox="1">
            <a:spLocks/>
          </p:cNvSpPr>
          <p:nvPr/>
        </p:nvSpPr>
        <p:spPr>
          <a:xfrm>
            <a:off x="184301" y="48706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5 </a:t>
            </a: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184301" y="58642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noProof="0" dirty="0">
                <a:solidFill>
                  <a:prstClr val="white"/>
                </a:solidFill>
                <a:latin typeface="Century Gothic" panose="020B0502020202020204" pitchFamily="34" charset="0"/>
              </a:rPr>
              <a:t>Kirsten Somerville / Stephen Owen / Natalie Finlayson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03/04/20</a:t>
            </a:r>
          </a:p>
        </p:txBody>
      </p:sp>
    </p:spTree>
    <p:extLst>
      <p:ext uri="{BB962C8B-B14F-4D97-AF65-F5344CB8AC3E}">
        <p14:creationId xmlns:p14="http://schemas.microsoft.com/office/powerpoint/2010/main" val="87572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15256" y="1314643"/>
            <a:ext cx="916148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42114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gagne</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Soiss</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s</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47544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gagnes</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__________</a:t>
            </a:r>
          </a:p>
        </p:txBody>
      </p:sp>
      <p:sp>
        <p:nvSpPr>
          <p:cNvPr id="24" name="Action Button: Custom 66" descr="number 1">
            <a:hlinkClick r:id="" action="ppaction://noaction" highlightClick="1">
              <a:snd r:embed="rId4" name="Fr 2.2.5 Slide 10.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10" name="TextBox 9">
            <a:extLst>
              <a:ext uri="{FF2B5EF4-FFF2-40B4-BE49-F238E27FC236}">
                <a16:creationId xmlns:a16="http://schemas.microsoft.com/office/drawing/2014/main" id="{F663589B-711E-4A96-A181-D82AEBCD1CB0}"/>
              </a:ext>
            </a:extLst>
          </p:cNvPr>
          <p:cNvSpPr txBox="1"/>
          <p:nvPr/>
        </p:nvSpPr>
        <p:spPr>
          <a:xfrm>
            <a:off x="6710212" y="3630907"/>
            <a:ext cx="22894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Chaum</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9436A958-037F-47B4-B2B7-25A702CC6C09}"/>
              </a:ext>
            </a:extLst>
          </p:cNvPr>
          <p:cNvSpPr/>
          <p:nvPr/>
        </p:nvSpPr>
        <p:spPr>
          <a:xfrm>
            <a:off x="26810" y="4474275"/>
            <a:ext cx="450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7298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15256" y="1314643"/>
            <a:ext cx="916148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423545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marche</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Mâc</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on</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4180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marches à ______</a:t>
            </a:r>
          </a:p>
        </p:txBody>
      </p:sp>
      <p:sp>
        <p:nvSpPr>
          <p:cNvPr id="24" name="Action Button: Custom 66" descr="number 1">
            <a:hlinkClick r:id="" action="ppaction://noaction" highlightClick="1">
              <a:snd r:embed="rId4" name="Fr 2.2.5 Slide 11.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10" name="TextBox 9">
            <a:extLst>
              <a:ext uri="{FF2B5EF4-FFF2-40B4-BE49-F238E27FC236}">
                <a16:creationId xmlns:a16="http://schemas.microsoft.com/office/drawing/2014/main" id="{F663589B-711E-4A96-A181-D82AEBCD1CB0}"/>
              </a:ext>
            </a:extLst>
          </p:cNvPr>
          <p:cNvSpPr txBox="1"/>
          <p:nvPr/>
        </p:nvSpPr>
        <p:spPr>
          <a:xfrm>
            <a:off x="6991025" y="3634847"/>
            <a:ext cx="14173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Larr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au</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9436A958-037F-47B4-B2B7-25A702CC6C09}"/>
              </a:ext>
            </a:extLst>
          </p:cNvPr>
          <p:cNvSpPr/>
          <p:nvPr/>
        </p:nvSpPr>
        <p:spPr>
          <a:xfrm>
            <a:off x="6958941" y="4474275"/>
            <a:ext cx="522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6052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15256" y="1314643"/>
            <a:ext cx="916148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43428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reste</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Montluç</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on</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45014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restes</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_________</a:t>
            </a:r>
          </a:p>
        </p:txBody>
      </p:sp>
      <p:sp>
        <p:nvSpPr>
          <p:cNvPr id="24" name="Action Button: Custom 66" descr="number 1">
            <a:hlinkClick r:id="" action="ppaction://noaction" highlightClick="1">
              <a:snd r:embed="rId4" name="Fr 2.2.5 Slide 12.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10" name="TextBox 9">
            <a:extLst>
              <a:ext uri="{FF2B5EF4-FFF2-40B4-BE49-F238E27FC236}">
                <a16:creationId xmlns:a16="http://schemas.microsoft.com/office/drawing/2014/main" id="{F663589B-711E-4A96-A181-D82AEBCD1CB0}"/>
              </a:ext>
            </a:extLst>
          </p:cNvPr>
          <p:cNvSpPr txBox="1"/>
          <p:nvPr/>
        </p:nvSpPr>
        <p:spPr>
          <a:xfrm>
            <a:off x="6495912" y="3634847"/>
            <a:ext cx="18598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Monac</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o</a:t>
            </a:r>
          </a:p>
        </p:txBody>
      </p:sp>
      <p:sp>
        <p:nvSpPr>
          <p:cNvPr id="11" name="Rectangle 10">
            <a:extLst>
              <a:ext uri="{FF2B5EF4-FFF2-40B4-BE49-F238E27FC236}">
                <a16:creationId xmlns:a16="http://schemas.microsoft.com/office/drawing/2014/main" id="{9436A958-037F-47B4-B2B7-25A702CC6C09}"/>
              </a:ext>
            </a:extLst>
          </p:cNvPr>
          <p:cNvSpPr/>
          <p:nvPr/>
        </p:nvSpPr>
        <p:spPr>
          <a:xfrm>
            <a:off x="6958941" y="4474275"/>
            <a:ext cx="522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4524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15256" y="1314643"/>
            <a:ext cx="916148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433323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chante</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Avign</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48734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chantes</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________</a:t>
            </a:r>
          </a:p>
        </p:txBody>
      </p:sp>
      <p:sp>
        <p:nvSpPr>
          <p:cNvPr id="24" name="Action Button: Custom 66" descr="number 1">
            <a:hlinkClick r:id="" action="ppaction://noaction" highlightClick="1">
              <a:snd r:embed="rId4" name="Fr 2.2.5 Slide 13.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10" name="TextBox 9">
            <a:extLst>
              <a:ext uri="{FF2B5EF4-FFF2-40B4-BE49-F238E27FC236}">
                <a16:creationId xmlns:a16="http://schemas.microsoft.com/office/drawing/2014/main" id="{F663589B-711E-4A96-A181-D82AEBCD1CB0}"/>
              </a:ext>
            </a:extLst>
          </p:cNvPr>
          <p:cNvSpPr txBox="1"/>
          <p:nvPr/>
        </p:nvSpPr>
        <p:spPr>
          <a:xfrm>
            <a:off x="6885317" y="3634847"/>
            <a:ext cx="169309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Avall</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on</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9436A958-037F-47B4-B2B7-25A702CC6C09}"/>
              </a:ext>
            </a:extLst>
          </p:cNvPr>
          <p:cNvSpPr/>
          <p:nvPr/>
        </p:nvSpPr>
        <p:spPr>
          <a:xfrm>
            <a:off x="26810" y="4474275"/>
            <a:ext cx="450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553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15256" y="1314643"/>
            <a:ext cx="916148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42450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pense</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Brianç</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on</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48734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penses</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__________</a:t>
            </a:r>
          </a:p>
        </p:txBody>
      </p:sp>
      <p:sp>
        <p:nvSpPr>
          <p:cNvPr id="24" name="Action Button: Custom 66" descr="number 1">
            <a:hlinkClick r:id="" action="ppaction://noaction" highlightClick="1">
              <a:snd r:embed="rId4" name="Fr 2.2.5 Slide 14.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10" name="TextBox 9">
            <a:extLst>
              <a:ext uri="{FF2B5EF4-FFF2-40B4-BE49-F238E27FC236}">
                <a16:creationId xmlns:a16="http://schemas.microsoft.com/office/drawing/2014/main" id="{F663589B-711E-4A96-A181-D82AEBCD1CB0}"/>
              </a:ext>
            </a:extLst>
          </p:cNvPr>
          <p:cNvSpPr txBox="1"/>
          <p:nvPr/>
        </p:nvSpPr>
        <p:spPr>
          <a:xfrm>
            <a:off x="6681896" y="3634847"/>
            <a:ext cx="21579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Besanç</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on</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9436A958-037F-47B4-B2B7-25A702CC6C09}"/>
              </a:ext>
            </a:extLst>
          </p:cNvPr>
          <p:cNvSpPr/>
          <p:nvPr/>
        </p:nvSpPr>
        <p:spPr>
          <a:xfrm>
            <a:off x="26810" y="4474275"/>
            <a:ext cx="450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719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76170" y="1314643"/>
            <a:ext cx="9039654"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47083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travaille</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Quiber</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56837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travailles</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_____________</a:t>
            </a:r>
          </a:p>
        </p:txBody>
      </p:sp>
      <p:sp>
        <p:nvSpPr>
          <p:cNvPr id="24" name="Action Button: Custom 66" descr="number 1">
            <a:hlinkClick r:id="" action="ppaction://noaction" highlightClick="1">
              <a:snd r:embed="rId4" name="Fr 2.2.5 Slide 15.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10" name="TextBox 9">
            <a:extLst>
              <a:ext uri="{FF2B5EF4-FFF2-40B4-BE49-F238E27FC236}">
                <a16:creationId xmlns:a16="http://schemas.microsoft.com/office/drawing/2014/main" id="{F663589B-711E-4A96-A181-D82AEBCD1CB0}"/>
              </a:ext>
            </a:extLst>
          </p:cNvPr>
          <p:cNvSpPr txBox="1"/>
          <p:nvPr/>
        </p:nvSpPr>
        <p:spPr>
          <a:xfrm>
            <a:off x="7087056" y="3634847"/>
            <a:ext cx="27077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Concarn</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9436A958-037F-47B4-B2B7-25A702CC6C09}"/>
              </a:ext>
            </a:extLst>
          </p:cNvPr>
          <p:cNvSpPr/>
          <p:nvPr/>
        </p:nvSpPr>
        <p:spPr>
          <a:xfrm>
            <a:off x="6958941" y="4474275"/>
            <a:ext cx="522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2310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Phonétique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8183B0E8-4E33-461F-9CFD-6C093384ECBC}"/>
              </a:ext>
            </a:extLst>
          </p:cNvPr>
          <p:cNvSpPr txBox="1"/>
          <p:nvPr/>
        </p:nvSpPr>
        <p:spPr>
          <a:xfrm rot="10800000" flipV="1">
            <a:off x="190656" y="1235568"/>
            <a:ext cx="257678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prison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85" name="TextBox 84">
            <a:extLst>
              <a:ext uri="{FF2B5EF4-FFF2-40B4-BE49-F238E27FC236}">
                <a16:creationId xmlns:a16="http://schemas.microsoft.com/office/drawing/2014/main" id="{2B66E772-704E-47A5-A995-7F674DB8A481}"/>
              </a:ext>
            </a:extLst>
          </p:cNvPr>
          <p:cNvSpPr txBox="1"/>
          <p:nvPr/>
        </p:nvSpPr>
        <p:spPr>
          <a:xfrm rot="10800000" flipV="1">
            <a:off x="566830" y="2664818"/>
            <a:ext cx="46507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local</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96" name="TextBox 95">
            <a:extLst>
              <a:ext uri="{FF2B5EF4-FFF2-40B4-BE49-F238E27FC236}">
                <a16:creationId xmlns:a16="http://schemas.microsoft.com/office/drawing/2014/main" id="{5A5C647A-F062-43D7-8277-BD610EE124E6}"/>
              </a:ext>
            </a:extLst>
          </p:cNvPr>
          <p:cNvSpPr txBox="1"/>
          <p:nvPr/>
        </p:nvSpPr>
        <p:spPr>
          <a:xfrm rot="10800000" flipV="1">
            <a:off x="582483" y="4629632"/>
            <a:ext cx="31117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total</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99" name="TextBox 98">
            <a:extLst>
              <a:ext uri="{FF2B5EF4-FFF2-40B4-BE49-F238E27FC236}">
                <a16:creationId xmlns:a16="http://schemas.microsoft.com/office/drawing/2014/main" id="{025CB521-152C-42C2-9961-869BA59207AB}"/>
              </a:ext>
            </a:extLst>
          </p:cNvPr>
          <p:cNvSpPr txBox="1"/>
          <p:nvPr/>
        </p:nvSpPr>
        <p:spPr>
          <a:xfrm rot="10800000" flipV="1">
            <a:off x="7171070" y="2810274"/>
            <a:ext cx="36899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liaison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1" name="TextBox 100">
            <a:extLst>
              <a:ext uri="{FF2B5EF4-FFF2-40B4-BE49-F238E27FC236}">
                <a16:creationId xmlns:a16="http://schemas.microsoft.com/office/drawing/2014/main" id="{93C79398-F0FC-493E-9695-AF82840BA423}"/>
              </a:ext>
            </a:extLst>
          </p:cNvPr>
          <p:cNvSpPr txBox="1"/>
          <p:nvPr/>
        </p:nvSpPr>
        <p:spPr>
          <a:xfrm rot="10800000" flipV="1">
            <a:off x="9435031" y="1527086"/>
            <a:ext cx="27274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moral</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2" name="TextBox 101">
            <a:extLst>
              <a:ext uri="{FF2B5EF4-FFF2-40B4-BE49-F238E27FC236}">
                <a16:creationId xmlns:a16="http://schemas.microsoft.com/office/drawing/2014/main" id="{1FB29075-4EA3-406C-9972-FA7942EFA45B}"/>
              </a:ext>
            </a:extLst>
          </p:cNvPr>
          <p:cNvSpPr txBox="1"/>
          <p:nvPr/>
        </p:nvSpPr>
        <p:spPr>
          <a:xfrm rot="10800000" flipV="1">
            <a:off x="3861115" y="3521510"/>
            <a:ext cx="35714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front</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3" name="TextBox 102">
            <a:extLst>
              <a:ext uri="{FF2B5EF4-FFF2-40B4-BE49-F238E27FC236}">
                <a16:creationId xmlns:a16="http://schemas.microsoft.com/office/drawing/2014/main" id="{05D5B343-B6B2-4B11-B787-C25BDCBD05FA}"/>
              </a:ext>
            </a:extLst>
          </p:cNvPr>
          <p:cNvSpPr txBox="1"/>
          <p:nvPr/>
        </p:nvSpPr>
        <p:spPr>
          <a:xfrm rot="10800000" flipV="1">
            <a:off x="4783065" y="5234895"/>
            <a:ext cx="35714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constant</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6" name="TextBox 105">
            <a:extLst>
              <a:ext uri="{FF2B5EF4-FFF2-40B4-BE49-F238E27FC236}">
                <a16:creationId xmlns:a16="http://schemas.microsoft.com/office/drawing/2014/main" id="{937824C1-2488-4EF5-A37E-428DE2255AD6}"/>
              </a:ext>
            </a:extLst>
          </p:cNvPr>
          <p:cNvSpPr txBox="1"/>
          <p:nvPr/>
        </p:nvSpPr>
        <p:spPr>
          <a:xfrm rot="10800000" flipV="1">
            <a:off x="8707501" y="4636261"/>
            <a:ext cx="36899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photo</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10" name="TextBox 109">
            <a:extLst>
              <a:ext uri="{FF2B5EF4-FFF2-40B4-BE49-F238E27FC236}">
                <a16:creationId xmlns:a16="http://schemas.microsoft.com/office/drawing/2014/main" id="{AC6C07DD-A2C2-4670-B2D9-963AC2A20AE6}"/>
              </a:ext>
            </a:extLst>
          </p:cNvPr>
          <p:cNvSpPr txBox="1"/>
          <p:nvPr/>
        </p:nvSpPr>
        <p:spPr>
          <a:xfrm rot="10800000" flipV="1">
            <a:off x="4989971" y="1808126"/>
            <a:ext cx="257678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euro</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13" name="TextBox 112">
            <a:extLst>
              <a:ext uri="{FF2B5EF4-FFF2-40B4-BE49-F238E27FC236}">
                <a16:creationId xmlns:a16="http://schemas.microsoft.com/office/drawing/2014/main" id="{B0CDDCC2-54B5-488C-989D-C7040ADA6A90}"/>
              </a:ext>
            </a:extLst>
          </p:cNvPr>
          <p:cNvSpPr txBox="1"/>
          <p:nvPr/>
        </p:nvSpPr>
        <p:spPr>
          <a:xfrm rot="10800000" flipV="1">
            <a:off x="6096000" y="509798"/>
            <a:ext cx="430707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concert</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90601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B857-30DF-C748-BA5B-B99AA3FABCDD}"/>
              </a:ext>
            </a:extLst>
          </p:cNvPr>
          <p:cNvSpPr>
            <a:spLocks noGrp="1"/>
          </p:cNvSpPr>
          <p:nvPr>
            <p:ph type="title"/>
          </p:nvPr>
        </p:nvSpPr>
        <p:spPr>
          <a:xfrm>
            <a:off x="84557" y="-1026284"/>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on</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6146" name="Picture 2" descr="a forbidden sign"/>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90185" y="1436433"/>
            <a:ext cx="3011629" cy="3011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8915" y="4376300"/>
            <a:ext cx="53341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p>
        </p:txBody>
      </p:sp>
    </p:spTree>
    <p:extLst>
      <p:ext uri="{BB962C8B-B14F-4D97-AF65-F5344CB8AC3E}">
        <p14:creationId xmlns:p14="http://schemas.microsoft.com/office/powerpoint/2010/main" val="168560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subTnLst>
                                    <p:audio>
                                      <p:cMediaNode>
                                        <p:cTn display="0" masterRel="sameClick">
                                          <p:stCondLst>
                                            <p:cond evt="begin" delay="0">
                                              <p:tn val="15"/>
                                            </p:cond>
                                          </p:stCondLst>
                                          <p:endCondLst>
                                            <p:cond evt="onStopAudio" delay="0">
                                              <p:tgtEl>
                                                <p:sldTgt/>
                                              </p:tgtEl>
                                            </p:cond>
                                          </p:endCondLst>
                                        </p:cTn>
                                        <p:tgtEl>
                                          <p:sndTgt r:embed="rId4" name="n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C40602-E7EA-0C4F-ABAF-3753BB2DDE60}"/>
              </a:ext>
            </a:extLst>
          </p:cNvPr>
          <p:cNvSpPr>
            <a:spLocks noGrp="1"/>
          </p:cNvSpPr>
          <p:nvPr>
            <p:ph type="title"/>
          </p:nvPr>
        </p:nvSpPr>
        <p:spPr>
          <a:xfrm>
            <a:off x="84557" y="-1026284"/>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on</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3327967" y="1933724"/>
            <a:ext cx="53341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p>
        </p:txBody>
      </p:sp>
    </p:spTree>
    <p:extLst>
      <p:ext uri="{BB962C8B-B14F-4D97-AF65-F5344CB8AC3E}">
        <p14:creationId xmlns:p14="http://schemas.microsoft.com/office/powerpoint/2010/main" val="30758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CB82D-DA5F-A14F-A6DD-6770A28CB3ED}"/>
              </a:ext>
            </a:extLst>
          </p:cNvPr>
          <p:cNvSpPr>
            <a:spLocks noGrp="1"/>
          </p:cNvSpPr>
          <p:nvPr>
            <p:ph type="title"/>
          </p:nvPr>
        </p:nvSpPr>
        <p:spPr>
          <a:xfrm>
            <a:off x="84557" y="-1026284"/>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on</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6146" name="Picture 2" descr="a forbidden sig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90185" y="1436433"/>
            <a:ext cx="3011629" cy="3011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8915" y="4376300"/>
            <a:ext cx="53341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p>
        </p:txBody>
      </p:sp>
    </p:spTree>
    <p:extLst>
      <p:ext uri="{BB962C8B-B14F-4D97-AF65-F5344CB8AC3E}">
        <p14:creationId xmlns:p14="http://schemas.microsoft.com/office/powerpoint/2010/main" val="67770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1029" y="313450"/>
            <a:ext cx="10515600" cy="1325563"/>
          </a:xfrm>
        </p:spPr>
        <p:txBody>
          <a:bodyPr>
            <a:normAutofit fontScale="90000"/>
          </a:bodyPr>
          <a:lstStyle/>
          <a:p>
            <a:pPr algn="ctr"/>
            <a:r>
              <a:rPr lang="en-GB" sz="13300" b="1" dirty="0">
                <a:solidFill>
                  <a:srgbClr val="115076"/>
                </a:solidFill>
                <a:cs typeface="Calibri" panose="020F0502020204030204" pitchFamily="34" charset="0"/>
              </a:rPr>
              <a:t>on</a:t>
            </a:r>
            <a:br>
              <a:rPr lang="en-GB" sz="9600" b="1" dirty="0">
                <a:solidFill>
                  <a:srgbClr val="115076"/>
                </a:solidFill>
                <a:cs typeface="Calibri" panose="020F0502020204030204" pitchFamily="34" charset="0"/>
              </a:rPr>
            </a:br>
            <a:endParaRPr lang="en-GB" dirty="0"/>
          </a:p>
        </p:txBody>
      </p:sp>
      <p:sp>
        <p:nvSpPr>
          <p:cNvPr id="19" name="Rounded Rectangle 18" descr="rectangle"/>
          <p:cNvSpPr/>
          <p:nvPr/>
        </p:nvSpPr>
        <p:spPr>
          <a:xfrm>
            <a:off x="4884420" y="1739584"/>
            <a:ext cx="2423160" cy="2569779"/>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8" name="Picture 2" descr="forbidden sign"/>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424946" y="1945862"/>
            <a:ext cx="1343992" cy="1343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01114" y="3213952"/>
            <a:ext cx="2215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p>
        </p:txBody>
      </p:sp>
      <p:sp>
        <p:nvSpPr>
          <p:cNvPr id="20" name="TextBox 19"/>
          <p:cNvSpPr txBox="1"/>
          <p:nvPr/>
        </p:nvSpPr>
        <p:spPr>
          <a:xfrm>
            <a:off x="388542" y="431407"/>
            <a:ext cx="37048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ze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 name="Picture 1" descr="the number elev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17238" y="1474816"/>
            <a:ext cx="1647506" cy="1444314"/>
          </a:xfrm>
          <a:prstGeom prst="rect">
            <a:avLst/>
          </a:prstGeom>
          <a:effectLst>
            <a:outerShdw blurRad="50800" dist="38100" dir="5400000" algn="t" rotWithShape="0">
              <a:prstClr val="black">
                <a:alpha val="40000"/>
              </a:prstClr>
            </a:outerShdw>
          </a:effectLst>
        </p:spPr>
      </p:pic>
      <p:sp>
        <p:nvSpPr>
          <p:cNvPr id="23" name="TextBox 22"/>
          <p:cNvSpPr txBox="1"/>
          <p:nvPr/>
        </p:nvSpPr>
        <p:spPr>
          <a:xfrm>
            <a:off x="819551" y="3573537"/>
            <a:ext cx="3704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p>
        </p:txBody>
      </p:sp>
      <p:pic>
        <p:nvPicPr>
          <p:cNvPr id="14" name="Picture 13" descr="the glob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4635" y="4470483"/>
            <a:ext cx="1808976" cy="1688378"/>
          </a:xfrm>
          <a:prstGeom prst="rect">
            <a:avLst/>
          </a:prstGeom>
        </p:spPr>
      </p:pic>
      <p:sp>
        <p:nvSpPr>
          <p:cNvPr id="21" name="TextBox 20"/>
          <p:cNvSpPr txBox="1"/>
          <p:nvPr/>
        </p:nvSpPr>
        <p:spPr>
          <a:xfrm>
            <a:off x="4256381" y="4523779"/>
            <a:ext cx="37048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Rectangle 3"/>
          <p:cNvSpPr/>
          <p:nvPr/>
        </p:nvSpPr>
        <p:spPr>
          <a:xfrm>
            <a:off x="5040229" y="5420198"/>
            <a:ext cx="201529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show]</a:t>
            </a:r>
          </a:p>
        </p:txBody>
      </p:sp>
      <p:sp>
        <p:nvSpPr>
          <p:cNvPr id="26" name="TextBox 25"/>
          <p:cNvSpPr txBox="1"/>
          <p:nvPr/>
        </p:nvSpPr>
        <p:spPr>
          <a:xfrm>
            <a:off x="7251333" y="431407"/>
            <a:ext cx="532665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tinuer</a:t>
            </a:r>
          </a:p>
        </p:txBody>
      </p:sp>
      <p:sp>
        <p:nvSpPr>
          <p:cNvPr id="5" name="Rectangle 4"/>
          <p:cNvSpPr/>
          <p:nvPr/>
        </p:nvSpPr>
        <p:spPr>
          <a:xfrm>
            <a:off x="8368404" y="1263692"/>
            <a:ext cx="309251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continue]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2" name="TextBox 21"/>
          <p:cNvSpPr txBox="1"/>
          <p:nvPr/>
        </p:nvSpPr>
        <p:spPr>
          <a:xfrm>
            <a:off x="8422499" y="3573538"/>
            <a:ext cx="3704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p>
        </p:txBody>
      </p:sp>
      <p:sp>
        <p:nvSpPr>
          <p:cNvPr id="3" name="Rectangle 2"/>
          <p:cNvSpPr/>
          <p:nvPr/>
        </p:nvSpPr>
        <p:spPr>
          <a:xfrm>
            <a:off x="8422499" y="4470483"/>
            <a:ext cx="31373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the back]</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46865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subTnLst>
                                    <p:audio>
                                      <p:cMediaNode>
                                        <p:cTn display="0" masterRel="sameClick">
                                          <p:stCondLst>
                                            <p:cond evt="begin" delay="0">
                                              <p:tn val="21"/>
                                            </p:cond>
                                          </p:stCondLst>
                                          <p:endCondLst>
                                            <p:cond evt="onStopAudio" delay="0">
                                              <p:tgtEl>
                                                <p:sldTgt/>
                                              </p:tgtEl>
                                            </p:cond>
                                          </p:endCondLst>
                                        </p:cTn>
                                        <p:tgtEl>
                                          <p:sndTgt r:embed="rId5" name="onz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subTnLst>
                                    <p:audio>
                                      <p:cMediaNode>
                                        <p:cTn display="0" masterRel="sameClick">
                                          <p:stCondLst>
                                            <p:cond evt="begin" delay="0">
                                              <p:tn val="31"/>
                                            </p:cond>
                                          </p:stCondLst>
                                          <p:endCondLst>
                                            <p:cond evt="onStopAudio" delay="0">
                                              <p:tgtEl>
                                                <p:sldTgt/>
                                              </p:tgtEl>
                                            </p:cond>
                                          </p:endCondLst>
                                        </p:cTn>
                                        <p:tgtEl>
                                          <p:sndTgt r:embed="rId6" name="continu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7" name="monde_o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subTnLst>
                                    <p:audio>
                                      <p:cMediaNode>
                                        <p:cTn display="0" masterRel="sameClick">
                                          <p:stCondLst>
                                            <p:cond evt="begin" delay="0">
                                              <p:tn val="51"/>
                                            </p:cond>
                                          </p:stCondLst>
                                          <p:endCondLst>
                                            <p:cond evt="onStopAudio" delay="0">
                                              <p:tgtEl>
                                                <p:sldTgt/>
                                              </p:tgtEl>
                                            </p:cond>
                                          </p:endCondLst>
                                        </p:cTn>
                                        <p:tgtEl>
                                          <p:sndTgt r:embed="rId8" name="montre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subTnLst>
                                    <p:audio>
                                      <p:cMediaNode>
                                        <p:cTn display="0" masterRel="sameClick">
                                          <p:stCondLst>
                                            <p:cond evt="begin" delay="0">
                                              <p:tn val="61"/>
                                            </p:cond>
                                          </p:stCondLst>
                                          <p:endCondLst>
                                            <p:cond evt="onStopAudio" delay="0">
                                              <p:tgtEl>
                                                <p:sldTgt/>
                                              </p:tgtEl>
                                            </p:cond>
                                          </p:endCondLst>
                                        </p:cTn>
                                        <p:tgtEl>
                                          <p:sndTgt r:embed="rId9" name="au_fond.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17" grpId="0"/>
      <p:bldP spid="20" grpId="0"/>
      <p:bldP spid="23" grpId="0"/>
      <p:bldP spid="21" grpId="0"/>
      <p:bldP spid="4" grpId="0"/>
      <p:bldP spid="26" grpId="0"/>
      <p:bldP spid="5" grpId="0"/>
      <p:bldP spid="2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29" y="46838"/>
            <a:ext cx="10515600" cy="1325563"/>
          </a:xfrm>
        </p:spPr>
        <p:txBody>
          <a:bodyPr>
            <a:noAutofit/>
          </a:bodyPr>
          <a:lstStyle/>
          <a:p>
            <a:pPr algn="ctr"/>
            <a:r>
              <a:rPr lang="en-GB" sz="12000" b="1" dirty="0">
                <a:solidFill>
                  <a:srgbClr val="115076"/>
                </a:solidFill>
                <a:cs typeface="Calibri" panose="020F0502020204030204" pitchFamily="34" charset="0"/>
              </a:rPr>
              <a:t>on</a:t>
            </a:r>
          </a:p>
        </p:txBody>
      </p:sp>
      <p:sp>
        <p:nvSpPr>
          <p:cNvPr id="19" name="Rounded Rectangle 18" descr="rectangle"/>
          <p:cNvSpPr/>
          <p:nvPr/>
        </p:nvSpPr>
        <p:spPr>
          <a:xfrm>
            <a:off x="4884420" y="1739584"/>
            <a:ext cx="2423160" cy="2569779"/>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TextBox 16"/>
          <p:cNvSpPr txBox="1"/>
          <p:nvPr/>
        </p:nvSpPr>
        <p:spPr>
          <a:xfrm>
            <a:off x="5001114" y="3213952"/>
            <a:ext cx="2215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p>
        </p:txBody>
      </p:sp>
      <p:sp>
        <p:nvSpPr>
          <p:cNvPr id="20" name="TextBox 19"/>
          <p:cNvSpPr txBox="1"/>
          <p:nvPr/>
        </p:nvSpPr>
        <p:spPr>
          <a:xfrm>
            <a:off x="388542" y="431407"/>
            <a:ext cx="37048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ze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3" name="TextBox 22"/>
          <p:cNvSpPr txBox="1"/>
          <p:nvPr/>
        </p:nvSpPr>
        <p:spPr>
          <a:xfrm>
            <a:off x="819551" y="3573537"/>
            <a:ext cx="3704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p>
        </p:txBody>
      </p:sp>
      <p:sp>
        <p:nvSpPr>
          <p:cNvPr id="21" name="TextBox 20"/>
          <p:cNvSpPr txBox="1"/>
          <p:nvPr/>
        </p:nvSpPr>
        <p:spPr>
          <a:xfrm>
            <a:off x="4256381" y="4523779"/>
            <a:ext cx="37048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6" name="TextBox 25"/>
          <p:cNvSpPr txBox="1"/>
          <p:nvPr/>
        </p:nvSpPr>
        <p:spPr>
          <a:xfrm>
            <a:off x="7251333" y="431407"/>
            <a:ext cx="532665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tinuer</a:t>
            </a:r>
          </a:p>
        </p:txBody>
      </p:sp>
      <p:sp>
        <p:nvSpPr>
          <p:cNvPr id="22" name="TextBox 21"/>
          <p:cNvSpPr txBox="1"/>
          <p:nvPr/>
        </p:nvSpPr>
        <p:spPr>
          <a:xfrm>
            <a:off x="8422499" y="3573538"/>
            <a:ext cx="3704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p>
        </p:txBody>
      </p:sp>
    </p:spTree>
    <p:extLst>
      <p:ext uri="{BB962C8B-B14F-4D97-AF65-F5344CB8AC3E}">
        <p14:creationId xmlns:p14="http://schemas.microsoft.com/office/powerpoint/2010/main" val="1697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5" name="onz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subTnLst>
                                    <p:audio>
                                      <p:cMediaNode>
                                        <p:cTn display="0" masterRel="sameClick">
                                          <p:stCondLst>
                                            <p:cond evt="begin" delay="0">
                                              <p:tn val="23"/>
                                            </p:cond>
                                          </p:stCondLst>
                                          <p:endCondLst>
                                            <p:cond evt="onStopAudio" delay="0">
                                              <p:tgtEl>
                                                <p:sldTgt/>
                                              </p:tgtEl>
                                            </p:cond>
                                          </p:endCondLst>
                                        </p:cTn>
                                        <p:tgtEl>
                                          <p:sndTgt r:embed="rId6" name="continu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7" name="monde_o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subTnLst>
                                    <p:audio>
                                      <p:cMediaNode>
                                        <p:cTn display="0" masterRel="sameClick">
                                          <p:stCondLst>
                                            <p:cond evt="begin" delay="0">
                                              <p:tn val="33"/>
                                            </p:cond>
                                          </p:stCondLst>
                                          <p:endCondLst>
                                            <p:cond evt="onStopAudio" delay="0">
                                              <p:tgtEl>
                                                <p:sldTgt/>
                                              </p:tgtEl>
                                            </p:cond>
                                          </p:endCondLst>
                                        </p:cTn>
                                        <p:tgtEl>
                                          <p:sndTgt r:embed="rId8" name="montr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subTnLst>
                                    <p:audio>
                                      <p:cMediaNode>
                                        <p:cTn display="0" masterRel="sameClick">
                                          <p:stCondLst>
                                            <p:cond evt="begin" delay="0">
                                              <p:tn val="38"/>
                                            </p:cond>
                                          </p:stCondLst>
                                          <p:endCondLst>
                                            <p:cond evt="onStopAudio" delay="0">
                                              <p:tgtEl>
                                                <p:sldTgt/>
                                              </p:tgtEl>
                                            </p:cond>
                                          </p:endCondLst>
                                        </p:cTn>
                                        <p:tgtEl>
                                          <p:sndTgt r:embed="rId9" name="au_fo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17" grpId="0"/>
      <p:bldP spid="20" grpId="0"/>
      <p:bldP spid="23" grpId="0"/>
      <p:bldP spid="21" grpId="0"/>
      <p:bldP spid="2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AC83F-0A91-1440-8364-D4A97B970AC0}"/>
              </a:ext>
            </a:extLst>
          </p:cNvPr>
          <p:cNvSpPr>
            <a:spLocks noGrp="1"/>
          </p:cNvSpPr>
          <p:nvPr>
            <p:ph type="title"/>
          </p:nvPr>
        </p:nvSpPr>
        <p:spPr>
          <a:xfrm>
            <a:off x="838199" y="323931"/>
            <a:ext cx="10515600" cy="1325563"/>
          </a:xfrm>
        </p:spPr>
        <p:txBody>
          <a:bodyPr>
            <a:normAutofit fontScale="90000"/>
          </a:bodyPr>
          <a:lstStyle/>
          <a:p>
            <a:pPr algn="ctr"/>
            <a:r>
              <a:rPr lang="en-GB" sz="13300" b="1" dirty="0">
                <a:solidFill>
                  <a:srgbClr val="115076"/>
                </a:solidFill>
                <a:cs typeface="Calibri" panose="020F0502020204030204" pitchFamily="34" charset="0"/>
              </a:rPr>
              <a:t>on</a:t>
            </a:r>
            <a:br>
              <a:rPr lang="en-GB" sz="9600" b="1" dirty="0">
                <a:solidFill>
                  <a:srgbClr val="115076"/>
                </a:solidFill>
                <a:cs typeface="Calibri" panose="020F0502020204030204" pitchFamily="34" charset="0"/>
              </a:rPr>
            </a:br>
            <a:endParaRPr lang="en-US" dirty="0"/>
          </a:p>
        </p:txBody>
      </p:sp>
      <p:sp>
        <p:nvSpPr>
          <p:cNvPr id="19" name="Rounded Rectangle 18" descr="rectangle">
            <a:extLst>
              <a:ext uri="{C183D7F6-B498-43B3-948B-1728B52AA6E4}">
                <adec:decorative xmlns:adec="http://schemas.microsoft.com/office/drawing/2017/decorative" val="1"/>
              </a:ext>
            </a:extLst>
          </p:cNvPr>
          <p:cNvSpPr/>
          <p:nvPr/>
        </p:nvSpPr>
        <p:spPr>
          <a:xfrm>
            <a:off x="4884420" y="1739584"/>
            <a:ext cx="2423160" cy="2569779"/>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8" name="Picture 2" descr="forbidden sig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24946" y="1945862"/>
            <a:ext cx="1343992" cy="1343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01114" y="3213952"/>
            <a:ext cx="2215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p>
        </p:txBody>
      </p:sp>
      <p:sp>
        <p:nvSpPr>
          <p:cNvPr id="20" name="TextBox 19"/>
          <p:cNvSpPr txBox="1"/>
          <p:nvPr/>
        </p:nvSpPr>
        <p:spPr>
          <a:xfrm>
            <a:off x="388542" y="431407"/>
            <a:ext cx="37048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ze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 name="Picture 1" descr="the number elev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238" y="1474816"/>
            <a:ext cx="1647506" cy="1444314"/>
          </a:xfrm>
          <a:prstGeom prst="rect">
            <a:avLst/>
          </a:prstGeom>
          <a:effectLst>
            <a:outerShdw blurRad="50800" dist="38100" dir="5400000" algn="t" rotWithShape="0">
              <a:prstClr val="black">
                <a:alpha val="40000"/>
              </a:prstClr>
            </a:outerShdw>
          </a:effectLst>
        </p:spPr>
      </p:pic>
      <p:sp>
        <p:nvSpPr>
          <p:cNvPr id="23" name="TextBox 22"/>
          <p:cNvSpPr txBox="1"/>
          <p:nvPr/>
        </p:nvSpPr>
        <p:spPr>
          <a:xfrm>
            <a:off x="819551" y="3573537"/>
            <a:ext cx="3704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p>
        </p:txBody>
      </p:sp>
      <p:pic>
        <p:nvPicPr>
          <p:cNvPr id="14" name="Picture 13" descr="the glob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4635" y="4470483"/>
            <a:ext cx="1808976" cy="1688378"/>
          </a:xfrm>
          <a:prstGeom prst="rect">
            <a:avLst/>
          </a:prstGeom>
        </p:spPr>
      </p:pic>
      <p:sp>
        <p:nvSpPr>
          <p:cNvPr id="21" name="TextBox 20"/>
          <p:cNvSpPr txBox="1"/>
          <p:nvPr/>
        </p:nvSpPr>
        <p:spPr>
          <a:xfrm>
            <a:off x="4256381" y="4523779"/>
            <a:ext cx="37048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Rectangle 3"/>
          <p:cNvSpPr/>
          <p:nvPr/>
        </p:nvSpPr>
        <p:spPr>
          <a:xfrm>
            <a:off x="5040229" y="5420198"/>
            <a:ext cx="201529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show]</a:t>
            </a:r>
          </a:p>
        </p:txBody>
      </p:sp>
      <p:sp>
        <p:nvSpPr>
          <p:cNvPr id="26" name="TextBox 25"/>
          <p:cNvSpPr txBox="1"/>
          <p:nvPr/>
        </p:nvSpPr>
        <p:spPr>
          <a:xfrm>
            <a:off x="7251333" y="431407"/>
            <a:ext cx="532665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tinuer</a:t>
            </a:r>
          </a:p>
        </p:txBody>
      </p:sp>
      <p:sp>
        <p:nvSpPr>
          <p:cNvPr id="5" name="Rectangle 4"/>
          <p:cNvSpPr/>
          <p:nvPr/>
        </p:nvSpPr>
        <p:spPr>
          <a:xfrm>
            <a:off x="8368404" y="1263692"/>
            <a:ext cx="309251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continue]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2" name="TextBox 21"/>
          <p:cNvSpPr txBox="1"/>
          <p:nvPr/>
        </p:nvSpPr>
        <p:spPr>
          <a:xfrm>
            <a:off x="8422499" y="3573538"/>
            <a:ext cx="3704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p>
        </p:txBody>
      </p:sp>
      <p:sp>
        <p:nvSpPr>
          <p:cNvPr id="3" name="Rectangle 2"/>
          <p:cNvSpPr/>
          <p:nvPr/>
        </p:nvSpPr>
        <p:spPr>
          <a:xfrm>
            <a:off x="8422499" y="4470483"/>
            <a:ext cx="31373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the back]</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13149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17" grpId="0"/>
      <p:bldP spid="20" grpId="0"/>
      <p:bldP spid="23" grpId="0"/>
      <p:bldP spid="21" grpId="0"/>
      <p:bldP spid="4" grpId="0"/>
      <p:bldP spid="26" grpId="0"/>
      <p:bldP spid="5" grpId="0"/>
      <p:bldP spid="2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76170" y="1314643"/>
            <a:ext cx="9039654"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37016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mange à Dij</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48734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manges</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_______</a:t>
            </a:r>
          </a:p>
        </p:txBody>
      </p:sp>
      <p:sp>
        <p:nvSpPr>
          <p:cNvPr id="24" name="Action Button: Custom 66" descr="number 1">
            <a:hlinkClick r:id="" action="ppaction://noaction" highlightClick="1">
              <a:snd r:embed="rId4" name="Fr 2.2.5 Slide 8.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10" name="TextBox 9">
            <a:extLst>
              <a:ext uri="{FF2B5EF4-FFF2-40B4-BE49-F238E27FC236}">
                <a16:creationId xmlns:a16="http://schemas.microsoft.com/office/drawing/2014/main" id="{F663589B-711E-4A96-A181-D82AEBCD1CB0}"/>
              </a:ext>
            </a:extLst>
          </p:cNvPr>
          <p:cNvSpPr txBox="1"/>
          <p:nvPr/>
        </p:nvSpPr>
        <p:spPr>
          <a:xfrm>
            <a:off x="6832416" y="3630907"/>
            <a:ext cx="17989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Ment</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on</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9436A958-037F-47B4-B2B7-25A702CC6C09}"/>
              </a:ext>
            </a:extLst>
          </p:cNvPr>
          <p:cNvSpPr/>
          <p:nvPr/>
        </p:nvSpPr>
        <p:spPr>
          <a:xfrm>
            <a:off x="26810" y="4474275"/>
            <a:ext cx="450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448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a:t>
            </a:r>
            <a:r>
              <a:rPr lang="en-GB" sz="3600" b="1" dirty="0" err="1">
                <a:solidFill>
                  <a:schemeClr val="bg1"/>
                </a:solidFill>
              </a:rPr>
              <a:t>poète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difficulté</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801350" y="249869"/>
            <a:ext cx="1108570" cy="45498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EF42C0A-9CA2-441F-A163-560D76DC8708}"/>
              </a:ext>
            </a:extLst>
          </p:cNvPr>
          <p:cNvSpPr txBox="1"/>
          <p:nvPr/>
        </p:nvSpPr>
        <p:spPr>
          <a:xfrm>
            <a:off x="1576170" y="1314643"/>
            <a:ext cx="9039654"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erreurs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les SSC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[au /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o]</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poème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rime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bonne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8163DF43-D35E-4715-B2C4-E87BFBC2B11E}"/>
              </a:ext>
            </a:extLst>
          </p:cNvPr>
          <p:cNvSpPr txBox="1"/>
          <p:nvPr/>
        </p:nvSpPr>
        <p:spPr>
          <a:xfrm>
            <a:off x="186334" y="5627944"/>
            <a:ext cx="41809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bonne</a:t>
            </a:r>
          </a:p>
        </p:txBody>
      </p:sp>
      <p:sp>
        <p:nvSpPr>
          <p:cNvPr id="19" name="TextBox 18">
            <a:extLst>
              <a:ext uri="{FF2B5EF4-FFF2-40B4-BE49-F238E27FC236}">
                <a16:creationId xmlns:a16="http://schemas.microsoft.com/office/drawing/2014/main" id="{B7F22BBD-4335-4E1D-899A-883F7A067CAA}"/>
              </a:ext>
            </a:extLst>
          </p:cNvPr>
          <p:cNvSpPr txBox="1"/>
          <p:nvPr/>
        </p:nvSpPr>
        <p:spPr>
          <a:xfrm>
            <a:off x="7132216" y="5627945"/>
            <a:ext cx="48734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La rime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mauvaise</a:t>
            </a:r>
            <a:endPar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Smiley Face 6">
            <a:extLst>
              <a:ext uri="{FF2B5EF4-FFF2-40B4-BE49-F238E27FC236}">
                <a16:creationId xmlns:a16="http://schemas.microsoft.com/office/drawing/2014/main" id="{3C262FC6-692C-4E55-8015-67B67A19409E}"/>
              </a:ext>
            </a:extLst>
          </p:cNvPr>
          <p:cNvSpPr/>
          <p:nvPr/>
        </p:nvSpPr>
        <p:spPr>
          <a:xfrm>
            <a:off x="1916810" y="4754723"/>
            <a:ext cx="720000" cy="720000"/>
          </a:xfrm>
          <a:prstGeom prst="smileyFac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Smiley Face 20">
            <a:extLst>
              <a:ext uri="{FF2B5EF4-FFF2-40B4-BE49-F238E27FC236}">
                <a16:creationId xmlns:a16="http://schemas.microsoft.com/office/drawing/2014/main" id="{E528FE54-3C6A-4D1C-86BC-55B248561282}"/>
              </a:ext>
            </a:extLst>
          </p:cNvPr>
          <p:cNvSpPr/>
          <p:nvPr/>
        </p:nvSpPr>
        <p:spPr>
          <a:xfrm>
            <a:off x="9208941" y="4754723"/>
            <a:ext cx="720000" cy="720000"/>
          </a:xfrm>
          <a:prstGeom prst="smileyFace">
            <a:avLst>
              <a:gd name="adj" fmla="val -4653"/>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17F22E1-CD5A-457D-B816-F070FD40C93E}"/>
              </a:ext>
            </a:extLst>
          </p:cNvPr>
          <p:cNvSpPr txBox="1"/>
          <p:nvPr/>
        </p:nvSpPr>
        <p:spPr>
          <a:xfrm>
            <a:off x="4245171" y="3050072"/>
            <a:ext cx="34323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Je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joue</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Toul</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on</a:t>
            </a:r>
          </a:p>
        </p:txBody>
      </p:sp>
      <p:sp>
        <p:nvSpPr>
          <p:cNvPr id="23" name="TextBox 22">
            <a:extLst>
              <a:ext uri="{FF2B5EF4-FFF2-40B4-BE49-F238E27FC236}">
                <a16:creationId xmlns:a16="http://schemas.microsoft.com/office/drawing/2014/main" id="{3B8EBD21-52AA-46B0-901A-8236BE661233}"/>
              </a:ext>
            </a:extLst>
          </p:cNvPr>
          <p:cNvSpPr txBox="1"/>
          <p:nvPr/>
        </p:nvSpPr>
        <p:spPr>
          <a:xfrm>
            <a:off x="4245171" y="3634847"/>
            <a:ext cx="4180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Tu </a:t>
            </a:r>
            <a:r>
              <a:rPr kumimoji="0" lang="en-GB" sz="3200" b="1" i="0" u="none" strike="noStrike" kern="1200" cap="none" spc="0" normalizeH="0" baseline="0" noProof="0" dirty="0" err="1">
                <a:ln>
                  <a:noFill/>
                </a:ln>
                <a:solidFill>
                  <a:srgbClr val="EE6000"/>
                </a:solidFill>
                <a:effectLst/>
                <a:uLnTx/>
                <a:uFillTx/>
                <a:latin typeface="Century Gothic" panose="020F0302020204030204"/>
                <a:ea typeface="+mn-ea"/>
                <a:cs typeface="+mn-cs"/>
              </a:rPr>
              <a:t>joues</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 à _________</a:t>
            </a:r>
          </a:p>
        </p:txBody>
      </p:sp>
      <p:sp>
        <p:nvSpPr>
          <p:cNvPr id="24" name="Action Button: Custom 66" descr="number 1">
            <a:hlinkClick r:id="" action="ppaction://noaction" highlightClick="1">
              <a:snd r:embed="rId4" name="Fr 2.2.5 Slide 9.wav"/>
            </a:hlinkClick>
            <a:extLst>
              <a:ext uri="{FF2B5EF4-FFF2-40B4-BE49-F238E27FC236}">
                <a16:creationId xmlns:a16="http://schemas.microsoft.com/office/drawing/2014/main" id="{6217EBF8-D890-4D36-83C1-198CDD379ACF}"/>
              </a:ext>
            </a:extLst>
          </p:cNvPr>
          <p:cNvSpPr/>
          <p:nvPr/>
        </p:nvSpPr>
        <p:spPr>
          <a:xfrm>
            <a:off x="3368522" y="3274847"/>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10" name="TextBox 9">
            <a:extLst>
              <a:ext uri="{FF2B5EF4-FFF2-40B4-BE49-F238E27FC236}">
                <a16:creationId xmlns:a16="http://schemas.microsoft.com/office/drawing/2014/main" id="{F663589B-711E-4A96-A181-D82AEBCD1CB0}"/>
              </a:ext>
            </a:extLst>
          </p:cNvPr>
          <p:cNvSpPr txBox="1"/>
          <p:nvPr/>
        </p:nvSpPr>
        <p:spPr>
          <a:xfrm>
            <a:off x="6279347" y="3630907"/>
            <a:ext cx="2098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Bord</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eau</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x</a:t>
            </a:r>
            <a:endPar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9436A958-037F-47B4-B2B7-25A702CC6C09}"/>
              </a:ext>
            </a:extLst>
          </p:cNvPr>
          <p:cNvSpPr/>
          <p:nvPr/>
        </p:nvSpPr>
        <p:spPr>
          <a:xfrm>
            <a:off x="6958941" y="4474275"/>
            <a:ext cx="5220000" cy="1800000"/>
          </a:xfrm>
          <a:prstGeom prst="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070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36F7B-8A25-CA40-9FA5-8DCBF1A6ECFD}" vid="{0354B9D1-2DB3-3140-A94A-277F35EC536C}"/>
    </a:ext>
  </a:extLst>
</a:theme>
</file>

<file path=ppt/theme/theme2.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1592</Words>
  <Application>Microsoft Office PowerPoint</Application>
  <PresentationFormat>Widescreen</PresentationFormat>
  <Paragraphs>205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Calibri Light</vt:lpstr>
      <vt:lpstr>Century Gothic</vt:lpstr>
      <vt:lpstr>Tw Cen MT</vt:lpstr>
      <vt:lpstr>Office Theme</vt:lpstr>
      <vt:lpstr>NCELP Theme</vt:lpstr>
      <vt:lpstr>2_Office Theme</vt:lpstr>
      <vt:lpstr>3_Office Theme</vt:lpstr>
      <vt:lpstr>1_Office Theme</vt:lpstr>
      <vt:lpstr>Phonics</vt:lpstr>
      <vt:lpstr>on </vt:lpstr>
      <vt:lpstr>on </vt:lpstr>
      <vt:lpstr>on </vt:lpstr>
      <vt:lpstr>on </vt:lpstr>
      <vt:lpstr>on</vt:lpstr>
      <vt:lpstr>on </vt:lpstr>
      <vt:lpstr>Le poète en difficulté</vt:lpstr>
      <vt:lpstr>Le poète en difficulté</vt:lpstr>
      <vt:lpstr>Le poète en difficulté</vt:lpstr>
      <vt:lpstr>Le poète en difficulté</vt:lpstr>
      <vt:lpstr>Le poète en difficulté</vt:lpstr>
      <vt:lpstr>Le poète en difficulté</vt:lpstr>
      <vt:lpstr>Le poète en difficulté</vt:lpstr>
      <vt:lpstr>Le poète en difficulté</vt:lpstr>
      <vt:lpstr>Phonétique</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Victoria Hobson</dc:creator>
  <cp:lastModifiedBy>Kirsten Somerville</cp:lastModifiedBy>
  <cp:revision>5</cp:revision>
  <dcterms:created xsi:type="dcterms:W3CDTF">2020-03-18T15:16:50Z</dcterms:created>
  <dcterms:modified xsi:type="dcterms:W3CDTF">2020-04-03T13:50:33Z</dcterms:modified>
</cp:coreProperties>
</file>