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1"/>
  </p:notesMasterIdLst>
  <p:sldIdLst>
    <p:sldId id="259" r:id="rId3"/>
    <p:sldId id="260" r:id="rId4"/>
    <p:sldId id="504" r:id="rId5"/>
    <p:sldId id="710" r:id="rId6"/>
    <p:sldId id="696" r:id="rId7"/>
    <p:sldId id="709" r:id="rId8"/>
    <p:sldId id="711" r:id="rId9"/>
    <p:sldId id="697" r:id="rId10"/>
    <p:sldId id="692" r:id="rId11"/>
    <p:sldId id="717" r:id="rId12"/>
    <p:sldId id="732" r:id="rId13"/>
    <p:sldId id="731" r:id="rId14"/>
    <p:sldId id="733" r:id="rId15"/>
    <p:sldId id="316" r:id="rId16"/>
    <p:sldId id="545" r:id="rId17"/>
    <p:sldId id="525" r:id="rId18"/>
    <p:sldId id="542" r:id="rId19"/>
    <p:sldId id="53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6296"/>
  </p:normalViewPr>
  <p:slideViewPr>
    <p:cSldViewPr snapToGrid="0" snapToObjects="1">
      <p:cViewPr varScale="1">
        <p:scale>
          <a:sx n="72" d="100"/>
          <a:sy n="72" d="100"/>
        </p:scale>
        <p:origin x="6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C5D54E48-4BC6-6047-B046-4DD73EF7B30D}" type="datetimeFigureOut">
              <a:rPr lang="en-US" smtClean="0"/>
              <a:pPr/>
              <a:t>1/16/2023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6699A1FC-5029-814F-B180-C6CC5EB94FE9}" type="slidenum">
              <a:rPr lang="en-US" smtClean="0"/>
              <a:pPr/>
              <a:t>‹#›</a:t>
            </a:fld>
            <a:endParaRPr lang="en-US" dirty="0"/>
          </a:p>
        </p:txBody>
      </p:sp>
    </p:spTree>
    <p:extLst>
      <p:ext uri="{BB962C8B-B14F-4D97-AF65-F5344CB8AC3E}">
        <p14:creationId xmlns:p14="http://schemas.microsoft.com/office/powerpoint/2010/main" val="614580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nedward/2192828100" TargetMode="External"/><Relationship Id="rId7" Type="http://schemas.openxmlformats.org/officeDocument/2006/relationships/hyperlink" Target="https://creativecommons.org/licenses/by-nc-sa/4.0/"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api.ndla.no/image-api/raw/Marjane%20Satrapi_2.jpg?width=480" TargetMode="Externa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nedward"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a:t>
            </a:fld>
            <a:endParaRPr lang="en-GB" dirty="0">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a:t>
            </a:r>
            <a:r>
              <a:rPr lang="en-US" b="0" baseline="0" dirty="0"/>
              <a:t> recognition of this week’s new vocabulary; r</a:t>
            </a:r>
            <a:r>
              <a:rPr lang="en-US" b="0" dirty="0"/>
              <a:t>eading comprehension; cultural awareness: the</a:t>
            </a:r>
            <a:r>
              <a:rPr lang="en-US" b="0" baseline="0" dirty="0"/>
              <a:t> Battle of France and subsequent occupation of France</a:t>
            </a:r>
            <a:endParaRPr lang="en-US" b="1" dirty="0"/>
          </a:p>
          <a:p>
            <a:endParaRPr lang="en-US" b="1" dirty="0"/>
          </a:p>
          <a:p>
            <a:r>
              <a:rPr lang="en-US" b="1" dirty="0"/>
              <a:t>Procedure:</a:t>
            </a:r>
          </a:p>
          <a:p>
            <a:r>
              <a:rPr lang="en-US" b="0" dirty="0"/>
              <a:t>1. Explain</a:t>
            </a:r>
            <a:r>
              <a:rPr lang="en-US" b="0" baseline="0" dirty="0"/>
              <a:t> to students that they are going to learn about France during the Second World War in this resource. Little prior knowledge of Second World War history is assumed (here and elsewhere in this sequence of lessons), though teachers may wish to clarify the meaning of cognates </a:t>
            </a:r>
            <a:r>
              <a:rPr lang="en-US" b="0" i="1" baseline="0" dirty="0" err="1"/>
              <a:t>nazi</a:t>
            </a:r>
            <a:r>
              <a:rPr lang="en-US" b="0" i="1" baseline="0" dirty="0"/>
              <a:t>(e), </a:t>
            </a:r>
            <a:r>
              <a:rPr lang="en-US" b="0" i="1" baseline="0" dirty="0" err="1"/>
              <a:t>capitulé</a:t>
            </a:r>
            <a:r>
              <a:rPr lang="en-US" b="0" i="1" baseline="0" dirty="0"/>
              <a:t> </a:t>
            </a:r>
            <a:r>
              <a:rPr lang="en-US" b="0" i="0" baseline="0" dirty="0"/>
              <a:t>and </a:t>
            </a:r>
            <a:r>
              <a:rPr lang="en-US" b="0" i="1" baseline="0" dirty="0" err="1"/>
              <a:t>autoritaire</a:t>
            </a:r>
            <a:r>
              <a:rPr lang="en-US" b="0" i="0" baseline="0" dirty="0"/>
              <a:t> and check students are aware that Hitler was the dictator of Germany at the time.</a:t>
            </a:r>
          </a:p>
          <a:p>
            <a:r>
              <a:rPr lang="en-US" b="0" dirty="0"/>
              <a:t>2. As students have not yet formally encountered the formation rule for past participles</a:t>
            </a:r>
            <a:r>
              <a:rPr lang="en-US" b="0" baseline="0" dirty="0"/>
              <a:t> of verbs like </a:t>
            </a:r>
            <a:r>
              <a:rPr lang="en-US" b="0" i="1" baseline="0" dirty="0" err="1"/>
              <a:t>sortir</a:t>
            </a:r>
            <a:r>
              <a:rPr lang="en-US" b="0" i="1" baseline="0" dirty="0"/>
              <a:t> </a:t>
            </a:r>
            <a:r>
              <a:rPr lang="en-US" b="0" i="0" baseline="0" dirty="0"/>
              <a:t>and </a:t>
            </a:r>
            <a:r>
              <a:rPr lang="en-US" b="0" i="1" baseline="0" dirty="0" err="1"/>
              <a:t>choisir</a:t>
            </a:r>
            <a:r>
              <a:rPr lang="en-US" b="0" i="0" baseline="0" dirty="0"/>
              <a:t>, explain to students that the verb forms ending in an orange –</a:t>
            </a:r>
            <a:r>
              <a:rPr lang="en-US" b="0" i="0" baseline="0" dirty="0" err="1"/>
              <a:t>i</a:t>
            </a:r>
            <a:r>
              <a:rPr lang="en-US" b="0" i="0" baseline="0" dirty="0"/>
              <a:t> are the past participle forms of known verbs.</a:t>
            </a:r>
            <a:endParaRPr lang="en-US" b="0" dirty="0"/>
          </a:p>
          <a:p>
            <a:r>
              <a:rPr lang="en-US" b="0" dirty="0"/>
              <a:t>3. Click to reveal</a:t>
            </a:r>
            <a:r>
              <a:rPr lang="en-US" b="0" baseline="0" dirty="0"/>
              <a:t> questions one by one. Tell students the answers to the questions appear in order, so they can stop reading once they have located the answer to the question in the text. Allow one minute per question, and two minutes for the sketch. Students can use the first map to sketch the outline of France, and then add divisions according to the text.</a:t>
            </a:r>
          </a:p>
          <a:p>
            <a:r>
              <a:rPr lang="en-US" b="0" dirty="0"/>
              <a:t>4. Click to reveal answers.</a:t>
            </a:r>
          </a:p>
          <a:p>
            <a:r>
              <a:rPr lang="en-US" b="0" dirty="0"/>
              <a:t>5. Click to reveal another question.</a:t>
            </a:r>
          </a:p>
          <a:p>
            <a:r>
              <a:rPr lang="en-US" b="0" dirty="0"/>
              <a:t>6. Repeat steps 2-4 for a total of five questions.</a:t>
            </a:r>
          </a:p>
          <a:p>
            <a:endParaRPr lang="en-US" b="0" dirty="0"/>
          </a:p>
          <a:p>
            <a:r>
              <a:rPr lang="en-US" b="1" dirty="0"/>
              <a:t>Image Attribution</a:t>
            </a:r>
            <a:br>
              <a:rPr lang="en-US" b="1" dirty="0"/>
            </a:br>
            <a:r>
              <a:rPr lang="en-US" b="0" dirty="0" err="1"/>
              <a:t>Rostislav</a:t>
            </a:r>
            <a:r>
              <a:rPr lang="en-US" b="0" dirty="0"/>
              <a:t> </a:t>
            </a:r>
            <a:r>
              <a:rPr lang="en-US" b="0" dirty="0" err="1"/>
              <a:t>Botev</a:t>
            </a:r>
            <a:r>
              <a:rPr lang="en-US" b="0" dirty="0"/>
              <a:t>, CC BY-SA 3.0 &lt;https://creativecommons.org/licenses/by-sa/3.0&gt;, via Wikimedia Commons</a:t>
            </a:r>
          </a:p>
          <a:p>
            <a:r>
              <a:rPr lang="en-GB" b="0" dirty="0"/>
              <a:t>Unknown </a:t>
            </a:r>
            <a:r>
              <a:rPr lang="en-GB" b="0" dirty="0" err="1"/>
              <a:t>authorUnknown</a:t>
            </a:r>
            <a:r>
              <a:rPr lang="en-GB" b="0" dirty="0"/>
              <a:t> author, Public domain, via Wikimedia Commons; https://upload.wikimedia.org/wikipedia/commons/4/4d/Philippe_P%C3%A9tain.jpg</a:t>
            </a:r>
            <a:endParaRPr lang="en-US" b="0" dirty="0"/>
          </a:p>
          <a:p>
            <a:endParaRPr lang="en-US" b="1" dirty="0"/>
          </a:p>
          <a:p>
            <a:pPr defTabSz="966064">
              <a:defRPr/>
            </a:pPr>
            <a:r>
              <a:rPr lang="en-GB" b="1" baseline="0" dirty="0"/>
              <a:t>Word frequency of unknown words (1 is the most frequent word in French): </a:t>
            </a:r>
            <a:br>
              <a:rPr lang="en-GB" baseline="0" dirty="0"/>
            </a:br>
            <a:r>
              <a:rPr lang="en-GB" baseline="0" dirty="0"/>
              <a:t>Pays-Bas [n/a], </a:t>
            </a:r>
            <a:r>
              <a:rPr lang="en-GB" baseline="0" dirty="0" err="1"/>
              <a:t>devenu</a:t>
            </a:r>
            <a:r>
              <a:rPr lang="en-GB" baseline="0" dirty="0"/>
              <a:t> [</a:t>
            </a:r>
            <a:r>
              <a:rPr lang="en-GB" baseline="0" dirty="0" err="1"/>
              <a:t>devenir</a:t>
            </a:r>
            <a:r>
              <a:rPr lang="en-GB" baseline="0" dirty="0"/>
              <a:t> 162], </a:t>
            </a:r>
            <a:r>
              <a:rPr lang="en-GB" baseline="0" dirty="0" err="1"/>
              <a:t>jusqu’à</a:t>
            </a:r>
            <a:r>
              <a:rPr lang="en-GB" baseline="0" dirty="0"/>
              <a:t> [n/a]</a:t>
            </a:r>
          </a:p>
          <a:p>
            <a:pPr defTabSz="966064">
              <a:defRPr/>
            </a:pP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a:p>
            <a:pPr defTabSz="966064">
              <a:defRPr/>
            </a:pPr>
            <a:r>
              <a:rPr lang="en-GB" sz="1400" b="1" baseline="0" dirty="0"/>
              <a:t>Word frequency of cognates (1 is the most frequent word in French): </a:t>
            </a:r>
            <a:br>
              <a:rPr lang="en-GB" sz="1400" baseline="0" dirty="0"/>
            </a:br>
            <a:r>
              <a:rPr lang="en-GB" sz="1400" baseline="0" dirty="0" err="1"/>
              <a:t>bataille</a:t>
            </a:r>
            <a:r>
              <a:rPr lang="en-GB" sz="1400" baseline="0" dirty="0"/>
              <a:t> [1303], second [379], </a:t>
            </a:r>
            <a:r>
              <a:rPr lang="en-GB" sz="1400" baseline="0" dirty="0" err="1"/>
              <a:t>attaquer</a:t>
            </a:r>
            <a:r>
              <a:rPr lang="en-GB" sz="1400" baseline="0" dirty="0"/>
              <a:t> [1018], Luxembourg [n/a], </a:t>
            </a:r>
            <a:r>
              <a:rPr lang="en-GB" sz="1400" baseline="0" dirty="0" err="1"/>
              <a:t>attaque</a:t>
            </a:r>
            <a:r>
              <a:rPr lang="en-GB" sz="1400" baseline="0" dirty="0"/>
              <a:t> [1655], surprise [1815], </a:t>
            </a:r>
            <a:r>
              <a:rPr lang="en-GB" sz="1400" baseline="0" dirty="0" err="1"/>
              <a:t>nazi</a:t>
            </a:r>
            <a:r>
              <a:rPr lang="en-GB" sz="1400" baseline="0" dirty="0"/>
              <a:t> [3053], </a:t>
            </a:r>
            <a:r>
              <a:rPr lang="en-GB" sz="1400" baseline="0" dirty="0" err="1"/>
              <a:t>capituler</a:t>
            </a:r>
            <a:r>
              <a:rPr lang="en-GB" sz="1400" baseline="0" dirty="0"/>
              <a:t> [&gt;5000], </a:t>
            </a:r>
            <a:r>
              <a:rPr lang="en-GB" sz="1400" baseline="0" dirty="0" err="1"/>
              <a:t>divisé</a:t>
            </a:r>
            <a:r>
              <a:rPr lang="en-GB" sz="1400" baseline="0" dirty="0"/>
              <a:t> [</a:t>
            </a:r>
            <a:r>
              <a:rPr lang="en-GB" sz="1400" baseline="0" dirty="0" err="1"/>
              <a:t>diviser</a:t>
            </a:r>
            <a:r>
              <a:rPr lang="en-GB" sz="1400" baseline="0" dirty="0"/>
              <a:t> 1567], zone [860], occupier [159], </a:t>
            </a:r>
            <a:r>
              <a:rPr lang="en-GB" sz="1400" baseline="0" dirty="0" err="1"/>
              <a:t>reste</a:t>
            </a:r>
            <a:r>
              <a:rPr lang="en-GB" sz="1400" baseline="0" dirty="0"/>
              <a:t> [363], leader [1499], </a:t>
            </a:r>
            <a:r>
              <a:rPr lang="en-GB" sz="1400" baseline="0" dirty="0" err="1"/>
              <a:t>autoritaire</a:t>
            </a:r>
            <a:r>
              <a:rPr lang="en-GB" sz="1400" baseline="0" dirty="0"/>
              <a:t> [4661], collaboration [2037], </a:t>
            </a:r>
            <a:r>
              <a:rPr lang="en-GB" sz="1400" baseline="0" dirty="0" err="1"/>
              <a:t>ressource</a:t>
            </a:r>
            <a:r>
              <a:rPr lang="en-GB" sz="1400" baseline="0" dirty="0"/>
              <a:t> [852]</a:t>
            </a:r>
          </a:p>
          <a:p>
            <a:pPr defTabSz="966064">
              <a:defRPr/>
            </a:pP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endParaRPr lang="en-US" b="1"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rPr>
              <a:pPr defTabSz="966064">
                <a:defRPr/>
              </a:pPr>
              <a:t>14</a:t>
            </a:fld>
            <a:endParaRPr lang="en-GB" dirty="0">
              <a:solidFill>
                <a:prstClr val="black"/>
              </a:solidFill>
            </a:endParaRPr>
          </a:p>
        </p:txBody>
      </p:sp>
    </p:spTree>
    <p:extLst>
      <p:ext uri="{BB962C8B-B14F-4D97-AF65-F5344CB8AC3E}">
        <p14:creationId xmlns:p14="http://schemas.microsoft.com/office/powerpoint/2010/main" val="2303195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 </a:t>
            </a:r>
            <a:r>
              <a:rPr lang="en-US" b="0" dirty="0"/>
              <a:t>Written production of </a:t>
            </a:r>
            <a:r>
              <a:rPr lang="en-US" b="0" baseline="0" dirty="0"/>
              <a:t>verbs like </a:t>
            </a:r>
            <a:r>
              <a:rPr lang="en-US" b="0" i="1" baseline="0" dirty="0" err="1"/>
              <a:t>sortir</a:t>
            </a:r>
            <a:r>
              <a:rPr lang="en-US" b="0" i="1" baseline="0" dirty="0"/>
              <a:t> </a:t>
            </a:r>
            <a:r>
              <a:rPr lang="en-US" b="0" i="0" baseline="0" dirty="0"/>
              <a:t>and </a:t>
            </a:r>
            <a:r>
              <a:rPr lang="en-US" b="0" i="1" baseline="0" dirty="0" err="1"/>
              <a:t>choisir</a:t>
            </a:r>
            <a:r>
              <a:rPr lang="en-US" b="0" i="1" baseline="0" dirty="0"/>
              <a:t> </a:t>
            </a:r>
            <a:r>
              <a:rPr lang="en-US" b="0" i="0" baseline="0" dirty="0"/>
              <a:t>in the </a:t>
            </a:r>
            <a:r>
              <a:rPr lang="en-US" b="0" dirty="0"/>
              <a:t>perfect tense</a:t>
            </a:r>
            <a:r>
              <a:rPr lang="en-US" b="0" baseline="0" dirty="0"/>
              <a:t>; reconstruction of a familiar text in French.</a:t>
            </a:r>
            <a:endParaRPr lang="en-US" b="1" dirty="0"/>
          </a:p>
          <a:p>
            <a:endParaRPr lang="en-US" b="1" dirty="0"/>
          </a:p>
          <a:p>
            <a:r>
              <a:rPr lang="en-US" b="1" dirty="0"/>
              <a:t>Procedure:</a:t>
            </a:r>
          </a:p>
          <a:p>
            <a:r>
              <a:rPr lang="en-US" b="0" dirty="0"/>
              <a:t>1. On clicks, suggested English answer</a:t>
            </a:r>
            <a:r>
              <a:rPr lang="en-US" b="0" baseline="0" dirty="0"/>
              <a:t>s to the comprehension questions on the previous slide are revealed.</a:t>
            </a:r>
            <a:endParaRPr lang="en-US" b="0" dirty="0"/>
          </a:p>
          <a:p>
            <a:r>
              <a:rPr lang="en-US" b="0" dirty="0"/>
              <a:t>2. Ask students what they think is happening in the picture. Explain that it is an image</a:t>
            </a:r>
            <a:r>
              <a:rPr lang="en-US" b="0" baseline="0" dirty="0"/>
              <a:t> of French workers leaving for Germany from Paris (1943).</a:t>
            </a:r>
            <a:endParaRPr lang="en-US" b="0" dirty="0"/>
          </a:p>
          <a:p>
            <a:r>
              <a:rPr lang="en-US" b="0" dirty="0"/>
              <a:t>3. Click again to bring up the bubble with instructions for the text recreation task. Students try to recreate the key points in the text using their own notes and/or the English</a:t>
            </a:r>
            <a:r>
              <a:rPr lang="en-US" b="0" baseline="0" dirty="0"/>
              <a:t> prompts on this slide. These prompts have been written so that students can recreate them using only known vocabulary, known grammar and the three glossed words. Note they will need the help of a dictionary to translate the parts in parenthesis. (6 minutes).</a:t>
            </a:r>
            <a:endParaRPr lang="en-US" b="0" dirty="0"/>
          </a:p>
          <a:p>
            <a:r>
              <a:rPr lang="en-US" b="0" dirty="0"/>
              <a:t>4. Suggested solutions appear on the next slide.</a:t>
            </a:r>
          </a:p>
          <a:p>
            <a:endParaRPr lang="en-US" b="1" dirty="0"/>
          </a:p>
          <a:p>
            <a:pPr defTabSz="966064">
              <a:defRPr/>
            </a:pPr>
            <a:r>
              <a:rPr lang="en-GB" b="1" baseline="0" dirty="0"/>
              <a:t>Word frequency of unknown words (1 is the most frequent word in French): </a:t>
            </a:r>
            <a:br>
              <a:rPr lang="en-GB" baseline="0" dirty="0"/>
            </a:br>
            <a:r>
              <a:rPr lang="en-GB" baseline="0" dirty="0" err="1"/>
              <a:t>loi</a:t>
            </a:r>
            <a:r>
              <a:rPr lang="en-GB" baseline="0" dirty="0"/>
              <a:t> [267], </a:t>
            </a:r>
            <a:r>
              <a:rPr lang="en-GB" baseline="0" dirty="0" err="1"/>
              <a:t>était</a:t>
            </a:r>
            <a:r>
              <a:rPr lang="en-GB" baseline="0" dirty="0"/>
              <a:t> [</a:t>
            </a:r>
            <a:r>
              <a:rPr lang="en-GB" baseline="0" dirty="0" err="1"/>
              <a:t>être</a:t>
            </a:r>
            <a:r>
              <a:rPr lang="en-GB" baseline="0" dirty="0"/>
              <a:t> 5]</a:t>
            </a:r>
          </a:p>
          <a:p>
            <a:pPr defTabSz="966064">
              <a:defRPr/>
            </a:pPr>
            <a:r>
              <a:rPr lang="de-DE" sz="1200" dirty="0">
                <a:latin typeface="Century Gothic" panose="020B0502020202020204" pitchFamily="34" charset="0"/>
              </a:rPr>
              <a:t>Source: </a:t>
            </a:r>
            <a:r>
              <a:rPr lang="en-GB" sz="1200" dirty="0" err="1">
                <a:latin typeface="Century Gothic" panose="020B0502020202020204" pitchFamily="34" charset="0"/>
              </a:rPr>
              <a:t>Londsale</a:t>
            </a:r>
            <a:r>
              <a:rPr lang="en-GB" sz="1200" dirty="0">
                <a:latin typeface="Century Gothic" panose="020B0502020202020204" pitchFamily="34" charset="0"/>
              </a:rPr>
              <a:t>,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966064">
              <a:defRPr/>
            </a:pPr>
            <a:endParaRPr lang="en-GB" sz="1200" dirty="0">
              <a:latin typeface="Century Gothic" panose="020B0502020202020204" pitchFamily="34" charset="0"/>
            </a:endParaRPr>
          </a:p>
          <a:p>
            <a:pPr defTabSz="966064">
              <a:defRPr/>
            </a:pPr>
            <a:r>
              <a:rPr lang="en-GB" sz="1200" b="1" baseline="0" dirty="0"/>
              <a:t>Word frequency of cognates (1 is the most frequent word in French): </a:t>
            </a:r>
            <a:br>
              <a:rPr lang="en-GB" sz="1200" baseline="0" dirty="0"/>
            </a:br>
            <a:r>
              <a:rPr lang="en-GB" sz="1200" baseline="0" dirty="0" err="1"/>
              <a:t>obligatoire</a:t>
            </a:r>
            <a:r>
              <a:rPr lang="en-GB" sz="1200" baseline="0" dirty="0"/>
              <a:t> [2524], </a:t>
            </a:r>
            <a:r>
              <a:rPr lang="fr-FR" sz="1200" dirty="0">
                <a:solidFill>
                  <a:schemeClr val="accent5">
                    <a:lumMod val="50000"/>
                  </a:schemeClr>
                </a:solidFill>
              </a:rPr>
              <a:t>rôle [371]</a:t>
            </a:r>
          </a:p>
          <a:p>
            <a:pPr defTabSz="966064">
              <a:defRPr/>
            </a:pPr>
            <a:r>
              <a:rPr lang="de-DE" sz="1200" dirty="0">
                <a:latin typeface="Century Gothic" panose="020B0502020202020204" pitchFamily="34" charset="0"/>
              </a:rPr>
              <a:t>Source: </a:t>
            </a:r>
            <a:r>
              <a:rPr lang="en-GB" sz="1200" dirty="0" err="1">
                <a:latin typeface="Century Gothic" panose="020B0502020202020204" pitchFamily="34" charset="0"/>
              </a:rPr>
              <a:t>Londsale</a:t>
            </a:r>
            <a:r>
              <a:rPr lang="en-GB" sz="1200" dirty="0">
                <a:latin typeface="Century Gothic" panose="020B0502020202020204" pitchFamily="34" charset="0"/>
              </a:rPr>
              <a:t>,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a:p>
            <a:pPr defTabSz="966064">
              <a:defRPr/>
            </a:pPr>
            <a:r>
              <a:rPr lang="en-GB" sz="1300" b="1" dirty="0">
                <a:latin typeface="Century Gothic" panose="020B0502020202020204" pitchFamily="34" charset="0"/>
              </a:rPr>
              <a:t>Image attribution</a:t>
            </a:r>
            <a:br>
              <a:rPr lang="en-GB" sz="1300" b="1" dirty="0">
                <a:latin typeface="Century Gothic" panose="020B0502020202020204" pitchFamily="34" charset="0"/>
              </a:rPr>
            </a:br>
            <a:r>
              <a:rPr lang="en-GB" sz="1300" b="0" dirty="0" err="1">
                <a:latin typeface="Century Gothic" panose="020B0502020202020204" pitchFamily="34" charset="0"/>
              </a:rPr>
              <a:t>Bundesarchiv</a:t>
            </a:r>
            <a:r>
              <a:rPr lang="en-GB" sz="1300" b="0" dirty="0">
                <a:latin typeface="Century Gothic" panose="020B0502020202020204" pitchFamily="34" charset="0"/>
              </a:rPr>
              <a:t>, </a:t>
            </a:r>
            <a:r>
              <a:rPr lang="en-GB" sz="1300" b="0" dirty="0" err="1">
                <a:latin typeface="Century Gothic" panose="020B0502020202020204" pitchFamily="34" charset="0"/>
              </a:rPr>
              <a:t>Bild</a:t>
            </a:r>
            <a:r>
              <a:rPr lang="en-GB" sz="1300" b="0" dirty="0">
                <a:latin typeface="Century Gothic" panose="020B0502020202020204" pitchFamily="34" charset="0"/>
              </a:rPr>
              <a:t> 183-J14405 / CC-BY-SA 3.0, CC BY-SA 3.0 DE &lt;https://creativecommons.org/licenses/by-sa/3.0/de/deed.en&gt;, via Wikimedia Commons</a:t>
            </a:r>
          </a:p>
          <a:p>
            <a:endParaRPr lang="en-US" b="1" dirty="0"/>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u="none" strike="noStrike" kern="1200" cap="none" spc="0" normalizeH="0" baseline="0" noProof="0">
                <a:ln>
                  <a:noFill/>
                </a:ln>
                <a:solidFill>
                  <a:prstClr val="black"/>
                </a:solidFill>
                <a:effectLst/>
                <a:uLnTx/>
                <a:uFillTx/>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15</a:t>
            </a:fld>
            <a:endParaRPr kumimoji="0" lang="en-GB" sz="13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62173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 [1/5]</a:t>
            </a:r>
          </a:p>
          <a:p>
            <a:endParaRPr lang="en-US" b="1" dirty="0"/>
          </a:p>
          <a:p>
            <a:r>
              <a:rPr lang="en-US" b="1" dirty="0"/>
              <a:t>Aim: </a:t>
            </a:r>
            <a:r>
              <a:rPr lang="en-US" b="0" dirty="0"/>
              <a:t>Oral production of –ER verbs and </a:t>
            </a:r>
            <a:r>
              <a:rPr lang="en-US" b="0" baseline="0" dirty="0"/>
              <a:t>verbs like </a:t>
            </a:r>
            <a:r>
              <a:rPr lang="en-US" b="0" i="1" baseline="0" dirty="0" err="1"/>
              <a:t>sortir</a:t>
            </a:r>
            <a:r>
              <a:rPr lang="en-US" b="0" i="1" baseline="0" dirty="0"/>
              <a:t> </a:t>
            </a:r>
            <a:r>
              <a:rPr lang="en-US" b="0" i="0" baseline="0" dirty="0"/>
              <a:t>and </a:t>
            </a:r>
            <a:r>
              <a:rPr lang="en-US" b="0" i="1" baseline="0" dirty="0" err="1"/>
              <a:t>choisir</a:t>
            </a:r>
            <a:r>
              <a:rPr lang="en-US" b="0" i="1" baseline="0" dirty="0"/>
              <a:t> </a:t>
            </a:r>
            <a:r>
              <a:rPr lang="en-US" b="0" i="0" baseline="0" dirty="0"/>
              <a:t>in the </a:t>
            </a:r>
            <a:r>
              <a:rPr lang="en-US" b="0" dirty="0"/>
              <a:t>perfect tense</a:t>
            </a:r>
            <a:r>
              <a:rPr lang="en-US" b="0" baseline="0" dirty="0"/>
              <a:t>; cultural awareness: </a:t>
            </a:r>
            <a:r>
              <a:rPr lang="en-GB" sz="1200" kern="1200" dirty="0">
                <a:solidFill>
                  <a:schemeClr val="tx1"/>
                </a:solidFill>
                <a:effectLst/>
                <a:ea typeface="+mn-ea"/>
                <a:cs typeface="+mn-cs"/>
              </a:rPr>
              <a:t>La </a:t>
            </a:r>
            <a:r>
              <a:rPr lang="en-GB" sz="1200" kern="1200" dirty="0" err="1">
                <a:solidFill>
                  <a:schemeClr val="tx1"/>
                </a:solidFill>
                <a:effectLst/>
                <a:ea typeface="+mn-ea"/>
                <a:cs typeface="+mn-cs"/>
              </a:rPr>
              <a:t>Révolution</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nationale</a:t>
            </a:r>
            <a:r>
              <a:rPr lang="en-GB" sz="1200" kern="1200" dirty="0">
                <a:solidFill>
                  <a:schemeClr val="tx1"/>
                </a:solidFill>
                <a:effectLst/>
                <a:ea typeface="+mn-ea"/>
                <a:cs typeface="+mn-cs"/>
              </a:rPr>
              <a:t>.</a:t>
            </a:r>
          </a:p>
          <a:p>
            <a:endParaRPr lang="en-US" b="1" dirty="0"/>
          </a:p>
          <a:p>
            <a:r>
              <a:rPr lang="en-US" b="1" dirty="0"/>
              <a:t>Procedure:</a:t>
            </a:r>
          </a:p>
          <a:p>
            <a:r>
              <a:rPr lang="en-US" b="0" dirty="0"/>
              <a:t>1. Use this slide to introduce the concept</a:t>
            </a:r>
            <a:r>
              <a:rPr lang="en-US" b="0" baseline="0" dirty="0"/>
              <a:t> of </a:t>
            </a:r>
            <a:r>
              <a:rPr lang="en-US" b="0" i="1" baseline="0" dirty="0"/>
              <a:t>La </a:t>
            </a:r>
            <a:r>
              <a:rPr lang="en-US" b="0" i="1" baseline="0" dirty="0" err="1"/>
              <a:t>Révolution</a:t>
            </a:r>
            <a:r>
              <a:rPr lang="en-US" b="0" i="1" baseline="0" dirty="0"/>
              <a:t> </a:t>
            </a:r>
            <a:r>
              <a:rPr lang="en-US" b="0" i="1" baseline="0" dirty="0" err="1"/>
              <a:t>nationale</a:t>
            </a:r>
            <a:r>
              <a:rPr lang="en-US" b="0" i="0" baseline="0" dirty="0"/>
              <a:t>. Students look at the propaganda poster and consider the two mottos before suggesting some things </a:t>
            </a:r>
            <a:r>
              <a:rPr lang="en-US" b="0" i="0" baseline="0" dirty="0" err="1"/>
              <a:t>Pétain</a:t>
            </a:r>
            <a:r>
              <a:rPr lang="en-US" b="0" i="0" baseline="0" dirty="0"/>
              <a:t> likely did and didn’t value in society.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2. Click to reveal aspects of </a:t>
            </a:r>
            <a:r>
              <a:rPr lang="en-US" b="0" i="1" baseline="0" dirty="0"/>
              <a:t>La </a:t>
            </a:r>
            <a:r>
              <a:rPr lang="en-US" b="0" i="1" baseline="0" dirty="0" err="1"/>
              <a:t>Révolution</a:t>
            </a:r>
            <a:r>
              <a:rPr lang="en-US" b="0" i="1" baseline="0" dirty="0"/>
              <a:t> </a:t>
            </a:r>
            <a:r>
              <a:rPr lang="en-US" b="0" i="1" baseline="0" dirty="0" err="1"/>
              <a:t>nationale</a:t>
            </a:r>
            <a:r>
              <a:rPr lang="en-US" b="0" i="1" baseline="0" dirty="0"/>
              <a:t> </a:t>
            </a:r>
            <a:r>
              <a:rPr lang="en-US" b="0" i="0" baseline="0" dirty="0"/>
              <a:t>one by one. Ensure students understand the meaning of cognates </a:t>
            </a:r>
            <a:r>
              <a:rPr lang="en-US" b="0" i="1" baseline="0" dirty="0"/>
              <a:t>suffrage </a:t>
            </a:r>
            <a:r>
              <a:rPr lang="en-US" b="0" i="1" baseline="0" dirty="0" err="1"/>
              <a:t>universel</a:t>
            </a:r>
            <a:r>
              <a:rPr lang="en-US" b="0" i="1" baseline="0" dirty="0"/>
              <a:t> </a:t>
            </a:r>
            <a:r>
              <a:rPr lang="en-US" b="0" i="0" baseline="0" dirty="0"/>
              <a:t>and </a:t>
            </a:r>
            <a:r>
              <a:rPr lang="en-US" b="0" i="1" baseline="0" dirty="0" err="1"/>
              <a:t>antisémite</a:t>
            </a:r>
            <a:r>
              <a:rPr lang="en-US" b="0" i="0" baseline="0" dirty="0"/>
              <a:t>.</a:t>
            </a:r>
          </a:p>
          <a:p>
            <a:r>
              <a:rPr lang="en-US" b="0" i="0" baseline="0" dirty="0"/>
              <a:t>3. Explain that in this activity students are going to describe certain aspects of life during </a:t>
            </a:r>
            <a:r>
              <a:rPr lang="fr-FR" sz="1200" i="1" dirty="0">
                <a:solidFill>
                  <a:schemeClr val="accent5">
                    <a:lumMod val="50000"/>
                  </a:schemeClr>
                </a:solidFill>
              </a:rPr>
              <a:t>la Révolution nationale</a:t>
            </a:r>
            <a:r>
              <a:rPr lang="fr-FR" sz="1200" i="1" baseline="0" dirty="0">
                <a:solidFill>
                  <a:schemeClr val="accent5">
                    <a:lumMod val="50000"/>
                  </a:schemeClr>
                </a:solidFill>
              </a:rPr>
              <a:t> </a:t>
            </a:r>
            <a:r>
              <a:rPr lang="fr-FR" sz="1200" i="0" baseline="0" dirty="0">
                <a:solidFill>
                  <a:schemeClr val="accent5">
                    <a:lumMod val="50000"/>
                  </a:schemeClr>
                </a:solidFill>
              </a:rPr>
              <a:t>to one </a:t>
            </a:r>
            <a:r>
              <a:rPr lang="fr-FR" sz="1200" i="0" baseline="0" dirty="0" err="1">
                <a:solidFill>
                  <a:schemeClr val="accent5">
                    <a:lumMod val="50000"/>
                  </a:schemeClr>
                </a:solidFill>
              </a:rPr>
              <a:t>another</a:t>
            </a:r>
            <a:r>
              <a:rPr lang="fr-FR" sz="1200" i="0" baseline="0" dirty="0">
                <a:solidFill>
                  <a:schemeClr val="accent5">
                    <a:lumMod val="50000"/>
                  </a:schemeClr>
                </a:solidFill>
              </a:rPr>
              <a:t> </a:t>
            </a:r>
            <a:r>
              <a:rPr lang="fr-FR" sz="1200" i="0" baseline="0" dirty="0" err="1">
                <a:solidFill>
                  <a:schemeClr val="accent5">
                    <a:lumMod val="50000"/>
                  </a:schemeClr>
                </a:solidFill>
              </a:rPr>
              <a:t>using</a:t>
            </a:r>
            <a:r>
              <a:rPr lang="fr-FR" sz="1200" i="0" baseline="0" dirty="0">
                <a:solidFill>
                  <a:schemeClr val="accent5">
                    <a:lumMod val="50000"/>
                  </a:schemeClr>
                </a:solidFill>
              </a:rPr>
              <a:t> a mix of </a:t>
            </a:r>
            <a:r>
              <a:rPr lang="fr-FR" sz="1200" i="0" baseline="0" dirty="0" err="1">
                <a:solidFill>
                  <a:schemeClr val="accent5">
                    <a:lumMod val="50000"/>
                  </a:schemeClr>
                </a:solidFill>
              </a:rPr>
              <a:t>verb</a:t>
            </a:r>
            <a:r>
              <a:rPr lang="fr-FR" sz="1200" i="0" baseline="0" dirty="0">
                <a:solidFill>
                  <a:schemeClr val="accent5">
                    <a:lumMod val="50000"/>
                  </a:schemeClr>
                </a:solidFill>
              </a:rPr>
              <a:t> types in the </a:t>
            </a:r>
            <a:r>
              <a:rPr lang="fr-FR" sz="1200" i="0" baseline="0" dirty="0" err="1">
                <a:solidFill>
                  <a:schemeClr val="accent5">
                    <a:lumMod val="50000"/>
                  </a:schemeClr>
                </a:solidFill>
              </a:rPr>
              <a:t>perfect</a:t>
            </a:r>
            <a:r>
              <a:rPr lang="fr-FR" sz="1200" i="0" baseline="0" dirty="0">
                <a:solidFill>
                  <a:schemeClr val="accent5">
                    <a:lumMod val="50000"/>
                  </a:schemeClr>
                </a:solidFill>
              </a:rPr>
              <a:t> </a:t>
            </a:r>
            <a:r>
              <a:rPr lang="fr-FR" sz="1200" i="0" baseline="0" dirty="0" err="1">
                <a:solidFill>
                  <a:schemeClr val="accent5">
                    <a:lumMod val="50000"/>
                  </a:schemeClr>
                </a:solidFill>
              </a:rPr>
              <a:t>tense</a:t>
            </a:r>
            <a:r>
              <a:rPr lang="fr-FR" sz="1200" i="0" baseline="0" dirty="0">
                <a:solidFill>
                  <a:schemeClr val="accent5">
                    <a:lumMod val="50000"/>
                  </a:schemeClr>
                </a:solidFill>
              </a:rPr>
              <a:t>.</a:t>
            </a:r>
            <a:endParaRPr lang="en-US" b="0" i="1" dirty="0"/>
          </a:p>
          <a:p>
            <a:r>
              <a:rPr lang="en-US" b="0" dirty="0"/>
              <a:t>4. Print and distribute the role cards on slide 19.</a:t>
            </a:r>
          </a:p>
          <a:p>
            <a:r>
              <a:rPr lang="en-US" b="0" dirty="0"/>
              <a:t>5.</a:t>
            </a:r>
            <a:r>
              <a:rPr lang="en-US" b="0" baseline="0" dirty="0"/>
              <a:t> Display slide 20. Partner B sketches 5 boxes in the positions shown on the slide. </a:t>
            </a:r>
            <a:r>
              <a:rPr lang="en-US" b="0" dirty="0"/>
              <a:t>Partner A</a:t>
            </a:r>
            <a:r>
              <a:rPr lang="en-US" b="0" baseline="0" dirty="0"/>
              <a:t> translates the first sentence on their role card into French. Partner B listens, and writes a number ‘1’ in the box that is next to the picture they think the sentence represents. </a:t>
            </a:r>
            <a:r>
              <a:rPr lang="en-US" b="1" baseline="0" dirty="0"/>
              <a:t>NB: </a:t>
            </a:r>
            <a:r>
              <a:rPr lang="en-US" b="0" baseline="0" dirty="0"/>
              <a:t>this activity can be made more or less challenging by varying the amount of English/French on the role cards, or, at higher levels, encouraging students to come up with their own novel descriptions.</a:t>
            </a:r>
          </a:p>
          <a:p>
            <a:r>
              <a:rPr lang="en-US" b="0" baseline="0" dirty="0"/>
              <a:t>6. Repeat step 5 for four further sentences.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7. Click to reveal answers. Highlight that one of the school</a:t>
            </a:r>
            <a:r>
              <a:rPr lang="en-US" b="0" baseline="0" dirty="0"/>
              <a:t> subjects taught during the regime was religion. This might come as a surprise as students have learned about </a:t>
            </a:r>
            <a:r>
              <a:rPr lang="en-US" b="0" i="1" baseline="0" dirty="0" err="1"/>
              <a:t>laïcité</a:t>
            </a:r>
            <a:r>
              <a:rPr lang="en-US" b="0" i="1" baseline="0" dirty="0"/>
              <a:t> </a:t>
            </a:r>
            <a:r>
              <a:rPr lang="en-US" b="0" i="0" baseline="0" dirty="0"/>
              <a:t>in a previous lesson. Draw attention to the importance of education and media in spreading propaganda.</a:t>
            </a:r>
          </a:p>
          <a:p>
            <a:r>
              <a:rPr lang="en-US" b="0" i="0" baseline="0" dirty="0"/>
              <a:t>8. Display slide 21. Ensure students understand the significance of the </a:t>
            </a:r>
            <a:r>
              <a:rPr lang="en-US" b="0" i="1" baseline="0" dirty="0" err="1"/>
              <a:t>étoile</a:t>
            </a:r>
            <a:r>
              <a:rPr lang="en-US" b="0" i="1" baseline="0" dirty="0"/>
              <a:t> </a:t>
            </a:r>
            <a:r>
              <a:rPr lang="en-US" b="0" i="1" baseline="0" dirty="0" err="1"/>
              <a:t>jaune</a:t>
            </a:r>
            <a:r>
              <a:rPr lang="en-US" b="0" i="0" baseline="0" dirty="0"/>
              <a:t>.</a:t>
            </a:r>
          </a:p>
          <a:p>
            <a:r>
              <a:rPr lang="en-US" b="0" i="0" baseline="0" dirty="0"/>
              <a:t>9. Students swap roles. Repeat steps 5-7. Draw attention to the importance of music in spreading propaganda.</a:t>
            </a:r>
          </a:p>
          <a:p>
            <a:r>
              <a:rPr lang="en-US" b="0" i="0" baseline="0" dirty="0"/>
              <a:t>10. Proceed to the last slide in this sequence for suggested French sentences.</a:t>
            </a:r>
            <a:endParaRPr lang="en-US" b="0" dirty="0"/>
          </a:p>
          <a:p>
            <a:endParaRPr lang="en-US" b="1" dirty="0"/>
          </a:p>
          <a:p>
            <a:pPr defTabSz="966064">
              <a:defRPr/>
            </a:pPr>
            <a:r>
              <a:rPr lang="en-GB" b="1" baseline="0" dirty="0"/>
              <a:t>Word frequency of unknown words (1 is the most frequent word in French): </a:t>
            </a:r>
            <a:br>
              <a:rPr lang="en-GB" baseline="0" dirty="0"/>
            </a:br>
            <a:r>
              <a:rPr lang="en-GB" baseline="0" dirty="0"/>
              <a:t>droit [143], </a:t>
            </a:r>
            <a:r>
              <a:rPr lang="en-GB" baseline="0" dirty="0" err="1"/>
              <a:t>grève</a:t>
            </a:r>
            <a:r>
              <a:rPr lang="en-GB" baseline="0" dirty="0"/>
              <a:t> [1803], devise [3429], </a:t>
            </a:r>
            <a:r>
              <a:rPr lang="en-GB" baseline="0" dirty="0" err="1"/>
              <a:t>loi</a:t>
            </a:r>
            <a:r>
              <a:rPr lang="en-GB" baseline="0" dirty="0"/>
              <a:t> [267], </a:t>
            </a:r>
            <a:r>
              <a:rPr lang="en-GB" baseline="0" dirty="0" err="1"/>
              <a:t>patrie</a:t>
            </a:r>
            <a:r>
              <a:rPr lang="en-GB" baseline="0" dirty="0"/>
              <a:t> [3661]</a:t>
            </a:r>
          </a:p>
          <a:p>
            <a:pPr defTabSz="966064">
              <a:defRPr/>
            </a:pP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a:p>
            <a:pPr marL="0" marR="0" lvl="0" indent="0" algn="l" defTabSz="966064" rtl="0" eaLnBrk="1" fontAlgn="auto" latinLnBrk="0" hangingPunct="1">
              <a:lnSpc>
                <a:spcPct val="100000"/>
              </a:lnSpc>
              <a:spcBef>
                <a:spcPts val="0"/>
              </a:spcBef>
              <a:spcAft>
                <a:spcPts val="0"/>
              </a:spcAft>
              <a:buClrTx/>
              <a:buSzTx/>
              <a:buFontTx/>
              <a:buNone/>
              <a:tabLst/>
              <a:defRPr/>
            </a:pPr>
            <a:r>
              <a:rPr lang="en-GB" sz="1400" b="1" baseline="0" dirty="0"/>
              <a:t>Word frequency of cognates (1 is the most frequent word in French): </a:t>
            </a:r>
            <a:br>
              <a:rPr lang="en-GB" sz="1400" baseline="0" dirty="0"/>
            </a:br>
            <a:r>
              <a:rPr lang="en-GB" sz="1400" baseline="0" dirty="0" err="1"/>
              <a:t>rejeter</a:t>
            </a:r>
            <a:r>
              <a:rPr lang="en-GB" sz="1400" baseline="0" dirty="0"/>
              <a:t> [981], </a:t>
            </a:r>
            <a:r>
              <a:rPr lang="en-GB" sz="1400" baseline="0" dirty="0" err="1"/>
              <a:t>égalité</a:t>
            </a:r>
            <a:r>
              <a:rPr lang="en-GB" sz="1400" baseline="0" dirty="0"/>
              <a:t> [1891], </a:t>
            </a:r>
            <a:r>
              <a:rPr lang="en-GB" sz="1400" baseline="0" dirty="0" err="1"/>
              <a:t>fraternité</a:t>
            </a:r>
            <a:r>
              <a:rPr lang="en-GB" sz="1400" baseline="0" dirty="0"/>
              <a:t> [&gt;5000], </a:t>
            </a:r>
            <a:r>
              <a:rPr lang="fr-FR" sz="1400" dirty="0">
                <a:solidFill>
                  <a:schemeClr val="accent5">
                    <a:lumMod val="50000"/>
                  </a:schemeClr>
                </a:solidFill>
              </a:rPr>
              <a:t>démocratie [1279], révolution [1617], presse [986], divorce</a:t>
            </a:r>
            <a:r>
              <a:rPr lang="fr-FR" sz="1400" baseline="0" dirty="0">
                <a:solidFill>
                  <a:schemeClr val="accent5">
                    <a:lumMod val="50000"/>
                  </a:schemeClr>
                </a:solidFill>
              </a:rPr>
              <a:t> [2561], parti [400], suffrage [3985], </a:t>
            </a:r>
            <a:r>
              <a:rPr lang="fr-FR" sz="1400" dirty="0">
                <a:solidFill>
                  <a:schemeClr val="accent5">
                    <a:lumMod val="50000"/>
                  </a:schemeClr>
                </a:solidFill>
              </a:rPr>
              <a:t>universel</a:t>
            </a:r>
            <a:r>
              <a:rPr lang="fr-FR" sz="1400" baseline="0" dirty="0">
                <a:solidFill>
                  <a:schemeClr val="accent5">
                    <a:lumMod val="50000"/>
                  </a:schemeClr>
                </a:solidFill>
              </a:rPr>
              <a:t> [1608], </a:t>
            </a:r>
            <a:r>
              <a:rPr lang="fr-FR" sz="1400" dirty="0">
                <a:solidFill>
                  <a:schemeClr val="accent5">
                    <a:lumMod val="50000"/>
                  </a:schemeClr>
                </a:solidFill>
              </a:rPr>
              <a:t>encourager [1434]</a:t>
            </a:r>
            <a:r>
              <a:rPr lang="en-GB" sz="1400" baseline="0" dirty="0">
                <a:solidFill>
                  <a:schemeClr val="tx1"/>
                </a:solidFill>
              </a:rPr>
              <a:t>, </a:t>
            </a:r>
            <a:r>
              <a:rPr lang="fr-FR" sz="1400" dirty="0">
                <a:solidFill>
                  <a:schemeClr val="accent5">
                    <a:lumMod val="50000"/>
                  </a:schemeClr>
                </a:solidFill>
              </a:rPr>
              <a:t>antisémite [&gt;5000], traditionnel [1574], patriotique</a:t>
            </a:r>
            <a:r>
              <a:rPr lang="fr-FR" sz="1400" baseline="0" dirty="0">
                <a:solidFill>
                  <a:schemeClr val="accent5">
                    <a:lumMod val="50000"/>
                  </a:schemeClr>
                </a:solidFill>
              </a:rPr>
              <a:t> [&gt;5000], </a:t>
            </a:r>
            <a:r>
              <a:rPr lang="en-US" sz="1400" dirty="0">
                <a:solidFill>
                  <a:schemeClr val="accent5">
                    <a:lumMod val="50000"/>
                  </a:schemeClr>
                </a:solidFill>
              </a:rPr>
              <a:t>collaboration [2037], </a:t>
            </a:r>
            <a:r>
              <a:rPr lang="en-US" sz="1400" dirty="0" err="1">
                <a:solidFill>
                  <a:schemeClr val="accent5">
                    <a:lumMod val="50000"/>
                  </a:schemeClr>
                </a:solidFill>
              </a:rPr>
              <a:t>nazi</a:t>
            </a:r>
            <a:r>
              <a:rPr lang="en-US" sz="1400" dirty="0">
                <a:solidFill>
                  <a:schemeClr val="accent5">
                    <a:lumMod val="50000"/>
                  </a:schemeClr>
                </a:solidFill>
              </a:rPr>
              <a:t> [3053]</a:t>
            </a:r>
            <a:endParaRPr lang="fr-FR" sz="1400" dirty="0">
              <a:solidFill>
                <a:schemeClr val="accent5">
                  <a:lumMod val="50000"/>
                </a:schemeClr>
              </a:solidFill>
            </a:endParaRPr>
          </a:p>
          <a:p>
            <a:pPr marL="0" marR="0" lvl="0" indent="0" algn="l" defTabSz="966064" rtl="0" eaLnBrk="1" fontAlgn="auto" latinLnBrk="0" hangingPunct="1">
              <a:lnSpc>
                <a:spcPct val="100000"/>
              </a:lnSpc>
              <a:spcBef>
                <a:spcPts val="0"/>
              </a:spcBef>
              <a:spcAft>
                <a:spcPts val="0"/>
              </a:spcAft>
              <a:buClrTx/>
              <a:buSzTx/>
              <a:buFontTx/>
              <a:buNone/>
              <a:tabLst/>
              <a:defRPr/>
            </a:pP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a:p>
            <a:pPr defTabSz="966064">
              <a:defRPr/>
            </a:pPr>
            <a:r>
              <a:rPr lang="en-GB" sz="1300" b="1" dirty="0">
                <a:latin typeface="Century Gothic" panose="020B0502020202020204" pitchFamily="34" charset="0"/>
              </a:rPr>
              <a:t>Image attribution</a:t>
            </a:r>
            <a:br>
              <a:rPr lang="en-GB" sz="1300" b="1" dirty="0">
                <a:latin typeface="Century Gothic" panose="020B0502020202020204" pitchFamily="34" charset="0"/>
              </a:rPr>
            </a:br>
            <a:r>
              <a:rPr lang="en-GB" sz="1300" b="0" dirty="0">
                <a:latin typeface="Century Gothic" panose="020B0502020202020204" pitchFamily="34" charset="0"/>
              </a:rPr>
              <a:t>R. </a:t>
            </a:r>
            <a:r>
              <a:rPr lang="en-GB" sz="1300" b="0" dirty="0" err="1">
                <a:latin typeface="Century Gothic" panose="020B0502020202020204" pitchFamily="34" charset="0"/>
              </a:rPr>
              <a:t>Vachet</a:t>
            </a:r>
            <a:r>
              <a:rPr lang="en-GB" sz="1300" b="0" dirty="0">
                <a:latin typeface="Century Gothic" panose="020B0502020202020204" pitchFamily="34" charset="0"/>
              </a:rPr>
              <a:t>, Public domain, via Wikimedia Commons</a:t>
            </a:r>
          </a:p>
          <a:p>
            <a:endParaRPr lang="en-US" b="1"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rPr>
              <a:pPr defTabSz="966064">
                <a:defRPr/>
              </a:pPr>
              <a:t>16</a:t>
            </a:fld>
            <a:endParaRPr lang="en-GB" dirty="0">
              <a:solidFill>
                <a:prstClr val="black"/>
              </a:solidFill>
            </a:endParaRPr>
          </a:p>
        </p:txBody>
      </p:sp>
    </p:spTree>
    <p:extLst>
      <p:ext uri="{BB962C8B-B14F-4D97-AF65-F5344CB8AC3E}">
        <p14:creationId xmlns:p14="http://schemas.microsoft.com/office/powerpoint/2010/main" val="784436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provide key background information on the aims</a:t>
            </a:r>
            <a:r>
              <a:rPr lang="en-US" b="0" baseline="0" dirty="0"/>
              <a:t> and activities of </a:t>
            </a:r>
            <a:r>
              <a:rPr lang="en-US" b="0" dirty="0"/>
              <a:t>the French WW2 Resistance, which is the</a:t>
            </a:r>
            <a:r>
              <a:rPr lang="en-US" b="0" baseline="0" dirty="0"/>
              <a:t> main </a:t>
            </a:r>
            <a:r>
              <a:rPr lang="en-US" b="0" dirty="0"/>
              <a:t>topic of this</a:t>
            </a:r>
            <a:r>
              <a:rPr lang="en-US" b="0" baseline="0" dirty="0"/>
              <a:t> lesson. Note that the text is unlikely to be parsed in a minute at most levels. It is intended to serve as background to the context of this lesson. It could be set as homework for pre-reading, and </a:t>
            </a:r>
            <a:r>
              <a:rPr lang="en-US" b="0" baseline="0" dirty="0" err="1"/>
              <a:t>summarised</a:t>
            </a:r>
            <a:r>
              <a:rPr lang="en-US" b="0" baseline="0" dirty="0"/>
              <a:t> in English at the beginning of the class.</a:t>
            </a:r>
            <a:endParaRPr lang="en-US" b="0" dirty="0"/>
          </a:p>
          <a:p>
            <a:endParaRPr lang="en-US" b="1" dirty="0"/>
          </a:p>
          <a:p>
            <a:r>
              <a:rPr lang="en-US" b="1" dirty="0"/>
              <a:t>Procedure:</a:t>
            </a:r>
          </a:p>
          <a:p>
            <a:r>
              <a:rPr lang="en-US" b="0" dirty="0"/>
              <a:t>1. Talk through the text with the students, pointing out the many verb cognates. Ensure students understand the meaning of </a:t>
            </a:r>
            <a:r>
              <a:rPr lang="en-US" b="0" i="1" dirty="0" err="1"/>
              <a:t>déporter</a:t>
            </a:r>
            <a:r>
              <a:rPr lang="en-US" b="0" i="1" dirty="0"/>
              <a:t> </a:t>
            </a:r>
            <a:r>
              <a:rPr lang="en-US" b="0" i="0" dirty="0"/>
              <a:t>in this context.</a:t>
            </a:r>
            <a:endParaRPr lang="en-US" b="0" dirty="0"/>
          </a:p>
          <a:p>
            <a:endParaRPr lang="en-US" b="1" dirty="0"/>
          </a:p>
          <a:p>
            <a:pPr defTabSz="966064">
              <a:defRPr/>
            </a:pPr>
            <a:r>
              <a:rPr lang="en-GB" b="1" baseline="0" dirty="0"/>
              <a:t>Word frequency (1 is the most frequent word in French): </a:t>
            </a:r>
            <a:endParaRPr lang="en-GB" baseline="0" dirty="0"/>
          </a:p>
          <a:p>
            <a:pPr defTabSz="966064">
              <a:defRPr/>
            </a:pPr>
            <a:r>
              <a:rPr lang="fr-FR" sz="1300" noProof="0" dirty="0">
                <a:latin typeface="Century Gothic" panose="020B0502020202020204" pitchFamily="34" charset="0"/>
              </a:rPr>
              <a:t>envahir [2566], cacher [914]</a:t>
            </a:r>
          </a:p>
          <a:p>
            <a:pPr defTabSz="966064">
              <a:defRPr/>
            </a:pP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Word frequency of cognates used (1 is the most frequent word in French): </a:t>
            </a:r>
            <a:br>
              <a:rPr lang="en-GB" sz="1200" baseline="0" dirty="0"/>
            </a:br>
            <a:r>
              <a:rPr lang="fr-FR" sz="1200" baseline="0" noProof="0" dirty="0"/>
              <a:t>résister [&gt;5000], attaquer [1018], arrêter [420], déporter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dirty="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u="none" strike="noStrike" kern="1200" cap="none" spc="0" normalizeH="0" baseline="0" noProof="0">
                <a:ln>
                  <a:noFill/>
                </a:ln>
                <a:solidFill>
                  <a:prstClr val="black"/>
                </a:solidFill>
                <a:effectLst/>
                <a:uLnTx/>
                <a:uFillTx/>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17</a:t>
            </a:fld>
            <a:endParaRPr kumimoji="0" lang="en-GB" sz="13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94662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provide key background information on the deportation of members of the French Resistance and introduce Jean </a:t>
            </a:r>
            <a:r>
              <a:rPr lang="en-US" b="0" dirty="0" err="1"/>
              <a:t>Bascle</a:t>
            </a:r>
            <a:r>
              <a:rPr lang="en-US" b="0" dirty="0"/>
              <a:t>, who is the subject of the activities that follow.</a:t>
            </a:r>
          </a:p>
          <a:p>
            <a:endParaRPr lang="en-US" b="1" dirty="0"/>
          </a:p>
          <a:p>
            <a:r>
              <a:rPr lang="en-US" b="1" dirty="0"/>
              <a:t>Procedure:</a:t>
            </a:r>
          </a:p>
          <a:p>
            <a:pPr marL="228600" indent="-228600">
              <a:buAutoNum type="arabicPeriod"/>
            </a:pPr>
            <a:r>
              <a:rPr lang="en-US" b="0" dirty="0"/>
              <a:t>Click to go through information, clarifying the terms related to</a:t>
            </a:r>
            <a:r>
              <a:rPr lang="en-US" b="0" baseline="0" dirty="0"/>
              <a:t> the </a:t>
            </a:r>
            <a:r>
              <a:rPr lang="en-US" b="0" dirty="0"/>
              <a:t>Holocaust where necessary.</a:t>
            </a:r>
          </a:p>
          <a:p>
            <a:pPr marL="228600" indent="-228600">
              <a:buAutoNum type="arabicPeriod"/>
            </a:pPr>
            <a:endParaRPr lang="en-US" b="0" dirty="0"/>
          </a:p>
          <a:p>
            <a:pPr marL="0" indent="0">
              <a:buNone/>
            </a:pPr>
            <a:r>
              <a:rPr lang="en-US" b="1" dirty="0"/>
              <a:t>Attributions</a:t>
            </a:r>
          </a:p>
          <a:p>
            <a:r>
              <a:rPr lang="en-GB" dirty="0"/>
              <a:t>Louise </a:t>
            </a:r>
            <a:r>
              <a:rPr lang="en-GB" dirty="0" err="1"/>
              <a:t>Bibbey</a:t>
            </a:r>
            <a:r>
              <a:rPr lang="en-GB" dirty="0"/>
              <a:t> (NCELP assistant</a:t>
            </a:r>
            <a:r>
              <a:rPr lang="en-GB" baseline="0" dirty="0"/>
              <a:t> resource developer) assisted director </a:t>
            </a:r>
            <a:r>
              <a:rPr lang="en-GB" dirty="0"/>
              <a:t>Martyn Cox on a project interviewing and filming</a:t>
            </a:r>
            <a:r>
              <a:rPr lang="en-GB" baseline="0" dirty="0"/>
              <a:t> members of the French Resistance as part of a wider project on </a:t>
            </a:r>
            <a:r>
              <a:rPr lang="en-GB" dirty="0"/>
              <a:t>veterans in the UK and France.</a:t>
            </a:r>
            <a:r>
              <a:rPr lang="en-GB" baseline="0" dirty="0"/>
              <a:t> </a:t>
            </a:r>
            <a:r>
              <a:rPr lang="en-GB" dirty="0"/>
              <a:t>Together they filmed around 25 interviews with male and female veterans, many</a:t>
            </a:r>
            <a:r>
              <a:rPr lang="en-GB" baseline="0" dirty="0"/>
              <a:t> of</a:t>
            </a:r>
            <a:r>
              <a:rPr lang="en-GB" dirty="0"/>
              <a:t> whom had been awarded the legion of honour or </a:t>
            </a:r>
            <a:r>
              <a:rPr lang="en-GB" i="1" dirty="0" err="1"/>
              <a:t>juste</a:t>
            </a:r>
            <a:r>
              <a:rPr lang="en-GB" i="1" dirty="0"/>
              <a:t> </a:t>
            </a:r>
            <a:r>
              <a:rPr lang="en-GB" i="1" dirty="0" err="1"/>
              <a:t>parmi</a:t>
            </a:r>
            <a:r>
              <a:rPr lang="en-GB" i="1" dirty="0"/>
              <a:t> les nations</a:t>
            </a:r>
            <a:r>
              <a:rPr lang="en-GB" dirty="0"/>
              <a:t>, including two concentration camp survivors.</a:t>
            </a:r>
            <a:r>
              <a:rPr lang="en-GB" baseline="0" dirty="0"/>
              <a:t> </a:t>
            </a:r>
            <a:r>
              <a:rPr lang="en-GB" dirty="0"/>
              <a:t>They twice hosted the BBC in France, helping with the production of two globally televised documentaries for BBC World.</a:t>
            </a:r>
          </a:p>
          <a:p>
            <a:endParaRPr lang="en-GB" dirty="0"/>
          </a:p>
          <a:p>
            <a:r>
              <a:rPr lang="en-GB" baseline="0" dirty="0"/>
              <a:t>They</a:t>
            </a:r>
            <a:r>
              <a:rPr lang="en-GB" dirty="0"/>
              <a:t> have a large archive of photos and documents,</a:t>
            </a:r>
            <a:r>
              <a:rPr lang="en-GB" baseline="0" dirty="0"/>
              <a:t> much of which is</a:t>
            </a:r>
            <a:r>
              <a:rPr lang="en-GB" dirty="0"/>
              <a:t> stored in the Archive of Resistance Testimony at the University of Sussex, under the leadership of Professor Rod </a:t>
            </a:r>
            <a:r>
              <a:rPr lang="en-GB" dirty="0" err="1"/>
              <a:t>Kedward</a:t>
            </a:r>
            <a:r>
              <a:rPr lang="en-GB" dirty="0"/>
              <a:t>, a leading academic in the field of French Resistance.</a:t>
            </a:r>
            <a:r>
              <a:rPr lang="en-GB" baseline="0" dirty="0"/>
              <a:t> They have kindly given</a:t>
            </a:r>
            <a:r>
              <a:rPr lang="en-GB" dirty="0"/>
              <a:t> NCELP to have full access to these and permission to use them in their</a:t>
            </a:r>
            <a:r>
              <a:rPr lang="en-GB" baseline="0" dirty="0"/>
              <a:t> resources.</a:t>
            </a:r>
            <a:endParaRPr lang="en-GB" dirty="0"/>
          </a:p>
          <a:p>
            <a:pPr>
              <a:lnSpc>
                <a:spcPct val="107000"/>
              </a:lnSpc>
              <a:spcAft>
                <a:spcPts val="800"/>
              </a:spcAft>
            </a:pPr>
            <a:endParaRPr lang="en-GB" sz="18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ea typeface="Calibri" panose="020F0502020204030204" pitchFamily="34" charset="0"/>
                <a:cs typeface="Times New Roman" panose="02020603050405020304" pitchFamily="18" charset="0"/>
              </a:rPr>
              <a:t>Photograph: Louise Bibbey (with full publishing rights accorded by Jean Bascle in 2009).</a:t>
            </a:r>
          </a:p>
          <a:p>
            <a:pPr>
              <a:lnSpc>
                <a:spcPct val="107000"/>
              </a:lnSpc>
              <a:spcAft>
                <a:spcPts val="800"/>
              </a:spcAft>
            </a:pPr>
            <a:endParaRPr lang="en-GB" sz="1800" dirty="0">
              <a:effectLst/>
              <a:ea typeface="Calibri" panose="020F0502020204030204" pitchFamily="34" charset="0"/>
              <a:cs typeface="Times New Roman" panose="02020603050405020304" pitchFamily="18" charset="0"/>
            </a:endParaRPr>
          </a:p>
          <a:p>
            <a:pPr defTabSz="966064">
              <a:defRPr/>
            </a:pPr>
            <a:r>
              <a:rPr lang="en-GB" sz="1800" b="1" baseline="0" dirty="0"/>
              <a:t>Word frequency (1 is the most frequent word in French): </a:t>
            </a:r>
            <a:br>
              <a:rPr lang="en-GB" sz="1800" baseline="0" dirty="0"/>
            </a:br>
            <a:r>
              <a:rPr lang="fr-FR" sz="1800" baseline="0" noProof="0" dirty="0"/>
              <a:t>témoin [1055], disparition [2077]</a:t>
            </a:r>
          </a:p>
          <a:p>
            <a:pPr defTabSz="966064">
              <a:defRPr/>
            </a:pPr>
            <a:r>
              <a:rPr lang="de-DE" sz="1800" dirty="0">
                <a:latin typeface="Century Gothic" panose="020B0502020202020204" pitchFamily="34" charset="0"/>
              </a:rPr>
              <a:t>Source: </a:t>
            </a:r>
            <a:r>
              <a:rPr lang="en-GB" sz="1800" dirty="0">
                <a:latin typeface="Century Gothic" panose="020B0502020202020204" pitchFamily="34" charset="0"/>
              </a:rPr>
              <a:t>Londsale, D., &amp; Le Bras, Y.  (2009). </a:t>
            </a:r>
            <a:r>
              <a:rPr lang="en-GB" sz="1800" i="1" dirty="0">
                <a:latin typeface="Century Gothic" panose="020B0502020202020204" pitchFamily="34" charset="0"/>
              </a:rPr>
              <a:t>A Frequency Dictionary of French: Core vocabulary for learners </a:t>
            </a:r>
            <a:r>
              <a:rPr lang="en-GB" sz="1800" dirty="0">
                <a:latin typeface="Century Gothic" panose="020B0502020202020204" pitchFamily="34" charset="0"/>
              </a:rPr>
              <a:t>London: Routledge.</a:t>
            </a: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rPr>
              <a:pPr defTabSz="966064">
                <a:defRPr/>
              </a:pPr>
              <a:t>18</a:t>
            </a:fld>
            <a:endParaRPr lang="en-GB" dirty="0">
              <a:solidFill>
                <a:prstClr val="black"/>
              </a:solidFill>
            </a:endParaRPr>
          </a:p>
        </p:txBody>
      </p:sp>
    </p:spTree>
    <p:extLst>
      <p:ext uri="{BB962C8B-B14F-4D97-AF65-F5344CB8AC3E}">
        <p14:creationId xmlns:p14="http://schemas.microsoft.com/office/powerpoint/2010/main" val="200190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Written recognition of verbs that follow the –ate/-er word pattern</a:t>
            </a:r>
            <a:endParaRPr lang="en-US" b="1" dirty="0"/>
          </a:p>
          <a:p>
            <a:endParaRPr lang="en-US" b="1" dirty="0"/>
          </a:p>
          <a:p>
            <a:r>
              <a:rPr lang="en-US" b="1" dirty="0"/>
              <a:t>Procedure:</a:t>
            </a:r>
          </a:p>
          <a:p>
            <a:r>
              <a:rPr lang="en-US" b="0" dirty="0"/>
              <a:t>1. Students use the word pattern –ate/-er to help them translate the verbs in bold into English.</a:t>
            </a:r>
          </a:p>
          <a:p>
            <a:r>
              <a:rPr lang="en-US" b="0" dirty="0"/>
              <a:t>2. Click to reveal answers.</a:t>
            </a:r>
          </a:p>
          <a:p>
            <a:r>
              <a:rPr lang="en-US" b="0" dirty="0"/>
              <a:t>3. Elicit an oral translation of the text.</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bande</a:t>
            </a:r>
            <a:r>
              <a:rPr lang="en-GB" baseline="0" dirty="0"/>
              <a:t> </a:t>
            </a:r>
            <a:r>
              <a:rPr lang="en-GB" baseline="0" dirty="0" err="1"/>
              <a:t>dessinée</a:t>
            </a:r>
            <a:r>
              <a:rPr lang="en-GB" baseline="0" dirty="0"/>
              <a:t> [977/2086]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communiquer</a:t>
            </a:r>
            <a:r>
              <a:rPr lang="en-GB" b="0" baseline="0" dirty="0"/>
              <a:t> [1514], Iran [&gt;5000], </a:t>
            </a:r>
            <a:r>
              <a:rPr lang="en-GB" b="0" baseline="0" dirty="0" err="1"/>
              <a:t>révolution</a:t>
            </a:r>
            <a:r>
              <a:rPr lang="en-GB" b="0" baseline="0" dirty="0"/>
              <a:t> [1617], </a:t>
            </a:r>
            <a:r>
              <a:rPr lang="en-GB" b="0" baseline="0" dirty="0" err="1"/>
              <a:t>illustrer</a:t>
            </a:r>
            <a:r>
              <a:rPr lang="en-GB" b="0" baseline="0" dirty="0"/>
              <a:t> [1939], </a:t>
            </a:r>
            <a:r>
              <a:rPr lang="en-GB" b="0" baseline="0" dirty="0" err="1"/>
              <a:t>faciliter</a:t>
            </a:r>
            <a:r>
              <a:rPr lang="en-GB" b="0" baseline="0" dirty="0"/>
              <a:t> [1813], </a:t>
            </a:r>
            <a:r>
              <a:rPr lang="en-GB" b="0" baseline="0" dirty="0" err="1"/>
              <a:t>compréhension</a:t>
            </a:r>
            <a:r>
              <a:rPr lang="en-GB" b="0" baseline="0" dirty="0"/>
              <a:t> [2827], </a:t>
            </a:r>
            <a:r>
              <a:rPr lang="en-GB" b="0" baseline="0" dirty="0" err="1"/>
              <a:t>démontrer</a:t>
            </a:r>
            <a:r>
              <a:rPr lang="en-GB" b="0" baseline="0" dirty="0"/>
              <a:t> [1519], image [659], </a:t>
            </a:r>
            <a:r>
              <a:rPr lang="en-GB" b="0" baseline="0" dirty="0" err="1"/>
              <a:t>dominer</a:t>
            </a:r>
            <a:r>
              <a:rPr lang="en-GB" b="0" baseline="0" dirty="0"/>
              <a:t> [1648], page [434], </a:t>
            </a:r>
            <a:r>
              <a:rPr lang="en-GB" b="0" baseline="0" dirty="0" err="1"/>
              <a:t>concentrer</a:t>
            </a:r>
            <a:r>
              <a:rPr lang="en-GB" b="0" baseline="0" dirty="0"/>
              <a:t> [856], </a:t>
            </a:r>
            <a:r>
              <a:rPr lang="en-GB" b="0" baseline="0" dirty="0" err="1"/>
              <a:t>apprécier</a:t>
            </a:r>
            <a:r>
              <a:rPr lang="en-GB" b="0" baseline="0" dirty="0"/>
              <a:t> [1061], </a:t>
            </a:r>
            <a:r>
              <a:rPr lang="en-GB" b="0" baseline="0" dirty="0" err="1"/>
              <a:t>compliquer</a:t>
            </a:r>
            <a:r>
              <a:rPr lang="en-GB" b="0" baseline="0" dirty="0"/>
              <a:t> [1869], </a:t>
            </a:r>
            <a:r>
              <a:rPr lang="en-GB" b="0" baseline="0" dirty="0" err="1"/>
              <a:t>collaborer</a:t>
            </a:r>
            <a:r>
              <a:rPr lang="en-GB" b="0" baseline="0" dirty="0"/>
              <a:t> [2963]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ea typeface="Calibri" panose="020F0502020204030204" pitchFamily="34" charset="0"/>
                <a:cs typeface="Times New Roman" panose="02020603050405020304" pitchFamily="18" charset="0"/>
                <a:hlinkClick r:id="rId3"/>
              </a:rPr>
              <a:t>Persepolis</a:t>
            </a:r>
            <a:r>
              <a:rPr lang="en-GB" sz="1800" dirty="0">
                <a:effectLst/>
                <a:ea typeface="Calibri" panose="020F0502020204030204" pitchFamily="34" charset="0"/>
                <a:cs typeface="Times New Roman" panose="02020603050405020304" pitchFamily="18" charset="0"/>
              </a:rPr>
              <a:t> by </a:t>
            </a:r>
            <a:r>
              <a:rPr lang="en-GB" sz="1800" u="sng" dirty="0">
                <a:solidFill>
                  <a:srgbClr val="0563C1"/>
                </a:solidFill>
                <a:effectLst/>
                <a:ea typeface="Calibri" panose="020F0502020204030204" pitchFamily="34" charset="0"/>
                <a:cs typeface="Times New Roman" panose="02020603050405020304" pitchFamily="18" charset="0"/>
                <a:hlinkClick r:id="rId4"/>
              </a:rPr>
              <a:t>John Niedermeyer</a:t>
            </a:r>
            <a:r>
              <a:rPr lang="en-GB" sz="1800" dirty="0">
                <a:effectLst/>
                <a:ea typeface="Calibri" panose="020F0502020204030204" pitchFamily="34" charset="0"/>
                <a:cs typeface="Times New Roman" panose="02020603050405020304" pitchFamily="18" charset="0"/>
              </a:rPr>
              <a:t> is licensed under </a:t>
            </a:r>
            <a:r>
              <a:rPr lang="en-GB" sz="1800" u="sng" dirty="0">
                <a:solidFill>
                  <a:srgbClr val="0563C1"/>
                </a:solidFill>
                <a:effectLst/>
                <a:ea typeface="Calibri" panose="020F0502020204030204" pitchFamily="34" charset="0"/>
                <a:cs typeface="Times New Roman" panose="02020603050405020304" pitchFamily="18" charset="0"/>
                <a:hlinkClick r:id="rId5"/>
              </a:rPr>
              <a:t>CC BY-NC-SA 2.0</a:t>
            </a:r>
            <a:endParaRPr lang="en-GB" sz="1800" u="sng" dirty="0">
              <a:solidFill>
                <a:srgbClr val="0563C1"/>
              </a:solidFill>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ea typeface="Calibri" panose="020F0502020204030204" pitchFamily="34" charset="0"/>
                <a:cs typeface="Times New Roman" panose="02020603050405020304" pitchFamily="18" charset="0"/>
                <a:hlinkClick r:id="rId6"/>
              </a:rPr>
              <a:t>Marjane Satrapi</a:t>
            </a:r>
            <a:r>
              <a:rPr lang="en-GB" sz="1800" dirty="0">
                <a:effectLst/>
                <a:ea typeface="Calibri" panose="020F0502020204030204" pitchFamily="34" charset="0"/>
                <a:cs typeface="Times New Roman" panose="02020603050405020304" pitchFamily="18" charset="0"/>
              </a:rPr>
              <a:t> is licensed under </a:t>
            </a:r>
            <a:r>
              <a:rPr lang="en-GB" sz="1800" u="sng" dirty="0">
                <a:solidFill>
                  <a:srgbClr val="0563C1"/>
                </a:solidFill>
                <a:effectLst/>
                <a:ea typeface="Calibri" panose="020F0502020204030204" pitchFamily="34" charset="0"/>
                <a:cs typeface="Times New Roman" panose="02020603050405020304" pitchFamily="18" charset="0"/>
                <a:hlinkClick r:id="rId7"/>
              </a:rPr>
              <a:t>CC BY-NC-SA 4.0</a:t>
            </a:r>
            <a:endParaRPr lang="en-GB" sz="1800"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40045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Written recognition of impersonal pronoun </a:t>
            </a:r>
            <a:r>
              <a:rPr lang="en-GB" b="0" i="1" baseline="0" dirty="0"/>
              <a:t>on </a:t>
            </a:r>
            <a:r>
              <a:rPr lang="en-GB" b="0" i="0" baseline="0" dirty="0"/>
              <a:t>+ short form and impersonal expressions with </a:t>
            </a:r>
            <a:r>
              <a:rPr lang="en-GB" b="0" i="1" baseline="0" dirty="0" err="1"/>
              <a:t>il</a:t>
            </a:r>
            <a:r>
              <a:rPr lang="en-GB" b="0" i="1" baseline="0" dirty="0"/>
              <a:t> </a:t>
            </a:r>
            <a:r>
              <a:rPr lang="en-GB" b="0" i="1" baseline="0" dirty="0" err="1"/>
              <a:t>est</a:t>
            </a:r>
            <a:r>
              <a:rPr lang="en-GB" b="0" i="1" baseline="0" dirty="0"/>
              <a:t> </a:t>
            </a:r>
            <a:r>
              <a:rPr lang="en-GB" b="0" i="0" baseline="0" dirty="0"/>
              <a:t>+ adjective + </a:t>
            </a:r>
            <a:r>
              <a:rPr lang="en-GB" b="0" i="1" baseline="0" dirty="0"/>
              <a:t>de </a:t>
            </a:r>
            <a:r>
              <a:rPr lang="en-GB" b="0" i="0" baseline="0" dirty="0"/>
              <a:t>+ long form; listening comprehension; cultural awareness: similarities and differences between COVID laws in France and the UK.</a:t>
            </a:r>
            <a:endParaRPr lang="en-GB" b="1" i="0" baseline="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baseline="0" dirty="0"/>
              <a:t>Students read the non-bolded parts of the sentences and decide whether </a:t>
            </a:r>
            <a:r>
              <a:rPr lang="en-GB" b="0" i="1" baseline="0" dirty="0"/>
              <a:t>on</a:t>
            </a:r>
            <a:r>
              <a:rPr lang="en-GB" b="0" baseline="0" dirty="0"/>
              <a:t> or an impersonal expression must precede them, based on the verb form they see.</a:t>
            </a:r>
            <a:endParaRPr lang="en-US" b="0" dirty="0"/>
          </a:p>
          <a:p>
            <a:r>
              <a:rPr lang="en-US" b="0" dirty="0"/>
              <a:t>2. 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Students sketch two columns headed </a:t>
            </a:r>
            <a:r>
              <a:rPr lang="en-GB" sz="1200" i="1" dirty="0">
                <a:solidFill>
                  <a:srgbClr val="104F75"/>
                </a:solidFill>
              </a:rPr>
              <a:t>les </a:t>
            </a:r>
            <a:r>
              <a:rPr lang="fr-FR" sz="1200" i="1" dirty="0">
                <a:solidFill>
                  <a:srgbClr val="104F75"/>
                </a:solidFill>
              </a:rPr>
              <a:t>mêmes</a:t>
            </a:r>
            <a:r>
              <a:rPr lang="en-GB" sz="1200" i="1" dirty="0">
                <a:solidFill>
                  <a:srgbClr val="104F75"/>
                </a:solidFill>
              </a:rPr>
              <a:t> </a:t>
            </a:r>
            <a:r>
              <a:rPr lang="en-GB" sz="1200" dirty="0">
                <a:solidFill>
                  <a:srgbClr val="104F75"/>
                </a:solidFill>
              </a:rPr>
              <a:t>and </a:t>
            </a:r>
            <a:r>
              <a:rPr lang="fr-FR" sz="1200" i="1" dirty="0">
                <a:solidFill>
                  <a:srgbClr val="104F75"/>
                </a:solidFill>
              </a:rPr>
              <a:t>différentes</a:t>
            </a:r>
            <a:r>
              <a:rPr lang="fr-FR" sz="1200" i="0" baseline="0" dirty="0">
                <a:solidFill>
                  <a:srgbClr val="104F75"/>
                </a:solidFill>
              </a:rPr>
              <a:t>. </a:t>
            </a:r>
            <a:r>
              <a:rPr lang="fr-FR" sz="1200" i="0" baseline="0" dirty="0" err="1">
                <a:solidFill>
                  <a:srgbClr val="104F75"/>
                </a:solidFill>
              </a:rPr>
              <a:t>They</a:t>
            </a:r>
            <a:r>
              <a:rPr lang="fr-FR" sz="1200" i="0" baseline="0" dirty="0">
                <a:solidFill>
                  <a:srgbClr val="104F75"/>
                </a:solidFill>
              </a:rPr>
              <a:t> </a:t>
            </a:r>
            <a:r>
              <a:rPr lang="fr-FR" sz="1200" i="0" baseline="0" dirty="0" err="1">
                <a:solidFill>
                  <a:srgbClr val="104F75"/>
                </a:solidFill>
              </a:rPr>
              <a:t>re-read</a:t>
            </a:r>
            <a:r>
              <a:rPr lang="fr-FR" sz="1200" i="0" baseline="0" dirty="0">
                <a:solidFill>
                  <a:srgbClr val="104F75"/>
                </a:solidFill>
              </a:rPr>
              <a:t> the sentences, </a:t>
            </a:r>
            <a:r>
              <a:rPr lang="fr-FR" sz="1200" i="0" baseline="0" dirty="0" err="1">
                <a:solidFill>
                  <a:srgbClr val="104F75"/>
                </a:solidFill>
              </a:rPr>
              <a:t>decide</a:t>
            </a:r>
            <a:r>
              <a:rPr lang="fr-FR" sz="1200" i="0" baseline="0" dirty="0">
                <a:solidFill>
                  <a:srgbClr val="104F75"/>
                </a:solidFill>
              </a:rPr>
              <a:t> </a:t>
            </a:r>
            <a:r>
              <a:rPr lang="fr-FR" sz="1200" i="0" baseline="0" dirty="0" err="1">
                <a:solidFill>
                  <a:srgbClr val="104F75"/>
                </a:solidFill>
              </a:rPr>
              <a:t>whether</a:t>
            </a:r>
            <a:r>
              <a:rPr lang="fr-FR" sz="1200" i="0" baseline="0" dirty="0">
                <a:solidFill>
                  <a:srgbClr val="104F75"/>
                </a:solidFill>
              </a:rPr>
              <a:t> the </a:t>
            </a:r>
            <a:r>
              <a:rPr lang="fr-FR" sz="1200" i="0" baseline="0" dirty="0" err="1">
                <a:solidFill>
                  <a:srgbClr val="104F75"/>
                </a:solidFill>
              </a:rPr>
              <a:t>rules</a:t>
            </a:r>
            <a:r>
              <a:rPr lang="fr-FR" sz="1200" i="0" baseline="0" dirty="0">
                <a:solidFill>
                  <a:srgbClr val="104F75"/>
                </a:solidFill>
              </a:rPr>
              <a:t> </a:t>
            </a:r>
            <a:r>
              <a:rPr lang="en-GB" sz="1200" i="0" baseline="0" dirty="0">
                <a:solidFill>
                  <a:srgbClr val="104F75"/>
                </a:solidFill>
              </a:rPr>
              <a:t>are have also been in place in England at some point, and write and English summary of each rule in the appropriate column.</a:t>
            </a:r>
            <a:endParaRPr lang="en-US" b="0" dirty="0"/>
          </a:p>
          <a:p>
            <a:r>
              <a:rPr lang="en-US" b="0" dirty="0"/>
              <a:t>4. Answers</a:t>
            </a:r>
            <a:r>
              <a:rPr lang="en-US" b="0" baseline="0" dirty="0"/>
              <a:t> may be found on the next slide.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couvre</a:t>
            </a:r>
            <a:r>
              <a:rPr lang="en-GB" baseline="0" dirty="0"/>
              <a:t>-feu [&gt;5000], sanitaire [4501]</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certificat</a:t>
            </a:r>
            <a:r>
              <a:rPr lang="en-GB" sz="1200" b="0" i="0" kern="1200" dirty="0">
                <a:solidFill>
                  <a:schemeClr val="tx1"/>
                </a:solidFill>
                <a:effectLst/>
                <a:latin typeface="+mn-lt"/>
                <a:ea typeface="+mn-ea"/>
                <a:cs typeface="+mn-cs"/>
              </a:rPr>
              <a:t> [3604], bizarre [2756], </a:t>
            </a:r>
            <a:r>
              <a:rPr lang="en-GB" sz="1200" b="0" i="0" kern="1200" dirty="0" err="1">
                <a:solidFill>
                  <a:schemeClr val="tx1"/>
                </a:solidFill>
                <a:effectLst/>
                <a:latin typeface="+mn-lt"/>
                <a:ea typeface="+mn-ea"/>
                <a:cs typeface="+mn-cs"/>
              </a:rPr>
              <a:t>essentiel</a:t>
            </a:r>
            <a:r>
              <a:rPr lang="en-GB" sz="1200" b="0" i="0" kern="1200" dirty="0">
                <a:solidFill>
                  <a:schemeClr val="tx1"/>
                </a:solidFill>
                <a:effectLst/>
                <a:latin typeface="+mn-lt"/>
                <a:ea typeface="+mn-ea"/>
                <a:cs typeface="+mn-cs"/>
              </a:rPr>
              <a:t> [675], </a:t>
            </a:r>
            <a:r>
              <a:rPr lang="fr-FR" sz="1200" dirty="0">
                <a:solidFill>
                  <a:schemeClr val="accent5">
                    <a:lumMod val="50000"/>
                  </a:schemeClr>
                </a:solidFill>
              </a:rPr>
              <a:t>mètre [1534], respecter [673], distanciation [&gt;5000], passe [4295]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406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sz="1200" b="1" kern="1200" dirty="0">
              <a:solidFill>
                <a:schemeClr val="tx1"/>
              </a:solidFill>
              <a:effectLst/>
              <a:latin typeface="Century Gothic" panose="020B0502020202020204" pitchFamily="34" charset="0"/>
              <a:ea typeface="+mn-ea"/>
              <a:cs typeface="+mn-cs"/>
            </a:endParaRPr>
          </a:p>
          <a:p>
            <a:r>
              <a:rPr lang="en-GB" sz="1200" b="0" kern="1200" dirty="0">
                <a:solidFill>
                  <a:schemeClr val="tx1"/>
                </a:solidFill>
                <a:effectLst/>
                <a:latin typeface="Century Gothic" panose="020B0502020202020204" pitchFamily="34" charset="0"/>
                <a:ea typeface="+mn-ea"/>
                <a:cs typeface="+mn-cs"/>
              </a:rPr>
              <a:t>Answer</a:t>
            </a:r>
            <a:r>
              <a:rPr lang="en-GB" sz="1200" b="0" kern="1200" baseline="0" dirty="0">
                <a:solidFill>
                  <a:schemeClr val="tx1"/>
                </a:solidFill>
                <a:effectLst/>
                <a:latin typeface="Century Gothic" panose="020B0502020202020204" pitchFamily="34" charset="0"/>
                <a:ea typeface="+mn-ea"/>
                <a:cs typeface="+mn-cs"/>
              </a:rPr>
              <a:t>s revealed on clicks.</a:t>
            </a:r>
            <a:endParaRPr lang="en-GB" sz="1200" b="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15774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[2/2]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Click on the numbers to hear the sentence read in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decide whether the accompanying statement is true or false.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a:t>
            </a:r>
            <a:r>
              <a:rPr lang="en-GB" b="0" baseline="0" dirty="0" err="1"/>
              <a:t>En</a:t>
            </a:r>
            <a:r>
              <a:rPr lang="en-GB" b="0" baseline="0" dirty="0"/>
              <a:t> France, on fait la </a:t>
            </a:r>
            <a:r>
              <a:rPr lang="en-GB" b="0" baseline="0" dirty="0" err="1"/>
              <a:t>bise</a:t>
            </a:r>
            <a:r>
              <a:rPr lang="en-GB" b="0" baseline="0" dirty="0"/>
              <a:t> pour dire bonjour et au revoir.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Il </a:t>
            </a:r>
            <a:r>
              <a:rPr lang="en-GB" b="0" baseline="0" dirty="0" err="1"/>
              <a:t>est</a:t>
            </a:r>
            <a:r>
              <a:rPr lang="en-GB" b="0" baseline="0" dirty="0"/>
              <a:t> naturel de faire la </a:t>
            </a:r>
            <a:r>
              <a:rPr lang="en-GB" b="0" baseline="0" dirty="0" err="1"/>
              <a:t>bise</a:t>
            </a:r>
            <a:r>
              <a:rPr lang="en-GB" b="0" baseline="0" dirty="0"/>
              <a:t> </a:t>
            </a:r>
            <a:r>
              <a:rPr lang="en-GB" b="0" baseline="0" dirty="0" err="1"/>
              <a:t>plusieurs</a:t>
            </a:r>
            <a:r>
              <a:rPr lang="en-GB" b="0" baseline="0" dirty="0"/>
              <a:t> </a:t>
            </a:r>
            <a:r>
              <a:rPr lang="en-GB" b="0" baseline="0" dirty="0" err="1"/>
              <a:t>fois</a:t>
            </a:r>
            <a:r>
              <a:rPr lang="en-GB" b="0" baseline="0" dirty="0"/>
              <a:t> par jour avec </a:t>
            </a:r>
            <a:r>
              <a:rPr lang="en-GB" b="0" baseline="0" dirty="0" err="1"/>
              <a:t>sa</a:t>
            </a:r>
            <a:r>
              <a:rPr lang="en-GB" b="0" baseline="0" dirty="0"/>
              <a:t> </a:t>
            </a:r>
            <a:r>
              <a:rPr lang="en-GB" b="0" baseline="0" dirty="0" err="1"/>
              <a:t>famille</a:t>
            </a:r>
            <a:r>
              <a:rPr lang="en-GB" b="0" baseline="0" dirty="0"/>
              <a:t> et </a:t>
            </a:r>
            <a:r>
              <a:rPr lang="en-GB" b="0" baseline="0" dirty="0" err="1"/>
              <a:t>ses</a:t>
            </a:r>
            <a:r>
              <a:rPr lang="en-GB" b="0" baseline="0" dirty="0"/>
              <a:t> </a:t>
            </a:r>
            <a:r>
              <a:rPr lang="en-GB" b="0" baseline="0" dirty="0" err="1"/>
              <a:t>amis</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b="0" baseline="0" dirty="0" err="1"/>
              <a:t>Parfois</a:t>
            </a:r>
            <a:r>
              <a:rPr lang="en-GB" b="0" baseline="0" dirty="0"/>
              <a:t>, on </a:t>
            </a:r>
            <a:r>
              <a:rPr lang="en-GB" b="0" baseline="0" dirty="0" err="1"/>
              <a:t>dit</a:t>
            </a:r>
            <a:r>
              <a:rPr lang="en-GB" b="0" baseline="0" dirty="0"/>
              <a:t> bonjour </a:t>
            </a:r>
            <a:r>
              <a:rPr lang="en-GB" sz="1200" kern="1200" dirty="0">
                <a:solidFill>
                  <a:schemeClr val="tx1"/>
                </a:solidFill>
                <a:effectLst/>
                <a:ea typeface="+mn-ea"/>
                <a:cs typeface="+mn-cs"/>
              </a:rPr>
              <a:t>à </a:t>
            </a:r>
            <a:r>
              <a:rPr lang="en-GB" sz="1200" kern="1200" dirty="0" err="1">
                <a:solidFill>
                  <a:schemeClr val="tx1"/>
                </a:solidFill>
                <a:effectLst/>
                <a:ea typeface="+mn-ea"/>
                <a:cs typeface="+mn-cs"/>
              </a:rPr>
              <a:t>ses</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collègues</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comme</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ça</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aussi</a:t>
            </a:r>
            <a:r>
              <a:rPr lang="en-GB" sz="1200" kern="1200" dirty="0">
                <a:solidFill>
                  <a:schemeClr val="tx1"/>
                </a:solidFill>
                <a:effectLst/>
                <a:ea typeface="+mn-ea"/>
                <a:cs typeface="+mn-cs"/>
              </a:rPr>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En </a:t>
            </a:r>
            <a:r>
              <a:rPr lang="en-GB" b="0" baseline="0" dirty="0" err="1"/>
              <a:t>général</a:t>
            </a:r>
            <a:r>
              <a:rPr lang="en-GB" b="0" baseline="0" dirty="0"/>
              <a:t>, on fait deux </a:t>
            </a:r>
            <a:r>
              <a:rPr lang="en-GB" b="0" baseline="0" dirty="0" err="1"/>
              <a:t>bises</a:t>
            </a:r>
            <a:r>
              <a:rPr lang="en-GB" b="0" baseline="0" dirty="0"/>
              <a:t>, </a:t>
            </a:r>
            <a:r>
              <a:rPr lang="en-GB" b="0" baseline="0" dirty="0" err="1"/>
              <a:t>mais</a:t>
            </a:r>
            <a:r>
              <a:rPr lang="en-GB" b="0" baseline="0" dirty="0"/>
              <a:t> </a:t>
            </a:r>
            <a:r>
              <a:rPr lang="en-GB" sz="1200" kern="1200" dirty="0" err="1">
                <a:solidFill>
                  <a:schemeClr val="tx1"/>
                </a:solidFill>
                <a:effectLst/>
                <a:ea typeface="+mn-ea"/>
                <a:cs typeface="+mn-cs"/>
              </a:rPr>
              <a:t>ça</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dépend</a:t>
            </a:r>
            <a:r>
              <a:rPr lang="en-GB" sz="1200" kern="1200" dirty="0">
                <a:solidFill>
                  <a:schemeClr val="tx1"/>
                </a:solidFill>
                <a:effectLst/>
                <a:ea typeface="+mn-ea"/>
                <a:cs typeface="+mn-cs"/>
              </a:rPr>
              <a:t> de la </a:t>
            </a:r>
            <a:r>
              <a:rPr lang="en-GB" sz="1200" kern="1200" dirty="0" err="1">
                <a:solidFill>
                  <a:schemeClr val="tx1"/>
                </a:solidFill>
                <a:effectLst/>
                <a:ea typeface="+mn-ea"/>
                <a:cs typeface="+mn-cs"/>
              </a:rPr>
              <a:t>région</a:t>
            </a:r>
            <a:r>
              <a:rPr lang="en-GB" sz="1200" kern="1200" dirty="0">
                <a:solidFill>
                  <a:schemeClr val="tx1"/>
                </a:solidFill>
                <a:effectLs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a:t>
            </a:r>
            <a:r>
              <a:rPr lang="en-GB" sz="1200" kern="1200" dirty="0">
                <a:solidFill>
                  <a:schemeClr val="tx1"/>
                </a:solidFill>
                <a:effectLst/>
                <a:ea typeface="+mn-ea"/>
                <a:cs typeface="+mn-cs"/>
              </a:rPr>
              <a:t>Pendant la </a:t>
            </a:r>
            <a:r>
              <a:rPr lang="en-GB" sz="1200" kern="1200" dirty="0" err="1">
                <a:solidFill>
                  <a:schemeClr val="tx1"/>
                </a:solidFill>
                <a:effectLst/>
                <a:ea typeface="+mn-ea"/>
                <a:cs typeface="+mn-cs"/>
              </a:rPr>
              <a:t>pandémie</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il</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est</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interdit</a:t>
            </a:r>
            <a:r>
              <a:rPr lang="en-GB" sz="1200" kern="1200" baseline="0" dirty="0">
                <a:solidFill>
                  <a:schemeClr val="tx1"/>
                </a:solidFill>
                <a:effectLst/>
                <a:ea typeface="+mn-ea"/>
                <a:cs typeface="+mn-cs"/>
              </a:rPr>
              <a:t> d’</a:t>
            </a:r>
            <a:r>
              <a:rPr lang="en-GB" sz="1200" kern="1200" dirty="0">
                <a:solidFill>
                  <a:schemeClr val="tx1"/>
                </a:solidFill>
                <a:effectLst/>
                <a:ea typeface="+mn-ea"/>
                <a:cs typeface="+mn-cs"/>
              </a:rPr>
              <a:t>être</a:t>
            </a:r>
            <a:r>
              <a:rPr lang="en-GB" sz="1200" kern="1200" baseline="0" dirty="0">
                <a:solidFill>
                  <a:schemeClr val="tx1"/>
                </a:solidFill>
                <a:effectLst/>
                <a:ea typeface="+mn-ea"/>
                <a:cs typeface="+mn-cs"/>
              </a:rPr>
              <a:t> </a:t>
            </a:r>
            <a:r>
              <a:rPr lang="en-GB" sz="1200" kern="1200" dirty="0">
                <a:solidFill>
                  <a:schemeClr val="tx1"/>
                </a:solidFill>
                <a:effectLst/>
                <a:ea typeface="+mn-ea"/>
                <a:cs typeface="+mn-cs"/>
              </a:rPr>
              <a:t>à </a:t>
            </a:r>
            <a:r>
              <a:rPr lang="en-GB" sz="1200" kern="1200" dirty="0" err="1">
                <a:solidFill>
                  <a:schemeClr val="tx1"/>
                </a:solidFill>
                <a:effectLst/>
                <a:ea typeface="+mn-ea"/>
                <a:cs typeface="+mn-cs"/>
              </a:rPr>
              <a:t>moins</a:t>
            </a:r>
            <a:r>
              <a:rPr lang="en-GB" sz="1200" kern="1200" dirty="0">
                <a:solidFill>
                  <a:schemeClr val="tx1"/>
                </a:solidFill>
                <a:effectLst/>
                <a:ea typeface="+mn-ea"/>
                <a:cs typeface="+mn-cs"/>
              </a:rPr>
              <a:t> d'un </a:t>
            </a:r>
            <a:r>
              <a:rPr lang="en-GB" sz="1200" kern="1200" dirty="0" err="1">
                <a:solidFill>
                  <a:schemeClr val="tx1"/>
                </a:solidFill>
                <a:effectLst/>
                <a:ea typeface="+mn-ea"/>
                <a:cs typeface="+mn-cs"/>
              </a:rPr>
              <a:t>mètre</a:t>
            </a:r>
            <a:r>
              <a:rPr lang="en-GB" sz="1200" kern="1200" dirty="0">
                <a:solidFill>
                  <a:schemeClr val="tx1"/>
                </a:solidFill>
                <a:effectLst/>
                <a:ea typeface="+mn-ea"/>
                <a:cs typeface="+mn-cs"/>
              </a:rPr>
              <a:t> des </a:t>
            </a:r>
            <a:r>
              <a:rPr lang="en-GB" sz="1200" kern="1200" dirty="0" err="1">
                <a:solidFill>
                  <a:schemeClr val="tx1"/>
                </a:solidFill>
                <a:effectLst/>
                <a:ea typeface="+mn-ea"/>
                <a:cs typeface="+mn-cs"/>
              </a:rPr>
              <a:t>autres</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personnes</a:t>
            </a:r>
            <a:r>
              <a:rPr lang="en-GB" sz="1200" kern="1200" dirty="0">
                <a:solidFill>
                  <a:schemeClr val="tx1"/>
                </a:solidFill>
                <a:effectLs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a:t>
            </a:r>
            <a:r>
              <a:rPr lang="en-GB" b="0" baseline="0" dirty="0" err="1"/>
              <a:t>Donc</a:t>
            </a:r>
            <a:r>
              <a:rPr lang="en-GB" b="0" baseline="0" dirty="0"/>
              <a:t>, </a:t>
            </a:r>
            <a:r>
              <a:rPr lang="en-GB" b="0" baseline="0" dirty="0" err="1"/>
              <a:t>il</a:t>
            </a:r>
            <a:r>
              <a:rPr lang="en-GB" b="0" baseline="0" dirty="0"/>
              <a:t> </a:t>
            </a:r>
            <a:r>
              <a:rPr lang="en-GB" b="0" baseline="0" dirty="0" err="1"/>
              <a:t>est</a:t>
            </a:r>
            <a:r>
              <a:rPr lang="en-GB" b="0" baseline="0" dirty="0"/>
              <a:t> impossible de continuer </a:t>
            </a:r>
            <a:r>
              <a:rPr lang="en-GB" sz="1200" kern="1200" dirty="0">
                <a:solidFill>
                  <a:schemeClr val="tx1"/>
                </a:solidFill>
                <a:effectLst/>
                <a:ea typeface="+mn-ea"/>
                <a:cs typeface="+mn-cs"/>
              </a:rPr>
              <a:t>à faire des </a:t>
            </a:r>
            <a:r>
              <a:rPr lang="en-GB" sz="1200" kern="1200" dirty="0" err="1">
                <a:solidFill>
                  <a:schemeClr val="tx1"/>
                </a:solidFill>
                <a:effectLst/>
                <a:ea typeface="+mn-ea"/>
                <a:cs typeface="+mn-cs"/>
              </a:rPr>
              <a:t>bises</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en</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ce</a:t>
            </a:r>
            <a:r>
              <a:rPr lang="en-GB" sz="1200" kern="1200" dirty="0">
                <a:solidFill>
                  <a:schemeClr val="tx1"/>
                </a:solidFill>
                <a:effectLst/>
                <a:ea typeface="+mn-ea"/>
                <a:cs typeface="+mn-cs"/>
              </a:rPr>
              <a:t> moment.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Il </a:t>
            </a:r>
            <a:r>
              <a:rPr lang="en-GB" b="0" baseline="0" dirty="0" err="1"/>
              <a:t>est</a:t>
            </a:r>
            <a:r>
              <a:rPr lang="en-GB" b="0" baseline="0" dirty="0"/>
              <a:t> triste de </a:t>
            </a:r>
            <a:r>
              <a:rPr lang="en-GB" b="0" baseline="0" dirty="0" err="1"/>
              <a:t>penser</a:t>
            </a:r>
            <a:r>
              <a:rPr lang="en-GB" b="0" baseline="0" dirty="0"/>
              <a:t> </a:t>
            </a:r>
            <a:r>
              <a:rPr lang="en-GB" b="0" baseline="0" dirty="0" err="1"/>
              <a:t>qu’on</a:t>
            </a:r>
            <a:r>
              <a:rPr lang="en-GB" b="0" baseline="0" dirty="0"/>
              <a:t> </a:t>
            </a:r>
            <a:r>
              <a:rPr lang="en-GB" b="0" baseline="0" dirty="0" err="1"/>
              <a:t>perd</a:t>
            </a:r>
            <a:r>
              <a:rPr lang="en-GB" b="0" baseline="0" dirty="0"/>
              <a:t> </a:t>
            </a:r>
            <a:r>
              <a:rPr lang="en-GB" b="0" baseline="0" dirty="0" err="1"/>
              <a:t>cette</a:t>
            </a:r>
            <a:r>
              <a:rPr lang="en-GB" b="0" baseline="0" dirty="0"/>
              <a:t> </a:t>
            </a:r>
            <a:r>
              <a:rPr lang="en-GB" b="0" baseline="0" dirty="0" err="1"/>
              <a:t>vieille</a:t>
            </a:r>
            <a:r>
              <a:rPr lang="en-GB" b="0" baseline="0" dirty="0"/>
              <a:t> tradition.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8. </a:t>
            </a:r>
            <a:r>
              <a:rPr lang="en-GB" b="0" baseline="0" dirty="0" err="1"/>
              <a:t>Mais</a:t>
            </a:r>
            <a:r>
              <a:rPr lang="en-GB" b="0" baseline="0" dirty="0"/>
              <a:t> on </a:t>
            </a:r>
            <a:r>
              <a:rPr lang="en-GB" b="0" baseline="0" dirty="0" err="1"/>
              <a:t>croit</a:t>
            </a:r>
            <a:r>
              <a:rPr lang="en-GB" b="0" baseline="0" dirty="0"/>
              <a:t> que les </a:t>
            </a:r>
            <a:r>
              <a:rPr lang="fr-FR" sz="1200" kern="1200" dirty="0">
                <a:solidFill>
                  <a:schemeClr val="tx1"/>
                </a:solidFill>
                <a:effectLst/>
                <a:ea typeface="+mn-ea"/>
                <a:cs typeface="+mn-cs"/>
              </a:rPr>
              <a:t>personnes qui ont eu le vaccin vont recommencer</a:t>
            </a:r>
            <a:r>
              <a:rPr lang="fr-FR" sz="1200" kern="1200" baseline="0" dirty="0">
                <a:solidFill>
                  <a:schemeClr val="tx1"/>
                </a:solidFill>
                <a:effectLst/>
                <a:ea typeface="+mn-ea"/>
                <a:cs typeface="+mn-cs"/>
              </a:rPr>
              <a:t> </a:t>
            </a:r>
            <a:r>
              <a:rPr lang="en-GB" sz="1200" kern="1200" dirty="0">
                <a:solidFill>
                  <a:schemeClr val="tx1"/>
                </a:solidFill>
                <a:effectLst/>
                <a:ea typeface="+mn-ea"/>
                <a:cs typeface="+mn-cs"/>
              </a:rPr>
              <a:t>à faire des </a:t>
            </a:r>
            <a:r>
              <a:rPr lang="en-GB" sz="1200" kern="1200" dirty="0" err="1">
                <a:solidFill>
                  <a:schemeClr val="tx1"/>
                </a:solidFill>
                <a:effectLst/>
                <a:ea typeface="+mn-ea"/>
                <a:cs typeface="+mn-cs"/>
              </a:rPr>
              <a:t>bises</a:t>
            </a:r>
            <a:r>
              <a:rPr lang="en-GB" sz="1200" kern="1200" dirty="0">
                <a:solidFill>
                  <a:schemeClr val="tx1"/>
                </a:solidFill>
                <a:effectLst/>
                <a:ea typeface="+mn-ea"/>
                <a:cs typeface="+mn-cs"/>
              </a:rPr>
              <a:t>.</a:t>
            </a:r>
            <a:endParaRPr lang="fr-FR"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ea typeface="+mn-ea"/>
                <a:cs typeface="+mn-cs"/>
              </a:rPr>
              <a:t>joue</a:t>
            </a:r>
            <a:r>
              <a:rPr lang="en-GB" sz="1200" kern="1200" dirty="0">
                <a:solidFill>
                  <a:schemeClr val="tx1"/>
                </a:solidFill>
                <a:effectLst/>
                <a:ea typeface="+mn-ea"/>
                <a:cs typeface="+mn-cs"/>
              </a:rPr>
              <a:t> [3932]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salutation [&gt;5000], </a:t>
            </a:r>
            <a:r>
              <a:rPr lang="fr-FR" sz="1200" dirty="0">
                <a:solidFill>
                  <a:schemeClr val="accent5">
                    <a:lumMod val="50000"/>
                  </a:schemeClr>
                </a:solidFill>
              </a:rPr>
              <a:t>effet [173], </a:t>
            </a:r>
            <a:r>
              <a:rPr lang="fr-FR" sz="1200" baseline="0" dirty="0">
                <a:solidFill>
                  <a:schemeClr val="accent5">
                    <a:lumMod val="50000"/>
                  </a:schemeClr>
                </a:solidFill>
              </a:rPr>
              <a:t>compléter [2034], normal [833], </a:t>
            </a:r>
            <a:r>
              <a:rPr lang="fr-FR" sz="1200" dirty="0">
                <a:solidFill>
                  <a:schemeClr val="accent5">
                    <a:lumMod val="50000"/>
                  </a:schemeClr>
                </a:solidFill>
              </a:rPr>
              <a:t>mètre [1534]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2133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of adjectives</a:t>
            </a:r>
            <a:r>
              <a:rPr lang="en-US" b="0" baseline="0" dirty="0"/>
              <a:t> as noun complements and in impersonal phrases; revision of adjective agreement.</a:t>
            </a:r>
            <a:endParaRPr lang="en-US" b="1" dirty="0"/>
          </a:p>
          <a:p>
            <a:endParaRPr lang="en-US" b="1" dirty="0"/>
          </a:p>
          <a:p>
            <a:r>
              <a:rPr lang="en-US" b="1" dirty="0"/>
              <a:t>Procedure:</a:t>
            </a:r>
          </a:p>
          <a:p>
            <a:r>
              <a:rPr lang="en-US" b="0" dirty="0"/>
              <a:t>1. Remind students that all adjectives in impersonal</a:t>
            </a:r>
            <a:r>
              <a:rPr lang="en-US" b="0" baseline="0" dirty="0"/>
              <a:t> phrases are in masculine form, whereas adjectives that describe a noun must agree with the gender and number of that noun.</a:t>
            </a:r>
            <a:endParaRPr lang="en-US" b="0" dirty="0"/>
          </a:p>
          <a:p>
            <a:r>
              <a:rPr lang="en-US" b="0" dirty="0"/>
              <a:t>2. Students read the sentences and decide which adjectives are part of impersonal phrases, and which are noun complements.</a:t>
            </a:r>
          </a:p>
          <a:p>
            <a:r>
              <a:rPr lang="en-US" b="0" dirty="0"/>
              <a:t>3.</a:t>
            </a:r>
            <a:r>
              <a:rPr lang="en-US" b="0" baseline="0" dirty="0"/>
              <a:t> Students translate the orange adjectives into French, and add agreements where necessary.</a:t>
            </a:r>
            <a:endParaRPr lang="en-US" b="0" dirty="0"/>
          </a:p>
          <a:p>
            <a:r>
              <a:rPr lang="en-US" b="0" dirty="0"/>
              <a:t>4. Answers</a:t>
            </a:r>
            <a:r>
              <a:rPr lang="en-US" b="0" baseline="0" dirty="0"/>
              <a:t> revealed on clicks.</a:t>
            </a:r>
            <a:endParaRPr lang="en-US" b="0" dirty="0"/>
          </a:p>
          <a:p>
            <a:r>
              <a:rPr lang="en-US" b="0" dirty="0"/>
              <a:t>5. Whole</a:t>
            </a:r>
            <a:r>
              <a:rPr lang="en-US" b="0" baseline="0" dirty="0"/>
              <a:t> class translation.</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crise</a:t>
            </a:r>
            <a:r>
              <a:rPr lang="en-GB" baseline="0" dirty="0"/>
              <a:t> [765]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contact [894], </a:t>
            </a:r>
            <a:r>
              <a:rPr lang="fr-FR" sz="1200" b="0" dirty="0">
                <a:solidFill>
                  <a:schemeClr val="bg1"/>
                </a:solidFill>
              </a:rPr>
              <a:t>effet [173], </a:t>
            </a:r>
            <a:r>
              <a:rPr lang="en-GB" baseline="0" dirty="0" err="1"/>
              <a:t>compléter</a:t>
            </a:r>
            <a:r>
              <a:rPr lang="en-GB" baseline="0" dirty="0"/>
              <a:t> [2034], </a:t>
            </a:r>
            <a:r>
              <a:rPr lang="en-GB" baseline="0" dirty="0" err="1"/>
              <a:t>indépendant</a:t>
            </a:r>
            <a:r>
              <a:rPr lang="en-GB" baseline="0" dirty="0"/>
              <a:t> [954], </a:t>
            </a:r>
            <a:r>
              <a:rPr lang="en-GB" sz="1200" kern="1200" dirty="0" err="1">
                <a:solidFill>
                  <a:schemeClr val="tx1"/>
                </a:solidFill>
                <a:effectLst/>
                <a:ea typeface="+mn-ea"/>
                <a:cs typeface="+mn-cs"/>
              </a:rPr>
              <a:t>avantage</a:t>
            </a:r>
            <a:r>
              <a:rPr lang="en-GB" sz="1200" kern="1200" dirty="0">
                <a:solidFill>
                  <a:schemeClr val="tx1"/>
                </a:solidFill>
                <a:effectLst/>
                <a:ea typeface="+mn-ea"/>
                <a:cs typeface="+mn-cs"/>
              </a:rPr>
              <a:t> [900], </a:t>
            </a:r>
            <a:r>
              <a:rPr lang="en-GB" sz="1200" kern="1200" dirty="0" err="1">
                <a:solidFill>
                  <a:schemeClr val="tx1"/>
                </a:solidFill>
                <a:effectLst/>
                <a:ea typeface="+mn-ea"/>
                <a:cs typeface="+mn-cs"/>
              </a:rPr>
              <a:t>environnement</a:t>
            </a:r>
            <a:r>
              <a:rPr lang="en-GB" sz="1200" kern="1200" dirty="0">
                <a:solidFill>
                  <a:schemeClr val="tx1"/>
                </a:solidFill>
                <a:effectLst/>
                <a:ea typeface="+mn-ea"/>
                <a:cs typeface="+mn-cs"/>
              </a:rPr>
              <a:t> [945], pollution [3073]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59128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[1/2]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distinguish orally between the verb in short form after </a:t>
            </a:r>
            <a:r>
              <a:rPr lang="en-GB" b="0" i="1" baseline="0" dirty="0" err="1"/>
              <a:t>il</a:t>
            </a:r>
            <a:r>
              <a:rPr lang="en-GB" b="0" i="1" baseline="0" dirty="0"/>
              <a:t> </a:t>
            </a:r>
            <a:r>
              <a:rPr lang="en-GB" b="0" i="0" baseline="0" dirty="0"/>
              <a:t>as a </a:t>
            </a:r>
            <a:r>
              <a:rPr lang="en-GB" b="0" baseline="0" dirty="0"/>
              <a:t>subject pronoun and long form after </a:t>
            </a:r>
            <a:r>
              <a:rPr lang="en-GB" b="0" i="1" baseline="0" dirty="0" err="1"/>
              <a:t>il</a:t>
            </a:r>
            <a:r>
              <a:rPr lang="en-GB" b="0" baseline="0" dirty="0"/>
              <a:t> as an impersonal pronoun; listening comprehension.</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Demonstrate the pronunciation of written cognate </a:t>
            </a:r>
            <a:r>
              <a:rPr lang="en-GB" sz="1200" b="0" i="1" dirty="0" err="1"/>
              <a:t>symptôme</a:t>
            </a:r>
            <a:r>
              <a:rPr lang="en-GB" sz="1200" b="0" i="1" dirty="0"/>
              <a:t> </a:t>
            </a:r>
            <a:r>
              <a:rPr lang="en-GB" sz="1200" b="0" i="0" dirty="0"/>
              <a:t>(students have not yet encountered SSC [</a:t>
            </a:r>
            <a:r>
              <a:rPr lang="en-GB" sz="1200" b="0" i="0" dirty="0" err="1"/>
              <a:t>ym</a:t>
            </a:r>
            <a:r>
              <a:rPr lang="en-GB" sz="1200" b="0" i="0" dirty="0"/>
              <a:t>].</a:t>
            </a: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on a number to hear a sentence with a beep after </a:t>
            </a:r>
            <a:r>
              <a:rPr lang="en-GB" b="0" i="1" baseline="0" dirty="0" err="1"/>
              <a:t>il</a:t>
            </a:r>
            <a:r>
              <a:rPr lang="en-GB" b="0" i="1" baseline="0" dirty="0"/>
              <a:t> </a:t>
            </a:r>
            <a:r>
              <a:rPr lang="en-GB" b="0" i="0" baseline="0" dirty="0"/>
              <a:t>and </a:t>
            </a:r>
            <a:r>
              <a:rPr lang="en-GB" b="0" baseline="0" dirty="0"/>
              <a:t>before the verb.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Based on the verb form they hear (long or short) students decide whether the beep is covering an impersonal expression or not.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Il [-] a </a:t>
            </a:r>
            <a:r>
              <a:rPr lang="en-GB" b="0" baseline="0" dirty="0" err="1"/>
              <a:t>eu</a:t>
            </a:r>
            <a:r>
              <a:rPr lang="en-GB" b="0" baseline="0" dirty="0"/>
              <a:t> le </a:t>
            </a:r>
            <a:r>
              <a:rPr lang="en-GB" b="0" baseline="0" dirty="0" err="1"/>
              <a:t>vaccin</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b="0" dirty="0" err="1"/>
              <a:t>Oui</a:t>
            </a:r>
            <a:r>
              <a:rPr lang="en-GB" b="0" dirty="0"/>
              <a:t>, </a:t>
            </a:r>
            <a:r>
              <a:rPr lang="en-GB" b="0" dirty="0" err="1"/>
              <a:t>il</a:t>
            </a:r>
            <a:r>
              <a:rPr lang="en-GB" b="0" dirty="0"/>
              <a:t> a </a:t>
            </a:r>
            <a:r>
              <a:rPr lang="en-GB" b="0" dirty="0" err="1"/>
              <a:t>eu</a:t>
            </a:r>
            <a:r>
              <a:rPr lang="en-GB" b="0" dirty="0"/>
              <a:t> </a:t>
            </a:r>
            <a:r>
              <a:rPr lang="en-GB" b="0" dirty="0" err="1"/>
              <a:t>sa</a:t>
            </a:r>
            <a:r>
              <a:rPr lang="en-GB" b="0" dirty="0"/>
              <a:t> </a:t>
            </a:r>
            <a:r>
              <a:rPr lang="en-GB" b="0" dirty="0" err="1"/>
              <a:t>deuxième</a:t>
            </a:r>
            <a:r>
              <a:rPr lang="en-GB" b="0" dirty="0"/>
              <a:t> dose. Il [</a:t>
            </a:r>
            <a:r>
              <a:rPr lang="en-GB" b="0" dirty="0" err="1"/>
              <a:t>est</a:t>
            </a:r>
            <a:r>
              <a:rPr lang="en-GB" b="0" dirty="0"/>
              <a:t> possible de] </a:t>
            </a:r>
            <a:r>
              <a:rPr lang="en-GB" b="0" dirty="0" err="1"/>
              <a:t>devenir</a:t>
            </a:r>
            <a:r>
              <a:rPr lang="en-GB" b="0" baseline="0" dirty="0"/>
              <a:t> </a:t>
            </a:r>
            <a:r>
              <a:rPr lang="en-GB" b="0" baseline="0" dirty="0" err="1"/>
              <a:t>très</a:t>
            </a:r>
            <a:r>
              <a:rPr lang="en-GB" b="0" baseline="0" dirty="0"/>
              <a:t> </a:t>
            </a:r>
            <a:r>
              <a:rPr lang="en-GB" b="0" baseline="0" dirty="0" err="1"/>
              <a:t>malade</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Il [</a:t>
            </a:r>
            <a:r>
              <a:rPr lang="en-GB" b="0" baseline="0" dirty="0" err="1"/>
              <a:t>est</a:t>
            </a:r>
            <a:r>
              <a:rPr lang="en-GB" b="0" baseline="0" dirty="0"/>
              <a:t> normal d’]</a:t>
            </a:r>
            <a:r>
              <a:rPr lang="en-GB" b="0" baseline="0" dirty="0" err="1"/>
              <a:t>avoir</a:t>
            </a:r>
            <a:r>
              <a:rPr lang="en-GB" b="0" baseline="0" dirty="0"/>
              <a:t> des </a:t>
            </a:r>
            <a:r>
              <a:rPr lang="en-GB" b="0" baseline="0" dirty="0" err="1"/>
              <a:t>symptômes</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Il [-] </a:t>
            </a:r>
            <a:r>
              <a:rPr lang="en-GB" b="0" baseline="0" dirty="0" err="1"/>
              <a:t>est</a:t>
            </a:r>
            <a:r>
              <a:rPr lang="en-GB" b="0" baseline="0" dirty="0"/>
              <a:t> </a:t>
            </a:r>
            <a:r>
              <a:rPr lang="en-GB" b="0" baseline="0" dirty="0" err="1"/>
              <a:t>faible</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a:t>
            </a:r>
            <a:r>
              <a:rPr lang="en-GB" b="0" baseline="0" dirty="0" err="1"/>
              <a:t>Oui</a:t>
            </a:r>
            <a:r>
              <a:rPr lang="en-GB" b="0" baseline="0" dirty="0"/>
              <a:t>, et </a:t>
            </a:r>
            <a:r>
              <a:rPr lang="en-GB" b="0" baseline="0" dirty="0" err="1"/>
              <a:t>il</a:t>
            </a:r>
            <a:r>
              <a:rPr lang="en-GB" b="0" baseline="0" dirty="0"/>
              <a:t> [-] a </a:t>
            </a:r>
            <a:r>
              <a:rPr lang="en-GB" b="0" baseline="0" dirty="0" err="1"/>
              <a:t>chaud</a:t>
            </a:r>
            <a:r>
              <a:rPr lang="en-GB" b="0" baseline="0" dirty="0"/>
              <a:t> et </a:t>
            </a:r>
            <a:r>
              <a:rPr lang="fr-FR" sz="1200" kern="1200" dirty="0">
                <a:solidFill>
                  <a:schemeClr val="tx1"/>
                </a:solidFill>
                <a:effectLst/>
                <a:ea typeface="+mn-ea"/>
                <a:cs typeface="+mn-cs"/>
              </a:rPr>
              <a:t>mal partout au corps.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a:t>
            </a:r>
            <a:r>
              <a:rPr lang="en-GB" b="0" baseline="0" dirty="0" err="1"/>
              <a:t>D’accord</a:t>
            </a:r>
            <a:r>
              <a:rPr lang="en-GB" b="0" baseline="0" dirty="0"/>
              <a:t>. Il [-] </a:t>
            </a:r>
            <a:r>
              <a:rPr lang="en-GB" b="0" baseline="0" dirty="0" err="1"/>
              <a:t>peut</a:t>
            </a:r>
            <a:r>
              <a:rPr lang="en-GB" b="0" baseline="0" dirty="0"/>
              <a:t> </a:t>
            </a:r>
            <a:r>
              <a:rPr lang="en-GB" b="0" baseline="0" dirty="0" err="1"/>
              <a:t>prendre</a:t>
            </a:r>
            <a:r>
              <a:rPr lang="en-GB" b="0" baseline="0" dirty="0"/>
              <a:t> des </a:t>
            </a:r>
            <a:r>
              <a:rPr lang="en-GB" b="0" baseline="0" dirty="0" err="1"/>
              <a:t>médicaments</a:t>
            </a:r>
            <a:r>
              <a:rPr lang="en-GB" b="0" baseline="0" dirty="0"/>
              <a:t> pour </a:t>
            </a:r>
            <a:r>
              <a:rPr lang="en-GB" b="0" baseline="0" dirty="0" err="1"/>
              <a:t>ça</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Il [</a:t>
            </a:r>
            <a:r>
              <a:rPr lang="en-GB" sz="1200" dirty="0" err="1">
                <a:solidFill>
                  <a:schemeClr val="accent5">
                    <a:lumMod val="50000"/>
                  </a:schemeClr>
                </a:solidFill>
              </a:rPr>
              <a:t>est</a:t>
            </a:r>
            <a:r>
              <a:rPr lang="en-GB" sz="1200" dirty="0">
                <a:solidFill>
                  <a:schemeClr val="accent5">
                    <a:lumMod val="50000"/>
                  </a:schemeClr>
                </a:solidFill>
              </a:rPr>
              <a:t> </a:t>
            </a:r>
            <a:r>
              <a:rPr lang="en-GB" sz="1200" dirty="0" err="1">
                <a:solidFill>
                  <a:schemeClr val="accent5">
                    <a:lumMod val="50000"/>
                  </a:schemeClr>
                </a:solidFill>
              </a:rPr>
              <a:t>nécessaire</a:t>
            </a:r>
            <a:r>
              <a:rPr lang="en-GB" sz="1200" dirty="0">
                <a:solidFill>
                  <a:schemeClr val="accent5">
                    <a:lumMod val="50000"/>
                  </a:schemeClr>
                </a:solidFill>
              </a:rPr>
              <a:t> de</a:t>
            </a:r>
            <a:r>
              <a:rPr lang="en-GB" b="0" baseline="0" dirty="0"/>
              <a:t>] </a:t>
            </a:r>
            <a:r>
              <a:rPr lang="en-GB" b="0" baseline="0" dirty="0" err="1"/>
              <a:t>rester</a:t>
            </a:r>
            <a:r>
              <a:rPr lang="en-GB" b="0" baseline="0" dirty="0"/>
              <a:t> </a:t>
            </a:r>
            <a:r>
              <a:rPr lang="en-GB" sz="1200" kern="1200" dirty="0" err="1">
                <a:solidFill>
                  <a:schemeClr val="tx1"/>
                </a:solidFill>
                <a:effectLst/>
                <a:ea typeface="+mn-ea"/>
                <a:cs typeface="+mn-cs"/>
              </a:rPr>
              <a:t>en</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isolement</a:t>
            </a:r>
            <a:r>
              <a:rPr lang="en-GB" sz="1200" kern="1200" dirty="0">
                <a:solidFill>
                  <a:schemeClr val="tx1"/>
                </a:solidFill>
                <a:effectLst/>
                <a:ea typeface="+mn-ea"/>
                <a:cs typeface="+mn-cs"/>
              </a:rPr>
              <a:t> pendant </a:t>
            </a:r>
            <a:r>
              <a:rPr lang="en-GB" sz="1200" kern="1200" dirty="0" err="1">
                <a:solidFill>
                  <a:schemeClr val="tx1"/>
                </a:solidFill>
                <a:effectLst/>
                <a:ea typeface="+mn-ea"/>
                <a:cs typeface="+mn-cs"/>
              </a:rPr>
              <a:t>combien</a:t>
            </a:r>
            <a:r>
              <a:rPr lang="en-GB" sz="1200" kern="1200" dirty="0">
                <a:solidFill>
                  <a:schemeClr val="tx1"/>
                </a:solidFill>
                <a:effectLst/>
                <a:ea typeface="+mn-ea"/>
                <a:cs typeface="+mn-cs"/>
              </a:rPr>
              <a:t> de temps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8. Pendant dix </a:t>
            </a:r>
            <a:r>
              <a:rPr lang="en-GB" sz="1200" kern="1200" dirty="0" err="1">
                <a:solidFill>
                  <a:schemeClr val="tx1"/>
                </a:solidFill>
                <a:effectLst/>
                <a:ea typeface="+mn-ea"/>
                <a:cs typeface="+mn-cs"/>
              </a:rPr>
              <a:t>jours</a:t>
            </a:r>
            <a:r>
              <a:rPr lang="en-GB" sz="1200" kern="1200" dirty="0">
                <a:solidFill>
                  <a:schemeClr val="tx1"/>
                </a:solidFill>
                <a:effectLst/>
                <a:ea typeface="+mn-ea"/>
                <a:cs typeface="+mn-cs"/>
              </a:rPr>
              <a:t>,</a:t>
            </a:r>
            <a:r>
              <a:rPr lang="en-GB" sz="1200" kern="1200" baseline="0" dirty="0">
                <a:solidFill>
                  <a:schemeClr val="tx1"/>
                </a:solidFill>
                <a:effectLst/>
                <a:ea typeface="+mn-ea"/>
                <a:cs typeface="+mn-cs"/>
              </a:rPr>
              <a:t> </a:t>
            </a:r>
            <a:r>
              <a:rPr lang="en-GB" sz="1200" kern="1200" baseline="0" dirty="0" err="1">
                <a:solidFill>
                  <a:schemeClr val="tx1"/>
                </a:solidFill>
                <a:effectLst/>
                <a:ea typeface="+mn-ea"/>
                <a:cs typeface="+mn-cs"/>
              </a:rPr>
              <a:t>i</a:t>
            </a:r>
            <a:r>
              <a:rPr lang="en-GB" sz="1200" kern="1200" dirty="0" err="1">
                <a:solidFill>
                  <a:schemeClr val="tx1"/>
                </a:solidFill>
                <a:effectLst/>
                <a:ea typeface="+mn-ea"/>
                <a:cs typeface="+mn-cs"/>
              </a:rPr>
              <a:t>l</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faut</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téléphoner</a:t>
            </a:r>
            <a:r>
              <a:rPr lang="en-GB" sz="1200" kern="1200" dirty="0">
                <a:solidFill>
                  <a:schemeClr val="tx1"/>
                </a:solidFill>
                <a:effectLst/>
                <a:ea typeface="+mn-ea"/>
                <a:cs typeface="+mn-cs"/>
              </a:rPr>
              <a:t> au SAMU</a:t>
            </a:r>
            <a:r>
              <a:rPr lang="en-GB" sz="1200" kern="1200" baseline="0" dirty="0">
                <a:solidFill>
                  <a:schemeClr val="tx1"/>
                </a:solidFill>
                <a:effectLst/>
                <a:ea typeface="+mn-ea"/>
                <a:cs typeface="+mn-cs"/>
              </a:rPr>
              <a:t> </a:t>
            </a:r>
            <a:r>
              <a:rPr lang="en-GB" sz="1200" kern="1200" baseline="0" dirty="0" err="1">
                <a:solidFill>
                  <a:schemeClr val="tx1"/>
                </a:solidFill>
                <a:effectLst/>
                <a:ea typeface="+mn-ea"/>
                <a:cs typeface="+mn-cs"/>
              </a:rPr>
              <a:t>d</a:t>
            </a:r>
            <a:r>
              <a:rPr lang="en-GB" sz="1200" kern="1200" dirty="0" err="1">
                <a:solidFill>
                  <a:schemeClr val="tx1"/>
                </a:solidFill>
                <a:effectLst/>
                <a:ea typeface="+mn-ea"/>
                <a:cs typeface="+mn-cs"/>
              </a:rPr>
              <a:t>ans</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une</a:t>
            </a:r>
            <a:r>
              <a:rPr lang="en-GB" sz="1200" kern="1200" dirty="0">
                <a:solidFill>
                  <a:schemeClr val="tx1"/>
                </a:solidFill>
                <a:effectLst/>
                <a:ea typeface="+mn-ea"/>
                <a:cs typeface="+mn-cs"/>
              </a:rPr>
              <a:t> situation </a:t>
            </a:r>
            <a:r>
              <a:rPr lang="en-GB" sz="1200" kern="1200" dirty="0" err="1">
                <a:solidFill>
                  <a:schemeClr val="tx1"/>
                </a:solidFill>
                <a:effectLst/>
                <a:ea typeface="+mn-ea"/>
                <a:cs typeface="+mn-cs"/>
              </a:rPr>
              <a:t>d'urgence</a:t>
            </a:r>
            <a:r>
              <a:rPr lang="en-GB" sz="1200" kern="1200" dirty="0">
                <a:solidFill>
                  <a:schemeClr val="tx1"/>
                </a:solidFill>
                <a:effectLst/>
                <a:ea typeface="+mn-ea"/>
                <a:cs typeface="+mn-cs"/>
              </a:rPr>
              <a:t>.</a:t>
            </a:r>
            <a:br>
              <a:rPr lang="en-GB" b="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SAMU [n/a], </a:t>
            </a:r>
            <a:r>
              <a:rPr lang="en-GB" b="0" baseline="0" dirty="0" err="1"/>
              <a:t>dédié</a:t>
            </a:r>
            <a:r>
              <a:rPr lang="en-GB" b="0" baseline="0" dirty="0"/>
              <a:t> [</a:t>
            </a:r>
            <a:r>
              <a:rPr lang="en-GB" b="0" baseline="0" dirty="0" err="1"/>
              <a:t>dédier</a:t>
            </a:r>
            <a:r>
              <a:rPr lang="en-GB" b="0" baseline="0" dirty="0"/>
              <a:t> - 4008]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ea typeface="+mn-ea"/>
                <a:cs typeface="+mn-cs"/>
              </a:rPr>
              <a:t>résultat</a:t>
            </a:r>
            <a:r>
              <a:rPr lang="en-GB" sz="1200" kern="1200" dirty="0">
                <a:solidFill>
                  <a:schemeClr val="tx1"/>
                </a:solidFill>
                <a:effectLst/>
                <a:ea typeface="+mn-ea"/>
                <a:cs typeface="+mn-cs"/>
              </a:rPr>
              <a:t> [428], test [1788], </a:t>
            </a:r>
            <a:r>
              <a:rPr lang="en-GB" b="0" baseline="0" dirty="0"/>
              <a:t>dose [4229], </a:t>
            </a:r>
            <a:r>
              <a:rPr lang="en-GB" b="0" baseline="0" dirty="0" err="1"/>
              <a:t>symptôme</a:t>
            </a:r>
            <a:r>
              <a:rPr lang="en-GB" b="0" baseline="0" dirty="0"/>
              <a:t> [4095], normal [833], </a:t>
            </a:r>
            <a:r>
              <a:rPr lang="fr-FR" sz="1200" b="0" dirty="0">
                <a:solidFill>
                  <a:prstClr val="white"/>
                </a:solidFill>
                <a:latin typeface="Century Gothic" panose="020B0502020202020204" pitchFamily="34" charset="0"/>
              </a:rPr>
              <a:t>antigénique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22101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[1/3]</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Oral production and comprehension of </a:t>
            </a:r>
            <a:r>
              <a:rPr lang="en-US" b="0" baseline="0" dirty="0"/>
              <a:t>impersonal structures with </a:t>
            </a:r>
            <a:r>
              <a:rPr lang="en-US" b="0" i="1" baseline="0" dirty="0"/>
              <a:t>on </a:t>
            </a:r>
            <a:r>
              <a:rPr lang="en-US" b="0" i="0" baseline="0" dirty="0"/>
              <a:t>+ short form and </a:t>
            </a:r>
            <a:r>
              <a:rPr lang="en-US" b="0" i="1" baseline="0" dirty="0" err="1"/>
              <a:t>il</a:t>
            </a:r>
            <a:r>
              <a:rPr lang="en-US" b="0" i="1" baseline="0" dirty="0"/>
              <a:t> </a:t>
            </a:r>
            <a:r>
              <a:rPr lang="en-US" b="0" i="1" baseline="0" dirty="0" err="1"/>
              <a:t>est</a:t>
            </a:r>
            <a:r>
              <a:rPr lang="en-US" b="0" i="1" baseline="0" dirty="0"/>
              <a:t> </a:t>
            </a:r>
            <a:r>
              <a:rPr lang="en-US" b="0" i="0" baseline="0" dirty="0"/>
              <a:t>+ adjective + </a:t>
            </a:r>
            <a:r>
              <a:rPr lang="en-US" b="0" i="1" baseline="0" dirty="0"/>
              <a:t>de </a:t>
            </a:r>
            <a:r>
              <a:rPr lang="en-US" b="0" i="0" baseline="0" dirty="0"/>
              <a:t>+ long form</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Print and distribute the role cards on the following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Explain to students that they are going to work together to match up sentence sections to reveal ten weird French laws. Use this slide to model the task.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Partner A begins by reading the beginning of a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Partner B decides, based on whether they hear pronoun </a:t>
            </a:r>
            <a:r>
              <a:rPr lang="en-GB" b="0" i="1" baseline="0" dirty="0"/>
              <a:t>on </a:t>
            </a:r>
            <a:r>
              <a:rPr lang="en-GB" b="0" i="0" baseline="0" dirty="0"/>
              <a:t> or </a:t>
            </a:r>
            <a:r>
              <a:rPr lang="en-GB" b="0" i="1" baseline="0" dirty="0" err="1"/>
              <a:t>il</a:t>
            </a:r>
            <a:r>
              <a:rPr lang="en-GB" b="0" i="1" baseline="0" dirty="0"/>
              <a:t> </a:t>
            </a:r>
            <a:r>
              <a:rPr lang="en-GB" b="0" i="1" baseline="0" dirty="0" err="1"/>
              <a:t>est</a:t>
            </a:r>
            <a:r>
              <a:rPr lang="en-GB" b="0" i="1" baseline="0" dirty="0"/>
              <a:t> </a:t>
            </a:r>
            <a:r>
              <a:rPr lang="en-GB" b="0" i="0" baseline="0" dirty="0"/>
              <a:t>+ adjective + </a:t>
            </a:r>
            <a:r>
              <a:rPr lang="en-GB" b="0" i="1" baseline="0" dirty="0"/>
              <a:t>de, </a:t>
            </a:r>
            <a:r>
              <a:rPr lang="en-GB" b="0" i="0" baseline="0" dirty="0"/>
              <a:t>whether the second half of the sentence is the option which begins with the verb in long or short form and reads it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5. As a pair, students work out the meaning of the weird law.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6. Repeat steps 3-5 for four more weird laws.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7. Partners swap roles, and repeat steps 3-6.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8. The ten weird laws are presented in full on the last slide in this sequence.</a:t>
            </a:r>
            <a:br>
              <a:rPr lang="en-GB" b="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loi</a:t>
            </a:r>
            <a:r>
              <a:rPr lang="en-GB" b="0" baseline="0" dirty="0"/>
              <a:t> [267], OVNI [n/a]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bizarre [2756]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38244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Reading comprehension; cultural awareness: Anglo-French relations pre- and post-WW2. Note that reading comprehension will be practised throughout this resource in a series of longer rubrics in French, which both continue the story and explain the associated tasks.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Check students understand the introductory text in the rubric, which begins the Concorde story. Note that reading will mainly be practised in this resource through a series of longer rubrics in French, which both continue the story and explain the associated tasks.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read through the text. Draw attention to the following key features of the text that might be unfamiliar to students: the pronunciation of </a:t>
            </a:r>
            <a:r>
              <a:rPr lang="en-US" sz="1200" i="1" dirty="0" err="1">
                <a:solidFill>
                  <a:schemeClr val="accent5">
                    <a:lumMod val="50000"/>
                  </a:schemeClr>
                </a:solidFill>
              </a:rPr>
              <a:t>Royaume-Uni</a:t>
            </a:r>
            <a:r>
              <a:rPr lang="en-US" sz="1200" i="0" dirty="0">
                <a:solidFill>
                  <a:schemeClr val="accent5">
                    <a:lumMod val="50000"/>
                  </a:schemeClr>
                </a:solidFill>
              </a:rPr>
              <a:t>, and </a:t>
            </a:r>
            <a:r>
              <a:rPr lang="en-US" sz="1200" i="1" dirty="0" err="1">
                <a:solidFill>
                  <a:schemeClr val="accent5">
                    <a:lumMod val="50000"/>
                  </a:schemeClr>
                </a:solidFill>
              </a:rPr>
              <a:t>britannique</a:t>
            </a:r>
            <a:r>
              <a:rPr lang="en-US" sz="1200" i="0" dirty="0">
                <a:solidFill>
                  <a:schemeClr val="accent5">
                    <a:lumMod val="50000"/>
                  </a:schemeClr>
                </a:solidFill>
              </a:rPr>
              <a:t>, the second meaning of </a:t>
            </a:r>
            <a:r>
              <a:rPr lang="en-US" sz="1200" i="1" dirty="0">
                <a:solidFill>
                  <a:schemeClr val="accent5">
                    <a:lumMod val="50000"/>
                  </a:schemeClr>
                </a:solidFill>
              </a:rPr>
              <a:t>son</a:t>
            </a:r>
            <a:r>
              <a:rPr lang="en-US" sz="1200" i="0" dirty="0">
                <a:solidFill>
                  <a:schemeClr val="accent5">
                    <a:lumMod val="50000"/>
                  </a:schemeClr>
                </a:solidFill>
              </a:rPr>
              <a:t>,</a:t>
            </a:r>
            <a:r>
              <a:rPr lang="en-US" sz="1200" i="0" baseline="0" dirty="0">
                <a:solidFill>
                  <a:schemeClr val="accent5">
                    <a:lumMod val="50000"/>
                  </a:schemeClr>
                </a:solidFill>
              </a:rPr>
              <a:t> the meaning of </a:t>
            </a:r>
            <a:r>
              <a:rPr lang="en-US" sz="1200" i="1" baseline="0" dirty="0">
                <a:solidFill>
                  <a:schemeClr val="accent5">
                    <a:lumMod val="50000"/>
                  </a:schemeClr>
                </a:solidFill>
              </a:rPr>
              <a:t>100 M£</a:t>
            </a:r>
            <a:r>
              <a:rPr lang="en-US" sz="1200" i="0" baseline="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baseline="0" dirty="0">
                <a:solidFill>
                  <a:schemeClr val="accent5">
                    <a:lumMod val="50000"/>
                  </a:schemeClr>
                </a:solidFill>
              </a:rPr>
              <a:t>3. Click to reveal the questions. Check students understand the meaning of </a:t>
            </a:r>
            <a:r>
              <a:rPr lang="en-US" sz="1200" b="0" i="1" baseline="0" dirty="0">
                <a:solidFill>
                  <a:schemeClr val="accent5">
                    <a:lumMod val="50000"/>
                  </a:schemeClr>
                </a:solidFill>
              </a:rPr>
              <a:t>Anglo-French</a:t>
            </a:r>
            <a:r>
              <a:rPr lang="en-US" sz="1200" b="0" i="0" baseline="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baseline="0" dirty="0">
                <a:solidFill>
                  <a:schemeClr val="accent5">
                    <a:lumMod val="50000"/>
                  </a:schemeClr>
                </a:solidFill>
              </a:rPr>
              <a:t>4. Students answer the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baseline="0" dirty="0">
                <a:solidFill>
                  <a:schemeClr val="accent5">
                    <a:lumMod val="50000"/>
                  </a:schemeClr>
                </a:solidFill>
              </a:rPr>
              <a:t>5. Click to show and hide answers to each question.</a:t>
            </a: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a:t>
            </a:r>
            <a:br>
              <a:rPr lang="en-GB" b="1" baseline="0" dirty="0"/>
            </a:br>
            <a:r>
              <a:rPr lang="en-GB" b="0" baseline="0" dirty="0" err="1"/>
              <a:t>Royaume-Uni</a:t>
            </a:r>
            <a:r>
              <a:rPr lang="en-GB" b="0" baseline="0" dirty="0"/>
              <a:t> [&gt;5000], </a:t>
            </a:r>
            <a:r>
              <a:rPr lang="en-GB" b="0" baseline="0" dirty="0" err="1"/>
              <a:t>britannique</a:t>
            </a:r>
            <a:r>
              <a:rPr lang="en-GB" b="0" baseline="0" dirty="0"/>
              <a:t> [1296]</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a:t>
            </a:r>
            <a:br>
              <a:rPr lang="en-GB" b="1" baseline="0" dirty="0"/>
            </a:br>
            <a:r>
              <a:rPr lang="en-GB" b="0" baseline="0" dirty="0"/>
              <a:t>second [379], </a:t>
            </a:r>
            <a:r>
              <a:rPr lang="en-GB" b="0" baseline="0" dirty="0" err="1"/>
              <a:t>ingénieur</a:t>
            </a:r>
            <a:r>
              <a:rPr lang="en-GB" b="0" baseline="0" dirty="0"/>
              <a:t> [2848], </a:t>
            </a:r>
            <a:r>
              <a:rPr lang="en-GB" b="0" baseline="0" dirty="0" err="1"/>
              <a:t>américain</a:t>
            </a:r>
            <a:r>
              <a:rPr lang="en-GB" b="0" baseline="0" dirty="0"/>
              <a:t> [374], </a:t>
            </a:r>
            <a:r>
              <a:rPr lang="en-GB" b="0" baseline="0" dirty="0" err="1"/>
              <a:t>supersonique</a:t>
            </a:r>
            <a:r>
              <a:rPr lang="en-GB" b="0" baseline="0" dirty="0"/>
              <a:t> [&gt;5000], </a:t>
            </a:r>
            <a:r>
              <a:rPr lang="en-GB" b="0" baseline="0" dirty="0" err="1"/>
              <a:t>vitesse</a:t>
            </a:r>
            <a:r>
              <a:rPr lang="en-GB" b="0" baseline="0" dirty="0"/>
              <a:t> [1065], construction [976], atmosphere [2493], </a:t>
            </a:r>
            <a:r>
              <a:rPr lang="en-GB" b="0" baseline="0" dirty="0" err="1"/>
              <a:t>compétitif</a:t>
            </a:r>
            <a:r>
              <a:rPr lang="en-GB" b="0" baseline="0" dirty="0"/>
              <a:t> [4173], combiner [2652], plan [164], considerer [255], nation [576], </a:t>
            </a:r>
            <a:r>
              <a:rPr lang="en-GB" b="0" baseline="0" dirty="0" err="1"/>
              <a:t>historiquement</a:t>
            </a:r>
            <a:r>
              <a:rPr lang="en-GB" b="0" baseline="0" dirty="0"/>
              <a:t> [&gt;5000], rival [3758]</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82433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8C310-0C8F-42C4-6877-56B65B33494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63FD3F5-876A-4FE9-DF6E-974D1F9326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4C6DA45-A71D-FEB3-70C1-B930D23D99DE}"/>
              </a:ext>
            </a:extLst>
          </p:cNvPr>
          <p:cNvSpPr>
            <a:spLocks noGrp="1"/>
          </p:cNvSpPr>
          <p:nvPr>
            <p:ph type="dt" sz="half" idx="10"/>
          </p:nvPr>
        </p:nvSpPr>
        <p:spPr/>
        <p:txBody>
          <a:bodyPr/>
          <a:lstStyle/>
          <a:p>
            <a:fld id="{A19551DB-6BA9-FD48-B99A-0570E1A2DB92}" type="datetimeFigureOut">
              <a:rPr lang="en-US" smtClean="0"/>
              <a:t>1/16/2023</a:t>
            </a:fld>
            <a:endParaRPr lang="en-US"/>
          </a:p>
        </p:txBody>
      </p:sp>
      <p:sp>
        <p:nvSpPr>
          <p:cNvPr id="5" name="Footer Placeholder 4">
            <a:extLst>
              <a:ext uri="{FF2B5EF4-FFF2-40B4-BE49-F238E27FC236}">
                <a16:creationId xmlns:a16="http://schemas.microsoft.com/office/drawing/2014/main" id="{AA0A031B-523C-9949-E19E-FB7484D1D6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3D87E-BD34-947F-5C55-CC9E8EECE14C}"/>
              </a:ext>
            </a:extLst>
          </p:cNvPr>
          <p:cNvSpPr>
            <a:spLocks noGrp="1"/>
          </p:cNvSpPr>
          <p:nvPr>
            <p:ph type="sldNum" sz="quarter" idx="12"/>
          </p:nvPr>
        </p:nvSpPr>
        <p:spPr/>
        <p:txBody>
          <a:bodyPr/>
          <a:lstStyle/>
          <a:p>
            <a:fld id="{761367DE-C11C-E647-874C-EE2590CDADE4}" type="slidenum">
              <a:rPr lang="en-US" smtClean="0"/>
              <a:t>‹#›</a:t>
            </a:fld>
            <a:endParaRPr lang="en-US"/>
          </a:p>
        </p:txBody>
      </p:sp>
    </p:spTree>
    <p:extLst>
      <p:ext uri="{BB962C8B-B14F-4D97-AF65-F5344CB8AC3E}">
        <p14:creationId xmlns:p14="http://schemas.microsoft.com/office/powerpoint/2010/main" val="233470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0C955-A21D-A7F6-EC7A-C5C3204308B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F2FF78A-53A7-E3C5-E237-18E88C390CE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83884B-A53C-5CB3-521B-721C84CFD277}"/>
              </a:ext>
            </a:extLst>
          </p:cNvPr>
          <p:cNvSpPr>
            <a:spLocks noGrp="1"/>
          </p:cNvSpPr>
          <p:nvPr>
            <p:ph type="dt" sz="half" idx="10"/>
          </p:nvPr>
        </p:nvSpPr>
        <p:spPr/>
        <p:txBody>
          <a:bodyPr/>
          <a:lstStyle/>
          <a:p>
            <a:fld id="{A19551DB-6BA9-FD48-B99A-0570E1A2DB92}" type="datetimeFigureOut">
              <a:rPr lang="en-US" smtClean="0"/>
              <a:t>1/16/2023</a:t>
            </a:fld>
            <a:endParaRPr lang="en-US"/>
          </a:p>
        </p:txBody>
      </p:sp>
      <p:sp>
        <p:nvSpPr>
          <p:cNvPr id="5" name="Footer Placeholder 4">
            <a:extLst>
              <a:ext uri="{FF2B5EF4-FFF2-40B4-BE49-F238E27FC236}">
                <a16:creationId xmlns:a16="http://schemas.microsoft.com/office/drawing/2014/main" id="{A254D2DC-C40C-0D82-2920-B1DBEE897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73A23-37F8-3036-BA86-EE5DCE3958CC}"/>
              </a:ext>
            </a:extLst>
          </p:cNvPr>
          <p:cNvSpPr>
            <a:spLocks noGrp="1"/>
          </p:cNvSpPr>
          <p:nvPr>
            <p:ph type="sldNum" sz="quarter" idx="12"/>
          </p:nvPr>
        </p:nvSpPr>
        <p:spPr/>
        <p:txBody>
          <a:bodyPr/>
          <a:lstStyle/>
          <a:p>
            <a:fld id="{761367DE-C11C-E647-874C-EE2590CDADE4}" type="slidenum">
              <a:rPr lang="en-US" smtClean="0"/>
              <a:t>‹#›</a:t>
            </a:fld>
            <a:endParaRPr lang="en-US"/>
          </a:p>
        </p:txBody>
      </p:sp>
    </p:spTree>
    <p:extLst>
      <p:ext uri="{BB962C8B-B14F-4D97-AF65-F5344CB8AC3E}">
        <p14:creationId xmlns:p14="http://schemas.microsoft.com/office/powerpoint/2010/main" val="191064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9BA529-C483-B96F-6A7B-3E7BE16AA92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B26B31A-3F90-8632-2441-6E87E531185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CB3713-E350-07D8-5436-6ADA10E553C0}"/>
              </a:ext>
            </a:extLst>
          </p:cNvPr>
          <p:cNvSpPr>
            <a:spLocks noGrp="1"/>
          </p:cNvSpPr>
          <p:nvPr>
            <p:ph type="dt" sz="half" idx="10"/>
          </p:nvPr>
        </p:nvSpPr>
        <p:spPr/>
        <p:txBody>
          <a:bodyPr/>
          <a:lstStyle/>
          <a:p>
            <a:fld id="{A19551DB-6BA9-FD48-B99A-0570E1A2DB92}" type="datetimeFigureOut">
              <a:rPr lang="en-US" smtClean="0"/>
              <a:t>1/16/2023</a:t>
            </a:fld>
            <a:endParaRPr lang="en-US"/>
          </a:p>
        </p:txBody>
      </p:sp>
      <p:sp>
        <p:nvSpPr>
          <p:cNvPr id="5" name="Footer Placeholder 4">
            <a:extLst>
              <a:ext uri="{FF2B5EF4-FFF2-40B4-BE49-F238E27FC236}">
                <a16:creationId xmlns:a16="http://schemas.microsoft.com/office/drawing/2014/main" id="{961CED11-CF26-7117-09C6-867608E8D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14A3F-8D33-CC1B-3801-48143ED37F1B}"/>
              </a:ext>
            </a:extLst>
          </p:cNvPr>
          <p:cNvSpPr>
            <a:spLocks noGrp="1"/>
          </p:cNvSpPr>
          <p:nvPr>
            <p:ph type="sldNum" sz="quarter" idx="12"/>
          </p:nvPr>
        </p:nvSpPr>
        <p:spPr/>
        <p:txBody>
          <a:bodyPr/>
          <a:lstStyle/>
          <a:p>
            <a:fld id="{761367DE-C11C-E647-874C-EE2590CDADE4}" type="slidenum">
              <a:rPr lang="en-US" smtClean="0"/>
              <a:t>‹#›</a:t>
            </a:fld>
            <a:endParaRPr lang="en-US"/>
          </a:p>
        </p:txBody>
      </p:sp>
    </p:spTree>
    <p:extLst>
      <p:ext uri="{BB962C8B-B14F-4D97-AF65-F5344CB8AC3E}">
        <p14:creationId xmlns:p14="http://schemas.microsoft.com/office/powerpoint/2010/main" val="3576991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21659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6732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90213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8661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2650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45679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439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2041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5F39D-2431-2A4A-EC6D-658D39A508F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1BA802F-9D1E-84FA-41CF-BF420367319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631FDF-34CF-6174-06DE-5C22D1CF46F2}"/>
              </a:ext>
            </a:extLst>
          </p:cNvPr>
          <p:cNvSpPr>
            <a:spLocks noGrp="1"/>
          </p:cNvSpPr>
          <p:nvPr>
            <p:ph type="dt" sz="half" idx="10"/>
          </p:nvPr>
        </p:nvSpPr>
        <p:spPr/>
        <p:txBody>
          <a:bodyPr/>
          <a:lstStyle/>
          <a:p>
            <a:fld id="{A19551DB-6BA9-FD48-B99A-0570E1A2DB92}" type="datetimeFigureOut">
              <a:rPr lang="en-US" smtClean="0"/>
              <a:t>1/16/2023</a:t>
            </a:fld>
            <a:endParaRPr lang="en-US"/>
          </a:p>
        </p:txBody>
      </p:sp>
      <p:sp>
        <p:nvSpPr>
          <p:cNvPr id="5" name="Footer Placeholder 4">
            <a:extLst>
              <a:ext uri="{FF2B5EF4-FFF2-40B4-BE49-F238E27FC236}">
                <a16:creationId xmlns:a16="http://schemas.microsoft.com/office/drawing/2014/main" id="{F8BF4D75-A9A0-CA1E-880D-F084E4BC9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DDD33-54EA-26C9-A16E-1EA9914C75CC}"/>
              </a:ext>
            </a:extLst>
          </p:cNvPr>
          <p:cNvSpPr>
            <a:spLocks noGrp="1"/>
          </p:cNvSpPr>
          <p:nvPr>
            <p:ph type="sldNum" sz="quarter" idx="12"/>
          </p:nvPr>
        </p:nvSpPr>
        <p:spPr/>
        <p:txBody>
          <a:bodyPr/>
          <a:lstStyle/>
          <a:p>
            <a:fld id="{761367DE-C11C-E647-874C-EE2590CDADE4}" type="slidenum">
              <a:rPr lang="en-US" smtClean="0"/>
              <a:t>‹#›</a:t>
            </a:fld>
            <a:endParaRPr lang="en-US"/>
          </a:p>
        </p:txBody>
      </p:sp>
    </p:spTree>
    <p:extLst>
      <p:ext uri="{BB962C8B-B14F-4D97-AF65-F5344CB8AC3E}">
        <p14:creationId xmlns:p14="http://schemas.microsoft.com/office/powerpoint/2010/main" val="1632701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95631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1590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0685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5260C-72A0-BFEE-E1B7-E4A21D5DDF7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DB1B5DE-9D13-7420-8A1E-B4C01FF6C1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A934522-366E-A338-0FB6-3533D13ECA41}"/>
              </a:ext>
            </a:extLst>
          </p:cNvPr>
          <p:cNvSpPr>
            <a:spLocks noGrp="1"/>
          </p:cNvSpPr>
          <p:nvPr>
            <p:ph type="dt" sz="half" idx="10"/>
          </p:nvPr>
        </p:nvSpPr>
        <p:spPr/>
        <p:txBody>
          <a:bodyPr/>
          <a:lstStyle/>
          <a:p>
            <a:fld id="{A19551DB-6BA9-FD48-B99A-0570E1A2DB92}" type="datetimeFigureOut">
              <a:rPr lang="en-US" smtClean="0"/>
              <a:t>1/16/2023</a:t>
            </a:fld>
            <a:endParaRPr lang="en-US"/>
          </a:p>
        </p:txBody>
      </p:sp>
      <p:sp>
        <p:nvSpPr>
          <p:cNvPr id="5" name="Footer Placeholder 4">
            <a:extLst>
              <a:ext uri="{FF2B5EF4-FFF2-40B4-BE49-F238E27FC236}">
                <a16:creationId xmlns:a16="http://schemas.microsoft.com/office/drawing/2014/main" id="{3B8B85FE-8E56-5C4C-B638-0998EC4A44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48C28D-3E60-6B4C-07C5-A7B1C94DAD67}"/>
              </a:ext>
            </a:extLst>
          </p:cNvPr>
          <p:cNvSpPr>
            <a:spLocks noGrp="1"/>
          </p:cNvSpPr>
          <p:nvPr>
            <p:ph type="sldNum" sz="quarter" idx="12"/>
          </p:nvPr>
        </p:nvSpPr>
        <p:spPr/>
        <p:txBody>
          <a:bodyPr/>
          <a:lstStyle/>
          <a:p>
            <a:fld id="{761367DE-C11C-E647-874C-EE2590CDADE4}" type="slidenum">
              <a:rPr lang="en-US" smtClean="0"/>
              <a:t>‹#›</a:t>
            </a:fld>
            <a:endParaRPr lang="en-US"/>
          </a:p>
        </p:txBody>
      </p:sp>
    </p:spTree>
    <p:extLst>
      <p:ext uri="{BB962C8B-B14F-4D97-AF65-F5344CB8AC3E}">
        <p14:creationId xmlns:p14="http://schemas.microsoft.com/office/powerpoint/2010/main" val="382974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DCAA-D6FD-FA78-6608-B47B744A63A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DB7CD91-A2B2-A146-7EA2-21E0F8C1D4A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B3B2084-3030-F00D-8C70-BFEBCD4D736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4B8DE2D-A17A-D4D5-B41E-B7E149B1B6CA}"/>
              </a:ext>
            </a:extLst>
          </p:cNvPr>
          <p:cNvSpPr>
            <a:spLocks noGrp="1"/>
          </p:cNvSpPr>
          <p:nvPr>
            <p:ph type="dt" sz="half" idx="10"/>
          </p:nvPr>
        </p:nvSpPr>
        <p:spPr/>
        <p:txBody>
          <a:bodyPr/>
          <a:lstStyle/>
          <a:p>
            <a:fld id="{A19551DB-6BA9-FD48-B99A-0570E1A2DB92}" type="datetimeFigureOut">
              <a:rPr lang="en-US" smtClean="0"/>
              <a:t>1/16/2023</a:t>
            </a:fld>
            <a:endParaRPr lang="en-US"/>
          </a:p>
        </p:txBody>
      </p:sp>
      <p:sp>
        <p:nvSpPr>
          <p:cNvPr id="6" name="Footer Placeholder 5">
            <a:extLst>
              <a:ext uri="{FF2B5EF4-FFF2-40B4-BE49-F238E27FC236}">
                <a16:creationId xmlns:a16="http://schemas.microsoft.com/office/drawing/2014/main" id="{760F5A03-EA81-9F0E-FCED-A4832AEE3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7656C-5208-8124-C479-7A43220A5D7F}"/>
              </a:ext>
            </a:extLst>
          </p:cNvPr>
          <p:cNvSpPr>
            <a:spLocks noGrp="1"/>
          </p:cNvSpPr>
          <p:nvPr>
            <p:ph type="sldNum" sz="quarter" idx="12"/>
          </p:nvPr>
        </p:nvSpPr>
        <p:spPr/>
        <p:txBody>
          <a:bodyPr/>
          <a:lstStyle/>
          <a:p>
            <a:fld id="{761367DE-C11C-E647-874C-EE2590CDADE4}" type="slidenum">
              <a:rPr lang="en-US" smtClean="0"/>
              <a:t>‹#›</a:t>
            </a:fld>
            <a:endParaRPr lang="en-US"/>
          </a:p>
        </p:txBody>
      </p:sp>
    </p:spTree>
    <p:extLst>
      <p:ext uri="{BB962C8B-B14F-4D97-AF65-F5344CB8AC3E}">
        <p14:creationId xmlns:p14="http://schemas.microsoft.com/office/powerpoint/2010/main" val="2605572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55FB-E090-6EEC-0D54-12B292D162F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1941DD-F542-DCE0-D51F-00FF5CFFE3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8C612CF-D5D2-382F-5978-06E7838BC51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CB27A00-7201-8D5F-C40A-D5A845F70E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7B524DB-D0CE-3859-880A-E402FFF6067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BD2E815-6CA4-6ABE-7D70-3FB652AFA594}"/>
              </a:ext>
            </a:extLst>
          </p:cNvPr>
          <p:cNvSpPr>
            <a:spLocks noGrp="1"/>
          </p:cNvSpPr>
          <p:nvPr>
            <p:ph type="dt" sz="half" idx="10"/>
          </p:nvPr>
        </p:nvSpPr>
        <p:spPr/>
        <p:txBody>
          <a:bodyPr/>
          <a:lstStyle/>
          <a:p>
            <a:fld id="{A19551DB-6BA9-FD48-B99A-0570E1A2DB92}" type="datetimeFigureOut">
              <a:rPr lang="en-US" smtClean="0"/>
              <a:t>1/16/2023</a:t>
            </a:fld>
            <a:endParaRPr lang="en-US"/>
          </a:p>
        </p:txBody>
      </p:sp>
      <p:sp>
        <p:nvSpPr>
          <p:cNvPr id="8" name="Footer Placeholder 7">
            <a:extLst>
              <a:ext uri="{FF2B5EF4-FFF2-40B4-BE49-F238E27FC236}">
                <a16:creationId xmlns:a16="http://schemas.microsoft.com/office/drawing/2014/main" id="{9C2F9429-68CB-F171-938A-38E35C56EC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76AA16-75E0-58C9-2057-676498251BC8}"/>
              </a:ext>
            </a:extLst>
          </p:cNvPr>
          <p:cNvSpPr>
            <a:spLocks noGrp="1"/>
          </p:cNvSpPr>
          <p:nvPr>
            <p:ph type="sldNum" sz="quarter" idx="12"/>
          </p:nvPr>
        </p:nvSpPr>
        <p:spPr/>
        <p:txBody>
          <a:bodyPr/>
          <a:lstStyle/>
          <a:p>
            <a:fld id="{761367DE-C11C-E647-874C-EE2590CDADE4}" type="slidenum">
              <a:rPr lang="en-US" smtClean="0"/>
              <a:t>‹#›</a:t>
            </a:fld>
            <a:endParaRPr lang="en-US"/>
          </a:p>
        </p:txBody>
      </p:sp>
    </p:spTree>
    <p:extLst>
      <p:ext uri="{BB962C8B-B14F-4D97-AF65-F5344CB8AC3E}">
        <p14:creationId xmlns:p14="http://schemas.microsoft.com/office/powerpoint/2010/main" val="1232303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05F45-4F30-94F6-F3AB-2DF457B281F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C50E57A-304F-A17D-3515-FE75B815E03E}"/>
              </a:ext>
            </a:extLst>
          </p:cNvPr>
          <p:cNvSpPr>
            <a:spLocks noGrp="1"/>
          </p:cNvSpPr>
          <p:nvPr>
            <p:ph type="dt" sz="half" idx="10"/>
          </p:nvPr>
        </p:nvSpPr>
        <p:spPr/>
        <p:txBody>
          <a:bodyPr/>
          <a:lstStyle/>
          <a:p>
            <a:fld id="{A19551DB-6BA9-FD48-B99A-0570E1A2DB92}" type="datetimeFigureOut">
              <a:rPr lang="en-US" smtClean="0"/>
              <a:t>1/16/2023</a:t>
            </a:fld>
            <a:endParaRPr lang="en-US"/>
          </a:p>
        </p:txBody>
      </p:sp>
      <p:sp>
        <p:nvSpPr>
          <p:cNvPr id="4" name="Footer Placeholder 3">
            <a:extLst>
              <a:ext uri="{FF2B5EF4-FFF2-40B4-BE49-F238E27FC236}">
                <a16:creationId xmlns:a16="http://schemas.microsoft.com/office/drawing/2014/main" id="{332772BF-FABE-55C5-553B-DFAD782A85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123F67-18CC-DAA7-2FC5-29DF14A7B892}"/>
              </a:ext>
            </a:extLst>
          </p:cNvPr>
          <p:cNvSpPr>
            <a:spLocks noGrp="1"/>
          </p:cNvSpPr>
          <p:nvPr>
            <p:ph type="sldNum" sz="quarter" idx="12"/>
          </p:nvPr>
        </p:nvSpPr>
        <p:spPr/>
        <p:txBody>
          <a:bodyPr/>
          <a:lstStyle/>
          <a:p>
            <a:fld id="{761367DE-C11C-E647-874C-EE2590CDADE4}" type="slidenum">
              <a:rPr lang="en-US" smtClean="0"/>
              <a:t>‹#›</a:t>
            </a:fld>
            <a:endParaRPr lang="en-US"/>
          </a:p>
        </p:txBody>
      </p:sp>
    </p:spTree>
    <p:extLst>
      <p:ext uri="{BB962C8B-B14F-4D97-AF65-F5344CB8AC3E}">
        <p14:creationId xmlns:p14="http://schemas.microsoft.com/office/powerpoint/2010/main" val="198359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0E5C15-B6EF-95C2-9E02-3B2AA4A515DA}"/>
              </a:ext>
            </a:extLst>
          </p:cNvPr>
          <p:cNvSpPr>
            <a:spLocks noGrp="1"/>
          </p:cNvSpPr>
          <p:nvPr>
            <p:ph type="dt" sz="half" idx="10"/>
          </p:nvPr>
        </p:nvSpPr>
        <p:spPr/>
        <p:txBody>
          <a:bodyPr/>
          <a:lstStyle/>
          <a:p>
            <a:fld id="{A19551DB-6BA9-FD48-B99A-0570E1A2DB92}" type="datetimeFigureOut">
              <a:rPr lang="en-US" smtClean="0"/>
              <a:t>1/16/2023</a:t>
            </a:fld>
            <a:endParaRPr lang="en-US"/>
          </a:p>
        </p:txBody>
      </p:sp>
      <p:sp>
        <p:nvSpPr>
          <p:cNvPr id="3" name="Footer Placeholder 2">
            <a:extLst>
              <a:ext uri="{FF2B5EF4-FFF2-40B4-BE49-F238E27FC236}">
                <a16:creationId xmlns:a16="http://schemas.microsoft.com/office/drawing/2014/main" id="{DC5B52D4-68F4-9335-8051-E30D4CA68E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08370E-DBF8-0D2D-7B74-2EF8DC1992A1}"/>
              </a:ext>
            </a:extLst>
          </p:cNvPr>
          <p:cNvSpPr>
            <a:spLocks noGrp="1"/>
          </p:cNvSpPr>
          <p:nvPr>
            <p:ph type="sldNum" sz="quarter" idx="12"/>
          </p:nvPr>
        </p:nvSpPr>
        <p:spPr/>
        <p:txBody>
          <a:bodyPr/>
          <a:lstStyle/>
          <a:p>
            <a:fld id="{761367DE-C11C-E647-874C-EE2590CDADE4}" type="slidenum">
              <a:rPr lang="en-US" smtClean="0"/>
              <a:t>‹#›</a:t>
            </a:fld>
            <a:endParaRPr lang="en-US"/>
          </a:p>
        </p:txBody>
      </p:sp>
    </p:spTree>
    <p:extLst>
      <p:ext uri="{BB962C8B-B14F-4D97-AF65-F5344CB8AC3E}">
        <p14:creationId xmlns:p14="http://schemas.microsoft.com/office/powerpoint/2010/main" val="485754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7D365-8BEB-B40F-43A9-9EC6E9A9A4D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A977FB5-8BD0-557A-BC64-D92DABA7A6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711F43-3083-38CF-7D41-1575E899A6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BDA8957-BC69-2D9F-3235-DC2243A14228}"/>
              </a:ext>
            </a:extLst>
          </p:cNvPr>
          <p:cNvSpPr>
            <a:spLocks noGrp="1"/>
          </p:cNvSpPr>
          <p:nvPr>
            <p:ph type="dt" sz="half" idx="10"/>
          </p:nvPr>
        </p:nvSpPr>
        <p:spPr/>
        <p:txBody>
          <a:bodyPr/>
          <a:lstStyle/>
          <a:p>
            <a:fld id="{A19551DB-6BA9-FD48-B99A-0570E1A2DB92}" type="datetimeFigureOut">
              <a:rPr lang="en-US" smtClean="0"/>
              <a:t>1/16/2023</a:t>
            </a:fld>
            <a:endParaRPr lang="en-US"/>
          </a:p>
        </p:txBody>
      </p:sp>
      <p:sp>
        <p:nvSpPr>
          <p:cNvPr id="6" name="Footer Placeholder 5">
            <a:extLst>
              <a:ext uri="{FF2B5EF4-FFF2-40B4-BE49-F238E27FC236}">
                <a16:creationId xmlns:a16="http://schemas.microsoft.com/office/drawing/2014/main" id="{2D69920A-FF19-E1C5-7494-9E226426C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4EE38B-9F95-B18D-843A-B1CB2A8445D8}"/>
              </a:ext>
            </a:extLst>
          </p:cNvPr>
          <p:cNvSpPr>
            <a:spLocks noGrp="1"/>
          </p:cNvSpPr>
          <p:nvPr>
            <p:ph type="sldNum" sz="quarter" idx="12"/>
          </p:nvPr>
        </p:nvSpPr>
        <p:spPr/>
        <p:txBody>
          <a:bodyPr/>
          <a:lstStyle/>
          <a:p>
            <a:fld id="{761367DE-C11C-E647-874C-EE2590CDADE4}" type="slidenum">
              <a:rPr lang="en-US" smtClean="0"/>
              <a:t>‹#›</a:t>
            </a:fld>
            <a:endParaRPr lang="en-US"/>
          </a:p>
        </p:txBody>
      </p:sp>
    </p:spTree>
    <p:extLst>
      <p:ext uri="{BB962C8B-B14F-4D97-AF65-F5344CB8AC3E}">
        <p14:creationId xmlns:p14="http://schemas.microsoft.com/office/powerpoint/2010/main" val="909069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5AB7D-B4B9-D845-FCBD-154741620BE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3196F68-BA01-CB59-89D4-CFEB6C8C4F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0B5298-3BD7-9A9D-7D70-E22936AE0C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CE11F5A-963C-6935-93D2-E65ED60724A2}"/>
              </a:ext>
            </a:extLst>
          </p:cNvPr>
          <p:cNvSpPr>
            <a:spLocks noGrp="1"/>
          </p:cNvSpPr>
          <p:nvPr>
            <p:ph type="dt" sz="half" idx="10"/>
          </p:nvPr>
        </p:nvSpPr>
        <p:spPr/>
        <p:txBody>
          <a:bodyPr/>
          <a:lstStyle/>
          <a:p>
            <a:fld id="{A19551DB-6BA9-FD48-B99A-0570E1A2DB92}" type="datetimeFigureOut">
              <a:rPr lang="en-US" smtClean="0"/>
              <a:t>1/16/2023</a:t>
            </a:fld>
            <a:endParaRPr lang="en-US"/>
          </a:p>
        </p:txBody>
      </p:sp>
      <p:sp>
        <p:nvSpPr>
          <p:cNvPr id="6" name="Footer Placeholder 5">
            <a:extLst>
              <a:ext uri="{FF2B5EF4-FFF2-40B4-BE49-F238E27FC236}">
                <a16:creationId xmlns:a16="http://schemas.microsoft.com/office/drawing/2014/main" id="{4784C400-AC27-96E7-AE0F-F441985992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4CEB9E-720A-2D40-3174-B4C16655D31E}"/>
              </a:ext>
            </a:extLst>
          </p:cNvPr>
          <p:cNvSpPr>
            <a:spLocks noGrp="1"/>
          </p:cNvSpPr>
          <p:nvPr>
            <p:ph type="sldNum" sz="quarter" idx="12"/>
          </p:nvPr>
        </p:nvSpPr>
        <p:spPr/>
        <p:txBody>
          <a:bodyPr/>
          <a:lstStyle/>
          <a:p>
            <a:fld id="{761367DE-C11C-E647-874C-EE2590CDADE4}" type="slidenum">
              <a:rPr lang="en-US" smtClean="0"/>
              <a:t>‹#›</a:t>
            </a:fld>
            <a:endParaRPr lang="en-US"/>
          </a:p>
        </p:txBody>
      </p:sp>
    </p:spTree>
    <p:extLst>
      <p:ext uri="{BB962C8B-B14F-4D97-AF65-F5344CB8AC3E}">
        <p14:creationId xmlns:p14="http://schemas.microsoft.com/office/powerpoint/2010/main" val="1287698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57A81B-DAE4-5A34-AE48-A42F151D36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4A7B31BE-9383-12C5-8D81-5FF277C0F4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137BF6F6-EF1B-FBB1-8760-6A492B39AD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A19551DB-6BA9-FD48-B99A-0570E1A2DB92}" type="datetimeFigureOut">
              <a:rPr lang="en-US" smtClean="0"/>
              <a:pPr/>
              <a:t>1/16/2023</a:t>
            </a:fld>
            <a:endParaRPr lang="en-US" dirty="0"/>
          </a:p>
        </p:txBody>
      </p:sp>
      <p:sp>
        <p:nvSpPr>
          <p:cNvPr id="5" name="Footer Placeholder 4">
            <a:extLst>
              <a:ext uri="{FF2B5EF4-FFF2-40B4-BE49-F238E27FC236}">
                <a16:creationId xmlns:a16="http://schemas.microsoft.com/office/drawing/2014/main" id="{A3034C6A-43BB-BC1E-EE9C-C86D034C14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40DC5750-A2E7-1171-81C2-D4274D684E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761367DE-C11C-E647-874C-EE2590CDADE4}" type="slidenum">
              <a:rPr lang="en-US" smtClean="0"/>
              <a:pPr/>
              <a:t>‹#›</a:t>
            </a:fld>
            <a:endParaRPr lang="en-US" dirty="0"/>
          </a:p>
        </p:txBody>
      </p:sp>
    </p:spTree>
    <p:extLst>
      <p:ext uri="{BB962C8B-B14F-4D97-AF65-F5344CB8AC3E}">
        <p14:creationId xmlns:p14="http://schemas.microsoft.com/office/powerpoint/2010/main" val="476114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82959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3.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9.jpeg"/><Relationship Id="rId9" Type="http://schemas.openxmlformats.org/officeDocument/2006/relationships/audio" Target="../media/audio5.wav"/></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3" Type="http://schemas.openxmlformats.org/officeDocument/2006/relationships/image" Target="../media/image3.png"/><Relationship Id="rId7" Type="http://schemas.openxmlformats.org/officeDocument/2006/relationships/image" Target="../media/image15.png"/><Relationship Id="rId12" Type="http://schemas.openxmlformats.org/officeDocument/2006/relationships/audio" Target="../media/audio13.wav"/><Relationship Id="rId2" Type="http://schemas.openxmlformats.org/officeDocument/2006/relationships/notesSlide" Target="../notesSlides/notesSlide7.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audio" Target="../media/audio12.wav"/><Relationship Id="rId5" Type="http://schemas.openxmlformats.org/officeDocument/2006/relationships/image" Target="../media/image13.png"/><Relationship Id="rId15" Type="http://schemas.openxmlformats.org/officeDocument/2006/relationships/audio" Target="../media/audio16.wav"/><Relationship Id="rId10" Type="http://schemas.openxmlformats.org/officeDocument/2006/relationships/audio" Target="../media/audio11.wav"/><Relationship Id="rId4" Type="http://schemas.openxmlformats.org/officeDocument/2006/relationships/image" Target="../media/image12.png"/><Relationship Id="rId9" Type="http://schemas.openxmlformats.org/officeDocument/2006/relationships/audio" Target="../media/audio10.wav"/><Relationship Id="rId14" Type="http://schemas.openxmlformats.org/officeDocument/2006/relationships/audio" Target="../media/audio1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49762" y="3063182"/>
            <a:ext cx="8268630" cy="1062010"/>
          </a:xfrm>
        </p:spPr>
        <p:txBody>
          <a:bodyPr>
            <a:normAutofit fontScale="90000"/>
          </a:bodyPr>
          <a:lstStyle/>
          <a:p>
            <a:pPr algn="l"/>
            <a:r>
              <a:rPr lang="en-GB" sz="4000" dirty="0">
                <a:solidFill>
                  <a:prstClr val="white"/>
                </a:solidFill>
                <a:latin typeface="Century Gothic" panose="020B0502020202020204" pitchFamily="34" charset="0"/>
              </a:rPr>
              <a:t>Cultural Collection</a:t>
            </a:r>
            <a:br>
              <a:rPr lang="en-GB" sz="4000" b="1" dirty="0">
                <a:solidFill>
                  <a:prstClr val="white"/>
                </a:solidFill>
              </a:rPr>
            </a:br>
            <a:br>
              <a:rPr lang="en-GB" sz="4000" b="1" dirty="0">
                <a:solidFill>
                  <a:prstClr val="white"/>
                </a:solidFill>
              </a:rPr>
            </a:br>
            <a:r>
              <a:rPr lang="en-GB" sz="3600" b="1" dirty="0">
                <a:solidFill>
                  <a:prstClr val="white"/>
                </a:solidFill>
                <a:latin typeface="Century Gothic" panose="020B0502020202020204" pitchFamily="34" charset="0"/>
              </a:rPr>
              <a:t>French Y9</a:t>
            </a:r>
            <a:r>
              <a:rPr lang="en-GB" sz="4000" b="1" dirty="0">
                <a:solidFill>
                  <a:prstClr val="white"/>
                </a:solidFill>
                <a:latin typeface="Century Gothic" panose="020B0502020202020204" pitchFamily="34" charset="0"/>
              </a:rPr>
              <a:t> Term 3 </a:t>
            </a:r>
            <a:br>
              <a:rPr lang="en-GB" sz="4000" b="1" dirty="0">
                <a:solidFill>
                  <a:prstClr val="white"/>
                </a:solidFill>
              </a:rPr>
            </a:br>
            <a:endParaRPr lang="en-US" sz="40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endParaRPr lang="en-GB" sz="2000" dirty="0">
              <a:solidFill>
                <a:prstClr val="white"/>
              </a:solidFill>
              <a:latin typeface="Century Gothic" panose="020B0502020202020204" pitchFamily="34" charset="0"/>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542881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10/05/22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149526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864"/>
            <a:ext cx="6457246" cy="867128"/>
          </a:xfrm>
          <a:prstGeom prst="rect">
            <a:avLst/>
          </a:prstGeom>
        </p:spPr>
      </p:pic>
      <p:sp>
        <p:nvSpPr>
          <p:cNvPr id="12" name="Title 3"/>
          <p:cNvSpPr>
            <a:spLocks noGrp="1"/>
          </p:cNvSpPr>
          <p:nvPr>
            <p:ph type="title"/>
          </p:nvPr>
        </p:nvSpPr>
        <p:spPr>
          <a:xfrm>
            <a:off x="-1" y="296864"/>
            <a:ext cx="5534527" cy="707849"/>
          </a:xfrm>
        </p:spPr>
        <p:txBody>
          <a:bodyPr>
            <a:normAutofit fontScale="90000"/>
          </a:bodyPr>
          <a:lstStyle/>
          <a:p>
            <a:r>
              <a:rPr lang="fr-FR" sz="3200" b="1" dirty="0">
                <a:solidFill>
                  <a:schemeClr val="bg1"/>
                </a:solidFill>
              </a:rPr>
              <a:t>Des lois* françaises bizarres </a:t>
            </a:r>
          </a:p>
        </p:txBody>
      </p:sp>
      <p:pic>
        <p:nvPicPr>
          <p:cNvPr id="13" name="Picture 2" descr="Hammer, Dish, Law, Justice, Or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84326" y="1004713"/>
            <a:ext cx="1525594" cy="10585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2AECFFE-55D9-ED46-9E49-F19805C09A6A}"/>
              </a:ext>
            </a:extLst>
          </p:cNvPr>
          <p:cNvSpPr txBox="1"/>
          <p:nvPr/>
        </p:nvSpPr>
        <p:spPr>
          <a:xfrm>
            <a:off x="180000" y="1296000"/>
            <a:ext cx="12012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beaucoup de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vieilles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bizarres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France!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aseline="0" dirty="0" err="1">
                <a:solidFill>
                  <a:srgbClr val="4472C4">
                    <a:lumMod val="50000"/>
                  </a:srgbClr>
                </a:solidFill>
                <a:latin typeface="Century Gothic" panose="020F0302020204030204"/>
              </a:rPr>
              <a:t>Travaille</a:t>
            </a:r>
            <a:r>
              <a:rPr lang="en-GB" sz="2400" dirty="0">
                <a:solidFill>
                  <a:srgbClr val="4472C4">
                    <a:lumMod val="50000"/>
                  </a:srgbClr>
                </a:solidFill>
                <a:latin typeface="Century Gothic" panose="020F0302020204030204"/>
              </a:rPr>
              <a:t> avec un(e) </a:t>
            </a:r>
            <a:r>
              <a:rPr lang="en-GB" sz="2400" dirty="0" err="1">
                <a:solidFill>
                  <a:srgbClr val="4472C4">
                    <a:lumMod val="50000"/>
                  </a:srgbClr>
                </a:solidFill>
                <a:latin typeface="Century Gothic" panose="020F0302020204030204"/>
              </a:rPr>
              <a:t>partenaire</a:t>
            </a:r>
            <a:r>
              <a:rPr lang="en-GB" sz="2400" dirty="0">
                <a:solidFill>
                  <a:srgbClr val="4472C4">
                    <a:lumMod val="50000"/>
                  </a:srgbClr>
                </a:solidFill>
                <a:latin typeface="Century Gothic" panose="020F0302020204030204"/>
              </a:rPr>
              <a:t> pour </a:t>
            </a:r>
            <a:r>
              <a:rPr lang="en-GB" sz="2400" dirty="0" err="1">
                <a:solidFill>
                  <a:srgbClr val="4472C4">
                    <a:lumMod val="50000"/>
                  </a:srgbClr>
                </a:solidFill>
                <a:latin typeface="Century Gothic" panose="020F0302020204030204"/>
              </a:rPr>
              <a:t>trouver</a:t>
            </a:r>
            <a:r>
              <a:rPr lang="en-GB" sz="2400" dirty="0">
                <a:solidFill>
                  <a:srgbClr val="4472C4">
                    <a:lumMod val="50000"/>
                  </a:srgbClr>
                </a:solidFill>
                <a:latin typeface="Century Gothic" panose="020F0302020204030204"/>
              </a:rPr>
              <a:t> dix </a:t>
            </a:r>
            <a:r>
              <a:rPr lang="en-GB" sz="2400" dirty="0" err="1">
                <a:solidFill>
                  <a:srgbClr val="4472C4">
                    <a:lumMod val="50000"/>
                  </a:srgbClr>
                </a:solidFill>
                <a:latin typeface="Century Gothic" panose="020F0302020204030204"/>
              </a:rPr>
              <a:t>lois</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bizarres</a:t>
            </a:r>
            <a:r>
              <a:rPr lang="en-GB"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4983" y="3844413"/>
            <a:ext cx="2384322" cy="238432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859" y="3567687"/>
            <a:ext cx="2661048" cy="2661048"/>
          </a:xfrm>
          <a:prstGeom prst="rect">
            <a:avLst/>
          </a:prstGeom>
        </p:spPr>
      </p:pic>
      <p:sp>
        <p:nvSpPr>
          <p:cNvPr id="5" name="TextBox 4"/>
          <p:cNvSpPr txBox="1"/>
          <p:nvPr/>
        </p:nvSpPr>
        <p:spPr>
          <a:xfrm>
            <a:off x="2684206" y="5520848"/>
            <a:ext cx="2743200" cy="707886"/>
          </a:xfrm>
          <a:prstGeom prst="rect">
            <a:avLst/>
          </a:prstGeom>
          <a:noFill/>
          <a:ln>
            <a:solidFill>
              <a:schemeClr val="accent5">
                <a:lumMod val="50000"/>
              </a:schemeClr>
            </a:solidFill>
          </a:ln>
        </p:spPr>
        <p:txBody>
          <a:bodyPr wrap="square" rtlCol="0">
            <a:spAutoFit/>
          </a:bodyPr>
          <a:lstStyle/>
          <a:p>
            <a:pPr algn="l"/>
            <a:r>
              <a:rPr lang="en-GB" sz="2000" dirty="0">
                <a:solidFill>
                  <a:schemeClr val="accent5">
                    <a:lumMod val="50000"/>
                  </a:schemeClr>
                </a:solidFill>
                <a:latin typeface="Century Gothic" panose="020B0502020202020204" pitchFamily="34" charset="0"/>
              </a:rPr>
              <a:t>PARTENAIRE A</a:t>
            </a:r>
          </a:p>
          <a:p>
            <a:pPr algn="l"/>
            <a:r>
              <a:rPr lang="en-GB" sz="2000" dirty="0">
                <a:solidFill>
                  <a:schemeClr val="accent5">
                    <a:lumMod val="50000"/>
                  </a:schemeClr>
                </a:solidFill>
                <a:latin typeface="Century Gothic" panose="020B0502020202020204" pitchFamily="34" charset="0"/>
              </a:rPr>
              <a:t>1. Il </a:t>
            </a:r>
            <a:r>
              <a:rPr lang="en-GB" sz="2000" dirty="0" err="1">
                <a:solidFill>
                  <a:schemeClr val="accent5">
                    <a:lumMod val="50000"/>
                  </a:schemeClr>
                </a:solidFill>
                <a:latin typeface="Century Gothic" panose="020B0502020202020204" pitchFamily="34" charset="0"/>
              </a:rPr>
              <a:t>est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interdit</a:t>
            </a:r>
            <a:r>
              <a:rPr lang="en-GB" sz="2000" dirty="0">
                <a:solidFill>
                  <a:schemeClr val="accent5">
                    <a:lumMod val="50000"/>
                  </a:schemeClr>
                </a:solidFill>
                <a:latin typeface="Century Gothic" panose="020B0502020202020204" pitchFamily="34" charset="0"/>
              </a:rPr>
              <a:t> de …</a:t>
            </a:r>
          </a:p>
        </p:txBody>
      </p:sp>
      <p:sp>
        <p:nvSpPr>
          <p:cNvPr id="15" name="TextBox 14"/>
          <p:cNvSpPr txBox="1"/>
          <p:nvPr/>
        </p:nvSpPr>
        <p:spPr>
          <a:xfrm>
            <a:off x="5722374" y="4859129"/>
            <a:ext cx="4272018" cy="1323439"/>
          </a:xfrm>
          <a:prstGeom prst="rect">
            <a:avLst/>
          </a:prstGeom>
          <a:noFill/>
          <a:ln>
            <a:solidFill>
              <a:schemeClr val="accent5">
                <a:lumMod val="50000"/>
              </a:schemeClr>
            </a:solidFill>
          </a:ln>
        </p:spPr>
        <p:txBody>
          <a:bodyPr wrap="square" rtlCol="0">
            <a:spAutoFit/>
          </a:bodyPr>
          <a:lstStyle/>
          <a:p>
            <a:pPr algn="l"/>
            <a:r>
              <a:rPr lang="en-GB" sz="2000" dirty="0">
                <a:solidFill>
                  <a:schemeClr val="accent5">
                    <a:lumMod val="50000"/>
                  </a:schemeClr>
                </a:solidFill>
                <a:latin typeface="Century Gothic" panose="020B0502020202020204" pitchFamily="34" charset="0"/>
              </a:rPr>
              <a:t>PARTENAIRE B</a:t>
            </a:r>
          </a:p>
          <a:p>
            <a:r>
              <a:rPr lang="en-GB" sz="2000" dirty="0">
                <a:solidFill>
                  <a:schemeClr val="accent5">
                    <a:lumMod val="50000"/>
                  </a:schemeClr>
                </a:solidFill>
                <a:latin typeface="Century Gothic" panose="020B0502020202020204" pitchFamily="34" charset="0"/>
              </a:rPr>
              <a:t>a) … </a:t>
            </a:r>
            <a:r>
              <a:rPr lang="en-GB" sz="2000" dirty="0" err="1">
                <a:solidFill>
                  <a:schemeClr val="accent5">
                    <a:lumMod val="50000"/>
                  </a:schemeClr>
                </a:solidFill>
                <a:latin typeface="Century Gothic" panose="020B0502020202020204" pitchFamily="34" charset="0"/>
              </a:rPr>
              <a:t>conduire</a:t>
            </a:r>
            <a:r>
              <a:rPr lang="en-GB" sz="2000" dirty="0">
                <a:solidFill>
                  <a:schemeClr val="accent5">
                    <a:lumMod val="50000"/>
                  </a:schemeClr>
                </a:solidFill>
                <a:latin typeface="Century Gothic" panose="020B0502020202020204" pitchFamily="34" charset="0"/>
              </a:rPr>
              <a:t> un OVNI* à </a:t>
            </a:r>
            <a:r>
              <a:rPr lang="en-GB" sz="2000" dirty="0" err="1">
                <a:solidFill>
                  <a:schemeClr val="accent5">
                    <a:lumMod val="50000"/>
                  </a:schemeClr>
                </a:solidFill>
                <a:latin typeface="Century Gothic" panose="020B0502020202020204" pitchFamily="34" charset="0"/>
              </a:rPr>
              <a:t>Châteauneuf</a:t>
            </a:r>
            <a:r>
              <a:rPr lang="en-GB" sz="2000" dirty="0">
                <a:solidFill>
                  <a:schemeClr val="accent5">
                    <a:lumMod val="50000"/>
                  </a:schemeClr>
                </a:solidFill>
                <a:latin typeface="Century Gothic" panose="020B0502020202020204" pitchFamily="34" charset="0"/>
              </a:rPr>
              <a:t>-du-Pape*</a:t>
            </a:r>
          </a:p>
          <a:p>
            <a:pPr algn="l"/>
            <a:r>
              <a:rPr lang="en-GB" sz="2000" dirty="0">
                <a:solidFill>
                  <a:schemeClr val="accent5">
                    <a:lumMod val="50000"/>
                  </a:schemeClr>
                </a:solidFill>
                <a:latin typeface="Century Gothic" panose="020B0502020202020204" pitchFamily="34" charset="0"/>
              </a:rPr>
              <a:t>b) … mange des </a:t>
            </a:r>
            <a:r>
              <a:rPr lang="en-GB" sz="2000" dirty="0" err="1">
                <a:solidFill>
                  <a:schemeClr val="accent5">
                    <a:lumMod val="50000"/>
                  </a:schemeClr>
                </a:solidFill>
                <a:latin typeface="Century Gothic" panose="020B0502020202020204" pitchFamily="34" charset="0"/>
              </a:rPr>
              <a:t>poissons</a:t>
            </a:r>
            <a:r>
              <a:rPr lang="en-GB" sz="2000" dirty="0">
                <a:solidFill>
                  <a:schemeClr val="accent5">
                    <a:lumMod val="50000"/>
                  </a:schemeClr>
                </a:solidFill>
                <a:latin typeface="Century Gothic" panose="020B0502020202020204" pitchFamily="34" charset="0"/>
              </a:rPr>
              <a:t> rouges</a:t>
            </a:r>
          </a:p>
        </p:txBody>
      </p:sp>
      <p:sp>
        <p:nvSpPr>
          <p:cNvPr id="16" name="Rounded Rectangular Callout 15"/>
          <p:cNvSpPr/>
          <p:nvPr/>
        </p:nvSpPr>
        <p:spPr>
          <a:xfrm>
            <a:off x="2458065" y="3247516"/>
            <a:ext cx="2969341" cy="1408006"/>
          </a:xfrm>
          <a:prstGeom prst="wedgeRoundRectCallout">
            <a:avLst>
              <a:gd name="adj1" fmla="val -30105"/>
              <a:gd name="adj2" fmla="val 70880"/>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Il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interdit</a:t>
            </a:r>
            <a:r>
              <a:rPr lang="en-GB" sz="2000" dirty="0">
                <a:latin typeface="Century Gothic" panose="020B0502020202020204" pitchFamily="34" charset="0"/>
              </a:rPr>
              <a:t> de …</a:t>
            </a:r>
          </a:p>
        </p:txBody>
      </p:sp>
      <p:sp>
        <p:nvSpPr>
          <p:cNvPr id="17" name="Oval 16"/>
          <p:cNvSpPr/>
          <p:nvPr/>
        </p:nvSpPr>
        <p:spPr>
          <a:xfrm>
            <a:off x="4548648" y="5850193"/>
            <a:ext cx="393291" cy="378541"/>
          </a:xfrm>
          <a:prstGeom prst="ellipse">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8" name="Rounded Rectangular Callout 17"/>
          <p:cNvSpPr/>
          <p:nvPr/>
        </p:nvSpPr>
        <p:spPr>
          <a:xfrm>
            <a:off x="6036524" y="2543513"/>
            <a:ext cx="2969341" cy="1408006"/>
          </a:xfrm>
          <a:prstGeom prst="wedgeRoundRectCallout">
            <a:avLst>
              <a:gd name="adj1" fmla="val 33991"/>
              <a:gd name="adj2" fmla="val 72390"/>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Ins="72000" rtlCol="0" anchor="ctr"/>
          <a:lstStyle/>
          <a:p>
            <a:pPr algn="ct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conduire</a:t>
            </a:r>
            <a:r>
              <a:rPr lang="en-GB" sz="2000" dirty="0">
                <a:solidFill>
                  <a:schemeClr val="bg1"/>
                </a:solidFill>
                <a:latin typeface="Century Gothic" panose="020B0502020202020204" pitchFamily="34" charset="0"/>
              </a:rPr>
              <a:t> un OVNI à </a:t>
            </a:r>
            <a:r>
              <a:rPr lang="en-GB" sz="2000" dirty="0" err="1">
                <a:solidFill>
                  <a:schemeClr val="bg1"/>
                </a:solidFill>
                <a:latin typeface="Century Gothic" panose="020B0502020202020204" pitchFamily="34" charset="0"/>
              </a:rPr>
              <a:t>Châteauneuf</a:t>
            </a:r>
            <a:r>
              <a:rPr lang="en-GB" sz="2000" dirty="0">
                <a:solidFill>
                  <a:schemeClr val="bg1"/>
                </a:solidFill>
                <a:latin typeface="Century Gothic" panose="020B0502020202020204" pitchFamily="34" charset="0"/>
              </a:rPr>
              <a:t>-du-Pape !</a:t>
            </a:r>
          </a:p>
        </p:txBody>
      </p:sp>
      <p:cxnSp>
        <p:nvCxnSpPr>
          <p:cNvPr id="20" name="Straight Connector 19"/>
          <p:cNvCxnSpPr/>
          <p:nvPr/>
        </p:nvCxnSpPr>
        <p:spPr>
          <a:xfrm>
            <a:off x="6457246" y="5996196"/>
            <a:ext cx="3292810" cy="567"/>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ounded Rectangle 46">
            <a:extLst>
              <a:ext uri="{FF2B5EF4-FFF2-40B4-BE49-F238E27FC236}">
                <a16:creationId xmlns:a16="http://schemas.microsoft.com/office/drawing/2014/main" id="{FB09667E-50A2-4099-B9F5-10D9728BF65D}"/>
              </a:ext>
            </a:extLst>
          </p:cNvPr>
          <p:cNvSpPr/>
          <p:nvPr/>
        </p:nvSpPr>
        <p:spPr>
          <a:xfrm>
            <a:off x="6542484" y="175481"/>
            <a:ext cx="3756603" cy="924367"/>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a:t>
            </a:r>
            <a:r>
              <a:rPr lang="en-GB" sz="2000" b="1" dirty="0">
                <a:solidFill>
                  <a:prstClr val="white"/>
                </a:solidFill>
                <a:latin typeface="Century Gothic" panose="020B0502020202020204" pitchFamily="34" charset="0"/>
              </a:rPr>
              <a:t>la </a:t>
            </a:r>
            <a:r>
              <a:rPr lang="en-GB" sz="2000" b="1" dirty="0" err="1">
                <a:solidFill>
                  <a:prstClr val="white"/>
                </a:solidFill>
                <a:latin typeface="Century Gothic" panose="020B0502020202020204" pitchFamily="34" charset="0"/>
              </a:rPr>
              <a:t>loi</a:t>
            </a:r>
            <a:r>
              <a:rPr lang="en-GB" sz="2000" b="1" dirty="0">
                <a:solidFill>
                  <a:prstClr val="white"/>
                </a:solidFill>
                <a:latin typeface="Century Gothic" panose="020B0502020202020204" pitchFamily="34" charset="0"/>
              </a:rPr>
              <a:t> </a:t>
            </a:r>
            <a:r>
              <a:rPr lang="en-GB" sz="2000" dirty="0">
                <a:latin typeface="Century Gothic" panose="020B0502020202020204" pitchFamily="34" charset="0"/>
              </a:rPr>
              <a:t>= law | </a:t>
            </a:r>
            <a:r>
              <a:rPr lang="en-GB" sz="2000" b="1" dirty="0">
                <a:solidFill>
                  <a:prstClr val="white"/>
                </a:solidFill>
                <a:latin typeface="Century Gothic" panose="020B0502020202020204" pitchFamily="34" charset="0"/>
              </a:rPr>
              <a:t>*</a:t>
            </a:r>
            <a:r>
              <a:rPr lang="en-GB" sz="2000" b="1" dirty="0" err="1">
                <a:solidFill>
                  <a:prstClr val="white"/>
                </a:solidFill>
                <a:latin typeface="Century Gothic" panose="020B0502020202020204" pitchFamily="34" charset="0"/>
              </a:rPr>
              <a:t>l’OVNI</a:t>
            </a:r>
            <a:r>
              <a:rPr lang="en-GB" sz="2000" b="1"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 UFO</a:t>
            </a:r>
          </a:p>
          <a:p>
            <a:pPr algn="ctr">
              <a:defRPr/>
            </a:pPr>
            <a:r>
              <a:rPr lang="fr-FR" sz="2000" b="1" dirty="0">
                <a:solidFill>
                  <a:prstClr val="white"/>
                </a:solidFill>
                <a:latin typeface="Century Gothic" panose="020B0502020202020204" pitchFamily="34" charset="0"/>
              </a:rPr>
              <a:t>Châteauneuf-du-Pape* </a:t>
            </a:r>
            <a:br>
              <a:rPr lang="fr-FR" sz="2000" b="1" dirty="0">
                <a:solidFill>
                  <a:prstClr val="white"/>
                </a:solidFill>
                <a:latin typeface="Century Gothic" panose="020B0502020202020204" pitchFamily="34" charset="0"/>
              </a:rPr>
            </a:br>
            <a:r>
              <a:rPr lang="fr-FR" sz="2000" dirty="0">
                <a:solidFill>
                  <a:prstClr val="white"/>
                </a:solidFill>
                <a:latin typeface="Century Gothic" panose="020B0502020202020204" pitchFamily="34" charset="0"/>
              </a:rPr>
              <a:t>= a French </a:t>
            </a:r>
            <a:r>
              <a:rPr lang="fr-FR" sz="2000" dirty="0" err="1">
                <a:solidFill>
                  <a:prstClr val="white"/>
                </a:solidFill>
                <a:latin typeface="Century Gothic" panose="020B0502020202020204" pitchFamily="34" charset="0"/>
              </a:rPr>
              <a:t>town</a:t>
            </a:r>
            <a:endParaRPr lang="fr-FR"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0583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84A0CBD-547C-48EC-77EA-B11316283DC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Rounded Rectangle 46">
            <a:extLst>
              <a:ext uri="{FF2B5EF4-FFF2-40B4-BE49-F238E27FC236}">
                <a16:creationId xmlns:a16="http://schemas.microsoft.com/office/drawing/2014/main" id="{D38C2AC4-3031-7A65-C6DC-205F38FA9533}"/>
              </a:ext>
            </a:extLst>
          </p:cNvPr>
          <p:cNvSpPr/>
          <p:nvPr/>
        </p:nvSpPr>
        <p:spPr>
          <a:xfrm>
            <a:off x="10709329" y="249869"/>
            <a:ext cx="120059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culture</a:t>
            </a:r>
          </a:p>
        </p:txBody>
      </p:sp>
      <p:sp>
        <p:nvSpPr>
          <p:cNvPr id="9" name="TextBox 8">
            <a:extLst>
              <a:ext uri="{FF2B5EF4-FFF2-40B4-BE49-F238E27FC236}">
                <a16:creationId xmlns:a16="http://schemas.microsoft.com/office/drawing/2014/main" id="{19D19EAC-3922-548C-7B05-BAE7597088DA}"/>
              </a:ext>
            </a:extLst>
          </p:cNvPr>
          <p:cNvSpPr txBox="1"/>
          <p:nvPr/>
        </p:nvSpPr>
        <p:spPr>
          <a:xfrm>
            <a:off x="439236" y="1974513"/>
            <a:ext cx="1131352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8-9; 19-20; 34-35</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reading, listening, speaking,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about Concord</a:t>
            </a:r>
          </a:p>
        </p:txBody>
      </p:sp>
      <p:sp>
        <p:nvSpPr>
          <p:cNvPr id="12" name="Title 3">
            <a:extLst>
              <a:ext uri="{FF2B5EF4-FFF2-40B4-BE49-F238E27FC236}">
                <a16:creationId xmlns:a16="http://schemas.microsoft.com/office/drawing/2014/main" id="{0B2338C4-AE7F-5C96-B5DD-78BF08883F8D}"/>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T3.1 Week 6</a:t>
            </a:r>
          </a:p>
        </p:txBody>
      </p:sp>
    </p:spTree>
    <p:extLst>
      <p:ext uri="{BB962C8B-B14F-4D97-AF65-F5344CB8AC3E}">
        <p14:creationId xmlns:p14="http://schemas.microsoft.com/office/powerpoint/2010/main" val="1869564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812446" y="231397"/>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0" name="Rounded Rectangular Callout 1">
            <a:extLst>
              <a:ext uri="{FF2B5EF4-FFF2-40B4-BE49-F238E27FC236}">
                <a16:creationId xmlns:a16="http://schemas.microsoft.com/office/drawing/2014/main" id="{8BB95477-41FD-4A88-90C9-B8D00EDF236C}"/>
              </a:ext>
            </a:extLst>
          </p:cNvPr>
          <p:cNvSpPr/>
          <p:nvPr/>
        </p:nvSpPr>
        <p:spPr>
          <a:xfrm>
            <a:off x="6457691" y="121603"/>
            <a:ext cx="4206767" cy="1042389"/>
          </a:xfrm>
          <a:prstGeom prst="wedgeRoundRectCallout">
            <a:avLst>
              <a:gd name="adj1" fmla="val -23239"/>
              <a:gd name="adj2" fmla="val -47350"/>
              <a:gd name="adj3" fmla="val 16667"/>
            </a:avLst>
          </a:prstGeom>
          <a:solidFill>
            <a:srgbClr val="104F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*le Royaume-Uni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United Kingdom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l*</a:t>
            </a:r>
            <a:r>
              <a:rPr kumimoji="0" lang="fr-FR" sz="1800" b="1" i="0" u="none" strike="noStrike" kern="1200" cap="none" spc="0" normalizeH="0" baseline="0" dirty="0">
                <a:ln>
                  <a:noFill/>
                </a:ln>
                <a:solidFill>
                  <a:prstClr val="white"/>
                </a:solidFill>
                <a:effectLst/>
                <a:uLnTx/>
                <a:uFillTx/>
                <a:latin typeface="Century Gothic" panose="020F0302020204030204"/>
                <a:ea typeface="+mn-ea"/>
                <a:cs typeface="+mn-cs"/>
                <a:sym typeface="Wingdings" panose="05000000000000000000" pitchFamily="2" charset="2"/>
              </a:rPr>
              <a:t>ingénieur</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(m)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engineer</a:t>
            </a:r>
            <a:b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b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la </a:t>
            </a:r>
            <a:r>
              <a:rPr kumimoji="0" lang="fr-FR" sz="1800" b="1" i="0" u="none" strike="noStrike" kern="1200" cap="none" spc="0" normalizeH="0" baseline="0" dirty="0">
                <a:ln>
                  <a:noFill/>
                </a:ln>
                <a:solidFill>
                  <a:prstClr val="white"/>
                </a:solidFill>
                <a:effectLst/>
                <a:uLnTx/>
                <a:uFillTx/>
                <a:latin typeface="Century Gothic" panose="020F0302020204030204"/>
                <a:ea typeface="+mn-ea"/>
                <a:cs typeface="+mn-cs"/>
                <a:sym typeface="Wingdings" panose="05000000000000000000" pitchFamily="2" charset="2"/>
              </a:rPr>
              <a:t>vitesse</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du son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spend of sound</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39" y="1270812"/>
            <a:ext cx="12008411" cy="5037777"/>
          </a:xfrm>
          <a:prstGeom prst="rect">
            <a:avLst/>
          </a:prstGeom>
        </p:spPr>
      </p:pic>
      <p:sp>
        <p:nvSpPr>
          <p:cNvPr id="5" name="TextBox 4">
            <a:extLst>
              <a:ext uri="{FF2B5EF4-FFF2-40B4-BE49-F238E27FC236}">
                <a16:creationId xmlns:a16="http://schemas.microsoft.com/office/drawing/2014/main" id="{28084BE4-A4AF-364C-B8E5-ED6D583A6685}"/>
              </a:ext>
            </a:extLst>
          </p:cNvPr>
          <p:cNvSpPr txBox="1"/>
          <p:nvPr/>
        </p:nvSpPr>
        <p:spPr>
          <a:xfrm>
            <a:off x="1236922" y="1505073"/>
            <a:ext cx="4940595" cy="440120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1962, la France et le Royaume-Uni* ont décidé de travailler ensemble sur un projet qui a duré quarante ans.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Après la seconde guerre mondiale, </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équipes d'ingénieurs* britanniques, françaises, allemandes et américaines ont commencé à construire des avions supersoniques. Ce sont des avions qui peuvent voler plus vite que la vitesse du son*. La construction d’un avion supersonique a coûté 100 M£.</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Dans une atmosphère compétitive,</a:t>
            </a:r>
          </a:p>
        </p:txBody>
      </p:sp>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p:cNvSpPr>
            <a:spLocks noGrp="1"/>
          </p:cNvSpPr>
          <p:nvPr>
            <p:ph type="title"/>
          </p:nvPr>
        </p:nvSpPr>
        <p:spPr>
          <a:xfrm>
            <a:off x="21709" y="318624"/>
            <a:ext cx="6054179" cy="707849"/>
          </a:xfrm>
        </p:spPr>
        <p:txBody>
          <a:bodyPr>
            <a:normAutofit/>
          </a:bodyPr>
          <a:lstStyle/>
          <a:p>
            <a:r>
              <a:rPr lang="fr-FR" sz="3400" b="1" dirty="0">
                <a:solidFill>
                  <a:schemeClr val="bg1"/>
                </a:solidFill>
              </a:rPr>
              <a:t>Un projet anglo-français</a:t>
            </a:r>
          </a:p>
        </p:txBody>
      </p:sp>
      <p:sp>
        <p:nvSpPr>
          <p:cNvPr id="15" name="TextBox 14">
            <a:extLst>
              <a:ext uri="{FF2B5EF4-FFF2-40B4-BE49-F238E27FC236}">
                <a16:creationId xmlns:a16="http://schemas.microsoft.com/office/drawing/2014/main" id="{28084BE4-A4AF-364C-B8E5-ED6D583A6685}"/>
              </a:ext>
            </a:extLst>
          </p:cNvPr>
          <p:cNvSpPr txBox="1"/>
          <p:nvPr/>
        </p:nvSpPr>
        <p:spPr>
          <a:xfrm>
            <a:off x="6419411" y="1505073"/>
            <a:ext cx="5138605" cy="470898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rPr>
              <a:t>les équipes anglaises et françaises ont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rPr>
              <a:t>décidé de combiner leurs plans pour partager les coûts. On a considéré </a:t>
            </a:r>
            <a:r>
              <a:rPr lang="fr-FR" sz="2000" dirty="0">
                <a:solidFill>
                  <a:srgbClr val="4472C4">
                    <a:lumMod val="50000"/>
                  </a:srgbClr>
                </a:solidFill>
                <a:latin typeface="Century Gothic" panose="020F0302020204030204"/>
              </a:rPr>
              <a:t>ce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rPr>
              <a:t> développement très positif pour deux nations historiquement rivales.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rPr>
              <a:t>1</a:t>
            </a:r>
            <a:r>
              <a:rPr kumimoji="0" lang="en-GB" sz="2000" b="1" i="0" u="none" strike="noStrike" kern="1200" cap="none" spc="0" normalizeH="0" baseline="0" dirty="0">
                <a:ln>
                  <a:noFill/>
                </a:ln>
                <a:solidFill>
                  <a:srgbClr val="4472C4">
                    <a:lumMod val="50000"/>
                  </a:srgbClr>
                </a:solidFill>
                <a:effectLst/>
                <a:uLnTx/>
                <a:uFillTx/>
                <a:latin typeface="Century Gothic" panose="020F0302020204030204"/>
              </a:rPr>
              <a:t>. </a:t>
            </a: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rPr>
              <a:t>For how long did the Anglo-French project last?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srgbClr val="4472C4">
                    <a:lumMod val="50000"/>
                  </a:srgbClr>
                </a:solidFill>
                <a:effectLst/>
                <a:uLnTx/>
                <a:uFillTx/>
                <a:latin typeface="Century Gothic" panose="020F0302020204030204"/>
              </a:rPr>
              <a:t>2. </a:t>
            </a: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rPr>
              <a:t>Which countries were building supersonic planes?</a:t>
            </a:r>
            <a:endParaRPr kumimoji="0" lang="en-GB" sz="2000" b="1" i="0" u="none" strike="noStrike" kern="1200" cap="none" spc="0" normalizeH="0" baseline="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srgbClr val="4472C4">
                    <a:lumMod val="50000"/>
                  </a:srgbClr>
                </a:solidFill>
                <a:effectLst/>
                <a:uLnTx/>
                <a:uFillTx/>
                <a:latin typeface="Century Gothic" panose="020F0302020204030204"/>
              </a:rPr>
              <a:t>3.</a:t>
            </a: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rPr>
              <a:t> What is a supersonic plane?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srgbClr val="4472C4">
                    <a:lumMod val="50000"/>
                  </a:srgbClr>
                </a:solidFill>
                <a:effectLst/>
                <a:uLnTx/>
                <a:uFillTx/>
                <a:latin typeface="Century Gothic" panose="020F0302020204030204"/>
              </a:rPr>
              <a:t>4. </a:t>
            </a: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rPr>
              <a:t>Why did France and the UK decide to work together? </a:t>
            </a:r>
            <a:br>
              <a:rPr kumimoji="0" lang="en-GB" sz="2000" b="0" i="0" u="none" strike="noStrike" kern="1200" cap="none" spc="0" normalizeH="0" baseline="0" dirty="0">
                <a:ln>
                  <a:noFill/>
                </a:ln>
                <a:solidFill>
                  <a:srgbClr val="4472C4">
                    <a:lumMod val="50000"/>
                  </a:srgbClr>
                </a:solidFill>
                <a:effectLst/>
                <a:uLnTx/>
                <a:uFillTx/>
                <a:latin typeface="Century Gothic" panose="020F0302020204030204"/>
              </a:rPr>
            </a:br>
            <a:r>
              <a:rPr kumimoji="0" lang="en-GB" sz="2000" b="1" i="0" u="none" strike="noStrike" kern="1200" cap="none" spc="0" normalizeH="0" baseline="0" dirty="0">
                <a:ln>
                  <a:noFill/>
                </a:ln>
                <a:solidFill>
                  <a:srgbClr val="4472C4">
                    <a:lumMod val="50000"/>
                  </a:srgbClr>
                </a:solidFill>
                <a:effectLst/>
                <a:uLnTx/>
                <a:uFillTx/>
                <a:latin typeface="Century Gothic" panose="020F0302020204030204"/>
              </a:rPr>
              <a:t>5. </a:t>
            </a: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rPr>
              <a:t>Why might this have been surprising?</a:t>
            </a:r>
            <a:endParaRPr kumimoji="0" lang="en-GB" sz="2000" b="1" i="0" u="none" strike="noStrike" kern="1200" cap="none" spc="0" normalizeH="0" baseline="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 name="Rounded Rectangular Callout 11"/>
          <p:cNvSpPr/>
          <p:nvPr/>
        </p:nvSpPr>
        <p:spPr>
          <a:xfrm>
            <a:off x="6688765" y="3085396"/>
            <a:ext cx="1267928" cy="563526"/>
          </a:xfrm>
          <a:prstGeom prst="wedgeRoundRectCallou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40 years</a:t>
            </a:r>
          </a:p>
        </p:txBody>
      </p:sp>
      <p:sp>
        <p:nvSpPr>
          <p:cNvPr id="18" name="Rounded Rectangular Callout 17"/>
          <p:cNvSpPr/>
          <p:nvPr/>
        </p:nvSpPr>
        <p:spPr>
          <a:xfrm>
            <a:off x="6688766" y="3574346"/>
            <a:ext cx="3649622" cy="563526"/>
          </a:xfrm>
          <a:prstGeom prst="wedgeRoundRectCallou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UK, France, Germany and USA</a:t>
            </a:r>
          </a:p>
        </p:txBody>
      </p:sp>
      <p:sp>
        <p:nvSpPr>
          <p:cNvPr id="19" name="Rounded Rectangular Callout 18"/>
          <p:cNvSpPr/>
          <p:nvPr/>
        </p:nvSpPr>
        <p:spPr>
          <a:xfrm>
            <a:off x="6688766" y="4220956"/>
            <a:ext cx="3234953" cy="563526"/>
          </a:xfrm>
          <a:prstGeom prst="wedgeRoundRectCallou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 plane that can fly faster than the speed of sound</a:t>
            </a:r>
          </a:p>
        </p:txBody>
      </p:sp>
      <p:sp>
        <p:nvSpPr>
          <p:cNvPr id="20" name="Rounded Rectangular Callout 19"/>
          <p:cNvSpPr/>
          <p:nvPr/>
        </p:nvSpPr>
        <p:spPr>
          <a:xfrm>
            <a:off x="6688766" y="4502719"/>
            <a:ext cx="3234953" cy="563526"/>
          </a:xfrm>
          <a:prstGeom prst="wedgeRoundRectCallou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To share the costs (in a competitive environment)</a:t>
            </a:r>
          </a:p>
        </p:txBody>
      </p:sp>
      <p:sp>
        <p:nvSpPr>
          <p:cNvPr id="21" name="Rounded Rectangular Callout 20"/>
          <p:cNvSpPr/>
          <p:nvPr/>
        </p:nvSpPr>
        <p:spPr>
          <a:xfrm>
            <a:off x="6688766" y="5142534"/>
            <a:ext cx="4266312" cy="563526"/>
          </a:xfrm>
          <a:prstGeom prst="wedgeRoundRectCallou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Historically, the countries were rivals</a:t>
            </a:r>
          </a:p>
        </p:txBody>
      </p:sp>
      <p:pic>
        <p:nvPicPr>
          <p:cNvPr id="22" name="Picture 21" descr="A picture containing clothing, flag&#10;&#10;Description automatically generated">
            <a:extLst>
              <a:ext uri="{FF2B5EF4-FFF2-40B4-BE49-F238E27FC236}">
                <a16:creationId xmlns:a16="http://schemas.microsoft.com/office/drawing/2014/main" id="{53B4DF51-53AA-4599-B105-2EF0BE1413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897" r="50000" b="3139"/>
          <a:stretch/>
        </p:blipFill>
        <p:spPr>
          <a:xfrm>
            <a:off x="10854672" y="672548"/>
            <a:ext cx="1055532" cy="624404"/>
          </a:xfrm>
          <a:prstGeom prst="rect">
            <a:avLst/>
          </a:prstGeom>
        </p:spPr>
      </p:pic>
    </p:spTree>
    <p:extLst>
      <p:ext uri="{BB962C8B-B14F-4D97-AF65-F5344CB8AC3E}">
        <p14:creationId xmlns:p14="http://schemas.microsoft.com/office/powerpoint/2010/main" val="395149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84A0CBD-547C-48EC-77EA-B11316283DC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Rounded Rectangle 46">
            <a:extLst>
              <a:ext uri="{FF2B5EF4-FFF2-40B4-BE49-F238E27FC236}">
                <a16:creationId xmlns:a16="http://schemas.microsoft.com/office/drawing/2014/main" id="{D38C2AC4-3031-7A65-C6DC-205F38FA9533}"/>
              </a:ext>
            </a:extLst>
          </p:cNvPr>
          <p:cNvSpPr/>
          <p:nvPr/>
        </p:nvSpPr>
        <p:spPr>
          <a:xfrm>
            <a:off x="10709329" y="249869"/>
            <a:ext cx="120059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culture</a:t>
            </a:r>
          </a:p>
        </p:txBody>
      </p:sp>
      <p:sp>
        <p:nvSpPr>
          <p:cNvPr id="9" name="TextBox 8">
            <a:extLst>
              <a:ext uri="{FF2B5EF4-FFF2-40B4-BE49-F238E27FC236}">
                <a16:creationId xmlns:a16="http://schemas.microsoft.com/office/drawing/2014/main" id="{19D19EAC-3922-548C-7B05-BAE7597088DA}"/>
              </a:ext>
            </a:extLst>
          </p:cNvPr>
          <p:cNvSpPr txBox="1"/>
          <p:nvPr/>
        </p:nvSpPr>
        <p:spPr>
          <a:xfrm>
            <a:off x="439236" y="1974513"/>
            <a:ext cx="11313527"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12; 14-22; 33-35</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reading, listening, speaking,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Lesson based upon occupied France and the Vichy regime</a:t>
            </a:r>
          </a:p>
        </p:txBody>
      </p:sp>
      <p:sp>
        <p:nvSpPr>
          <p:cNvPr id="12" name="Title 3">
            <a:extLst>
              <a:ext uri="{FF2B5EF4-FFF2-40B4-BE49-F238E27FC236}">
                <a16:creationId xmlns:a16="http://schemas.microsoft.com/office/drawing/2014/main" id="{0B2338C4-AE7F-5C96-B5DD-78BF08883F8D}"/>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T3.2 Week 1</a:t>
            </a:r>
          </a:p>
        </p:txBody>
      </p:sp>
    </p:spTree>
    <p:extLst>
      <p:ext uri="{BB962C8B-B14F-4D97-AF65-F5344CB8AC3E}">
        <p14:creationId xmlns:p14="http://schemas.microsoft.com/office/powerpoint/2010/main" val="2919967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082974" cy="867128"/>
          </a:xfrm>
          <a:prstGeom prst="rect">
            <a:avLst/>
          </a:prstGeom>
        </p:spPr>
      </p:pic>
      <p:sp>
        <p:nvSpPr>
          <p:cNvPr id="4" name="Title 3"/>
          <p:cNvSpPr>
            <a:spLocks noGrp="1"/>
          </p:cNvSpPr>
          <p:nvPr>
            <p:ph type="title"/>
          </p:nvPr>
        </p:nvSpPr>
        <p:spPr>
          <a:xfrm>
            <a:off x="-1" y="296864"/>
            <a:ext cx="6039293" cy="707849"/>
          </a:xfrm>
        </p:spPr>
        <p:txBody>
          <a:bodyPr>
            <a:normAutofit/>
          </a:bodyPr>
          <a:lstStyle/>
          <a:p>
            <a:r>
              <a:rPr lang="fr-FR" sz="3000" b="1" dirty="0">
                <a:solidFill>
                  <a:schemeClr val="bg1"/>
                </a:solidFill>
              </a:rPr>
              <a:t>La bataille de France (1940)</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95529" y="1300681"/>
            <a:ext cx="7321690" cy="5016758"/>
          </a:xfrm>
          <a:prstGeom prst="rect">
            <a:avLst/>
          </a:prstGeom>
          <a:solidFill>
            <a:schemeClr val="accent1">
              <a:lumMod val="20000"/>
              <a:lumOff val="80000"/>
            </a:schemeClr>
          </a:solidFill>
        </p:spPr>
        <p:txBody>
          <a:bodyPr wrap="square" rtlCol="0">
            <a:spAutoFit/>
          </a:bodyPr>
          <a:lstStyle/>
          <a:p>
            <a:r>
              <a:rPr lang="fr-FR" sz="2000" dirty="0">
                <a:solidFill>
                  <a:schemeClr val="accent5">
                    <a:lumMod val="50000"/>
                  </a:schemeClr>
                </a:solidFill>
                <a:latin typeface="Century Gothic" panose="020B0502020202020204" pitchFamily="34" charset="0"/>
              </a:rPr>
              <a:t>Dix mois après le début de la Seconde Guerre mondiale, l'armée allemande a attaqué les Pays-Bas*, la Belgique, le Luxembourg et la France. L’attaque a pris les soldats français par surprise, et un mois après l’Allemagne nazie a réuss</a:t>
            </a:r>
            <a:r>
              <a:rPr lang="fr-FR" sz="2000" dirty="0">
                <a:solidFill>
                  <a:srgbClr val="E87D1E"/>
                </a:solidFill>
                <a:latin typeface="Century Gothic" panose="020B0502020202020204" pitchFamily="34" charset="0"/>
              </a:rPr>
              <a:t>i</a:t>
            </a:r>
            <a:r>
              <a:rPr lang="fr-FR" sz="2000" dirty="0">
                <a:solidFill>
                  <a:schemeClr val="accent5">
                    <a:lumMod val="50000"/>
                  </a:schemeClr>
                </a:solidFill>
                <a:latin typeface="Century Gothic" panose="020B0502020202020204" pitchFamily="34" charset="0"/>
              </a:rPr>
              <a:t> à prendre Paris. Le gouvernement français a capitulé et </a:t>
            </a:r>
            <a:r>
              <a:rPr lang="fr-FR" sz="2000" dirty="0">
                <a:solidFill>
                  <a:srgbClr val="002060"/>
                </a:solidFill>
                <a:latin typeface="Century Gothic" panose="020B0502020202020204" pitchFamily="34" charset="0"/>
              </a:rPr>
              <a:t>le pays est devenu* divisé en plusieurs zones.</a:t>
            </a:r>
            <a:br>
              <a:rPr lang="fr-FR" sz="2000" dirty="0">
                <a:solidFill>
                  <a:schemeClr val="accent5">
                    <a:lumMod val="50000"/>
                  </a:schemeClr>
                </a:solidFill>
                <a:latin typeface="Century Gothic" panose="020B0502020202020204" pitchFamily="34" charset="0"/>
              </a:rPr>
            </a:br>
            <a:br>
              <a:rPr lang="fr-FR" sz="2000" dirty="0">
                <a:solidFill>
                  <a:schemeClr val="accent5">
                    <a:lumMod val="50000"/>
                  </a:schemeClr>
                </a:solidFill>
                <a:latin typeface="Century Gothic" panose="020B0502020202020204" pitchFamily="34" charset="0"/>
              </a:rPr>
            </a:br>
            <a:r>
              <a:rPr lang="fr-FR" sz="2000" dirty="0">
                <a:solidFill>
                  <a:schemeClr val="accent5">
                    <a:lumMod val="50000"/>
                  </a:schemeClr>
                </a:solidFill>
                <a:latin typeface="Century Gothic" panose="020B0502020202020204" pitchFamily="34" charset="0"/>
              </a:rPr>
              <a:t>L’Allemagne </a:t>
            </a:r>
            <a:r>
              <a:rPr lang="fr-FR" sz="2000" dirty="0">
                <a:solidFill>
                  <a:srgbClr val="002060"/>
                </a:solidFill>
                <a:latin typeface="Century Gothic" panose="020B0502020202020204" pitchFamily="34" charset="0"/>
              </a:rPr>
              <a:t>a occupé les régions du Nord et de l’Ouest à côté de la mer. </a:t>
            </a:r>
            <a:r>
              <a:rPr lang="fr-FR" sz="2000" dirty="0">
                <a:solidFill>
                  <a:schemeClr val="accent5">
                    <a:lumMod val="50000"/>
                  </a:schemeClr>
                </a:solidFill>
                <a:latin typeface="Century Gothic" panose="020B0502020202020204" pitchFamily="34" charset="0"/>
              </a:rPr>
              <a:t>L’Italie </a:t>
            </a:r>
            <a:r>
              <a:rPr lang="fr-FR" sz="2000" dirty="0">
                <a:solidFill>
                  <a:srgbClr val="002060"/>
                </a:solidFill>
                <a:latin typeface="Century Gothic" panose="020B0502020202020204" pitchFamily="34" charset="0"/>
              </a:rPr>
              <a:t>a occupé </a:t>
            </a:r>
            <a:r>
              <a:rPr lang="fr-FR" sz="2000" dirty="0">
                <a:solidFill>
                  <a:schemeClr val="accent5">
                    <a:lumMod val="50000"/>
                  </a:schemeClr>
                </a:solidFill>
                <a:latin typeface="Century Gothic" panose="020B0502020202020204" pitchFamily="34" charset="0"/>
              </a:rPr>
              <a:t>une petite zone dans le Sud-Est. Le reste de la France est resté une « zone libre». C’est l'État français. Le leader, Maréchal Philippe Pétain, a établ</a:t>
            </a:r>
            <a:r>
              <a:rPr lang="fr-FR" sz="2000" dirty="0">
                <a:solidFill>
                  <a:srgbClr val="E87D1E"/>
                </a:solidFill>
                <a:latin typeface="Century Gothic" panose="020B0502020202020204" pitchFamily="34" charset="0"/>
              </a:rPr>
              <a:t>i </a:t>
            </a:r>
            <a:r>
              <a:rPr lang="fr-FR" sz="2000" dirty="0">
                <a:solidFill>
                  <a:schemeClr val="accent5">
                    <a:lumMod val="50000"/>
                  </a:schemeClr>
                </a:solidFill>
                <a:latin typeface="Century Gothic" panose="020B0502020202020204" pitchFamily="34" charset="0"/>
              </a:rPr>
              <a:t>son gouvernement à Vichy, au centre du pays.</a:t>
            </a:r>
            <a:br>
              <a:rPr lang="fr-FR" sz="2000" dirty="0">
                <a:solidFill>
                  <a:schemeClr val="accent5">
                    <a:lumMod val="50000"/>
                  </a:schemeClr>
                </a:solidFill>
                <a:latin typeface="Century Gothic" panose="020B0502020202020204" pitchFamily="34" charset="0"/>
              </a:rPr>
            </a:br>
            <a:br>
              <a:rPr lang="fr-FR" sz="2000" dirty="0">
                <a:solidFill>
                  <a:schemeClr val="accent5">
                    <a:lumMod val="50000"/>
                  </a:schemeClr>
                </a:solidFill>
                <a:latin typeface="Century Gothic" panose="020B0502020202020204" pitchFamily="34" charset="0"/>
              </a:rPr>
            </a:br>
            <a:r>
              <a:rPr lang="fr-FR" sz="2000" dirty="0">
                <a:solidFill>
                  <a:schemeClr val="accent5">
                    <a:lumMod val="50000"/>
                  </a:schemeClr>
                </a:solidFill>
                <a:latin typeface="Century Gothic" panose="020B0502020202020204" pitchFamily="34" charset="0"/>
              </a:rPr>
              <a:t>Pétain a établ</a:t>
            </a:r>
            <a:r>
              <a:rPr lang="fr-FR" sz="2000" dirty="0">
                <a:solidFill>
                  <a:srgbClr val="E87D1E"/>
                </a:solidFill>
                <a:latin typeface="Century Gothic" panose="020B0502020202020204" pitchFamily="34" charset="0"/>
              </a:rPr>
              <a:t>i </a:t>
            </a:r>
            <a:r>
              <a:rPr lang="fr-FR" sz="2000" dirty="0">
                <a:solidFill>
                  <a:schemeClr val="accent5">
                    <a:lumMod val="50000"/>
                  </a:schemeClr>
                </a:solidFill>
                <a:latin typeface="Century Gothic" panose="020B0502020202020204" pitchFamily="34" charset="0"/>
              </a:rPr>
              <a:t>un régime autoritaire et une collaboration avec Hitler. Il a fourni à l’Allemagne des soldats et des ressources jusqu'à* la fin du Régime de Vichy en 1944.</a:t>
            </a:r>
          </a:p>
        </p:txBody>
      </p:sp>
      <p:sp>
        <p:nvSpPr>
          <p:cNvPr id="9" name="Rectangle: Rounded Corners 29">
            <a:extLst>
              <a:ext uri="{FF2B5EF4-FFF2-40B4-BE49-F238E27FC236}">
                <a16:creationId xmlns:a16="http://schemas.microsoft.com/office/drawing/2014/main" id="{98A35066-377F-4B41-904F-9B065A772B3E}"/>
              </a:ext>
            </a:extLst>
          </p:cNvPr>
          <p:cNvSpPr/>
          <p:nvPr/>
        </p:nvSpPr>
        <p:spPr>
          <a:xfrm>
            <a:off x="6082973" y="249870"/>
            <a:ext cx="4649682" cy="754843"/>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*le Pays-Bas </a:t>
            </a:r>
            <a:r>
              <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the Netherlands</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*devenu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became |</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B0502020202020204" pitchFamily="34" charset="0"/>
              </a:rPr>
              <a:t>*</a:t>
            </a:r>
            <a:r>
              <a:rPr lang="fr-FR" sz="2000" dirty="0">
                <a:solidFill>
                  <a:prstClr val="white"/>
                </a:solidFill>
                <a:latin typeface="Century Gothic" panose="020B0502020202020204" pitchFamily="34" charset="0"/>
              </a:rPr>
              <a:t>jusqu'à</a:t>
            </a:r>
            <a:r>
              <a:rPr lang="en-GB" sz="2000" dirty="0">
                <a:solidFill>
                  <a:prstClr val="white"/>
                </a:solidFill>
                <a:latin typeface="Century Gothic" panose="020B0502020202020204" pitchFamily="34" charset="0"/>
              </a:rPr>
              <a:t> </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 until</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6074" y="1300681"/>
            <a:ext cx="4243846" cy="3559729"/>
          </a:xfrm>
          <a:prstGeom prst="rect">
            <a:avLst/>
          </a:prstGeom>
        </p:spPr>
      </p:pic>
      <p:sp>
        <p:nvSpPr>
          <p:cNvPr id="10" name="TextBox 9"/>
          <p:cNvSpPr txBox="1"/>
          <p:nvPr/>
        </p:nvSpPr>
        <p:spPr>
          <a:xfrm>
            <a:off x="7666074" y="4934145"/>
            <a:ext cx="4243846" cy="1323439"/>
          </a:xfrm>
          <a:prstGeom prst="rect">
            <a:avLst/>
          </a:prstGeom>
          <a:solidFill>
            <a:schemeClr val="accent2">
              <a:lumMod val="20000"/>
              <a:lumOff val="80000"/>
            </a:schemeClr>
          </a:solidFill>
        </p:spPr>
        <p:txBody>
          <a:bodyPr wrap="square" rtlCol="0">
            <a:spAutoFit/>
          </a:bodyPr>
          <a:lstStyle/>
          <a:p>
            <a:pPr algn="l"/>
            <a:r>
              <a:rPr lang="en-GB" sz="2000" dirty="0">
                <a:solidFill>
                  <a:srgbClr val="115076"/>
                </a:solidFill>
                <a:latin typeface="Century Gothic" panose="020B0502020202020204" pitchFamily="34" charset="0"/>
              </a:rPr>
              <a:t>1. Which countries were attacked?</a:t>
            </a:r>
            <a:br>
              <a:rPr lang="en-GB" sz="2000" dirty="0">
                <a:solidFill>
                  <a:srgbClr val="115076"/>
                </a:solidFill>
                <a:latin typeface="Century Gothic" panose="020B0502020202020204" pitchFamily="34" charset="0"/>
              </a:rPr>
            </a:br>
            <a:r>
              <a:rPr lang="en-GB" sz="2000" dirty="0">
                <a:solidFill>
                  <a:srgbClr val="115076"/>
                </a:solidFill>
                <a:latin typeface="Century Gothic" panose="020B0502020202020204" pitchFamily="34" charset="0"/>
              </a:rPr>
              <a:t>The Netherlands, Luxembourg, Belgium and France </a:t>
            </a:r>
          </a:p>
        </p:txBody>
      </p:sp>
      <p:sp>
        <p:nvSpPr>
          <p:cNvPr id="11" name="Rectangle 10"/>
          <p:cNvSpPr/>
          <p:nvPr/>
        </p:nvSpPr>
        <p:spPr>
          <a:xfrm>
            <a:off x="7724146" y="5586647"/>
            <a:ext cx="4141613" cy="629984"/>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3" name="TextBox 12"/>
          <p:cNvSpPr txBox="1"/>
          <p:nvPr/>
        </p:nvSpPr>
        <p:spPr>
          <a:xfrm>
            <a:off x="7703993" y="4929465"/>
            <a:ext cx="4243846" cy="1323439"/>
          </a:xfrm>
          <a:prstGeom prst="rect">
            <a:avLst/>
          </a:prstGeom>
          <a:solidFill>
            <a:schemeClr val="accent2">
              <a:lumMod val="20000"/>
              <a:lumOff val="80000"/>
            </a:schemeClr>
          </a:solidFill>
        </p:spPr>
        <p:txBody>
          <a:bodyPr wrap="square" rtlCol="0">
            <a:spAutoFit/>
          </a:bodyPr>
          <a:lstStyle/>
          <a:p>
            <a:pPr algn="l"/>
            <a:r>
              <a:rPr lang="en-GB" sz="2000" dirty="0">
                <a:solidFill>
                  <a:srgbClr val="115076"/>
                </a:solidFill>
                <a:latin typeface="Century Gothic" panose="020B0502020202020204" pitchFamily="34" charset="0"/>
              </a:rPr>
              <a:t>2. How do we know that France was vulnerable?</a:t>
            </a:r>
            <a:br>
              <a:rPr lang="en-GB" sz="2000" dirty="0">
                <a:solidFill>
                  <a:srgbClr val="115076"/>
                </a:solidFill>
                <a:latin typeface="Century Gothic" panose="020B0502020202020204" pitchFamily="34" charset="0"/>
              </a:rPr>
            </a:br>
            <a:r>
              <a:rPr lang="en-GB" sz="2000" dirty="0">
                <a:solidFill>
                  <a:srgbClr val="115076"/>
                </a:solidFill>
                <a:latin typeface="Century Gothic" panose="020B0502020202020204" pitchFamily="34" charset="0"/>
              </a:rPr>
              <a:t>The attack took French soldiers by surprise</a:t>
            </a:r>
          </a:p>
        </p:txBody>
      </p:sp>
      <p:sp>
        <p:nvSpPr>
          <p:cNvPr id="14" name="Rectangle 13"/>
          <p:cNvSpPr/>
          <p:nvPr/>
        </p:nvSpPr>
        <p:spPr>
          <a:xfrm>
            <a:off x="7743105" y="5647371"/>
            <a:ext cx="4141613" cy="54068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5" name="TextBox 14"/>
          <p:cNvSpPr txBox="1"/>
          <p:nvPr/>
        </p:nvSpPr>
        <p:spPr>
          <a:xfrm>
            <a:off x="7690280" y="4924841"/>
            <a:ext cx="4243846" cy="1323439"/>
          </a:xfrm>
          <a:prstGeom prst="rect">
            <a:avLst/>
          </a:prstGeom>
          <a:solidFill>
            <a:schemeClr val="accent2">
              <a:lumMod val="20000"/>
              <a:lumOff val="80000"/>
            </a:schemeClr>
          </a:solidFill>
        </p:spPr>
        <p:txBody>
          <a:bodyPr wrap="square" rtlCol="0">
            <a:spAutoFit/>
          </a:bodyPr>
          <a:lstStyle/>
          <a:p>
            <a:pPr algn="l"/>
            <a:r>
              <a:rPr lang="en-GB" sz="2000" dirty="0">
                <a:solidFill>
                  <a:srgbClr val="115076"/>
                </a:solidFill>
                <a:latin typeface="Century Gothic" panose="020B0502020202020204" pitchFamily="34" charset="0"/>
              </a:rPr>
              <a:t>3. How long after the start of WW2 did Germany capture Paris?</a:t>
            </a:r>
            <a:br>
              <a:rPr lang="en-GB" sz="2000" dirty="0">
                <a:solidFill>
                  <a:srgbClr val="115076"/>
                </a:solidFill>
                <a:latin typeface="Century Gothic" panose="020B0502020202020204" pitchFamily="34" charset="0"/>
              </a:rPr>
            </a:br>
            <a:r>
              <a:rPr lang="en-GB" sz="2000" dirty="0">
                <a:solidFill>
                  <a:srgbClr val="115076"/>
                </a:solidFill>
                <a:latin typeface="Century Gothic" panose="020B0502020202020204" pitchFamily="34" charset="0"/>
              </a:rPr>
              <a:t>11 months</a:t>
            </a:r>
          </a:p>
        </p:txBody>
      </p:sp>
      <p:sp>
        <p:nvSpPr>
          <p:cNvPr id="16" name="Rectangle 15"/>
          <p:cNvSpPr/>
          <p:nvPr/>
        </p:nvSpPr>
        <p:spPr>
          <a:xfrm>
            <a:off x="7741396" y="5892786"/>
            <a:ext cx="4141613" cy="310101"/>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7" name="TextBox 16"/>
          <p:cNvSpPr txBox="1"/>
          <p:nvPr/>
        </p:nvSpPr>
        <p:spPr>
          <a:xfrm>
            <a:off x="7691988" y="4943449"/>
            <a:ext cx="4243846" cy="1323439"/>
          </a:xfrm>
          <a:prstGeom prst="rect">
            <a:avLst/>
          </a:prstGeom>
          <a:solidFill>
            <a:schemeClr val="accent2">
              <a:lumMod val="20000"/>
              <a:lumOff val="80000"/>
            </a:schemeClr>
          </a:solidFill>
        </p:spPr>
        <p:txBody>
          <a:bodyPr wrap="square" rtlCol="0">
            <a:spAutoFit/>
          </a:bodyPr>
          <a:lstStyle/>
          <a:p>
            <a:pPr algn="l"/>
            <a:r>
              <a:rPr lang="en-GB" sz="2000" dirty="0">
                <a:solidFill>
                  <a:srgbClr val="115076"/>
                </a:solidFill>
                <a:latin typeface="Century Gothic" panose="020B0502020202020204" pitchFamily="34" charset="0"/>
              </a:rPr>
              <a:t>4. Sketch a map of divided France following its defeat to Germany. Include Vichy.</a:t>
            </a:r>
          </a:p>
          <a:p>
            <a:pPr algn="l"/>
            <a:endParaRPr lang="en-GB" sz="2000" dirty="0">
              <a:solidFill>
                <a:srgbClr val="115076"/>
              </a:solidFill>
              <a:latin typeface="Century Gothic" panose="020B0502020202020204" pitchFamily="34" charset="0"/>
            </a:endParaRPr>
          </a:p>
        </p:txBody>
      </p:sp>
      <p:grpSp>
        <p:nvGrpSpPr>
          <p:cNvPr id="12" name="Group 11"/>
          <p:cNvGrpSpPr/>
          <p:nvPr/>
        </p:nvGrpSpPr>
        <p:grpSpPr>
          <a:xfrm>
            <a:off x="7666074" y="1300681"/>
            <a:ext cx="4243846" cy="3566816"/>
            <a:chOff x="7666074" y="1300681"/>
            <a:chExt cx="4243846" cy="3566816"/>
          </a:xfrm>
        </p:grpSpPr>
        <p:pic>
          <p:nvPicPr>
            <p:cNvPr id="2" name="Picture 1"/>
            <p:cNvPicPr>
              <a:picLocks noChangeAspect="1"/>
            </p:cNvPicPr>
            <p:nvPr/>
          </p:nvPicPr>
          <p:blipFill>
            <a:blip r:embed="rId5"/>
            <a:stretch>
              <a:fillRect/>
            </a:stretch>
          </p:blipFill>
          <p:spPr>
            <a:xfrm>
              <a:off x="8301043" y="1300681"/>
              <a:ext cx="3608877" cy="3566816"/>
            </a:xfrm>
            <a:prstGeom prst="rect">
              <a:avLst/>
            </a:prstGeom>
          </p:spPr>
        </p:pic>
        <p:pic>
          <p:nvPicPr>
            <p:cNvPr id="1030" name="Picture 6" descr="File:Philippe Pétai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6074" y="3145910"/>
              <a:ext cx="1295400" cy="17145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p:cNvSpPr txBox="1"/>
          <p:nvPr/>
        </p:nvSpPr>
        <p:spPr>
          <a:xfrm>
            <a:off x="7702285" y="4941232"/>
            <a:ext cx="4243846" cy="1323439"/>
          </a:xfrm>
          <a:prstGeom prst="rect">
            <a:avLst/>
          </a:prstGeom>
          <a:solidFill>
            <a:schemeClr val="accent2">
              <a:lumMod val="20000"/>
              <a:lumOff val="80000"/>
            </a:schemeClr>
          </a:solidFill>
        </p:spPr>
        <p:txBody>
          <a:bodyPr wrap="square" rtlCol="0">
            <a:spAutoFit/>
          </a:bodyPr>
          <a:lstStyle/>
          <a:p>
            <a:pPr algn="l"/>
            <a:r>
              <a:rPr lang="en-GB" sz="2000" dirty="0">
                <a:solidFill>
                  <a:srgbClr val="115076"/>
                </a:solidFill>
                <a:latin typeface="Century Gothic" panose="020B0502020202020204" pitchFamily="34" charset="0"/>
              </a:rPr>
              <a:t>5. Describe the Vichy regime.</a:t>
            </a:r>
          </a:p>
          <a:p>
            <a:pPr algn="l"/>
            <a:r>
              <a:rPr lang="en-GB" sz="2000" dirty="0">
                <a:solidFill>
                  <a:srgbClr val="115076"/>
                </a:solidFill>
                <a:latin typeface="Century Gothic" panose="020B0502020202020204" pitchFamily="34" charset="0"/>
              </a:rPr>
              <a:t>Authoritarian, collaboration with Hitler, supplied Germany with soldiers/resources, ended in 1944</a:t>
            </a:r>
          </a:p>
        </p:txBody>
      </p:sp>
      <p:sp>
        <p:nvSpPr>
          <p:cNvPr id="19" name="Rectangle 18"/>
          <p:cNvSpPr/>
          <p:nvPr/>
        </p:nvSpPr>
        <p:spPr>
          <a:xfrm>
            <a:off x="7688572" y="5331975"/>
            <a:ext cx="4141611" cy="85079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3" grpId="0" animBg="1"/>
      <p:bldP spid="14" grpId="0" animBg="1"/>
      <p:bldP spid="14" grpId="1" animBg="1"/>
      <p:bldP spid="15" grpId="0" animBg="1"/>
      <p:bldP spid="16" grpId="0" animBg="1"/>
      <p:bldP spid="16" grpId="1" animBg="1"/>
      <p:bldP spid="17" grpId="0" animBg="1"/>
      <p:bldP spid="22" grpId="0" animBg="1"/>
      <p:bldP spid="19" grpId="0" animBg="1"/>
      <p:bldP spid="1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283842" cy="707849"/>
          </a:xfrm>
        </p:spPr>
        <p:txBody>
          <a:bodyPr>
            <a:noAutofit/>
          </a:bodyPr>
          <a:lstStyle/>
          <a:p>
            <a:r>
              <a:rPr lang="en-GB" sz="2800" b="1" dirty="0">
                <a:solidFill>
                  <a:schemeClr val="bg1"/>
                </a:solidFill>
              </a:rPr>
              <a:t>Le service du travail </a:t>
            </a:r>
            <a:r>
              <a:rPr lang="fr-FR" sz="2800" b="1" dirty="0">
                <a:solidFill>
                  <a:schemeClr val="bg1"/>
                </a:solidFill>
              </a:rPr>
              <a:t>obligatoire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0" name="Rectangle: Rounded Corners 29">
            <a:extLst>
              <a:ext uri="{FF2B5EF4-FFF2-40B4-BE49-F238E27FC236}">
                <a16:creationId xmlns:a16="http://schemas.microsoft.com/office/drawing/2014/main" id="{98A35066-377F-4B41-904F-9B065A772B3E}"/>
              </a:ext>
            </a:extLst>
          </p:cNvPr>
          <p:cNvSpPr/>
          <p:nvPr/>
        </p:nvSpPr>
        <p:spPr>
          <a:xfrm>
            <a:off x="6567737" y="249870"/>
            <a:ext cx="3960530" cy="677057"/>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lang="en-GB" sz="2000" b="1" dirty="0">
                <a:solidFill>
                  <a:prstClr val="white"/>
                </a:solidFill>
                <a:latin typeface="Century Gothic" panose="020F0302020204030204"/>
              </a:rPr>
              <a:t>la </a:t>
            </a:r>
            <a:r>
              <a:rPr lang="fr-FR" sz="2000" b="1" dirty="0">
                <a:solidFill>
                  <a:prstClr val="white"/>
                </a:solidFill>
                <a:latin typeface="Century Gothic" panose="020F0302020204030204"/>
              </a:rPr>
              <a:t>loi</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law</a:t>
            </a:r>
          </a:p>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dirty="0">
                <a:ln>
                  <a:noFill/>
                </a:ln>
                <a:solidFill>
                  <a:prstClr val="white"/>
                </a:solidFill>
                <a:effectLst/>
                <a:uLnTx/>
                <a:uFillTx/>
                <a:latin typeface="Century Gothic" panose="020F0302020204030204"/>
                <a:ea typeface="+mn-ea"/>
                <a:cs typeface="+mn-cs"/>
              </a:rPr>
              <a:t>c’était</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it was | *</a:t>
            </a:r>
            <a:r>
              <a:rPr lang="en-GB" sz="2000" dirty="0">
                <a:solidFill>
                  <a:prstClr val="white"/>
                </a:solidFill>
                <a:latin typeface="Century Gothic" panose="020B0502020202020204" pitchFamily="34" charset="0"/>
              </a:rPr>
              <a:t>le </a:t>
            </a:r>
            <a:r>
              <a:rPr lang="en-GB" sz="2000" dirty="0" err="1">
                <a:solidFill>
                  <a:prstClr val="white"/>
                </a:solidFill>
                <a:latin typeface="Century Gothic" panose="020B0502020202020204" pitchFamily="34" charset="0"/>
              </a:rPr>
              <a:t>rôle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role</a:t>
            </a:r>
          </a:p>
        </p:txBody>
      </p:sp>
      <p:sp>
        <p:nvSpPr>
          <p:cNvPr id="35" name="TextBox 34">
            <a:extLst>
              <a:ext uri="{FF2B5EF4-FFF2-40B4-BE49-F238E27FC236}">
                <a16:creationId xmlns:a16="http://schemas.microsoft.com/office/drawing/2014/main" id="{16E5D2C8-39D0-B149-BD4B-D3EDCF96BB45}"/>
              </a:ext>
            </a:extLst>
          </p:cNvPr>
          <p:cNvSpPr txBox="1"/>
          <p:nvPr/>
        </p:nvSpPr>
        <p:spPr>
          <a:xfrm>
            <a:off x="218779" y="1383324"/>
            <a:ext cx="7539766" cy="4708981"/>
          </a:xfrm>
          <a:prstGeom prst="rect">
            <a:avLst/>
          </a:prstGeom>
          <a:solidFill>
            <a:schemeClr val="bg1"/>
          </a:solidFill>
        </p:spPr>
        <p:txBody>
          <a:bodyPr wrap="square" rtlCol="0">
            <a:spAutoFit/>
          </a:bodyPr>
          <a:lstStyle/>
          <a:p>
            <a:pPr lvl="0">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Pourquoi il n'y avait pas </a:t>
            </a:r>
            <a:r>
              <a:rPr lang="fr-FR" sz="2000" dirty="0">
                <a:solidFill>
                  <a:schemeClr val="accent5">
                    <a:lumMod val="50000"/>
                  </a:schemeClr>
                </a:solidFill>
                <a:latin typeface="Century Gothic" panose="020B0502020202020204" pitchFamily="34" charset="0"/>
              </a:rPr>
              <a:t>suffisamment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manger ?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4472C4">
                    <a:lumMod val="50000"/>
                  </a:srgbClr>
                </a:solidFill>
                <a:latin typeface="Century Gothic" panose="020F0302020204030204"/>
              </a:rPr>
              <a:t>France supplied products to Germany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4472C4">
                    <a:lumMod val="50000"/>
                  </a:srgbClr>
                </a:solidFill>
                <a:latin typeface="Century Gothic" panose="020F0302020204030204"/>
              </a:rPr>
              <a:t>France fed the German people and the French </a:t>
            </a:r>
            <a:br>
              <a:rPr lang="en-GB" sz="2000" dirty="0">
                <a:solidFill>
                  <a:srgbClr val="4472C4">
                    <a:lumMod val="50000"/>
                  </a:srgbClr>
                </a:solidFill>
                <a:latin typeface="Century Gothic" panose="020F0302020204030204"/>
              </a:rPr>
            </a:br>
            <a:r>
              <a:rPr lang="en-GB" sz="2000" dirty="0">
                <a:solidFill>
                  <a:srgbClr val="4472C4">
                    <a:lumMod val="50000"/>
                  </a:srgbClr>
                </a:solidFill>
                <a:latin typeface="Century Gothic" panose="020F0302020204030204"/>
              </a:rPr>
              <a:t>people too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4472C4">
                    <a:lumMod val="50000"/>
                  </a:srgbClr>
                </a:solidFill>
                <a:latin typeface="Century Gothic" panose="020F0302020204030204"/>
              </a:rPr>
              <a:t>France did not succeed in feeding everyone well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2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Pourquoi la mère de Bastien a travaillé sur une ferme ?</a:t>
            </a:r>
            <a:endParaRPr lang="fr-FR" sz="2000" b="1" dirty="0">
              <a:solidFill>
                <a:srgbClr val="4472C4">
                  <a:lumMod val="50000"/>
                </a:srgbClr>
              </a:solidFill>
              <a:latin typeface="Century Gothic" panose="020F0302020204030204"/>
            </a:endParaRPr>
          </a:p>
          <a:p>
            <a:pPr marL="342900" indent="-342900">
              <a:buFont typeface="Arial" panose="020B0604020202020204" pitchFamily="34" charset="0"/>
              <a:buChar char="•"/>
            </a:pPr>
            <a:r>
              <a:rPr lang="en-GB" sz="2000" dirty="0">
                <a:solidFill>
                  <a:srgbClr val="4472C4">
                    <a:lumMod val="50000"/>
                  </a:srgbClr>
                </a:solidFill>
                <a:latin typeface="Century Gothic" panose="020B0502020202020204" pitchFamily="34" charset="0"/>
              </a:rPr>
              <a:t>Women worked (in traditionally masculine roles) because the men left</a:t>
            </a:r>
            <a:br>
              <a:rPr lang="fr-FR" sz="2000" dirty="0">
                <a:solidFill>
                  <a:srgbClr val="4472C4">
                    <a:lumMod val="50000"/>
                  </a:srgbClr>
                </a:solidFill>
                <a:latin typeface="Century Gothic" panose="020B0502020202020204" pitchFamily="34" charset="0"/>
              </a:rPr>
            </a:br>
            <a:endParaRPr lang="fr-FR" sz="20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4472C4">
                    <a:lumMod val="50000"/>
                  </a:srgbClr>
                </a:solidFill>
                <a:latin typeface="Century Gothic" panose="020F0302020204030204"/>
              </a:rPr>
              <a:t>P</a:t>
            </a:r>
            <a:r>
              <a:rPr kumimoji="0" lang="fr-FR" sz="2000" b="1" i="0" u="none" strike="noStrike" kern="1200" cap="none" spc="0" normalizeH="0" baseline="0" dirty="0">
                <a:ln>
                  <a:noFill/>
                </a:ln>
                <a:solidFill>
                  <a:srgbClr val="4472C4">
                    <a:lumMod val="50000"/>
                  </a:srgbClr>
                </a:solidFill>
                <a:effectLst/>
                <a:uLnTx/>
                <a:uFillTx/>
                <a:latin typeface="Century Gothic" panose="020F0302020204030204"/>
              </a:rPr>
              <a:t>ourquoi</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frères de Bastien sont partis pour l’Allemagne ?</a:t>
            </a:r>
          </a:p>
          <a:p>
            <a:pPr marL="342900" indent="-342900">
              <a:buFont typeface="Arial" panose="020B0604020202020204" pitchFamily="34" charset="0"/>
              <a:buChar char="•"/>
            </a:pPr>
            <a:r>
              <a:rPr lang="en-GB" sz="2000" dirty="0">
                <a:solidFill>
                  <a:srgbClr val="4472C4">
                    <a:lumMod val="50000"/>
                  </a:srgbClr>
                </a:solidFill>
                <a:latin typeface="Century Gothic" panose="020B0502020202020204" pitchFamily="34" charset="0"/>
              </a:rPr>
              <a:t>They did not choose to go to Germany</a:t>
            </a:r>
          </a:p>
          <a:p>
            <a:pPr marL="342900" indent="-342900">
              <a:buFont typeface="Arial" panose="020B0604020202020204" pitchFamily="34" charset="0"/>
              <a:buChar char="•"/>
            </a:pPr>
            <a:r>
              <a:rPr lang="en-GB" sz="2000" dirty="0">
                <a:solidFill>
                  <a:srgbClr val="4472C4">
                    <a:lumMod val="50000"/>
                  </a:srgbClr>
                </a:solidFill>
                <a:latin typeface="Century Gothic" panose="020B0502020202020204" pitchFamily="34" charset="0"/>
              </a:rPr>
              <a:t>French men served in Germany because it was* the law*</a:t>
            </a:r>
          </a:p>
          <a:p>
            <a:pPr marL="342900" indent="-342900">
              <a:buFont typeface="Arial" panose="020B0604020202020204" pitchFamily="34" charset="0"/>
              <a:buChar char="•"/>
            </a:pPr>
            <a:r>
              <a:rPr lang="en-GB" sz="2000" dirty="0">
                <a:solidFill>
                  <a:srgbClr val="4472C4">
                    <a:lumMod val="50000"/>
                  </a:srgbClr>
                </a:solidFill>
                <a:latin typeface="Century Gothic" panose="020B0502020202020204" pitchFamily="34" charset="0"/>
              </a:rPr>
              <a:t>France supplied Germany with almost 650,000 men</a:t>
            </a:r>
          </a:p>
          <a:p>
            <a:pPr marL="342900" indent="-342900">
              <a:buFont typeface="Arial" panose="020B0604020202020204" pitchFamily="34" charset="0"/>
              <a:buChar char="•"/>
            </a:pPr>
            <a:r>
              <a:rPr lang="en-GB" sz="2000" dirty="0">
                <a:solidFill>
                  <a:srgbClr val="4472C4">
                    <a:lumMod val="50000"/>
                  </a:srgbClr>
                </a:solidFill>
                <a:latin typeface="Century Gothic" panose="020B0502020202020204" pitchFamily="34" charset="0"/>
              </a:rPr>
              <a:t>French people filled the German soldiers’ roles*)</a:t>
            </a:r>
          </a:p>
        </p:txBody>
      </p:sp>
      <p:pic>
        <p:nvPicPr>
          <p:cNvPr id="3" name="Picture 2"/>
          <p:cNvPicPr>
            <a:picLocks noChangeAspect="1"/>
          </p:cNvPicPr>
          <p:nvPr/>
        </p:nvPicPr>
        <p:blipFill>
          <a:blip r:embed="rId4"/>
          <a:stretch>
            <a:fillRect/>
          </a:stretch>
        </p:blipFill>
        <p:spPr>
          <a:xfrm>
            <a:off x="7957045" y="3270691"/>
            <a:ext cx="3952875" cy="2724150"/>
          </a:xfrm>
          <a:prstGeom prst="rect">
            <a:avLst/>
          </a:prstGeom>
        </p:spPr>
      </p:pic>
      <p:sp>
        <p:nvSpPr>
          <p:cNvPr id="9" name="Rounded Rectangular Callout 8"/>
          <p:cNvSpPr/>
          <p:nvPr/>
        </p:nvSpPr>
        <p:spPr>
          <a:xfrm>
            <a:off x="7957044" y="1229078"/>
            <a:ext cx="3952876" cy="1739460"/>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Now, use your</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English notes to write answers to the questions </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in French.</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Tree>
    <p:extLst>
      <p:ext uri="{BB962C8B-B14F-4D97-AF65-F5344CB8AC3E}">
        <p14:creationId xmlns:p14="http://schemas.microsoft.com/office/powerpoint/2010/main" val="94644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549"/>
            <a:ext cx="5528931" cy="867128"/>
          </a:xfrm>
          <a:prstGeom prst="rect">
            <a:avLst/>
          </a:prstGeom>
        </p:spPr>
      </p:pic>
      <p:sp>
        <p:nvSpPr>
          <p:cNvPr id="4" name="Title 3"/>
          <p:cNvSpPr>
            <a:spLocks noGrp="1"/>
          </p:cNvSpPr>
          <p:nvPr>
            <p:ph type="title"/>
          </p:nvPr>
        </p:nvSpPr>
        <p:spPr>
          <a:xfrm>
            <a:off x="0" y="294549"/>
            <a:ext cx="7633856" cy="707849"/>
          </a:xfrm>
        </p:spPr>
        <p:txBody>
          <a:bodyPr>
            <a:normAutofit/>
          </a:bodyPr>
          <a:lstStyle/>
          <a:p>
            <a:r>
              <a:rPr lang="fr-FR" sz="3100" b="1" dirty="0">
                <a:solidFill>
                  <a:schemeClr val="bg1"/>
                </a:solidFill>
              </a:rPr>
              <a:t>La Révolution nationale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0600" y="24887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info</a:t>
            </a:r>
          </a:p>
        </p:txBody>
      </p:sp>
      <p:sp>
        <p:nvSpPr>
          <p:cNvPr id="11" name="TextBox 10">
            <a:extLst>
              <a:ext uri="{FF2B5EF4-FFF2-40B4-BE49-F238E27FC236}">
                <a16:creationId xmlns:a16="http://schemas.microsoft.com/office/drawing/2014/main" id="{16E5D2C8-39D0-B149-BD4B-D3EDCF96BB45}"/>
              </a:ext>
            </a:extLst>
          </p:cNvPr>
          <p:cNvSpPr txBox="1"/>
          <p:nvPr/>
        </p:nvSpPr>
        <p:spPr>
          <a:xfrm>
            <a:off x="146812" y="1285912"/>
            <a:ext cx="11938862" cy="707886"/>
          </a:xfrm>
          <a:prstGeom prst="rect">
            <a:avLst/>
          </a:prstGeom>
          <a:solidFill>
            <a:schemeClr val="bg1"/>
          </a:solidFill>
        </p:spPr>
        <p:txBody>
          <a:bodyPr wrap="square" rtlCol="0">
            <a:spAutoFit/>
          </a:bodyPr>
          <a:lstStyle/>
          <a:p>
            <a:r>
              <a:rPr lang="fr-FR" sz="2000" dirty="0">
                <a:solidFill>
                  <a:schemeClr val="accent5">
                    <a:lumMod val="50000"/>
                  </a:schemeClr>
                </a:solidFill>
                <a:latin typeface="Century Gothic" panose="020B0502020202020204" pitchFamily="34" charset="0"/>
              </a:rPr>
              <a:t>Pétain a rejeté la devise* « Liberté, Égalité, Fraternité » et la démocratie. Il a choisi une nouvelle devise pour l’État français: « Travail, Famille, Patrie* ». C’est « la Révolution nationale ».</a:t>
            </a:r>
            <a:endParaRPr lang="en-US" sz="2000" dirty="0">
              <a:solidFill>
                <a:schemeClr val="accent5">
                  <a:lumMod val="50000"/>
                </a:schemeClr>
              </a:solidFill>
              <a:latin typeface="Century Gothic" panose="020B0502020202020204" pitchFamily="34" charset="0"/>
            </a:endParaRPr>
          </a:p>
        </p:txBody>
      </p:sp>
      <p:pic>
        <p:nvPicPr>
          <p:cNvPr id="1026" name="Picture 2" descr="https://upload.wikimedia.org/wikipedia/commons/thumb/b/b4/Revolution_Nationale_propaganda_poster.jpg/1024px-Revolution_Nationale_propaganda_po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812" y="2150765"/>
            <a:ext cx="5518966" cy="40583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6E5D2C8-39D0-B149-BD4B-D3EDCF96BB45}"/>
              </a:ext>
            </a:extLst>
          </p:cNvPr>
          <p:cNvSpPr txBox="1"/>
          <p:nvPr/>
        </p:nvSpPr>
        <p:spPr>
          <a:xfrm>
            <a:off x="5844606" y="2115718"/>
            <a:ext cx="6241068" cy="4093428"/>
          </a:xfrm>
          <a:prstGeom prst="rect">
            <a:avLst/>
          </a:prstGeom>
          <a:solidFill>
            <a:schemeClr val="bg1"/>
          </a:solidFill>
        </p:spPr>
        <p:txBody>
          <a:bodyPr wrap="square" rtlCol="0">
            <a:spAutoFit/>
          </a:bodyPr>
          <a:lstStyle/>
          <a:p>
            <a:r>
              <a:rPr lang="fr-FR" sz="2000" dirty="0">
                <a:solidFill>
                  <a:schemeClr val="accent5">
                    <a:lumMod val="50000"/>
                  </a:schemeClr>
                </a:solidFill>
                <a:latin typeface="Century Gothic" panose="020B0502020202020204" pitchFamily="34" charset="0"/>
              </a:rPr>
              <a:t>Pendant la Révolution, Pétain a interdit:</a:t>
            </a:r>
            <a:br>
              <a:rPr lang="fr-FR" sz="2000" dirty="0">
                <a:solidFill>
                  <a:schemeClr val="accent5">
                    <a:lumMod val="50000"/>
                  </a:schemeClr>
                </a:solidFill>
                <a:latin typeface="Century Gothic" panose="020B0502020202020204" pitchFamily="34" charset="0"/>
              </a:rPr>
            </a:br>
            <a:endParaRPr lang="fr-FR" sz="2000" dirty="0">
              <a:solidFill>
                <a:schemeClr val="accent5">
                  <a:lumMod val="50000"/>
                </a:schemeClr>
              </a:solidFill>
              <a:latin typeface="Century Gothic" panose="020B0502020202020204" pitchFamily="34" charset="0"/>
            </a:endParaRPr>
          </a:p>
          <a:p>
            <a:pPr marL="342900" indent="-342900">
              <a:buFont typeface="Arial" panose="020B0604020202020204" pitchFamily="34" charset="0"/>
              <a:buChar char="•"/>
            </a:pPr>
            <a:r>
              <a:rPr lang="fr-FR" sz="2000" dirty="0">
                <a:solidFill>
                  <a:schemeClr val="accent5">
                    <a:lumMod val="50000"/>
                  </a:schemeClr>
                </a:solidFill>
                <a:latin typeface="Century Gothic" panose="020B0502020202020204" pitchFamily="34" charset="0"/>
              </a:rPr>
              <a:t>la liberté de la presse </a:t>
            </a:r>
          </a:p>
          <a:p>
            <a:pPr marL="342900" indent="-342900">
              <a:buFont typeface="Arial" panose="020B0604020202020204" pitchFamily="34" charset="0"/>
              <a:buChar char="•"/>
            </a:pPr>
            <a:r>
              <a:rPr lang="fr-FR" sz="2000" dirty="0">
                <a:solidFill>
                  <a:schemeClr val="accent5">
                    <a:lumMod val="50000"/>
                  </a:schemeClr>
                </a:solidFill>
                <a:latin typeface="Century Gothic" panose="020B0502020202020204" pitchFamily="34" charset="0"/>
              </a:rPr>
              <a:t>le droit de grève*</a:t>
            </a:r>
          </a:p>
          <a:p>
            <a:pPr marL="342900" indent="-342900">
              <a:buFont typeface="Arial" panose="020B0604020202020204" pitchFamily="34" charset="0"/>
              <a:buChar char="•"/>
            </a:pPr>
            <a:r>
              <a:rPr lang="fr-FR" sz="2000" dirty="0">
                <a:solidFill>
                  <a:schemeClr val="accent5">
                    <a:lumMod val="50000"/>
                  </a:schemeClr>
                </a:solidFill>
                <a:latin typeface="Century Gothic" panose="020B0502020202020204" pitchFamily="34" charset="0"/>
              </a:rPr>
              <a:t>le divorce</a:t>
            </a:r>
          </a:p>
          <a:p>
            <a:pPr marL="342900" indent="-342900">
              <a:buFont typeface="Arial" panose="020B0604020202020204" pitchFamily="34" charset="0"/>
              <a:buChar char="•"/>
            </a:pPr>
            <a:r>
              <a:rPr lang="fr-FR" sz="2000" dirty="0">
                <a:solidFill>
                  <a:schemeClr val="accent5">
                    <a:lumMod val="50000"/>
                  </a:schemeClr>
                </a:solidFill>
                <a:latin typeface="Century Gothic" panose="020B0502020202020204" pitchFamily="34" charset="0"/>
              </a:rPr>
              <a:t>les partis politiques et le suffrage universel</a:t>
            </a:r>
          </a:p>
          <a:p>
            <a:pPr marL="342900" indent="-342900">
              <a:buFont typeface="Arial" panose="020B0604020202020204" pitchFamily="34" charset="0"/>
              <a:buChar char="•"/>
            </a:pPr>
            <a:endParaRPr lang="fr-FR" sz="2000" dirty="0">
              <a:solidFill>
                <a:schemeClr val="accent5">
                  <a:lumMod val="50000"/>
                </a:schemeClr>
              </a:solidFill>
              <a:latin typeface="Century Gothic" panose="020B0502020202020204" pitchFamily="34" charset="0"/>
            </a:endParaRPr>
          </a:p>
          <a:p>
            <a:r>
              <a:rPr lang="fr-FR" sz="2000" dirty="0">
                <a:solidFill>
                  <a:schemeClr val="accent5">
                    <a:lumMod val="50000"/>
                  </a:schemeClr>
                </a:solidFill>
                <a:latin typeface="Century Gothic" panose="020B0502020202020204" pitchFamily="34" charset="0"/>
              </a:rPr>
              <a:t>Il a introduit et encouragé:</a:t>
            </a:r>
          </a:p>
          <a:p>
            <a:endParaRPr lang="fr-FR" sz="2000" dirty="0">
              <a:solidFill>
                <a:schemeClr val="accent5">
                  <a:lumMod val="50000"/>
                </a:schemeClr>
              </a:solidFill>
              <a:latin typeface="Century Gothic" panose="020B0502020202020204" pitchFamily="34" charset="0"/>
            </a:endParaRPr>
          </a:p>
          <a:p>
            <a:pPr marL="342900" indent="-342900">
              <a:buFont typeface="Arial" panose="020B0604020202020204" pitchFamily="34" charset="0"/>
              <a:buChar char="•"/>
            </a:pPr>
            <a:r>
              <a:rPr lang="fr-FR" sz="2000" dirty="0">
                <a:solidFill>
                  <a:schemeClr val="accent5">
                    <a:lumMod val="50000"/>
                  </a:schemeClr>
                </a:solidFill>
                <a:latin typeface="Century Gothic" panose="020B0502020202020204" pitchFamily="34" charset="0"/>
              </a:rPr>
              <a:t>des lois* antisémites</a:t>
            </a:r>
          </a:p>
          <a:p>
            <a:pPr marL="342900" indent="-342900">
              <a:buFont typeface="Arial" panose="020B0604020202020204" pitchFamily="34" charset="0"/>
              <a:buChar char="•"/>
            </a:pPr>
            <a:r>
              <a:rPr lang="fr-FR" sz="2000" dirty="0">
                <a:solidFill>
                  <a:schemeClr val="accent5">
                    <a:lumMod val="50000"/>
                  </a:schemeClr>
                </a:solidFill>
                <a:latin typeface="Century Gothic" panose="020B0502020202020204" pitchFamily="34" charset="0"/>
              </a:rPr>
              <a:t>une éducation traditionnelle et patriotique</a:t>
            </a:r>
          </a:p>
          <a:p>
            <a:pPr marL="342900" indent="-342900">
              <a:buFont typeface="Arial" panose="020B0604020202020204" pitchFamily="34" charset="0"/>
              <a:buChar char="•"/>
            </a:pPr>
            <a:r>
              <a:rPr lang="fr-FR" sz="2000" dirty="0">
                <a:solidFill>
                  <a:schemeClr val="accent5">
                    <a:lumMod val="50000"/>
                  </a:schemeClr>
                </a:solidFill>
                <a:latin typeface="Century Gothic" panose="020B0502020202020204" pitchFamily="34" charset="0"/>
              </a:rPr>
              <a:t>une politique de collaboration avec l’Allemagne nazie</a:t>
            </a:r>
          </a:p>
        </p:txBody>
      </p:sp>
      <p:sp>
        <p:nvSpPr>
          <p:cNvPr id="13" name="Rectangle: Rounded Corners 29">
            <a:extLst>
              <a:ext uri="{FF2B5EF4-FFF2-40B4-BE49-F238E27FC236}">
                <a16:creationId xmlns:a16="http://schemas.microsoft.com/office/drawing/2014/main" id="{98A35066-377F-4B41-904F-9B065A772B3E}"/>
              </a:ext>
            </a:extLst>
          </p:cNvPr>
          <p:cNvSpPr/>
          <p:nvPr/>
        </p:nvSpPr>
        <p:spPr>
          <a:xfrm>
            <a:off x="5399313" y="249869"/>
            <a:ext cx="5297715" cy="677057"/>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lang="en-GB" sz="2000" dirty="0">
                <a:solidFill>
                  <a:prstClr val="white"/>
                </a:solidFill>
                <a:latin typeface="Century Gothic" panose="020B0502020202020204" pitchFamily="34" charset="0"/>
              </a:rPr>
              <a:t>le droit de </a:t>
            </a:r>
            <a:r>
              <a:rPr lang="fr-FR" sz="2000" dirty="0">
                <a:solidFill>
                  <a:prstClr val="white"/>
                </a:solidFill>
                <a:latin typeface="Century Gothic" panose="020B0502020202020204" pitchFamily="34" charset="0"/>
              </a:rPr>
              <a:t>grève</a:t>
            </a:r>
            <a:r>
              <a:rPr lang="en-GB" sz="2000" dirty="0">
                <a:solidFill>
                  <a:prstClr val="white"/>
                </a:solidFill>
                <a:latin typeface="Century Gothic" panose="020B0502020202020204" pitchFamily="34" charset="0"/>
              </a:rPr>
              <a:t>* = the right to strike </a:t>
            </a:r>
            <a:br>
              <a:rPr lang="en-GB" sz="2000" dirty="0">
                <a:solidFill>
                  <a:prstClr val="white"/>
                </a:solidFill>
                <a:latin typeface="Century Gothic" panose="020B0502020202020204" pitchFamily="34" charset="0"/>
              </a:rPr>
            </a:br>
            <a:r>
              <a:rPr lang="en-GB" sz="2000" dirty="0">
                <a:solidFill>
                  <a:prstClr val="white"/>
                </a:solidFill>
                <a:latin typeface="Century Gothic" panose="020B0502020202020204" pitchFamily="34" charset="0"/>
              </a:rPr>
              <a:t>la devise* = motto|</a:t>
            </a:r>
            <a:r>
              <a:rPr lang="fr-FR" sz="2000" dirty="0">
                <a:solidFill>
                  <a:prstClr val="white"/>
                </a:solidFill>
                <a:latin typeface="Century Gothic" panose="020B0502020202020204" pitchFamily="34" charset="0"/>
              </a:rPr>
              <a:t>*la patrie</a:t>
            </a:r>
            <a:r>
              <a:rPr lang="en-GB" sz="2000" dirty="0">
                <a:solidFill>
                  <a:prstClr val="white"/>
                </a:solidFill>
                <a:latin typeface="Century Gothic" panose="020B0502020202020204" pitchFamily="34" charset="0"/>
              </a:rPr>
              <a:t> = homeland</a:t>
            </a:r>
          </a:p>
        </p:txBody>
      </p:sp>
    </p:spTree>
    <p:extLst>
      <p:ext uri="{BB962C8B-B14F-4D97-AF65-F5344CB8AC3E}">
        <p14:creationId xmlns:p14="http://schemas.microsoft.com/office/powerpoint/2010/main" val="351362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30206"/>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
        <p:nvSpPr>
          <p:cNvPr id="19" name="Rounded Rectangular Callout 4">
            <a:extLst>
              <a:ext uri="{FF2B5EF4-FFF2-40B4-BE49-F238E27FC236}">
                <a16:creationId xmlns:a16="http://schemas.microsoft.com/office/drawing/2014/main" id="{83994D76-C103-4418-89AF-49EA849D3B96}"/>
              </a:ext>
            </a:extLst>
          </p:cNvPr>
          <p:cNvSpPr/>
          <p:nvPr/>
        </p:nvSpPr>
        <p:spPr>
          <a:xfrm>
            <a:off x="285008" y="1282535"/>
            <a:ext cx="9636384" cy="4941283"/>
          </a:xfrm>
          <a:prstGeom prst="wedgeRoundRectCallout">
            <a:avLst>
              <a:gd name="adj1" fmla="val -21108"/>
              <a:gd name="adj2" fmla="val 49662"/>
              <a:gd name="adj3" fmla="val 16667"/>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550" dirty="0">
                <a:solidFill>
                  <a:schemeClr val="bg1"/>
                </a:solidFill>
                <a:latin typeface="Century Gothic" panose="020B0502020202020204" pitchFamily="34" charset="0"/>
              </a:rPr>
              <a:t>Après l’invasion des Allemands en France, beaucoup de personnes ont résisté. </a:t>
            </a:r>
          </a:p>
          <a:p>
            <a:pPr algn="ctr"/>
            <a:endParaRPr lang="fr-FR" sz="2550" dirty="0">
              <a:solidFill>
                <a:schemeClr val="bg1"/>
              </a:solidFill>
              <a:latin typeface="Century Gothic" panose="020B0502020202020204" pitchFamily="34" charset="0"/>
            </a:endParaRPr>
          </a:p>
          <a:p>
            <a:pPr algn="ctr"/>
            <a:r>
              <a:rPr lang="fr-FR" sz="2550" dirty="0">
                <a:solidFill>
                  <a:schemeClr val="bg1"/>
                </a:solidFill>
                <a:latin typeface="Century Gothic" panose="020B0502020202020204" pitchFamily="34" charset="0"/>
              </a:rPr>
              <a:t>Des groupes de jeunes Français ont attaqué les soldats allemands. Des familles ont caché* des personnes juives dans leurs maisons. D’autres personnes ont aidé des agents secrets anglais qui sont arrivés pour aider. </a:t>
            </a:r>
          </a:p>
          <a:p>
            <a:pPr algn="ctr"/>
            <a:endParaRPr lang="fr-FR" sz="2550" dirty="0">
              <a:solidFill>
                <a:schemeClr val="bg1"/>
              </a:solidFill>
              <a:latin typeface="Century Gothic" panose="020B0502020202020204" pitchFamily="34" charset="0"/>
            </a:endParaRPr>
          </a:p>
          <a:p>
            <a:pPr algn="ctr"/>
            <a:r>
              <a:rPr lang="fr-FR" sz="2550" dirty="0">
                <a:solidFill>
                  <a:schemeClr val="bg1"/>
                </a:solidFill>
                <a:latin typeface="Century Gothic" panose="020B0502020202020204" pitchFamily="34" charset="0"/>
              </a:rPr>
              <a:t>Mais, résister est dangereux. Beaucoup de résistants ont payé un prix considérable pour leurs efforts. Les Allemands ont arrêté*, blessé, tué ou déporté leurs ennemis.</a:t>
            </a:r>
          </a:p>
        </p:txBody>
      </p:sp>
      <p:sp>
        <p:nvSpPr>
          <p:cNvPr id="6" name="Rectangle: Rounded Corners 5">
            <a:extLst>
              <a:ext uri="{FF2B5EF4-FFF2-40B4-BE49-F238E27FC236}">
                <a16:creationId xmlns:a16="http://schemas.microsoft.com/office/drawing/2014/main" id="{EB0BD62F-3922-40E4-B2BB-A9F484F0C9F7}"/>
              </a:ext>
            </a:extLst>
          </p:cNvPr>
          <p:cNvSpPr/>
          <p:nvPr/>
        </p:nvSpPr>
        <p:spPr>
          <a:xfrm>
            <a:off x="7113319" y="226661"/>
            <a:ext cx="2808073" cy="684194"/>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latin typeface="Century Gothic" panose="020B0502020202020204" pitchFamily="34" charset="0"/>
              </a:rPr>
              <a:t>*envahir </a:t>
            </a:r>
            <a:r>
              <a:rPr lang="en-GB" sz="2000" dirty="0">
                <a:solidFill>
                  <a:schemeClr val="bg1"/>
                </a:solidFill>
                <a:latin typeface="Century Gothic" panose="020B0502020202020204" pitchFamily="34" charset="0"/>
              </a:rPr>
              <a:t>= to invade</a:t>
            </a:r>
            <a:br>
              <a:rPr lang="en-GB" sz="2000" dirty="0">
                <a:solidFill>
                  <a:schemeClr val="bg1"/>
                </a:solidFill>
                <a:latin typeface="Century Gothic" panose="020B0502020202020204" pitchFamily="34" charset="0"/>
              </a:rPr>
            </a:br>
            <a:r>
              <a:rPr lang="en-GB" sz="2000" dirty="0">
                <a:solidFill>
                  <a:schemeClr val="bg1"/>
                </a:solidFill>
                <a:latin typeface="Century Gothic" panose="020B0502020202020204" pitchFamily="34" charset="0"/>
              </a:rPr>
              <a:t>*</a:t>
            </a:r>
            <a:r>
              <a:rPr lang="fr-FR" sz="2000" dirty="0">
                <a:solidFill>
                  <a:schemeClr val="bg1"/>
                </a:solidFill>
                <a:latin typeface="Century Gothic" panose="020B0502020202020204" pitchFamily="34" charset="0"/>
              </a:rPr>
              <a:t>cacher = </a:t>
            </a:r>
            <a:r>
              <a:rPr lang="en-GB" sz="2000" dirty="0">
                <a:solidFill>
                  <a:schemeClr val="bg1"/>
                </a:solidFill>
                <a:latin typeface="Century Gothic" panose="020B0502020202020204" pitchFamily="34" charset="0"/>
              </a:rPr>
              <a:t>to hide</a:t>
            </a:r>
          </a:p>
        </p:txBody>
      </p:sp>
      <p:pic>
        <p:nvPicPr>
          <p:cNvPr id="8" name="Picture 7" descr="A picture containing weapon, object&#10;&#10;Description automatically generated">
            <a:extLst>
              <a:ext uri="{FF2B5EF4-FFF2-40B4-BE49-F238E27FC236}">
                <a16:creationId xmlns:a16="http://schemas.microsoft.com/office/drawing/2014/main" id="{55F57BC3-6689-4783-B6CE-77F3F9297F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8172" y="4524499"/>
            <a:ext cx="2181748" cy="1699319"/>
          </a:xfrm>
          <a:prstGeom prst="rect">
            <a:avLst/>
          </a:prstGeom>
        </p:spPr>
      </p:pic>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96864"/>
            <a:ext cx="6121924" cy="867128"/>
          </a:xfrm>
          <a:prstGeom prst="rect">
            <a:avLst/>
          </a:prstGeom>
        </p:spPr>
      </p:pic>
      <p:sp>
        <p:nvSpPr>
          <p:cNvPr id="10" name="Title 3"/>
          <p:cNvSpPr>
            <a:spLocks noGrp="1"/>
          </p:cNvSpPr>
          <p:nvPr>
            <p:ph type="title"/>
          </p:nvPr>
        </p:nvSpPr>
        <p:spPr>
          <a:xfrm>
            <a:off x="0" y="296864"/>
            <a:ext cx="5624144" cy="707849"/>
          </a:xfrm>
        </p:spPr>
        <p:txBody>
          <a:bodyPr>
            <a:normAutofit/>
          </a:bodyPr>
          <a:lstStyle/>
          <a:p>
            <a:r>
              <a:rPr lang="fr-FR" sz="3600" b="1" dirty="0">
                <a:solidFill>
                  <a:schemeClr val="bg1"/>
                </a:solidFill>
              </a:rPr>
              <a:t>La Résistance française</a:t>
            </a:r>
          </a:p>
        </p:txBody>
      </p:sp>
    </p:spTree>
    <p:extLst>
      <p:ext uri="{BB962C8B-B14F-4D97-AF65-F5344CB8AC3E}">
        <p14:creationId xmlns:p14="http://schemas.microsoft.com/office/powerpoint/2010/main" val="1581079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pic>
        <p:nvPicPr>
          <p:cNvPr id="21" name="Picture 20" descr="A person with his arms crossed&#10;&#10;Description automatically generated with medium confidence">
            <a:extLst>
              <a:ext uri="{FF2B5EF4-FFF2-40B4-BE49-F238E27FC236}">
                <a16:creationId xmlns:a16="http://schemas.microsoft.com/office/drawing/2014/main" id="{5E4956AC-063D-4DBA-8A83-F90A33E7F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251" y="1411112"/>
            <a:ext cx="3048629" cy="4641749"/>
          </a:xfrm>
          <a:prstGeom prst="rect">
            <a:avLst/>
          </a:prstGeom>
          <a:ln>
            <a:solidFill>
              <a:srgbClr val="104F75"/>
            </a:solidFill>
          </a:ln>
        </p:spPr>
      </p:pic>
      <p:sp>
        <p:nvSpPr>
          <p:cNvPr id="27" name="Rounded Rectangular Callout 4">
            <a:extLst>
              <a:ext uri="{FF2B5EF4-FFF2-40B4-BE49-F238E27FC236}">
                <a16:creationId xmlns:a16="http://schemas.microsoft.com/office/drawing/2014/main" id="{13EC1C62-F58D-4B6A-AB21-3097220B0792}"/>
              </a:ext>
            </a:extLst>
          </p:cNvPr>
          <p:cNvSpPr/>
          <p:nvPr/>
        </p:nvSpPr>
        <p:spPr>
          <a:xfrm>
            <a:off x="184871" y="1306939"/>
            <a:ext cx="4094974" cy="3829506"/>
          </a:xfrm>
          <a:prstGeom prst="wedgeRoundRectCallout">
            <a:avLst>
              <a:gd name="adj1" fmla="val -21109"/>
              <a:gd name="adj2" fmla="val 49370"/>
              <a:gd name="adj3" fmla="val 16667"/>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prstClr val="white"/>
                </a:solidFill>
                <a:latin typeface="Century Gothic" panose="020B0502020202020204" pitchFamily="34" charset="0"/>
              </a:rPr>
              <a:t>Jean Bascle a résisté aux Allemands. </a:t>
            </a:r>
          </a:p>
          <a:p>
            <a:pPr lvl="0" algn="ctr">
              <a:defRPr/>
            </a:pPr>
            <a:r>
              <a:rPr lang="fr-FR" sz="2400" dirty="0">
                <a:solidFill>
                  <a:prstClr val="white"/>
                </a:solidFill>
                <a:latin typeface="Century Gothic" panose="020B0502020202020204" pitchFamily="34" charset="0"/>
              </a:rPr>
              <a:t>Avec ses amis, il a volé des documents d’un bureau du Service du Travail Obligatoire. </a:t>
            </a:r>
          </a:p>
          <a:p>
            <a:pPr lvl="0" algn="ctr">
              <a:defRPr/>
            </a:pPr>
            <a:r>
              <a:rPr lang="fr-FR" sz="2400" dirty="0">
                <a:solidFill>
                  <a:prstClr val="white"/>
                </a:solidFill>
                <a:latin typeface="Century Gothic" panose="020B0502020202020204" pitchFamily="34" charset="0"/>
              </a:rPr>
              <a:t>Après, il a jeté les documents dans un fleuve.</a:t>
            </a:r>
          </a:p>
        </p:txBody>
      </p:sp>
      <p:sp>
        <p:nvSpPr>
          <p:cNvPr id="20" name="Rounded Rectangular Callout 4">
            <a:extLst>
              <a:ext uri="{FF2B5EF4-FFF2-40B4-BE49-F238E27FC236}">
                <a16:creationId xmlns:a16="http://schemas.microsoft.com/office/drawing/2014/main" id="{9A78EFE0-C0D0-4585-A9A0-CCE78B4433C7}"/>
              </a:ext>
            </a:extLst>
          </p:cNvPr>
          <p:cNvSpPr/>
          <p:nvPr/>
        </p:nvSpPr>
        <p:spPr>
          <a:xfrm>
            <a:off x="7740750" y="1301647"/>
            <a:ext cx="4094974" cy="4907287"/>
          </a:xfrm>
          <a:prstGeom prst="wedgeRoundRectCallout">
            <a:avLst>
              <a:gd name="adj1" fmla="val -21109"/>
              <a:gd name="adj2" fmla="val 49370"/>
              <a:gd name="adj3" fmla="val 16667"/>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prstClr val="white"/>
                </a:solidFill>
                <a:latin typeface="Century Gothic" panose="020B0502020202020204" pitchFamily="34" charset="0"/>
              </a:rPr>
              <a:t>Les Allemands ont arrêté et déporté Jean. </a:t>
            </a:r>
          </a:p>
          <a:p>
            <a:pPr lvl="0" algn="ctr">
              <a:defRPr/>
            </a:pPr>
            <a:r>
              <a:rPr lang="fr-FR" sz="2400" dirty="0">
                <a:solidFill>
                  <a:prstClr val="white"/>
                </a:solidFill>
                <a:latin typeface="Century Gothic" panose="020B0502020202020204" pitchFamily="34" charset="0"/>
              </a:rPr>
              <a:t>Le voyage de déportation, dans un train pour les animaux, a duré trois jours. </a:t>
            </a:r>
          </a:p>
          <a:p>
            <a:pPr lvl="0" algn="ctr">
              <a:defRPr/>
            </a:pPr>
            <a:r>
              <a:rPr lang="fr-FR" sz="2400" dirty="0">
                <a:solidFill>
                  <a:prstClr val="white"/>
                </a:solidFill>
                <a:latin typeface="Century Gothic" panose="020B0502020202020204" pitchFamily="34" charset="0"/>
              </a:rPr>
              <a:t>Il a passé un an dans un camp de concentration. Il a été témoin de l’arrivée et de la disparition* de familles juives dans le camp.</a:t>
            </a:r>
          </a:p>
        </p:txBody>
      </p:sp>
      <p:sp>
        <p:nvSpPr>
          <p:cNvPr id="24" name="Rectangle: Rounded Corners 23">
            <a:extLst>
              <a:ext uri="{FF2B5EF4-FFF2-40B4-BE49-F238E27FC236}">
                <a16:creationId xmlns:a16="http://schemas.microsoft.com/office/drawing/2014/main" id="{6F93C9F2-E174-4E09-934E-FACB6135DD10}"/>
              </a:ext>
            </a:extLst>
          </p:cNvPr>
          <p:cNvSpPr/>
          <p:nvPr/>
        </p:nvSpPr>
        <p:spPr>
          <a:xfrm>
            <a:off x="184871" y="5279393"/>
            <a:ext cx="4094974" cy="920224"/>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latin typeface="Century Gothic" panose="020B0502020202020204" pitchFamily="34" charset="0"/>
              </a:rPr>
              <a:t>*témoin </a:t>
            </a:r>
            <a:r>
              <a:rPr lang="en-GB" sz="2000" dirty="0">
                <a:solidFill>
                  <a:schemeClr val="bg1"/>
                </a:solidFill>
                <a:latin typeface="Century Gothic" panose="020B0502020202020204" pitchFamily="34" charset="0"/>
              </a:rPr>
              <a:t>= witness</a:t>
            </a:r>
            <a:r>
              <a:rPr lang="fr-FR" sz="2000" dirty="0">
                <a:solidFill>
                  <a:schemeClr val="bg1"/>
                </a:solidFill>
                <a:latin typeface="Century Gothic" panose="020B0502020202020204" pitchFamily="34" charset="0"/>
              </a:rPr>
              <a:t>, </a:t>
            </a:r>
          </a:p>
          <a:p>
            <a:pPr algn="ctr"/>
            <a:r>
              <a:rPr lang="fr-FR" sz="2000" dirty="0">
                <a:solidFill>
                  <a:schemeClr val="bg1"/>
                </a:solidFill>
                <a:latin typeface="Century Gothic" panose="020B0502020202020204" pitchFamily="34" charset="0"/>
              </a:rPr>
              <a:t>*disparition = </a:t>
            </a:r>
            <a:r>
              <a:rPr lang="en-GB" sz="2000" dirty="0">
                <a:solidFill>
                  <a:schemeClr val="bg1"/>
                </a:solidFill>
                <a:latin typeface="Century Gothic" panose="020B0502020202020204" pitchFamily="34" charset="0"/>
              </a:rPr>
              <a:t>disappearance</a:t>
            </a:r>
          </a:p>
        </p:txBody>
      </p:sp>
      <p:sp>
        <p:nvSpPr>
          <p:cNvPr id="10" name="Title 3"/>
          <p:cNvSpPr txBox="1">
            <a:spLocks/>
          </p:cNvSpPr>
          <p:nvPr/>
        </p:nvSpPr>
        <p:spPr>
          <a:xfrm>
            <a:off x="-1" y="296864"/>
            <a:ext cx="8016241"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fr-FR" sz="3600" b="1" dirty="0">
              <a:solidFill>
                <a:schemeClr val="bg1"/>
              </a:solidFill>
            </a:endParaRPr>
          </a:p>
        </p:txBody>
      </p:sp>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p:cNvSpPr>
            <a:spLocks noGrp="1"/>
          </p:cNvSpPr>
          <p:nvPr>
            <p:ph type="title"/>
          </p:nvPr>
        </p:nvSpPr>
        <p:spPr>
          <a:xfrm>
            <a:off x="0" y="296864"/>
            <a:ext cx="5934456" cy="707849"/>
          </a:xfrm>
        </p:spPr>
        <p:txBody>
          <a:bodyPr>
            <a:normAutofit/>
          </a:bodyPr>
          <a:lstStyle/>
          <a:p>
            <a:r>
              <a:rPr lang="fr-FR" sz="3500" b="1" dirty="0">
                <a:solidFill>
                  <a:schemeClr val="bg1"/>
                </a:solidFill>
              </a:rPr>
              <a:t>Témoins* de l’Holocauste</a:t>
            </a:r>
          </a:p>
        </p:txBody>
      </p:sp>
    </p:spTree>
    <p:extLst>
      <p:ext uri="{BB962C8B-B14F-4D97-AF65-F5344CB8AC3E}">
        <p14:creationId xmlns:p14="http://schemas.microsoft.com/office/powerpoint/2010/main" val="72744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84A0CBD-547C-48EC-77EA-B11316283DC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Rounded Rectangle 46">
            <a:extLst>
              <a:ext uri="{FF2B5EF4-FFF2-40B4-BE49-F238E27FC236}">
                <a16:creationId xmlns:a16="http://schemas.microsoft.com/office/drawing/2014/main" id="{D38C2AC4-3031-7A65-C6DC-205F38FA9533}"/>
              </a:ext>
            </a:extLst>
          </p:cNvPr>
          <p:cNvSpPr/>
          <p:nvPr/>
        </p:nvSpPr>
        <p:spPr>
          <a:xfrm>
            <a:off x="10709329" y="249869"/>
            <a:ext cx="120059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culture</a:t>
            </a:r>
          </a:p>
        </p:txBody>
      </p:sp>
      <p:sp>
        <p:nvSpPr>
          <p:cNvPr id="9" name="TextBox 8">
            <a:extLst>
              <a:ext uri="{FF2B5EF4-FFF2-40B4-BE49-F238E27FC236}">
                <a16:creationId xmlns:a16="http://schemas.microsoft.com/office/drawing/2014/main" id="{19D19EAC-3922-548C-7B05-BAE7597088DA}"/>
              </a:ext>
            </a:extLst>
          </p:cNvPr>
          <p:cNvSpPr txBox="1"/>
          <p:nvPr/>
        </p:nvSpPr>
        <p:spPr>
          <a:xfrm>
            <a:off x="439236" y="1974513"/>
            <a:ext cx="1131352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9: vocabulary, 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lang="en-US" sz="4000" dirty="0">
                <a:solidFill>
                  <a:srgbClr val="4472C4">
                    <a:lumMod val="50000"/>
                  </a:srgbClr>
                </a:solidFill>
                <a:latin typeface="Century Gothic" panose="020F0302020204030204"/>
              </a:rPr>
              <a:t>Slide about the work of French Iranian comic </a:t>
            </a:r>
            <a:r>
              <a:rPr lang="fr-FR" sz="4000" dirty="0">
                <a:solidFill>
                  <a:schemeClr val="accent5">
                    <a:lumMod val="50000"/>
                  </a:schemeClr>
                </a:solidFill>
                <a:latin typeface="Century Gothic" panose="020B0502020202020204" pitchFamily="34" charset="0"/>
              </a:rPr>
              <a:t>Marjane </a:t>
            </a:r>
            <a:r>
              <a:rPr lang="fr-FR" sz="4000" dirty="0" err="1">
                <a:solidFill>
                  <a:schemeClr val="accent5">
                    <a:lumMod val="50000"/>
                  </a:schemeClr>
                </a:solidFill>
                <a:latin typeface="Century Gothic" panose="020B0502020202020204" pitchFamily="34" charset="0"/>
              </a:rPr>
              <a:t>Satrapi</a:t>
            </a:r>
            <a:r>
              <a:rPr lang="fr-FR" sz="4000" dirty="0">
                <a:solidFill>
                  <a:schemeClr val="accent5">
                    <a:lumMod val="50000"/>
                  </a:schemeClr>
                </a:solidFill>
                <a:latin typeface="Century Gothic" panose="020B0502020202020204" pitchFamily="34" charset="0"/>
              </a:rPr>
              <a:t> </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itle 3">
            <a:extLst>
              <a:ext uri="{FF2B5EF4-FFF2-40B4-BE49-F238E27FC236}">
                <a16:creationId xmlns:a16="http://schemas.microsoft.com/office/drawing/2014/main" id="{0B2338C4-AE7F-5C96-B5DD-78BF08883F8D}"/>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T3.1 Week 1</a:t>
            </a:r>
          </a:p>
        </p:txBody>
      </p:sp>
    </p:spTree>
    <p:extLst>
      <p:ext uri="{BB962C8B-B14F-4D97-AF65-F5344CB8AC3E}">
        <p14:creationId xmlns:p14="http://schemas.microsoft.com/office/powerpoint/2010/main" val="34977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Persepolis</a:t>
            </a:r>
          </a:p>
        </p:txBody>
      </p:sp>
      <p:sp>
        <p:nvSpPr>
          <p:cNvPr id="3" name="TextBox 2">
            <a:extLst>
              <a:ext uri="{FF2B5EF4-FFF2-40B4-BE49-F238E27FC236}">
                <a16:creationId xmlns:a16="http://schemas.microsoft.com/office/drawing/2014/main" id="{38572626-0C2E-47E8-9706-8A383C277730}"/>
              </a:ext>
            </a:extLst>
          </p:cNvPr>
          <p:cNvSpPr txBox="1"/>
          <p:nvPr/>
        </p:nvSpPr>
        <p:spPr>
          <a:xfrm>
            <a:off x="20320" y="1300665"/>
            <a:ext cx="8656320" cy="4610365"/>
          </a:xfrm>
          <a:prstGeom prst="rect">
            <a:avLst/>
          </a:prstGeom>
          <a:solidFill>
            <a:srgbClr val="E3EAFD"/>
          </a:solidFill>
          <a:ln>
            <a:solidFill>
              <a:srgbClr val="002060"/>
            </a:solidFill>
          </a:ln>
        </p:spPr>
        <p:txBody>
          <a:bodyPr wrap="square" rtlCol="0">
            <a:spAutoFit/>
          </a:bodyPr>
          <a:lstStyle/>
          <a:p>
            <a:pPr algn="l">
              <a:lnSpc>
                <a:spcPct val="150000"/>
              </a:lnSpc>
            </a:pPr>
            <a:r>
              <a:rPr lang="fr-FR" sz="2200" dirty="0">
                <a:solidFill>
                  <a:schemeClr val="accent5">
                    <a:lumMod val="50000"/>
                  </a:schemeClr>
                </a:solidFill>
                <a:latin typeface="Century Gothic" panose="020B0502020202020204" pitchFamily="34" charset="0"/>
              </a:rPr>
              <a:t>En 2000 Marjane Satrapi [1] crée une bande dessinée* pour [2] communiquer l’histoire de sa vie d’enfant en Iran pendant la révolution.  Elle prend la décision d’[3] illustrer l’histoire pour [4] faciliter la compréhension. Elle [5] démontre l’idée de « lire » les images. Les images sont en noir et blanc pour ne pas [6] dominer la page : on peut [7] concentrer l’attention sur le texte et mieux [8] apprécier l’histoire. Elle ne veut pas [9] compliquer le roman. En 2007 elle [10] collabore avec Vincent Paronnaud pour faire un film du livre.</a:t>
            </a:r>
          </a:p>
        </p:txBody>
      </p:sp>
      <p:sp>
        <p:nvSpPr>
          <p:cNvPr id="9" name="Rounded Rectangle 46">
            <a:extLst>
              <a:ext uri="{FF2B5EF4-FFF2-40B4-BE49-F238E27FC236}">
                <a16:creationId xmlns:a16="http://schemas.microsoft.com/office/drawing/2014/main" id="{18520489-8ECB-4329-9A76-A3C3EF5A3DF8}"/>
              </a:ext>
            </a:extLst>
          </p:cNvPr>
          <p:cNvSpPr/>
          <p:nvPr/>
        </p:nvSpPr>
        <p:spPr>
          <a:xfrm>
            <a:off x="10081825" y="296864"/>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DD53199-8667-4925-992D-9CE79379B5DF}"/>
              </a:ext>
            </a:extLst>
          </p:cNvPr>
          <p:cNvSpPr txBox="1"/>
          <p:nvPr/>
        </p:nvSpPr>
        <p:spPr>
          <a:xfrm>
            <a:off x="6457245" y="241471"/>
            <a:ext cx="3372555" cy="830997"/>
          </a:xfrm>
          <a:prstGeom prst="rect">
            <a:avLst/>
          </a:prstGeom>
          <a:noFill/>
        </p:spPr>
        <p:txBody>
          <a:bodyPr wrap="square">
            <a:spAutoFit/>
          </a:bodyPr>
          <a:lstStyle/>
          <a:p>
            <a:pPr algn="l"/>
            <a:r>
              <a:rPr lang="fr-FR" sz="2400" dirty="0">
                <a:solidFill>
                  <a:srgbClr val="104F75"/>
                </a:solidFill>
                <a:latin typeface="Century Gothic" panose="020B0502020202020204" pitchFamily="34" charset="0"/>
              </a:rPr>
              <a:t>Traduis les verbes en gras en anglais.</a:t>
            </a:r>
          </a:p>
        </p:txBody>
      </p:sp>
      <p:pic>
        <p:nvPicPr>
          <p:cNvPr id="11" name="Picture 10">
            <a:extLst>
              <a:ext uri="{FF2B5EF4-FFF2-40B4-BE49-F238E27FC236}">
                <a16:creationId xmlns:a16="http://schemas.microsoft.com/office/drawing/2014/main" id="{31B786BD-15E2-46F5-A3E9-6F3F908611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5718" y="1315488"/>
            <a:ext cx="3044202" cy="1593850"/>
          </a:xfrm>
          <a:prstGeom prst="rect">
            <a:avLst/>
          </a:prstGeom>
        </p:spPr>
      </p:pic>
      <p:pic>
        <p:nvPicPr>
          <p:cNvPr id="13" name="Picture 12">
            <a:extLst>
              <a:ext uri="{FF2B5EF4-FFF2-40B4-BE49-F238E27FC236}">
                <a16:creationId xmlns:a16="http://schemas.microsoft.com/office/drawing/2014/main" id="{4A8C7D00-5CF5-4752-8BF9-7FD15E35E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4819" y="3183994"/>
            <a:ext cx="2286000" cy="3043237"/>
          </a:xfrm>
          <a:prstGeom prst="rect">
            <a:avLst/>
          </a:prstGeom>
        </p:spPr>
      </p:pic>
      <p:sp>
        <p:nvSpPr>
          <p:cNvPr id="2" name="TextBox 1">
            <a:extLst>
              <a:ext uri="{FF2B5EF4-FFF2-40B4-BE49-F238E27FC236}">
                <a16:creationId xmlns:a16="http://schemas.microsoft.com/office/drawing/2014/main" id="{CFB4CCFF-9E68-4B8B-8F91-31603250FA56}"/>
              </a:ext>
            </a:extLst>
          </p:cNvPr>
          <p:cNvSpPr txBox="1"/>
          <p:nvPr/>
        </p:nvSpPr>
        <p:spPr>
          <a:xfrm>
            <a:off x="8676640" y="1772141"/>
            <a:ext cx="3233280" cy="3785652"/>
          </a:xfrm>
          <a:prstGeom prst="rect">
            <a:avLst/>
          </a:prstGeom>
          <a:solidFill>
            <a:srgbClr val="FFFF00"/>
          </a:solidFill>
          <a:ln>
            <a:solidFill>
              <a:srgbClr val="002060"/>
            </a:solidFill>
          </a:ln>
        </p:spPr>
        <p:txBody>
          <a:bodyPr wrap="square" rtlCol="0">
            <a:spAutoFit/>
          </a:bodyPr>
          <a:lstStyle/>
          <a:p>
            <a:pPr marL="457200" indent="-457200" algn="l">
              <a:buAutoNum type="arabicPeriod"/>
            </a:pPr>
            <a:r>
              <a:rPr lang="en-GB" sz="2400" dirty="0">
                <a:solidFill>
                  <a:schemeClr val="accent5">
                    <a:lumMod val="50000"/>
                  </a:schemeClr>
                </a:solidFill>
                <a:latin typeface="Century Gothic" panose="020B0502020202020204" pitchFamily="34" charset="0"/>
              </a:rPr>
              <a:t>creates</a:t>
            </a:r>
          </a:p>
          <a:p>
            <a:pPr marL="457200" indent="-457200" algn="l">
              <a:buAutoNum type="arabicPeriod"/>
            </a:pPr>
            <a:r>
              <a:rPr lang="en-GB" sz="2400" dirty="0">
                <a:solidFill>
                  <a:schemeClr val="accent5">
                    <a:lumMod val="50000"/>
                  </a:schemeClr>
                </a:solidFill>
                <a:latin typeface="Century Gothic" panose="020B0502020202020204" pitchFamily="34" charset="0"/>
              </a:rPr>
              <a:t>communicate</a:t>
            </a:r>
          </a:p>
          <a:p>
            <a:pPr marL="457200" indent="-457200" algn="l">
              <a:buAutoNum type="arabicPeriod"/>
            </a:pPr>
            <a:r>
              <a:rPr lang="en-GB" sz="2400" dirty="0">
                <a:solidFill>
                  <a:schemeClr val="accent5">
                    <a:lumMod val="50000"/>
                  </a:schemeClr>
                </a:solidFill>
                <a:latin typeface="Century Gothic" panose="020B0502020202020204" pitchFamily="34" charset="0"/>
              </a:rPr>
              <a:t>illustrate</a:t>
            </a:r>
          </a:p>
          <a:p>
            <a:pPr marL="457200" indent="-457200" algn="l">
              <a:buAutoNum type="arabicPeriod"/>
            </a:pPr>
            <a:r>
              <a:rPr lang="en-GB" sz="2400" dirty="0">
                <a:solidFill>
                  <a:schemeClr val="accent5">
                    <a:lumMod val="50000"/>
                  </a:schemeClr>
                </a:solidFill>
                <a:latin typeface="Century Gothic" panose="020B0502020202020204" pitchFamily="34" charset="0"/>
              </a:rPr>
              <a:t>facilitate</a:t>
            </a:r>
          </a:p>
          <a:p>
            <a:pPr marL="457200" indent="-457200" algn="l">
              <a:buAutoNum type="arabicPeriod"/>
            </a:pPr>
            <a:r>
              <a:rPr lang="en-GB" sz="2400" dirty="0">
                <a:solidFill>
                  <a:schemeClr val="accent5">
                    <a:lumMod val="50000"/>
                  </a:schemeClr>
                </a:solidFill>
                <a:latin typeface="Century Gothic" panose="020B0502020202020204" pitchFamily="34" charset="0"/>
              </a:rPr>
              <a:t>demonstrates</a:t>
            </a:r>
          </a:p>
          <a:p>
            <a:pPr marL="457200" indent="-457200" algn="l">
              <a:buAutoNum type="arabicPeriod"/>
            </a:pPr>
            <a:r>
              <a:rPr lang="en-GB" sz="2400" dirty="0">
                <a:solidFill>
                  <a:schemeClr val="accent5">
                    <a:lumMod val="50000"/>
                  </a:schemeClr>
                </a:solidFill>
                <a:latin typeface="Century Gothic" panose="020B0502020202020204" pitchFamily="34" charset="0"/>
              </a:rPr>
              <a:t>dominate</a:t>
            </a:r>
          </a:p>
          <a:p>
            <a:pPr marL="457200" indent="-457200" algn="l">
              <a:buAutoNum type="arabicPeriod"/>
            </a:pPr>
            <a:r>
              <a:rPr lang="en-GB" sz="2400" dirty="0">
                <a:solidFill>
                  <a:schemeClr val="accent5">
                    <a:lumMod val="50000"/>
                  </a:schemeClr>
                </a:solidFill>
                <a:latin typeface="Century Gothic" panose="020B0502020202020204" pitchFamily="34" charset="0"/>
              </a:rPr>
              <a:t>concentrate</a:t>
            </a:r>
          </a:p>
          <a:p>
            <a:pPr marL="457200" indent="-457200" algn="l">
              <a:buAutoNum type="arabicPeriod"/>
            </a:pPr>
            <a:r>
              <a:rPr lang="en-GB" sz="2400" dirty="0">
                <a:solidFill>
                  <a:schemeClr val="accent5">
                    <a:lumMod val="50000"/>
                  </a:schemeClr>
                </a:solidFill>
                <a:latin typeface="Century Gothic" panose="020B0502020202020204" pitchFamily="34" charset="0"/>
              </a:rPr>
              <a:t>appreciate</a:t>
            </a:r>
          </a:p>
          <a:p>
            <a:pPr marL="457200" indent="-457200" algn="l">
              <a:buAutoNum type="arabicPeriod"/>
            </a:pPr>
            <a:r>
              <a:rPr lang="en-GB" sz="2400" dirty="0">
                <a:solidFill>
                  <a:schemeClr val="accent5">
                    <a:lumMod val="50000"/>
                  </a:schemeClr>
                </a:solidFill>
                <a:latin typeface="Century Gothic" panose="020B0502020202020204" pitchFamily="34" charset="0"/>
              </a:rPr>
              <a:t>complicate</a:t>
            </a:r>
          </a:p>
          <a:p>
            <a:pPr marL="457200" indent="-457200" algn="l">
              <a:buAutoNum type="arabicPeriod"/>
            </a:pPr>
            <a:r>
              <a:rPr lang="en-GB" sz="2400" dirty="0">
                <a:solidFill>
                  <a:schemeClr val="accent5">
                    <a:lumMod val="50000"/>
                  </a:schemeClr>
                </a:solidFill>
                <a:latin typeface="Century Gothic" panose="020B0502020202020204" pitchFamily="34" charset="0"/>
              </a:rPr>
              <a:t>collaborates</a:t>
            </a:r>
          </a:p>
        </p:txBody>
      </p:sp>
      <p:sp>
        <p:nvSpPr>
          <p:cNvPr id="5" name="Rectangle 4">
            <a:extLst>
              <a:ext uri="{FF2B5EF4-FFF2-40B4-BE49-F238E27FC236}">
                <a16:creationId xmlns:a16="http://schemas.microsoft.com/office/drawing/2014/main" id="{47AB1EF5-69FA-4AD1-AC19-D5D3D0150EB8}"/>
              </a:ext>
            </a:extLst>
          </p:cNvPr>
          <p:cNvSpPr/>
          <p:nvPr/>
        </p:nvSpPr>
        <p:spPr>
          <a:xfrm>
            <a:off x="20320" y="5898910"/>
            <a:ext cx="7762240" cy="481569"/>
          </a:xfrm>
          <a:prstGeom prst="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*la bande dessinée</a:t>
            </a:r>
            <a:r>
              <a:rPr lang="fr-FR" sz="2000" dirty="0">
                <a:solidFill>
                  <a:prstClr val="white"/>
                </a:solidFill>
                <a:latin typeface="Century Gothic" panose="020B0502020202020204" pitchFamily="34" charset="0"/>
              </a:rPr>
              <a:t> = </a:t>
            </a:r>
            <a:r>
              <a:rPr lang="en-GB" sz="2000" dirty="0">
                <a:solidFill>
                  <a:prstClr val="white"/>
                </a:solidFill>
                <a:latin typeface="Century Gothic" panose="020B0502020202020204" pitchFamily="34" charset="0"/>
              </a:rPr>
              <a:t>comic, graphic novel</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57714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84A0CBD-547C-48EC-77EA-B11316283DC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Rounded Rectangle 46">
            <a:extLst>
              <a:ext uri="{FF2B5EF4-FFF2-40B4-BE49-F238E27FC236}">
                <a16:creationId xmlns:a16="http://schemas.microsoft.com/office/drawing/2014/main" id="{D38C2AC4-3031-7A65-C6DC-205F38FA9533}"/>
              </a:ext>
            </a:extLst>
          </p:cNvPr>
          <p:cNvSpPr/>
          <p:nvPr/>
        </p:nvSpPr>
        <p:spPr>
          <a:xfrm>
            <a:off x="10709329" y="249869"/>
            <a:ext cx="120059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culture</a:t>
            </a:r>
          </a:p>
        </p:txBody>
      </p:sp>
      <p:sp>
        <p:nvSpPr>
          <p:cNvPr id="9" name="TextBox 8">
            <a:extLst>
              <a:ext uri="{FF2B5EF4-FFF2-40B4-BE49-F238E27FC236}">
                <a16:creationId xmlns:a16="http://schemas.microsoft.com/office/drawing/2014/main" id="{19D19EAC-3922-548C-7B05-BAE7597088DA}"/>
              </a:ext>
            </a:extLst>
          </p:cNvPr>
          <p:cNvSpPr txBox="1"/>
          <p:nvPr/>
        </p:nvSpPr>
        <p:spPr>
          <a:xfrm>
            <a:off x="439236" y="1974513"/>
            <a:ext cx="1131352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14-18; 31-38 </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reading, listening, speaking,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lang="en-US" sz="4000" dirty="0">
                <a:solidFill>
                  <a:srgbClr val="4472C4">
                    <a:lumMod val="50000"/>
                  </a:srgbClr>
                </a:solidFill>
                <a:latin typeface="Century Gothic" panose="020F0302020204030204"/>
              </a:rPr>
              <a:t>Lesson about </a:t>
            </a:r>
            <a:r>
              <a:rPr lang="en-GB" sz="4000" dirty="0">
                <a:solidFill>
                  <a:srgbClr val="4472C4">
                    <a:lumMod val="50000"/>
                  </a:srgbClr>
                </a:solidFill>
                <a:latin typeface="Century Gothic" panose="020F0302020204030204"/>
              </a:rPr>
              <a:t>Covid-19 and law in France </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itle 3">
            <a:extLst>
              <a:ext uri="{FF2B5EF4-FFF2-40B4-BE49-F238E27FC236}">
                <a16:creationId xmlns:a16="http://schemas.microsoft.com/office/drawing/2014/main" id="{0B2338C4-AE7F-5C96-B5DD-78BF08883F8D}"/>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T3.1 Week 5</a:t>
            </a:r>
          </a:p>
        </p:txBody>
      </p:sp>
    </p:spTree>
    <p:extLst>
      <p:ext uri="{BB962C8B-B14F-4D97-AF65-F5344CB8AC3E}">
        <p14:creationId xmlns:p14="http://schemas.microsoft.com/office/powerpoint/2010/main" val="1463673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33090" cy="707849"/>
          </a:xfrm>
        </p:spPr>
        <p:txBody>
          <a:bodyPr>
            <a:normAutofit fontScale="90000"/>
          </a:bodyPr>
          <a:lstStyle/>
          <a:p>
            <a:r>
              <a:rPr lang="fr-FR" sz="3600" b="1" dirty="0">
                <a:solidFill>
                  <a:schemeClr val="bg1"/>
                </a:solidFill>
              </a:rPr>
              <a:t>Les règles covid en France </a:t>
            </a:r>
          </a:p>
        </p:txBody>
      </p:sp>
      <p:sp>
        <p:nvSpPr>
          <p:cNvPr id="34" name="TextBox 33">
            <a:extLst>
              <a:ext uri="{FF2B5EF4-FFF2-40B4-BE49-F238E27FC236}">
                <a16:creationId xmlns:a16="http://schemas.microsoft.com/office/drawing/2014/main" id="{55F76293-F036-D943-9EC1-F5857D9662CB}"/>
              </a:ext>
            </a:extLst>
          </p:cNvPr>
          <p:cNvSpPr txBox="1"/>
          <p:nvPr/>
        </p:nvSpPr>
        <p:spPr>
          <a:xfrm>
            <a:off x="137174" y="1296237"/>
            <a:ext cx="120120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00" b="0" i="0" u="none" strike="noStrike" kern="1200" cap="none" spc="0" normalizeH="0" baseline="0" noProof="0" dirty="0">
                <a:ln>
                  <a:noFill/>
                </a:ln>
                <a:solidFill>
                  <a:srgbClr val="104F75"/>
                </a:solidFill>
                <a:effectLst/>
                <a:uLnTx/>
                <a:uFillTx/>
                <a:latin typeface="Century Gothic" panose="020F0302020204030204"/>
                <a:ea typeface="+mn-ea"/>
                <a:cs typeface="+mn-cs"/>
              </a:rPr>
              <a:t>Océane et Léa parlent des défis de la pandémie. Que disent-elles ? Complète les phrases.</a:t>
            </a:r>
            <a:br>
              <a:rPr kumimoji="0" lang="fr-FR" sz="2100" b="0" i="0" u="none" strike="noStrike" kern="1200" cap="none" spc="0" normalizeH="0" baseline="0" noProof="0" dirty="0">
                <a:ln>
                  <a:noFill/>
                </a:ln>
                <a:solidFill>
                  <a:srgbClr val="104F75"/>
                </a:solidFill>
                <a:effectLst/>
                <a:uLnTx/>
                <a:uFillTx/>
                <a:latin typeface="Century Gothic" panose="020F0302020204030204"/>
                <a:ea typeface="+mn-ea"/>
                <a:cs typeface="+mn-cs"/>
              </a:rPr>
            </a:br>
            <a:r>
              <a:rPr kumimoji="0" lang="fr-FR" sz="2100" b="0" i="0" u="none" strike="noStrike" kern="1200" cap="none" spc="0" normalizeH="0" baseline="0" noProof="0" dirty="0">
                <a:ln>
                  <a:noFill/>
                </a:ln>
                <a:solidFill>
                  <a:srgbClr val="104F75"/>
                </a:solidFill>
                <a:effectLst/>
                <a:uLnTx/>
                <a:uFillTx/>
                <a:latin typeface="Century Gothic" panose="020F0302020204030204"/>
                <a:ea typeface="+mn-ea"/>
                <a:cs typeface="+mn-cs"/>
              </a:rPr>
              <a:t>Quelles règles sont les mêmes qu’en Angleterre, et quelles règles sont différentes ?</a:t>
            </a:r>
          </a:p>
        </p:txBody>
      </p:sp>
      <p:sp>
        <p:nvSpPr>
          <p:cNvPr id="35" name="Rounded Rectangular Callout 34"/>
          <p:cNvSpPr/>
          <p:nvPr/>
        </p:nvSpPr>
        <p:spPr>
          <a:xfrm>
            <a:off x="1729189" y="3247711"/>
            <a:ext cx="4557493" cy="920443"/>
          </a:xfrm>
          <a:prstGeom prst="wedgeRoundRectCallout">
            <a:avLst>
              <a:gd name="adj1" fmla="val -61559"/>
              <a:gd name="adj2" fmla="val 4987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On</a:t>
            </a:r>
            <a:b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respecte une distanciation d’un mètre entre les personnes.</a:t>
            </a:r>
            <a:endPar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36" name="Rectangle 35"/>
          <p:cNvSpPr/>
          <p:nvPr/>
        </p:nvSpPr>
        <p:spPr>
          <a:xfrm>
            <a:off x="2374540" y="3263778"/>
            <a:ext cx="3434316" cy="35398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2. On/il est impossible de</a:t>
            </a:r>
          </a:p>
        </p:txBody>
      </p:sp>
      <p:sp>
        <p:nvSpPr>
          <p:cNvPr id="38" name="Rounded Rectangular Callout 37"/>
          <p:cNvSpPr/>
          <p:nvPr/>
        </p:nvSpPr>
        <p:spPr>
          <a:xfrm>
            <a:off x="269294" y="2319168"/>
            <a:ext cx="4210492" cy="752677"/>
          </a:xfrm>
          <a:prstGeom prst="wedgeRoundRectCallout">
            <a:avLst>
              <a:gd name="adj1" fmla="val -32839"/>
              <a:gd name="adj2" fmla="val 95625"/>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1. Il est difficile de </a:t>
            </a:r>
            <a:b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sortir en France en ce moment.</a:t>
            </a:r>
          </a:p>
        </p:txBody>
      </p:sp>
      <p:sp>
        <p:nvSpPr>
          <p:cNvPr id="40" name="Rectangle 39"/>
          <p:cNvSpPr/>
          <p:nvPr/>
        </p:nvSpPr>
        <p:spPr>
          <a:xfrm>
            <a:off x="924147" y="2362853"/>
            <a:ext cx="3076354" cy="35441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1. On/il est difficile de</a:t>
            </a:r>
          </a:p>
        </p:txBody>
      </p:sp>
      <p:sp>
        <p:nvSpPr>
          <p:cNvPr id="41" name="Rounded Rectangular Callout 40"/>
          <p:cNvSpPr/>
          <p:nvPr/>
        </p:nvSpPr>
        <p:spPr>
          <a:xfrm>
            <a:off x="2151149" y="5497549"/>
            <a:ext cx="3881942" cy="687315"/>
          </a:xfrm>
          <a:prstGeom prst="wedgeRoundRectCallout">
            <a:avLst>
              <a:gd name="adj1" fmla="val -58558"/>
              <a:gd name="adj2" fmla="val 21865"/>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4.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Mais,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on</a:t>
            </a:r>
            <a:b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 un couvre-feu* à 18 heures. </a:t>
            </a:r>
          </a:p>
        </p:txBody>
      </p:sp>
      <p:sp>
        <p:nvSpPr>
          <p:cNvPr id="42" name="Rectangle 41"/>
          <p:cNvSpPr/>
          <p:nvPr/>
        </p:nvSpPr>
        <p:spPr>
          <a:xfrm>
            <a:off x="2461650" y="5506280"/>
            <a:ext cx="3260940" cy="339725"/>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4.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Mais,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on/il est bizarre d’</a:t>
            </a:r>
          </a:p>
        </p:txBody>
      </p:sp>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107" y="3979881"/>
            <a:ext cx="2204983" cy="2204983"/>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1862" y="3892819"/>
            <a:ext cx="2268895" cy="2268895"/>
          </a:xfrm>
          <a:prstGeom prst="rect">
            <a:avLst/>
          </a:prstGeom>
        </p:spPr>
      </p:pic>
      <p:sp>
        <p:nvSpPr>
          <p:cNvPr id="46" name="Rounded Rectangular Callout 45"/>
          <p:cNvSpPr/>
          <p:nvPr/>
        </p:nvSpPr>
        <p:spPr>
          <a:xfrm>
            <a:off x="4750979" y="2319166"/>
            <a:ext cx="7158941" cy="752676"/>
          </a:xfrm>
          <a:prstGeom prst="wedgeRoundRectCallout">
            <a:avLst>
              <a:gd name="adj1" fmla="val 34378"/>
              <a:gd name="adj2" fmla="val 9431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5. Il est interdit de</a:t>
            </a:r>
            <a:b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manger ou boire dans le cinéma et dans le train. </a:t>
            </a:r>
          </a:p>
        </p:txBody>
      </p:sp>
      <p:sp>
        <p:nvSpPr>
          <p:cNvPr id="47" name="Rectangle 46"/>
          <p:cNvSpPr/>
          <p:nvPr/>
        </p:nvSpPr>
        <p:spPr>
          <a:xfrm>
            <a:off x="6577226" y="2415369"/>
            <a:ext cx="3095365" cy="25419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5. On/il est interdit de</a:t>
            </a:r>
          </a:p>
        </p:txBody>
      </p:sp>
      <p:sp>
        <p:nvSpPr>
          <p:cNvPr id="48" name="Rounded Rectangular Callout 47"/>
          <p:cNvSpPr/>
          <p:nvPr/>
        </p:nvSpPr>
        <p:spPr>
          <a:xfrm>
            <a:off x="6167364" y="5172886"/>
            <a:ext cx="4459274" cy="1017441"/>
          </a:xfrm>
          <a:prstGeom prst="wedgeRoundRectCallout">
            <a:avLst>
              <a:gd name="adj1" fmla="val 58516"/>
              <a:gd name="adj2" fmla="val -31115"/>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8.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sait que les règles sont importantes, mais c’est une situation difficile.</a:t>
            </a:r>
          </a:p>
        </p:txBody>
      </p:sp>
      <p:sp>
        <p:nvSpPr>
          <p:cNvPr id="49" name="Rectangle 48"/>
          <p:cNvSpPr/>
          <p:nvPr/>
        </p:nvSpPr>
        <p:spPr>
          <a:xfrm>
            <a:off x="6693444" y="5226643"/>
            <a:ext cx="3461282" cy="25419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8. On/il est essentiel de</a:t>
            </a:r>
          </a:p>
        </p:txBody>
      </p:sp>
      <p:sp>
        <p:nvSpPr>
          <p:cNvPr id="50" name="Rounded Rectangular Callout 49"/>
          <p:cNvSpPr/>
          <p:nvPr/>
        </p:nvSpPr>
        <p:spPr>
          <a:xfrm>
            <a:off x="6454207" y="3303305"/>
            <a:ext cx="3218384" cy="710045"/>
          </a:xfrm>
          <a:prstGeom prst="wedgeRoundRectCallout">
            <a:avLst>
              <a:gd name="adj1" fmla="val 59565"/>
              <a:gd name="adj2" fmla="val 3217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6. On</a:t>
            </a:r>
            <a:b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ne peut pas voyager.</a:t>
            </a:r>
          </a:p>
        </p:txBody>
      </p:sp>
      <p:sp>
        <p:nvSpPr>
          <p:cNvPr id="51"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3" name="Rectangle 52"/>
          <p:cNvSpPr/>
          <p:nvPr/>
        </p:nvSpPr>
        <p:spPr>
          <a:xfrm>
            <a:off x="6516980" y="3373695"/>
            <a:ext cx="3092837" cy="275183"/>
          </a:xfrm>
          <a:prstGeom prst="rect">
            <a:avLst/>
          </a:prstGeom>
          <a:solidFill>
            <a:schemeClr val="accent1">
              <a:lumMod val="20000"/>
              <a:lumOff val="80000"/>
            </a:schemeClr>
          </a:solidFill>
          <a:ln>
            <a:solidFill>
              <a:srgbClr val="E3EAF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6. On/il est important de</a:t>
            </a:r>
          </a:p>
        </p:txBody>
      </p:sp>
      <p:sp>
        <p:nvSpPr>
          <p:cNvPr id="55" name="Rounded Rectangular Callout 54"/>
          <p:cNvSpPr/>
          <p:nvPr/>
        </p:nvSpPr>
        <p:spPr>
          <a:xfrm>
            <a:off x="2016876" y="4344020"/>
            <a:ext cx="4269805" cy="977663"/>
          </a:xfrm>
          <a:prstGeom prst="wedgeRoundRectCallout">
            <a:avLst>
              <a:gd name="adj1" fmla="val -60778"/>
              <a:gd name="adj2" fmla="val 2478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3. Il est possible de </a:t>
            </a:r>
            <a:b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participer aux activités sociales avec un passe sanitaire*.</a:t>
            </a:r>
          </a:p>
        </p:txBody>
      </p:sp>
      <p:sp>
        <p:nvSpPr>
          <p:cNvPr id="44" name="Rectangle 43"/>
          <p:cNvSpPr/>
          <p:nvPr/>
        </p:nvSpPr>
        <p:spPr>
          <a:xfrm>
            <a:off x="2487610" y="4385356"/>
            <a:ext cx="3209020" cy="30532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3. On/il est possible de</a:t>
            </a:r>
          </a:p>
        </p:txBody>
      </p:sp>
      <p:sp>
        <p:nvSpPr>
          <p:cNvPr id="57" name="Rounded Rectangular Callout 56"/>
          <p:cNvSpPr/>
          <p:nvPr/>
        </p:nvSpPr>
        <p:spPr>
          <a:xfrm>
            <a:off x="6693445" y="4244813"/>
            <a:ext cx="3779816" cy="691147"/>
          </a:xfrm>
          <a:prstGeom prst="wedgeRoundRectCallout">
            <a:avLst>
              <a:gd name="adj1" fmla="val 58146"/>
              <a:gd name="adj2" fmla="val 21572"/>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7. Il est nécessaire d’</a:t>
            </a:r>
            <a:b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annuler beaucoup de vols.</a:t>
            </a:r>
          </a:p>
        </p:txBody>
      </p:sp>
      <p:sp>
        <p:nvSpPr>
          <p:cNvPr id="54" name="Rectangle 53"/>
          <p:cNvSpPr/>
          <p:nvPr/>
        </p:nvSpPr>
        <p:spPr>
          <a:xfrm>
            <a:off x="7036934" y="4293664"/>
            <a:ext cx="3092838" cy="29672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7. On/il est nécessaire d’</a:t>
            </a:r>
          </a:p>
        </p:txBody>
      </p:sp>
      <p:sp>
        <p:nvSpPr>
          <p:cNvPr id="58" name="Rounded Rectangle 46">
            <a:extLst>
              <a:ext uri="{FF2B5EF4-FFF2-40B4-BE49-F238E27FC236}">
                <a16:creationId xmlns:a16="http://schemas.microsoft.com/office/drawing/2014/main" id="{FB09667E-50A2-4099-B9F5-10D9728BF65D}"/>
              </a:ext>
            </a:extLst>
          </p:cNvPr>
          <p:cNvSpPr/>
          <p:nvPr/>
        </p:nvSpPr>
        <p:spPr>
          <a:xfrm>
            <a:off x="6614492" y="187158"/>
            <a:ext cx="3785237" cy="972472"/>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*passe sanitaire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proof of vaccination or negative test</a:t>
            </a:r>
            <a:b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couvre-feu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curfew</a:t>
            </a:r>
          </a:p>
        </p:txBody>
      </p:sp>
    </p:spTree>
    <p:extLst>
      <p:ext uri="{BB962C8B-B14F-4D97-AF65-F5344CB8AC3E}">
        <p14:creationId xmlns:p14="http://schemas.microsoft.com/office/powerpoint/2010/main" val="156913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animBg="1"/>
      <p:bldP spid="42" grpId="0" animBg="1"/>
      <p:bldP spid="47" grpId="0" animBg="1"/>
      <p:bldP spid="49" grpId="0" animBg="1"/>
      <p:bldP spid="53" grpId="0" animBg="1"/>
      <p:bldP spid="44" grpId="0" animBg="1"/>
      <p:bldP spid="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8940801" cy="867128"/>
          </a:xfrm>
          <a:prstGeom prst="rect">
            <a:avLst/>
          </a:prstGeom>
        </p:spPr>
      </p:pic>
      <p:sp>
        <p:nvSpPr>
          <p:cNvPr id="4" name="Title 3"/>
          <p:cNvSpPr>
            <a:spLocks noGrp="1"/>
          </p:cNvSpPr>
          <p:nvPr>
            <p:ph type="title"/>
          </p:nvPr>
        </p:nvSpPr>
        <p:spPr>
          <a:xfrm>
            <a:off x="0" y="296864"/>
            <a:ext cx="7162800" cy="707849"/>
          </a:xfrm>
        </p:spPr>
        <p:txBody>
          <a:bodyPr>
            <a:normAutofit/>
          </a:bodyPr>
          <a:lstStyle/>
          <a:p>
            <a:r>
              <a:rPr lang="fr-FR" sz="3600" b="1" dirty="0">
                <a:solidFill>
                  <a:schemeClr val="bg1"/>
                </a:solidFill>
              </a:rPr>
              <a:t>Les règles du covid en France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cxnSp>
        <p:nvCxnSpPr>
          <p:cNvPr id="3" name="Straight Connector 2"/>
          <p:cNvCxnSpPr/>
          <p:nvPr/>
        </p:nvCxnSpPr>
        <p:spPr>
          <a:xfrm>
            <a:off x="6211753" y="1557457"/>
            <a:ext cx="18288" cy="4398264"/>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22351" y="1456660"/>
            <a:ext cx="2775098" cy="523220"/>
          </a:xfrm>
          <a:prstGeom prst="rect">
            <a:avLst/>
          </a:prstGeom>
          <a:noFill/>
        </p:spPr>
        <p:txBody>
          <a:bodyPr wrap="square" rtlCol="0">
            <a:spAutoFit/>
          </a:bodyPr>
          <a:lstStyle/>
          <a:p>
            <a:pPr algn="ctr"/>
            <a:r>
              <a:rPr lang="en-GB" sz="2800" dirty="0">
                <a:solidFill>
                  <a:srgbClr val="104F75"/>
                </a:solidFill>
                <a:latin typeface="Century Gothic" panose="020B0502020202020204" pitchFamily="34" charset="0"/>
              </a:rPr>
              <a:t>les </a:t>
            </a:r>
            <a:r>
              <a:rPr lang="fr-FR" sz="2800" dirty="0">
                <a:solidFill>
                  <a:srgbClr val="104F75"/>
                </a:solidFill>
                <a:latin typeface="Century Gothic" panose="020B0502020202020204" pitchFamily="34" charset="0"/>
              </a:rPr>
              <a:t>mêmes</a:t>
            </a:r>
            <a:r>
              <a:rPr lang="en-GB" sz="2800" dirty="0">
                <a:solidFill>
                  <a:srgbClr val="104F75"/>
                </a:solidFill>
                <a:latin typeface="Century Gothic" panose="020B0502020202020204" pitchFamily="34" charset="0"/>
              </a:rPr>
              <a:t> </a:t>
            </a:r>
          </a:p>
        </p:txBody>
      </p:sp>
      <p:sp>
        <p:nvSpPr>
          <p:cNvPr id="15" name="TextBox 14"/>
          <p:cNvSpPr txBox="1"/>
          <p:nvPr/>
        </p:nvSpPr>
        <p:spPr>
          <a:xfrm>
            <a:off x="7558863" y="1456660"/>
            <a:ext cx="2775098" cy="523220"/>
          </a:xfrm>
          <a:prstGeom prst="rect">
            <a:avLst/>
          </a:prstGeom>
          <a:noFill/>
        </p:spPr>
        <p:txBody>
          <a:bodyPr wrap="square" rtlCol="0">
            <a:spAutoFit/>
          </a:bodyPr>
          <a:lstStyle/>
          <a:p>
            <a:pPr algn="ctr"/>
            <a:r>
              <a:rPr lang="fr-FR" sz="2800" dirty="0">
                <a:solidFill>
                  <a:srgbClr val="104F75"/>
                </a:solidFill>
                <a:latin typeface="Century Gothic" panose="020B0502020202020204" pitchFamily="34" charset="0"/>
              </a:rPr>
              <a:t>différentes</a:t>
            </a:r>
          </a:p>
        </p:txBody>
      </p:sp>
      <p:sp>
        <p:nvSpPr>
          <p:cNvPr id="16" name="TextBox 15"/>
          <p:cNvSpPr txBox="1"/>
          <p:nvPr/>
        </p:nvSpPr>
        <p:spPr>
          <a:xfrm>
            <a:off x="361507" y="2254102"/>
            <a:ext cx="5443870" cy="1200329"/>
          </a:xfrm>
          <a:prstGeom prst="rect">
            <a:avLst/>
          </a:prstGeom>
          <a:noFill/>
        </p:spPr>
        <p:txBody>
          <a:bodyPr wrap="square" rtlCol="0">
            <a:spAutoFit/>
          </a:bodyPr>
          <a:lstStyle/>
          <a:p>
            <a:pPr marL="342900" indent="-342900" algn="l">
              <a:buFont typeface="Arial" panose="020B0604020202020204" pitchFamily="34" charset="0"/>
              <a:buChar char="•"/>
            </a:pPr>
            <a:r>
              <a:rPr lang="en-GB" sz="2400" dirty="0">
                <a:solidFill>
                  <a:srgbClr val="104F75"/>
                </a:solidFill>
                <a:latin typeface="Century Gothic" panose="020B0502020202020204" pitchFamily="34" charset="0"/>
              </a:rPr>
              <a:t>not possible to travel</a:t>
            </a:r>
          </a:p>
          <a:p>
            <a:pPr marL="342900" indent="-342900" algn="l">
              <a:buFont typeface="Arial" panose="020B0604020202020204" pitchFamily="34" charset="0"/>
              <a:buChar char="•"/>
            </a:pPr>
            <a:r>
              <a:rPr lang="en-GB" sz="2400" dirty="0">
                <a:solidFill>
                  <a:srgbClr val="104F75"/>
                </a:solidFill>
                <a:latin typeface="Century Gothic" panose="020B0502020202020204" pitchFamily="34" charset="0"/>
              </a:rPr>
              <a:t>necessary to cancel a lot of flights </a:t>
            </a:r>
          </a:p>
        </p:txBody>
      </p:sp>
      <p:sp>
        <p:nvSpPr>
          <p:cNvPr id="17" name="TextBox 16"/>
          <p:cNvSpPr txBox="1"/>
          <p:nvPr/>
        </p:nvSpPr>
        <p:spPr>
          <a:xfrm>
            <a:off x="6636417" y="2254101"/>
            <a:ext cx="5273503" cy="2308324"/>
          </a:xfrm>
          <a:prstGeom prst="rect">
            <a:avLst/>
          </a:prstGeom>
          <a:noFill/>
        </p:spPr>
        <p:txBody>
          <a:bodyPr wrap="square" rtlCol="0">
            <a:spAutoFit/>
          </a:bodyPr>
          <a:lstStyle/>
          <a:p>
            <a:pPr marL="342900" indent="-342900" algn="l">
              <a:buFont typeface="Arial" panose="020B0604020202020204" pitchFamily="34" charset="0"/>
              <a:buChar char="•"/>
            </a:pPr>
            <a:r>
              <a:rPr lang="en-GB" sz="2400" dirty="0">
                <a:solidFill>
                  <a:srgbClr val="104F75"/>
                </a:solidFill>
                <a:latin typeface="Century Gothic" panose="020B0502020202020204" pitchFamily="34" charset="0"/>
              </a:rPr>
              <a:t>social distancing of 1 metre</a:t>
            </a:r>
          </a:p>
          <a:p>
            <a:pPr marL="342900" indent="-342900" algn="l">
              <a:buFont typeface="Arial" panose="020B0604020202020204" pitchFamily="34" charset="0"/>
              <a:buChar char="•"/>
            </a:pPr>
            <a:r>
              <a:rPr lang="en-GB" sz="2400" dirty="0">
                <a:solidFill>
                  <a:srgbClr val="104F75"/>
                </a:solidFill>
                <a:latin typeface="Century Gothic" panose="020B0502020202020204" pitchFamily="34" charset="0"/>
              </a:rPr>
              <a:t>possible to participate in social events with a </a:t>
            </a:r>
            <a:r>
              <a:rPr lang="fr-FR" sz="2400" dirty="0">
                <a:solidFill>
                  <a:srgbClr val="104F75"/>
                </a:solidFill>
                <a:latin typeface="Century Gothic" panose="020B0502020202020204" pitchFamily="34" charset="0"/>
              </a:rPr>
              <a:t>passe</a:t>
            </a:r>
            <a:r>
              <a:rPr lang="en-GB" sz="2400" dirty="0">
                <a:solidFill>
                  <a:srgbClr val="104F75"/>
                </a:solidFill>
                <a:latin typeface="Century Gothic" panose="020B0502020202020204" pitchFamily="34" charset="0"/>
              </a:rPr>
              <a:t> </a:t>
            </a:r>
            <a:r>
              <a:rPr lang="fr-FR" sz="2400" dirty="0">
                <a:solidFill>
                  <a:srgbClr val="104F75"/>
                </a:solidFill>
                <a:latin typeface="Century Gothic" panose="020B0502020202020204" pitchFamily="34" charset="0"/>
              </a:rPr>
              <a:t>sanitaire</a:t>
            </a:r>
          </a:p>
          <a:p>
            <a:pPr marL="342900" indent="-342900" algn="l">
              <a:buFont typeface="Arial" panose="020B0604020202020204" pitchFamily="34" charset="0"/>
              <a:buChar char="•"/>
            </a:pPr>
            <a:r>
              <a:rPr lang="en-GB" sz="2400" dirty="0">
                <a:solidFill>
                  <a:srgbClr val="104F75"/>
                </a:solidFill>
                <a:latin typeface="Century Gothic" panose="020B0502020202020204" pitchFamily="34" charset="0"/>
              </a:rPr>
              <a:t>18.00 curfew</a:t>
            </a:r>
          </a:p>
          <a:p>
            <a:pPr marL="342900" indent="-342900" algn="l">
              <a:buFont typeface="Arial" panose="020B0604020202020204" pitchFamily="34" charset="0"/>
              <a:buChar char="•"/>
            </a:pPr>
            <a:r>
              <a:rPr lang="en-GB" sz="2400" dirty="0">
                <a:solidFill>
                  <a:srgbClr val="104F75"/>
                </a:solidFill>
                <a:latin typeface="Century Gothic" panose="020B0502020202020204" pitchFamily="34" charset="0"/>
              </a:rPr>
              <a:t>eating and drinking in cinemas and trains is banned</a:t>
            </a:r>
          </a:p>
        </p:txBody>
      </p:sp>
      <p:pic>
        <p:nvPicPr>
          <p:cNvPr id="5122" name="Picture 2" descr="Sign, Stop, Halt, Warning, H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220" y="3623276"/>
            <a:ext cx="2332444" cy="2332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6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096001" cy="707849"/>
          </a:xfrm>
        </p:spPr>
        <p:txBody>
          <a:bodyPr>
            <a:noAutofit/>
          </a:bodyPr>
          <a:lstStyle/>
          <a:p>
            <a:r>
              <a:rPr lang="fr-FR" sz="3200" b="1" dirty="0">
                <a:solidFill>
                  <a:schemeClr val="bg1"/>
                </a:solidFill>
              </a:rPr>
              <a:t>Bise ou pas bise ?</a:t>
            </a:r>
          </a:p>
        </p:txBody>
      </p:sp>
      <p:sp>
        <p:nvSpPr>
          <p:cNvPr id="6"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8194" name="Picture 2" descr="Two women kissing each other by meeting stock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6017" y="3050978"/>
            <a:ext cx="3350119" cy="2014451"/>
          </a:xfrm>
          <a:prstGeom prst="rect">
            <a:avLst/>
          </a:prstGeom>
          <a:noFill/>
          <a:extLst>
            <a:ext uri="{909E8E84-426E-40DD-AFC4-6F175D3DCCD1}">
              <a14:hiddenFill xmlns:a14="http://schemas.microsoft.com/office/drawing/2010/main">
                <a:solidFill>
                  <a:srgbClr val="FFFFFF"/>
                </a:solidFill>
              </a14:hiddenFill>
            </a:ext>
          </a:extLst>
        </p:spPr>
      </p:pic>
      <p:sp>
        <p:nvSpPr>
          <p:cNvPr id="9" name="Action Button: Custom 16">
            <a:hlinkClick r:id="" action="ppaction://noaction" highlightClick="1">
              <a:snd r:embed="rId5" name="9.3.1.5-slide16_number1_no_beep.wav"/>
            </a:hlinkClick>
            <a:extLst>
              <a:ext uri="{FF2B5EF4-FFF2-40B4-BE49-F238E27FC236}">
                <a16:creationId xmlns:a16="http://schemas.microsoft.com/office/drawing/2014/main" id="{00B3E4C1-DFF4-46C3-8013-784275E7AA6B}"/>
              </a:ext>
            </a:extLst>
          </p:cNvPr>
          <p:cNvSpPr/>
          <p:nvPr/>
        </p:nvSpPr>
        <p:spPr>
          <a:xfrm>
            <a:off x="390044" y="22303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6" name="9.3.1.5-slide16_number2_no_beep.wav"/>
            </a:hlinkClick>
            <a:extLst>
              <a:ext uri="{FF2B5EF4-FFF2-40B4-BE49-F238E27FC236}">
                <a16:creationId xmlns:a16="http://schemas.microsoft.com/office/drawing/2014/main" id="{5B92A95F-523A-4E36-B65E-94DAE9FBB368}"/>
              </a:ext>
            </a:extLst>
          </p:cNvPr>
          <p:cNvSpPr/>
          <p:nvPr/>
        </p:nvSpPr>
        <p:spPr>
          <a:xfrm>
            <a:off x="390044" y="27292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7" name="9.3.1.5-slide16_number3_no_beep.wav"/>
            </a:hlinkClick>
            <a:extLst>
              <a:ext uri="{FF2B5EF4-FFF2-40B4-BE49-F238E27FC236}">
                <a16:creationId xmlns:a16="http://schemas.microsoft.com/office/drawing/2014/main" id="{D4B491BE-DEE1-4BAB-B62E-08BEC8F84C2F}"/>
              </a:ext>
            </a:extLst>
          </p:cNvPr>
          <p:cNvSpPr/>
          <p:nvPr/>
        </p:nvSpPr>
        <p:spPr>
          <a:xfrm>
            <a:off x="390044" y="32281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8" name="9.3.1.5-slide16_number4_no_beep.wav"/>
            </a:hlinkClick>
            <a:extLst>
              <a:ext uri="{FF2B5EF4-FFF2-40B4-BE49-F238E27FC236}">
                <a16:creationId xmlns:a16="http://schemas.microsoft.com/office/drawing/2014/main" id="{7C5D1C98-B338-48C7-A0D6-9CC93C596CA9}"/>
              </a:ext>
            </a:extLst>
          </p:cNvPr>
          <p:cNvSpPr/>
          <p:nvPr/>
        </p:nvSpPr>
        <p:spPr>
          <a:xfrm>
            <a:off x="390044" y="37271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9" name="9.3.1.5-slide16_number5_no_beep.wav"/>
            </a:hlinkClick>
            <a:extLst>
              <a:ext uri="{FF2B5EF4-FFF2-40B4-BE49-F238E27FC236}">
                <a16:creationId xmlns:a16="http://schemas.microsoft.com/office/drawing/2014/main" id="{735F5EA0-D015-4C01-9444-94092DE5E112}"/>
              </a:ext>
            </a:extLst>
          </p:cNvPr>
          <p:cNvSpPr/>
          <p:nvPr/>
        </p:nvSpPr>
        <p:spPr>
          <a:xfrm>
            <a:off x="390044" y="42260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10" name="9.3.1.5-slide16_number6_no_beep.wav"/>
            </a:hlinkClick>
            <a:extLst>
              <a:ext uri="{FF2B5EF4-FFF2-40B4-BE49-F238E27FC236}">
                <a16:creationId xmlns:a16="http://schemas.microsoft.com/office/drawing/2014/main" id="{C85FFF45-DBEA-4B31-808F-B9B100F63A1A}"/>
              </a:ext>
            </a:extLst>
          </p:cNvPr>
          <p:cNvSpPr/>
          <p:nvPr/>
        </p:nvSpPr>
        <p:spPr>
          <a:xfrm>
            <a:off x="390044" y="472500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1" name="9.3.1.5-slide16_number7_no_beep.wav"/>
            </a:hlinkClick>
            <a:extLst>
              <a:ext uri="{FF2B5EF4-FFF2-40B4-BE49-F238E27FC236}">
                <a16:creationId xmlns:a16="http://schemas.microsoft.com/office/drawing/2014/main" id="{C30A216B-AEBB-4E5C-9D72-F3186157431E}"/>
              </a:ext>
            </a:extLst>
          </p:cNvPr>
          <p:cNvSpPr/>
          <p:nvPr/>
        </p:nvSpPr>
        <p:spPr>
          <a:xfrm>
            <a:off x="390044" y="522394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2" name="9.3.1.5-slide16_number8_no_beep.wav"/>
            </a:hlinkClick>
            <a:extLst>
              <a:ext uri="{FF2B5EF4-FFF2-40B4-BE49-F238E27FC236}">
                <a16:creationId xmlns:a16="http://schemas.microsoft.com/office/drawing/2014/main" id="{B283615F-33BB-4FCE-934D-0B85B4100205}"/>
              </a:ext>
            </a:extLst>
          </p:cNvPr>
          <p:cNvSpPr/>
          <p:nvPr/>
        </p:nvSpPr>
        <p:spPr>
          <a:xfrm>
            <a:off x="390044" y="572288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8</a:t>
            </a:r>
          </a:p>
        </p:txBody>
      </p:sp>
      <p:sp>
        <p:nvSpPr>
          <p:cNvPr id="17" name="TextBox 16">
            <a:extLst>
              <a:ext uri="{FF2B5EF4-FFF2-40B4-BE49-F238E27FC236}">
                <a16:creationId xmlns:a16="http://schemas.microsoft.com/office/drawing/2014/main" id="{A2AECFFE-55D9-ED46-9E49-F19805C09A6A}"/>
              </a:ext>
            </a:extLst>
          </p:cNvPr>
          <p:cNvSpPr txBox="1"/>
          <p:nvPr/>
        </p:nvSpPr>
        <p:spPr>
          <a:xfrm>
            <a:off x="179999" y="1296000"/>
            <a:ext cx="1190921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00" b="0" i="0" u="none" strike="noStrike" kern="1200" cap="none" spc="0" normalizeH="0" baseline="0" dirty="0">
                <a:ln>
                  <a:noFill/>
                </a:ln>
                <a:solidFill>
                  <a:srgbClr val="104F75"/>
                </a:solidFill>
                <a:effectLst/>
                <a:uLnTx/>
                <a:uFillTx/>
                <a:latin typeface="Century Gothic" panose="020F0302020204030204"/>
                <a:ea typeface="+mn-ea"/>
                <a:cs typeface="+mn-cs"/>
              </a:rPr>
              <a:t>La bise, c’est une salutation française. On fait une bise dans l’air à côté de la joue.*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00" b="0" i="0" u="none" strike="noStrike" kern="1200" cap="none" spc="0" normalizeH="0" baseline="0" dirty="0">
                <a:ln>
                  <a:noFill/>
                </a:ln>
                <a:solidFill>
                  <a:srgbClr val="104F75"/>
                </a:solidFill>
                <a:effectLst/>
                <a:uLnTx/>
                <a:uFillTx/>
                <a:latin typeface="Century Gothic" panose="020F0302020204030204"/>
                <a:ea typeface="+mn-ea"/>
                <a:cs typeface="+mn-cs"/>
              </a:rPr>
              <a:t>Quel effet a la pandémie sur cette tradition ? Écoute, complète et réponds aux questions.</a:t>
            </a:r>
          </a:p>
        </p:txBody>
      </p:sp>
      <p:sp>
        <p:nvSpPr>
          <p:cNvPr id="3" name="TextBox 2"/>
          <p:cNvSpPr txBox="1"/>
          <p:nvPr/>
        </p:nvSpPr>
        <p:spPr>
          <a:xfrm>
            <a:off x="950976" y="2230310"/>
            <a:ext cx="83759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You can </a:t>
            </a:r>
            <a:r>
              <a:rPr lang="en-GB" sz="2000" dirty="0">
                <a:solidFill>
                  <a:schemeClr val="accent1">
                    <a:lumMod val="50000"/>
                  </a:schemeClr>
                </a:solidFill>
                <a:latin typeface="Century Gothic" panose="020F0302020204030204"/>
              </a:rPr>
              <a:t>kiss someone’s cheeks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to say both ‘hello’ and</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‘goodbye’.</a:t>
            </a:r>
          </a:p>
        </p:txBody>
      </p:sp>
      <p:sp>
        <p:nvSpPr>
          <p:cNvPr id="19" name="TextBox 18"/>
          <p:cNvSpPr txBox="1"/>
          <p:nvPr/>
        </p:nvSpPr>
        <p:spPr>
          <a:xfrm>
            <a:off x="950976" y="2728075"/>
            <a:ext cx="664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You </a:t>
            </a:r>
            <a:r>
              <a:rPr lang="en-GB" sz="2000" dirty="0">
                <a:solidFill>
                  <a:schemeClr val="accent1">
                    <a:lumMod val="50000"/>
                  </a:schemeClr>
                </a:solidFill>
                <a:latin typeface="Century Gothic" panose="020F0302020204030204"/>
              </a:rPr>
              <a:t>often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lang="en-GB" sz="2000" dirty="0">
                <a:solidFill>
                  <a:schemeClr val="accent1">
                    <a:lumMod val="50000"/>
                  </a:schemeClr>
                </a:solidFill>
                <a:latin typeface="Century Gothic" panose="020F0302020204030204"/>
              </a:rPr>
              <a:t>kiss the cheeks of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friends and family.</a:t>
            </a:r>
          </a:p>
        </p:txBody>
      </p:sp>
      <p:sp>
        <p:nvSpPr>
          <p:cNvPr id="20" name="TextBox 19"/>
          <p:cNvSpPr txBox="1"/>
          <p:nvPr/>
        </p:nvSpPr>
        <p:spPr>
          <a:xfrm>
            <a:off x="950976" y="3227012"/>
            <a:ext cx="6645600" cy="400110"/>
          </a:xfrm>
          <a:prstGeom prst="rect">
            <a:avLst/>
          </a:prstGeom>
          <a:noFill/>
        </p:spPr>
        <p:txBody>
          <a:bodyPr wrap="square" rtlCol="0">
            <a:spAutoFit/>
          </a:bodyPr>
          <a:lstStyle/>
          <a:p>
            <a:pPr lvl="0">
              <a:defRPr/>
            </a:pPr>
            <a:r>
              <a:rPr lang="en-GB" sz="2000" dirty="0">
                <a:solidFill>
                  <a:schemeClr val="accent1">
                    <a:lumMod val="50000"/>
                  </a:schemeClr>
                </a:solidFill>
                <a:latin typeface="Century Gothic" panose="020B0502020202020204" pitchFamily="34" charset="0"/>
              </a:rPr>
              <a:t>You can’t kiss the cheeks of colleagues.</a:t>
            </a:r>
          </a:p>
        </p:txBody>
      </p:sp>
      <p:sp>
        <p:nvSpPr>
          <p:cNvPr id="21" name="TextBox 20"/>
          <p:cNvSpPr txBox="1"/>
          <p:nvPr/>
        </p:nvSpPr>
        <p:spPr>
          <a:xfrm>
            <a:off x="950976" y="3725363"/>
            <a:ext cx="664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The number of kisses is the same all over France.</a:t>
            </a:r>
          </a:p>
        </p:txBody>
      </p:sp>
      <p:sp>
        <p:nvSpPr>
          <p:cNvPr id="22" name="TextBox 21"/>
          <p:cNvSpPr txBox="1"/>
          <p:nvPr/>
        </p:nvSpPr>
        <p:spPr>
          <a:xfrm>
            <a:off x="950976" y="4223714"/>
            <a:ext cx="73303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F0302020204030204"/>
              </a:rPr>
              <a:t>You must be at least one metre away from other people.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23" name="TextBox 22"/>
          <p:cNvSpPr txBox="1"/>
          <p:nvPr/>
        </p:nvSpPr>
        <p:spPr>
          <a:xfrm>
            <a:off x="950976" y="4722065"/>
            <a:ext cx="7845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You can continue kissing people</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on the cheeks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for now.</a:t>
            </a:r>
          </a:p>
        </p:txBody>
      </p:sp>
      <p:sp>
        <p:nvSpPr>
          <p:cNvPr id="24" name="TextBox 23"/>
          <p:cNvSpPr txBox="1"/>
          <p:nvPr/>
        </p:nvSpPr>
        <p:spPr>
          <a:xfrm>
            <a:off x="950976" y="5220416"/>
            <a:ext cx="74163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Kissing people on the cheeks is a recent craze in France.</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5" name="TextBox 24"/>
          <p:cNvSpPr txBox="1"/>
          <p:nvPr/>
        </p:nvSpPr>
        <p:spPr>
          <a:xfrm>
            <a:off x="950976" y="5718770"/>
            <a:ext cx="86948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People who have had the vaccine are going to stop doing ‘la</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bise</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 name="TextBox 1"/>
          <p:cNvSpPr txBox="1"/>
          <p:nvPr/>
        </p:nvSpPr>
        <p:spPr>
          <a:xfrm>
            <a:off x="9326880" y="2195562"/>
            <a:ext cx="287755" cy="461665"/>
          </a:xfrm>
          <a:prstGeom prst="rect">
            <a:avLst/>
          </a:prstGeom>
          <a:noFill/>
        </p:spPr>
        <p:txBody>
          <a:bodyPr wrap="square" rtlCol="0">
            <a:spAutoFit/>
          </a:bodyPr>
          <a:lstStyle/>
          <a:p>
            <a:pPr algn="l"/>
            <a:r>
              <a:rPr lang="en-GB" sz="2400" dirty="0">
                <a:solidFill>
                  <a:srgbClr val="E87D1E"/>
                </a:solidFill>
                <a:latin typeface="Century Gothic" panose="020B0502020202020204" pitchFamily="34" charset="0"/>
              </a:rPr>
              <a:t>T</a:t>
            </a:r>
          </a:p>
        </p:txBody>
      </p:sp>
      <p:sp>
        <p:nvSpPr>
          <p:cNvPr id="28" name="TextBox 27"/>
          <p:cNvSpPr txBox="1"/>
          <p:nvPr/>
        </p:nvSpPr>
        <p:spPr>
          <a:xfrm>
            <a:off x="6777848" y="2696416"/>
            <a:ext cx="287755" cy="461665"/>
          </a:xfrm>
          <a:prstGeom prst="rect">
            <a:avLst/>
          </a:prstGeom>
          <a:noFill/>
        </p:spPr>
        <p:txBody>
          <a:bodyPr wrap="square" rtlCol="0">
            <a:spAutoFit/>
          </a:bodyPr>
          <a:lstStyle/>
          <a:p>
            <a:pPr algn="l"/>
            <a:r>
              <a:rPr lang="en-GB" sz="2400" dirty="0">
                <a:solidFill>
                  <a:srgbClr val="E87D1E"/>
                </a:solidFill>
                <a:latin typeface="Century Gothic" panose="020B0502020202020204" pitchFamily="34" charset="0"/>
              </a:rPr>
              <a:t>T</a:t>
            </a:r>
          </a:p>
        </p:txBody>
      </p:sp>
      <p:sp>
        <p:nvSpPr>
          <p:cNvPr id="29" name="TextBox 28"/>
          <p:cNvSpPr txBox="1"/>
          <p:nvPr/>
        </p:nvSpPr>
        <p:spPr>
          <a:xfrm>
            <a:off x="5990730" y="3198949"/>
            <a:ext cx="287755" cy="461665"/>
          </a:xfrm>
          <a:prstGeom prst="rect">
            <a:avLst/>
          </a:prstGeom>
          <a:noFill/>
        </p:spPr>
        <p:txBody>
          <a:bodyPr wrap="square" rtlCol="0">
            <a:spAutoFit/>
          </a:bodyPr>
          <a:lstStyle/>
          <a:p>
            <a:pPr algn="l"/>
            <a:r>
              <a:rPr lang="en-GB" sz="2400" dirty="0">
                <a:solidFill>
                  <a:srgbClr val="E87D1E"/>
                </a:solidFill>
                <a:latin typeface="Century Gothic" panose="020B0502020202020204" pitchFamily="34" charset="0"/>
              </a:rPr>
              <a:t>F</a:t>
            </a:r>
          </a:p>
        </p:txBody>
      </p:sp>
      <p:sp>
        <p:nvSpPr>
          <p:cNvPr id="30" name="TextBox 29"/>
          <p:cNvSpPr txBox="1"/>
          <p:nvPr/>
        </p:nvSpPr>
        <p:spPr>
          <a:xfrm>
            <a:off x="6947620" y="3694294"/>
            <a:ext cx="311921" cy="461665"/>
          </a:xfrm>
          <a:prstGeom prst="rect">
            <a:avLst/>
          </a:prstGeom>
          <a:noFill/>
        </p:spPr>
        <p:txBody>
          <a:bodyPr wrap="square" rtlCol="0">
            <a:spAutoFit/>
          </a:bodyPr>
          <a:lstStyle/>
          <a:p>
            <a:pPr algn="l"/>
            <a:r>
              <a:rPr lang="en-GB" sz="2400" dirty="0">
                <a:solidFill>
                  <a:srgbClr val="E87D1E"/>
                </a:solidFill>
                <a:latin typeface="Century Gothic" panose="020B0502020202020204" pitchFamily="34" charset="0"/>
              </a:rPr>
              <a:t>F</a:t>
            </a:r>
          </a:p>
        </p:txBody>
      </p:sp>
      <p:sp>
        <p:nvSpPr>
          <p:cNvPr id="31" name="TextBox 30"/>
          <p:cNvSpPr txBox="1"/>
          <p:nvPr/>
        </p:nvSpPr>
        <p:spPr>
          <a:xfrm>
            <a:off x="8055439" y="4192350"/>
            <a:ext cx="311921" cy="461665"/>
          </a:xfrm>
          <a:prstGeom prst="rect">
            <a:avLst/>
          </a:prstGeom>
          <a:noFill/>
        </p:spPr>
        <p:txBody>
          <a:bodyPr wrap="square" rtlCol="0">
            <a:spAutoFit/>
          </a:bodyPr>
          <a:lstStyle/>
          <a:p>
            <a:pPr algn="l"/>
            <a:r>
              <a:rPr lang="en-GB" sz="2400" dirty="0">
                <a:solidFill>
                  <a:srgbClr val="E87D1E"/>
                </a:solidFill>
                <a:latin typeface="Century Gothic" panose="020B0502020202020204" pitchFamily="34" charset="0"/>
              </a:rPr>
              <a:t>T</a:t>
            </a:r>
          </a:p>
        </p:txBody>
      </p:sp>
      <p:sp>
        <p:nvSpPr>
          <p:cNvPr id="32" name="TextBox 31"/>
          <p:cNvSpPr txBox="1"/>
          <p:nvPr/>
        </p:nvSpPr>
        <p:spPr>
          <a:xfrm>
            <a:off x="8032153" y="4691287"/>
            <a:ext cx="311921" cy="461665"/>
          </a:xfrm>
          <a:prstGeom prst="rect">
            <a:avLst/>
          </a:prstGeom>
          <a:noFill/>
        </p:spPr>
        <p:txBody>
          <a:bodyPr wrap="square" rtlCol="0">
            <a:spAutoFit/>
          </a:bodyPr>
          <a:lstStyle/>
          <a:p>
            <a:pPr algn="l"/>
            <a:r>
              <a:rPr lang="en-GB" sz="2400" dirty="0">
                <a:solidFill>
                  <a:srgbClr val="E87D1E"/>
                </a:solidFill>
                <a:latin typeface="Century Gothic" panose="020B0502020202020204" pitchFamily="34" charset="0"/>
              </a:rPr>
              <a:t>F</a:t>
            </a:r>
          </a:p>
        </p:txBody>
      </p:sp>
      <p:sp>
        <p:nvSpPr>
          <p:cNvPr id="33" name="TextBox 32"/>
          <p:cNvSpPr txBox="1"/>
          <p:nvPr/>
        </p:nvSpPr>
        <p:spPr>
          <a:xfrm>
            <a:off x="8032152" y="5204079"/>
            <a:ext cx="311921" cy="461665"/>
          </a:xfrm>
          <a:prstGeom prst="rect">
            <a:avLst/>
          </a:prstGeom>
          <a:noFill/>
        </p:spPr>
        <p:txBody>
          <a:bodyPr wrap="square" rtlCol="0">
            <a:spAutoFit/>
          </a:bodyPr>
          <a:lstStyle/>
          <a:p>
            <a:pPr algn="l"/>
            <a:r>
              <a:rPr lang="en-GB" sz="2400" dirty="0">
                <a:solidFill>
                  <a:srgbClr val="E87D1E"/>
                </a:solidFill>
                <a:latin typeface="Century Gothic" panose="020B0502020202020204" pitchFamily="34" charset="0"/>
              </a:rPr>
              <a:t>F</a:t>
            </a:r>
          </a:p>
        </p:txBody>
      </p:sp>
      <p:sp>
        <p:nvSpPr>
          <p:cNvPr id="34" name="TextBox 33"/>
          <p:cNvSpPr txBox="1"/>
          <p:nvPr/>
        </p:nvSpPr>
        <p:spPr>
          <a:xfrm>
            <a:off x="9489869" y="5687992"/>
            <a:ext cx="311921" cy="461665"/>
          </a:xfrm>
          <a:prstGeom prst="rect">
            <a:avLst/>
          </a:prstGeom>
          <a:noFill/>
        </p:spPr>
        <p:txBody>
          <a:bodyPr wrap="square" rtlCol="0">
            <a:spAutoFit/>
          </a:bodyPr>
          <a:lstStyle/>
          <a:p>
            <a:pPr algn="l"/>
            <a:r>
              <a:rPr lang="en-GB" sz="2400" dirty="0">
                <a:solidFill>
                  <a:srgbClr val="E87D1E"/>
                </a:solidFill>
                <a:latin typeface="Century Gothic" panose="020B0502020202020204" pitchFamily="34" charset="0"/>
              </a:rPr>
              <a:t>F</a:t>
            </a:r>
          </a:p>
        </p:txBody>
      </p:sp>
      <p:sp>
        <p:nvSpPr>
          <p:cNvPr id="35" name="Rounded Rectangle 46">
            <a:extLst>
              <a:ext uri="{FF2B5EF4-FFF2-40B4-BE49-F238E27FC236}">
                <a16:creationId xmlns:a16="http://schemas.microsoft.com/office/drawing/2014/main" id="{FB09667E-50A2-4099-B9F5-10D9728BF65D}"/>
              </a:ext>
            </a:extLst>
          </p:cNvPr>
          <p:cNvSpPr/>
          <p:nvPr/>
        </p:nvSpPr>
        <p:spPr>
          <a:xfrm>
            <a:off x="7065603" y="249869"/>
            <a:ext cx="2556940" cy="400919"/>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*la joue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cheek</a:t>
            </a:r>
          </a:p>
        </p:txBody>
      </p:sp>
    </p:spTree>
    <p:extLst>
      <p:ext uri="{BB962C8B-B14F-4D97-AF65-F5344CB8AC3E}">
        <p14:creationId xmlns:p14="http://schemas.microsoft.com/office/powerpoint/2010/main" val="253316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29" grpId="0"/>
      <p:bldP spid="30" grpId="0"/>
      <p:bldP spid="31" grpId="0"/>
      <p:bldP spid="32" grpId="0"/>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124353" cy="707849"/>
          </a:xfrm>
        </p:spPr>
        <p:txBody>
          <a:bodyPr>
            <a:normAutofit fontScale="90000"/>
          </a:bodyPr>
          <a:lstStyle/>
          <a:p>
            <a:r>
              <a:rPr lang="fr-FR" sz="3000" b="1" dirty="0">
                <a:solidFill>
                  <a:schemeClr val="bg1"/>
                </a:solidFill>
              </a:rPr>
              <a:t>Les effets positifs de la pandémie</a:t>
            </a:r>
            <a:endParaRPr lang="en-GB" sz="30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179999" y="1296000"/>
            <a:ext cx="11909219" cy="446276"/>
          </a:xfrm>
          <a:prstGeom prst="rect">
            <a:avLst/>
          </a:prstGeom>
          <a:noFill/>
        </p:spPr>
        <p:txBody>
          <a:bodyPr wrap="square" rtlCol="0">
            <a:spAutoFit/>
          </a:bodyPr>
          <a:lstStyle/>
          <a:p>
            <a:r>
              <a:rPr lang="fr-FR" sz="2300" dirty="0">
                <a:solidFill>
                  <a:schemeClr val="accent5">
                    <a:lumMod val="50000"/>
                  </a:schemeClr>
                </a:solidFill>
                <a:latin typeface="Century Gothic" panose="020B0502020202020204" pitchFamily="34" charset="0"/>
              </a:rPr>
              <a:t>Noura essaie d’avoir une attitude positive. Elle écrit quoi ? Complète les phrases. </a:t>
            </a:r>
          </a:p>
        </p:txBody>
      </p:sp>
      <p:grpSp>
        <p:nvGrpSpPr>
          <p:cNvPr id="3" name="Group 2"/>
          <p:cNvGrpSpPr/>
          <p:nvPr/>
        </p:nvGrpSpPr>
        <p:grpSpPr>
          <a:xfrm>
            <a:off x="-1" y="1742275"/>
            <a:ext cx="11274553" cy="4625489"/>
            <a:chOff x="1383248" y="2713192"/>
            <a:chExt cx="9806549" cy="4423276"/>
          </a:xfrm>
        </p:grpSpPr>
        <p:pic>
          <p:nvPicPr>
            <p:cNvPr id="9218" name="Picture 2" descr="Open Spiral Notebook, Vector Spiral Note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7344" y="2713192"/>
              <a:ext cx="5862453" cy="43907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Open Spiral Notebook, Vector Spiral Note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383248" y="2745734"/>
              <a:ext cx="5039493" cy="439073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3086" y="3676638"/>
            <a:ext cx="2042916" cy="2042916"/>
          </a:xfrm>
          <a:prstGeom prst="rect">
            <a:avLst/>
          </a:prstGeom>
        </p:spPr>
      </p:pic>
      <p:sp>
        <p:nvSpPr>
          <p:cNvPr id="5" name="TextBox 4"/>
          <p:cNvSpPr txBox="1"/>
          <p:nvPr/>
        </p:nvSpPr>
        <p:spPr>
          <a:xfrm>
            <a:off x="541334" y="2006541"/>
            <a:ext cx="4687643" cy="4401205"/>
          </a:xfrm>
          <a:prstGeom prst="rect">
            <a:avLst/>
          </a:prstGeom>
          <a:noFill/>
        </p:spPr>
        <p:txBody>
          <a:bodyPr wrap="square" rtlCol="0">
            <a:spAutoFit/>
          </a:bodyPr>
          <a:lstStyle/>
          <a:p>
            <a:pPr algn="l"/>
            <a:r>
              <a:rPr lang="fr-FR" sz="2000" dirty="0">
                <a:solidFill>
                  <a:schemeClr val="accent5">
                    <a:lumMod val="50000"/>
                  </a:schemeClr>
                </a:solidFill>
                <a:latin typeface="Century Gothic" panose="020B0502020202020204" pitchFamily="34" charset="0"/>
              </a:rPr>
              <a:t>1. J’ai le temps de regarder des émissions intéressantes. (</a:t>
            </a:r>
            <a:r>
              <a:rPr lang="fr-FR" sz="2000" dirty="0" err="1">
                <a:solidFill>
                  <a:srgbClr val="E87D1E"/>
                </a:solidFill>
                <a:latin typeface="Century Gothic" panose="020B0502020202020204" pitchFamily="34" charset="0"/>
              </a:rPr>
              <a:t>interesting</a:t>
            </a:r>
            <a:r>
              <a:rPr lang="fr-FR" sz="2000" dirty="0">
                <a:solidFill>
                  <a:schemeClr val="accent5">
                    <a:lumMod val="50000"/>
                  </a:schemeClr>
                </a:solidFill>
                <a:latin typeface="Century Gothic" panose="020B0502020202020204" pitchFamily="34" charset="0"/>
              </a:rPr>
              <a:t>)</a:t>
            </a:r>
          </a:p>
          <a:p>
            <a:pPr algn="l"/>
            <a:endParaRPr lang="fr-FR" sz="1000" dirty="0">
              <a:solidFill>
                <a:schemeClr val="accent5">
                  <a:lumMod val="50000"/>
                </a:schemeClr>
              </a:solidFill>
              <a:latin typeface="Century Gothic" panose="020B0502020202020204" pitchFamily="34" charset="0"/>
            </a:endParaRPr>
          </a:p>
          <a:p>
            <a:r>
              <a:rPr lang="fr-FR" sz="2000" dirty="0">
                <a:solidFill>
                  <a:schemeClr val="accent5">
                    <a:lumMod val="50000"/>
                  </a:schemeClr>
                </a:solidFill>
                <a:latin typeface="Century Gothic" panose="020B0502020202020204" pitchFamily="34" charset="0"/>
              </a:rPr>
              <a:t>2. On arrive à rester en contact. Il est facile de parler sur Zoom. (</a:t>
            </a:r>
            <a:r>
              <a:rPr lang="fr-FR" sz="2000" dirty="0" err="1">
                <a:solidFill>
                  <a:srgbClr val="E87D1E"/>
                </a:solidFill>
                <a:latin typeface="Century Gothic" panose="020B0502020202020204" pitchFamily="34" charset="0"/>
              </a:rPr>
              <a:t>easy</a:t>
            </a:r>
            <a:r>
              <a:rPr lang="fr-FR" sz="2000" dirty="0">
                <a:solidFill>
                  <a:schemeClr val="accent5">
                    <a:lumMod val="50000"/>
                  </a:schemeClr>
                </a:solidFill>
                <a:latin typeface="Century Gothic" panose="020B0502020202020204" pitchFamily="34" charset="0"/>
              </a:rPr>
              <a:t>)</a:t>
            </a:r>
          </a:p>
          <a:p>
            <a:pPr algn="l"/>
            <a:endParaRPr lang="fr-FR" sz="1000" dirty="0">
              <a:solidFill>
                <a:schemeClr val="accent5">
                  <a:lumMod val="50000"/>
                </a:schemeClr>
              </a:solidFill>
              <a:latin typeface="Century Gothic" panose="020B0502020202020204" pitchFamily="34" charset="0"/>
            </a:endParaRPr>
          </a:p>
          <a:p>
            <a:r>
              <a:rPr lang="fr-FR" sz="2000" dirty="0">
                <a:solidFill>
                  <a:schemeClr val="accent5">
                    <a:lumMod val="50000"/>
                  </a:schemeClr>
                </a:solidFill>
                <a:latin typeface="Century Gothic" panose="020B0502020202020204" pitchFamily="34" charset="0"/>
              </a:rPr>
              <a:t>3. Je suis heureuse parce que mon papa travaille à la maison. (</a:t>
            </a:r>
            <a:r>
              <a:rPr lang="fr-FR" sz="2000" dirty="0">
                <a:solidFill>
                  <a:srgbClr val="E87D1E"/>
                </a:solidFill>
                <a:latin typeface="Century Gothic" panose="020B0502020202020204" pitchFamily="34" charset="0"/>
              </a:rPr>
              <a:t>happy</a:t>
            </a:r>
            <a:r>
              <a:rPr lang="fr-FR" sz="2000" dirty="0">
                <a:solidFill>
                  <a:schemeClr val="accent5">
                    <a:lumMod val="50000"/>
                  </a:schemeClr>
                </a:solidFill>
                <a:latin typeface="Century Gothic" panose="020B0502020202020204" pitchFamily="34" charset="0"/>
              </a:rPr>
              <a:t>)</a:t>
            </a:r>
          </a:p>
          <a:p>
            <a:endParaRPr lang="fr-FR" sz="1000" dirty="0">
              <a:solidFill>
                <a:schemeClr val="accent5">
                  <a:lumMod val="50000"/>
                </a:schemeClr>
              </a:solidFill>
              <a:latin typeface="Century Gothic" panose="020B0502020202020204" pitchFamily="34" charset="0"/>
            </a:endParaRPr>
          </a:p>
          <a:p>
            <a:r>
              <a:rPr lang="fr-FR" sz="2000" dirty="0">
                <a:solidFill>
                  <a:schemeClr val="accent5">
                    <a:lumMod val="50000"/>
                  </a:schemeClr>
                </a:solidFill>
                <a:latin typeface="Century Gothic" panose="020B0502020202020204" pitchFamily="34" charset="0"/>
              </a:rPr>
              <a:t>4. Il est bon de passer plus de temps avec sa famille. (</a:t>
            </a:r>
            <a:r>
              <a:rPr lang="fr-FR" sz="2000" dirty="0">
                <a:solidFill>
                  <a:srgbClr val="E87D1E"/>
                </a:solidFill>
                <a:latin typeface="Century Gothic" panose="020B0502020202020204" pitchFamily="34" charset="0"/>
              </a:rPr>
              <a:t>good</a:t>
            </a:r>
            <a:r>
              <a:rPr lang="fr-FR" sz="2000" dirty="0">
                <a:solidFill>
                  <a:schemeClr val="accent5">
                    <a:lumMod val="50000"/>
                  </a:schemeClr>
                </a:solidFill>
                <a:latin typeface="Century Gothic" panose="020B0502020202020204" pitchFamily="34" charset="0"/>
              </a:rPr>
              <a:t>)</a:t>
            </a:r>
          </a:p>
          <a:p>
            <a:endParaRPr lang="fr-FR" sz="1000" dirty="0">
              <a:solidFill>
                <a:schemeClr val="accent5">
                  <a:lumMod val="50000"/>
                </a:schemeClr>
              </a:solidFill>
              <a:latin typeface="Century Gothic" panose="020B0502020202020204" pitchFamily="34" charset="0"/>
            </a:endParaRPr>
          </a:p>
          <a:p>
            <a:r>
              <a:rPr lang="fr-FR" sz="2000" dirty="0">
                <a:solidFill>
                  <a:schemeClr val="accent5">
                    <a:lumMod val="50000"/>
                  </a:schemeClr>
                </a:solidFill>
                <a:latin typeface="Century Gothic" panose="020B0502020202020204" pitchFamily="34" charset="0"/>
              </a:rPr>
              <a:t>5. Il est nécessaire de devenir une élève plus indépendante. (</a:t>
            </a:r>
            <a:r>
              <a:rPr lang="fr-FR" sz="2000" dirty="0" err="1">
                <a:solidFill>
                  <a:srgbClr val="E87D1E"/>
                </a:solidFill>
                <a:latin typeface="Century Gothic" panose="020B0502020202020204" pitchFamily="34" charset="0"/>
              </a:rPr>
              <a:t>necessary</a:t>
            </a:r>
            <a:r>
              <a:rPr lang="fr-FR" sz="2000" dirty="0">
                <a:solidFill>
                  <a:schemeClr val="accent5">
                    <a:lumMod val="50000"/>
                  </a:schemeClr>
                </a:solidFill>
                <a:latin typeface="Century Gothic" panose="020B0502020202020204" pitchFamily="34" charset="0"/>
              </a:rPr>
              <a:t>)</a:t>
            </a:r>
          </a:p>
          <a:p>
            <a:endParaRPr lang="fr-FR" sz="2000" dirty="0">
              <a:solidFill>
                <a:schemeClr val="accent5">
                  <a:lumMod val="50000"/>
                </a:schemeClr>
              </a:solidFill>
              <a:latin typeface="Century Gothic" panose="020B0502020202020204" pitchFamily="34" charset="0"/>
            </a:endParaRPr>
          </a:p>
        </p:txBody>
      </p:sp>
      <p:sp>
        <p:nvSpPr>
          <p:cNvPr id="13" name="TextBox 12"/>
          <p:cNvSpPr txBox="1"/>
          <p:nvPr/>
        </p:nvSpPr>
        <p:spPr>
          <a:xfrm>
            <a:off x="5770313" y="2006541"/>
            <a:ext cx="4992175" cy="4093428"/>
          </a:xfrm>
          <a:prstGeom prst="rect">
            <a:avLst/>
          </a:prstGeom>
          <a:noFill/>
        </p:spPr>
        <p:txBody>
          <a:bodyPr wrap="square" rtlCol="0">
            <a:spAutoFit/>
          </a:bodyPr>
          <a:lstStyle/>
          <a:p>
            <a:r>
              <a:rPr lang="fr-FR" sz="2000" dirty="0">
                <a:solidFill>
                  <a:schemeClr val="accent5">
                    <a:lumMod val="50000"/>
                  </a:schemeClr>
                </a:solidFill>
                <a:latin typeface="Century Gothic" panose="020B0502020202020204" pitchFamily="34" charset="0"/>
              </a:rPr>
              <a:t>6. Nous apprenons des compétences importantes pour la vie. (</a:t>
            </a:r>
            <a:r>
              <a:rPr lang="fr-FR" sz="2000" dirty="0">
                <a:solidFill>
                  <a:srgbClr val="E87D1E"/>
                </a:solidFill>
                <a:latin typeface="Century Gothic" panose="020B0502020202020204" pitchFamily="34" charset="0"/>
              </a:rPr>
              <a:t>important</a:t>
            </a:r>
            <a:r>
              <a:rPr lang="fr-FR" sz="2000" dirty="0">
                <a:solidFill>
                  <a:schemeClr val="accent5">
                    <a:lumMod val="50000"/>
                  </a:schemeClr>
                </a:solidFill>
                <a:latin typeface="Century Gothic" panose="020B0502020202020204" pitchFamily="34" charset="0"/>
              </a:rPr>
              <a:t>)</a:t>
            </a:r>
          </a:p>
          <a:p>
            <a:endParaRPr lang="fr-FR" sz="1000" dirty="0">
              <a:solidFill>
                <a:schemeClr val="accent5">
                  <a:lumMod val="50000"/>
                </a:schemeClr>
              </a:solidFill>
              <a:latin typeface="Century Gothic" panose="020B0502020202020204" pitchFamily="34" charset="0"/>
            </a:endParaRPr>
          </a:p>
          <a:p>
            <a:r>
              <a:rPr lang="fr-FR" sz="2000" dirty="0">
                <a:solidFill>
                  <a:schemeClr val="accent5">
                    <a:lumMod val="50000"/>
                  </a:schemeClr>
                </a:solidFill>
                <a:latin typeface="Century Gothic" panose="020B0502020202020204" pitchFamily="34" charset="0"/>
              </a:rPr>
              <a:t>7. Il y a de grands avantages (m.) pour l’environnement. (</a:t>
            </a:r>
            <a:r>
              <a:rPr lang="fr-FR" sz="2000" dirty="0">
                <a:solidFill>
                  <a:srgbClr val="E87D1E"/>
                </a:solidFill>
                <a:latin typeface="Century Gothic" panose="020B0502020202020204" pitchFamily="34" charset="0"/>
              </a:rPr>
              <a:t>big</a:t>
            </a:r>
            <a:r>
              <a:rPr lang="fr-FR" sz="2000" dirty="0">
                <a:solidFill>
                  <a:schemeClr val="accent5">
                    <a:lumMod val="50000"/>
                  </a:schemeClr>
                </a:solidFill>
                <a:latin typeface="Century Gothic" panose="020B0502020202020204" pitchFamily="34" charset="0"/>
              </a:rPr>
              <a:t>)</a:t>
            </a:r>
            <a:br>
              <a:rPr lang="fr-FR" sz="2000" dirty="0">
                <a:solidFill>
                  <a:schemeClr val="accent5">
                    <a:lumMod val="50000"/>
                  </a:schemeClr>
                </a:solidFill>
                <a:latin typeface="Century Gothic" panose="020B0502020202020204" pitchFamily="34" charset="0"/>
              </a:rPr>
            </a:br>
            <a:endParaRPr lang="fr-FR" sz="1000" dirty="0">
              <a:solidFill>
                <a:schemeClr val="accent5">
                  <a:lumMod val="50000"/>
                </a:schemeClr>
              </a:solidFill>
              <a:latin typeface="Century Gothic" panose="020B0502020202020204" pitchFamily="34" charset="0"/>
            </a:endParaRPr>
          </a:p>
          <a:p>
            <a:r>
              <a:rPr lang="fr-FR" sz="2000" dirty="0">
                <a:solidFill>
                  <a:schemeClr val="accent5">
                    <a:lumMod val="50000"/>
                  </a:schemeClr>
                </a:solidFill>
                <a:latin typeface="Century Gothic" panose="020B0502020202020204" pitchFamily="34" charset="0"/>
              </a:rPr>
              <a:t>8. Il est intéressant de savoir qu’il y a moins de pollution maintenant. (</a:t>
            </a:r>
            <a:r>
              <a:rPr lang="fr-FR" sz="2000" dirty="0" err="1">
                <a:solidFill>
                  <a:srgbClr val="E87D1E"/>
                </a:solidFill>
                <a:latin typeface="Century Gothic" panose="020B0502020202020204" pitchFamily="34" charset="0"/>
              </a:rPr>
              <a:t>interesting</a:t>
            </a:r>
            <a:r>
              <a:rPr lang="fr-FR" sz="2000" dirty="0">
                <a:solidFill>
                  <a:schemeClr val="accent5">
                    <a:lumMod val="50000"/>
                  </a:schemeClr>
                </a:solidFill>
                <a:latin typeface="Century Gothic" panose="020B0502020202020204" pitchFamily="34" charset="0"/>
              </a:rPr>
              <a:t>)</a:t>
            </a:r>
          </a:p>
          <a:p>
            <a:endParaRPr lang="fr-FR" sz="1000" dirty="0">
              <a:solidFill>
                <a:schemeClr val="accent5">
                  <a:lumMod val="50000"/>
                </a:schemeClr>
              </a:solidFill>
              <a:latin typeface="Century Gothic" panose="020B0502020202020204" pitchFamily="34" charset="0"/>
            </a:endParaRPr>
          </a:p>
          <a:p>
            <a:r>
              <a:rPr lang="fr-FR" sz="2000" dirty="0">
                <a:solidFill>
                  <a:schemeClr val="accent5">
                    <a:lumMod val="50000"/>
                  </a:schemeClr>
                </a:solidFill>
                <a:latin typeface="Century Gothic" panose="020B0502020202020204" pitchFamily="34" charset="0"/>
              </a:rPr>
              <a:t>9. Je pense que les gens deviennent plus proches. (</a:t>
            </a:r>
            <a:r>
              <a:rPr lang="fr-FR" sz="2000" dirty="0">
                <a:solidFill>
                  <a:srgbClr val="E87D1E"/>
                </a:solidFill>
                <a:latin typeface="Century Gothic" panose="020B0502020202020204" pitchFamily="34" charset="0"/>
              </a:rPr>
              <a:t>close</a:t>
            </a:r>
            <a:r>
              <a:rPr lang="fr-FR" sz="2000" dirty="0">
                <a:solidFill>
                  <a:schemeClr val="accent5">
                    <a:lumMod val="50000"/>
                  </a:schemeClr>
                </a:solidFill>
                <a:latin typeface="Century Gothic" panose="020B0502020202020204" pitchFamily="34" charset="0"/>
              </a:rPr>
              <a:t>)</a:t>
            </a:r>
          </a:p>
          <a:p>
            <a:endParaRPr lang="fr-FR" sz="1000" dirty="0">
              <a:solidFill>
                <a:schemeClr val="accent5">
                  <a:lumMod val="50000"/>
                </a:schemeClr>
              </a:solidFill>
              <a:latin typeface="Century Gothic" panose="020B0502020202020204" pitchFamily="34" charset="0"/>
            </a:endParaRPr>
          </a:p>
          <a:p>
            <a:r>
              <a:rPr lang="fr-FR" sz="2000" dirty="0">
                <a:solidFill>
                  <a:schemeClr val="accent5">
                    <a:lumMod val="50000"/>
                  </a:schemeClr>
                </a:solidFill>
                <a:latin typeface="Century Gothic" panose="020B0502020202020204" pitchFamily="34" charset="0"/>
              </a:rPr>
              <a:t>10. Il est naturel d’aider les autres pendant une crise*mondiale. (</a:t>
            </a:r>
            <a:r>
              <a:rPr lang="fr-FR" sz="2000" dirty="0" err="1">
                <a:solidFill>
                  <a:srgbClr val="E87D1E"/>
                </a:solidFill>
                <a:latin typeface="Century Gothic" panose="020B0502020202020204" pitchFamily="34" charset="0"/>
              </a:rPr>
              <a:t>natural</a:t>
            </a:r>
            <a:r>
              <a:rPr lang="fr-FR" sz="2000" dirty="0">
                <a:solidFill>
                  <a:schemeClr val="accent5">
                    <a:lumMod val="50000"/>
                  </a:schemeClr>
                </a:solidFill>
                <a:latin typeface="Century Gothic" panose="020B0502020202020204" pitchFamily="34" charset="0"/>
              </a:rPr>
              <a:t>)</a:t>
            </a:r>
          </a:p>
        </p:txBody>
      </p:sp>
      <p:sp>
        <p:nvSpPr>
          <p:cNvPr id="14" name="Rounded Rectangle 46">
            <a:extLst>
              <a:ext uri="{FF2B5EF4-FFF2-40B4-BE49-F238E27FC236}">
                <a16:creationId xmlns:a16="http://schemas.microsoft.com/office/drawing/2014/main" id="{FB09667E-50A2-4099-B9F5-10D9728BF65D}"/>
              </a:ext>
            </a:extLst>
          </p:cNvPr>
          <p:cNvSpPr/>
          <p:nvPr/>
        </p:nvSpPr>
        <p:spPr>
          <a:xfrm>
            <a:off x="10605268" y="5723083"/>
            <a:ext cx="1483950" cy="610651"/>
          </a:xfrm>
          <a:prstGeom prst="roundRect">
            <a:avLst/>
          </a:prstGeom>
          <a:solidFill>
            <a:srgbClr val="105076"/>
          </a:solidFill>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*crise </a:t>
            </a:r>
            <a:r>
              <a:rPr lang="fr-FR" sz="2000" dirty="0">
                <a:solidFill>
                  <a:prstClr val="white"/>
                </a:solidFill>
                <a:latin typeface="Century Gothic" panose="020B0502020202020204" pitchFamily="34" charset="0"/>
              </a:rPr>
              <a:t>= </a:t>
            </a:r>
            <a:r>
              <a:rPr lang="fr-FR" sz="2000" dirty="0" err="1">
                <a:solidFill>
                  <a:prstClr val="white"/>
                </a:solidFill>
                <a:latin typeface="Century Gothic" panose="020B0502020202020204" pitchFamily="34" charset="0"/>
              </a:rPr>
              <a:t>crisis</a:t>
            </a:r>
            <a:endParaRPr lang="fr-FR" sz="2000" dirty="0">
              <a:solidFill>
                <a:prstClr val="white"/>
              </a:solidFill>
              <a:latin typeface="Century Gothic" panose="020B0502020202020204" pitchFamily="34" charset="0"/>
            </a:endParaRPr>
          </a:p>
        </p:txBody>
      </p:sp>
      <p:sp>
        <p:nvSpPr>
          <p:cNvPr id="11" name="Rounded Rectangular Callout 10"/>
          <p:cNvSpPr/>
          <p:nvPr/>
        </p:nvSpPr>
        <p:spPr>
          <a:xfrm>
            <a:off x="6457245" y="180808"/>
            <a:ext cx="3930339" cy="981112"/>
          </a:xfrm>
          <a:prstGeom prst="wedgeRoundRectCallout">
            <a:avLst>
              <a:gd name="adj1" fmla="val -21074"/>
              <a:gd name="adj2" fmla="val 63432"/>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a:latin typeface="Century Gothic" panose="020B0502020202020204" pitchFamily="34" charset="0"/>
              </a:rPr>
              <a:t>Remember!</a:t>
            </a:r>
            <a:br>
              <a:rPr lang="en-GB" dirty="0">
                <a:latin typeface="Century Gothic" panose="020B0502020202020204" pitchFamily="34" charset="0"/>
              </a:rPr>
            </a:br>
            <a:r>
              <a:rPr lang="en-GB" dirty="0">
                <a:latin typeface="Century Gothic" panose="020B0502020202020204" pitchFamily="34" charset="0"/>
              </a:rPr>
              <a:t>Adjectives in impersonal phrases are in the masculine form.</a:t>
            </a:r>
          </a:p>
        </p:txBody>
      </p:sp>
      <p:sp>
        <p:nvSpPr>
          <p:cNvPr id="12" name="TextBox 11"/>
          <p:cNvSpPr txBox="1"/>
          <p:nvPr/>
        </p:nvSpPr>
        <p:spPr>
          <a:xfrm>
            <a:off x="1761212" y="2362297"/>
            <a:ext cx="1639672"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latin typeface="Century Gothic" panose="020B0502020202020204" pitchFamily="34" charset="0"/>
              </a:rPr>
              <a:t>___________</a:t>
            </a:r>
          </a:p>
        </p:txBody>
      </p:sp>
      <p:sp>
        <p:nvSpPr>
          <p:cNvPr id="17" name="TextBox 16"/>
          <p:cNvSpPr txBox="1"/>
          <p:nvPr/>
        </p:nvSpPr>
        <p:spPr>
          <a:xfrm>
            <a:off x="1035127" y="3114007"/>
            <a:ext cx="769088"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latin typeface="Century Gothic" panose="020B0502020202020204" pitchFamily="34" charset="0"/>
              </a:rPr>
              <a:t>______</a:t>
            </a:r>
          </a:p>
        </p:txBody>
      </p:sp>
      <p:sp>
        <p:nvSpPr>
          <p:cNvPr id="19" name="TextBox 18"/>
          <p:cNvSpPr txBox="1"/>
          <p:nvPr/>
        </p:nvSpPr>
        <p:spPr>
          <a:xfrm>
            <a:off x="1733550" y="3577990"/>
            <a:ext cx="1151605"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latin typeface="Century Gothic" panose="020B0502020202020204" pitchFamily="34" charset="0"/>
              </a:rPr>
              <a:t>________</a:t>
            </a:r>
          </a:p>
        </p:txBody>
      </p:sp>
      <p:sp>
        <p:nvSpPr>
          <p:cNvPr id="20" name="TextBox 19"/>
          <p:cNvSpPr txBox="1"/>
          <p:nvPr/>
        </p:nvSpPr>
        <p:spPr>
          <a:xfrm>
            <a:off x="1483466" y="4344191"/>
            <a:ext cx="561563"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latin typeface="Century Gothic" panose="020B0502020202020204" pitchFamily="34" charset="0"/>
              </a:rPr>
              <a:t>____</a:t>
            </a:r>
          </a:p>
        </p:txBody>
      </p:sp>
      <p:sp>
        <p:nvSpPr>
          <p:cNvPr id="21" name="TextBox 20"/>
          <p:cNvSpPr txBox="1"/>
          <p:nvPr/>
        </p:nvSpPr>
        <p:spPr>
          <a:xfrm>
            <a:off x="1483466" y="5101460"/>
            <a:ext cx="1370112"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latin typeface="Century Gothic" panose="020B0502020202020204" pitchFamily="34" charset="0"/>
              </a:rPr>
              <a:t>__________</a:t>
            </a:r>
          </a:p>
        </p:txBody>
      </p:sp>
      <p:sp>
        <p:nvSpPr>
          <p:cNvPr id="22" name="TextBox 21"/>
          <p:cNvSpPr txBox="1"/>
          <p:nvPr/>
        </p:nvSpPr>
        <p:spPr>
          <a:xfrm>
            <a:off x="5793885" y="2370690"/>
            <a:ext cx="1570316"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latin typeface="Century Gothic" panose="020B0502020202020204" pitchFamily="34" charset="0"/>
              </a:rPr>
              <a:t>___________</a:t>
            </a:r>
          </a:p>
        </p:txBody>
      </p:sp>
      <p:sp>
        <p:nvSpPr>
          <p:cNvPr id="23" name="TextBox 22"/>
          <p:cNvSpPr txBox="1"/>
          <p:nvPr/>
        </p:nvSpPr>
        <p:spPr>
          <a:xfrm>
            <a:off x="7178282" y="2806230"/>
            <a:ext cx="922020"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latin typeface="Century Gothic" panose="020B0502020202020204" pitchFamily="34" charset="0"/>
              </a:rPr>
              <a:t>______</a:t>
            </a:r>
          </a:p>
        </p:txBody>
      </p:sp>
      <p:sp>
        <p:nvSpPr>
          <p:cNvPr id="26" name="TextBox 25"/>
          <p:cNvSpPr txBox="1"/>
          <p:nvPr/>
        </p:nvSpPr>
        <p:spPr>
          <a:xfrm>
            <a:off x="6665421" y="3577990"/>
            <a:ext cx="1449879"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latin typeface="Century Gothic" panose="020B0502020202020204" pitchFamily="34" charset="0"/>
              </a:rPr>
              <a:t>__________</a:t>
            </a:r>
          </a:p>
        </p:txBody>
      </p:sp>
      <p:sp>
        <p:nvSpPr>
          <p:cNvPr id="27" name="TextBox 26"/>
          <p:cNvSpPr txBox="1"/>
          <p:nvPr/>
        </p:nvSpPr>
        <p:spPr>
          <a:xfrm>
            <a:off x="6410484" y="4947571"/>
            <a:ext cx="998853"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latin typeface="Century Gothic" panose="020B0502020202020204" pitchFamily="34" charset="0"/>
              </a:rPr>
              <a:t>_______</a:t>
            </a:r>
          </a:p>
        </p:txBody>
      </p:sp>
      <p:sp>
        <p:nvSpPr>
          <p:cNvPr id="28" name="TextBox 27"/>
          <p:cNvSpPr txBox="1"/>
          <p:nvPr/>
        </p:nvSpPr>
        <p:spPr>
          <a:xfrm>
            <a:off x="6872857" y="5411777"/>
            <a:ext cx="874385"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latin typeface="Century Gothic" panose="020B0502020202020204" pitchFamily="34" charset="0"/>
              </a:rPr>
              <a:t>______</a:t>
            </a:r>
          </a:p>
        </p:txBody>
      </p:sp>
    </p:spTree>
    <p:extLst>
      <p:ext uri="{BB962C8B-B14F-4D97-AF65-F5344CB8AC3E}">
        <p14:creationId xmlns:p14="http://schemas.microsoft.com/office/powerpoint/2010/main" val="4507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P spid="19" grpId="0" animBg="1"/>
      <p:bldP spid="20" grpId="0" animBg="1"/>
      <p:bldP spid="21" grpId="0" animBg="1"/>
      <p:bldP spid="22" grpId="0" animBg="1"/>
      <p:bldP spid="23" grpId="0" animBg="1"/>
      <p:bldP spid="26"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265385" cy="867128"/>
          </a:xfrm>
          <a:prstGeom prst="rect">
            <a:avLst/>
          </a:prstGeom>
        </p:spPr>
      </p:pic>
      <p:sp>
        <p:nvSpPr>
          <p:cNvPr id="6" name="Rounded Rectangle 46">
            <a:extLst>
              <a:ext uri="{FF2B5EF4-FFF2-40B4-BE49-F238E27FC236}">
                <a16:creationId xmlns:a16="http://schemas.microsoft.com/office/drawing/2014/main" id="{4D8CAAFD-4E4C-4FF1-8DD5-062D2E84D19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7" name="Title 3"/>
          <p:cNvSpPr>
            <a:spLocks noGrp="1"/>
          </p:cNvSpPr>
          <p:nvPr>
            <p:ph type="title"/>
          </p:nvPr>
        </p:nvSpPr>
        <p:spPr>
          <a:xfrm>
            <a:off x="0" y="296864"/>
            <a:ext cx="5265384" cy="707849"/>
          </a:xfrm>
        </p:spPr>
        <p:txBody>
          <a:bodyPr>
            <a:normAutofit/>
          </a:bodyPr>
          <a:lstStyle/>
          <a:p>
            <a:r>
              <a:rPr lang="fr-FR" sz="3600" b="1" dirty="0">
                <a:solidFill>
                  <a:schemeClr val="bg1"/>
                </a:solidFill>
              </a:rPr>
              <a:t>Amir est malade </a:t>
            </a:r>
          </a:p>
        </p:txBody>
      </p:sp>
      <p:sp>
        <p:nvSpPr>
          <p:cNvPr id="10" name="TextBox 9">
            <a:extLst>
              <a:ext uri="{FF2B5EF4-FFF2-40B4-BE49-F238E27FC236}">
                <a16:creationId xmlns:a16="http://schemas.microsoft.com/office/drawing/2014/main" id="{A2AECFFE-55D9-ED46-9E49-F19805C09A6A}"/>
              </a:ext>
            </a:extLst>
          </p:cNvPr>
          <p:cNvSpPr txBox="1"/>
          <p:nvPr/>
        </p:nvSpPr>
        <p:spPr>
          <a:xfrm>
            <a:off x="180000" y="1296000"/>
            <a:ext cx="11729920" cy="1061829"/>
          </a:xfrm>
          <a:prstGeom prst="rect">
            <a:avLst/>
          </a:prstGeom>
          <a:noFill/>
        </p:spPr>
        <p:txBody>
          <a:bodyPr wrap="square" rtlCol="0">
            <a:spAutoFit/>
          </a:bodyPr>
          <a:lstStyle/>
          <a:p>
            <a:r>
              <a:rPr lang="fr-FR" sz="2100" dirty="0">
                <a:solidFill>
                  <a:schemeClr val="accent5">
                    <a:lumMod val="50000"/>
                  </a:schemeClr>
                </a:solidFill>
                <a:latin typeface="Century Gothic" panose="020B0502020202020204" pitchFamily="34" charset="0"/>
              </a:rPr>
              <a:t>Amir a fait un test antigénique* et le résultat est positif. Sa mère décide de téléphoner à un numéro dédié* aux questions sur covid-19. Parlent-ils Amir (il) or people in </a:t>
            </a:r>
            <a:r>
              <a:rPr lang="fr-FR" sz="2100" dirty="0" err="1">
                <a:solidFill>
                  <a:schemeClr val="accent5">
                    <a:lumMod val="50000"/>
                  </a:schemeClr>
                </a:solidFill>
                <a:latin typeface="Century Gothic" panose="020B0502020202020204" pitchFamily="34" charset="0"/>
              </a:rPr>
              <a:t>general</a:t>
            </a:r>
            <a:r>
              <a:rPr lang="fr-FR" sz="2100" dirty="0">
                <a:solidFill>
                  <a:schemeClr val="accent5">
                    <a:lumMod val="50000"/>
                  </a:schemeClr>
                </a:solidFill>
                <a:latin typeface="Century Gothic" panose="020B0502020202020204" pitchFamily="34" charset="0"/>
              </a:rPr>
              <a:t> (il est +adj + </a:t>
            </a:r>
            <a:r>
              <a:rPr lang="fr-FR" sz="2100" dirty="0" err="1">
                <a:solidFill>
                  <a:schemeClr val="accent5">
                    <a:lumMod val="50000"/>
                  </a:schemeClr>
                </a:solidFill>
                <a:latin typeface="Century Gothic" panose="020B0502020202020204" pitchFamily="34" charset="0"/>
              </a:rPr>
              <a:t>verb</a:t>
            </a:r>
            <a:r>
              <a:rPr lang="fr-FR" sz="2100" dirty="0">
                <a:solidFill>
                  <a:schemeClr val="accent5">
                    <a:lumMod val="50000"/>
                  </a:schemeClr>
                </a:solidFill>
                <a:latin typeface="Century Gothic" panose="020B0502020202020204" pitchFamily="34" charset="0"/>
              </a:rPr>
              <a:t>) ?</a:t>
            </a:r>
            <a:endParaRPr lang="en-US" sz="2100" dirty="0">
              <a:solidFill>
                <a:schemeClr val="accent5">
                  <a:lumMod val="50000"/>
                </a:schemeClr>
              </a:solidFill>
              <a:latin typeface="Century Gothic" panose="020B0502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33" y="4196658"/>
            <a:ext cx="2087481" cy="2087481"/>
          </a:xfrm>
          <a:prstGeom prst="rect">
            <a:avLst/>
          </a:prstGeom>
        </p:spPr>
      </p:pic>
      <p:grpSp>
        <p:nvGrpSpPr>
          <p:cNvPr id="4" name="Group 3"/>
          <p:cNvGrpSpPr/>
          <p:nvPr/>
        </p:nvGrpSpPr>
        <p:grpSpPr>
          <a:xfrm>
            <a:off x="1031078" y="2685796"/>
            <a:ext cx="2071465" cy="1622586"/>
            <a:chOff x="-317853" y="3937590"/>
            <a:chExt cx="2887063" cy="2149549"/>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000" y="3937590"/>
              <a:ext cx="2149549" cy="2149549"/>
            </a:xfrm>
            <a:prstGeom prst="rect">
              <a:avLst/>
            </a:prstGeom>
          </p:spPr>
        </p:pic>
        <p:pic>
          <p:nvPicPr>
            <p:cNvPr id="2052" name="Picture 4" descr="Thermometer, Temperature, Fever, Icon, Design, Degre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805611">
              <a:off x="-317853" y="4159073"/>
              <a:ext cx="1597615" cy="15976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ovid, Self-Test, Positive, Coron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752465">
              <a:off x="1471772" y="4969845"/>
              <a:ext cx="731625" cy="146325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Cloud Callout 4"/>
          <p:cNvSpPr/>
          <p:nvPr/>
        </p:nvSpPr>
        <p:spPr>
          <a:xfrm rot="776875">
            <a:off x="846102" y="2605456"/>
            <a:ext cx="2739004" cy="2171260"/>
          </a:xfrm>
          <a:prstGeom prst="cloudCallout">
            <a:avLst>
              <a:gd name="adj1" fmla="val -273"/>
              <a:gd name="adj2" fmla="val 8759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nvGrpSpPr>
          <p:cNvPr id="14" name="Group 13"/>
          <p:cNvGrpSpPr/>
          <p:nvPr/>
        </p:nvGrpSpPr>
        <p:grpSpPr>
          <a:xfrm>
            <a:off x="3742345" y="2721813"/>
            <a:ext cx="3989598" cy="552310"/>
            <a:chOff x="4065831" y="2346354"/>
            <a:chExt cx="3989598" cy="552310"/>
          </a:xfrm>
        </p:grpSpPr>
        <p:grpSp>
          <p:nvGrpSpPr>
            <p:cNvPr id="13" name="Group 12"/>
            <p:cNvGrpSpPr/>
            <p:nvPr/>
          </p:nvGrpSpPr>
          <p:grpSpPr>
            <a:xfrm>
              <a:off x="4065831" y="2346354"/>
              <a:ext cx="3989598" cy="552310"/>
              <a:chOff x="4746537" y="2357003"/>
              <a:chExt cx="3421416" cy="552310"/>
            </a:xfrm>
          </p:grpSpPr>
          <p:sp>
            <p:nvSpPr>
              <p:cNvPr id="16" name="Rounded Rectangular Callout 15"/>
              <p:cNvSpPr/>
              <p:nvPr/>
            </p:nvSpPr>
            <p:spPr>
              <a:xfrm>
                <a:off x="4746537" y="2357003"/>
                <a:ext cx="3421416" cy="552310"/>
              </a:xfrm>
              <a:prstGeom prst="wedgeRoundRectCallout">
                <a:avLst>
                  <a:gd name="adj1" fmla="val -30061"/>
                  <a:gd name="adj2" fmla="val 85010"/>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latin typeface="Century Gothic" panose="020B0502020202020204" pitchFamily="34" charset="0"/>
                </a:endParaRPr>
              </a:p>
            </p:txBody>
          </p:sp>
          <p:sp>
            <p:nvSpPr>
              <p:cNvPr id="12" name="TextBox 11"/>
              <p:cNvSpPr txBox="1"/>
              <p:nvPr/>
            </p:nvSpPr>
            <p:spPr>
              <a:xfrm>
                <a:off x="4750364" y="2393848"/>
                <a:ext cx="3417589" cy="461665"/>
              </a:xfrm>
              <a:prstGeom prst="rect">
                <a:avLst/>
              </a:prstGeom>
              <a:noFill/>
            </p:spPr>
            <p:txBody>
              <a:bodyPr wrap="square" rtlCol="0">
                <a:spAutoFit/>
              </a:bodyPr>
              <a:lstStyle/>
              <a:p>
                <a:r>
                  <a:rPr lang="fr-FR" sz="2400" dirty="0">
                    <a:solidFill>
                      <a:srgbClr val="104F75"/>
                    </a:solidFill>
                    <a:latin typeface="Century Gothic" panose="020B0502020202020204" pitchFamily="34" charset="0"/>
                  </a:rPr>
                  <a:t>       [-] / est possible de</a:t>
                </a:r>
              </a:p>
            </p:txBody>
          </p:sp>
        </p:grpSp>
        <p:sp>
          <p:nvSpPr>
            <p:cNvPr id="28" name="Action Button: Custom 16">
              <a:hlinkClick r:id="" action="ppaction://noaction" highlightClick="1">
                <a:snd r:embed="rId8" name="9.3.1.5-slide31-32_number 2 beep.wav"/>
              </a:hlinkClick>
              <a:extLst>
                <a:ext uri="{FF2B5EF4-FFF2-40B4-BE49-F238E27FC236}">
                  <a16:creationId xmlns:a16="http://schemas.microsoft.com/office/drawing/2014/main" id="{00B3E4C1-DFF4-46C3-8013-784275E7AA6B}"/>
                </a:ext>
              </a:extLst>
            </p:cNvPr>
            <p:cNvSpPr/>
            <p:nvPr/>
          </p:nvSpPr>
          <p:spPr>
            <a:xfrm>
              <a:off x="4180076" y="24160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2</a:t>
              </a:r>
            </a:p>
          </p:txBody>
        </p:sp>
      </p:grpSp>
      <p:grpSp>
        <p:nvGrpSpPr>
          <p:cNvPr id="68" name="Group 67"/>
          <p:cNvGrpSpPr/>
          <p:nvPr/>
        </p:nvGrpSpPr>
        <p:grpSpPr>
          <a:xfrm>
            <a:off x="3742345" y="4503661"/>
            <a:ext cx="3989598" cy="552310"/>
            <a:chOff x="4065831" y="2346354"/>
            <a:chExt cx="3989598" cy="552310"/>
          </a:xfrm>
        </p:grpSpPr>
        <p:grpSp>
          <p:nvGrpSpPr>
            <p:cNvPr id="69" name="Group 68"/>
            <p:cNvGrpSpPr/>
            <p:nvPr/>
          </p:nvGrpSpPr>
          <p:grpSpPr>
            <a:xfrm>
              <a:off x="4065831" y="2346354"/>
              <a:ext cx="3989598" cy="552310"/>
              <a:chOff x="4746537" y="2357003"/>
              <a:chExt cx="3421416" cy="552310"/>
            </a:xfrm>
          </p:grpSpPr>
          <p:sp>
            <p:nvSpPr>
              <p:cNvPr id="71" name="Rounded Rectangular Callout 70"/>
              <p:cNvSpPr/>
              <p:nvPr/>
            </p:nvSpPr>
            <p:spPr>
              <a:xfrm>
                <a:off x="4746537" y="2357003"/>
                <a:ext cx="3421416" cy="552310"/>
              </a:xfrm>
              <a:prstGeom prst="wedgeRoundRectCallout">
                <a:avLst>
                  <a:gd name="adj1" fmla="val -30698"/>
                  <a:gd name="adj2" fmla="val 87309"/>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latin typeface="Century Gothic" panose="020B0502020202020204" pitchFamily="34" charset="0"/>
                </a:endParaRPr>
              </a:p>
            </p:txBody>
          </p:sp>
          <p:sp>
            <p:nvSpPr>
              <p:cNvPr id="72" name="TextBox 71"/>
              <p:cNvSpPr txBox="1"/>
              <p:nvPr/>
            </p:nvSpPr>
            <p:spPr>
              <a:xfrm>
                <a:off x="4750364" y="2393848"/>
                <a:ext cx="3417589" cy="461665"/>
              </a:xfrm>
              <a:prstGeom prst="rect">
                <a:avLst/>
              </a:prstGeom>
              <a:noFill/>
            </p:spPr>
            <p:txBody>
              <a:bodyPr wrap="square" rtlCol="0">
                <a:spAutoFit/>
              </a:bodyPr>
              <a:lstStyle/>
              <a:p>
                <a:r>
                  <a:rPr lang="fr-FR" sz="2400" dirty="0">
                    <a:solidFill>
                      <a:srgbClr val="104F75"/>
                    </a:solidFill>
                    <a:latin typeface="Century Gothic" panose="020B0502020202020204" pitchFamily="34" charset="0"/>
                  </a:rPr>
                  <a:t>       [-] / est triste de</a:t>
                </a:r>
              </a:p>
            </p:txBody>
          </p:sp>
        </p:grpSp>
        <p:sp>
          <p:nvSpPr>
            <p:cNvPr id="70" name="Action Button: Custom 16">
              <a:hlinkClick r:id="" action="ppaction://noaction" highlightClick="1">
                <a:snd r:embed="rId9" name="9.3.1.5-slide31-32_number 5 beep.wav"/>
              </a:hlinkClick>
              <a:extLst>
                <a:ext uri="{FF2B5EF4-FFF2-40B4-BE49-F238E27FC236}">
                  <a16:creationId xmlns:a16="http://schemas.microsoft.com/office/drawing/2014/main" id="{00B3E4C1-DFF4-46C3-8013-784275E7AA6B}"/>
                </a:ext>
              </a:extLst>
            </p:cNvPr>
            <p:cNvSpPr/>
            <p:nvPr/>
          </p:nvSpPr>
          <p:spPr>
            <a:xfrm>
              <a:off x="4180076" y="24160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5</a:t>
              </a:r>
            </a:p>
          </p:txBody>
        </p:sp>
      </p:grpSp>
      <p:grpSp>
        <p:nvGrpSpPr>
          <p:cNvPr id="73" name="Group 72"/>
          <p:cNvGrpSpPr/>
          <p:nvPr/>
        </p:nvGrpSpPr>
        <p:grpSpPr>
          <a:xfrm>
            <a:off x="3724430" y="5394584"/>
            <a:ext cx="4007512" cy="552310"/>
            <a:chOff x="4047916" y="2346354"/>
            <a:chExt cx="4007512" cy="552310"/>
          </a:xfrm>
        </p:grpSpPr>
        <p:grpSp>
          <p:nvGrpSpPr>
            <p:cNvPr id="74" name="Group 73"/>
            <p:cNvGrpSpPr/>
            <p:nvPr/>
          </p:nvGrpSpPr>
          <p:grpSpPr>
            <a:xfrm>
              <a:off x="4047916" y="2346354"/>
              <a:ext cx="4007512" cy="552310"/>
              <a:chOff x="4731174" y="2357003"/>
              <a:chExt cx="3436779" cy="552310"/>
            </a:xfrm>
          </p:grpSpPr>
          <p:sp>
            <p:nvSpPr>
              <p:cNvPr id="76" name="Rounded Rectangular Callout 75"/>
              <p:cNvSpPr/>
              <p:nvPr/>
            </p:nvSpPr>
            <p:spPr>
              <a:xfrm>
                <a:off x="4746537" y="2357003"/>
                <a:ext cx="3421416" cy="552310"/>
              </a:xfrm>
              <a:prstGeom prst="wedgeRoundRectCallout">
                <a:avLst>
                  <a:gd name="adj1" fmla="val -31653"/>
                  <a:gd name="adj2" fmla="val 90758"/>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latin typeface="Century Gothic" panose="020B0502020202020204" pitchFamily="34" charset="0"/>
                </a:endParaRPr>
              </a:p>
            </p:txBody>
          </p:sp>
          <p:sp>
            <p:nvSpPr>
              <p:cNvPr id="77" name="TextBox 76"/>
              <p:cNvSpPr txBox="1"/>
              <p:nvPr/>
            </p:nvSpPr>
            <p:spPr>
              <a:xfrm>
                <a:off x="4731174" y="2393847"/>
                <a:ext cx="3417588" cy="461665"/>
              </a:xfrm>
              <a:prstGeom prst="rect">
                <a:avLst/>
              </a:prstGeom>
              <a:noFill/>
            </p:spPr>
            <p:txBody>
              <a:bodyPr wrap="square" rtlCol="0">
                <a:spAutoFit/>
              </a:bodyPr>
              <a:lstStyle/>
              <a:p>
                <a:pPr algn="r"/>
                <a:r>
                  <a:rPr lang="fr-FR" sz="2400" dirty="0">
                    <a:solidFill>
                      <a:srgbClr val="104F75"/>
                    </a:solidFill>
                    <a:latin typeface="Century Gothic" panose="020B0502020202020204" pitchFamily="34" charset="0"/>
                  </a:rPr>
                  <a:t>       [-] / est nécessaire de</a:t>
                </a:r>
              </a:p>
            </p:txBody>
          </p:sp>
        </p:grpSp>
        <p:sp>
          <p:nvSpPr>
            <p:cNvPr id="75" name="Action Button: Custom 16">
              <a:hlinkClick r:id="" action="ppaction://noaction" highlightClick="1">
                <a:snd r:embed="rId10" name="9.3.1.5-slide31-32_number 7 beep.wav"/>
              </a:hlinkClick>
              <a:extLst>
                <a:ext uri="{FF2B5EF4-FFF2-40B4-BE49-F238E27FC236}">
                  <a16:creationId xmlns:a16="http://schemas.microsoft.com/office/drawing/2014/main" id="{00B3E4C1-DFF4-46C3-8013-784275E7AA6B}"/>
                </a:ext>
              </a:extLst>
            </p:cNvPr>
            <p:cNvSpPr/>
            <p:nvPr/>
          </p:nvSpPr>
          <p:spPr>
            <a:xfrm>
              <a:off x="4180076" y="24160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7</a:t>
              </a:r>
            </a:p>
          </p:txBody>
        </p:sp>
      </p:grpSp>
      <p:grpSp>
        <p:nvGrpSpPr>
          <p:cNvPr id="78" name="Group 77"/>
          <p:cNvGrpSpPr/>
          <p:nvPr/>
        </p:nvGrpSpPr>
        <p:grpSpPr>
          <a:xfrm>
            <a:off x="7864367" y="2169503"/>
            <a:ext cx="4068196" cy="552310"/>
            <a:chOff x="3987234" y="2346354"/>
            <a:chExt cx="4068196" cy="552310"/>
          </a:xfrm>
        </p:grpSpPr>
        <p:grpSp>
          <p:nvGrpSpPr>
            <p:cNvPr id="79" name="Group 78"/>
            <p:cNvGrpSpPr/>
            <p:nvPr/>
          </p:nvGrpSpPr>
          <p:grpSpPr>
            <a:xfrm>
              <a:off x="3987234" y="2346354"/>
              <a:ext cx="4068196" cy="552310"/>
              <a:chOff x="4679133" y="2357003"/>
              <a:chExt cx="3488820" cy="552310"/>
            </a:xfrm>
          </p:grpSpPr>
          <p:sp>
            <p:nvSpPr>
              <p:cNvPr id="81" name="Rounded Rectangular Callout 80"/>
              <p:cNvSpPr/>
              <p:nvPr/>
            </p:nvSpPr>
            <p:spPr>
              <a:xfrm>
                <a:off x="4746537" y="2357003"/>
                <a:ext cx="3421416" cy="552310"/>
              </a:xfrm>
              <a:prstGeom prst="wedgeRoundRectCallout">
                <a:avLst>
                  <a:gd name="adj1" fmla="val 29684"/>
                  <a:gd name="adj2" fmla="val 88967"/>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latin typeface="Century Gothic" panose="020B0502020202020204" pitchFamily="34" charset="0"/>
                </a:endParaRPr>
              </a:p>
            </p:txBody>
          </p:sp>
          <p:sp>
            <p:nvSpPr>
              <p:cNvPr id="82" name="TextBox 81"/>
              <p:cNvSpPr txBox="1"/>
              <p:nvPr/>
            </p:nvSpPr>
            <p:spPr>
              <a:xfrm>
                <a:off x="4679133" y="2374041"/>
                <a:ext cx="3417589" cy="461665"/>
              </a:xfrm>
              <a:prstGeom prst="rect">
                <a:avLst/>
              </a:prstGeom>
              <a:noFill/>
            </p:spPr>
            <p:txBody>
              <a:bodyPr wrap="square" rtlCol="0">
                <a:spAutoFit/>
              </a:bodyPr>
              <a:lstStyle/>
              <a:p>
                <a:r>
                  <a:rPr lang="fr-FR" sz="2400" dirty="0">
                    <a:solidFill>
                      <a:srgbClr val="104F75"/>
                    </a:solidFill>
                    <a:latin typeface="Century Gothic" panose="020B0502020202020204" pitchFamily="34" charset="0"/>
                  </a:rPr>
                  <a:t>       [-] / est important de</a:t>
                </a:r>
              </a:p>
            </p:txBody>
          </p:sp>
        </p:grpSp>
        <p:sp>
          <p:nvSpPr>
            <p:cNvPr id="80" name="Action Button: Custom 16">
              <a:hlinkClick r:id="" action="ppaction://noaction" highlightClick="1">
                <a:snd r:embed="rId11" name="slide 31_il_beep_a_eu_le_vaccin.wav"/>
              </a:hlinkClick>
              <a:extLst>
                <a:ext uri="{FF2B5EF4-FFF2-40B4-BE49-F238E27FC236}">
                  <a16:creationId xmlns:a16="http://schemas.microsoft.com/office/drawing/2014/main" id="{00B3E4C1-DFF4-46C3-8013-784275E7AA6B}"/>
                </a:ext>
              </a:extLst>
            </p:cNvPr>
            <p:cNvSpPr/>
            <p:nvPr/>
          </p:nvSpPr>
          <p:spPr>
            <a:xfrm>
              <a:off x="4180076" y="24160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1</a:t>
              </a:r>
            </a:p>
          </p:txBody>
        </p:sp>
      </p:grpSp>
      <p:grpSp>
        <p:nvGrpSpPr>
          <p:cNvPr id="98" name="Group 97"/>
          <p:cNvGrpSpPr/>
          <p:nvPr/>
        </p:nvGrpSpPr>
        <p:grpSpPr>
          <a:xfrm>
            <a:off x="7905600" y="3016730"/>
            <a:ext cx="3573972" cy="552310"/>
            <a:chOff x="4039637" y="2346354"/>
            <a:chExt cx="4015793" cy="552310"/>
          </a:xfrm>
        </p:grpSpPr>
        <p:grpSp>
          <p:nvGrpSpPr>
            <p:cNvPr id="99" name="Group 98"/>
            <p:cNvGrpSpPr/>
            <p:nvPr/>
          </p:nvGrpSpPr>
          <p:grpSpPr>
            <a:xfrm>
              <a:off x="4039637" y="2346354"/>
              <a:ext cx="4015793" cy="552310"/>
              <a:chOff x="4724073" y="2357003"/>
              <a:chExt cx="3443880" cy="552310"/>
            </a:xfrm>
          </p:grpSpPr>
          <p:sp>
            <p:nvSpPr>
              <p:cNvPr id="101" name="Rounded Rectangular Callout 100"/>
              <p:cNvSpPr/>
              <p:nvPr/>
            </p:nvSpPr>
            <p:spPr>
              <a:xfrm>
                <a:off x="4746537" y="2357003"/>
                <a:ext cx="3421416" cy="552310"/>
              </a:xfrm>
              <a:prstGeom prst="wedgeRoundRectCallout">
                <a:avLst>
                  <a:gd name="adj1" fmla="val 30077"/>
                  <a:gd name="adj2" fmla="val 88485"/>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latin typeface="Century Gothic" panose="020B0502020202020204" pitchFamily="34" charset="0"/>
                </a:endParaRPr>
              </a:p>
            </p:txBody>
          </p:sp>
          <p:sp>
            <p:nvSpPr>
              <p:cNvPr id="102" name="TextBox 101"/>
              <p:cNvSpPr txBox="1"/>
              <p:nvPr/>
            </p:nvSpPr>
            <p:spPr>
              <a:xfrm>
                <a:off x="4724073" y="2393847"/>
                <a:ext cx="3417589" cy="461665"/>
              </a:xfrm>
              <a:prstGeom prst="rect">
                <a:avLst/>
              </a:prstGeom>
              <a:noFill/>
            </p:spPr>
            <p:txBody>
              <a:bodyPr wrap="square" rtlCol="0">
                <a:spAutoFit/>
              </a:bodyPr>
              <a:lstStyle/>
              <a:p>
                <a:r>
                  <a:rPr lang="fr-FR" sz="2400" dirty="0">
                    <a:solidFill>
                      <a:srgbClr val="104F75"/>
                    </a:solidFill>
                    <a:latin typeface="Century Gothic" panose="020B0502020202020204" pitchFamily="34" charset="0"/>
                  </a:rPr>
                  <a:t>       [-] / est normal d’</a:t>
                </a:r>
              </a:p>
            </p:txBody>
          </p:sp>
        </p:grpSp>
        <p:sp>
          <p:nvSpPr>
            <p:cNvPr id="100" name="Action Button: Custom 16">
              <a:hlinkClick r:id="" action="ppaction://noaction" highlightClick="1">
                <a:snd r:embed="rId12" name="slide 31_il_beep_avoir_des_symptomes.wav"/>
              </a:hlinkClick>
              <a:extLst>
                <a:ext uri="{FF2B5EF4-FFF2-40B4-BE49-F238E27FC236}">
                  <a16:creationId xmlns:a16="http://schemas.microsoft.com/office/drawing/2014/main" id="{00B3E4C1-DFF4-46C3-8013-784275E7AA6B}"/>
                </a:ext>
              </a:extLst>
            </p:cNvPr>
            <p:cNvSpPr/>
            <p:nvPr/>
          </p:nvSpPr>
          <p:spPr>
            <a:xfrm>
              <a:off x="4208231" y="2407672"/>
              <a:ext cx="444954"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3</a:t>
              </a:r>
            </a:p>
          </p:txBody>
        </p:sp>
      </p:grpSp>
      <p:grpSp>
        <p:nvGrpSpPr>
          <p:cNvPr id="24" name="Group 23"/>
          <p:cNvGrpSpPr/>
          <p:nvPr/>
        </p:nvGrpSpPr>
        <p:grpSpPr>
          <a:xfrm>
            <a:off x="7928912" y="4711185"/>
            <a:ext cx="3155206" cy="552310"/>
            <a:chOff x="7903664" y="5032525"/>
            <a:chExt cx="2096776" cy="552310"/>
          </a:xfrm>
        </p:grpSpPr>
        <p:grpSp>
          <p:nvGrpSpPr>
            <p:cNvPr id="109" name="Group 108"/>
            <p:cNvGrpSpPr/>
            <p:nvPr/>
          </p:nvGrpSpPr>
          <p:grpSpPr>
            <a:xfrm>
              <a:off x="7903664" y="5032525"/>
              <a:ext cx="2096776" cy="552310"/>
              <a:chOff x="4746537" y="2357003"/>
              <a:chExt cx="3557603" cy="552310"/>
            </a:xfrm>
          </p:grpSpPr>
          <p:sp>
            <p:nvSpPr>
              <p:cNvPr id="111" name="Rounded Rectangular Callout 110"/>
              <p:cNvSpPr/>
              <p:nvPr/>
            </p:nvSpPr>
            <p:spPr>
              <a:xfrm>
                <a:off x="4746537" y="2357003"/>
                <a:ext cx="3421416" cy="552310"/>
              </a:xfrm>
              <a:prstGeom prst="wedgeRoundRectCallout">
                <a:avLst>
                  <a:gd name="adj1" fmla="val 31955"/>
                  <a:gd name="adj2" fmla="val 78138"/>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latin typeface="Century Gothic" panose="020B0502020202020204" pitchFamily="34" charset="0"/>
                </a:endParaRPr>
              </a:p>
            </p:txBody>
          </p:sp>
          <p:sp>
            <p:nvSpPr>
              <p:cNvPr id="112" name="TextBox 111"/>
              <p:cNvSpPr txBox="1"/>
              <p:nvPr/>
            </p:nvSpPr>
            <p:spPr>
              <a:xfrm>
                <a:off x="4750364" y="2393848"/>
                <a:ext cx="3553776" cy="461665"/>
              </a:xfrm>
              <a:prstGeom prst="rect">
                <a:avLst/>
              </a:prstGeom>
              <a:noFill/>
            </p:spPr>
            <p:txBody>
              <a:bodyPr wrap="square" rtlCol="0">
                <a:spAutoFit/>
              </a:bodyPr>
              <a:lstStyle/>
              <a:p>
                <a:r>
                  <a:rPr lang="fr-FR" sz="2400" dirty="0">
                    <a:solidFill>
                      <a:srgbClr val="104F75"/>
                    </a:solidFill>
                    <a:latin typeface="Century Gothic" panose="020B0502020202020204" pitchFamily="34" charset="0"/>
                  </a:rPr>
                  <a:t>       [-] / est bon de</a:t>
                </a:r>
              </a:p>
            </p:txBody>
          </p:sp>
        </p:grpSp>
        <p:sp>
          <p:nvSpPr>
            <p:cNvPr id="123" name="Action Button: Custom 16">
              <a:hlinkClick r:id="" action="ppaction://noaction" highlightClick="1">
                <a:snd r:embed="rId13" name="slide 31_daccord_il_beep_peut_prendre.wav"/>
              </a:hlinkClick>
              <a:extLst>
                <a:ext uri="{FF2B5EF4-FFF2-40B4-BE49-F238E27FC236}">
                  <a16:creationId xmlns:a16="http://schemas.microsoft.com/office/drawing/2014/main" id="{00B3E4C1-DFF4-46C3-8013-784275E7AA6B}"/>
                </a:ext>
              </a:extLst>
            </p:cNvPr>
            <p:cNvSpPr/>
            <p:nvPr/>
          </p:nvSpPr>
          <p:spPr>
            <a:xfrm>
              <a:off x="7985651" y="5101156"/>
              <a:ext cx="26316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6</a:t>
              </a:r>
            </a:p>
          </p:txBody>
        </p:sp>
      </p:grpSp>
      <p:grpSp>
        <p:nvGrpSpPr>
          <p:cNvPr id="103" name="Group 102"/>
          <p:cNvGrpSpPr/>
          <p:nvPr/>
        </p:nvGrpSpPr>
        <p:grpSpPr>
          <a:xfrm>
            <a:off x="7905600" y="3874800"/>
            <a:ext cx="4022832" cy="552310"/>
            <a:chOff x="4032597" y="2346354"/>
            <a:chExt cx="4022832" cy="552310"/>
          </a:xfrm>
        </p:grpSpPr>
        <p:grpSp>
          <p:nvGrpSpPr>
            <p:cNvPr id="104" name="Group 103"/>
            <p:cNvGrpSpPr/>
            <p:nvPr/>
          </p:nvGrpSpPr>
          <p:grpSpPr>
            <a:xfrm>
              <a:off x="4032597" y="2346354"/>
              <a:ext cx="4022832" cy="552310"/>
              <a:chOff x="4718036" y="2357003"/>
              <a:chExt cx="3449917" cy="552310"/>
            </a:xfrm>
          </p:grpSpPr>
          <p:sp>
            <p:nvSpPr>
              <p:cNvPr id="106" name="Rounded Rectangular Callout 105"/>
              <p:cNvSpPr/>
              <p:nvPr/>
            </p:nvSpPr>
            <p:spPr>
              <a:xfrm>
                <a:off x="4746537" y="2357003"/>
                <a:ext cx="3421416" cy="552310"/>
              </a:xfrm>
              <a:prstGeom prst="wedgeRoundRectCallout">
                <a:avLst>
                  <a:gd name="adj1" fmla="val 29918"/>
                  <a:gd name="adj2" fmla="val 88485"/>
                  <a:gd name="adj3" fmla="val 16667"/>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latin typeface="Century Gothic" panose="020B0502020202020204" pitchFamily="34" charset="0"/>
                </a:endParaRPr>
              </a:p>
            </p:txBody>
          </p:sp>
          <p:sp>
            <p:nvSpPr>
              <p:cNvPr id="107" name="TextBox 106"/>
              <p:cNvSpPr txBox="1"/>
              <p:nvPr/>
            </p:nvSpPr>
            <p:spPr>
              <a:xfrm>
                <a:off x="4718036" y="2393792"/>
                <a:ext cx="3417589" cy="461665"/>
              </a:xfrm>
              <a:prstGeom prst="rect">
                <a:avLst/>
              </a:prstGeom>
              <a:noFill/>
            </p:spPr>
            <p:txBody>
              <a:bodyPr wrap="square" rtlCol="0">
                <a:spAutoFit/>
              </a:bodyPr>
              <a:lstStyle/>
              <a:p>
                <a:r>
                  <a:rPr lang="fr-FR" sz="2400" dirty="0">
                    <a:solidFill>
                      <a:srgbClr val="104F75"/>
                    </a:solidFill>
                    <a:latin typeface="Century Gothic" panose="020B0502020202020204" pitchFamily="34" charset="0"/>
                  </a:rPr>
                  <a:t>       [-] / est </a:t>
                </a:r>
                <a:r>
                  <a:rPr lang="fr-FR" sz="2400" dirty="0" err="1">
                    <a:solidFill>
                      <a:srgbClr val="104F75"/>
                    </a:solidFill>
                    <a:latin typeface="Century Gothic" panose="020B0502020202020204" pitchFamily="34" charset="0"/>
                  </a:rPr>
                  <a:t>natural</a:t>
                </a:r>
                <a:r>
                  <a:rPr lang="fr-FR" sz="2400" dirty="0">
                    <a:solidFill>
                      <a:srgbClr val="104F75"/>
                    </a:solidFill>
                    <a:latin typeface="Century Gothic" panose="020B0502020202020204" pitchFamily="34" charset="0"/>
                  </a:rPr>
                  <a:t> de</a:t>
                </a:r>
              </a:p>
            </p:txBody>
          </p:sp>
        </p:grpSp>
        <p:sp>
          <p:nvSpPr>
            <p:cNvPr id="105" name="Action Button: Custom 16">
              <a:hlinkClick r:id="" action="ppaction://noaction" highlightClick="1">
                <a:snd r:embed="rId14" name="slide 31_il_est_faible.wav"/>
              </a:hlinkClick>
              <a:extLst>
                <a:ext uri="{FF2B5EF4-FFF2-40B4-BE49-F238E27FC236}">
                  <a16:creationId xmlns:a16="http://schemas.microsoft.com/office/drawing/2014/main" id="{00B3E4C1-DFF4-46C3-8013-784275E7AA6B}"/>
                </a:ext>
              </a:extLst>
            </p:cNvPr>
            <p:cNvSpPr/>
            <p:nvPr/>
          </p:nvSpPr>
          <p:spPr>
            <a:xfrm>
              <a:off x="4179281" y="24113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4</a:t>
              </a:r>
            </a:p>
          </p:txBody>
        </p:sp>
      </p:grpSp>
      <p:grpSp>
        <p:nvGrpSpPr>
          <p:cNvPr id="2048" name="Group 2047"/>
          <p:cNvGrpSpPr/>
          <p:nvPr/>
        </p:nvGrpSpPr>
        <p:grpSpPr>
          <a:xfrm>
            <a:off x="7943866" y="5569255"/>
            <a:ext cx="2016511" cy="552310"/>
            <a:chOff x="7894128" y="5632019"/>
            <a:chExt cx="2016511" cy="552310"/>
          </a:xfrm>
        </p:grpSpPr>
        <p:grpSp>
          <p:nvGrpSpPr>
            <p:cNvPr id="126" name="Group 125"/>
            <p:cNvGrpSpPr/>
            <p:nvPr/>
          </p:nvGrpSpPr>
          <p:grpSpPr>
            <a:xfrm>
              <a:off x="7894128" y="5632019"/>
              <a:ext cx="2016511" cy="552310"/>
              <a:chOff x="4746537" y="2357003"/>
              <a:chExt cx="3421416" cy="552310"/>
            </a:xfrm>
          </p:grpSpPr>
          <p:sp>
            <p:nvSpPr>
              <p:cNvPr id="127" name="Rounded Rectangular Callout 126"/>
              <p:cNvSpPr/>
              <p:nvPr/>
            </p:nvSpPr>
            <p:spPr>
              <a:xfrm>
                <a:off x="4746537" y="2357003"/>
                <a:ext cx="3421416" cy="552310"/>
              </a:xfrm>
              <a:prstGeom prst="wedgeRoundRectCallout">
                <a:avLst>
                  <a:gd name="adj1" fmla="val 31955"/>
                  <a:gd name="adj2" fmla="val 78138"/>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latin typeface="Century Gothic" panose="020B0502020202020204" pitchFamily="34" charset="0"/>
                </a:endParaRPr>
              </a:p>
            </p:txBody>
          </p:sp>
          <p:sp>
            <p:nvSpPr>
              <p:cNvPr id="128" name="TextBox 127"/>
              <p:cNvSpPr txBox="1"/>
              <p:nvPr/>
            </p:nvSpPr>
            <p:spPr>
              <a:xfrm>
                <a:off x="4750364" y="2393848"/>
                <a:ext cx="3417589" cy="461665"/>
              </a:xfrm>
              <a:prstGeom prst="rect">
                <a:avLst/>
              </a:prstGeom>
              <a:noFill/>
            </p:spPr>
            <p:txBody>
              <a:bodyPr wrap="square" rtlCol="0">
                <a:spAutoFit/>
              </a:bodyPr>
              <a:lstStyle/>
              <a:p>
                <a:r>
                  <a:rPr lang="fr-FR" sz="2400" dirty="0">
                    <a:solidFill>
                      <a:srgbClr val="104F75"/>
                    </a:solidFill>
                    <a:latin typeface="Century Gothic" panose="020B0502020202020204" pitchFamily="34" charset="0"/>
                  </a:rPr>
                  <a:t>       [-] / faut</a:t>
                </a:r>
              </a:p>
            </p:txBody>
          </p:sp>
        </p:grpSp>
        <p:sp>
          <p:nvSpPr>
            <p:cNvPr id="129" name="Action Button: Custom 16">
              <a:hlinkClick r:id="" action="ppaction://noaction" highlightClick="1">
                <a:snd r:embed="rId15" name="slide 31_pendant_dix_jours_il_beep.wav"/>
              </a:hlinkClick>
              <a:extLst>
                <a:ext uri="{FF2B5EF4-FFF2-40B4-BE49-F238E27FC236}">
                  <a16:creationId xmlns:a16="http://schemas.microsoft.com/office/drawing/2014/main" id="{00B3E4C1-DFF4-46C3-8013-784275E7AA6B}"/>
                </a:ext>
              </a:extLst>
            </p:cNvPr>
            <p:cNvSpPr/>
            <p:nvPr/>
          </p:nvSpPr>
          <p:spPr>
            <a:xfrm>
              <a:off x="8011479" y="56863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8</a:t>
              </a:r>
            </a:p>
          </p:txBody>
        </p:sp>
      </p:grpSp>
      <p:sp>
        <p:nvSpPr>
          <p:cNvPr id="2053" name="Rectangle 2052"/>
          <p:cNvSpPr/>
          <p:nvPr/>
        </p:nvSpPr>
        <p:spPr>
          <a:xfrm>
            <a:off x="8952121" y="2239180"/>
            <a:ext cx="2752199"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latin typeface="Century Gothic" panose="020B0502020202020204" pitchFamily="34" charset="0"/>
            </a:endParaRPr>
          </a:p>
        </p:txBody>
      </p:sp>
      <p:sp>
        <p:nvSpPr>
          <p:cNvPr id="137" name="Rectangle 136"/>
          <p:cNvSpPr/>
          <p:nvPr/>
        </p:nvSpPr>
        <p:spPr>
          <a:xfrm>
            <a:off x="4316366" y="2818730"/>
            <a:ext cx="697839"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latin typeface="Century Gothic" panose="020B0502020202020204" pitchFamily="34" charset="0"/>
            </a:endParaRPr>
          </a:p>
        </p:txBody>
      </p:sp>
      <p:sp>
        <p:nvSpPr>
          <p:cNvPr id="138" name="Rectangle 137"/>
          <p:cNvSpPr/>
          <p:nvPr/>
        </p:nvSpPr>
        <p:spPr>
          <a:xfrm>
            <a:off x="8543385" y="3081189"/>
            <a:ext cx="582327"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latin typeface="Century Gothic" panose="020B0502020202020204" pitchFamily="34" charset="0"/>
            </a:endParaRPr>
          </a:p>
        </p:txBody>
      </p:sp>
      <p:sp>
        <p:nvSpPr>
          <p:cNvPr id="139" name="Rectangle 138"/>
          <p:cNvSpPr/>
          <p:nvPr/>
        </p:nvSpPr>
        <p:spPr>
          <a:xfrm>
            <a:off x="8957730" y="3985990"/>
            <a:ext cx="228939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latin typeface="Century Gothic" panose="020B0502020202020204" pitchFamily="34" charset="0"/>
            </a:endParaRPr>
          </a:p>
        </p:txBody>
      </p:sp>
      <p:sp>
        <p:nvSpPr>
          <p:cNvPr id="140" name="Rectangle 139"/>
          <p:cNvSpPr/>
          <p:nvPr/>
        </p:nvSpPr>
        <p:spPr>
          <a:xfrm>
            <a:off x="4847571" y="4544971"/>
            <a:ext cx="228939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latin typeface="Century Gothic" panose="020B0502020202020204" pitchFamily="34" charset="0"/>
            </a:endParaRPr>
          </a:p>
        </p:txBody>
      </p:sp>
      <p:sp>
        <p:nvSpPr>
          <p:cNvPr id="141" name="Rectangle 140"/>
          <p:cNvSpPr/>
          <p:nvPr/>
        </p:nvSpPr>
        <p:spPr>
          <a:xfrm>
            <a:off x="8952121" y="4809465"/>
            <a:ext cx="1850478" cy="3514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latin typeface="Century Gothic" panose="020B0502020202020204" pitchFamily="34" charset="0"/>
            </a:endParaRPr>
          </a:p>
        </p:txBody>
      </p:sp>
      <p:sp>
        <p:nvSpPr>
          <p:cNvPr id="142" name="Rectangle 141"/>
          <p:cNvSpPr/>
          <p:nvPr/>
        </p:nvSpPr>
        <p:spPr>
          <a:xfrm>
            <a:off x="4430827" y="5503244"/>
            <a:ext cx="517184" cy="35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latin typeface="Century Gothic" panose="020B0502020202020204" pitchFamily="34" charset="0"/>
            </a:endParaRPr>
          </a:p>
        </p:txBody>
      </p:sp>
      <p:sp>
        <p:nvSpPr>
          <p:cNvPr id="143" name="Rectangle 142"/>
          <p:cNvSpPr/>
          <p:nvPr/>
        </p:nvSpPr>
        <p:spPr>
          <a:xfrm>
            <a:off x="8642796" y="5658423"/>
            <a:ext cx="517184" cy="35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4F75"/>
              </a:solidFill>
              <a:latin typeface="Century Gothic" panose="020B0502020202020204" pitchFamily="34" charset="0"/>
            </a:endParaRPr>
          </a:p>
        </p:txBody>
      </p:sp>
      <p:sp>
        <p:nvSpPr>
          <p:cNvPr id="144" name="Rounded Rectangle 46">
            <a:extLst>
              <a:ext uri="{FF2B5EF4-FFF2-40B4-BE49-F238E27FC236}">
                <a16:creationId xmlns:a16="http://schemas.microsoft.com/office/drawing/2014/main" id="{FB09667E-50A2-4099-B9F5-10D9728BF65D}"/>
              </a:ext>
            </a:extLst>
          </p:cNvPr>
          <p:cNvSpPr/>
          <p:nvPr/>
        </p:nvSpPr>
        <p:spPr>
          <a:xfrm>
            <a:off x="5292052" y="183521"/>
            <a:ext cx="4694994" cy="924367"/>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*test antigénique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lateral flow test</a:t>
            </a:r>
          </a:p>
          <a:p>
            <a:pPr algn="ctr">
              <a:defRPr/>
            </a:pPr>
            <a:r>
              <a:rPr lang="fr-FR" sz="2000" dirty="0">
                <a:solidFill>
                  <a:prstClr val="white"/>
                </a:solidFill>
                <a:latin typeface="Century Gothic" panose="020B0502020202020204" pitchFamily="34" charset="0"/>
              </a:rPr>
              <a:t>*</a:t>
            </a:r>
            <a:r>
              <a:rPr lang="fr-FR" sz="2000" b="1" dirty="0">
                <a:solidFill>
                  <a:prstClr val="white"/>
                </a:solidFill>
                <a:latin typeface="Century Gothic" panose="020B0502020202020204" pitchFamily="34" charset="0"/>
              </a:rPr>
              <a:t>dédié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dedicated</a:t>
            </a:r>
          </a:p>
          <a:p>
            <a:pPr algn="ctr">
              <a:defRPr/>
            </a:pPr>
            <a:r>
              <a:rPr lang="fr-FR" sz="2000" b="1" dirty="0">
                <a:solidFill>
                  <a:prstClr val="white"/>
                </a:solidFill>
                <a:latin typeface="Century Gothic" panose="020B0502020202020204" pitchFamily="34" charset="0"/>
              </a:rPr>
              <a:t>*</a:t>
            </a:r>
            <a:r>
              <a:rPr lang="fr-FR" sz="2000" dirty="0">
                <a:latin typeface="Century Gothic" panose="020B0502020202020204" pitchFamily="34" charset="0"/>
              </a:rPr>
              <a:t>symptôme</a:t>
            </a:r>
            <a:r>
              <a:rPr lang="en-GB" sz="2000" dirty="0">
                <a:latin typeface="Century Gothic" panose="020B0502020202020204" pitchFamily="34" charset="0"/>
              </a:rPr>
              <a:t>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symptom</a:t>
            </a:r>
          </a:p>
        </p:txBody>
      </p:sp>
      <p:pic>
        <p:nvPicPr>
          <p:cNvPr id="62" name="Picture 6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27321">
            <a:off x="11032543" y="4900122"/>
            <a:ext cx="702274" cy="1404547"/>
          </a:xfrm>
          <a:prstGeom prst="rect">
            <a:avLst/>
          </a:prstGeom>
        </p:spPr>
      </p:pic>
    </p:spTree>
    <p:extLst>
      <p:ext uri="{BB962C8B-B14F-4D97-AF65-F5344CB8AC3E}">
        <p14:creationId xmlns:p14="http://schemas.microsoft.com/office/powerpoint/2010/main" val="334718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nimBg="1"/>
      <p:bldP spid="137" grpId="0" animBg="1"/>
      <p:bldP spid="138" grpId="0" animBg="1"/>
      <p:bldP spid="139" grpId="0" animBg="1"/>
      <p:bldP spid="140" grpId="0" animBg="1"/>
      <p:bldP spid="141" grpId="0" animBg="1"/>
      <p:bldP spid="142" grpId="0" animBg="1"/>
      <p:bldP spid="14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5903</Words>
  <Application>Microsoft Office PowerPoint</Application>
  <PresentationFormat>Widescreen</PresentationFormat>
  <Paragraphs>480</Paragraphs>
  <Slides>18</Slides>
  <Notes>14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Arial</vt:lpstr>
      <vt:lpstr>Calibri</vt:lpstr>
      <vt:lpstr>Century Gothic</vt:lpstr>
      <vt:lpstr>Office Theme</vt:lpstr>
      <vt:lpstr>1_Office Theme</vt:lpstr>
      <vt:lpstr>Cultural Collection  French Y9 Term 3  </vt:lpstr>
      <vt:lpstr>Y9 T3.1 Week 1</vt:lpstr>
      <vt:lpstr>Persepolis</vt:lpstr>
      <vt:lpstr>Y9 T3.1 Week 5</vt:lpstr>
      <vt:lpstr>Les règles covid en France </vt:lpstr>
      <vt:lpstr>Les règles du covid en France </vt:lpstr>
      <vt:lpstr>Bise ou pas bise ?</vt:lpstr>
      <vt:lpstr>Les effets positifs de la pandémie</vt:lpstr>
      <vt:lpstr>Amir est malade </vt:lpstr>
      <vt:lpstr>Des lois* françaises bizarres </vt:lpstr>
      <vt:lpstr>Y9 T3.1 Week 6</vt:lpstr>
      <vt:lpstr>Un projet anglo-français</vt:lpstr>
      <vt:lpstr>Y9 T3.2 Week 1</vt:lpstr>
      <vt:lpstr>La bataille de France (1940)</vt:lpstr>
      <vt:lpstr>Le service du travail obligatoire</vt:lpstr>
      <vt:lpstr>La Révolution nationale</vt:lpstr>
      <vt:lpstr>La Résistance française</vt:lpstr>
      <vt:lpstr>Témoins* de l’Holocauste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Collection  French Y9 Term 3  </dc:title>
  <dc:creator>Mary Richardson</dc:creator>
  <cp:lastModifiedBy>Catherine Salkeld</cp:lastModifiedBy>
  <cp:revision>3</cp:revision>
  <dcterms:created xsi:type="dcterms:W3CDTF">2022-05-10T15:35:44Z</dcterms:created>
  <dcterms:modified xsi:type="dcterms:W3CDTF">2023-01-16T15:51:44Z</dcterms:modified>
</cp:coreProperties>
</file>