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9" r:id="rId2"/>
    <p:sldId id="260" r:id="rId3"/>
    <p:sldId id="261" r:id="rId4"/>
    <p:sldId id="265" r:id="rId5"/>
    <p:sldId id="277" r:id="rId6"/>
    <p:sldId id="778" r:id="rId7"/>
    <p:sldId id="779" r:id="rId8"/>
    <p:sldId id="341" r:id="rId9"/>
    <p:sldId id="526" r:id="rId10"/>
    <p:sldId id="780" r:id="rId11"/>
    <p:sldId id="316" r:id="rId12"/>
    <p:sldId id="781" r:id="rId13"/>
    <p:sldId id="782" r:id="rId14"/>
    <p:sldId id="509" r:id="rId15"/>
    <p:sldId id="510" r:id="rId16"/>
    <p:sldId id="783" r:id="rId17"/>
    <p:sldId id="692" r:id="rId18"/>
    <p:sldId id="693" r:id="rId19"/>
    <p:sldId id="820" r:id="rId20"/>
    <p:sldId id="819" r:id="rId21"/>
    <p:sldId id="257" r:id="rId22"/>
    <p:sldId id="331" r:id="rId23"/>
    <p:sldId id="821" r:id="rId24"/>
    <p:sldId id="670" r:id="rId25"/>
    <p:sldId id="6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296"/>
  </p:normalViewPr>
  <p:slideViewPr>
    <p:cSldViewPr snapToGrid="0" snapToObjects="1">
      <p:cViewPr varScale="1">
        <p:scale>
          <a:sx n="121" d="100"/>
          <a:sy n="121" d="100"/>
        </p:scale>
        <p:origin x="200"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31229B2F-D171-604E-831C-8ECD19050262}" type="datetimeFigureOut">
              <a:rPr lang="en-US" smtClean="0"/>
              <a:pPr/>
              <a:t>5/10/22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C813471F-590B-B640-9E17-74E40D1EC3B3}" type="slidenum">
              <a:rPr lang="en-US" smtClean="0"/>
              <a:pPr/>
              <a:t>‹#›</a:t>
            </a:fld>
            <a:endParaRPr lang="en-US" dirty="0"/>
          </a:p>
        </p:txBody>
      </p:sp>
    </p:spTree>
    <p:extLst>
      <p:ext uri="{BB962C8B-B14F-4D97-AF65-F5344CB8AC3E}">
        <p14:creationId xmlns:p14="http://schemas.microsoft.com/office/powerpoint/2010/main" val="289166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Edith-piaf_gettyimages-104500550-1jpg.jp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imple.wikipedia.org/wiki/C%C3%A9line_Dion#/media/File:C%C3%A9line_Dion_2012.jp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CarteVitale2.jpg#/media/File:CarteVitale2.jp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reativecommons.org/licenses/by/3.0" TargetMode="External"/><Relationship Id="rId4" Type="http://schemas.openxmlformats.org/officeDocument/2006/relationships/hyperlink" Target="https://commons.wikimedia.org/w/index.php?title=User:Giesesamvitale&amp;action=edit&amp;redlink=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Logo_Samu.gif#/media/File:Logo_Samu.gi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ndex.php?title=User:Miguel_Martinez_Almoyna&amp;action=edit&amp;redlink=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urovisionary.com/?attachment_id=14594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explain the structure of the French school system, highlighting the differences between English and French schools.</a:t>
            </a:r>
            <a:r>
              <a:rPr lang="en-US" b="0" baseline="0" dirty="0"/>
              <a:t> </a:t>
            </a:r>
            <a:r>
              <a:rPr lang="en-US" b="0" dirty="0"/>
              <a:t>To explain how ordinal numbers are used</a:t>
            </a:r>
            <a:r>
              <a:rPr lang="en-US" b="0" baseline="0" dirty="0"/>
              <a:t> as </a:t>
            </a:r>
            <a:r>
              <a:rPr lang="en-US" b="0" dirty="0"/>
              <a:t>the names of French secondary school years.</a:t>
            </a:r>
          </a:p>
          <a:p>
            <a:endParaRPr lang="en-US" b="1" dirty="0"/>
          </a:p>
          <a:p>
            <a:r>
              <a:rPr lang="en-US" b="1" dirty="0"/>
              <a:t>Procedure:</a:t>
            </a:r>
          </a:p>
          <a:p>
            <a:r>
              <a:rPr lang="en-US" b="0" dirty="0"/>
              <a:t>1. Click to show each school type in French and English, and the ages of children attending each school.</a:t>
            </a:r>
          </a:p>
          <a:p>
            <a:r>
              <a:rPr lang="en-US" b="0" dirty="0"/>
              <a:t>2. Click to highlight the ordinal numbers which are used for school years.</a:t>
            </a:r>
          </a:p>
          <a:p>
            <a:r>
              <a:rPr lang="en-US" sz="1200" b="0" kern="1200" dirty="0">
                <a:solidFill>
                  <a:srgbClr val="C00000"/>
                </a:solidFill>
                <a:effectLst/>
                <a:latin typeface="Century Gothic" panose="020B0502020202020204" pitchFamily="34" charset="0"/>
                <a:ea typeface="+mn-ea"/>
                <a:cs typeface="+mn-cs"/>
              </a:rPr>
              <a:t>3. Click to</a:t>
            </a:r>
            <a:r>
              <a:rPr lang="en-US" sz="1200" b="0" kern="1200" baseline="0" dirty="0">
                <a:solidFill>
                  <a:srgbClr val="C00000"/>
                </a:solidFill>
                <a:effectLst/>
                <a:latin typeface="Century Gothic" panose="020B0502020202020204" pitchFamily="34" charset="0"/>
                <a:ea typeface="+mn-ea"/>
                <a:cs typeface="+mn-cs"/>
              </a:rPr>
              <a:t> bring up the speaking prompt. Have</a:t>
            </a:r>
            <a:r>
              <a:rPr lang="en-US" sz="1200" b="0" kern="1200" dirty="0">
                <a:solidFill>
                  <a:srgbClr val="C00000"/>
                </a:solidFill>
                <a:effectLst/>
                <a:latin typeface="Century Gothic" panose="020B0502020202020204" pitchFamily="34" charset="0"/>
                <a:ea typeface="+mn-ea"/>
                <a:cs typeface="+mn-cs"/>
              </a:rPr>
              <a:t> students engage in a quick discussion in French</a:t>
            </a:r>
            <a:r>
              <a:rPr lang="en-US" sz="1200" b="0" kern="1200" baseline="0" dirty="0">
                <a:solidFill>
                  <a:srgbClr val="C00000"/>
                </a:solidFill>
                <a:effectLst/>
                <a:latin typeface="Century Gothic" panose="020B0502020202020204" pitchFamily="34" charset="0"/>
                <a:ea typeface="+mn-ea"/>
                <a:cs typeface="+mn-cs"/>
              </a:rPr>
              <a:t> in which they tell a partner what year they are in, and also what years (or schools) their family members and friends are in.</a:t>
            </a:r>
            <a:endParaRPr lang="en-GB" sz="1200" kern="1200" dirty="0">
              <a:solidFill>
                <a:srgbClr val="C00000"/>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33638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Reading</a:t>
            </a:r>
            <a:r>
              <a:rPr lang="en-US" b="0" baseline="0" dirty="0"/>
              <a:t> c</a:t>
            </a:r>
            <a:r>
              <a:rPr lang="en-US" b="0" dirty="0"/>
              <a:t>omprehension exercise to further consolidate new vocabulary in context.</a:t>
            </a:r>
          </a:p>
          <a:p>
            <a:endParaRPr lang="en-US" b="1" dirty="0"/>
          </a:p>
          <a:p>
            <a:r>
              <a:rPr lang="en-US" b="1" dirty="0"/>
              <a:t>Procedure:</a:t>
            </a:r>
          </a:p>
          <a:p>
            <a:pPr marL="228600" indent="-228600">
              <a:buAutoNum type="arabicPeriod"/>
            </a:pPr>
            <a:r>
              <a:rPr lang="en-US" b="0" dirty="0"/>
              <a:t>Students to work individually, writing down answers.</a:t>
            </a:r>
          </a:p>
          <a:p>
            <a:pPr marL="228600" indent="-228600">
              <a:buAutoNum type="arabicPeriod"/>
            </a:pPr>
            <a:r>
              <a:rPr lang="en-US" b="0" dirty="0"/>
              <a:t>Teacher elicits</a:t>
            </a:r>
            <a:r>
              <a:rPr lang="en-US" b="0" baseline="0" dirty="0"/>
              <a:t> answers from students </a:t>
            </a:r>
            <a:r>
              <a:rPr lang="en-US" b="0" dirty="0"/>
              <a:t>before revealing the answers.</a:t>
            </a:r>
          </a:p>
          <a:p>
            <a:pPr marL="228600" indent="-228600">
              <a:buAutoNum type="arabicPeriod"/>
            </a:pPr>
            <a:r>
              <a:rPr lang="en-US" b="0" dirty="0"/>
              <a:t>Click to reveal the note on the cross-linguistic</a:t>
            </a:r>
            <a:r>
              <a:rPr lang="en-US" b="0" baseline="0" dirty="0"/>
              <a:t> difference in countability between ‘knowledge’ and ‘</a:t>
            </a:r>
            <a:r>
              <a:rPr lang="en-US" b="0" i="1" baseline="0" dirty="0"/>
              <a:t>connaissance(s)</a:t>
            </a:r>
            <a:r>
              <a:rPr lang="en-US" b="0" i="0" baseline="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249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 Timing: 8 minutes [1/2]</a:t>
            </a:r>
          </a:p>
          <a:p>
            <a:r>
              <a:rPr lang="en-US" b="1" dirty="0"/>
              <a:t>NB: </a:t>
            </a:r>
            <a:r>
              <a:rPr lang="en-US" b="0" dirty="0"/>
              <a:t>If a 1</a:t>
            </a:r>
            <a:r>
              <a:rPr lang="en-US" b="0" baseline="30000" dirty="0"/>
              <a:t>st</a:t>
            </a:r>
            <a:r>
              <a:rPr lang="en-US" b="0" dirty="0"/>
              <a:t> vs 3</a:t>
            </a:r>
            <a:r>
              <a:rPr lang="en-US" b="0" baseline="30000" dirty="0"/>
              <a:t>rd</a:t>
            </a:r>
            <a:r>
              <a:rPr lang="en-US" b="0" dirty="0"/>
              <a:t> person imperfect contrast better suits the needs of the class, this can be practised in the version on slide 13.</a:t>
            </a:r>
            <a:endParaRPr lang="en-US" b="1" dirty="0"/>
          </a:p>
          <a:p>
            <a:endParaRPr lang="en-US" b="1" dirty="0"/>
          </a:p>
          <a:p>
            <a:r>
              <a:rPr lang="en-US" b="1" dirty="0"/>
              <a:t>Aim: </a:t>
            </a:r>
            <a:r>
              <a:rPr lang="en-US" b="0" dirty="0"/>
              <a:t>Recognise singular forms of verbs in the present and imperfect tenses (</a:t>
            </a:r>
            <a:r>
              <a:rPr lang="en-US" b="0" i="1" dirty="0"/>
              <a:t>je </a:t>
            </a:r>
            <a:r>
              <a:rPr lang="en-US" b="0" dirty="0"/>
              <a:t>vs </a:t>
            </a:r>
            <a:r>
              <a:rPr lang="en-US" b="0" i="1" dirty="0"/>
              <a:t>il/elle/on</a:t>
            </a:r>
            <a:r>
              <a:rPr lang="en-US" b="0" dirty="0"/>
              <a:t>). Revising</a:t>
            </a:r>
            <a:r>
              <a:rPr lang="en-US" b="0" baseline="0" dirty="0"/>
              <a:t> a set of revisited vocabulary.</a:t>
            </a:r>
          </a:p>
          <a:p>
            <a:endParaRPr lang="en-US" b="1" dirty="0"/>
          </a:p>
          <a:p>
            <a:r>
              <a:rPr lang="en-US" b="1" dirty="0"/>
              <a:t>Procedure:</a:t>
            </a:r>
          </a:p>
          <a:p>
            <a:pPr marL="0" indent="0">
              <a:buNone/>
            </a:pPr>
            <a:r>
              <a:rPr lang="en-US" b="0" dirty="0"/>
              <a:t>1. Students read text and demonstrate comprehension by noting what each person does in English</a:t>
            </a:r>
            <a:r>
              <a:rPr lang="en-US" b="0" baseline="0" dirty="0"/>
              <a:t> and when.</a:t>
            </a:r>
            <a:endParaRPr lang="en-US" b="0" dirty="0"/>
          </a:p>
          <a:p>
            <a:pPr marL="0" indent="0">
              <a:buNone/>
            </a:pPr>
            <a:r>
              <a:rPr lang="en-US" b="0" dirty="0"/>
              <a:t>2. Click to reveal missing pronoun one by one.</a:t>
            </a:r>
          </a:p>
          <a:p>
            <a:pPr marL="0" indent="0">
              <a:buNone/>
            </a:pPr>
            <a:r>
              <a:rPr lang="en-US" b="0" dirty="0"/>
              <a:t>3. Answers in English on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mosquée [&gt;5000], Coran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95029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activity on previous slide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Answers appear in text order.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77743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provide background information on Montreal,</a:t>
            </a:r>
            <a:r>
              <a:rPr lang="en-US" b="0" baseline="0" dirty="0"/>
              <a:t> with a focus on </a:t>
            </a:r>
            <a:r>
              <a:rPr lang="en-US" b="0" dirty="0"/>
              <a:t>bilingualism</a:t>
            </a:r>
            <a:r>
              <a:rPr lang="en-US" b="0" baseline="0" dirty="0"/>
              <a:t>, diversity and its</a:t>
            </a:r>
            <a:r>
              <a:rPr lang="en-US" b="0" dirty="0"/>
              <a:t> position as</a:t>
            </a:r>
            <a:r>
              <a:rPr lang="en-US" b="0" baseline="0" dirty="0"/>
              <a:t> </a:t>
            </a:r>
            <a:r>
              <a:rPr lang="en-US" b="0" dirty="0"/>
              <a:t>a pioneering city of equality.</a:t>
            </a:r>
          </a:p>
          <a:p>
            <a:endParaRPr lang="en-US" b="0" dirty="0"/>
          </a:p>
          <a:p>
            <a:r>
              <a:rPr lang="en-US" b="1" dirty="0"/>
              <a:t>Procedure:</a:t>
            </a:r>
          </a:p>
          <a:p>
            <a:pPr marL="228600" indent="-228600">
              <a:buAutoNum type="arabicPeriod"/>
            </a:pPr>
            <a:r>
              <a:rPr lang="en-US" b="0" dirty="0"/>
              <a:t>Show students the maps of Canada and Quebec. Remind students that Quebec is on the east coast. </a:t>
            </a:r>
          </a:p>
          <a:p>
            <a:pPr marL="228600" indent="-228600">
              <a:buAutoNum type="arabicPeriod"/>
            </a:pPr>
            <a:r>
              <a:rPr lang="en-US" b="0" dirty="0"/>
              <a:t>Remind students that Quebec is the only Canadian province with French as its sole official language</a:t>
            </a:r>
            <a:r>
              <a:rPr lang="en-US" b="0" baseline="0" dirty="0"/>
              <a:t> (they first encountered this in 9.1.1.6).</a:t>
            </a:r>
            <a:endParaRPr lang="en-US" b="0" dirty="0"/>
          </a:p>
          <a:p>
            <a:pPr marL="228600" indent="-228600">
              <a:buAutoNum type="arabicPeriod"/>
            </a:pPr>
            <a:r>
              <a:rPr lang="en-US" b="0" dirty="0"/>
              <a:t>Click to run through the text boxes.</a:t>
            </a:r>
            <a:r>
              <a:rPr lang="en-US" b="0" baseline="0" dirty="0"/>
              <a:t> C</a:t>
            </a:r>
            <a:r>
              <a:rPr lang="en-US" b="0" dirty="0"/>
              <a:t>larifying the meaning of the cognates.</a:t>
            </a:r>
            <a:r>
              <a:rPr lang="en-US" b="0" baseline="0" dirty="0"/>
              <a:t> Whole-class sight translation or individual written summary of each point in English.</a:t>
            </a:r>
            <a:endParaRPr lang="en-US" b="0" dirty="0"/>
          </a:p>
          <a:p>
            <a:pPr marL="228600" indent="-228600">
              <a:buAutoNum type="arabicPeriod"/>
            </a:pPr>
            <a:r>
              <a:rPr lang="en-US" b="0" dirty="0"/>
              <a:t>The URL below links to view a short video on Montreal drag-queens</a:t>
            </a:r>
            <a:r>
              <a:rPr lang="en-US" b="0" baseline="0" dirty="0"/>
              <a:t> which exemplifies some pronunciation differences in Canadian French, e.g. </a:t>
            </a:r>
            <a:r>
              <a:rPr lang="en-US" b="0" i="1" baseline="0" dirty="0"/>
              <a:t>ch</a:t>
            </a:r>
            <a:r>
              <a:rPr lang="en-US" b="1" i="1" baseline="0" dirty="0"/>
              <a:t>an</a:t>
            </a:r>
            <a:r>
              <a:rPr lang="en-US" b="0" i="1" baseline="0" dirty="0"/>
              <a:t>son </a:t>
            </a:r>
            <a:r>
              <a:rPr lang="en-US" b="0" i="0" baseline="0" dirty="0"/>
              <a:t>(0:04), </a:t>
            </a:r>
            <a:r>
              <a:rPr lang="fr-FR" sz="1200" kern="1200" noProof="0" dirty="0">
                <a:solidFill>
                  <a:schemeClr val="tx1"/>
                </a:solidFill>
                <a:effectLst/>
                <a:ea typeface="+mn-ea"/>
                <a:cs typeface="+mn-cs"/>
              </a:rPr>
              <a:t>naturellement</a:t>
            </a:r>
            <a:r>
              <a:rPr lang="en-US" b="0" i="0" baseline="0" dirty="0"/>
              <a:t> (0:44), </a:t>
            </a:r>
            <a:r>
              <a:rPr lang="fr-FR" b="0" i="1" baseline="0" noProof="0" dirty="0"/>
              <a:t>v</a:t>
            </a:r>
            <a:r>
              <a:rPr lang="fr-FR" b="1" i="1" baseline="0" noProof="0" dirty="0"/>
              <a:t>in</a:t>
            </a:r>
            <a:r>
              <a:rPr lang="fr-FR" b="0" i="1" baseline="0" noProof="0" dirty="0"/>
              <a:t>gt</a:t>
            </a:r>
            <a:r>
              <a:rPr lang="en-US" b="0" i="1" baseline="0" dirty="0"/>
              <a:t> </a:t>
            </a:r>
            <a:r>
              <a:rPr lang="fr-FR" b="1" i="1" baseline="0" noProof="0" dirty="0"/>
              <a:t>an</a:t>
            </a:r>
            <a:r>
              <a:rPr lang="fr-FR" b="0" i="1" baseline="0" noProof="0" dirty="0"/>
              <a:t>s</a:t>
            </a:r>
            <a:r>
              <a:rPr lang="en-US" b="0" i="1" baseline="0" dirty="0"/>
              <a:t> </a:t>
            </a:r>
            <a:r>
              <a:rPr lang="en-US" b="0" i="0" baseline="0" dirty="0"/>
              <a:t>(1:25): </a:t>
            </a:r>
            <a:r>
              <a:rPr lang="en-US" b="0" dirty="0"/>
              <a:t>https://www.youtube.com/watch?v=xtj6QDSAyg8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95000"/>
                  </a:schemeClr>
                </a:solidFill>
                <a:latin typeface="Century Gothic" panose="020B0502020202020204" pitchFamily="34" charset="0"/>
              </a:rPr>
              <a:t>Click again to reveal a box highlighting the difference between the English and French pronunciations of </a:t>
            </a:r>
            <a:r>
              <a:rPr lang="en-GB" sz="1200" b="0" i="1" dirty="0">
                <a:solidFill>
                  <a:schemeClr val="bg1">
                    <a:lumMod val="95000"/>
                  </a:schemeClr>
                </a:solidFill>
                <a:latin typeface="Century Gothic" panose="020B0502020202020204" pitchFamily="34" charset="0"/>
              </a:rPr>
              <a:t>Montreal</a:t>
            </a:r>
            <a:r>
              <a:rPr lang="en-GB" sz="1200" b="0" dirty="0">
                <a:solidFill>
                  <a:schemeClr val="bg1">
                    <a:lumMod val="95000"/>
                  </a:schemeClr>
                </a:solidFill>
                <a:latin typeface="Century Gothic" panose="020B0502020202020204" pitchFamily="34" charset="0"/>
              </a:rPr>
              <a:t>.</a:t>
            </a:r>
            <a:r>
              <a:rPr lang="en-GB" sz="1200" b="0" baseline="0" dirty="0">
                <a:solidFill>
                  <a:schemeClr val="bg1">
                    <a:lumMod val="95000"/>
                  </a:schemeClr>
                </a:solidFill>
                <a:latin typeface="Century Gothic" panose="020B0502020202020204" pitchFamily="34" charset="0"/>
              </a:rPr>
              <a:t> C</a:t>
            </a:r>
            <a:r>
              <a:rPr lang="en-GB" sz="1200" b="0" dirty="0">
                <a:solidFill>
                  <a:schemeClr val="bg1">
                    <a:lumMod val="95000"/>
                  </a:schemeClr>
                </a:solidFill>
                <a:latin typeface="Century Gothic" panose="020B0502020202020204" pitchFamily="34" charset="0"/>
              </a:rPr>
              <a:t>lick on the French</a:t>
            </a:r>
            <a:r>
              <a:rPr lang="en-GB" sz="1200" b="0" baseline="0" dirty="0">
                <a:solidFill>
                  <a:schemeClr val="bg1">
                    <a:lumMod val="95000"/>
                  </a:schemeClr>
                </a:solidFill>
                <a:latin typeface="Century Gothic" panose="020B0502020202020204" pitchFamily="34" charset="0"/>
              </a:rPr>
              <a:t> </a:t>
            </a:r>
            <a:r>
              <a:rPr lang="en-GB" sz="1200" b="0" dirty="0">
                <a:solidFill>
                  <a:schemeClr val="bg1">
                    <a:lumMod val="95000"/>
                  </a:schemeClr>
                </a:solidFill>
                <a:latin typeface="Century Gothic" panose="020B0502020202020204" pitchFamily="34" charset="0"/>
              </a:rPr>
              <a:t>flag to hear it</a:t>
            </a:r>
            <a:r>
              <a:rPr lang="en-GB" sz="1200" b="0" baseline="0" dirty="0">
                <a:solidFill>
                  <a:schemeClr val="bg1">
                    <a:lumMod val="95000"/>
                  </a:schemeClr>
                </a:solidFill>
                <a:latin typeface="Century Gothic" panose="020B0502020202020204" pitchFamily="34" charset="0"/>
              </a:rPr>
              <a:t> pronounced by a </a:t>
            </a:r>
            <a:r>
              <a:rPr lang="en-GB" sz="1200" b="0" dirty="0">
                <a:solidFill>
                  <a:schemeClr val="bg1">
                    <a:lumMod val="95000"/>
                  </a:schemeClr>
                </a:solidFill>
                <a:latin typeface="Century Gothic" panose="020B0502020202020204" pitchFamily="34" charset="0"/>
              </a:rPr>
              <a:t>native speaker. This provides a segue into the following slide with more information about Montreal.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Montréal</a:t>
            </a:r>
            <a:endParaRPr lang="en-US" b="0" dirty="0"/>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solidFill>
                  <a:srgbClr val="FF0000"/>
                </a:solidFill>
                <a:latin typeface="Century Gothic" panose="020B0502020202020204" pitchFamily="34" charset="0"/>
              </a:rPr>
              <a:t>mariage</a:t>
            </a:r>
            <a:r>
              <a:rPr lang="en-GB" b="0" baseline="0" dirty="0">
                <a:solidFill>
                  <a:srgbClr val="FF0000"/>
                </a:solidFill>
              </a:rPr>
              <a:t> [1210], </a:t>
            </a:r>
            <a:r>
              <a:rPr lang="fr-FR" b="0" baseline="0" noProof="0" dirty="0">
                <a:solidFill>
                  <a:srgbClr val="FF0000"/>
                </a:solidFill>
              </a:rPr>
              <a:t>avoir</a:t>
            </a:r>
            <a:r>
              <a:rPr lang="en-GB" b="0" baseline="0" dirty="0">
                <a:solidFill>
                  <a:srgbClr val="FF0000"/>
                </a:solidFill>
              </a:rPr>
              <a:t> lieu [8, 117], </a:t>
            </a:r>
            <a:r>
              <a:rPr lang="fr-FR" b="0" baseline="0" noProof="0" dirty="0">
                <a:solidFill>
                  <a:srgbClr val="FF0000"/>
                </a:solidFill>
              </a:rPr>
              <a:t>jusque</a:t>
            </a:r>
            <a:r>
              <a:rPr lang="en-GB" b="0" baseline="0" dirty="0">
                <a:solidFill>
                  <a:srgbClr val="FF0000"/>
                </a:solidFill>
              </a:rPr>
              <a:t> [134]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FF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rgbClr val="FF0000"/>
                </a:solidFill>
                <a:latin typeface="Century Gothic" panose="020B0502020202020204" pitchFamily="34" charset="0"/>
              </a:rPr>
              <a:t>riche</a:t>
            </a:r>
            <a:r>
              <a:rPr lang="en-GB" b="0" baseline="0" dirty="0">
                <a:solidFill>
                  <a:srgbClr val="FF0000"/>
                </a:solidFill>
              </a:rPr>
              <a:t> [599], acte [492], homosexuel [3501], illégal [2640], vibrant [&gt;5000], libéral [&gt;5000], diversifié [&gt;5000], autoriser [989], danser [2934]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9915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0" dirty="0"/>
          </a:p>
          <a:p>
            <a:r>
              <a:rPr lang="en-US" b="1" dirty="0"/>
              <a:t>Aim: </a:t>
            </a:r>
            <a:r>
              <a:rPr lang="en-US" b="0" dirty="0"/>
              <a:t>Aural recognition of this week’s new vocabulary in context. Introduction to the </a:t>
            </a:r>
            <a:r>
              <a:rPr lang="fr-FR" sz="12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LGBTQ+ </a:t>
            </a:r>
            <a:r>
              <a:rPr lang="en-GB" sz="1200" noProof="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scene</a:t>
            </a:r>
            <a:r>
              <a:rPr lang="fr-FR" sz="12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in </a:t>
            </a:r>
            <a:r>
              <a:rPr lang="en-GB" sz="1200" noProof="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Montreal</a:t>
            </a:r>
            <a:r>
              <a:rPr lang="fr-FR" sz="12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and </a:t>
            </a:r>
            <a:r>
              <a:rPr lang="en-GB" sz="1200" noProof="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some</a:t>
            </a:r>
            <a:r>
              <a:rPr lang="fr-FR" sz="12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inclusive language</a:t>
            </a:r>
            <a:r>
              <a:rPr lang="fr-FR" sz="1200" baseline="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use. </a:t>
            </a:r>
            <a:endParaRPr lang="en-US" b="0" dirty="0"/>
          </a:p>
          <a:p>
            <a:endParaRPr lang="en-US" b="1" dirty="0"/>
          </a:p>
          <a:p>
            <a:r>
              <a:rPr lang="en-US" b="1" dirty="0"/>
              <a:t>Procedure:</a:t>
            </a:r>
          </a:p>
          <a:p>
            <a:r>
              <a:rPr lang="en-US" b="0" dirty="0"/>
              <a:t>1. Click on the audio. Students will hear the sentences in full.</a:t>
            </a:r>
          </a:p>
          <a:p>
            <a:r>
              <a:rPr lang="en-US" b="0" dirty="0"/>
              <a:t>2. After each sentence is heard, the teacher asks the students to pick which words in French they heard from the English translations in the boxes.</a:t>
            </a:r>
          </a:p>
          <a:p>
            <a:r>
              <a:rPr lang="en-US" b="0" dirty="0"/>
              <a:t>3. The teacher then clicks to reveal the full sentence.</a:t>
            </a:r>
          </a:p>
          <a:p>
            <a:r>
              <a:rPr lang="en-US" b="0" dirty="0"/>
              <a:t>4. Oral translation of full</a:t>
            </a:r>
            <a:r>
              <a:rPr lang="en-US" b="0" baseline="0" dirty="0"/>
              <a:t> sentences.</a:t>
            </a:r>
            <a:endParaRPr lang="en-US" b="0" dirty="0"/>
          </a:p>
          <a:p>
            <a:endParaRPr lang="en-US" b="0" dirty="0"/>
          </a:p>
          <a:p>
            <a:r>
              <a:rPr lang="en-US" b="1" dirty="0"/>
              <a:t>Transcript:</a:t>
            </a: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 On peut regarder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un spectacle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de drag-queen au Cabaret Mado à Montréal.</a:t>
            </a:r>
            <a:endParaRPr lang="en-GB" sz="1800" dirty="0">
              <a:effectLst/>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 Rita Baga est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une artiste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et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personnage</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très important de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scène culturelle</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LGBTQ+ à Montréal.</a:t>
            </a:r>
            <a:endParaRPr lang="en-GB" sz="1800" dirty="0">
              <a:effectLst/>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 Rita Baga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a</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participé à un concours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de drag-queen à la télé.</a:t>
            </a:r>
            <a:endParaRPr lang="en-GB" sz="1800" dirty="0">
              <a:effectLst/>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 C’est une</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émission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qui célèbre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diversité.</a:t>
            </a:r>
            <a:endParaRPr lang="en-GB" sz="1800" dirty="0">
              <a:effectLst/>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 La marche des fiertés est un évènement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annuel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important pour la communauté LGBTQ+.</a:t>
            </a:r>
            <a:endParaRPr lang="en-GB" sz="1800" dirty="0">
              <a:effectLst/>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 Une personne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transgenre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a une identité de genre qui ne correspond pas au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sexe</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biologique. </a:t>
            </a:r>
            <a:endParaRPr lang="en-GB" sz="1800" dirty="0">
              <a:effectLst/>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7. Il peut être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un défi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de communiquer son identité de genre</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aux autres.</a:t>
            </a:r>
            <a:endParaRPr lang="en-GB" sz="1800" dirty="0">
              <a:effectLst/>
              <a:ea typeface="Calibri" panose="020F050202020403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cognates used (1 is the most frequent word in French): </a:t>
            </a:r>
          </a:p>
          <a:p>
            <a:pPr marL="0" marR="0" lvl="0" indent="0" defTabSz="914400" rtl="0" eaLnBrk="1" fontAlgn="auto" latinLnBrk="0" hangingPunct="1">
              <a:lnSpc>
                <a:spcPct val="100000"/>
              </a:lnSpc>
              <a:spcBef>
                <a:spcPts val="0"/>
              </a:spcBef>
              <a:spcAft>
                <a:spcPts val="0"/>
              </a:spcAft>
              <a:buClrTx/>
              <a:buSzTx/>
              <a:buFontTx/>
              <a:buNone/>
              <a:tabLst/>
              <a:defRPr/>
            </a:pPr>
            <a:r>
              <a:rPr lang="fr-FR" sz="1200" b="0" dirty="0">
                <a:solidFill>
                  <a:prstClr val="white"/>
                </a:solidFill>
                <a:latin typeface="Century Gothic" panose="020B0502020202020204" pitchFamily="34" charset="0"/>
              </a:rPr>
              <a:t>identité [1437],</a:t>
            </a:r>
            <a:r>
              <a:rPr lang="en-GB" sz="1200" b="0" dirty="0">
                <a:solidFill>
                  <a:prstClr val="white"/>
                </a:solidFill>
                <a:latin typeface="Century Gothic" panose="020B0502020202020204" pitchFamily="34" charset="0"/>
              </a:rPr>
              <a:t> </a:t>
            </a:r>
            <a:r>
              <a:rPr lang="fr-FR" sz="1200" b="0" dirty="0">
                <a:solidFill>
                  <a:prstClr val="white"/>
                </a:solidFill>
                <a:latin typeface="Century Gothic" panose="020B0502020202020204" pitchFamily="34" charset="0"/>
              </a:rPr>
              <a:t>biologique</a:t>
            </a:r>
            <a:r>
              <a:rPr lang="en-GB" sz="1200" b="0" dirty="0">
                <a:solidFill>
                  <a:prstClr val="white"/>
                </a:solidFill>
                <a:latin typeface="Century Gothic" panose="020B0502020202020204" pitchFamily="34" charset="0"/>
              </a:rPr>
              <a:t> [2781], </a:t>
            </a:r>
            <a:r>
              <a:rPr lang="fr-FR" sz="1200" b="0" dirty="0">
                <a:solidFill>
                  <a:prstClr val="white"/>
                </a:solidFill>
                <a:latin typeface="Century Gothic" panose="020B0502020202020204" pitchFamily="34" charset="0"/>
              </a:rPr>
              <a:t>correspondre</a:t>
            </a:r>
            <a:r>
              <a:rPr lang="en-GB" sz="1200" b="0" dirty="0">
                <a:solidFill>
                  <a:prstClr val="white"/>
                </a:solidFill>
                <a:latin typeface="Century Gothic" panose="020B0502020202020204" pitchFamily="34" charset="0"/>
              </a:rPr>
              <a:t> [1415]</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770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[1/2]</a:t>
            </a:r>
          </a:p>
          <a:p>
            <a:endParaRPr lang="en-US" b="1" dirty="0"/>
          </a:p>
          <a:p>
            <a:r>
              <a:rPr lang="en-US" b="1" dirty="0"/>
              <a:t>Aim: </a:t>
            </a:r>
            <a:r>
              <a:rPr lang="en-US" b="0" dirty="0"/>
              <a:t>written</a:t>
            </a:r>
            <a:r>
              <a:rPr lang="en-US" b="0" baseline="0" dirty="0"/>
              <a:t> recognition of singular forms of verbs in the present and imperfect tenses; cultural awareness (inclusive language); reading comprehension.</a:t>
            </a:r>
            <a:endParaRPr lang="en-US" b="1" dirty="0"/>
          </a:p>
          <a:p>
            <a:endParaRPr lang="en-US" b="1" dirty="0"/>
          </a:p>
          <a:p>
            <a:r>
              <a:rPr lang="en-US" b="1" dirty="0"/>
              <a:t>Procedure:</a:t>
            </a:r>
          </a:p>
          <a:p>
            <a:r>
              <a:rPr lang="en-US" b="0" dirty="0"/>
              <a:t>1. Students read the text, and choose the missing pronouns based on the verb endings. Note that there are a mix of verbs in the present</a:t>
            </a:r>
            <a:r>
              <a:rPr lang="en-US" b="0" baseline="0" dirty="0"/>
              <a:t> and imperfect.</a:t>
            </a:r>
            <a:endParaRPr lang="en-US" b="0" dirty="0"/>
          </a:p>
          <a:p>
            <a:r>
              <a:rPr lang="en-US" b="0" dirty="0"/>
              <a:t>2. Click to reveal</a:t>
            </a:r>
            <a:r>
              <a:rPr lang="en-US" b="0" baseline="0" dirty="0"/>
              <a:t> missing pronouns.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3. Draw attention to the very last sentence. It is important to note that although </a:t>
            </a:r>
            <a:r>
              <a:rPr lang="fr-FR" b="0" i="1" baseline="0" noProof="0" dirty="0"/>
              <a:t>iel</a:t>
            </a:r>
            <a:r>
              <a:rPr lang="en-US" b="0" i="1" baseline="0" dirty="0"/>
              <a:t> </a:t>
            </a:r>
            <a:r>
              <a:rPr lang="en-US" b="0" i="0" baseline="0" dirty="0"/>
              <a:t>is becoming more widely used, it is not integrated into the language in the same way that </a:t>
            </a:r>
            <a:r>
              <a:rPr lang="en-US" b="0" i="1" baseline="0" dirty="0"/>
              <a:t>they </a:t>
            </a:r>
            <a:r>
              <a:rPr lang="en-US" b="0" i="0" baseline="0" dirty="0"/>
              <a:t>is commonly used in English. There are many different gender-neutral pronouns, and not all people who identify as non-binary use a gender-neutral pronoun. It is important to ask individuals how they would like to be addressed, using phrases such as </a:t>
            </a:r>
            <a:r>
              <a:rPr lang="en-GB" sz="1200" dirty="0">
                <a:solidFill>
                  <a:schemeClr val="accent5">
                    <a:lumMod val="50000"/>
                  </a:schemeClr>
                </a:solidFill>
              </a:rPr>
              <a:t> </a:t>
            </a:r>
            <a:r>
              <a:rPr lang="fr-FR" sz="1200" b="0" i="1" noProof="0" dirty="0">
                <a:solidFill>
                  <a:schemeClr val="accent5">
                    <a:lumMod val="50000"/>
                  </a:schemeClr>
                </a:solidFill>
              </a:rPr>
              <a:t>Quels</a:t>
            </a:r>
            <a:r>
              <a:rPr lang="en-GB" sz="1200" b="0" i="1" dirty="0">
                <a:solidFill>
                  <a:schemeClr val="accent5">
                    <a:lumMod val="50000"/>
                  </a:schemeClr>
                </a:solidFill>
              </a:rPr>
              <a:t> </a:t>
            </a:r>
            <a:r>
              <a:rPr lang="fr-FR" sz="1200" b="0" i="1" noProof="0" dirty="0">
                <a:solidFill>
                  <a:schemeClr val="accent5">
                    <a:lumMod val="50000"/>
                  </a:schemeClr>
                </a:solidFill>
              </a:rPr>
              <a:t>pronoms</a:t>
            </a:r>
            <a:r>
              <a:rPr lang="en-GB" sz="1200" b="0" i="1" dirty="0">
                <a:solidFill>
                  <a:schemeClr val="accent5">
                    <a:lumMod val="50000"/>
                  </a:schemeClr>
                </a:solidFill>
              </a:rPr>
              <a:t> </a:t>
            </a:r>
            <a:r>
              <a:rPr lang="fr-FR" sz="1200" b="0" i="1" noProof="0" dirty="0">
                <a:solidFill>
                  <a:schemeClr val="accent5">
                    <a:lumMod val="50000"/>
                  </a:schemeClr>
                </a:solidFill>
              </a:rPr>
              <a:t>utilises-tu</a:t>
            </a:r>
            <a:r>
              <a:rPr lang="en-GB" sz="1200" b="0" i="1" dirty="0">
                <a:solidFill>
                  <a:schemeClr val="accent5">
                    <a:lumMod val="50000"/>
                  </a:schemeClr>
                </a:solidFill>
              </a:rPr>
              <a:t> </a:t>
            </a:r>
            <a:r>
              <a:rPr lang="en-GB" sz="1200" b="0" dirty="0">
                <a:solidFill>
                  <a:schemeClr val="accent5">
                    <a:lumMod val="50000"/>
                  </a:schemeClr>
                </a:solidFill>
              </a:rPr>
              <a:t>and </a:t>
            </a:r>
            <a:r>
              <a:rPr lang="fr-FR" sz="1200" i="1" noProof="0" dirty="0">
                <a:solidFill>
                  <a:schemeClr val="accent5">
                    <a:lumMod val="50000"/>
                  </a:schemeClr>
                </a:solidFill>
              </a:rPr>
              <a:t>Quels</a:t>
            </a:r>
            <a:r>
              <a:rPr lang="en-GB" sz="1200" i="1" dirty="0">
                <a:solidFill>
                  <a:schemeClr val="accent5">
                    <a:lumMod val="50000"/>
                  </a:schemeClr>
                </a:solidFill>
              </a:rPr>
              <a:t> sont </a:t>
            </a:r>
            <a:r>
              <a:rPr lang="fr-FR" sz="1200" i="1" noProof="0" dirty="0">
                <a:solidFill>
                  <a:schemeClr val="accent5">
                    <a:lumMod val="50000"/>
                  </a:schemeClr>
                </a:solidFill>
              </a:rPr>
              <a:t>tes</a:t>
            </a:r>
            <a:r>
              <a:rPr lang="en-GB" sz="1200" i="1" dirty="0">
                <a:solidFill>
                  <a:schemeClr val="accent5">
                    <a:lumMod val="50000"/>
                  </a:schemeClr>
                </a:solidFill>
              </a:rPr>
              <a:t> </a:t>
            </a:r>
            <a:r>
              <a:rPr lang="fr-FR" sz="1200" i="1" noProof="0" dirty="0">
                <a:solidFill>
                  <a:schemeClr val="accent5">
                    <a:lumMod val="50000"/>
                  </a:schemeClr>
                </a:solidFill>
              </a:rPr>
              <a:t>pronoms</a:t>
            </a:r>
            <a:r>
              <a:rPr lang="en-GB" sz="1200" i="1" dirty="0">
                <a:solidFill>
                  <a:schemeClr val="accent5">
                    <a:lumMod val="50000"/>
                  </a:schemeClr>
                </a:solidFill>
              </a:rPr>
              <a:t> ? </a:t>
            </a:r>
            <a:r>
              <a:rPr lang="en-GB" sz="1200" i="0" dirty="0">
                <a:solidFill>
                  <a:schemeClr val="accent5">
                    <a:lumMod val="50000"/>
                  </a:schemeClr>
                </a:solidFill>
              </a:rPr>
              <a:t>as</a:t>
            </a:r>
            <a:r>
              <a:rPr lang="en-GB" sz="1200" i="0" baseline="0" dirty="0">
                <a:solidFill>
                  <a:schemeClr val="accent5">
                    <a:lumMod val="50000"/>
                  </a:schemeClr>
                </a:solidFill>
              </a:rPr>
              <a:t> exemplified above.</a:t>
            </a:r>
            <a:endParaRPr lang="en-US" b="0" i="1" baseline="0" dirty="0"/>
          </a:p>
          <a:p>
            <a:r>
              <a:rPr lang="en-US" b="0" i="0" baseline="0" dirty="0"/>
              <a:t>See here for more information:</a:t>
            </a:r>
          </a:p>
          <a:p>
            <a:r>
              <a:rPr lang="en-US" b="0" i="0" baseline="0" dirty="0"/>
              <a:t>https://divergenres.org/wp-content/uploads/2021/04/guide-grammaireinclusive-final.pdf</a:t>
            </a:r>
          </a:p>
          <a:p>
            <a:r>
              <a:rPr lang="en-US" b="0" i="0" baseline="0" dirty="0"/>
              <a:t>https://lavieenqueer.wordpress.com/2018/07/26/petit-dico-de-francais-neutre-inclusif/</a:t>
            </a:r>
          </a:p>
          <a:p>
            <a:r>
              <a:rPr lang="en-US" b="0" dirty="0"/>
              <a:t>4. Click again to reveal comprehension</a:t>
            </a:r>
            <a:r>
              <a:rPr lang="en-US" b="0" baseline="0" dirty="0"/>
              <a:t> questions.</a:t>
            </a:r>
            <a:endParaRPr lang="en-US" b="0" dirty="0"/>
          </a:p>
          <a:p>
            <a:r>
              <a:rPr lang="en-US" b="0" dirty="0"/>
              <a:t>5. Answers are</a:t>
            </a:r>
            <a:r>
              <a:rPr lang="en-US" b="0" baseline="0" dirty="0"/>
              <a:t> on the next slide.</a:t>
            </a:r>
            <a:endParaRPr lang="en-US" b="0" dirty="0"/>
          </a:p>
          <a:p>
            <a:r>
              <a:rPr lang="en-US" b="0" dirty="0"/>
              <a:t>6. As a follow-up</a:t>
            </a:r>
            <a:r>
              <a:rPr lang="en-US" b="0" baseline="0" dirty="0"/>
              <a:t> discussion, invite students to share any information about inclusivity in other languages they know.</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lang="fr-FR" baseline="0" noProof="0" dirty="0"/>
              <a:t>neutre</a:t>
            </a:r>
            <a:r>
              <a:rPr lang="en-GB" baseline="0" dirty="0"/>
              <a:t> [2785], </a:t>
            </a:r>
            <a:r>
              <a:rPr lang="fr-FR" baseline="0" noProof="0" dirty="0"/>
              <a:t>préférence</a:t>
            </a:r>
            <a:r>
              <a:rPr lang="en-GB" baseline="0" dirty="0"/>
              <a:t> [2970], </a:t>
            </a:r>
            <a:r>
              <a:rPr lang="en-GB" sz="1200" dirty="0">
                <a:solidFill>
                  <a:schemeClr val="accent5">
                    <a:lumMod val="50000"/>
                  </a:schemeClr>
                </a:solidFill>
              </a:rPr>
              <a:t>personnel [398], rare [1233], </a:t>
            </a:r>
            <a:r>
              <a:rPr lang="fr-FR" sz="1200" noProof="0" dirty="0">
                <a:solidFill>
                  <a:schemeClr val="accent5">
                    <a:lumMod val="50000"/>
                  </a:schemeClr>
                </a:solidFill>
              </a:rPr>
              <a:t>exemple</a:t>
            </a:r>
            <a:r>
              <a:rPr lang="en-GB" sz="1200" dirty="0">
                <a:solidFill>
                  <a:schemeClr val="accent5">
                    <a:lumMod val="50000"/>
                  </a:schemeClr>
                </a:solidFill>
              </a:rPr>
              <a:t> [259]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baseline="0" noProof="0" dirty="0"/>
              <a:t>genré</a:t>
            </a:r>
            <a:r>
              <a:rPr lang="en-GB" baseline="0" dirty="0"/>
              <a:t> [&gt;5000], </a:t>
            </a:r>
            <a:r>
              <a:rPr lang="fr-FR" baseline="0" noProof="0" dirty="0"/>
              <a:t>pronom</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r>
              <a:rPr lang="en-US" b="1" dirty="0"/>
              <a:t>Aim: </a:t>
            </a:r>
            <a:r>
              <a:rPr lang="en-US" b="0" dirty="0"/>
              <a:t>Written recognition of –er verbs in the imperfect tense</a:t>
            </a:r>
            <a:endParaRPr lang="en-US" b="1" dirty="0"/>
          </a:p>
          <a:p>
            <a:endParaRPr lang="en-US" b="1" dirty="0"/>
          </a:p>
          <a:p>
            <a:r>
              <a:rPr lang="en-US" b="1" dirty="0"/>
              <a:t>Procedure:</a:t>
            </a:r>
          </a:p>
          <a:p>
            <a:r>
              <a:rPr lang="en-US" b="0" dirty="0"/>
              <a:t>1. Students read the text and choose the correct pronoun according to the verb ending.</a:t>
            </a:r>
          </a:p>
          <a:p>
            <a:r>
              <a:rPr lang="en-US" b="0" dirty="0"/>
              <a:t>2. Click to reveal answers.</a:t>
            </a:r>
          </a:p>
          <a:p>
            <a:r>
              <a:rPr lang="en-US" b="0" dirty="0"/>
              <a:t>3. Oral translation of text if time allow.</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thé</a:t>
            </a:r>
            <a:r>
              <a:rPr lang="en-GB" baseline="0" dirty="0">
                <a:latin typeface="Century Gothic" panose="020B0502020202020204" pitchFamily="34" charset="0"/>
              </a:rPr>
              <a:t>âtre [1701]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ea typeface="Calibri" panose="020F0502020204030204" pitchFamily="34" charset="0"/>
                <a:cs typeface="Times New Roman" panose="02020603050405020304" pitchFamily="18" charset="0"/>
                <a:hlinkClick r:id="rId3"/>
              </a:rPr>
              <a:t>Édith Piaf</a:t>
            </a:r>
            <a:r>
              <a:rPr lang="en-GB" sz="1800" dirty="0">
                <a:effectLst/>
                <a:ea typeface="Calibri" panose="020F0502020204030204" pitchFamily="34" charset="0"/>
                <a:cs typeface="Times New Roman" panose="02020603050405020304" pitchFamily="18" charset="0"/>
              </a:rPr>
              <a:t> is licensed under </a:t>
            </a:r>
            <a:r>
              <a:rPr lang="en-GB" sz="1800" u="sng" dirty="0">
                <a:solidFill>
                  <a:srgbClr val="0563C1"/>
                </a:solidFill>
                <a:effectLst/>
                <a:ea typeface="Calibri" panose="020F0502020204030204" pitchFamily="34" charset="0"/>
                <a:cs typeface="Times New Roman" panose="02020603050405020304" pitchFamily="18" charset="0"/>
                <a:hlinkClick r:id="rId4"/>
              </a:rPr>
              <a:t>CC BY-SA 4.0</a:t>
            </a:r>
            <a:endParaRPr lang="en-GB" sz="1800" dirty="0">
              <a:effectLst/>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781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12 minutes</a:t>
            </a:r>
            <a:endParaRPr lang="en-US" b="1" dirty="0"/>
          </a:p>
          <a:p>
            <a:endParaRPr lang="en-US" b="1" dirty="0"/>
          </a:p>
          <a:p>
            <a:r>
              <a:rPr lang="en-US" b="1" dirty="0"/>
              <a:t>Aim: </a:t>
            </a:r>
            <a:r>
              <a:rPr lang="en-US" b="0" dirty="0"/>
              <a:t>Written production of perfect and imperfect tense in context</a:t>
            </a:r>
            <a:endParaRPr lang="en-US" b="1" dirty="0"/>
          </a:p>
          <a:p>
            <a:endParaRPr lang="en-US" b="1" dirty="0"/>
          </a:p>
          <a:p>
            <a:r>
              <a:rPr lang="en-US" b="1" dirty="0"/>
              <a:t>Procedure:</a:t>
            </a:r>
          </a:p>
          <a:p>
            <a:r>
              <a:rPr lang="en-US" b="0" dirty="0"/>
              <a:t>1. Students translate the verbs into French in the appropriate tense.</a:t>
            </a:r>
          </a:p>
          <a:p>
            <a:r>
              <a:rPr lang="en-US" b="0" dirty="0"/>
              <a:t>2. Click to reveal answers.</a:t>
            </a:r>
          </a:p>
          <a:p>
            <a:r>
              <a:rPr lang="en-US" b="0" dirty="0"/>
              <a:t>3. Ensure understanding of choice of tenses.</a:t>
            </a:r>
          </a:p>
          <a:p>
            <a:r>
              <a:rPr lang="en-US" b="0" dirty="0"/>
              <a:t>4. Oral translation of text.</a:t>
            </a:r>
          </a:p>
          <a:p>
            <a:endParaRPr lang="en-US" b="0" dirty="0"/>
          </a:p>
          <a:p>
            <a:r>
              <a:rPr lang="en-US" b="1" dirty="0"/>
              <a:t>Differentiation</a:t>
            </a:r>
            <a:r>
              <a:rPr lang="en-US" b="0" dirty="0"/>
              <a:t>:</a:t>
            </a:r>
            <a:br>
              <a:rPr lang="en-US" b="0" dirty="0"/>
            </a:br>
            <a:r>
              <a:rPr lang="en-US" b="0" dirty="0"/>
              <a:t>For more support, provide either the verb forms (jumbled) on the board, OR the infinitive verbs.</a:t>
            </a:r>
            <a:br>
              <a:rPr lang="en-US" b="0" dirty="0"/>
            </a:br>
            <a:r>
              <a:rPr lang="en-US" b="0" dirty="0"/>
              <a:t>To reduce the overall load within the time, cut the text in half, stopping after item 10.  The remainder of the task could be given for homework.</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tournée [2691], mondial [549]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Century Gothic" panose="020B0502020202020204" pitchFamily="34" charset="0"/>
                <a:ea typeface="+mn-ea"/>
                <a:cs typeface="+mn-cs"/>
              </a:rPr>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Century Gothic" panose="020B0502020202020204" pitchFamily="34" charset="0"/>
                <a:ea typeface="+mn-ea"/>
                <a:cs typeface="+mn-cs"/>
              </a:rPr>
              <a:t>âge [502], cassette [4925], américain [374]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ea typeface="Calibri" panose="020F0502020204030204" pitchFamily="34" charset="0"/>
                <a:cs typeface="Times New Roman" panose="02020603050405020304" pitchFamily="18" charset="0"/>
                <a:hlinkClick r:id="rId3"/>
              </a:rPr>
              <a:t>Céline Dion</a:t>
            </a:r>
            <a:r>
              <a:rPr lang="en-GB" sz="1800" dirty="0">
                <a:effectLst/>
                <a:ea typeface="Calibri" panose="020F0502020204030204" pitchFamily="34" charset="0"/>
                <a:cs typeface="Times New Roman" panose="02020603050405020304" pitchFamily="18" charset="0"/>
              </a:rPr>
              <a:t> is licensed under </a:t>
            </a:r>
            <a:r>
              <a:rPr lang="en-GB" sz="1800" u="sng" dirty="0">
                <a:solidFill>
                  <a:srgbClr val="0563C1"/>
                </a:solidFill>
                <a:effectLst/>
                <a:ea typeface="Calibri" panose="020F0502020204030204" pitchFamily="34" charset="0"/>
                <a:cs typeface="Times New Roman" panose="02020603050405020304" pitchFamily="18" charset="0"/>
                <a:hlinkClick r:id="rId4"/>
              </a:rPr>
              <a:t>CC BY-SA 3.0</a:t>
            </a:r>
            <a:endParaRPr lang="en-GB" sz="1800" dirty="0">
              <a:effectLst/>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375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cs typeface="Calibri" panose="020F0502020204030204" pitchFamily="34" charset="0"/>
              </a:rPr>
              <a:t>Timing: 8 minutes (2 slides)</a:t>
            </a:r>
          </a:p>
          <a:p>
            <a:pPr marL="0"/>
            <a:endParaRPr lang="en-US" dirty="0">
              <a:cs typeface="Calibri" panose="020F0502020204030204" pitchFamily="34" charset="0"/>
            </a:endParaRPr>
          </a:p>
          <a:p>
            <a:pPr marL="0"/>
            <a:r>
              <a:rPr lang="en-US" dirty="0">
                <a:cs typeface="Calibri" panose="020F0502020204030204" pitchFamily="34" charset="0"/>
              </a:rPr>
              <a:t>Aim: Listening comprehension; cultural awareness (significant events in French history). This timeline of major events shaping France as it is today serves as an introduction to the wider context of this week’s lesson, situating the French Revolution in time.</a:t>
            </a:r>
          </a:p>
          <a:p>
            <a:pPr marL="0"/>
            <a:endParaRPr lang="en-US" dirty="0">
              <a:cs typeface="Calibri" panose="020F0502020204030204" pitchFamily="34" charset="0"/>
            </a:endParaRPr>
          </a:p>
          <a:p>
            <a:pPr marL="0"/>
            <a:r>
              <a:rPr lang="en-US" dirty="0">
                <a:cs typeface="Calibri" panose="020F0502020204030204" pitchFamily="34" charset="0"/>
              </a:rPr>
              <a:t>Procedure:</a:t>
            </a:r>
          </a:p>
          <a:p>
            <a:pPr marL="0"/>
            <a:r>
              <a:rPr lang="en-US" dirty="0">
                <a:cs typeface="Calibri" panose="020F0502020204030204" pitchFamily="34" charset="0"/>
              </a:rPr>
              <a:t>1. Click boxes on the timeline to hear audio description of what happened in that year.</a:t>
            </a:r>
          </a:p>
          <a:p>
            <a:pPr marL="0"/>
            <a:r>
              <a:rPr lang="en-US" dirty="0">
                <a:cs typeface="Calibri" panose="020F0502020204030204" pitchFamily="34" charset="0"/>
              </a:rPr>
              <a:t>2. Students match audio to the English translation. Differentiation option for higher-level students: remove the box with the English translations and have students take notes in English.</a:t>
            </a:r>
          </a:p>
          <a:p>
            <a:pPr marL="0"/>
            <a:r>
              <a:rPr lang="en-US" dirty="0">
                <a:cs typeface="Calibri" panose="020F0502020204030204" pitchFamily="34" charset="0"/>
              </a:rPr>
              <a:t>3. Proceed to the next slide to reveal the answers.</a:t>
            </a:r>
          </a:p>
          <a:p>
            <a:pPr marL="0"/>
            <a:endParaRPr lang="en-US" dirty="0">
              <a:cs typeface="Calibri" panose="020F0502020204030204" pitchFamily="34" charset="0"/>
            </a:endParaRPr>
          </a:p>
          <a:p>
            <a:pPr marL="0"/>
            <a:r>
              <a:rPr lang="en-US" dirty="0">
                <a:cs typeface="Calibri" panose="020F0502020204030204" pitchFamily="34" charset="0"/>
              </a:rPr>
              <a:t>Alternative procedure: Test students’ general knowledge by letting them try to match the English to the years first and check their answers using the French audio.</a:t>
            </a:r>
          </a:p>
          <a:p>
            <a:pPr marL="0"/>
            <a:endParaRPr lang="en-US" dirty="0">
              <a:cs typeface="Calibri" panose="020F0502020204030204" pitchFamily="34" charset="0"/>
            </a:endParaRPr>
          </a:p>
          <a:p>
            <a:pPr marL="0"/>
            <a:r>
              <a:rPr lang="en-US" dirty="0">
                <a:cs typeface="Calibri" panose="020F0502020204030204" pitchFamily="34" charset="0"/>
              </a:rPr>
              <a:t>Transcript:</a:t>
            </a:r>
          </a:p>
          <a:p>
            <a:pPr marL="0" indent="-228600">
              <a:buFont typeface="+mj-lt"/>
              <a:buAutoNum type="alphaLcPeriod"/>
            </a:pPr>
            <a:r>
              <a:rPr kumimoji="0" lang="fr-FR" sz="1200" u="none" strike="noStrike" kern="1200" cap="none" spc="0" normalizeH="0" baseline="0" noProof="0" dirty="0">
                <a:ln>
                  <a:noFill/>
                </a:ln>
                <a:solidFill>
                  <a:srgbClr val="4472C4">
                    <a:lumMod val="50000"/>
                  </a:srgbClr>
                </a:solidFill>
                <a:effectLst/>
                <a:uLnTx/>
                <a:uFillTx/>
                <a:ea typeface="+mn-ea"/>
                <a:cs typeface="Calibri" panose="020F0502020204030204" pitchFamily="34" charset="0"/>
              </a:rPr>
              <a:t>De nouvelles règles ont fait du français la langue </a:t>
            </a:r>
            <a:r>
              <a:rPr lang="fr-FR" dirty="0">
                <a:solidFill>
                  <a:srgbClr val="4D5156"/>
                </a:solidFill>
                <a:effectLst/>
                <a:cs typeface="Calibri" panose="020F0502020204030204" pitchFamily="34" charset="0"/>
              </a:rPr>
              <a:t>officielle </a:t>
            </a:r>
            <a:r>
              <a:rPr kumimoji="0" lang="fr-FR" sz="1200" u="none" strike="noStrike" kern="1200" cap="none" spc="0" normalizeH="0" baseline="0" noProof="0" dirty="0">
                <a:ln>
                  <a:noFill/>
                </a:ln>
                <a:solidFill>
                  <a:srgbClr val="4472C4">
                    <a:lumMod val="50000"/>
                  </a:srgbClr>
                </a:solidFill>
                <a:effectLst/>
                <a:uLnTx/>
                <a:uFillTx/>
                <a:ea typeface="+mn-ea"/>
                <a:cs typeface="Calibri" panose="020F0502020204030204" pitchFamily="34" charset="0"/>
              </a:rPr>
              <a:t>de la France.</a:t>
            </a:r>
          </a:p>
          <a:p>
            <a:pPr marL="0" indent="-228600">
              <a:buFont typeface="+mj-lt"/>
              <a:buAutoNum type="alphaLcPeriod"/>
            </a:pPr>
            <a:r>
              <a:rPr kumimoji="0" lang="fr-FR" sz="1200" u="none" strike="noStrike" kern="1200" cap="none" spc="0" normalizeH="0" baseline="0" noProof="0" dirty="0">
                <a:ln>
                  <a:noFill/>
                </a:ln>
                <a:solidFill>
                  <a:srgbClr val="4472C4">
                    <a:lumMod val="50000"/>
                  </a:srgbClr>
                </a:solidFill>
                <a:effectLst/>
                <a:uLnTx/>
                <a:uFillTx/>
                <a:ea typeface="+mn-ea"/>
                <a:cs typeface="Calibri" panose="020F0502020204030204" pitchFamily="34" charset="0"/>
              </a:rPr>
              <a:t>La Révolution française a commencé.</a:t>
            </a:r>
          </a:p>
          <a:p>
            <a:pPr marL="0" indent="-228600">
              <a:buFont typeface="+mj-lt"/>
              <a:buAutoNum type="alphaLcPeriod"/>
            </a:pPr>
            <a:r>
              <a:rPr lang="fr-FR" dirty="0">
                <a:solidFill>
                  <a:srgbClr val="202124"/>
                </a:solidFill>
                <a:effectLst/>
                <a:cs typeface="Calibri" panose="020F0502020204030204" pitchFamily="34" charset="0"/>
              </a:rPr>
              <a:t>À Paris, </a:t>
            </a:r>
            <a:r>
              <a:rPr kumimoji="0" lang="fr-FR" sz="1200" u="none" strike="noStrike" kern="1200" cap="none" spc="0" normalizeH="0" baseline="0" noProof="0" dirty="0">
                <a:ln>
                  <a:noFill/>
                </a:ln>
                <a:solidFill>
                  <a:srgbClr val="4472C4">
                    <a:lumMod val="50000"/>
                  </a:srgbClr>
                </a:solidFill>
                <a:effectLst/>
                <a:uLnTx/>
                <a:uFillTx/>
                <a:ea typeface="+mn-ea"/>
                <a:cs typeface="Calibri" panose="020F0502020204030204" pitchFamily="34" charset="0"/>
              </a:rPr>
              <a:t>on a </a:t>
            </a:r>
            <a:r>
              <a:rPr kumimoji="0" lang="fr-FR" sz="1200" u="none" strike="noStrike" kern="1200" cap="none" spc="0" normalizeH="0" baseline="0" noProof="0" dirty="0" err="1">
                <a:ln>
                  <a:noFill/>
                </a:ln>
                <a:solidFill>
                  <a:srgbClr val="4472C4">
                    <a:lumMod val="50000"/>
                  </a:srgbClr>
                </a:solidFill>
                <a:effectLst/>
                <a:uLnTx/>
                <a:uFillTx/>
                <a:ea typeface="+mn-ea"/>
                <a:cs typeface="Calibri" panose="020F0502020204030204" pitchFamily="34" charset="0"/>
              </a:rPr>
              <a:t>cr</a:t>
            </a:r>
            <a:r>
              <a:rPr lang="fr-FR" dirty="0" err="1">
                <a:cs typeface="Calibri" panose="020F0502020204030204" pitchFamily="34" charset="0"/>
              </a:rPr>
              <a:t>éé</a:t>
            </a:r>
            <a:r>
              <a:rPr lang="fr-FR" dirty="0">
                <a:cs typeface="Calibri" panose="020F0502020204030204" pitchFamily="34" charset="0"/>
              </a:rPr>
              <a:t> </a:t>
            </a:r>
            <a:r>
              <a:rPr kumimoji="0" lang="fr-FR" sz="1200" u="none" strike="noStrike" kern="1200" cap="none" spc="0" normalizeH="0" baseline="0" noProof="0" dirty="0">
                <a:ln>
                  <a:noFill/>
                </a:ln>
                <a:solidFill>
                  <a:srgbClr val="4472C4">
                    <a:lumMod val="50000"/>
                  </a:srgbClr>
                </a:solidFill>
                <a:effectLst/>
                <a:uLnTx/>
                <a:uFillTx/>
                <a:ea typeface="+mn-ea"/>
                <a:cs typeface="Calibri" panose="020F0502020204030204" pitchFamily="34" charset="0"/>
              </a:rPr>
              <a:t>le plus haut bâtiment du monde.</a:t>
            </a:r>
          </a:p>
          <a:p>
            <a:pPr marL="0" indent="-228600">
              <a:buFont typeface="+mj-lt"/>
              <a:buAutoNum type="alphaLcPeriod"/>
            </a:pPr>
            <a:r>
              <a:rPr kumimoji="0" lang="fr-FR" sz="1200" u="none" strike="noStrike" kern="1200" cap="none" spc="0" normalizeH="0" baseline="0" noProof="0" dirty="0">
                <a:ln>
                  <a:noFill/>
                </a:ln>
                <a:solidFill>
                  <a:srgbClr val="4472C4">
                    <a:lumMod val="50000"/>
                  </a:srgbClr>
                </a:solidFill>
                <a:effectLst/>
                <a:uLnTx/>
                <a:uFillTx/>
                <a:ea typeface="+mn-ea"/>
                <a:cs typeface="Calibri" panose="020F0502020204030204" pitchFamily="34" charset="0"/>
              </a:rPr>
              <a:t>Les pays du monde ont commencé une guerre.</a:t>
            </a:r>
          </a:p>
          <a:p>
            <a:pPr marL="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fr-FR" dirty="0">
                <a:cs typeface="Calibri" panose="020F0502020204030204" pitchFamily="34" charset="0"/>
              </a:rPr>
              <a:t>La France a commencé à utiliser l’euro.</a:t>
            </a:r>
          </a:p>
          <a:p>
            <a:pPr marL="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fr-FR" sz="1200" u="none" strike="noStrike" kern="1200" cap="none" spc="0" normalizeH="0" baseline="0" noProof="0" dirty="0">
                <a:ln>
                  <a:noFill/>
                </a:ln>
                <a:solidFill>
                  <a:srgbClr val="4472C4">
                    <a:lumMod val="50000"/>
                  </a:srgbClr>
                </a:solidFill>
                <a:effectLst/>
                <a:uLnTx/>
                <a:uFillTx/>
                <a:ea typeface="+mn-ea"/>
                <a:cs typeface="Calibri" panose="020F0502020204030204" pitchFamily="34" charset="0"/>
              </a:rPr>
              <a:t>Macron a gagné les élections.</a:t>
            </a:r>
            <a:endParaRPr lang="fr-FR"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panose="020F0502020204030204" pitchFamily="34" charset="0"/>
              </a:rPr>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cs typeface="Calibri" panose="020F0502020204030204" pitchFamily="34" charset="0"/>
              </a:rPr>
              <a:t>révolution</a:t>
            </a:r>
            <a:r>
              <a:rPr lang="en-GB" baseline="0" dirty="0">
                <a:cs typeface="Calibri" panose="020F0502020204030204" pitchFamily="34" charset="0"/>
              </a:rPr>
              <a:t> [</a:t>
            </a:r>
            <a:r>
              <a:rPr lang="en-US" dirty="0">
                <a:cs typeface="Calibri" panose="020F0502020204030204" pitchFamily="34" charset="0"/>
              </a:rPr>
              <a:t>1617</a:t>
            </a:r>
            <a:r>
              <a:rPr lang="en-GB" baseline="0" dirty="0">
                <a:cs typeface="Calibri" panose="020F0502020204030204" pitchFamily="34" charset="0"/>
              </a:rPr>
              <a:t>], </a:t>
            </a:r>
            <a:r>
              <a:rPr lang="en-GB" baseline="0" dirty="0" err="1">
                <a:cs typeface="Calibri" panose="020F0502020204030204" pitchFamily="34" charset="0"/>
              </a:rPr>
              <a:t>élection</a:t>
            </a:r>
            <a:r>
              <a:rPr lang="en-GB" baseline="0" dirty="0">
                <a:cs typeface="Calibri" panose="020F0502020204030204" pitchFamily="34" charset="0"/>
              </a:rPr>
              <a:t> [862], </a:t>
            </a:r>
            <a:r>
              <a:rPr lang="en-GB" baseline="0" dirty="0" err="1">
                <a:cs typeface="Calibri" panose="020F0502020204030204" pitchFamily="34" charset="0"/>
              </a:rPr>
              <a:t>officiel</a:t>
            </a:r>
            <a:r>
              <a:rPr lang="en-GB" baseline="0" dirty="0">
                <a:cs typeface="Calibri" panose="020F0502020204030204" pitchFamily="34" charset="0"/>
              </a:rPr>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ea typeface="+mn-ea"/>
                <a:cs typeface="Calibri" panose="020F0502020204030204" pitchFamily="34" charset="0"/>
              </a:rPr>
              <a:t>Source: </a:t>
            </a:r>
            <a:r>
              <a:rPr lang="en-GB" sz="1200" kern="1200" dirty="0">
                <a:solidFill>
                  <a:schemeClr val="tx1"/>
                </a:solidFill>
                <a:effectLst/>
                <a:ea typeface="+mn-ea"/>
                <a:cs typeface="Calibri" panose="020F0502020204030204" pitchFamily="34" charset="0"/>
              </a:rPr>
              <a:t>Lonsdale, D., &amp; Le Bras, Y.  (2009). A Frequency Dictionary of French: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Calibri" panose="020F0502020204030204" pitchFamily="34"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cs typeface="Calibri" panose="020F0502020204030204" pitchFamily="34" charset="0"/>
              </a:rPr>
              <a:t>Answer slide</a:t>
            </a:r>
            <a:endParaRPr dirty="0">
              <a:cs typeface="Calibri" panose="020F0502020204030204" pitchFamily="34" charset="0"/>
            </a:endParaRPr>
          </a:p>
          <a:p>
            <a:pPr marL="0" lvl="0" indent="0" algn="l" rtl="0">
              <a:spcBef>
                <a:spcPts val="0"/>
              </a:spcBef>
              <a:spcAft>
                <a:spcPts val="0"/>
              </a:spcAft>
              <a:buNone/>
            </a:pP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Procedure:</a:t>
            </a: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1. Click to reveal French transcript, then again to reveal English translation.</a:t>
            </a: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2. Repeat for each event.</a:t>
            </a: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3. Tell students that the cultural content of their lessons this week will focus on the French Revolution.</a:t>
            </a:r>
            <a:endParaRPr dirty="0">
              <a:cs typeface="Calibri" panose="020F0502020204030204" pitchFamily="34" charset="0"/>
            </a:endParaRPr>
          </a:p>
          <a:p>
            <a:pPr marL="0" lvl="0" indent="0" algn="l" rtl="0">
              <a:spcBef>
                <a:spcPts val="0"/>
              </a:spcBef>
              <a:spcAft>
                <a:spcPts val="0"/>
              </a:spcAft>
              <a:buNone/>
            </a:pPr>
            <a:endParaRPr dirty="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dirty="0">
                <a:cs typeface="Calibri" panose="020F0502020204030204" pitchFamily="34" charset="0"/>
              </a:rPr>
              <a:t>Image of Macron </a:t>
            </a:r>
            <a:r>
              <a:rPr lang="en-US" u="sng" strike="noStrike" dirty="0">
                <a:solidFill>
                  <a:srgbClr val="0645AD"/>
                </a:solidFill>
                <a:ea typeface="Arial"/>
                <a:cs typeface="Calibri" panose="020F0502020204030204" pitchFamily="34" charset="0"/>
                <a:sym typeface="Arial"/>
                <a:hlinkClick r:id="rId3">
                  <a:extLst>
                    <a:ext uri="{A12FA001-AC4F-418D-AE19-62706E023703}">
                      <ahyp:hlinkClr xmlns:ahyp="http://schemas.microsoft.com/office/drawing/2018/hyperlinkcolor" val="tx"/>
                    </a:ext>
                  </a:extLst>
                </a:hlinkClick>
              </a:rPr>
              <a:t>CC BY 2.0</a:t>
            </a:r>
            <a:r>
              <a:rPr lang="en-US" u="none" strike="noStrike" dirty="0">
                <a:solidFill>
                  <a:srgbClr val="0645AD"/>
                </a:solidFill>
                <a:ea typeface="Arial"/>
                <a:cs typeface="Calibri" panose="020F0502020204030204" pitchFamily="34" charset="0"/>
                <a:sym typeface="Arial"/>
              </a:rPr>
              <a:t> [https://creativecommons.org/licenses/by/2.0/] by </a:t>
            </a:r>
            <a:r>
              <a:rPr lang="en-US" dirty="0">
                <a:solidFill>
                  <a:srgbClr val="FFFFFF"/>
                </a:solidFill>
                <a:ea typeface="Proxima Nova"/>
                <a:cs typeface="Calibri" panose="020F0502020204030204" pitchFamily="34" charset="0"/>
                <a:sym typeface="Proxima Nova"/>
              </a:rPr>
              <a:t>EU2017EE Estonian Presidency </a:t>
            </a:r>
            <a:r>
              <a:rPr lang="en-US" u="none" strike="noStrike" dirty="0">
                <a:solidFill>
                  <a:srgbClr val="0645AD"/>
                </a:solidFill>
                <a:ea typeface="Arial"/>
                <a:cs typeface="Calibri" panose="020F0502020204030204" pitchFamily="34" charset="0"/>
                <a:sym typeface="Arial"/>
              </a:rPr>
              <a:t>available at https://www.flickr.com/photos/eu2017ee/36669381364/</a:t>
            </a:r>
            <a:endParaRPr dirty="0">
              <a:solidFill>
                <a:srgbClr val="202122"/>
              </a:solidFill>
              <a:ea typeface="Arial"/>
              <a:cs typeface="Calibri" panose="020F0502020204030204" pitchFamily="34" charset="0"/>
              <a:sym typeface="Arial"/>
            </a:endParaRPr>
          </a:p>
          <a:p>
            <a:pPr marL="0" lvl="0" indent="0" algn="l" rtl="0">
              <a:spcBef>
                <a:spcPts val="0"/>
              </a:spcBef>
              <a:spcAft>
                <a:spcPts val="0"/>
              </a:spcAft>
              <a:buNone/>
            </a:pPr>
            <a:endParaRPr b="0" dirty="0"/>
          </a:p>
        </p:txBody>
      </p:sp>
      <p:sp>
        <p:nvSpPr>
          <p:cNvPr id="401" name="Google Shape;40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u="none" strike="noStrike" cap="none">
                <a:solidFill>
                  <a:srgbClr val="000000"/>
                </a:solidFill>
                <a:ea typeface="Calibri"/>
                <a:cs typeface="Calibri"/>
                <a:sym typeface="Calibri"/>
              </a:rPr>
              <a:t>4</a:t>
            </a:fld>
            <a:endParaRPr sz="1200" u="none" strike="noStrike" cap="none" dirty="0">
              <a:solidFill>
                <a:srgbClr val="000000"/>
              </a:solidFill>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cs typeface="Calibri" panose="020F0502020204030204" pitchFamily="34" charset="0"/>
              </a:rPr>
              <a:t>Timing: 10 minutes</a:t>
            </a:r>
            <a:endParaRPr dirty="0">
              <a:cs typeface="Calibri" panose="020F0502020204030204" pitchFamily="34" charset="0"/>
            </a:endParaRPr>
          </a:p>
          <a:p>
            <a:pPr marL="0" lvl="0" indent="0" algn="l" rtl="0">
              <a:spcBef>
                <a:spcPts val="0"/>
              </a:spcBef>
              <a:spcAft>
                <a:spcPts val="0"/>
              </a:spcAft>
              <a:buNone/>
            </a:pP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Aim: Place adverbs in sentences and translate into English in the correct tense</a:t>
            </a:r>
            <a:endParaRPr dirty="0">
              <a:cs typeface="Calibri" panose="020F0502020204030204" pitchFamily="34" charset="0"/>
            </a:endParaRPr>
          </a:p>
          <a:p>
            <a:pPr marL="0" lvl="0" indent="0" algn="l" rtl="0">
              <a:spcBef>
                <a:spcPts val="0"/>
              </a:spcBef>
              <a:spcAft>
                <a:spcPts val="0"/>
              </a:spcAft>
              <a:buNone/>
            </a:pP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Procedure:</a:t>
            </a: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1. Students place the adverb in the sentences</a:t>
            </a: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2. Click to reveal answers – brackets denote multiple options</a:t>
            </a: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3. Students then translate sentences to English, paying attention to which tense they use (past simple if we know when, present perfect if we don’t) – remind them they are to translate the individual sentences. The mixture of tenses wouldn’t allow for the translations to be read as a full text.</a:t>
            </a:r>
            <a:endParaRPr dirty="0">
              <a:cs typeface="Calibri" panose="020F0502020204030204" pitchFamily="34" charset="0"/>
            </a:endParaRPr>
          </a:p>
          <a:p>
            <a:pPr marL="0" lvl="0" indent="0" algn="l" rtl="0">
              <a:spcBef>
                <a:spcPts val="0"/>
              </a:spcBef>
              <a:spcAft>
                <a:spcPts val="0"/>
              </a:spcAft>
              <a:buNone/>
            </a:pPr>
            <a:r>
              <a:rPr lang="en-US" dirty="0">
                <a:cs typeface="Calibri" panose="020F0502020204030204" pitchFamily="34" charset="0"/>
              </a:rPr>
              <a:t>4. Click to reveal answers</a:t>
            </a:r>
            <a:endParaRPr dirty="0">
              <a:cs typeface="Calibri" panose="020F0502020204030204" pitchFamily="34" charset="0"/>
            </a:endParaRPr>
          </a:p>
          <a:p>
            <a:pPr marL="0" lvl="0" indent="0" algn="l" rtl="0">
              <a:spcBef>
                <a:spcPts val="0"/>
              </a:spcBef>
              <a:spcAft>
                <a:spcPts val="0"/>
              </a:spcAft>
              <a:buNone/>
            </a:pPr>
            <a:endParaRPr dirty="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dirty="0">
                <a:cs typeface="Calibri" panose="020F0502020204030204" pitchFamily="34" charset="0"/>
              </a:rPr>
              <a:t>Word frequency (1 is the most frequent word in French): </a:t>
            </a:r>
            <a:br>
              <a:rPr lang="en-US" dirty="0">
                <a:cs typeface="Calibri" panose="020F0502020204030204" pitchFamily="34" charset="0"/>
              </a:rPr>
            </a:br>
            <a:endParaRPr dirty="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entury Gothic"/>
              <a:buNone/>
            </a:pPr>
            <a:r>
              <a:rPr lang="en-US" sz="1200" dirty="0">
                <a:solidFill>
                  <a:schemeClr val="dk1"/>
                </a:solidFill>
                <a:ea typeface="Century Gothic"/>
                <a:cs typeface="Calibri" panose="020F0502020204030204" pitchFamily="34" charset="0"/>
                <a:sym typeface="Century Gothic"/>
              </a:rPr>
              <a:t>Source: Lonsdale, D., &amp; Le Bras, Y.  (2009). A Frequency Dictionary of French: Core vocabulary for learners London: Routledge.</a:t>
            </a:r>
            <a:endParaRPr dirty="0">
              <a:cs typeface="Calibri" panose="020F0502020204030204" pitchFamily="34" charset="0"/>
            </a:endParaRPr>
          </a:p>
          <a:p>
            <a:pPr marL="0" lvl="0" indent="0" algn="l" rtl="0">
              <a:spcBef>
                <a:spcPts val="0"/>
              </a:spcBef>
              <a:spcAft>
                <a:spcPts val="0"/>
              </a:spcAft>
              <a:buNone/>
            </a:pPr>
            <a:endParaRPr b="1" dirty="0"/>
          </a:p>
        </p:txBody>
      </p:sp>
      <p:sp>
        <p:nvSpPr>
          <p:cNvPr id="633" name="Google Shape;6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u="none" strike="noStrike" cap="none">
                <a:solidFill>
                  <a:srgbClr val="000000"/>
                </a:solidFill>
                <a:ea typeface="Calibri"/>
                <a:cs typeface="Calibri"/>
                <a:sym typeface="Calibri"/>
              </a:rPr>
              <a:t>5</a:t>
            </a:fld>
            <a:endParaRPr sz="1200" u="none" strike="noStrike" cap="none" dirty="0">
              <a:solidFill>
                <a:srgbClr val="000000"/>
              </a:solidFill>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dirty="0">
                <a:cs typeface="Calibri" panose="020F0502020204030204" pitchFamily="34" charset="0"/>
              </a:rPr>
              <a:t>Timing: 8 minutes</a:t>
            </a:r>
          </a:p>
          <a:p>
            <a:pPr marL="0"/>
            <a:endParaRPr lang="en-US" sz="1200" dirty="0">
              <a:cs typeface="Calibri" panose="020F0502020204030204" pitchFamily="34" charset="0"/>
            </a:endParaRPr>
          </a:p>
          <a:p>
            <a:pPr marL="0"/>
            <a:r>
              <a:rPr lang="en-US" sz="1200" dirty="0">
                <a:cs typeface="Calibri" panose="020F0502020204030204" pitchFamily="34" charset="0"/>
              </a:rPr>
              <a:t>Aim: Aural recognition of perfect tense structures with ne…pas and ne…jamais; cultural awareness: reign of Louis XVI and events leading to the French revolution.</a:t>
            </a:r>
          </a:p>
          <a:p>
            <a:pPr marL="0"/>
            <a:endParaRPr lang="en-US" sz="1200" dirty="0">
              <a:cs typeface="Calibri" panose="020F0502020204030204" pitchFamily="34" charset="0"/>
            </a:endParaRPr>
          </a:p>
          <a:p>
            <a:pPr marL="0"/>
            <a:r>
              <a:rPr lang="en-US" sz="1200" dirty="0">
                <a:cs typeface="Calibri" panose="020F0502020204030204" pitchFamily="34" charset="0"/>
              </a:rPr>
              <a:t>Procedure:</a:t>
            </a:r>
          </a:p>
          <a:p>
            <a:pPr marL="0" indent="0">
              <a:buFont typeface="+mj-lt"/>
              <a:buNone/>
            </a:pPr>
            <a:r>
              <a:rPr lang="en-US" sz="1200" dirty="0">
                <a:cs typeface="Calibri" panose="020F0502020204030204" pitchFamily="34" charset="0"/>
              </a:rPr>
              <a:t>1. Draw attention to the glossed words and </a:t>
            </a:r>
            <a:r>
              <a:rPr lang="en-US" sz="1200" dirty="0" err="1">
                <a:cs typeface="Calibri" panose="020F0502020204030204" pitchFamily="34" charset="0"/>
              </a:rPr>
              <a:t>practise</a:t>
            </a:r>
            <a:r>
              <a:rPr lang="en-US" sz="1200" dirty="0">
                <a:cs typeface="Calibri" panose="020F0502020204030204" pitchFamily="34" charset="0"/>
              </a:rPr>
              <a:t> pronunciation before beginning the activity.</a:t>
            </a:r>
          </a:p>
          <a:p>
            <a:pPr marL="0" indent="0">
              <a:buFont typeface="+mj-lt"/>
              <a:buNone/>
            </a:pPr>
            <a:r>
              <a:rPr lang="en-US" sz="1200" dirty="0">
                <a:cs typeface="Calibri" panose="020F0502020204030204" pitchFamily="34" charset="0"/>
              </a:rPr>
              <a:t>2. Click the numbers to play the audio. </a:t>
            </a:r>
          </a:p>
          <a:p>
            <a:pPr marL="0" indent="0">
              <a:buFont typeface="+mj-lt"/>
              <a:buNone/>
            </a:pPr>
            <a:r>
              <a:rPr lang="en-US" sz="1200" dirty="0">
                <a:cs typeface="Calibri" panose="020F0502020204030204" pitchFamily="34" charset="0"/>
              </a:rPr>
              <a:t>3. Students listen and take notes in English under the correct heading, depending on whether they hear ne…pas or ne…jamais.</a:t>
            </a:r>
          </a:p>
          <a:p>
            <a:pPr marL="0" indent="0">
              <a:buFont typeface="+mj-lt"/>
              <a:buNone/>
            </a:pPr>
            <a:r>
              <a:rPr lang="en-US" sz="1200" dirty="0">
                <a:cs typeface="Calibri" panose="020F0502020204030204" pitchFamily="34" charset="0"/>
              </a:rPr>
              <a:t>4. Click to reveal the answers. </a:t>
            </a:r>
          </a:p>
          <a:p>
            <a:pPr marL="0"/>
            <a:endParaRPr lang="en-US" sz="1200" dirty="0">
              <a:cs typeface="Calibri" panose="020F0502020204030204" pitchFamily="34" charset="0"/>
            </a:endParaRPr>
          </a:p>
          <a:p>
            <a:pPr marL="0"/>
            <a:r>
              <a:rPr lang="en-US" sz="1200" dirty="0">
                <a:cs typeface="Calibri" panose="020F0502020204030204" pitchFamily="34" charset="0"/>
              </a:rPr>
              <a:t>Transcript:</a:t>
            </a:r>
          </a:p>
          <a:p>
            <a:pPr marL="0" indent="0" rtl="0">
              <a:spcBef>
                <a:spcPts val="1200"/>
              </a:spcBef>
              <a:spcAft>
                <a:spcPts val="1200"/>
              </a:spcAft>
              <a:buFont typeface="+mj-lt"/>
              <a:buNone/>
            </a:pPr>
            <a:r>
              <a:rPr lang="fr-FR" sz="1200" u="none" strike="noStrike" dirty="0">
                <a:solidFill>
                  <a:srgbClr val="1F4E79"/>
                </a:solidFill>
                <a:effectLst/>
                <a:cs typeface="Calibri" panose="020F0502020204030204" pitchFamily="34" charset="0"/>
              </a:rPr>
              <a:t>1. Les gens n’ont jamais aimé Louis XVI.</a:t>
            </a:r>
            <a:endParaRPr lang="fr-FR" sz="1200" dirty="0">
              <a:effectLst/>
              <a:cs typeface="Calibri" panose="020F0502020204030204" pitchFamily="34" charset="0"/>
            </a:endParaRPr>
          </a:p>
          <a:p>
            <a:pPr marL="0" indent="0" rtl="0">
              <a:spcBef>
                <a:spcPts val="1200"/>
              </a:spcBef>
              <a:spcAft>
                <a:spcPts val="1200"/>
              </a:spcAft>
              <a:buFont typeface="+mj-lt"/>
              <a:buNone/>
            </a:pPr>
            <a:r>
              <a:rPr lang="fr-FR" sz="1200" u="none" strike="noStrike" dirty="0">
                <a:solidFill>
                  <a:srgbClr val="1F4E79"/>
                </a:solidFill>
                <a:effectLst/>
                <a:cs typeface="Calibri" panose="020F0502020204030204" pitchFamily="34" charset="0"/>
              </a:rPr>
              <a:t>2. Il n’a jamais compris le travail d’un roi !</a:t>
            </a:r>
            <a:endParaRPr lang="fr-FR" sz="1200" dirty="0">
              <a:effectLst/>
              <a:cs typeface="Calibri" panose="020F0502020204030204" pitchFamily="34" charset="0"/>
            </a:endParaRPr>
          </a:p>
          <a:p>
            <a:pPr marL="0" indent="0" rtl="0">
              <a:spcBef>
                <a:spcPts val="1200"/>
              </a:spcBef>
              <a:spcAft>
                <a:spcPts val="1200"/>
              </a:spcAft>
              <a:buFont typeface="+mj-lt"/>
              <a:buNone/>
            </a:pPr>
            <a:r>
              <a:rPr lang="fr-FR" sz="1200" u="none" strike="noStrike" dirty="0">
                <a:solidFill>
                  <a:srgbClr val="1F4E79"/>
                </a:solidFill>
                <a:effectLst/>
                <a:cs typeface="Calibri" panose="020F0502020204030204" pitchFamily="34" charset="0"/>
              </a:rPr>
              <a:t>3. Il n’a pas bien géré la mauvaise situation économique.</a:t>
            </a:r>
            <a:endParaRPr lang="fr-FR" sz="1200" dirty="0">
              <a:effectLst/>
              <a:cs typeface="Calibri" panose="020F0502020204030204" pitchFamily="34" charset="0"/>
            </a:endParaRPr>
          </a:p>
          <a:p>
            <a:pPr marL="0" indent="0" rtl="0">
              <a:spcBef>
                <a:spcPts val="1200"/>
              </a:spcBef>
              <a:spcAft>
                <a:spcPts val="1200"/>
              </a:spcAft>
              <a:buFont typeface="+mj-lt"/>
              <a:buNone/>
            </a:pPr>
            <a:r>
              <a:rPr lang="fr-FR" sz="1200" u="none" strike="noStrike" dirty="0">
                <a:solidFill>
                  <a:srgbClr val="1F4E79"/>
                </a:solidFill>
                <a:effectLst/>
                <a:cs typeface="Calibri" panose="020F0502020204030204" pitchFamily="34" charset="0"/>
              </a:rPr>
              <a:t>4. Il n’a pas pris de décisions fortes.</a:t>
            </a:r>
            <a:endParaRPr lang="fr-FR" sz="1200" dirty="0">
              <a:effectLst/>
              <a:cs typeface="Calibri" panose="020F0502020204030204" pitchFamily="34" charset="0"/>
            </a:endParaRPr>
          </a:p>
          <a:p>
            <a:pPr marL="0" indent="0" rtl="0">
              <a:spcBef>
                <a:spcPts val="1200"/>
              </a:spcBef>
              <a:spcAft>
                <a:spcPts val="1200"/>
              </a:spcAft>
              <a:buFont typeface="+mj-lt"/>
              <a:buNone/>
            </a:pPr>
            <a:r>
              <a:rPr lang="fr-FR" sz="1200" u="none" strike="noStrike" dirty="0">
                <a:solidFill>
                  <a:srgbClr val="1F4E79"/>
                </a:solidFill>
                <a:effectLst/>
                <a:cs typeface="Calibri" panose="020F0502020204030204" pitchFamily="34" charset="0"/>
              </a:rPr>
              <a:t>5. Il n’a jamais eu de chance.</a:t>
            </a:r>
            <a:endParaRPr lang="fr-FR" sz="1200" dirty="0">
              <a:effectLst/>
              <a:cs typeface="Calibri" panose="020F0502020204030204" pitchFamily="34" charset="0"/>
            </a:endParaRPr>
          </a:p>
          <a:p>
            <a:pPr marL="0" indent="0" rtl="0">
              <a:spcBef>
                <a:spcPts val="1200"/>
              </a:spcBef>
              <a:spcAft>
                <a:spcPts val="1200"/>
              </a:spcAft>
              <a:buFont typeface="+mj-lt"/>
              <a:buNone/>
            </a:pPr>
            <a:r>
              <a:rPr lang="fr-FR" sz="1200" u="none" strike="noStrike" dirty="0">
                <a:solidFill>
                  <a:srgbClr val="1F4E79"/>
                </a:solidFill>
                <a:effectLst/>
                <a:cs typeface="Calibri" panose="020F0502020204030204" pitchFamily="34" charset="0"/>
              </a:rPr>
              <a:t>6. Il n’a pas aidé les Français.</a:t>
            </a:r>
            <a:endParaRPr lang="fr-FR" sz="1200" dirty="0">
              <a:effectLst/>
              <a:cs typeface="Calibri" panose="020F0502020204030204" pitchFamily="34" charset="0"/>
            </a:endParaRPr>
          </a:p>
          <a:p>
            <a:pPr marL="0" indent="0" rtl="0">
              <a:spcBef>
                <a:spcPts val="1200"/>
              </a:spcBef>
              <a:spcAft>
                <a:spcPts val="1200"/>
              </a:spcAft>
              <a:buFont typeface="+mj-lt"/>
              <a:buNone/>
            </a:pPr>
            <a:r>
              <a:rPr lang="fr-FR" sz="1200" u="none" strike="noStrike" dirty="0">
                <a:solidFill>
                  <a:srgbClr val="1F4E79"/>
                </a:solidFill>
                <a:effectLst/>
                <a:cs typeface="Calibri" panose="020F0502020204030204" pitchFamily="34" charset="0"/>
              </a:rPr>
              <a:t>7. Il n’a pas trouvé de solutions aux problèmes sociaux.</a:t>
            </a:r>
            <a:endParaRPr lang="fr-FR" sz="1200" dirty="0">
              <a:effectLst/>
              <a:cs typeface="Calibri" panose="020F0502020204030204" pitchFamily="34" charset="0"/>
            </a:endParaRPr>
          </a:p>
          <a:p>
            <a:pPr marL="0" indent="0" rtl="0">
              <a:spcBef>
                <a:spcPts val="1200"/>
              </a:spcBef>
              <a:spcAft>
                <a:spcPts val="1200"/>
              </a:spcAft>
              <a:buFont typeface="+mj-lt"/>
              <a:buNone/>
            </a:pPr>
            <a:r>
              <a:rPr lang="fr-FR" sz="1200" u="none" strike="noStrike" dirty="0">
                <a:solidFill>
                  <a:srgbClr val="1F4E79"/>
                </a:solidFill>
                <a:effectLst/>
                <a:cs typeface="Calibri" panose="020F0502020204030204" pitchFamily="34" charset="0"/>
              </a:rPr>
              <a:t>8. II n’a jamais parlé avec la communauté.</a:t>
            </a:r>
            <a:endParaRPr lang="fr-FR" sz="1200" dirty="0">
              <a:effectLs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cs typeface="Calibri" panose="020F0502020204030204" pitchFamily="34" charset="0"/>
              </a:rPr>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err="1">
                <a:cs typeface="Calibri" panose="020F0502020204030204" pitchFamily="34" charset="0"/>
              </a:rPr>
              <a:t>roi</a:t>
            </a:r>
            <a:r>
              <a:rPr lang="en-GB" sz="1200" baseline="0" dirty="0">
                <a:cs typeface="Calibri" panose="020F0502020204030204" pitchFamily="34" charset="0"/>
              </a:rPr>
              <a:t> [1364], situation [223], </a:t>
            </a:r>
            <a:r>
              <a:rPr lang="en-GB" sz="1200" baseline="0" dirty="0" err="1">
                <a:cs typeface="Calibri" panose="020F0502020204030204" pitchFamily="34" charset="0"/>
              </a:rPr>
              <a:t>économique</a:t>
            </a:r>
            <a:r>
              <a:rPr lang="en-GB" sz="1200" baseline="0" dirty="0">
                <a:cs typeface="Calibri" panose="020F0502020204030204" pitchFamily="34" charset="0"/>
              </a:rPr>
              <a:t> [261]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ea typeface="+mn-ea"/>
                <a:cs typeface="Calibri" panose="020F0502020204030204" pitchFamily="34" charset="0"/>
              </a:rPr>
              <a:t>Source: </a:t>
            </a:r>
            <a:r>
              <a:rPr lang="en-GB" sz="1200" kern="1200" dirty="0">
                <a:solidFill>
                  <a:schemeClr val="tx1"/>
                </a:solidFill>
                <a:effectLst/>
                <a:ea typeface="+mn-ea"/>
                <a:cs typeface="Calibri" panose="020F0502020204030204" pitchFamily="34" charset="0"/>
              </a:rPr>
              <a:t>Lonsdale, D., &amp; Le Bras, Y.  (2009). A Frequency Dictionary of French: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cs typeface="Calibri" panose="020F0502020204030204" pitchFamily="34" charset="0"/>
              </a:rPr>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cs typeface="Calibri" panose="020F0502020204030204" pitchFamily="34" charset="0"/>
              </a:rPr>
              <a:t>situation [223], économique [261], populaire [1349]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ea typeface="+mn-ea"/>
                <a:cs typeface="Calibri" panose="020F0502020204030204" pitchFamily="34" charset="0"/>
              </a:rPr>
              <a:t>Source: </a:t>
            </a:r>
            <a:r>
              <a:rPr lang="en-GB" sz="1200" kern="1200" dirty="0">
                <a:solidFill>
                  <a:schemeClr val="tx1"/>
                </a:solidFill>
                <a:effectLst/>
                <a:ea typeface="+mn-ea"/>
                <a:cs typeface="Calibri" panose="020F0502020204030204" pitchFamily="34" charset="0"/>
              </a:rPr>
              <a:t>Lonsdale, D., &amp; Le Bras, Y.  (2009). A Frequency Dictionary of French: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0170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recognition of new vocabulary in context and cultural information</a:t>
            </a:r>
            <a:endParaRPr lang="en-US" b="1" dirty="0"/>
          </a:p>
          <a:p>
            <a:endParaRPr lang="en-US" b="1" dirty="0"/>
          </a:p>
          <a:p>
            <a:r>
              <a:rPr lang="en-US" b="1" dirty="0"/>
              <a:t>Procedure:</a:t>
            </a:r>
          </a:p>
          <a:p>
            <a:r>
              <a:rPr lang="en-US" b="0" dirty="0"/>
              <a:t>1. Students read the text and decide whether each statement Is true or false.</a:t>
            </a:r>
          </a:p>
          <a:p>
            <a:r>
              <a:rPr lang="en-US" b="0" dirty="0"/>
              <a:t>2. Click to reveal answers.</a:t>
            </a:r>
          </a:p>
          <a:p>
            <a:r>
              <a:rPr lang="en-US" b="0" dirty="0"/>
              <a:t>3. Discuss how the French system compares to the UK.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médical [1566]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vital [2528]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ea typeface="Calibri" panose="020F0502020204030204" pitchFamily="34" charset="0"/>
                <a:cs typeface="Times New Roman" panose="02020603050405020304" pitchFamily="18" charset="0"/>
                <a:hlinkClick r:id="rId3"/>
              </a:rPr>
              <a:t>Carte Vitale</a:t>
            </a:r>
            <a:r>
              <a:rPr lang="en-GB" sz="1800" dirty="0">
                <a:effectLst/>
                <a:ea typeface="Calibri" panose="020F0502020204030204" pitchFamily="34" charset="0"/>
                <a:cs typeface="Times New Roman" panose="02020603050405020304" pitchFamily="18" charset="0"/>
              </a:rPr>
              <a:t> by </a:t>
            </a:r>
            <a:r>
              <a:rPr lang="en-GB" sz="1800" u="sng" dirty="0">
                <a:solidFill>
                  <a:srgbClr val="0563C1"/>
                </a:solidFill>
                <a:effectLst/>
                <a:ea typeface="Calibri" panose="020F0502020204030204" pitchFamily="34" charset="0"/>
                <a:cs typeface="Times New Roman" panose="02020603050405020304" pitchFamily="18" charset="0"/>
                <a:hlinkClick r:id="rId4" tooltip="User:Giesesamvitale (page does not exist)"/>
              </a:rPr>
              <a:t>Giesesamvitale</a:t>
            </a:r>
            <a:r>
              <a:rPr lang="en-GB" sz="1800" dirty="0">
                <a:effectLst/>
                <a:ea typeface="Calibri" panose="020F0502020204030204" pitchFamily="34" charset="0"/>
                <a:cs typeface="Times New Roman" panose="02020603050405020304" pitchFamily="18" charset="0"/>
              </a:rPr>
              <a:t> is licensed under </a:t>
            </a:r>
            <a:r>
              <a:rPr lang="en-GB" sz="1800" u="sng" dirty="0">
                <a:solidFill>
                  <a:srgbClr val="0563C1"/>
                </a:solidFill>
                <a:effectLst/>
                <a:ea typeface="Calibri" panose="020F0502020204030204" pitchFamily="34" charset="0"/>
                <a:cs typeface="Times New Roman" panose="02020603050405020304" pitchFamily="18" charset="0"/>
                <a:hlinkClick r:id="rId5"/>
              </a:rPr>
              <a:t>CC BY 3.0</a:t>
            </a:r>
            <a:endParaRPr lang="en-GB" sz="18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0482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Written recognition of new vocabulary in context and cultural information</a:t>
            </a:r>
            <a:endParaRPr lang="en-US" b="1" dirty="0"/>
          </a:p>
          <a:p>
            <a:endParaRPr lang="en-US" b="1" dirty="0"/>
          </a:p>
          <a:p>
            <a:r>
              <a:rPr lang="en-US" b="1" dirty="0"/>
              <a:t>Procedure:</a:t>
            </a:r>
          </a:p>
          <a:p>
            <a:r>
              <a:rPr lang="en-US" b="0" dirty="0"/>
              <a:t>1. Students read the text and decide whether each statement Is true or false.</a:t>
            </a:r>
          </a:p>
          <a:p>
            <a:r>
              <a:rPr lang="en-US" b="0" dirty="0"/>
              <a:t>2. Click to reveal answers.</a:t>
            </a:r>
          </a:p>
          <a:p>
            <a:r>
              <a:rPr lang="en-US" b="0" dirty="0"/>
              <a:t>3. Discuss how the French system compares to the UK.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urgent [2179], entier [455], nécessaire [451], pharmacie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appeler [157]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ea typeface="Calibri" panose="020F0502020204030204" pitchFamily="34" charset="0"/>
                <a:cs typeface="Times New Roman" panose="02020603050405020304" pitchFamily="18" charset="0"/>
                <a:hlinkClick r:id="rId3"/>
              </a:rPr>
              <a:t>International Logo of SAMU</a:t>
            </a:r>
            <a:r>
              <a:rPr lang="en-GB" sz="1800" dirty="0">
                <a:effectLst/>
                <a:ea typeface="Calibri" panose="020F0502020204030204" pitchFamily="34" charset="0"/>
                <a:cs typeface="Times New Roman" panose="02020603050405020304" pitchFamily="18" charset="0"/>
              </a:rPr>
              <a:t> by </a:t>
            </a:r>
            <a:r>
              <a:rPr lang="en-GB" sz="1800" u="sng" dirty="0">
                <a:solidFill>
                  <a:srgbClr val="0563C1"/>
                </a:solidFill>
                <a:effectLst/>
                <a:ea typeface="Calibri" panose="020F0502020204030204" pitchFamily="34" charset="0"/>
                <a:cs typeface="Times New Roman" panose="02020603050405020304" pitchFamily="18" charset="0"/>
                <a:hlinkClick r:id="rId4" tooltip="User:Miguel Martinez Almoyna (page does not exist)"/>
              </a:rPr>
              <a:t>Miguel Martinez Almoyna</a:t>
            </a:r>
            <a:r>
              <a:rPr lang="en-GB" sz="1800" dirty="0">
                <a:effectLst/>
                <a:ea typeface="Calibri" panose="020F0502020204030204" pitchFamily="34" charset="0"/>
                <a:cs typeface="Times New Roman" panose="02020603050405020304" pitchFamily="18" charset="0"/>
              </a:rPr>
              <a:t> is licensed under </a:t>
            </a:r>
            <a:r>
              <a:rPr lang="en-GB" sz="1800" u="sng" dirty="0">
                <a:solidFill>
                  <a:srgbClr val="0563C1"/>
                </a:solidFill>
                <a:effectLst/>
                <a:ea typeface="Calibri" panose="020F0502020204030204" pitchFamily="34" charset="0"/>
                <a:cs typeface="Times New Roman" panose="02020603050405020304" pitchFamily="18" charset="0"/>
                <a:hlinkClick r:id="rId5"/>
              </a:rPr>
              <a:t>CC BY-SA 4.0</a:t>
            </a:r>
            <a:endParaRPr lang="en-GB" sz="1800" dirty="0">
              <a:effectLst/>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427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present the singer; to briefly revise the absence of an article with professions in French following </a:t>
            </a:r>
            <a:r>
              <a:rPr lang="en-US" b="0" i="1" dirty="0"/>
              <a:t>‘il/</a:t>
            </a:r>
            <a:r>
              <a:rPr lang="en-US" b="0" i="1" dirty="0" err="1"/>
              <a:t>elle</a:t>
            </a:r>
            <a:r>
              <a:rPr lang="en-US" b="0" i="1" dirty="0"/>
              <a:t> </a:t>
            </a:r>
            <a:r>
              <a:rPr lang="en-US" b="0" i="1" dirty="0" err="1"/>
              <a:t>est</a:t>
            </a:r>
            <a:r>
              <a:rPr lang="en-US" b="0" i="1" dirty="0"/>
              <a:t>’.</a:t>
            </a:r>
            <a:endParaRPr lang="en-US" b="1" i="1" dirty="0"/>
          </a:p>
          <a:p>
            <a:endParaRPr lang="en-US" b="1" dirty="0"/>
          </a:p>
          <a:p>
            <a:r>
              <a:rPr lang="en-US" b="1" dirty="0"/>
              <a:t>Procedure:</a:t>
            </a:r>
          </a:p>
          <a:p>
            <a:pPr marL="0" indent="0">
              <a:buFont typeface="+mj-lt"/>
              <a:buNone/>
            </a:pPr>
            <a:r>
              <a:rPr lang="en-US" b="0" dirty="0"/>
              <a:t>1. Students look at the picture and briefly discuss the likely career of Amir Haddad. Draw attention to the lack of article before each profession. Though they are likely to conclude </a:t>
            </a:r>
            <a:r>
              <a:rPr lang="en-US" b="0" i="1" dirty="0"/>
              <a:t>chanteur </a:t>
            </a:r>
            <a:r>
              <a:rPr lang="en-US" b="0" i="0" dirty="0"/>
              <a:t>from the picture and the text presented to them on the previous slide, this is still a prediction.</a:t>
            </a:r>
            <a:endParaRPr lang="en-US" b="0" dirty="0"/>
          </a:p>
          <a:p>
            <a:pPr marL="0" indent="0">
              <a:buFont typeface="+mj-lt"/>
              <a:buNone/>
            </a:pPr>
            <a:r>
              <a:rPr lang="en-US" b="0" dirty="0"/>
              <a:t>2. Click to reveal the answer and accompanying text which primes for the activity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franco</a:t>
            </a:r>
            <a:r>
              <a:rPr lang="en-GB" baseline="0" dirty="0"/>
              <a:t> [&gt;5000], </a:t>
            </a:r>
            <a:r>
              <a:rPr lang="en-GB" baseline="0" dirty="0" err="1"/>
              <a:t>israélien</a:t>
            </a:r>
            <a:r>
              <a:rPr lang="en-GB" baseline="0" dirty="0"/>
              <a:t> [1468], </a:t>
            </a:r>
            <a:r>
              <a:rPr lang="en-GB" sz="1200" kern="1200" dirty="0" err="1">
                <a:solidFill>
                  <a:schemeClr val="tx1"/>
                </a:solidFill>
                <a:effectLst/>
                <a:ea typeface="+mn-ea"/>
                <a:cs typeface="+mn-cs"/>
              </a:rPr>
              <a:t>candidat</a:t>
            </a:r>
            <a:r>
              <a:rPr lang="en-GB" sz="1200" kern="1200" dirty="0">
                <a:solidFill>
                  <a:schemeClr val="tx1"/>
                </a:solidFill>
                <a:effectLst/>
                <a:ea typeface="+mn-ea"/>
                <a:cs typeface="+mn-cs"/>
              </a:rPr>
              <a:t> [1328], </a:t>
            </a:r>
            <a:r>
              <a:rPr lang="fr-FR" sz="1200" dirty="0">
                <a:solidFill>
                  <a:schemeClr val="accent5">
                    <a:lumMod val="50000"/>
                  </a:schemeClr>
                </a:solidFill>
              </a:rPr>
              <a:t>comédien [4253]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r>
              <a:rPr lang="en-US" b="1" dirty="0"/>
              <a:t>Image source: </a:t>
            </a:r>
            <a:r>
              <a:rPr lang="en-GB" sz="1800" u="sng" dirty="0">
                <a:solidFill>
                  <a:srgbClr val="002060"/>
                </a:solidFill>
                <a:effectLst/>
                <a:latin typeface="Century Gothic" panose="020B0502020202020204" pitchFamily="34" charset="0"/>
                <a:ea typeface="DengXian" panose="02010600030101010101" pitchFamily="2" charset="-122"/>
                <a:hlinkClick r:id="rId3"/>
              </a:rPr>
              <a:t>https://eurovisionary.com/?attachment_id=145948</a:t>
            </a:r>
            <a:r>
              <a:rPr lang="en-GB" sz="1800" dirty="0">
                <a:solidFill>
                  <a:srgbClr val="002060"/>
                </a:solidFill>
                <a:effectLst/>
                <a:latin typeface="Century Gothic" panose="020B0502020202020204" pitchFamily="34" charset="0"/>
                <a:ea typeface="DengXian" panose="02010600030101010101" pitchFamily="2" charset="-122"/>
              </a:rPr>
              <a:t> is licensed under </a:t>
            </a:r>
            <a:r>
              <a:rPr lang="en-GB" sz="1800" u="sng" dirty="0">
                <a:solidFill>
                  <a:srgbClr val="002060"/>
                </a:solidFill>
                <a:effectLst/>
                <a:latin typeface="Century Gothic" panose="020B0502020202020204" pitchFamily="34" charset="0"/>
                <a:ea typeface="DengXian" panose="02010600030101010101" pitchFamily="2" charset="-122"/>
                <a:hlinkClick r:id="rId4"/>
              </a:rPr>
              <a:t>CC BY-SA 4.0</a:t>
            </a:r>
            <a:endParaRPr lang="en-GB" sz="1800" dirty="0">
              <a:effectLs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To present the full text for the first time; to present the structure of a song; to situate the text in time (past tense); to </a:t>
            </a:r>
            <a:r>
              <a:rPr lang="en-US" b="0" dirty="0" err="1"/>
              <a:t>recognise</a:t>
            </a:r>
            <a:r>
              <a:rPr lang="en-US" b="0" dirty="0"/>
              <a:t> verbs in the </a:t>
            </a:r>
            <a:r>
              <a:rPr lang="en-GB" sz="1200" b="0" i="0" dirty="0">
                <a:solidFill>
                  <a:schemeClr val="bg1"/>
                </a:solidFill>
              </a:rPr>
              <a:t>perfect tense form.</a:t>
            </a:r>
          </a:p>
          <a:p>
            <a:r>
              <a:rPr lang="en-GB" sz="1200" b="0" i="0" dirty="0">
                <a:solidFill>
                  <a:schemeClr val="bg1"/>
                </a:solidFill>
              </a:rPr>
              <a:t>NB: It may be helpful to print copies of this slide so that students have the full text at their disposal for the remainder of the lesson.</a:t>
            </a:r>
            <a:endParaRPr lang="en-US" b="0" i="1" dirty="0"/>
          </a:p>
          <a:p>
            <a:endParaRPr lang="en-US" b="1" dirty="0"/>
          </a:p>
          <a:p>
            <a:r>
              <a:rPr lang="en-US" b="1" dirty="0"/>
              <a:t>Procedure:</a:t>
            </a:r>
          </a:p>
          <a:p>
            <a:r>
              <a:rPr lang="en-US" b="0" dirty="0"/>
              <a:t>1. Click to bring up the parts of the song one by one. Clarify that [REFRAIN] indicates a repeat of the bilingual text in the bottom left of the screen.</a:t>
            </a:r>
          </a:p>
          <a:p>
            <a:r>
              <a:rPr lang="en-US" b="0" dirty="0"/>
              <a:t>2. Ask students to focus on the first verse, and to look at the beginning of each line. What to the verb phrases (pronoun + verb) tell us about when the song is </a:t>
            </a:r>
            <a:r>
              <a:rPr lang="en-US" b="0" dirty="0" err="1"/>
              <a:t>is</a:t>
            </a:r>
            <a:r>
              <a:rPr lang="en-US" b="0" dirty="0"/>
              <a:t> set (past, present or future?) Take the opportunity to recap the structure of the perfect tense (present tense form of </a:t>
            </a:r>
            <a:r>
              <a:rPr lang="en-US" b="0" i="1" dirty="0" err="1"/>
              <a:t>avoir</a:t>
            </a:r>
            <a:r>
              <a:rPr lang="en-US" b="0" i="1" dirty="0"/>
              <a:t> </a:t>
            </a:r>
            <a:r>
              <a:rPr lang="en-US" b="0" i="0" dirty="0"/>
              <a:t>+ past participle).</a:t>
            </a:r>
            <a:endParaRPr lang="en-US" b="0" dirty="0"/>
          </a:p>
          <a:p>
            <a:r>
              <a:rPr lang="en-US" b="0" dirty="0"/>
              <a:t>3. Click to reveal the task instruction. </a:t>
            </a:r>
          </a:p>
          <a:p>
            <a:r>
              <a:rPr lang="en-US" b="0" dirty="0"/>
              <a:t>4. On clicks, the eight past participle forms that students are expected to </a:t>
            </a:r>
            <a:r>
              <a:rPr lang="en-US" b="0" dirty="0" err="1"/>
              <a:t>recognise</a:t>
            </a:r>
            <a:r>
              <a:rPr lang="en-US" b="0" dirty="0"/>
              <a:t> at this stage are revealed on clicks. </a:t>
            </a:r>
            <a:r>
              <a:rPr lang="fr-FR" sz="1200" b="0" i="1" dirty="0">
                <a:solidFill>
                  <a:schemeClr val="accent5">
                    <a:lumMod val="50000"/>
                  </a:schemeClr>
                </a:solidFill>
              </a:rPr>
              <a:t>A</a:t>
            </a:r>
            <a:r>
              <a:rPr lang="fr-FR" sz="1200" i="1" dirty="0">
                <a:solidFill>
                  <a:schemeClr val="accent5">
                    <a:lumMod val="50000"/>
                  </a:schemeClr>
                </a:solidFill>
              </a:rPr>
              <a:t>i payé </a:t>
            </a:r>
            <a:r>
              <a:rPr lang="fr-FR" sz="1200" i="0" dirty="0" err="1">
                <a:solidFill>
                  <a:schemeClr val="accent5">
                    <a:lumMod val="50000"/>
                  </a:schemeClr>
                </a:solidFill>
              </a:rPr>
              <a:t>is</a:t>
            </a:r>
            <a:r>
              <a:rPr lang="fr-FR" sz="1200" i="0" dirty="0">
                <a:solidFill>
                  <a:schemeClr val="accent5">
                    <a:lumMod val="50000"/>
                  </a:schemeClr>
                </a:solidFill>
              </a:rPr>
              <a:t> </a:t>
            </a:r>
            <a:r>
              <a:rPr lang="fr-FR" sz="1200" i="0" dirty="0" err="1">
                <a:solidFill>
                  <a:schemeClr val="accent5">
                    <a:lumMod val="50000"/>
                  </a:schemeClr>
                </a:solidFill>
              </a:rPr>
              <a:t>included</a:t>
            </a:r>
            <a:r>
              <a:rPr lang="fr-FR" sz="1200" i="0" dirty="0">
                <a:solidFill>
                  <a:schemeClr val="accent5">
                    <a:lumMod val="50000"/>
                  </a:schemeClr>
                </a:solidFill>
              </a:rPr>
              <a:t> on </a:t>
            </a:r>
            <a:r>
              <a:rPr lang="fr-FR" sz="1200" i="0" dirty="0" err="1">
                <a:solidFill>
                  <a:schemeClr val="accent5">
                    <a:lumMod val="50000"/>
                  </a:schemeClr>
                </a:solidFill>
              </a:rPr>
              <a:t>account</a:t>
            </a:r>
            <a:r>
              <a:rPr lang="fr-FR" sz="1200" i="0" dirty="0">
                <a:solidFill>
                  <a:schemeClr val="accent5">
                    <a:lumMod val="50000"/>
                  </a:schemeClr>
                </a:solidFill>
              </a:rPr>
              <a:t> of </a:t>
            </a:r>
            <a:r>
              <a:rPr lang="fr-FR" sz="1200" i="0" dirty="0" err="1">
                <a:solidFill>
                  <a:schemeClr val="accent5">
                    <a:lumMod val="50000"/>
                  </a:schemeClr>
                </a:solidFill>
              </a:rPr>
              <a:t>its</a:t>
            </a:r>
            <a:r>
              <a:rPr lang="fr-FR" sz="1200" i="0" dirty="0">
                <a:solidFill>
                  <a:schemeClr val="accent5">
                    <a:lumMod val="50000"/>
                  </a:schemeClr>
                </a:solidFill>
              </a:rPr>
              <a:t> </a:t>
            </a:r>
            <a:r>
              <a:rPr lang="fr-FR" sz="1200" i="0" dirty="0" err="1">
                <a:solidFill>
                  <a:schemeClr val="accent5">
                    <a:lumMod val="50000"/>
                  </a:schemeClr>
                </a:solidFill>
              </a:rPr>
              <a:t>regular</a:t>
            </a:r>
            <a:r>
              <a:rPr lang="fr-FR" sz="1200" i="0" dirty="0">
                <a:solidFill>
                  <a:schemeClr val="accent5">
                    <a:lumMod val="50000"/>
                  </a:schemeClr>
                </a:solidFill>
              </a:rPr>
              <a:t> </a:t>
            </a:r>
            <a:r>
              <a:rPr lang="fr-FR" sz="1200" i="0" dirty="0" err="1">
                <a:solidFill>
                  <a:schemeClr val="accent5">
                    <a:lumMod val="50000"/>
                  </a:schemeClr>
                </a:solidFill>
              </a:rPr>
              <a:t>form</a:t>
            </a:r>
            <a:r>
              <a:rPr lang="fr-FR" sz="1200" i="0" dirty="0">
                <a:solidFill>
                  <a:schemeClr val="accent5">
                    <a:lumMod val="50000"/>
                  </a:schemeClr>
                </a:solidFill>
              </a:rPr>
              <a:t> and </a:t>
            </a:r>
            <a:r>
              <a:rPr lang="fr-FR" sz="1200" i="0" dirty="0" err="1">
                <a:solidFill>
                  <a:schemeClr val="accent5">
                    <a:lumMod val="50000"/>
                  </a:schemeClr>
                </a:solidFill>
              </a:rPr>
              <a:t>its</a:t>
            </a:r>
            <a:r>
              <a:rPr lang="fr-FR" sz="1200" i="0" dirty="0">
                <a:solidFill>
                  <a:schemeClr val="accent5">
                    <a:lumMod val="50000"/>
                  </a:schemeClr>
                </a:solidFill>
              </a:rPr>
              <a:t> </a:t>
            </a:r>
            <a:r>
              <a:rPr lang="fr-FR" sz="1200" i="0" dirty="0" err="1">
                <a:solidFill>
                  <a:schemeClr val="accent5">
                    <a:lumMod val="50000"/>
                  </a:schemeClr>
                </a:solidFill>
              </a:rPr>
              <a:t>cognate</a:t>
            </a:r>
            <a:r>
              <a:rPr lang="fr-FR" sz="1200" i="0" dirty="0">
                <a:solidFill>
                  <a:schemeClr val="accent5">
                    <a:lumMod val="50000"/>
                  </a:schemeClr>
                </a:solidFill>
              </a:rPr>
              <a:t> </a:t>
            </a:r>
            <a:r>
              <a:rPr lang="fr-FR" sz="1200" i="0" dirty="0" err="1">
                <a:solidFill>
                  <a:schemeClr val="accent5">
                    <a:lumMod val="50000"/>
                  </a:schemeClr>
                </a:solidFill>
              </a:rPr>
              <a:t>meaning</a:t>
            </a:r>
            <a:r>
              <a:rPr lang="fr-FR" sz="1200" i="0" dirty="0">
                <a:solidFill>
                  <a:schemeClr val="accent5">
                    <a:lumMod val="50000"/>
                  </a:schemeClr>
                </a:solidFill>
              </a:rPr>
              <a:t>. </a:t>
            </a:r>
            <a:r>
              <a:rPr lang="fr-FR" sz="1200" i="1" dirty="0">
                <a:solidFill>
                  <a:schemeClr val="accent5">
                    <a:lumMod val="50000"/>
                  </a:schemeClr>
                </a:solidFill>
              </a:rPr>
              <a:t>Ai fini</a:t>
            </a:r>
            <a:r>
              <a:rPr lang="fr-FR" sz="1200" i="0" dirty="0">
                <a:solidFill>
                  <a:schemeClr val="accent5">
                    <a:lumMod val="50000"/>
                  </a:schemeClr>
                </a:solidFill>
              </a:rPr>
              <a:t> </a:t>
            </a:r>
            <a:r>
              <a:rPr lang="en-GB" sz="1200" i="0" dirty="0">
                <a:solidFill>
                  <a:schemeClr val="accent5">
                    <a:lumMod val="50000"/>
                  </a:schemeClr>
                </a:solidFill>
              </a:rPr>
              <a:t>is not included as students have not yet encountered past participle forms of verbs like </a:t>
            </a:r>
            <a:r>
              <a:rPr lang="en-GB" sz="1200" i="1" dirty="0" err="1">
                <a:solidFill>
                  <a:schemeClr val="accent5">
                    <a:lumMod val="50000"/>
                  </a:schemeClr>
                </a:solidFill>
              </a:rPr>
              <a:t>choisir</a:t>
            </a:r>
            <a:r>
              <a:rPr lang="en-GB" sz="1200" i="0" dirty="0">
                <a:solidFill>
                  <a:schemeClr val="accent5">
                    <a:lumMod val="50000"/>
                  </a:schemeClr>
                </a:solidFill>
              </a:rPr>
              <a:t>. Some students may identify it as a perfect tense form on account of the presence of </a:t>
            </a:r>
            <a:r>
              <a:rPr lang="en-GB" sz="1200" i="1" dirty="0" err="1">
                <a:solidFill>
                  <a:schemeClr val="accent5">
                    <a:lumMod val="50000"/>
                  </a:schemeClr>
                </a:solidFill>
              </a:rPr>
              <a:t>avoir</a:t>
            </a:r>
            <a:r>
              <a:rPr lang="en-GB" sz="1200" i="1" dirty="0">
                <a:solidFill>
                  <a:schemeClr val="accent5">
                    <a:lumMod val="50000"/>
                  </a:schemeClr>
                </a:solidFill>
              </a:rPr>
              <a:t> </a:t>
            </a:r>
            <a:r>
              <a:rPr lang="en-GB" sz="1200" i="0" dirty="0">
                <a:solidFill>
                  <a:schemeClr val="accent5">
                    <a:lumMod val="50000"/>
                  </a:schemeClr>
                </a:solidFill>
              </a:rPr>
              <a:t>and an unfamiliar form of </a:t>
            </a:r>
            <a:r>
              <a:rPr lang="en-GB" sz="1200" i="1" dirty="0" err="1">
                <a:solidFill>
                  <a:schemeClr val="accent5">
                    <a:lumMod val="50000"/>
                  </a:schemeClr>
                </a:solidFill>
              </a:rPr>
              <a:t>finir</a:t>
            </a:r>
            <a:r>
              <a:rPr lang="en-GB" sz="1200" i="0" dirty="0">
                <a:solidFill>
                  <a:schemeClr val="accent5">
                    <a:lumMod val="50000"/>
                  </a:schemeClr>
                </a:solidFill>
              </a:rPr>
              <a:t>. This is explained on the next slide.</a:t>
            </a:r>
          </a:p>
          <a:p>
            <a:r>
              <a:rPr lang="en-GB" sz="1200" b="0" i="0" dirty="0">
                <a:solidFill>
                  <a:schemeClr val="accent5">
                    <a:lumMod val="50000"/>
                  </a:schemeClr>
                </a:solidFill>
              </a:rPr>
              <a:t>5. Full answers (including infinitive forms and English translation) are provided on the next slide.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Word frequency of unknown words (1 is the most frequent word in French): </a:t>
            </a:r>
            <a:br>
              <a:rPr lang="en-GB" sz="1200" kern="1200" dirty="0">
                <a:solidFill>
                  <a:schemeClr val="tx1"/>
                </a:solidFill>
                <a:effectLst/>
                <a:ea typeface="+mn-ea"/>
                <a:cs typeface="+mn-cs"/>
              </a:rPr>
            </a:br>
            <a:r>
              <a:rPr lang="en-GB" sz="1200" kern="1200" dirty="0">
                <a:solidFill>
                  <a:schemeClr val="tx1"/>
                </a:solidFill>
                <a:effectLst/>
                <a:ea typeface="+mn-ea"/>
                <a:cs typeface="+mn-cs"/>
              </a:rPr>
              <a:t>y [36], me [61], </a:t>
            </a:r>
            <a:r>
              <a:rPr lang="en-GB" sz="1200" kern="1200" dirty="0" err="1">
                <a:solidFill>
                  <a:schemeClr val="tx1"/>
                </a:solidFill>
                <a:effectLst/>
                <a:ea typeface="+mn-ea"/>
                <a:cs typeface="+mn-cs"/>
              </a:rPr>
              <a:t>moi</a:t>
            </a:r>
            <a:r>
              <a:rPr lang="en-GB" sz="1200" kern="1200" dirty="0">
                <a:solidFill>
                  <a:schemeClr val="tx1"/>
                </a:solidFill>
                <a:effectLst/>
                <a:ea typeface="+mn-ea"/>
                <a:cs typeface="+mn-cs"/>
              </a:rPr>
              <a:t> [131], </a:t>
            </a:r>
            <a:r>
              <a:rPr lang="en-GB" sz="1200" kern="1200" dirty="0" err="1">
                <a:solidFill>
                  <a:schemeClr val="tx1"/>
                </a:solidFill>
                <a:effectLst/>
                <a:ea typeface="+mn-ea"/>
                <a:cs typeface="+mn-cs"/>
              </a:rPr>
              <a:t>peur</a:t>
            </a:r>
            <a:r>
              <a:rPr lang="en-GB" sz="1200" kern="1200" dirty="0">
                <a:solidFill>
                  <a:schemeClr val="tx1"/>
                </a:solidFill>
                <a:effectLst/>
                <a:ea typeface="+mn-ea"/>
                <a:cs typeface="+mn-cs"/>
              </a:rPr>
              <a:t> [755], </a:t>
            </a:r>
            <a:r>
              <a:rPr lang="en-GB" sz="1200" kern="1200" dirty="0" err="1">
                <a:solidFill>
                  <a:schemeClr val="tx1"/>
                </a:solidFill>
                <a:effectLst/>
                <a:ea typeface="+mn-ea"/>
                <a:cs typeface="+mn-cs"/>
              </a:rPr>
              <a:t>là</a:t>
            </a:r>
            <a:r>
              <a:rPr lang="en-GB" sz="1200" kern="1200" dirty="0">
                <a:solidFill>
                  <a:schemeClr val="tx1"/>
                </a:solidFill>
                <a:effectLst/>
                <a:ea typeface="+mn-ea"/>
                <a:cs typeface="+mn-cs"/>
              </a:rPr>
              <a:t> [109], </a:t>
            </a:r>
            <a:r>
              <a:rPr lang="en-GB" sz="1200" kern="1200" dirty="0" err="1">
                <a:solidFill>
                  <a:schemeClr val="tx1"/>
                </a:solidFill>
                <a:effectLst/>
                <a:ea typeface="+mn-ea"/>
                <a:cs typeface="+mn-cs"/>
              </a:rPr>
              <a:t>fini</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finir</a:t>
            </a:r>
            <a:r>
              <a:rPr lang="en-GB" sz="1200" kern="1200" dirty="0">
                <a:solidFill>
                  <a:schemeClr val="tx1"/>
                </a:solidFill>
                <a:effectLst/>
                <a:ea typeface="+mn-ea"/>
                <a:cs typeface="+mn-cs"/>
              </a:rPr>
              <a:t> 534], amour [967], </a:t>
            </a:r>
            <a:r>
              <a:rPr lang="en-GB" sz="1200" kern="1200" dirty="0" err="1">
                <a:solidFill>
                  <a:schemeClr val="tx1"/>
                </a:solidFill>
                <a:effectLst/>
                <a:ea typeface="+mn-ea"/>
                <a:cs typeface="+mn-cs"/>
              </a:rPr>
              <a:t>dormait</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dormir</a:t>
            </a:r>
            <a:r>
              <a:rPr lang="en-GB" sz="1200" kern="1200" dirty="0">
                <a:solidFill>
                  <a:schemeClr val="tx1"/>
                </a:solidFill>
                <a:effectLst/>
                <a:ea typeface="+mn-ea"/>
                <a:cs typeface="+mn-cs"/>
              </a:rPr>
              <a:t> 1836], </a:t>
            </a:r>
            <a:r>
              <a:rPr lang="fr-FR" dirty="0">
                <a:solidFill>
                  <a:srgbClr val="E6851E"/>
                </a:solidFill>
                <a:effectLst/>
              </a:rPr>
              <a:t>bouteille [2979], liqueur [&gt;5000], </a:t>
            </a:r>
            <a:r>
              <a:rPr lang="fr-FR" sz="1200" dirty="0">
                <a:solidFill>
                  <a:schemeClr val="accent5">
                    <a:lumMod val="50000"/>
                  </a:schemeClr>
                </a:solidFill>
              </a:rPr>
              <a:t>amère [&gt;5000], </a:t>
            </a:r>
            <a:r>
              <a:rPr lang="fr-FR" dirty="0">
                <a:solidFill>
                  <a:srgbClr val="E6851E"/>
                </a:solidFill>
                <a:effectLst/>
              </a:rPr>
              <a:t>tant [181],</a:t>
            </a:r>
            <a:r>
              <a:rPr lang="fr-FR" sz="1200" dirty="0">
                <a:solidFill>
                  <a:schemeClr val="accent5">
                    <a:lumMod val="50000"/>
                  </a:schemeClr>
                </a:solidFill>
              </a:rPr>
              <a:t> </a:t>
            </a:r>
            <a:r>
              <a:rPr lang="fr-FR" dirty="0">
                <a:solidFill>
                  <a:srgbClr val="E6851E"/>
                </a:solidFill>
                <a:effectLst/>
              </a:rPr>
              <a:t>lèvre [2979], pierre [1767], gré</a:t>
            </a:r>
            <a:r>
              <a:rPr lang="fr-FR" dirty="0">
                <a:solidFill>
                  <a:srgbClr val="000000"/>
                </a:solidFill>
                <a:effectLst/>
              </a:rPr>
              <a:t>  [2676]</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blessure</a:t>
            </a:r>
            <a:r>
              <a:rPr lang="en-GB" sz="1200" kern="1200" dirty="0">
                <a:solidFill>
                  <a:schemeClr val="tx1"/>
                </a:solidFill>
                <a:effectLst/>
                <a:ea typeface="+mn-ea"/>
                <a:cs typeface="+mn-cs"/>
              </a:rPr>
              <a:t> [4681], </a:t>
            </a:r>
            <a:r>
              <a:rPr lang="fr-FR" dirty="0">
                <a:solidFill>
                  <a:srgbClr val="E6851E"/>
                </a:solidFill>
                <a:effectLst/>
              </a:rPr>
              <a:t>désinvolture</a:t>
            </a:r>
            <a:r>
              <a:rPr lang="en-GB" sz="1200" kern="1200" dirty="0">
                <a:solidFill>
                  <a:schemeClr val="tx1"/>
                </a:solidFill>
                <a:effectLst/>
                <a:ea typeface="+mn-ea"/>
                <a:cs typeface="+mn-cs"/>
              </a:rPr>
              <a:t> [&gt;5000], </a:t>
            </a:r>
            <a:r>
              <a:rPr lang="en-GB" sz="1200" kern="1200" dirty="0" err="1">
                <a:solidFill>
                  <a:schemeClr val="tx1"/>
                </a:solidFill>
                <a:effectLst/>
                <a:ea typeface="+mn-ea"/>
                <a:cs typeface="+mn-cs"/>
              </a:rPr>
              <a:t>croire</a:t>
            </a:r>
            <a:r>
              <a:rPr lang="en-GB" sz="1200" kern="1200" dirty="0">
                <a:solidFill>
                  <a:schemeClr val="tx1"/>
                </a:solidFill>
                <a:effectLst/>
                <a:ea typeface="+mn-ea"/>
                <a:cs typeface="+mn-cs"/>
              </a:rPr>
              <a:t> [135], refrain [&gt;5000], couplet [&gt;5000], </a:t>
            </a:r>
            <a:r>
              <a:rPr lang="en-GB" sz="1200" kern="1200" dirty="0" err="1">
                <a:solidFill>
                  <a:schemeClr val="tx1"/>
                </a:solidFill>
                <a:effectLst/>
                <a:ea typeface="+mn-ea"/>
                <a:cs typeface="+mn-cs"/>
              </a:rPr>
              <a:t>traduction</a:t>
            </a:r>
            <a:r>
              <a:rPr lang="en-GB" sz="1200" kern="1200" dirty="0">
                <a:solidFill>
                  <a:schemeClr val="tx1"/>
                </a:solidFill>
                <a:effectLst/>
                <a:ea typeface="+mn-ea"/>
                <a:cs typeface="+mn-cs"/>
              </a:rPr>
              <a:t> [2826]</a:t>
            </a:r>
          </a:p>
          <a:p>
            <a:r>
              <a:rPr lang="de-DE" sz="1200" kern="1200" dirty="0">
                <a:solidFill>
                  <a:schemeClr val="tx1"/>
                </a:solidFill>
                <a:effectLst/>
                <a:ea typeface="+mn-ea"/>
                <a:cs typeface="+mn-cs"/>
              </a:rPr>
              <a:t>Source: </a:t>
            </a:r>
            <a:r>
              <a:rPr lang="en-GB" sz="1200" kern="1200" dirty="0">
                <a:solidFill>
                  <a:schemeClr val="tx1"/>
                </a:solidFill>
                <a:effectLst/>
                <a:ea typeface="+mn-ea"/>
                <a:cs typeface="+mn-cs"/>
              </a:rPr>
              <a:t>Lonsdale, D., &amp; Le Bras, Y.  (2009). A Frequency Dictionary of French: Core vocabulary for learners London: Routledge.</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Word frequency of cognates (1 is the most frequent word in French): </a:t>
            </a:r>
            <a:br>
              <a:rPr lang="en-GB" sz="1200" kern="1200" dirty="0">
                <a:solidFill>
                  <a:schemeClr val="tx1"/>
                </a:solidFill>
                <a:effectLst/>
                <a:ea typeface="+mn-ea"/>
                <a:cs typeface="+mn-cs"/>
              </a:rPr>
            </a:br>
            <a:r>
              <a:rPr lang="en-GB" sz="1200" kern="1200" dirty="0">
                <a:solidFill>
                  <a:schemeClr val="tx1"/>
                </a:solidFill>
                <a:effectLst/>
                <a:ea typeface="+mn-ea"/>
                <a:cs typeface="+mn-cs"/>
              </a:rPr>
              <a:t>payer [537], existence [1153], innocence [4300], </a:t>
            </a:r>
            <a:r>
              <a:rPr lang="en-GB" sz="1200" kern="1200" dirty="0" err="1">
                <a:solidFill>
                  <a:schemeClr val="tx1"/>
                </a:solidFill>
                <a:effectLst/>
                <a:ea typeface="+mn-ea"/>
                <a:cs typeface="+mn-cs"/>
              </a:rPr>
              <a:t>défense</a:t>
            </a:r>
            <a:r>
              <a:rPr lang="en-GB" sz="1200" kern="1200" dirty="0">
                <a:solidFill>
                  <a:schemeClr val="tx1"/>
                </a:solidFill>
                <a:effectLst/>
                <a:ea typeface="+mn-ea"/>
                <a:cs typeface="+mn-cs"/>
              </a:rPr>
              <a:t> [938], </a:t>
            </a:r>
            <a:r>
              <a:rPr lang="en-GB" sz="1200" kern="1200" dirty="0" err="1">
                <a:solidFill>
                  <a:schemeClr val="tx1"/>
                </a:solidFill>
                <a:effectLst/>
                <a:ea typeface="+mn-ea"/>
                <a:cs typeface="+mn-cs"/>
              </a:rPr>
              <a:t>répéter</a:t>
            </a:r>
            <a:r>
              <a:rPr lang="en-GB" sz="1200" kern="1200" dirty="0">
                <a:solidFill>
                  <a:schemeClr val="tx1"/>
                </a:solidFill>
                <a:effectLst/>
                <a:ea typeface="+mn-ea"/>
                <a:cs typeface="+mn-cs"/>
              </a:rPr>
              <a:t> [630], point [97], </a:t>
            </a:r>
            <a:r>
              <a:rPr lang="fr-FR" sz="1200" dirty="0">
                <a:solidFill>
                  <a:schemeClr val="accent5">
                    <a:lumMod val="50000"/>
                  </a:schemeClr>
                </a:solidFill>
              </a:rPr>
              <a:t>repère [4373], </a:t>
            </a:r>
            <a:r>
              <a:rPr lang="fr-FR" dirty="0">
                <a:solidFill>
                  <a:srgbClr val="E6851E"/>
                </a:solidFill>
                <a:effectLst/>
              </a:rPr>
              <a:t>univers [2112], hémisphère [&gt;5000], paradis [2952], forme [369], infinitif [&gt;5000], verbe [&gt;5000]</a:t>
            </a:r>
          </a:p>
          <a:p>
            <a:r>
              <a:rPr lang="de-DE" sz="1200" kern="1200" dirty="0">
                <a:solidFill>
                  <a:schemeClr val="tx1"/>
                </a:solidFill>
                <a:effectLst/>
                <a:ea typeface="+mn-ea"/>
                <a:cs typeface="+mn-cs"/>
              </a:rPr>
              <a:t>Source: </a:t>
            </a:r>
            <a:r>
              <a:rPr lang="en-GB" sz="1200" kern="1200" dirty="0">
                <a:solidFill>
                  <a:schemeClr val="tx1"/>
                </a:solidFill>
                <a:effectLst/>
                <a:ea typeface="+mn-ea"/>
                <a:cs typeface="+mn-cs"/>
              </a:rPr>
              <a:t>Lonsdale, D., &amp; Le Bras, Y.  (2009). A Frequency Dictionary of French: Core vocabulary for learners 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7417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A021-1146-4DA3-0531-A528A284CFC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B44CDB-4822-6AC2-D345-D77DDEBABF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F383FF6-6442-067A-4F0E-13A2FC1206A9}"/>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5" name="Footer Placeholder 4">
            <a:extLst>
              <a:ext uri="{FF2B5EF4-FFF2-40B4-BE49-F238E27FC236}">
                <a16:creationId xmlns:a16="http://schemas.microsoft.com/office/drawing/2014/main" id="{B37BFEAB-886E-9C44-7B2C-56ABAAEF2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B9167-B7A0-A959-CD76-0B10C91C3067}"/>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3730592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EE0B-EBB2-484F-6C24-7ADC93E3A28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0C91FB-9593-97C9-B495-12B7EACD13D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E232C5-AE7D-1254-7EB4-0C1F0B2CD2ED}"/>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5" name="Footer Placeholder 4">
            <a:extLst>
              <a:ext uri="{FF2B5EF4-FFF2-40B4-BE49-F238E27FC236}">
                <a16:creationId xmlns:a16="http://schemas.microsoft.com/office/drawing/2014/main" id="{D9796C27-76E5-F08B-0194-37016DF5E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4C552-DA98-B861-A945-2490CD5CAF02}"/>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133391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C1D8CF-3118-10B6-B01B-D400D6CEAFE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F97787-5141-342D-EA84-DAAF9C8BF1C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02AB11-7D0C-5C47-488F-6775D5BA7058}"/>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5" name="Footer Placeholder 4">
            <a:extLst>
              <a:ext uri="{FF2B5EF4-FFF2-40B4-BE49-F238E27FC236}">
                <a16:creationId xmlns:a16="http://schemas.microsoft.com/office/drawing/2014/main" id="{DD898690-EF18-AE53-3125-8A518E439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14927-820D-3324-08BB-B4AD51541E25}"/>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16853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73E3-2E6B-AB18-48DE-E09D06D740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12BFBC9-85F4-2F8B-9BE3-EE6D089A1D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DF7239-CEBB-D0CA-1C8C-98A57AB155A9}"/>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5" name="Footer Placeholder 4">
            <a:extLst>
              <a:ext uri="{FF2B5EF4-FFF2-40B4-BE49-F238E27FC236}">
                <a16:creationId xmlns:a16="http://schemas.microsoft.com/office/drawing/2014/main" id="{1FF2C627-6F23-9775-F22F-62E84B43E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D6658-1EA6-EE82-D023-49050785A34B}"/>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384497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0E2A-683C-F4EF-06F5-5F775F42F57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FC1C027-7514-2501-3CB3-35B9B68CD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F7B8D8-0FAA-EEF4-AE5C-C3519D85A922}"/>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5" name="Footer Placeholder 4">
            <a:extLst>
              <a:ext uri="{FF2B5EF4-FFF2-40B4-BE49-F238E27FC236}">
                <a16:creationId xmlns:a16="http://schemas.microsoft.com/office/drawing/2014/main" id="{58CEF69C-CF7C-7473-E0D1-EF27CAD75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F5993-A883-7B17-F9FE-D0C949A12C1A}"/>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183689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9726-45BE-B700-6030-9723A28BAE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BD17F-B9AE-9A38-C2E9-E4B913B220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7D3C4F7-46AA-B6C1-F707-D4722BD724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EDDFCC3-83A8-31A7-576B-59184ADC923A}"/>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6" name="Footer Placeholder 5">
            <a:extLst>
              <a:ext uri="{FF2B5EF4-FFF2-40B4-BE49-F238E27FC236}">
                <a16:creationId xmlns:a16="http://schemas.microsoft.com/office/drawing/2014/main" id="{D518AD4D-027A-07B6-3B64-1B0D8E626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3B134-33EC-E1CB-32F0-4DAF0A6F9C41}"/>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289913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BB29-5262-926E-83C1-7B3EEAF9903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0B00C52-44DF-B548-BF9F-1D431CDF9C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77A6318-5DA5-AD4E-4C53-B3C52FE724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6A268D3-0423-532F-A886-F97BCCEB8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F63737-2FCB-574C-CD11-77415F4B21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54F567B-C952-298E-555C-DEC529B2376B}"/>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8" name="Footer Placeholder 7">
            <a:extLst>
              <a:ext uri="{FF2B5EF4-FFF2-40B4-BE49-F238E27FC236}">
                <a16:creationId xmlns:a16="http://schemas.microsoft.com/office/drawing/2014/main" id="{6941DB23-FB52-7110-A58E-DDF879FF9A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FE9340-C78F-04E1-107B-408980FA8549}"/>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3145283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297F-92C9-29C3-B45D-C2DC84AD9C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C1900D7-3952-5CBB-46E8-619B74AAEA92}"/>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4" name="Footer Placeholder 3">
            <a:extLst>
              <a:ext uri="{FF2B5EF4-FFF2-40B4-BE49-F238E27FC236}">
                <a16:creationId xmlns:a16="http://schemas.microsoft.com/office/drawing/2014/main" id="{D915A049-1FE6-4225-42BE-AA666A0A8F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3144AC-FADD-2286-480F-1DCB6AA5425B}"/>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279717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D7F8A-8CD6-0034-5B4E-DBDF2223FFA9}"/>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3" name="Footer Placeholder 2">
            <a:extLst>
              <a:ext uri="{FF2B5EF4-FFF2-40B4-BE49-F238E27FC236}">
                <a16:creationId xmlns:a16="http://schemas.microsoft.com/office/drawing/2014/main" id="{E5182179-7EA4-BFA8-24DF-CF8BF55BDA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365437-D04A-879A-142E-D17C56AB26E3}"/>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335240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C298-D612-C665-4E4A-2CB81C3183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9300A6-8B50-1198-C704-47F14D639C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B10DBD8-F91C-0BCF-2CEC-B801B0866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378A9B8-D63A-9E80-363B-38E13578E6E0}"/>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6" name="Footer Placeholder 5">
            <a:extLst>
              <a:ext uri="{FF2B5EF4-FFF2-40B4-BE49-F238E27FC236}">
                <a16:creationId xmlns:a16="http://schemas.microsoft.com/office/drawing/2014/main" id="{22D88079-3D3D-9D0C-7CA3-BCDBADB6F9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8248B-5D6C-178B-F7BE-2801F0A72695}"/>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415036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FE31-DC42-AA55-CA37-CDE7AC0ED9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384C51C-D153-9FAB-BDDD-ECB7AB73AA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C0016-D7FE-1C3A-4955-98F2555D8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04E7C7-2C95-AC4A-4378-D082F7B3D370}"/>
              </a:ext>
            </a:extLst>
          </p:cNvPr>
          <p:cNvSpPr>
            <a:spLocks noGrp="1"/>
          </p:cNvSpPr>
          <p:nvPr>
            <p:ph type="dt" sz="half" idx="10"/>
          </p:nvPr>
        </p:nvSpPr>
        <p:spPr/>
        <p:txBody>
          <a:bodyPr/>
          <a:lstStyle/>
          <a:p>
            <a:fld id="{9C87B012-0388-DF48-B1D7-235BD479C18E}" type="datetimeFigureOut">
              <a:rPr lang="en-US" smtClean="0"/>
              <a:t>5/10/22</a:t>
            </a:fld>
            <a:endParaRPr lang="en-US"/>
          </a:p>
        </p:txBody>
      </p:sp>
      <p:sp>
        <p:nvSpPr>
          <p:cNvPr id="6" name="Footer Placeholder 5">
            <a:extLst>
              <a:ext uri="{FF2B5EF4-FFF2-40B4-BE49-F238E27FC236}">
                <a16:creationId xmlns:a16="http://schemas.microsoft.com/office/drawing/2014/main" id="{9ED97EA8-663A-EF32-0994-1E1FC1E96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78155-DE26-8E9F-2AC8-29376CD6CE22}"/>
              </a:ext>
            </a:extLst>
          </p:cNvPr>
          <p:cNvSpPr>
            <a:spLocks noGrp="1"/>
          </p:cNvSpPr>
          <p:nvPr>
            <p:ph type="sldNum" sz="quarter" idx="12"/>
          </p:nvPr>
        </p:nvSpPr>
        <p:spPr/>
        <p:txBody>
          <a:bodyPr/>
          <a:lstStyle/>
          <a:p>
            <a:fld id="{F0B74D3B-CD76-7244-90DB-15E6EDD63801}" type="slidenum">
              <a:rPr lang="en-US" smtClean="0"/>
              <a:t>‹#›</a:t>
            </a:fld>
            <a:endParaRPr lang="en-US"/>
          </a:p>
        </p:txBody>
      </p:sp>
    </p:spTree>
    <p:extLst>
      <p:ext uri="{BB962C8B-B14F-4D97-AF65-F5344CB8AC3E}">
        <p14:creationId xmlns:p14="http://schemas.microsoft.com/office/powerpoint/2010/main" val="149727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CF5CB-9D34-09A7-3E2B-6BAAF9AF7E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B90329F-AAD0-7BDF-4CB0-9F8AD7E1C2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8C2124E-0FB8-D4A7-1E05-3D606596E5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9C87B012-0388-DF48-B1D7-235BD479C18E}" type="datetimeFigureOut">
              <a:rPr lang="en-US" smtClean="0"/>
              <a:pPr/>
              <a:t>5/10/22</a:t>
            </a:fld>
            <a:endParaRPr lang="en-US" dirty="0"/>
          </a:p>
        </p:txBody>
      </p:sp>
      <p:sp>
        <p:nvSpPr>
          <p:cNvPr id="5" name="Footer Placeholder 4">
            <a:extLst>
              <a:ext uri="{FF2B5EF4-FFF2-40B4-BE49-F238E27FC236}">
                <a16:creationId xmlns:a16="http://schemas.microsoft.com/office/drawing/2014/main" id="{DBADE779-EFE4-6716-BBEC-E4A6D7D05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DA5FEFF6-C20C-C5D1-D6C1-BBCA3E9E9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F0B74D3B-CD76-7244-90DB-15E6EDD63801}" type="slidenum">
              <a:rPr lang="en-US" smtClean="0"/>
              <a:pPr/>
              <a:t>‹#›</a:t>
            </a:fld>
            <a:endParaRPr lang="en-US" dirty="0"/>
          </a:p>
        </p:txBody>
      </p:sp>
    </p:spTree>
    <p:extLst>
      <p:ext uri="{BB962C8B-B14F-4D97-AF65-F5344CB8AC3E}">
        <p14:creationId xmlns:p14="http://schemas.microsoft.com/office/powerpoint/2010/main" val="2201791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audio" Target="../media/audio15.wav"/><Relationship Id="rId4" Type="http://schemas.openxmlformats.org/officeDocument/2006/relationships/image" Target="../media/image30.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2.png"/><Relationship Id="rId7"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image" Target="../media/image37.png"/><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6.wav"/></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audio" Target="../media/audio10.wav"/><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5.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8.png"/><Relationship Id="rId10" Type="http://schemas.openxmlformats.org/officeDocument/2006/relationships/audio" Target="../media/audio13.wav"/><Relationship Id="rId19" Type="http://schemas.openxmlformats.org/officeDocument/2006/relationships/image" Target="../media/image12.png"/><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49762" y="3063182"/>
            <a:ext cx="8268630" cy="1062010"/>
          </a:xfrm>
        </p:spPr>
        <p:txBody>
          <a:bodyPr>
            <a:normAutofit fontScale="90000"/>
          </a:bodyPr>
          <a:lstStyle/>
          <a:p>
            <a:pPr algn="l"/>
            <a:r>
              <a:rPr lang="en-GB" sz="4000" dirty="0">
                <a:solidFill>
                  <a:prstClr val="white"/>
                </a:solidFill>
                <a:latin typeface="Century Gothic" panose="020B0502020202020204" pitchFamily="34" charset="0"/>
              </a:rPr>
              <a:t>Cultural Collection</a:t>
            </a:r>
            <a:br>
              <a:rPr lang="en-GB" sz="4000" b="1" dirty="0">
                <a:solidFill>
                  <a:prstClr val="white"/>
                </a:solidFill>
              </a:rPr>
            </a:br>
            <a:br>
              <a:rPr lang="en-GB" sz="4000" b="1" dirty="0">
                <a:solidFill>
                  <a:prstClr val="white"/>
                </a:solidFill>
              </a:rPr>
            </a:br>
            <a:r>
              <a:rPr lang="en-GB" sz="3600" b="1" dirty="0">
                <a:solidFill>
                  <a:prstClr val="white"/>
                </a:solidFill>
                <a:latin typeface="Century Gothic" panose="020B0502020202020204" pitchFamily="34" charset="0"/>
              </a:rPr>
              <a:t>French Y9</a:t>
            </a:r>
            <a:r>
              <a:rPr lang="en-GB" sz="4000" b="1" dirty="0">
                <a:solidFill>
                  <a:prstClr val="white"/>
                </a:solidFill>
                <a:latin typeface="Century Gothic" panose="020B0502020202020204" pitchFamily="34" charset="0"/>
              </a:rPr>
              <a:t> </a:t>
            </a:r>
            <a:r>
              <a:rPr lang="en-GB" sz="4000" b="1">
                <a:solidFill>
                  <a:prstClr val="white"/>
                </a:solidFill>
                <a:latin typeface="Century Gothic" panose="020B0502020202020204" pitchFamily="34" charset="0"/>
              </a:rPr>
              <a:t>Term 2 </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000" dirty="0">
              <a:solidFill>
                <a:prstClr val="white"/>
              </a:solidFill>
              <a:latin typeface="Century Gothic" panose="020B0502020202020204" pitchFamily="34" charset="0"/>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542881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10/05/22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49526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12-16; 31-34: </a:t>
            </a:r>
            <a:r>
              <a:rPr lang="en-US" sz="4000" dirty="0">
                <a:solidFill>
                  <a:schemeClr val="accent1">
                    <a:lumMod val="50000"/>
                  </a:schemeClr>
                </a:solidFill>
                <a:latin typeface="Century Gothic" panose="020F0302020204030204"/>
              </a:rPr>
              <a:t>reading, listening,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lvl="0">
              <a:defRPr/>
            </a:pPr>
            <a:r>
              <a:rPr lang="en-GB" sz="4000" dirty="0">
                <a:solidFill>
                  <a:schemeClr val="accent1">
                    <a:lumMod val="50000"/>
                  </a:schemeClr>
                </a:solidFill>
                <a:latin typeface="Century Gothic" panose="020F0302020204030204"/>
              </a:rPr>
              <a:t>Lesson based upon “</a:t>
            </a:r>
            <a:r>
              <a:rPr lang="fr-FR" sz="4000" dirty="0">
                <a:solidFill>
                  <a:schemeClr val="accent1">
                    <a:lumMod val="50000"/>
                  </a:schemeClr>
                </a:solidFill>
                <a:latin typeface="Century Gothic" panose="020F0302020204030204"/>
              </a:rPr>
              <a:t>J’ai cherché” par Amir </a:t>
            </a:r>
            <a:r>
              <a:rPr lang="fr-FR" sz="4000" dirty="0" err="1">
                <a:solidFill>
                  <a:schemeClr val="accent1">
                    <a:lumMod val="50000"/>
                  </a:schemeClr>
                </a:solidFill>
                <a:latin typeface="Century Gothic" panose="020F0302020204030204"/>
              </a:rPr>
              <a:t>Hammad</a:t>
            </a:r>
            <a:r>
              <a:rPr lang="fr-FR" sz="4000" dirty="0">
                <a:solidFill>
                  <a:schemeClr val="accent1">
                    <a:lumMod val="50000"/>
                  </a:schemeClr>
                </a:solidFill>
                <a:latin typeface="Century Gothic" panose="020F0302020204030204"/>
              </a:rPr>
              <a:t>, Johan </a:t>
            </a:r>
            <a:r>
              <a:rPr lang="fr-FR" sz="4000" dirty="0" err="1">
                <a:solidFill>
                  <a:schemeClr val="accent1">
                    <a:lumMod val="50000"/>
                  </a:schemeClr>
                </a:solidFill>
                <a:latin typeface="Century Gothic" panose="020F0302020204030204"/>
              </a:rPr>
              <a:t>Errami</a:t>
            </a:r>
            <a:r>
              <a:rPr lang="fr-FR" sz="4000" dirty="0">
                <a:solidFill>
                  <a:schemeClr val="accent1">
                    <a:lumMod val="50000"/>
                  </a:schemeClr>
                </a:solidFill>
                <a:latin typeface="Century Gothic" panose="020F0302020204030204"/>
              </a:rPr>
              <a:t> et Nazim Khaled</a:t>
            </a:r>
            <a:endParaRPr kumimoji="0" lang="en-GB"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4</a:t>
            </a:r>
          </a:p>
        </p:txBody>
      </p:sp>
    </p:spTree>
    <p:extLst>
      <p:ext uri="{BB962C8B-B14F-4D97-AF65-F5344CB8AC3E}">
        <p14:creationId xmlns:p14="http://schemas.microsoft.com/office/powerpoint/2010/main" val="75391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Qui est Amir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1" name="Picture 10" descr="A person on a stage&#10;&#10;Description automatically generated with medium confidence">
            <a:extLst>
              <a:ext uri="{FF2B5EF4-FFF2-40B4-BE49-F238E27FC236}">
                <a16:creationId xmlns:a16="http://schemas.microsoft.com/office/drawing/2014/main" id="{E8E4F60A-C14D-F047-9D9E-C2045F798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200" y="1625281"/>
            <a:ext cx="5576800" cy="4182600"/>
          </a:xfrm>
          <a:prstGeom prst="rect">
            <a:avLst/>
          </a:prstGeom>
        </p:spPr>
      </p:pic>
      <p:sp>
        <p:nvSpPr>
          <p:cNvPr id="13" name="TextBox 12">
            <a:extLst>
              <a:ext uri="{FF2B5EF4-FFF2-40B4-BE49-F238E27FC236}">
                <a16:creationId xmlns:a16="http://schemas.microsoft.com/office/drawing/2014/main" id="{97470D93-92D8-F041-8829-7F661A371195}"/>
              </a:ext>
            </a:extLst>
          </p:cNvPr>
          <p:cNvSpPr txBox="1"/>
          <p:nvPr/>
        </p:nvSpPr>
        <p:spPr>
          <a:xfrm>
            <a:off x="6533127" y="1468231"/>
            <a:ext cx="5376793" cy="4339650"/>
          </a:xfrm>
          <a:prstGeom prst="rect">
            <a:avLst/>
          </a:prstGeom>
          <a:noFill/>
        </p:spPr>
        <p:txBody>
          <a:bodyPr wrap="square" rtlCol="0">
            <a:spAutoFit/>
          </a:bodyPr>
          <a:lstStyle/>
          <a:p>
            <a:pPr algn="l">
              <a:lnSpc>
                <a:spcPct val="150000"/>
              </a:lnSpc>
              <a:spcAft>
                <a:spcPts val="1800"/>
              </a:spcAft>
            </a:pPr>
            <a:r>
              <a:rPr lang="fr-FR" sz="2400" dirty="0">
                <a:solidFill>
                  <a:schemeClr val="accent5">
                    <a:lumMod val="50000"/>
                  </a:schemeClr>
                </a:solidFill>
                <a:latin typeface="Century Gothic" panose="020B0502020202020204" pitchFamily="34" charset="0"/>
              </a:rPr>
              <a:t>Quel est l’emploi d’Amir Haddad ?</a:t>
            </a:r>
          </a:p>
          <a:p>
            <a:pPr marL="457200" indent="-457200">
              <a:lnSpc>
                <a:spcPct val="150000"/>
              </a:lnSpc>
              <a:spcAft>
                <a:spcPts val="1800"/>
              </a:spcAft>
              <a:buAutoNum type="arabicPeriod"/>
            </a:pPr>
            <a:r>
              <a:rPr lang="fr-FR" sz="2400" dirty="0">
                <a:solidFill>
                  <a:schemeClr val="accent5">
                    <a:lumMod val="50000"/>
                  </a:schemeClr>
                </a:solidFill>
                <a:latin typeface="Century Gothic" panose="020B0502020202020204" pitchFamily="34" charset="0"/>
              </a:rPr>
              <a:t>Il est poète. </a:t>
            </a:r>
          </a:p>
          <a:p>
            <a:pPr marL="457200" indent="-457200" algn="l">
              <a:lnSpc>
                <a:spcPct val="150000"/>
              </a:lnSpc>
              <a:spcAft>
                <a:spcPts val="1800"/>
              </a:spcAft>
              <a:buAutoNum type="arabicPeriod"/>
            </a:pPr>
            <a:r>
              <a:rPr lang="fr-FR" sz="2400" dirty="0">
                <a:solidFill>
                  <a:schemeClr val="accent5">
                    <a:lumMod val="50000"/>
                  </a:schemeClr>
                </a:solidFill>
                <a:latin typeface="Century Gothic" panose="020B0502020202020204" pitchFamily="34" charset="0"/>
              </a:rPr>
              <a:t>Il est comédien.</a:t>
            </a:r>
          </a:p>
          <a:p>
            <a:pPr marL="457200" indent="-457200" algn="l">
              <a:lnSpc>
                <a:spcPct val="150000"/>
              </a:lnSpc>
              <a:spcAft>
                <a:spcPts val="1800"/>
              </a:spcAft>
              <a:buAutoNum type="arabicPeriod"/>
            </a:pPr>
            <a:r>
              <a:rPr lang="fr-FR" sz="2400" dirty="0">
                <a:solidFill>
                  <a:schemeClr val="accent5">
                    <a:lumMod val="50000"/>
                  </a:schemeClr>
                </a:solidFill>
                <a:latin typeface="Century Gothic" panose="020B0502020202020204" pitchFamily="34" charset="0"/>
              </a:rPr>
              <a:t>Il est chanteur.</a:t>
            </a:r>
          </a:p>
          <a:p>
            <a:pPr>
              <a:spcAft>
                <a:spcPts val="1800"/>
              </a:spcAft>
            </a:pPr>
            <a:r>
              <a:rPr lang="fr-FR" sz="2400" dirty="0">
                <a:solidFill>
                  <a:schemeClr val="accent5">
                    <a:lumMod val="50000"/>
                  </a:schemeClr>
                </a:solidFill>
                <a:latin typeface="Century Gothic" panose="020B0502020202020204" pitchFamily="34" charset="0"/>
              </a:rPr>
              <a:t>Amir Haddad, c’est un chanteur franco-israélien. C’est le candidat français de l’Eurovision 2016.</a:t>
            </a:r>
          </a:p>
        </p:txBody>
      </p:sp>
      <p:sp>
        <p:nvSpPr>
          <p:cNvPr id="2" name="Rounded Rectangle 1">
            <a:extLst>
              <a:ext uri="{FF2B5EF4-FFF2-40B4-BE49-F238E27FC236}">
                <a16:creationId xmlns:a16="http://schemas.microsoft.com/office/drawing/2014/main" id="{721DBEFB-9426-AC48-A928-2B7DEBE65B27}"/>
              </a:ext>
            </a:extLst>
          </p:cNvPr>
          <p:cNvSpPr/>
          <p:nvPr/>
        </p:nvSpPr>
        <p:spPr>
          <a:xfrm>
            <a:off x="6533128" y="3946697"/>
            <a:ext cx="2773982" cy="439901"/>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Rounded Rectangular Callout 10">
            <a:extLst>
              <a:ext uri="{FF2B5EF4-FFF2-40B4-BE49-F238E27FC236}">
                <a16:creationId xmlns:a16="http://schemas.microsoft.com/office/drawing/2014/main" id="{C8967146-79BF-4A50-97A7-D4C1F75E7B90}"/>
              </a:ext>
            </a:extLst>
          </p:cNvPr>
          <p:cNvSpPr/>
          <p:nvPr/>
        </p:nvSpPr>
        <p:spPr>
          <a:xfrm>
            <a:off x="4539343" y="816429"/>
            <a:ext cx="7486743" cy="2668978"/>
          </a:xfrm>
          <a:prstGeom prst="wedgeRoundRectCallout">
            <a:avLst>
              <a:gd name="adj1" fmla="val 7398"/>
              <a:gd name="adj2" fmla="val 59861"/>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Remember:</a:t>
            </a:r>
          </a:p>
          <a:p>
            <a:pPr algn="ctr"/>
            <a:r>
              <a:rPr lang="fr-FR" sz="2400" dirty="0">
                <a:latin typeface="Century Gothic" panose="020B0502020202020204" pitchFamily="34" charset="0"/>
              </a:rPr>
              <a:t>il/elle est </a:t>
            </a:r>
            <a:r>
              <a:rPr lang="en-GB" sz="2400" dirty="0">
                <a:latin typeface="Century Gothic" panose="020B0502020202020204" pitchFamily="34" charset="0"/>
              </a:rPr>
              <a:t>+ profession = he/she is a [profession]</a:t>
            </a:r>
          </a:p>
          <a:p>
            <a:pPr algn="ctr"/>
            <a:r>
              <a:rPr lang="en-GB" sz="2400" dirty="0">
                <a:latin typeface="Century Gothic" panose="020B0502020202020204" pitchFamily="34" charset="0"/>
              </a:rPr>
              <a:t>(no indefinite article in French)</a:t>
            </a:r>
          </a:p>
          <a:p>
            <a:pPr algn="ctr"/>
            <a:r>
              <a:rPr lang="fr-FR" sz="2400" dirty="0">
                <a:latin typeface="Century Gothic" panose="020B0502020202020204" pitchFamily="34" charset="0"/>
              </a:rPr>
              <a:t>c’est </a:t>
            </a:r>
            <a:r>
              <a:rPr lang="en-GB" sz="2400" dirty="0">
                <a:latin typeface="Century Gothic" panose="020B0502020202020204" pitchFamily="34" charset="0"/>
              </a:rPr>
              <a:t>un(e) + job = he/she is a… [profession]</a:t>
            </a:r>
          </a:p>
          <a:p>
            <a:pPr algn="ctr"/>
            <a:r>
              <a:rPr lang="en-GB" sz="2400" dirty="0">
                <a:latin typeface="Century Gothic" panose="020B0502020202020204" pitchFamily="34" charset="0"/>
              </a:rPr>
              <a:t>(with indefinite article – usually when there’s an adjective or other detail added)</a:t>
            </a:r>
          </a:p>
          <a:p>
            <a:pPr algn="ctr"/>
            <a:endParaRPr lang="en-GB" sz="2400" dirty="0">
              <a:latin typeface="Century Gothic" panose="020B0502020202020204" pitchFamily="34" charset="0"/>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21DE-E50D-3C4D-955D-1784FD45D9AA}"/>
              </a:ext>
            </a:extLst>
          </p:cNvPr>
          <p:cNvSpPr txBox="1"/>
          <p:nvPr/>
        </p:nvSpPr>
        <p:spPr>
          <a:xfrm>
            <a:off x="862149" y="1163992"/>
            <a:ext cx="11047771" cy="5400000"/>
          </a:xfrm>
          <a:prstGeom prst="rect">
            <a:avLst/>
          </a:prstGeom>
          <a:noFill/>
        </p:spPr>
        <p:txBody>
          <a:bodyPr wrap="square" numCol="2" rtlCol="0">
            <a:spAutoFit/>
          </a:bodyPr>
          <a:lstStyle/>
          <a:p>
            <a:pPr fontAlgn="base"/>
            <a:r>
              <a:rPr lang="fr-FR" sz="2000" dirty="0">
                <a:solidFill>
                  <a:schemeClr val="accent5">
                    <a:lumMod val="50000"/>
                  </a:schemeClr>
                </a:solidFill>
                <a:latin typeface="Century Gothic" panose="020B0502020202020204" pitchFamily="34" charset="0"/>
              </a:rPr>
              <a:t>                                       </a:t>
            </a:r>
          </a:p>
          <a:p>
            <a:pPr fontAlgn="base"/>
            <a:r>
              <a:rPr lang="fr-FR" sz="2000" dirty="0">
                <a:solidFill>
                  <a:schemeClr val="accent5">
                    <a:lumMod val="50000"/>
                  </a:schemeClr>
                </a:solidFill>
                <a:latin typeface="Century Gothic" panose="020B0502020202020204" pitchFamily="34" charset="0"/>
              </a:rPr>
              <a:t>J'ai cherché un sens à mon existence</a:t>
            </a:r>
          </a:p>
          <a:p>
            <a:pPr fontAlgn="base"/>
            <a:r>
              <a:rPr lang="fr-FR" sz="2000" dirty="0">
                <a:solidFill>
                  <a:schemeClr val="accent5">
                    <a:lumMod val="50000"/>
                  </a:schemeClr>
                </a:solidFill>
                <a:latin typeface="Century Gothic" panose="020B0502020202020204" pitchFamily="34" charset="0"/>
              </a:rPr>
              <a:t>J'y ai laissé mon innocence</a:t>
            </a:r>
          </a:p>
          <a:p>
            <a:pPr fontAlgn="base"/>
            <a:r>
              <a:rPr lang="fr-FR" sz="2000" dirty="0">
                <a:solidFill>
                  <a:schemeClr val="accent5">
                    <a:lumMod val="50000"/>
                  </a:schemeClr>
                </a:solidFill>
                <a:latin typeface="Century Gothic" panose="020B0502020202020204" pitchFamily="34" charset="0"/>
              </a:rPr>
              <a:t>J'ai fini le cœur sans défense</a:t>
            </a:r>
          </a:p>
          <a:p>
            <a:pPr fontAlgn="base"/>
            <a:r>
              <a:rPr lang="fr-FR" sz="2000" dirty="0">
                <a:solidFill>
                  <a:schemeClr val="accent5">
                    <a:lumMod val="50000"/>
                  </a:schemeClr>
                </a:solidFill>
                <a:latin typeface="Century Gothic" panose="020B0502020202020204" pitchFamily="34" charset="0"/>
              </a:rPr>
              <a:t>J'ai cherché l'amour et la reconnaissance</a:t>
            </a:r>
          </a:p>
          <a:p>
            <a:pPr fontAlgn="base"/>
            <a:r>
              <a:rPr lang="fr-FR" sz="2000" dirty="0">
                <a:solidFill>
                  <a:schemeClr val="accent5">
                    <a:lumMod val="50000"/>
                  </a:schemeClr>
                </a:solidFill>
                <a:latin typeface="Century Gothic" panose="020B0502020202020204" pitchFamily="34" charset="0"/>
              </a:rPr>
              <a:t>J'ai payé le prix du silence</a:t>
            </a:r>
          </a:p>
          <a:p>
            <a:pPr fontAlgn="base"/>
            <a:r>
              <a:rPr lang="fr-FR" sz="2000" dirty="0">
                <a:solidFill>
                  <a:schemeClr val="accent5">
                    <a:lumMod val="50000"/>
                  </a:schemeClr>
                </a:solidFill>
                <a:latin typeface="Century Gothic" panose="020B0502020202020204" pitchFamily="34" charset="0"/>
              </a:rPr>
              <a:t>Je me blesse et je recommence</a:t>
            </a:r>
          </a:p>
          <a:p>
            <a:pPr fontAlgn="base"/>
            <a:r>
              <a:rPr lang="fr-FR" sz="2000" dirty="0">
                <a:solidFill>
                  <a:schemeClr val="accent5">
                    <a:lumMod val="50000"/>
                  </a:schemeClr>
                </a:solidFill>
                <a:latin typeface="Century Gothic" panose="020B0502020202020204" pitchFamily="34" charset="0"/>
              </a:rPr>
              <a:t> </a:t>
            </a:r>
          </a:p>
          <a:p>
            <a:pPr fontAlgn="base"/>
            <a:r>
              <a:rPr lang="fr-FR" sz="2000" dirty="0">
                <a:solidFill>
                  <a:schemeClr val="accent5">
                    <a:lumMod val="50000"/>
                  </a:schemeClr>
                </a:solidFill>
                <a:latin typeface="Century Gothic" panose="020B0502020202020204" pitchFamily="34" charset="0"/>
              </a:rPr>
              <a:t>Tu m'as comme donné l'envie d'être moi</a:t>
            </a:r>
          </a:p>
          <a:p>
            <a:pPr fontAlgn="base"/>
            <a:r>
              <a:rPr lang="fr-FR" sz="2000" dirty="0">
                <a:solidFill>
                  <a:schemeClr val="accent5">
                    <a:lumMod val="50000"/>
                  </a:schemeClr>
                </a:solidFill>
                <a:latin typeface="Century Gothic" panose="020B0502020202020204" pitchFamily="34" charset="0"/>
              </a:rPr>
              <a:t>Donné un sens à mes pourquoi</a:t>
            </a:r>
          </a:p>
          <a:p>
            <a:pPr fontAlgn="base"/>
            <a:r>
              <a:rPr lang="fr-FR" sz="2000" dirty="0">
                <a:solidFill>
                  <a:schemeClr val="accent5">
                    <a:lumMod val="50000"/>
                  </a:schemeClr>
                </a:solidFill>
                <a:latin typeface="Century Gothic" panose="020B0502020202020204" pitchFamily="34" charset="0"/>
              </a:rPr>
              <a:t>Tu as tué la peur qui dormait là</a:t>
            </a:r>
          </a:p>
          <a:p>
            <a:pPr fontAlgn="base"/>
            <a:r>
              <a:rPr lang="fr-FR" sz="2000" dirty="0">
                <a:solidFill>
                  <a:schemeClr val="accent5">
                    <a:lumMod val="50000"/>
                  </a:schemeClr>
                </a:solidFill>
                <a:latin typeface="Century Gothic" panose="020B0502020202020204" pitchFamily="34" charset="0"/>
              </a:rPr>
              <a:t>Qui dormait là dans mes bras</a:t>
            </a:r>
          </a:p>
          <a:p>
            <a:pPr fontAlgn="base"/>
            <a:r>
              <a:rPr lang="fr-FR" sz="2000" dirty="0">
                <a:solidFill>
                  <a:schemeClr val="accent5">
                    <a:lumMod val="50000"/>
                  </a:schemeClr>
                </a:solidFill>
                <a:latin typeface="Century Gothic" panose="020B0502020202020204" pitchFamily="34" charset="0"/>
              </a:rPr>
              <a:t>  </a:t>
            </a:r>
          </a:p>
          <a:p>
            <a:pPr fontAlgn="base"/>
            <a:r>
              <a:rPr lang="en-GB" sz="2000" dirty="0">
                <a:solidFill>
                  <a:schemeClr val="accent5">
                    <a:lumMod val="50000"/>
                  </a:schemeClr>
                </a:solidFill>
                <a:latin typeface="Century Gothic" panose="020B0502020202020204" pitchFamily="34" charset="0"/>
              </a:rPr>
              <a:t>You're the one that's making me strong</a:t>
            </a:r>
          </a:p>
          <a:p>
            <a:pPr fontAlgn="base"/>
            <a:r>
              <a:rPr lang="en-GB" sz="2000" dirty="0">
                <a:solidFill>
                  <a:schemeClr val="accent5">
                    <a:lumMod val="50000"/>
                  </a:schemeClr>
                </a:solidFill>
                <a:latin typeface="Century Gothic" panose="020B0502020202020204" pitchFamily="34" charset="0"/>
              </a:rPr>
              <a:t>I'll be looking, looking for you</a:t>
            </a:r>
          </a:p>
          <a:p>
            <a:pPr fontAlgn="base"/>
            <a:r>
              <a:rPr lang="en-GB" sz="2000" dirty="0">
                <a:solidFill>
                  <a:schemeClr val="accent5">
                    <a:lumMod val="50000"/>
                  </a:schemeClr>
                </a:solidFill>
                <a:latin typeface="Century Gothic" panose="020B0502020202020204" pitchFamily="34" charset="0"/>
              </a:rPr>
              <a:t>Like the melody of my song</a:t>
            </a:r>
          </a:p>
          <a:p>
            <a:pPr fontAlgn="base"/>
            <a:r>
              <a:rPr lang="fr-FR" sz="2000" dirty="0">
                <a:solidFill>
                  <a:schemeClr val="accent5">
                    <a:lumMod val="50000"/>
                  </a:schemeClr>
                </a:solidFill>
                <a:latin typeface="Century Gothic" panose="020B0502020202020204" pitchFamily="34" charset="0"/>
              </a:rPr>
              <a:t> </a:t>
            </a:r>
          </a:p>
          <a:p>
            <a:pPr fontAlgn="base"/>
            <a:endParaRPr lang="fr-FR" sz="2000" dirty="0">
              <a:solidFill>
                <a:schemeClr val="accent5">
                  <a:lumMod val="50000"/>
                </a:schemeClr>
              </a:solidFill>
              <a:latin typeface="Century Gothic" panose="020B0502020202020204" pitchFamily="34" charset="0"/>
            </a:endParaRPr>
          </a:p>
          <a:p>
            <a:pPr fontAlgn="base"/>
            <a:r>
              <a:rPr lang="fr-FR" sz="2000" dirty="0">
                <a:solidFill>
                  <a:schemeClr val="accent5">
                    <a:lumMod val="50000"/>
                  </a:schemeClr>
                </a:solidFill>
                <a:latin typeface="Century Gothic" panose="020B0502020202020204" pitchFamily="34" charset="0"/>
              </a:rPr>
              <a:t>J'ai cherché un sens, un point de repère</a:t>
            </a:r>
          </a:p>
          <a:p>
            <a:pPr fontAlgn="base"/>
            <a:r>
              <a:rPr lang="fr-FR" sz="2000" dirty="0">
                <a:solidFill>
                  <a:schemeClr val="accent5">
                    <a:lumMod val="50000"/>
                  </a:schemeClr>
                </a:solidFill>
                <a:latin typeface="Century Gothic" panose="020B0502020202020204" pitchFamily="34" charset="0"/>
              </a:rPr>
              <a:t>Partagé en deux hémisphères</a:t>
            </a:r>
          </a:p>
          <a:p>
            <a:pPr fontAlgn="base"/>
            <a:r>
              <a:rPr lang="fr-FR" sz="2000" dirty="0">
                <a:solidFill>
                  <a:schemeClr val="accent5">
                    <a:lumMod val="50000"/>
                  </a:schemeClr>
                </a:solidFill>
                <a:latin typeface="Century Gothic" panose="020B0502020202020204" pitchFamily="34" charset="0"/>
              </a:rPr>
              <a:t>Comme une erreur de l'univers</a:t>
            </a:r>
          </a:p>
          <a:p>
            <a:pPr fontAlgn="base"/>
            <a:r>
              <a:rPr lang="fr-FR" sz="2000" dirty="0">
                <a:solidFill>
                  <a:schemeClr val="accent5">
                    <a:lumMod val="50000"/>
                  </a:schemeClr>
                </a:solidFill>
                <a:latin typeface="Century Gothic" panose="020B0502020202020204" pitchFamily="34" charset="0"/>
              </a:rPr>
              <a:t>J'ai jeté tellement de bouteilles à la mer</a:t>
            </a:r>
          </a:p>
          <a:p>
            <a:pPr fontAlgn="base"/>
            <a:r>
              <a:rPr lang="fr-FR" sz="2000" dirty="0">
                <a:solidFill>
                  <a:schemeClr val="accent5">
                    <a:lumMod val="50000"/>
                  </a:schemeClr>
                </a:solidFill>
                <a:latin typeface="Century Gothic" panose="020B0502020202020204" pitchFamily="34" charset="0"/>
              </a:rPr>
              <a:t>J'ai bu tant de liqueurs amères</a:t>
            </a:r>
          </a:p>
          <a:p>
            <a:pPr fontAlgn="base"/>
            <a:r>
              <a:rPr lang="fr-FR" sz="2000" dirty="0">
                <a:solidFill>
                  <a:schemeClr val="accent5">
                    <a:lumMod val="50000"/>
                  </a:schemeClr>
                </a:solidFill>
                <a:latin typeface="Century Gothic" panose="020B0502020202020204" pitchFamily="34" charset="0"/>
              </a:rPr>
              <a:t>Que j'en ai les lèvres de pierre</a:t>
            </a:r>
          </a:p>
          <a:p>
            <a:pPr fontAlgn="base"/>
            <a:endParaRPr lang="fr-FR" sz="2000" dirty="0">
              <a:solidFill>
                <a:schemeClr val="accent5">
                  <a:lumMod val="50000"/>
                </a:schemeClr>
              </a:solidFill>
              <a:latin typeface="Century Gothic" panose="020B0502020202020204" pitchFamily="34" charset="0"/>
            </a:endParaRPr>
          </a:p>
          <a:p>
            <a:r>
              <a:rPr lang="fr-FR" sz="2000" dirty="0">
                <a:solidFill>
                  <a:schemeClr val="accent5">
                    <a:lumMod val="50000"/>
                  </a:schemeClr>
                </a:solidFill>
                <a:latin typeface="Century Gothic" panose="020B0502020202020204" pitchFamily="34" charset="0"/>
              </a:rPr>
              <a:t>[REFRAIN]</a:t>
            </a:r>
          </a:p>
          <a:p>
            <a:pPr fontAlgn="base"/>
            <a:r>
              <a:rPr lang="fr-FR" sz="2000" dirty="0">
                <a:solidFill>
                  <a:schemeClr val="accent5">
                    <a:lumMod val="50000"/>
                  </a:schemeClr>
                </a:solidFill>
                <a:latin typeface="Century Gothic" panose="020B0502020202020204" pitchFamily="34" charset="0"/>
              </a:rPr>
              <a:t> </a:t>
            </a:r>
          </a:p>
          <a:p>
            <a:pPr fontAlgn="base"/>
            <a:r>
              <a:rPr lang="fr-FR" sz="2000" dirty="0">
                <a:solidFill>
                  <a:schemeClr val="accent5">
                    <a:lumMod val="50000"/>
                  </a:schemeClr>
                </a:solidFill>
                <a:latin typeface="Century Gothic" panose="020B0502020202020204" pitchFamily="34" charset="0"/>
              </a:rPr>
              <a:t>Au gré de nos blessures</a:t>
            </a:r>
          </a:p>
          <a:p>
            <a:pPr fontAlgn="base"/>
            <a:r>
              <a:rPr lang="fr-FR" sz="2000" dirty="0">
                <a:solidFill>
                  <a:schemeClr val="accent5">
                    <a:lumMod val="50000"/>
                  </a:schemeClr>
                </a:solidFill>
                <a:latin typeface="Century Gothic" panose="020B0502020202020204" pitchFamily="34" charset="0"/>
              </a:rPr>
              <a:t>Et de nos désinvoltures</a:t>
            </a:r>
          </a:p>
          <a:p>
            <a:pPr fontAlgn="base"/>
            <a:r>
              <a:rPr lang="fr-FR" sz="2000" dirty="0">
                <a:solidFill>
                  <a:schemeClr val="accent5">
                    <a:lumMod val="50000"/>
                  </a:schemeClr>
                </a:solidFill>
                <a:latin typeface="Century Gothic" panose="020B0502020202020204" pitchFamily="34" charset="0"/>
              </a:rPr>
              <a:t>C'est quand on n'y croit plus du tout</a:t>
            </a:r>
          </a:p>
          <a:p>
            <a:pPr fontAlgn="base"/>
            <a:r>
              <a:rPr lang="fr-FR" sz="2000" dirty="0">
                <a:solidFill>
                  <a:schemeClr val="accent5">
                    <a:lumMod val="50000"/>
                  </a:schemeClr>
                </a:solidFill>
                <a:latin typeface="Century Gothic" panose="020B0502020202020204" pitchFamily="34" charset="0"/>
              </a:rPr>
              <a:t>Qu'on trouve un paradis perdu en nous</a:t>
            </a:r>
          </a:p>
          <a:p>
            <a:pPr fontAlgn="base"/>
            <a:r>
              <a:rPr lang="fr-FR" sz="2000" dirty="0">
                <a:solidFill>
                  <a:schemeClr val="accent5">
                    <a:lumMod val="50000"/>
                  </a:schemeClr>
                </a:solidFill>
                <a:latin typeface="Century Gothic" panose="020B0502020202020204" pitchFamily="34" charset="0"/>
              </a:rPr>
              <a:t>  </a:t>
            </a:r>
          </a:p>
          <a:p>
            <a:pPr algn="l"/>
            <a:r>
              <a:rPr lang="fr-FR" sz="2000" dirty="0">
                <a:solidFill>
                  <a:schemeClr val="accent5">
                    <a:lumMod val="50000"/>
                  </a:schemeClr>
                </a:solidFill>
                <a:latin typeface="Century Gothic" panose="020B0502020202020204" pitchFamily="34" charset="0"/>
              </a:rPr>
              <a:t>[REFRAIN]</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223262" cy="867128"/>
          </a:xfrm>
          <a:prstGeom prst="rect">
            <a:avLst/>
          </a:prstGeom>
        </p:spPr>
      </p:pic>
      <p:sp>
        <p:nvSpPr>
          <p:cNvPr id="4" name="Title 3"/>
          <p:cNvSpPr>
            <a:spLocks noGrp="1"/>
          </p:cNvSpPr>
          <p:nvPr>
            <p:ph type="title"/>
          </p:nvPr>
        </p:nvSpPr>
        <p:spPr>
          <a:xfrm>
            <a:off x="-1" y="296864"/>
            <a:ext cx="5949694" cy="707849"/>
          </a:xfrm>
        </p:spPr>
        <p:txBody>
          <a:bodyPr>
            <a:noAutofit/>
          </a:bodyPr>
          <a:lstStyle/>
          <a:p>
            <a:r>
              <a:rPr lang="fr-FR" sz="3200" b="1">
                <a:solidFill>
                  <a:schemeClr val="bg1"/>
                </a:solidFill>
              </a:rPr>
              <a:t>La forme du texte</a:t>
            </a:r>
          </a:p>
        </p:txBody>
      </p:sp>
      <p:sp>
        <p:nvSpPr>
          <p:cNvPr id="13" name="Right Brace 12">
            <a:extLst>
              <a:ext uri="{FF2B5EF4-FFF2-40B4-BE49-F238E27FC236}">
                <a16:creationId xmlns:a16="http://schemas.microsoft.com/office/drawing/2014/main" id="{9BEAEC4D-86BF-0845-BBEE-F8A25763BB34}"/>
              </a:ext>
            </a:extLst>
          </p:cNvPr>
          <p:cNvSpPr/>
          <p:nvPr/>
        </p:nvSpPr>
        <p:spPr>
          <a:xfrm rot="10800000">
            <a:off x="512856" y="1385687"/>
            <a:ext cx="255161" cy="1969406"/>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entury Gothic" panose="020B0502020202020204" pitchFamily="34" charset="0"/>
            </a:endParaRPr>
          </a:p>
        </p:txBody>
      </p:sp>
      <p:sp>
        <p:nvSpPr>
          <p:cNvPr id="17" name="Right Brace 16">
            <a:extLst>
              <a:ext uri="{FF2B5EF4-FFF2-40B4-BE49-F238E27FC236}">
                <a16:creationId xmlns:a16="http://schemas.microsoft.com/office/drawing/2014/main" id="{DD809782-9F8C-AB4D-B8CE-8DEA5B9D43E4}"/>
              </a:ext>
            </a:extLst>
          </p:cNvPr>
          <p:cNvSpPr/>
          <p:nvPr/>
        </p:nvSpPr>
        <p:spPr>
          <a:xfrm rot="10800000">
            <a:off x="512857" y="3735186"/>
            <a:ext cx="255161" cy="2285657"/>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entury Gothic" panose="020B0502020202020204" pitchFamily="34" charset="0"/>
            </a:endParaRPr>
          </a:p>
        </p:txBody>
      </p:sp>
      <p:sp>
        <p:nvSpPr>
          <p:cNvPr id="19" name="Right Brace 18">
            <a:extLst>
              <a:ext uri="{FF2B5EF4-FFF2-40B4-BE49-F238E27FC236}">
                <a16:creationId xmlns:a16="http://schemas.microsoft.com/office/drawing/2014/main" id="{D2463CEB-5BF0-D740-A8BE-4F663C7803F0}"/>
              </a:ext>
            </a:extLst>
          </p:cNvPr>
          <p:cNvSpPr/>
          <p:nvPr/>
        </p:nvSpPr>
        <p:spPr>
          <a:xfrm>
            <a:off x="11441715" y="1564751"/>
            <a:ext cx="255161" cy="1741589"/>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entury Gothic" panose="020B0502020202020204" pitchFamily="34" charset="0"/>
            </a:endParaRPr>
          </a:p>
        </p:txBody>
      </p:sp>
      <p:sp>
        <p:nvSpPr>
          <p:cNvPr id="20" name="Right Brace 19">
            <a:extLst>
              <a:ext uri="{FF2B5EF4-FFF2-40B4-BE49-F238E27FC236}">
                <a16:creationId xmlns:a16="http://schemas.microsoft.com/office/drawing/2014/main" id="{4454D8CD-67B0-BC44-9499-34A6E0CE4A13}"/>
              </a:ext>
            </a:extLst>
          </p:cNvPr>
          <p:cNvSpPr/>
          <p:nvPr/>
        </p:nvSpPr>
        <p:spPr>
          <a:xfrm>
            <a:off x="11381699" y="4310834"/>
            <a:ext cx="255161" cy="1238644"/>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entury Gothic" panose="020B0502020202020204" pitchFamily="34" charset="0"/>
            </a:endParaRPr>
          </a:p>
        </p:txBody>
      </p:sp>
      <p:sp>
        <p:nvSpPr>
          <p:cNvPr id="6" name="TextBox 5">
            <a:extLst>
              <a:ext uri="{FF2B5EF4-FFF2-40B4-BE49-F238E27FC236}">
                <a16:creationId xmlns:a16="http://schemas.microsoft.com/office/drawing/2014/main" id="{470C5BE2-88BD-BD4B-B6B6-A5366A1C28E5}"/>
              </a:ext>
            </a:extLst>
          </p:cNvPr>
          <p:cNvSpPr txBox="1"/>
          <p:nvPr/>
        </p:nvSpPr>
        <p:spPr>
          <a:xfrm rot="16200000">
            <a:off x="-473981" y="2139558"/>
            <a:ext cx="1348446" cy="461665"/>
          </a:xfrm>
          <a:prstGeom prst="rect">
            <a:avLst/>
          </a:prstGeom>
          <a:noFill/>
        </p:spPr>
        <p:txBody>
          <a:bodyPr wrap="none" rtlCol="0">
            <a:spAutoFit/>
          </a:bodyPr>
          <a:lstStyle/>
          <a:p>
            <a:pPr algn="l"/>
            <a:r>
              <a:rPr lang="en-US" sz="2400" dirty="0">
                <a:solidFill>
                  <a:srgbClr val="E87D1E"/>
                </a:solidFill>
                <a:latin typeface="Century Gothic" panose="020B0502020202020204" pitchFamily="34" charset="0"/>
              </a:rPr>
              <a:t>couplet</a:t>
            </a:r>
          </a:p>
        </p:txBody>
      </p:sp>
      <p:sp>
        <p:nvSpPr>
          <p:cNvPr id="21" name="TextBox 20">
            <a:extLst>
              <a:ext uri="{FF2B5EF4-FFF2-40B4-BE49-F238E27FC236}">
                <a16:creationId xmlns:a16="http://schemas.microsoft.com/office/drawing/2014/main" id="{05A28C06-1EE2-2A4E-A6C9-E1EB47D6B00A}"/>
              </a:ext>
            </a:extLst>
          </p:cNvPr>
          <p:cNvSpPr txBox="1"/>
          <p:nvPr/>
        </p:nvSpPr>
        <p:spPr>
          <a:xfrm rot="16200000">
            <a:off x="-374921" y="4647182"/>
            <a:ext cx="1125629" cy="461665"/>
          </a:xfrm>
          <a:prstGeom prst="rect">
            <a:avLst/>
          </a:prstGeom>
          <a:noFill/>
        </p:spPr>
        <p:txBody>
          <a:bodyPr wrap="none" rtlCol="0">
            <a:spAutoFit/>
          </a:bodyPr>
          <a:lstStyle/>
          <a:p>
            <a:pPr algn="l"/>
            <a:r>
              <a:rPr lang="en-US" sz="2400" dirty="0">
                <a:solidFill>
                  <a:srgbClr val="E87D1E"/>
                </a:solidFill>
                <a:latin typeface="Century Gothic" panose="020B0502020202020204" pitchFamily="34" charset="0"/>
              </a:rPr>
              <a:t>refrain</a:t>
            </a:r>
          </a:p>
        </p:txBody>
      </p:sp>
      <p:sp>
        <p:nvSpPr>
          <p:cNvPr id="22" name="TextBox 21">
            <a:extLst>
              <a:ext uri="{FF2B5EF4-FFF2-40B4-BE49-F238E27FC236}">
                <a16:creationId xmlns:a16="http://schemas.microsoft.com/office/drawing/2014/main" id="{86D7A864-DFCD-A343-A17C-071CAA341FF1}"/>
              </a:ext>
            </a:extLst>
          </p:cNvPr>
          <p:cNvSpPr txBox="1"/>
          <p:nvPr/>
        </p:nvSpPr>
        <p:spPr>
          <a:xfrm rot="5400000">
            <a:off x="11333488" y="2201512"/>
            <a:ext cx="1348446" cy="461665"/>
          </a:xfrm>
          <a:prstGeom prst="rect">
            <a:avLst/>
          </a:prstGeom>
          <a:noFill/>
        </p:spPr>
        <p:txBody>
          <a:bodyPr wrap="none" rtlCol="0">
            <a:spAutoFit/>
          </a:bodyPr>
          <a:lstStyle/>
          <a:p>
            <a:pPr algn="l"/>
            <a:r>
              <a:rPr lang="en-US" sz="2400" dirty="0">
                <a:solidFill>
                  <a:srgbClr val="E87D1E"/>
                </a:solidFill>
                <a:latin typeface="Century Gothic" panose="020B0502020202020204" pitchFamily="34" charset="0"/>
              </a:rPr>
              <a:t>couplet</a:t>
            </a:r>
          </a:p>
        </p:txBody>
      </p:sp>
      <p:sp>
        <p:nvSpPr>
          <p:cNvPr id="23" name="TextBox 22">
            <a:extLst>
              <a:ext uri="{FF2B5EF4-FFF2-40B4-BE49-F238E27FC236}">
                <a16:creationId xmlns:a16="http://schemas.microsoft.com/office/drawing/2014/main" id="{6803AD6D-2554-4F40-915C-876F4F7EF5BC}"/>
              </a:ext>
            </a:extLst>
          </p:cNvPr>
          <p:cNvSpPr txBox="1"/>
          <p:nvPr/>
        </p:nvSpPr>
        <p:spPr>
          <a:xfrm rot="5400000">
            <a:off x="11323897" y="4699324"/>
            <a:ext cx="1348446" cy="461665"/>
          </a:xfrm>
          <a:prstGeom prst="rect">
            <a:avLst/>
          </a:prstGeom>
          <a:noFill/>
        </p:spPr>
        <p:txBody>
          <a:bodyPr wrap="none" rtlCol="0">
            <a:spAutoFit/>
          </a:bodyPr>
          <a:lstStyle/>
          <a:p>
            <a:pPr algn="l"/>
            <a:r>
              <a:rPr lang="en-US" sz="2400" dirty="0">
                <a:solidFill>
                  <a:srgbClr val="E87D1E"/>
                </a:solidFill>
                <a:latin typeface="Century Gothic" panose="020B0502020202020204" pitchFamily="34" charset="0"/>
              </a:rPr>
              <a:t>couplet</a:t>
            </a:r>
          </a:p>
        </p:txBody>
      </p:sp>
      <p:cxnSp>
        <p:nvCxnSpPr>
          <p:cNvPr id="5" name="Straight Connector 4">
            <a:extLst>
              <a:ext uri="{FF2B5EF4-FFF2-40B4-BE49-F238E27FC236}">
                <a16:creationId xmlns:a16="http://schemas.microsoft.com/office/drawing/2014/main" id="{D57AF83D-DB39-584F-8C44-ABC100DD4B1E}"/>
              </a:ext>
            </a:extLst>
          </p:cNvPr>
          <p:cNvCxnSpPr>
            <a:cxnSpLocks/>
          </p:cNvCxnSpPr>
          <p:nvPr/>
        </p:nvCxnSpPr>
        <p:spPr>
          <a:xfrm>
            <a:off x="6193155" y="1443279"/>
            <a:ext cx="0" cy="4594749"/>
          </a:xfrm>
          <a:prstGeom prst="line">
            <a:avLst/>
          </a:prstGeom>
          <a:ln w="38100">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Speech Bubble: Rectangle with Corners Rounded 15">
            <a:extLst>
              <a:ext uri="{FF2B5EF4-FFF2-40B4-BE49-F238E27FC236}">
                <a16:creationId xmlns:a16="http://schemas.microsoft.com/office/drawing/2014/main" id="{48D774F6-A670-466E-9C87-9DD799604A53}"/>
              </a:ext>
            </a:extLst>
          </p:cNvPr>
          <p:cNvSpPr/>
          <p:nvPr/>
        </p:nvSpPr>
        <p:spPr>
          <a:xfrm>
            <a:off x="4820195" y="261470"/>
            <a:ext cx="5395034" cy="399601"/>
          </a:xfrm>
          <a:prstGeom prst="wedgeRoundRectCallout">
            <a:avLst>
              <a:gd name="adj1" fmla="val -49047"/>
              <a:gd name="adj2" fmla="val 16834"/>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 couplet = </a:t>
            </a:r>
            <a:r>
              <a:rPr lang="fr-FR" sz="2000" dirty="0">
                <a:solidFill>
                  <a:prstClr val="white"/>
                </a:solidFill>
                <a:latin typeface="Century Gothic" panose="020B0502020202020204" pitchFamily="34" charset="0"/>
              </a:rPr>
              <a:t>verse   </a:t>
            </a:r>
            <a:r>
              <a:rPr lang="fr-FR" sz="2000" b="1" dirty="0">
                <a:solidFill>
                  <a:prstClr val="white"/>
                </a:solidFill>
                <a:latin typeface="Century Gothic" panose="020B0502020202020204" pitchFamily="34" charset="0"/>
              </a:rPr>
              <a:t>*le refrain = </a:t>
            </a:r>
            <a:r>
              <a:rPr lang="fr-FR" sz="2000" dirty="0">
                <a:solidFill>
                  <a:prstClr val="white"/>
                </a:solidFill>
                <a:latin typeface="Century Gothic" panose="020B0502020202020204" pitchFamily="34" charset="0"/>
              </a:rPr>
              <a:t>chorus</a:t>
            </a:r>
          </a:p>
        </p:txBody>
      </p:sp>
      <p:sp>
        <p:nvSpPr>
          <p:cNvPr id="9" name="Rectangle: Rounded Corners 8">
            <a:extLst>
              <a:ext uri="{FF2B5EF4-FFF2-40B4-BE49-F238E27FC236}">
                <a16:creationId xmlns:a16="http://schemas.microsoft.com/office/drawing/2014/main" id="{47178D71-658B-411C-AEE8-9083F087C717}"/>
              </a:ext>
            </a:extLst>
          </p:cNvPr>
          <p:cNvSpPr/>
          <p:nvPr/>
        </p:nvSpPr>
        <p:spPr>
          <a:xfrm>
            <a:off x="1120775" y="1519235"/>
            <a:ext cx="1374755" cy="284165"/>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18" name="Rectangle: Rounded Corners 17">
            <a:extLst>
              <a:ext uri="{FF2B5EF4-FFF2-40B4-BE49-F238E27FC236}">
                <a16:creationId xmlns:a16="http://schemas.microsoft.com/office/drawing/2014/main" id="{052E4BF8-5482-4EFC-AF81-4BCD72C55A64}"/>
              </a:ext>
            </a:extLst>
          </p:cNvPr>
          <p:cNvSpPr/>
          <p:nvPr/>
        </p:nvSpPr>
        <p:spPr>
          <a:xfrm>
            <a:off x="1293225" y="1843085"/>
            <a:ext cx="980076" cy="284165"/>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FA02C8B2-860B-4C90-BD05-4E79568028FA}"/>
              </a:ext>
            </a:extLst>
          </p:cNvPr>
          <p:cNvSpPr/>
          <p:nvPr/>
        </p:nvSpPr>
        <p:spPr>
          <a:xfrm>
            <a:off x="1131876" y="2771353"/>
            <a:ext cx="982674"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grpSp>
        <p:nvGrpSpPr>
          <p:cNvPr id="10" name="Group 9">
            <a:extLst>
              <a:ext uri="{FF2B5EF4-FFF2-40B4-BE49-F238E27FC236}">
                <a16:creationId xmlns:a16="http://schemas.microsoft.com/office/drawing/2014/main" id="{EAF0E127-41C1-49BB-928B-236949EE740B}"/>
              </a:ext>
            </a:extLst>
          </p:cNvPr>
          <p:cNvGrpSpPr/>
          <p:nvPr/>
        </p:nvGrpSpPr>
        <p:grpSpPr>
          <a:xfrm>
            <a:off x="1566851" y="3674321"/>
            <a:ext cx="2220920" cy="278977"/>
            <a:chOff x="1566851" y="3674321"/>
            <a:chExt cx="2220920" cy="278977"/>
          </a:xfrm>
        </p:grpSpPr>
        <p:sp>
          <p:nvSpPr>
            <p:cNvPr id="26" name="Rectangle: Rounded Corners 25">
              <a:extLst>
                <a:ext uri="{FF2B5EF4-FFF2-40B4-BE49-F238E27FC236}">
                  <a16:creationId xmlns:a16="http://schemas.microsoft.com/office/drawing/2014/main" id="{7F76D07F-DB42-467D-80A1-00040D983629}"/>
                </a:ext>
              </a:extLst>
            </p:cNvPr>
            <p:cNvSpPr/>
            <p:nvPr/>
          </p:nvSpPr>
          <p:spPr>
            <a:xfrm>
              <a:off x="1566851" y="3686598"/>
              <a:ext cx="296873"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7AECABF5-00C1-4545-8BD7-6A22BAF7EE8D}"/>
                </a:ext>
              </a:extLst>
            </p:cNvPr>
            <p:cNvSpPr/>
            <p:nvPr/>
          </p:nvSpPr>
          <p:spPr>
            <a:xfrm>
              <a:off x="2946988" y="3674321"/>
              <a:ext cx="840783"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grpSp>
      <p:sp>
        <p:nvSpPr>
          <p:cNvPr id="28" name="Rectangle: Rounded Corners 27">
            <a:extLst>
              <a:ext uri="{FF2B5EF4-FFF2-40B4-BE49-F238E27FC236}">
                <a16:creationId xmlns:a16="http://schemas.microsoft.com/office/drawing/2014/main" id="{B3B34609-F744-4BD3-B72D-926272A32BA7}"/>
              </a:ext>
            </a:extLst>
          </p:cNvPr>
          <p:cNvSpPr/>
          <p:nvPr/>
        </p:nvSpPr>
        <p:spPr>
          <a:xfrm>
            <a:off x="1266825" y="4286095"/>
            <a:ext cx="796923"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855DE573-D599-4150-AFD5-526A88C72E24}"/>
              </a:ext>
            </a:extLst>
          </p:cNvPr>
          <p:cNvSpPr/>
          <p:nvPr/>
        </p:nvSpPr>
        <p:spPr>
          <a:xfrm>
            <a:off x="6551896" y="2457452"/>
            <a:ext cx="796923"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D3CB1391-569C-4A0B-BCEE-53F175569FFB}"/>
              </a:ext>
            </a:extLst>
          </p:cNvPr>
          <p:cNvSpPr/>
          <p:nvPr/>
        </p:nvSpPr>
        <p:spPr>
          <a:xfrm>
            <a:off x="6551896" y="2771353"/>
            <a:ext cx="658530"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TextBox 10">
            <a:extLst>
              <a:ext uri="{FF2B5EF4-FFF2-40B4-BE49-F238E27FC236}">
                <a16:creationId xmlns:a16="http://schemas.microsoft.com/office/drawing/2014/main" id="{D9037083-92CE-4CE4-8E8B-772FD87411DB}"/>
              </a:ext>
            </a:extLst>
          </p:cNvPr>
          <p:cNvSpPr txBox="1"/>
          <p:nvPr/>
        </p:nvSpPr>
        <p:spPr>
          <a:xfrm>
            <a:off x="4246181" y="264749"/>
            <a:ext cx="7761530" cy="769441"/>
          </a:xfrm>
          <a:prstGeom prst="rect">
            <a:avLst/>
          </a:prstGeom>
          <a:solidFill>
            <a:schemeClr val="bg1"/>
          </a:solidFill>
          <a:ln w="19050">
            <a:solidFill>
              <a:schemeClr val="accent1">
                <a:lumMod val="50000"/>
              </a:schemeClr>
            </a:solidFill>
          </a:ln>
        </p:spPr>
        <p:txBody>
          <a:bodyPr wrap="square" lIns="72000" rIns="0" rtlCol="0">
            <a:spAutoFit/>
          </a:bodyPr>
          <a:lstStyle/>
          <a:p>
            <a:r>
              <a:rPr lang="fr-FR" sz="2200" dirty="0">
                <a:solidFill>
                  <a:schemeClr val="accent5">
                    <a:lumMod val="50000"/>
                  </a:schemeClr>
                </a:solidFill>
                <a:latin typeface="Century Gothic" panose="020B0502020202020204" pitchFamily="34" charset="0"/>
              </a:rPr>
              <a:t>Il y a combien de verbes différents au passé composé ? Écris la traduction et la forme infinitive de chaque verbe.</a:t>
            </a:r>
          </a:p>
        </p:txBody>
      </p:sp>
    </p:spTree>
    <p:extLst>
      <p:ext uri="{BB962C8B-B14F-4D97-AF65-F5344CB8AC3E}">
        <p14:creationId xmlns:p14="http://schemas.microsoft.com/office/powerpoint/2010/main" val="228565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9" end="1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0" end="2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21" end="2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2" end="22"/>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3" end="23"/>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27" end="27"/>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28" end="28"/>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xEl>
                                              <p:pRg st="29" end="29"/>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30" end="30"/>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31" end="31"/>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
                                            <p:txEl>
                                              <p:pRg st="32" end="32"/>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P spid="20" grpId="0" animBg="1"/>
      <p:bldP spid="6" grpId="0"/>
      <p:bldP spid="21" grpId="0"/>
      <p:bldP spid="22" grpId="0"/>
      <p:bldP spid="23" grpId="0"/>
      <p:bldP spid="9" grpId="0" animBg="1"/>
      <p:bldP spid="18" grpId="0" animBg="1"/>
      <p:bldP spid="25" grpId="0" animBg="1"/>
      <p:bldP spid="28" grpId="0" animBg="1"/>
      <p:bldP spid="29" grpId="0" animBg="1"/>
      <p:bldP spid="3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7-8: </a:t>
            </a:r>
            <a:r>
              <a:rPr lang="en-US" sz="4000" dirty="0">
                <a:solidFill>
                  <a:schemeClr val="accent1">
                    <a:lumMod val="50000"/>
                  </a:schemeClr>
                </a:solidFill>
                <a:latin typeface="Century Gothic" panose="020F0302020204030204"/>
              </a:rPr>
              <a:t>reading,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lvl="0">
              <a:defRPr/>
            </a:pPr>
            <a:r>
              <a:rPr lang="en-GB" sz="4000" dirty="0">
                <a:solidFill>
                  <a:schemeClr val="accent1">
                    <a:lumMod val="50000"/>
                  </a:schemeClr>
                </a:solidFill>
                <a:latin typeface="Century Gothic" panose="020F0302020204030204"/>
              </a:rPr>
              <a:t>Slides about the school system in France</a:t>
            </a:r>
            <a:endParaRPr kumimoji="0" lang="en-GB"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T2.2 Week 1</a:t>
            </a:r>
          </a:p>
        </p:txBody>
      </p:sp>
    </p:spTree>
    <p:extLst>
      <p:ext uri="{BB962C8B-B14F-4D97-AF65-F5344CB8AC3E}">
        <p14:creationId xmlns:p14="http://schemas.microsoft.com/office/powerpoint/2010/main" val="143292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168445" cy="867128"/>
          </a:xfrm>
          <a:prstGeom prst="rect">
            <a:avLst/>
          </a:prstGeom>
        </p:spPr>
      </p:pic>
      <p:sp>
        <p:nvSpPr>
          <p:cNvPr id="4" name="Title 3"/>
          <p:cNvSpPr>
            <a:spLocks noGrp="1"/>
          </p:cNvSpPr>
          <p:nvPr>
            <p:ph type="title"/>
          </p:nvPr>
        </p:nvSpPr>
        <p:spPr>
          <a:xfrm>
            <a:off x="0" y="296864"/>
            <a:ext cx="6547556" cy="707849"/>
          </a:xfrm>
        </p:spPr>
        <p:txBody>
          <a:bodyPr>
            <a:normAutofit fontScale="90000"/>
          </a:bodyPr>
          <a:lstStyle/>
          <a:p>
            <a:r>
              <a:rPr lang="fr-FR" sz="3600" b="1" dirty="0">
                <a:solidFill>
                  <a:schemeClr val="bg1"/>
                </a:solidFill>
              </a:rPr>
              <a:t>Le système scolaire en France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99093" y="249870"/>
            <a:ext cx="211082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 / parler</a:t>
            </a:r>
          </a:p>
        </p:txBody>
      </p:sp>
      <p:sp>
        <p:nvSpPr>
          <p:cNvPr id="25" name="Arrow: Right 24">
            <a:extLst>
              <a:ext uri="{FF2B5EF4-FFF2-40B4-BE49-F238E27FC236}">
                <a16:creationId xmlns:a16="http://schemas.microsoft.com/office/drawing/2014/main" id="{0DD18005-C74B-4C23-B4E8-DD38F91BFB99}"/>
              </a:ext>
            </a:extLst>
          </p:cNvPr>
          <p:cNvSpPr/>
          <p:nvPr/>
        </p:nvSpPr>
        <p:spPr>
          <a:xfrm>
            <a:off x="182880" y="3291840"/>
            <a:ext cx="11727040" cy="477878"/>
          </a:xfrm>
          <a:prstGeom prst="rightArrow">
            <a:avLst/>
          </a:prstGeom>
          <a:solidFill>
            <a:srgbClr val="E87D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49" name="Group 48">
            <a:extLst>
              <a:ext uri="{FF2B5EF4-FFF2-40B4-BE49-F238E27FC236}">
                <a16:creationId xmlns:a16="http://schemas.microsoft.com/office/drawing/2014/main" id="{CA42C81D-70F1-4983-8650-D2A0D2434678}"/>
              </a:ext>
            </a:extLst>
          </p:cNvPr>
          <p:cNvGrpSpPr/>
          <p:nvPr/>
        </p:nvGrpSpPr>
        <p:grpSpPr>
          <a:xfrm>
            <a:off x="332641" y="1445332"/>
            <a:ext cx="2467167" cy="1764445"/>
            <a:chOff x="308563" y="1488908"/>
            <a:chExt cx="2253686" cy="1714449"/>
          </a:xfrm>
        </p:grpSpPr>
        <p:pic>
          <p:nvPicPr>
            <p:cNvPr id="17" name="Picture 16" descr="A picture containing text, vector graphics, toy&#10;&#10;Description automatically generated">
              <a:extLst>
                <a:ext uri="{FF2B5EF4-FFF2-40B4-BE49-F238E27FC236}">
                  <a16:creationId xmlns:a16="http://schemas.microsoft.com/office/drawing/2014/main" id="{E5D0AFFB-2A3B-494F-8596-C4B904FDD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211" y="1488908"/>
              <a:ext cx="1992013" cy="1000674"/>
            </a:xfrm>
            <a:prstGeom prst="rect">
              <a:avLst/>
            </a:prstGeom>
          </p:spPr>
        </p:pic>
        <p:pic>
          <p:nvPicPr>
            <p:cNvPr id="29" name="Picture 28" descr="A picture containing text, container&#10;&#10;Description automatically generated">
              <a:extLst>
                <a:ext uri="{FF2B5EF4-FFF2-40B4-BE49-F238E27FC236}">
                  <a16:creationId xmlns:a16="http://schemas.microsoft.com/office/drawing/2014/main" id="{ABC8D16B-1CE9-4C02-977C-08C140C4F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63" y="2076514"/>
              <a:ext cx="2253686" cy="1126843"/>
            </a:xfrm>
            <a:prstGeom prst="rect">
              <a:avLst/>
            </a:prstGeom>
          </p:spPr>
        </p:pic>
      </p:grpSp>
      <p:grpSp>
        <p:nvGrpSpPr>
          <p:cNvPr id="51" name="Group 50">
            <a:extLst>
              <a:ext uri="{FF2B5EF4-FFF2-40B4-BE49-F238E27FC236}">
                <a16:creationId xmlns:a16="http://schemas.microsoft.com/office/drawing/2014/main" id="{53D7013C-5716-41DA-9F3B-71BF94D8F45F}"/>
              </a:ext>
            </a:extLst>
          </p:cNvPr>
          <p:cNvGrpSpPr/>
          <p:nvPr/>
        </p:nvGrpSpPr>
        <p:grpSpPr>
          <a:xfrm>
            <a:off x="3097441" y="1295012"/>
            <a:ext cx="2311630" cy="1958341"/>
            <a:chOff x="3285850" y="1333499"/>
            <a:chExt cx="2089458" cy="1827532"/>
          </a:xfrm>
        </p:grpSpPr>
        <p:pic>
          <p:nvPicPr>
            <p:cNvPr id="27" name="Picture 26" descr="Diagram&#10;&#10;Description automatically generated">
              <a:extLst>
                <a:ext uri="{FF2B5EF4-FFF2-40B4-BE49-F238E27FC236}">
                  <a16:creationId xmlns:a16="http://schemas.microsoft.com/office/drawing/2014/main" id="{C9FF3009-23E4-4331-ACB9-C0CED59C69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5850" y="1333499"/>
              <a:ext cx="2089458" cy="1238983"/>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572777AF-C1A0-47A1-8037-36592E5CA4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2410" y="2371199"/>
              <a:ext cx="1334372" cy="789832"/>
            </a:xfrm>
            <a:prstGeom prst="rect">
              <a:avLst/>
            </a:prstGeom>
          </p:spPr>
        </p:pic>
      </p:grpSp>
      <p:grpSp>
        <p:nvGrpSpPr>
          <p:cNvPr id="54" name="Group 53">
            <a:extLst>
              <a:ext uri="{FF2B5EF4-FFF2-40B4-BE49-F238E27FC236}">
                <a16:creationId xmlns:a16="http://schemas.microsoft.com/office/drawing/2014/main" id="{DCD53622-6E5B-4D3E-995A-5E2CD07E0576}"/>
              </a:ext>
            </a:extLst>
          </p:cNvPr>
          <p:cNvGrpSpPr/>
          <p:nvPr/>
        </p:nvGrpSpPr>
        <p:grpSpPr>
          <a:xfrm>
            <a:off x="5893725" y="1144332"/>
            <a:ext cx="2498375" cy="2248781"/>
            <a:chOff x="6201570" y="1127907"/>
            <a:chExt cx="2121496" cy="2248781"/>
          </a:xfrm>
        </p:grpSpPr>
        <p:pic>
          <p:nvPicPr>
            <p:cNvPr id="19" name="Picture 18" descr="Graphical user interface, application&#10;&#10;Description automatically generated">
              <a:extLst>
                <a:ext uri="{FF2B5EF4-FFF2-40B4-BE49-F238E27FC236}">
                  <a16:creationId xmlns:a16="http://schemas.microsoft.com/office/drawing/2014/main" id="{15B6D7CC-F285-4DD2-A60B-952EFD25F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1570" y="1127907"/>
              <a:ext cx="2121496" cy="1494771"/>
            </a:xfrm>
            <a:prstGeom prst="rect">
              <a:avLst/>
            </a:prstGeom>
          </p:spPr>
        </p:pic>
        <p:pic>
          <p:nvPicPr>
            <p:cNvPr id="13" name="Picture 12" descr="A picture containing text, vector graphics, toy&#10;&#10;Description automatically generated">
              <a:extLst>
                <a:ext uri="{FF2B5EF4-FFF2-40B4-BE49-F238E27FC236}">
                  <a16:creationId xmlns:a16="http://schemas.microsoft.com/office/drawing/2014/main" id="{668F1DB8-A3FA-4BAC-AE22-C380388F49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8881" y="2117092"/>
              <a:ext cx="1791760" cy="1259596"/>
            </a:xfrm>
            <a:prstGeom prst="rect">
              <a:avLst/>
            </a:prstGeom>
          </p:spPr>
        </p:pic>
      </p:grpSp>
      <p:grpSp>
        <p:nvGrpSpPr>
          <p:cNvPr id="56" name="Group 55">
            <a:extLst>
              <a:ext uri="{FF2B5EF4-FFF2-40B4-BE49-F238E27FC236}">
                <a16:creationId xmlns:a16="http://schemas.microsoft.com/office/drawing/2014/main" id="{8CCFCD88-94DA-4BE9-A979-9CC9C5D957C7}"/>
              </a:ext>
            </a:extLst>
          </p:cNvPr>
          <p:cNvGrpSpPr/>
          <p:nvPr/>
        </p:nvGrpSpPr>
        <p:grpSpPr>
          <a:xfrm>
            <a:off x="8728530" y="1081622"/>
            <a:ext cx="3002008" cy="2164649"/>
            <a:chOff x="8728530" y="1081622"/>
            <a:chExt cx="3002008" cy="2164649"/>
          </a:xfrm>
        </p:grpSpPr>
        <p:pic>
          <p:nvPicPr>
            <p:cNvPr id="39" name="Picture 38" descr="A picture containing diagram&#10;&#10;Description automatically generated">
              <a:extLst>
                <a:ext uri="{FF2B5EF4-FFF2-40B4-BE49-F238E27FC236}">
                  <a16:creationId xmlns:a16="http://schemas.microsoft.com/office/drawing/2014/main" id="{1EC92A44-7F01-4BFC-BC93-A30B7234958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397" b="26185"/>
            <a:stretch/>
          </p:blipFill>
          <p:spPr>
            <a:xfrm>
              <a:off x="8728530" y="1081622"/>
              <a:ext cx="3002008" cy="1541056"/>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A0E972DF-25EC-4DA5-82A1-4C6815E645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95014" y="2126798"/>
              <a:ext cx="933956" cy="1020091"/>
            </a:xfrm>
            <a:prstGeom prst="rect">
              <a:avLst/>
            </a:prstGeom>
          </p:spPr>
        </p:pic>
        <p:pic>
          <p:nvPicPr>
            <p:cNvPr id="43" name="Picture 42" descr="A picture containing text, vector graphics, clipart, silhouette&#10;&#10;Description automatically generated">
              <a:extLst>
                <a:ext uri="{FF2B5EF4-FFF2-40B4-BE49-F238E27FC236}">
                  <a16:creationId xmlns:a16="http://schemas.microsoft.com/office/drawing/2014/main" id="{13722FBE-C81E-4875-8EA5-F8FC2E768B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4689" t="12513" r="33124" b="10905"/>
            <a:stretch/>
          </p:blipFill>
          <p:spPr>
            <a:xfrm>
              <a:off x="9587560" y="2077064"/>
              <a:ext cx="833700" cy="1169207"/>
            </a:xfrm>
            <a:prstGeom prst="rect">
              <a:avLst/>
            </a:prstGeom>
          </p:spPr>
        </p:pic>
      </p:grpSp>
      <p:sp>
        <p:nvSpPr>
          <p:cNvPr id="30" name="TextBox 29">
            <a:extLst>
              <a:ext uri="{FF2B5EF4-FFF2-40B4-BE49-F238E27FC236}">
                <a16:creationId xmlns:a16="http://schemas.microsoft.com/office/drawing/2014/main" id="{E92AC3D1-36FB-450E-9C04-8E587BA1BAA2}"/>
              </a:ext>
            </a:extLst>
          </p:cNvPr>
          <p:cNvSpPr txBox="1"/>
          <p:nvPr/>
        </p:nvSpPr>
        <p:spPr>
          <a:xfrm>
            <a:off x="2285999" y="3889220"/>
            <a:ext cx="2293279" cy="1123712"/>
          </a:xfrm>
          <a:prstGeom prst="wedgeRoundRectCallout">
            <a:avLst>
              <a:gd name="adj1" fmla="val 19987"/>
              <a:gd name="adj2" fmla="val -84618"/>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l’école primaire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primary school</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6 – 10 ans</a:t>
            </a:r>
          </a:p>
        </p:txBody>
      </p:sp>
      <p:sp>
        <p:nvSpPr>
          <p:cNvPr id="32" name="TextBox 31">
            <a:extLst>
              <a:ext uri="{FF2B5EF4-FFF2-40B4-BE49-F238E27FC236}">
                <a16:creationId xmlns:a16="http://schemas.microsoft.com/office/drawing/2014/main" id="{F93ACD43-0AF0-4B56-8586-401BC5375E9D}"/>
              </a:ext>
            </a:extLst>
          </p:cNvPr>
          <p:cNvSpPr txBox="1"/>
          <p:nvPr/>
        </p:nvSpPr>
        <p:spPr>
          <a:xfrm>
            <a:off x="4714240" y="3911078"/>
            <a:ext cx="4521200" cy="2145268"/>
          </a:xfrm>
          <a:prstGeom prst="wedgeRoundRectCallout">
            <a:avLst>
              <a:gd name="adj1" fmla="val -21138"/>
              <a:gd name="adj2" fmla="val -69390"/>
              <a:gd name="adj3" fmla="val 16667"/>
            </a:avLst>
          </a:prstGeom>
          <a:solidFill>
            <a:srgbClr val="104F75"/>
          </a:solidFill>
          <a:ln>
            <a:solidFill>
              <a:schemeClr val="bg1">
                <a:alpha val="96000"/>
              </a:schemeClr>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collège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secondary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sixième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11 – 12 ans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cinquième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12 – 13 ans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 8</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quatrième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13 – 14 ans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 9</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troisième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14 – 15 ans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 10</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615C53D5-707F-4FD2-9CCE-50DD882C5A35}"/>
              </a:ext>
            </a:extLst>
          </p:cNvPr>
          <p:cNvSpPr txBox="1"/>
          <p:nvPr/>
        </p:nvSpPr>
        <p:spPr>
          <a:xfrm>
            <a:off x="9370401" y="3922267"/>
            <a:ext cx="2717181" cy="1464231"/>
          </a:xfrm>
          <a:prstGeom prst="wedgeRoundRectCallout">
            <a:avLst>
              <a:gd name="adj1" fmla="val -20632"/>
              <a:gd name="adj2" fmla="val -77873"/>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lycée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sixth form college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16 – 18 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Years 11, 12, 13]</a:t>
            </a:r>
          </a:p>
        </p:txBody>
      </p:sp>
      <p:grpSp>
        <p:nvGrpSpPr>
          <p:cNvPr id="2" name="Group 1"/>
          <p:cNvGrpSpPr/>
          <p:nvPr/>
        </p:nvGrpSpPr>
        <p:grpSpPr>
          <a:xfrm>
            <a:off x="6803250" y="194186"/>
            <a:ext cx="5284333" cy="2396769"/>
            <a:chOff x="6786068" y="192487"/>
            <a:chExt cx="5284333" cy="2396769"/>
          </a:xfrm>
        </p:grpSpPr>
        <p:sp>
          <p:nvSpPr>
            <p:cNvPr id="26" name="Speech Bubble: Rectangle with Corners Rounded 54">
              <a:extLst>
                <a:ext uri="{FF2B5EF4-FFF2-40B4-BE49-F238E27FC236}">
                  <a16:creationId xmlns:a16="http://schemas.microsoft.com/office/drawing/2014/main" id="{D8BD1629-B00E-46BA-90E8-AC0D038D2075}"/>
                </a:ext>
              </a:extLst>
            </p:cNvPr>
            <p:cNvSpPr/>
            <p:nvPr/>
          </p:nvSpPr>
          <p:spPr>
            <a:xfrm>
              <a:off x="7208891" y="192487"/>
              <a:ext cx="4861510" cy="2332349"/>
            </a:xfrm>
            <a:prstGeom prst="wedgeRoundRectCallout">
              <a:avLst>
                <a:gd name="adj1" fmla="val 22922"/>
                <a:gd name="adj2" fmla="val 60145"/>
                <a:gd name="adj3" fmla="val 16667"/>
              </a:avLst>
            </a:prstGeom>
            <a:solidFill>
              <a:srgbClr val="104F75"/>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entury Gothic" panose="020F0302020204030204"/>
                  <a:ea typeface="+mn-ea"/>
                  <a:cs typeface="+mn-cs"/>
                </a:rPr>
                <a:t>Tu es en quelle année scolaire ? Et</a:t>
              </a:r>
              <a:r>
                <a:rPr kumimoji="0" lang="fr-FR" sz="2600" b="0" i="0" u="none" strike="noStrike" kern="1200" cap="none" spc="0" normalizeH="0" baseline="0" noProof="0" dirty="0">
                  <a:ln>
                    <a:noFill/>
                  </a:ln>
                  <a:solidFill>
                    <a:prstClr val="white"/>
                  </a:solidFill>
                  <a:effectLst/>
                  <a:uLnTx/>
                  <a:uFillTx/>
                  <a:latin typeface="Century Gothic" panose="020F0302020204030204"/>
                  <a:ea typeface="+mn-ea"/>
                  <a:cs typeface="+mn-cs"/>
                </a:rPr>
                <a:t> tes frères/soeurs et ami(e)s, ils sont </a:t>
              </a:r>
              <a:r>
                <a:rPr kumimoji="0" lang="en-GB" sz="2600" b="0" i="0" u="none" strike="noStrike" kern="1200" cap="none" spc="0" normalizeH="0" baseline="0" noProof="0" dirty="0">
                  <a:ln>
                    <a:noFill/>
                  </a:ln>
                  <a:solidFill>
                    <a:prstClr val="white"/>
                  </a:solidFill>
                  <a:effectLst/>
                  <a:uLnTx/>
                  <a:uFillTx/>
                  <a:latin typeface="Century Gothic" panose="020F0302020204030204"/>
                  <a:ea typeface="+mn-ea"/>
                  <a:cs typeface="+mn-cs"/>
                </a:rPr>
                <a:t>en quelles années scolaires? Parle avec un(e) partenaire!</a:t>
              </a:r>
            </a:p>
          </p:txBody>
        </p:sp>
        <p:pic>
          <p:nvPicPr>
            <p:cNvPr id="1026" name="Picture 2" descr="Question Mark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6068" y="1636756"/>
              <a:ext cx="952500" cy="9525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E1487C65-E091-4C24-AE91-8A1F690640CA}"/>
              </a:ext>
            </a:extLst>
          </p:cNvPr>
          <p:cNvSpPr txBox="1"/>
          <p:nvPr/>
        </p:nvSpPr>
        <p:spPr>
          <a:xfrm>
            <a:off x="182880" y="3933404"/>
            <a:ext cx="1968157" cy="1464231"/>
          </a:xfrm>
          <a:prstGeom prst="wedgeRoundRectCallout">
            <a:avLst>
              <a:gd name="adj1" fmla="val -20303"/>
              <a:gd name="adj2" fmla="val -79389"/>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l’école maternelle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nursery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3 – 5 ans</a:t>
            </a:r>
          </a:p>
        </p:txBody>
      </p:sp>
      <p:sp>
        <p:nvSpPr>
          <p:cNvPr id="55" name="Speech Bubble: Rectangle with Corners Rounded 54">
            <a:extLst>
              <a:ext uri="{FF2B5EF4-FFF2-40B4-BE49-F238E27FC236}">
                <a16:creationId xmlns:a16="http://schemas.microsoft.com/office/drawing/2014/main" id="{D8BD1629-B00E-46BA-90E8-AC0D038D2075}"/>
              </a:ext>
            </a:extLst>
          </p:cNvPr>
          <p:cNvSpPr/>
          <p:nvPr/>
        </p:nvSpPr>
        <p:spPr>
          <a:xfrm>
            <a:off x="95157" y="3253353"/>
            <a:ext cx="4619083" cy="3000636"/>
          </a:xfrm>
          <a:prstGeom prst="wedgeRoundRectCallout">
            <a:avLst>
              <a:gd name="adj1" fmla="val 55269"/>
              <a:gd name="adj2" fmla="val -13296"/>
              <a:gd name="adj3" fmla="val 16667"/>
            </a:avLst>
          </a:prstGeom>
          <a:solidFill>
            <a:srgbClr val="104F75"/>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Adding an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article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to these forms of numbers gives you the names of French secondary school years. Notice that we count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down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lower the number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older the pupils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8" name="Speech Bubble: Rectangle with Corners Rounded 27">
            <a:extLst>
              <a:ext uri="{FF2B5EF4-FFF2-40B4-BE49-F238E27FC236}">
                <a16:creationId xmlns:a16="http://schemas.microsoft.com/office/drawing/2014/main" id="{49E1DA4F-9149-445A-9770-E8B2F4562B27}"/>
              </a:ext>
            </a:extLst>
          </p:cNvPr>
          <p:cNvSpPr/>
          <p:nvPr/>
        </p:nvSpPr>
        <p:spPr>
          <a:xfrm>
            <a:off x="52037" y="4535023"/>
            <a:ext cx="4619083" cy="1650954"/>
          </a:xfrm>
          <a:prstGeom prst="wedgeRoundRectCallout">
            <a:avLst>
              <a:gd name="adj1" fmla="val 55269"/>
              <a:gd name="adj2" fmla="val -13296"/>
              <a:gd name="adj3" fmla="val 16667"/>
            </a:avLst>
          </a:prstGeom>
          <a:solidFill>
            <a:srgbClr val="104F75"/>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 pupil in France</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would say, for example:</a:t>
            </a:r>
            <a:b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fr-FR" sz="2400" b="0" i="0" u="none" strike="noStrike" kern="1200" cap="none" spc="0" normalizeH="0" dirty="0">
                <a:ln>
                  <a:noFill/>
                </a:ln>
                <a:solidFill>
                  <a:prstClr val="white"/>
                </a:solidFill>
                <a:effectLst/>
                <a:uLnTx/>
                <a:uFillTx/>
                <a:latin typeface="Century Gothic" panose="020F0302020204030204"/>
                <a:ea typeface="+mn-ea"/>
                <a:cs typeface="+mn-cs"/>
              </a:rPr>
              <a:t>Je suis </a:t>
            </a:r>
            <a:r>
              <a:rPr kumimoji="0" lang="fr-FR" sz="2400" b="1" i="0" u="none" strike="noStrike" kern="1200" cap="none" spc="0" normalizeH="0" dirty="0">
                <a:ln>
                  <a:noFill/>
                </a:ln>
                <a:solidFill>
                  <a:prstClr val="white"/>
                </a:solidFill>
                <a:effectLst/>
                <a:uLnTx/>
                <a:uFillTx/>
                <a:latin typeface="Century Gothic" panose="020F0302020204030204"/>
                <a:ea typeface="+mn-ea"/>
                <a:cs typeface="+mn-cs"/>
              </a:rPr>
              <a:t>en</a:t>
            </a:r>
            <a:r>
              <a:rPr kumimoji="0" lang="fr-FR" sz="2400" b="0" i="0" u="none" strike="noStrike" kern="1200" cap="none" spc="0" normalizeH="0" dirty="0">
                <a:ln>
                  <a:noFill/>
                </a:ln>
                <a:solidFill>
                  <a:prstClr val="white"/>
                </a:solidFill>
                <a:effectLst/>
                <a:uLnTx/>
                <a:uFillTx/>
                <a:latin typeface="Century Gothic" panose="020F0302020204030204"/>
                <a:ea typeface="+mn-ea"/>
                <a:cs typeface="+mn-cs"/>
              </a:rPr>
              <a:t> cinquième – </a:t>
            </a:r>
            <a:b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(I am </a:t>
            </a:r>
            <a:r>
              <a:rPr kumimoji="0" lang="en-GB" sz="2400" b="1" i="0" u="none" strike="noStrike" kern="1200" cap="none" spc="0" normalizeH="0" noProof="0" dirty="0">
                <a:ln>
                  <a:noFill/>
                </a:ln>
                <a:solidFill>
                  <a:prstClr val="white"/>
                </a:solidFill>
                <a:effectLst/>
                <a:uLnTx/>
                <a:uFillTx/>
                <a:latin typeface="Century Gothic" panose="020F0302020204030204"/>
                <a:ea typeface="+mn-ea"/>
                <a:cs typeface="+mn-cs"/>
              </a:rPr>
              <a:t>in</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Year 8)</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922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P spid="22" grpId="0" animBg="1"/>
      <p:bldP spid="55" grpId="0" animBg="1"/>
      <p:bldP spid="55" grpId="1" animBg="1"/>
      <p:bldP spid="28" grpId="0" animBg="1"/>
      <p:bldP spid="2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943061" cy="867128"/>
          </a:xfrm>
          <a:prstGeom prst="rect">
            <a:avLst/>
          </a:prstGeom>
        </p:spPr>
      </p:pic>
      <p:sp>
        <p:nvSpPr>
          <p:cNvPr id="4" name="Title 3"/>
          <p:cNvSpPr>
            <a:spLocks noGrp="1"/>
          </p:cNvSpPr>
          <p:nvPr>
            <p:ph type="title"/>
          </p:nvPr>
        </p:nvSpPr>
        <p:spPr>
          <a:xfrm>
            <a:off x="0" y="296864"/>
            <a:ext cx="6373504" cy="707849"/>
          </a:xfrm>
        </p:spPr>
        <p:txBody>
          <a:bodyPr>
            <a:normAutofit fontScale="90000"/>
          </a:bodyPr>
          <a:lstStyle/>
          <a:p>
            <a:r>
              <a:rPr lang="fr-HT" sz="3600" b="1" dirty="0">
                <a:solidFill>
                  <a:schemeClr val="bg1"/>
                </a:solidFill>
              </a:rPr>
              <a:t>Léa parle du système scolaire</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D33ABACD-8DDF-472D-926C-5D2B7EE8306E}"/>
              </a:ext>
            </a:extLst>
          </p:cNvPr>
          <p:cNvSpPr txBox="1"/>
          <p:nvPr/>
        </p:nvSpPr>
        <p:spPr>
          <a:xfrm>
            <a:off x="6918627" y="277135"/>
            <a:ext cx="38170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éponds aux</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questions en anglais.</a:t>
            </a:r>
          </a:p>
        </p:txBody>
      </p:sp>
      <p:sp>
        <p:nvSpPr>
          <p:cNvPr id="24" name="Speech Bubble: Rectangle with Corners Rounded 23">
            <a:extLst>
              <a:ext uri="{FF2B5EF4-FFF2-40B4-BE49-F238E27FC236}">
                <a16:creationId xmlns:a16="http://schemas.microsoft.com/office/drawing/2014/main" id="{12B99B27-8E50-4960-846E-7A5586F26603}"/>
              </a:ext>
            </a:extLst>
          </p:cNvPr>
          <p:cNvSpPr/>
          <p:nvPr/>
        </p:nvSpPr>
        <p:spPr>
          <a:xfrm>
            <a:off x="127023" y="1207528"/>
            <a:ext cx="11937954" cy="2197428"/>
          </a:xfrm>
          <a:prstGeom prst="wedgeRoundRectCallout">
            <a:avLst>
              <a:gd name="adj1" fmla="val -49908"/>
              <a:gd name="adj2" fmla="val -1598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système scolaire en France est très différent du système anglais. </a:t>
            </a:r>
            <a:r>
              <a:rPr lang="fr-FR" sz="2000" dirty="0">
                <a:solidFill>
                  <a:prstClr val="white"/>
                </a:solidFill>
                <a:latin typeface="Century Gothic" panose="020F0302020204030204"/>
              </a:rPr>
              <a:t>Dans le passé</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j’ai étudié à l’école primaire, mais maintenant je suis au collège, en quatrième. L’année prochaine je vais être en troisième. Les deux premières années du collège sont la sixième et </a:t>
            </a:r>
            <a:b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cinquième. On fait beaucoup de contrôles au collège. Aujourd’hui le deuxième contrôle va durer une heure ! Il faut avoir de bonnes connaissances et compétences pour faire les contrôles! Sinon*, </a:t>
            </a:r>
            <a:r>
              <a:rPr lang="fr-FR" sz="2000" dirty="0">
                <a:solidFill>
                  <a:prstClr val="white"/>
                </a:solidFill>
                <a:latin typeface="Century Gothic" panose="020F0302020204030204"/>
              </a:rPr>
              <a:t>on risque des probl</a:t>
            </a:r>
            <a:r>
              <a:rPr lang="fr-FR" sz="2000" dirty="0">
                <a:solidFill>
                  <a:prstClr val="white"/>
                </a:solidFill>
                <a:latin typeface="Century Gothic" panose="020B0502020202020204" pitchFamily="34" charset="0"/>
              </a:rPr>
              <a:t>èmes: il faut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beaucoup corriger !</a:t>
            </a:r>
          </a:p>
        </p:txBody>
      </p:sp>
      <p:sp>
        <p:nvSpPr>
          <p:cNvPr id="29" name="TextBox 28">
            <a:extLst>
              <a:ext uri="{FF2B5EF4-FFF2-40B4-BE49-F238E27FC236}">
                <a16:creationId xmlns:a16="http://schemas.microsoft.com/office/drawing/2014/main" id="{F4B7E1F7-9F45-48DB-9549-4AD08CB86DE0}"/>
              </a:ext>
            </a:extLst>
          </p:cNvPr>
          <p:cNvSpPr txBox="1"/>
          <p:nvPr/>
        </p:nvSpPr>
        <p:spPr>
          <a:xfrm>
            <a:off x="1689816" y="3621649"/>
            <a:ext cx="7283589" cy="255454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long ago was I still studying at primary school?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year am I in now?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year will I be in next year?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are the first two years of secondary school?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we do a lot of at secondary school?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long is today’s second test going to last?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two things do you need to succeed in tests?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will happen if I don’t have knowledge and skills?</a:t>
            </a:r>
          </a:p>
        </p:txBody>
      </p:sp>
      <p:sp>
        <p:nvSpPr>
          <p:cNvPr id="40" name="TextBox 39">
            <a:extLst>
              <a:ext uri="{FF2B5EF4-FFF2-40B4-BE49-F238E27FC236}">
                <a16:creationId xmlns:a16="http://schemas.microsoft.com/office/drawing/2014/main" id="{44924B9E-9F3B-41B3-9194-9DFFBFE58B3A}"/>
              </a:ext>
            </a:extLst>
          </p:cNvPr>
          <p:cNvSpPr txBox="1"/>
          <p:nvPr/>
        </p:nvSpPr>
        <p:spPr>
          <a:xfrm>
            <a:off x="8973405" y="3580559"/>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in the past</a:t>
            </a:r>
          </a:p>
        </p:txBody>
      </p:sp>
      <p:pic>
        <p:nvPicPr>
          <p:cNvPr id="12" name="Picture 11" descr="A picture containing toy, doll&#10;&#10;Description automatically generated">
            <a:extLst>
              <a:ext uri="{FF2B5EF4-FFF2-40B4-BE49-F238E27FC236}">
                <a16:creationId xmlns:a16="http://schemas.microsoft.com/office/drawing/2014/main" id="{CD797F76-E2AF-4DF0-929B-F812F45764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0" t="21918" r="14790"/>
          <a:stretch/>
        </p:blipFill>
        <p:spPr>
          <a:xfrm>
            <a:off x="-2" y="4024098"/>
            <a:ext cx="1756045" cy="2090815"/>
          </a:xfrm>
          <a:prstGeom prst="rect">
            <a:avLst/>
          </a:prstGeom>
        </p:spPr>
      </p:pic>
      <p:cxnSp>
        <p:nvCxnSpPr>
          <p:cNvPr id="3" name="Straight Connector 2">
            <a:extLst>
              <a:ext uri="{FF2B5EF4-FFF2-40B4-BE49-F238E27FC236}">
                <a16:creationId xmlns:a16="http://schemas.microsoft.com/office/drawing/2014/main" id="{F5343837-3E5A-4559-8DC9-6BBAFF726339}"/>
              </a:ext>
            </a:extLst>
          </p:cNvPr>
          <p:cNvCxnSpPr>
            <a:cxnSpLocks/>
          </p:cNvCxnSpPr>
          <p:nvPr/>
        </p:nvCxnSpPr>
        <p:spPr>
          <a:xfrm>
            <a:off x="8494799" y="1688184"/>
            <a:ext cx="1777160"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F6437C-B645-48BB-A8A0-199659E2F61A}"/>
              </a:ext>
            </a:extLst>
          </p:cNvPr>
          <p:cNvCxnSpPr>
            <a:cxnSpLocks/>
          </p:cNvCxnSpPr>
          <p:nvPr/>
        </p:nvCxnSpPr>
        <p:spPr>
          <a:xfrm>
            <a:off x="7215692" y="1996081"/>
            <a:ext cx="1317235"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9134FC-C31E-4E29-B125-AE65F066A7FD}"/>
              </a:ext>
            </a:extLst>
          </p:cNvPr>
          <p:cNvCxnSpPr>
            <a:cxnSpLocks/>
          </p:cNvCxnSpPr>
          <p:nvPr/>
        </p:nvCxnSpPr>
        <p:spPr>
          <a:xfrm>
            <a:off x="2472553" y="2290774"/>
            <a:ext cx="1126901"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1236C6-1587-4170-B68F-9712577BA010}"/>
              </a:ext>
            </a:extLst>
          </p:cNvPr>
          <p:cNvCxnSpPr>
            <a:cxnSpLocks/>
          </p:cNvCxnSpPr>
          <p:nvPr/>
        </p:nvCxnSpPr>
        <p:spPr>
          <a:xfrm>
            <a:off x="9217638" y="2290774"/>
            <a:ext cx="993307"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4643D8-E05E-4611-823A-FAD978F5119B}"/>
              </a:ext>
            </a:extLst>
          </p:cNvPr>
          <p:cNvCxnSpPr>
            <a:cxnSpLocks/>
          </p:cNvCxnSpPr>
          <p:nvPr/>
        </p:nvCxnSpPr>
        <p:spPr>
          <a:xfrm>
            <a:off x="3098800" y="2606842"/>
            <a:ext cx="2997200"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5514C1-B09D-428D-9F15-02A966374A57}"/>
              </a:ext>
            </a:extLst>
          </p:cNvPr>
          <p:cNvCxnSpPr>
            <a:cxnSpLocks/>
          </p:cNvCxnSpPr>
          <p:nvPr/>
        </p:nvCxnSpPr>
        <p:spPr>
          <a:xfrm>
            <a:off x="4584192" y="2913508"/>
            <a:ext cx="5348323"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A0B135C-7602-4C6F-BF37-AF54C71CADE6}"/>
              </a:ext>
            </a:extLst>
          </p:cNvPr>
          <p:cNvCxnSpPr>
            <a:cxnSpLocks/>
          </p:cNvCxnSpPr>
          <p:nvPr/>
        </p:nvCxnSpPr>
        <p:spPr>
          <a:xfrm>
            <a:off x="7856137" y="3225448"/>
            <a:ext cx="2415822"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FBDA52-B054-4167-A6BC-65D445272290}"/>
              </a:ext>
            </a:extLst>
          </p:cNvPr>
          <p:cNvSpPr txBox="1"/>
          <p:nvPr/>
        </p:nvSpPr>
        <p:spPr>
          <a:xfrm>
            <a:off x="8973405" y="3890660"/>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4th (Year 9)</a:t>
            </a:r>
          </a:p>
        </p:txBody>
      </p:sp>
      <p:sp>
        <p:nvSpPr>
          <p:cNvPr id="26" name="TextBox 25">
            <a:extLst>
              <a:ext uri="{FF2B5EF4-FFF2-40B4-BE49-F238E27FC236}">
                <a16:creationId xmlns:a16="http://schemas.microsoft.com/office/drawing/2014/main" id="{85DC99D3-137C-4E50-A017-3B7A1FDB28E6}"/>
              </a:ext>
            </a:extLst>
          </p:cNvPr>
          <p:cNvSpPr txBox="1"/>
          <p:nvPr/>
        </p:nvSpPr>
        <p:spPr>
          <a:xfrm>
            <a:off x="8973405" y="4200761"/>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3rd (Year 10)</a:t>
            </a:r>
          </a:p>
        </p:txBody>
      </p:sp>
      <p:sp>
        <p:nvSpPr>
          <p:cNvPr id="28" name="TextBox 27">
            <a:extLst>
              <a:ext uri="{FF2B5EF4-FFF2-40B4-BE49-F238E27FC236}">
                <a16:creationId xmlns:a16="http://schemas.microsoft.com/office/drawing/2014/main" id="{F98860A7-0C60-4334-B1B6-3A2BD6412DB7}"/>
              </a:ext>
            </a:extLst>
          </p:cNvPr>
          <p:cNvSpPr txBox="1"/>
          <p:nvPr/>
        </p:nvSpPr>
        <p:spPr>
          <a:xfrm>
            <a:off x="8973405" y="4510862"/>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6th &amp; 5th (Years 7 &amp; 8)</a:t>
            </a:r>
          </a:p>
        </p:txBody>
      </p:sp>
      <p:sp>
        <p:nvSpPr>
          <p:cNvPr id="30" name="TextBox 29">
            <a:extLst>
              <a:ext uri="{FF2B5EF4-FFF2-40B4-BE49-F238E27FC236}">
                <a16:creationId xmlns:a16="http://schemas.microsoft.com/office/drawing/2014/main" id="{9EE4DF77-F7DB-4B17-BF7D-3816B8D169F7}"/>
              </a:ext>
            </a:extLst>
          </p:cNvPr>
          <p:cNvSpPr txBox="1"/>
          <p:nvPr/>
        </p:nvSpPr>
        <p:spPr>
          <a:xfrm>
            <a:off x="8973405" y="4820963"/>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a lot of tests</a:t>
            </a:r>
          </a:p>
        </p:txBody>
      </p:sp>
      <p:sp>
        <p:nvSpPr>
          <p:cNvPr id="32" name="TextBox 31">
            <a:extLst>
              <a:ext uri="{FF2B5EF4-FFF2-40B4-BE49-F238E27FC236}">
                <a16:creationId xmlns:a16="http://schemas.microsoft.com/office/drawing/2014/main" id="{071D97BF-B436-4BFB-B6E3-D4A03638148D}"/>
              </a:ext>
            </a:extLst>
          </p:cNvPr>
          <p:cNvSpPr txBox="1"/>
          <p:nvPr/>
        </p:nvSpPr>
        <p:spPr>
          <a:xfrm>
            <a:off x="8973405" y="5131064"/>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one hour</a:t>
            </a:r>
          </a:p>
        </p:txBody>
      </p:sp>
      <p:sp>
        <p:nvSpPr>
          <p:cNvPr id="33" name="TextBox 32">
            <a:extLst>
              <a:ext uri="{FF2B5EF4-FFF2-40B4-BE49-F238E27FC236}">
                <a16:creationId xmlns:a16="http://schemas.microsoft.com/office/drawing/2014/main" id="{5636EEF4-F26B-49A4-86D0-414D41D11EE1}"/>
              </a:ext>
            </a:extLst>
          </p:cNvPr>
          <p:cNvSpPr txBox="1"/>
          <p:nvPr/>
        </p:nvSpPr>
        <p:spPr>
          <a:xfrm>
            <a:off x="8973405" y="5441165"/>
            <a:ext cx="35254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good knowledge &amp; skills</a:t>
            </a:r>
          </a:p>
        </p:txBody>
      </p:sp>
      <p:sp>
        <p:nvSpPr>
          <p:cNvPr id="34" name="TextBox 33">
            <a:extLst>
              <a:ext uri="{FF2B5EF4-FFF2-40B4-BE49-F238E27FC236}">
                <a16:creationId xmlns:a16="http://schemas.microsoft.com/office/drawing/2014/main" id="{AF0C5E4E-1701-47EA-A107-635B471BF794}"/>
              </a:ext>
            </a:extLst>
          </p:cNvPr>
          <p:cNvSpPr txBox="1"/>
          <p:nvPr/>
        </p:nvSpPr>
        <p:spPr>
          <a:xfrm>
            <a:off x="8973405" y="5751263"/>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lots of correcting! </a:t>
            </a:r>
          </a:p>
        </p:txBody>
      </p:sp>
      <p:cxnSp>
        <p:nvCxnSpPr>
          <p:cNvPr id="35" name="Straight Connector 34">
            <a:extLst>
              <a:ext uri="{FF2B5EF4-FFF2-40B4-BE49-F238E27FC236}">
                <a16:creationId xmlns:a16="http://schemas.microsoft.com/office/drawing/2014/main" id="{0DA802E5-34B7-4A63-A1AF-1BA7D7CD819C}"/>
              </a:ext>
            </a:extLst>
          </p:cNvPr>
          <p:cNvCxnSpPr>
            <a:cxnSpLocks/>
          </p:cNvCxnSpPr>
          <p:nvPr/>
        </p:nvCxnSpPr>
        <p:spPr>
          <a:xfrm>
            <a:off x="1689816" y="2913508"/>
            <a:ext cx="1287064"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353804D-CDB0-4BEB-A19A-86D0F770BB22}"/>
              </a:ext>
            </a:extLst>
          </p:cNvPr>
          <p:cNvCxnSpPr>
            <a:cxnSpLocks/>
          </p:cNvCxnSpPr>
          <p:nvPr/>
        </p:nvCxnSpPr>
        <p:spPr>
          <a:xfrm>
            <a:off x="792480" y="2606842"/>
            <a:ext cx="1344930"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sp>
        <p:nvSpPr>
          <p:cNvPr id="36" name="Speech Bubble: Rectangle with Corners Rounded 28">
            <a:extLst>
              <a:ext uri="{FF2B5EF4-FFF2-40B4-BE49-F238E27FC236}">
                <a16:creationId xmlns:a16="http://schemas.microsoft.com/office/drawing/2014/main" id="{686A81A1-52C9-4F18-976B-B9EAEDEB9873}"/>
              </a:ext>
            </a:extLst>
          </p:cNvPr>
          <p:cNvSpPr/>
          <p:nvPr/>
        </p:nvSpPr>
        <p:spPr>
          <a:xfrm>
            <a:off x="1639103" y="3544000"/>
            <a:ext cx="7283589" cy="2709841"/>
          </a:xfrm>
          <a:prstGeom prst="wedgeRoundRectCallout">
            <a:avLst>
              <a:gd name="adj1" fmla="val 23336"/>
              <a:gd name="adj2" fmla="val -58708"/>
              <a:gd name="adj3" fmla="val 16667"/>
            </a:avLst>
          </a:prstGeom>
          <a:solidFill>
            <a:srgbClr val="104F75"/>
          </a:solidFill>
          <a:ln w="28575">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may have noticed…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the word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‘knowledge’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both singular and plural. To talk about having lots of knowledge, in French, we add an ‘s’ to make the plural form</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‘les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connaissance</a:t>
            </a:r>
            <a:r>
              <a:rPr kumimoji="0" lang="fr-FR" sz="2000" b="1" i="1"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need more than one item of knowledge to succeed in tests!</a:t>
            </a:r>
          </a:p>
        </p:txBody>
      </p:sp>
      <p:sp>
        <p:nvSpPr>
          <p:cNvPr id="2" name="Speech Bubble: Rectangle with Corners Rounded 1">
            <a:extLst>
              <a:ext uri="{FF2B5EF4-FFF2-40B4-BE49-F238E27FC236}">
                <a16:creationId xmlns:a16="http://schemas.microsoft.com/office/drawing/2014/main" id="{47102627-0393-494A-935A-A8DA34C041A8}"/>
              </a:ext>
            </a:extLst>
          </p:cNvPr>
          <p:cNvSpPr/>
          <p:nvPr/>
        </p:nvSpPr>
        <p:spPr>
          <a:xfrm>
            <a:off x="127023" y="3508049"/>
            <a:ext cx="1204820" cy="656761"/>
          </a:xfrm>
          <a:prstGeom prst="wedgeRoundRectCallout">
            <a:avLst/>
          </a:prstGeom>
          <a:solidFill>
            <a:srgbClr val="104F75"/>
          </a:solidFill>
          <a:ln w="28575">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prstClr val="white"/>
                </a:solidFill>
                <a:latin typeface="Century Gothic" panose="020F0302020204030204"/>
              </a:rPr>
              <a:t>*sinon</a:t>
            </a:r>
            <a:r>
              <a:rPr lang="fr-FR" sz="2000" dirty="0">
                <a:solidFill>
                  <a:prstClr val="white"/>
                </a:solidFill>
                <a:latin typeface="Century Gothic" panose="020F0302020204030204"/>
              </a:rPr>
              <a:t> = if not</a:t>
            </a:r>
            <a:endParaRPr lang="fr-FR" sz="2000" b="1" dirty="0">
              <a:solidFill>
                <a:prstClr val="white"/>
              </a:solidFill>
              <a:latin typeface="Century Gothic" panose="020F0302020204030204"/>
            </a:endParaRPr>
          </a:p>
        </p:txBody>
      </p:sp>
    </p:spTree>
    <p:extLst>
      <p:ext uri="{BB962C8B-B14F-4D97-AF65-F5344CB8AC3E}">
        <p14:creationId xmlns:p14="http://schemas.microsoft.com/office/powerpoint/2010/main" val="243023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5"/>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3" grpId="0"/>
      <p:bldP spid="26" grpId="0"/>
      <p:bldP spid="28" grpId="0"/>
      <p:bldP spid="30" grpId="0"/>
      <p:bldP spid="32" grpId="0"/>
      <p:bldP spid="33" grpId="0"/>
      <p:bldP spid="34"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15-16: </a:t>
            </a:r>
            <a:r>
              <a:rPr lang="en-US" sz="4000" dirty="0">
                <a:solidFill>
                  <a:schemeClr val="accent1">
                    <a:lumMod val="50000"/>
                  </a:schemeClr>
                </a:solidFill>
                <a:latin typeface="Century Gothic" panose="020F0302020204030204"/>
              </a:rPr>
              <a:t>reading,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lvl="0">
              <a:defRPr/>
            </a:pPr>
            <a:r>
              <a:rPr lang="en-GB" sz="4000" dirty="0">
                <a:solidFill>
                  <a:schemeClr val="accent1">
                    <a:lumMod val="50000"/>
                  </a:schemeClr>
                </a:solidFill>
                <a:latin typeface="Century Gothic" panose="020F0302020204030204"/>
              </a:rPr>
              <a:t>Slides about the school system in France</a:t>
            </a:r>
            <a:endParaRPr kumimoji="0" lang="en-GB"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T2.2 Week 2</a:t>
            </a:r>
          </a:p>
        </p:txBody>
      </p:sp>
    </p:spTree>
    <p:extLst>
      <p:ext uri="{BB962C8B-B14F-4D97-AF65-F5344CB8AC3E}">
        <p14:creationId xmlns:p14="http://schemas.microsoft.com/office/powerpoint/2010/main" val="1419316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religion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401058DC-8B60-4B0C-A393-0E4692BE6411}"/>
              </a:ext>
            </a:extLst>
          </p:cNvPr>
          <p:cNvSpPr txBox="1"/>
          <p:nvPr/>
        </p:nvSpPr>
        <p:spPr>
          <a:xfrm>
            <a:off x="294410" y="1351077"/>
            <a:ext cx="11784176" cy="4524315"/>
          </a:xfrm>
          <a:prstGeom prst="rect">
            <a:avLst/>
          </a:prstGeom>
          <a:noFill/>
        </p:spPr>
        <p:txBody>
          <a:bodyPr wrap="square" rtlCol="0">
            <a:spAutoFit/>
          </a:bodyPr>
          <a:lstStyle/>
          <a:p>
            <a:pPr lvl="0"/>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Amandine a des beaux souvenirs de Saïd, </a:t>
            </a:r>
            <a:r>
              <a:rPr lang="fr-FR" sz="2400" dirty="0">
                <a:solidFill>
                  <a:srgbClr val="104F75"/>
                </a:solidFill>
                <a:latin typeface="Century Gothic" panose="020B0502020202020204" pitchFamily="34" charset="0"/>
              </a:rPr>
              <a:t>le grand-père d’Amir et Noura.</a:t>
            </a:r>
            <a:r>
              <a:rPr lang="fr-FR" sz="2400" dirty="0">
                <a:solidFill>
                  <a:srgbClr val="104F75"/>
                </a:solidFill>
                <a:latin typeface="Century Gothic" panose="020F0302020204030204"/>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Qui fait/faisait quoi, et quand ? Écris ‘je/j’’ou ‘il’, l’activité, et ‘past’ ou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lvl="0">
              <a:lnSpc>
                <a:spcPct val="150000"/>
              </a:lnSpc>
            </a:pPr>
            <a:r>
              <a:rPr lang="fr-FR" sz="2400" dirty="0">
                <a:solidFill>
                  <a:srgbClr val="104F75"/>
                </a:solidFill>
                <a:latin typeface="Century Gothic" panose="020B0502020202020204" pitchFamily="34" charset="0"/>
              </a:rPr>
              <a:t>___ réfléchis au rôle de la religion dans ma famille. ___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appartiens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à l’église chrétienne mais ___ visitait la mosquée* musulmane.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___ lisais le Coran* pour les histoires. ___ croyait en dieu mais ___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soutenait</a:t>
            </a:r>
            <a:r>
              <a:rPr kumimoji="0" lang="fr-FR" sz="2400" b="0"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la liberté religieuse des autres. ___ est une inspiration dans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ma vie.</a:t>
            </a:r>
            <a:r>
              <a:rPr kumimoji="0" lang="fr-FR" sz="2400" b="0"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___ trouve la laïcité importante à l’école aussi pour respecter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la</a:t>
            </a:r>
            <a:r>
              <a:rPr kumimoji="0" lang="fr-FR" sz="2400" b="0" i="0" u="none" strike="noStrike" kern="1200" cap="none" spc="0" normalizeH="0" noProof="0" dirty="0">
                <a:ln>
                  <a:noFill/>
                </a:ln>
                <a:solidFill>
                  <a:srgbClr val="104F75"/>
                </a:solidFill>
                <a:effectLst/>
                <a:uLnTx/>
                <a:uFillTx/>
                <a:latin typeface="Century Gothic" panose="020F0302020204030204"/>
                <a:ea typeface="+mn-ea"/>
                <a:cs typeface="+mn-cs"/>
              </a:rPr>
              <a:t> foi des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juifs, les chrétiens, les musulmans et les gens sans foi. </a:t>
            </a:r>
          </a:p>
        </p:txBody>
      </p:sp>
      <p:sp>
        <p:nvSpPr>
          <p:cNvPr id="16" name="TextBox 15">
            <a:extLst>
              <a:ext uri="{FF2B5EF4-FFF2-40B4-BE49-F238E27FC236}">
                <a16:creationId xmlns:a16="http://schemas.microsoft.com/office/drawing/2014/main" id="{22AEEE0A-2E9B-4E77-8696-4041F1512556}"/>
              </a:ext>
            </a:extLst>
          </p:cNvPr>
          <p:cNvSpPr txBox="1"/>
          <p:nvPr/>
        </p:nvSpPr>
        <p:spPr>
          <a:xfrm>
            <a:off x="219644" y="2523616"/>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Je</a:t>
            </a:r>
          </a:p>
        </p:txBody>
      </p:sp>
      <p:sp>
        <p:nvSpPr>
          <p:cNvPr id="17" name="TextBox 16">
            <a:extLst>
              <a:ext uri="{FF2B5EF4-FFF2-40B4-BE49-F238E27FC236}">
                <a16:creationId xmlns:a16="http://schemas.microsoft.com/office/drawing/2014/main" id="{72E14EEF-670D-49F7-AF4A-A5583B9C248F}"/>
              </a:ext>
            </a:extLst>
          </p:cNvPr>
          <p:cNvSpPr txBox="1"/>
          <p:nvPr/>
        </p:nvSpPr>
        <p:spPr>
          <a:xfrm>
            <a:off x="3921916" y="3094072"/>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il</a:t>
            </a:r>
          </a:p>
        </p:txBody>
      </p:sp>
      <p:sp>
        <p:nvSpPr>
          <p:cNvPr id="18" name="TextBox 17">
            <a:extLst>
              <a:ext uri="{FF2B5EF4-FFF2-40B4-BE49-F238E27FC236}">
                <a16:creationId xmlns:a16="http://schemas.microsoft.com/office/drawing/2014/main" id="{6AA08083-7FC7-49C6-AEA2-68B8A193FB83}"/>
              </a:ext>
            </a:extLst>
          </p:cNvPr>
          <p:cNvSpPr txBox="1"/>
          <p:nvPr/>
        </p:nvSpPr>
        <p:spPr>
          <a:xfrm>
            <a:off x="7642365" y="2523616"/>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p>
        </p:txBody>
      </p:sp>
      <p:sp>
        <p:nvSpPr>
          <p:cNvPr id="20" name="TextBox 19">
            <a:extLst>
              <a:ext uri="{FF2B5EF4-FFF2-40B4-BE49-F238E27FC236}">
                <a16:creationId xmlns:a16="http://schemas.microsoft.com/office/drawing/2014/main" id="{87DA6421-D0A6-4640-BDDA-9DE0A25DA7F1}"/>
              </a:ext>
            </a:extLst>
          </p:cNvPr>
          <p:cNvSpPr txBox="1"/>
          <p:nvPr/>
        </p:nvSpPr>
        <p:spPr>
          <a:xfrm>
            <a:off x="5418459" y="3638032"/>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Il</a:t>
            </a:r>
          </a:p>
        </p:txBody>
      </p:sp>
      <p:sp>
        <p:nvSpPr>
          <p:cNvPr id="21" name="TextBox 20">
            <a:extLst>
              <a:ext uri="{FF2B5EF4-FFF2-40B4-BE49-F238E27FC236}">
                <a16:creationId xmlns:a16="http://schemas.microsoft.com/office/drawing/2014/main" id="{251B9883-FA12-420C-95B5-4F9F2A266C4B}"/>
              </a:ext>
            </a:extLst>
          </p:cNvPr>
          <p:cNvSpPr txBox="1"/>
          <p:nvPr/>
        </p:nvSpPr>
        <p:spPr>
          <a:xfrm>
            <a:off x="9014220" y="3638033"/>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2400" b="1" noProof="0" dirty="0">
                <a:solidFill>
                  <a:srgbClr val="E87D1E"/>
                </a:solidFill>
                <a:latin typeface="Century Gothic" panose="020F0302020204030204"/>
              </a:rPr>
              <a:t>i</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a:t>
            </a:r>
          </a:p>
        </p:txBody>
      </p:sp>
      <p:sp>
        <p:nvSpPr>
          <p:cNvPr id="22" name="TextBox 21">
            <a:extLst>
              <a:ext uri="{FF2B5EF4-FFF2-40B4-BE49-F238E27FC236}">
                <a16:creationId xmlns:a16="http://schemas.microsoft.com/office/drawing/2014/main" id="{5C99B547-0C01-416D-84B1-34C705A1590F}"/>
              </a:ext>
            </a:extLst>
          </p:cNvPr>
          <p:cNvSpPr txBox="1"/>
          <p:nvPr/>
        </p:nvSpPr>
        <p:spPr>
          <a:xfrm>
            <a:off x="219644" y="3638032"/>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Je</a:t>
            </a:r>
          </a:p>
        </p:txBody>
      </p:sp>
      <p:sp>
        <p:nvSpPr>
          <p:cNvPr id="23" name="Rounded Rectangle 46">
            <a:extLst>
              <a:ext uri="{FF2B5EF4-FFF2-40B4-BE49-F238E27FC236}">
                <a16:creationId xmlns:a16="http://schemas.microsoft.com/office/drawing/2014/main" id="{4D2A4844-F5AD-4115-8159-720A2C843926}"/>
              </a:ext>
            </a:extLst>
          </p:cNvPr>
          <p:cNvSpPr/>
          <p:nvPr/>
        </p:nvSpPr>
        <p:spPr>
          <a:xfrm>
            <a:off x="7019230" y="215906"/>
            <a:ext cx="3094451" cy="867128"/>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fr-FR"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mosquée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Mosque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Coran = Qu’ran</a:t>
            </a:r>
          </a:p>
        </p:txBody>
      </p:sp>
      <p:pic>
        <p:nvPicPr>
          <p:cNvPr id="5" name="Picture 4" descr="A mannequin wearing a wig&#10;&#10;Description automatically generated with low confidence">
            <a:extLst>
              <a:ext uri="{FF2B5EF4-FFF2-40B4-BE49-F238E27FC236}">
                <a16:creationId xmlns:a16="http://schemas.microsoft.com/office/drawing/2014/main" id="{84DA2306-EF1D-4777-8929-3164D6212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3364" y="4305149"/>
            <a:ext cx="2035220" cy="2035220"/>
          </a:xfrm>
          <a:prstGeom prst="rect">
            <a:avLst/>
          </a:prstGeom>
        </p:spPr>
      </p:pic>
      <p:sp>
        <p:nvSpPr>
          <p:cNvPr id="15" name="TextBox 14">
            <a:extLst>
              <a:ext uri="{FF2B5EF4-FFF2-40B4-BE49-F238E27FC236}">
                <a16:creationId xmlns:a16="http://schemas.microsoft.com/office/drawing/2014/main" id="{5C99B547-0C01-416D-84B1-34C705A1590F}"/>
              </a:ext>
            </a:extLst>
          </p:cNvPr>
          <p:cNvSpPr txBox="1"/>
          <p:nvPr/>
        </p:nvSpPr>
        <p:spPr>
          <a:xfrm>
            <a:off x="1388416" y="4741051"/>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Je</a:t>
            </a:r>
          </a:p>
        </p:txBody>
      </p:sp>
      <p:sp>
        <p:nvSpPr>
          <p:cNvPr id="19" name="TextBox 18">
            <a:extLst>
              <a:ext uri="{FF2B5EF4-FFF2-40B4-BE49-F238E27FC236}">
                <a16:creationId xmlns:a16="http://schemas.microsoft.com/office/drawing/2014/main" id="{87DA6421-D0A6-4640-BDDA-9DE0A25DA7F1}"/>
              </a:ext>
            </a:extLst>
          </p:cNvPr>
          <p:cNvSpPr txBox="1"/>
          <p:nvPr/>
        </p:nvSpPr>
        <p:spPr>
          <a:xfrm>
            <a:off x="6080900" y="4174125"/>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Il</a:t>
            </a:r>
          </a:p>
        </p:txBody>
      </p:sp>
    </p:spTree>
    <p:extLst>
      <p:ext uri="{BB962C8B-B14F-4D97-AF65-F5344CB8AC3E}">
        <p14:creationId xmlns:p14="http://schemas.microsoft.com/office/powerpoint/2010/main" val="21968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2" grpId="0"/>
      <p:bldP spid="15"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83506A84-54CE-4FDB-A21C-BCBB2E6B0F47}"/>
              </a:ext>
            </a:extLst>
          </p:cNvPr>
          <p:cNvGraphicFramePr>
            <a:graphicFrameLocks noGrp="1"/>
          </p:cNvGraphicFramePr>
          <p:nvPr/>
        </p:nvGraphicFramePr>
        <p:xfrm>
          <a:off x="664441" y="1448566"/>
          <a:ext cx="9595622" cy="3749040"/>
        </p:xfrm>
        <a:graphic>
          <a:graphicData uri="http://schemas.openxmlformats.org/drawingml/2006/table">
            <a:tbl>
              <a:tblPr firstRow="1" bandRow="1">
                <a:tableStyleId>{5C22544A-7EE6-4342-B048-85BDC9FD1C3A}</a:tableStyleId>
              </a:tblPr>
              <a:tblGrid>
                <a:gridCol w="4797811">
                  <a:extLst>
                    <a:ext uri="{9D8B030D-6E8A-4147-A177-3AD203B41FA5}">
                      <a16:colId xmlns:a16="http://schemas.microsoft.com/office/drawing/2014/main" val="1046061400"/>
                    </a:ext>
                  </a:extLst>
                </a:gridCol>
                <a:gridCol w="4797811">
                  <a:extLst>
                    <a:ext uri="{9D8B030D-6E8A-4147-A177-3AD203B41FA5}">
                      <a16:colId xmlns:a16="http://schemas.microsoft.com/office/drawing/2014/main" val="940365549"/>
                    </a:ext>
                  </a:extLst>
                </a:gridCol>
              </a:tblGrid>
              <a:tr h="370840">
                <a:tc>
                  <a:txBody>
                    <a:bodyPr/>
                    <a:lstStyle/>
                    <a:p>
                      <a:r>
                        <a:rPr lang="fr-FR" sz="2400" b="0" i="0" dirty="0">
                          <a:solidFill>
                            <a:schemeClr val="bg1"/>
                          </a:solidFill>
                          <a:latin typeface="Century Gothic" panose="020B0502020202020204" pitchFamily="34" charset="0"/>
                        </a:rPr>
                        <a:t>Amandine</a:t>
                      </a:r>
                    </a:p>
                  </a:txBody>
                  <a:tcPr>
                    <a:solidFill>
                      <a:srgbClr val="115076"/>
                    </a:solidFill>
                  </a:tcPr>
                </a:tc>
                <a:tc>
                  <a:txBody>
                    <a:bodyPr/>
                    <a:lstStyle/>
                    <a:p>
                      <a:r>
                        <a:rPr lang="fr-FR" sz="2400" b="0" i="0" dirty="0">
                          <a:solidFill>
                            <a:schemeClr val="bg1"/>
                          </a:solidFill>
                          <a:latin typeface="Century Gothic" panose="020B0502020202020204" pitchFamily="34" charset="0"/>
                        </a:rPr>
                        <a:t>Saïd</a:t>
                      </a:r>
                    </a:p>
                  </a:txBody>
                  <a:tcPr>
                    <a:solidFill>
                      <a:srgbClr val="115076"/>
                    </a:solidFill>
                  </a:tcPr>
                </a:tc>
                <a:extLst>
                  <a:ext uri="{0D108BD9-81ED-4DB2-BD59-A6C34878D82A}">
                    <a16:rowId xmlns:a16="http://schemas.microsoft.com/office/drawing/2014/main" val="675426943"/>
                  </a:ext>
                </a:extLst>
              </a:tr>
              <a:tr h="370840">
                <a:tc>
                  <a:txBody>
                    <a:bodyPr/>
                    <a:lstStyle/>
                    <a:p>
                      <a:r>
                        <a:rPr lang="fr-FR" sz="2400" b="0" i="0" dirty="0">
                          <a:solidFill>
                            <a:srgbClr val="115076"/>
                          </a:solidFill>
                          <a:latin typeface="Century Gothic" panose="020B0502020202020204" pitchFamily="34" charset="0"/>
                        </a:rPr>
                        <a:t>is thinking about religion (present)</a:t>
                      </a:r>
                    </a:p>
                  </a:txBody>
                  <a:tcPr/>
                </a:tc>
                <a:tc>
                  <a:txBody>
                    <a:bodyPr/>
                    <a:lstStyle/>
                    <a:p>
                      <a:r>
                        <a:rPr lang="fr-FR" sz="2400" b="0" i="0" dirty="0">
                          <a:solidFill>
                            <a:srgbClr val="115076"/>
                          </a:solidFill>
                          <a:latin typeface="Century Gothic" panose="020B0502020202020204" pitchFamily="34" charset="0"/>
                        </a:rPr>
                        <a:t>used to visit the Muslim mosque (past)</a:t>
                      </a:r>
                    </a:p>
                  </a:txBody>
                  <a:tcPr/>
                </a:tc>
                <a:extLst>
                  <a:ext uri="{0D108BD9-81ED-4DB2-BD59-A6C34878D82A}">
                    <a16:rowId xmlns:a16="http://schemas.microsoft.com/office/drawing/2014/main" val="3031545475"/>
                  </a:ext>
                </a:extLst>
              </a:tr>
              <a:tr h="370840">
                <a:tc>
                  <a:txBody>
                    <a:bodyPr/>
                    <a:lstStyle/>
                    <a:p>
                      <a:r>
                        <a:rPr lang="fr-FR" sz="2400" b="0" i="0" dirty="0">
                          <a:solidFill>
                            <a:srgbClr val="115076"/>
                          </a:solidFill>
                          <a:latin typeface="Century Gothic" panose="020B0502020202020204" pitchFamily="34" charset="0"/>
                        </a:rPr>
                        <a:t>belongs to a Christian church (present)</a:t>
                      </a:r>
                    </a:p>
                  </a:txBody>
                  <a:tcPr/>
                </a:tc>
                <a:tc>
                  <a:txBody>
                    <a:bodyPr/>
                    <a:lstStyle/>
                    <a:p>
                      <a:r>
                        <a:rPr lang="fr-FR" sz="2400" b="0" i="0" dirty="0">
                          <a:solidFill>
                            <a:srgbClr val="115076"/>
                          </a:solidFill>
                          <a:latin typeface="Century Gothic" panose="020B0502020202020204" pitchFamily="34" charset="0"/>
                        </a:rPr>
                        <a:t>used to believe in God (past)</a:t>
                      </a:r>
                    </a:p>
                  </a:txBody>
                  <a:tcPr/>
                </a:tc>
                <a:extLst>
                  <a:ext uri="{0D108BD9-81ED-4DB2-BD59-A6C34878D82A}">
                    <a16:rowId xmlns:a16="http://schemas.microsoft.com/office/drawing/2014/main" val="39552202"/>
                  </a:ext>
                </a:extLst>
              </a:tr>
              <a:tr h="370840">
                <a:tc>
                  <a:txBody>
                    <a:bodyPr/>
                    <a:lstStyle/>
                    <a:p>
                      <a:r>
                        <a:rPr lang="fr-FR" sz="2400" b="0" i="0" dirty="0">
                          <a:solidFill>
                            <a:srgbClr val="115076"/>
                          </a:solidFill>
                          <a:latin typeface="Century Gothic" panose="020B0502020202020204" pitchFamily="34" charset="0"/>
                        </a:rPr>
                        <a:t>used to read the Qu’ran (past)</a:t>
                      </a:r>
                    </a:p>
                  </a:txBody>
                  <a:tcPr/>
                </a:tc>
                <a:tc>
                  <a:txBody>
                    <a:bodyPr/>
                    <a:lstStyle/>
                    <a:p>
                      <a:r>
                        <a:rPr lang="fr-FR" sz="2400" b="0" i="0" dirty="0">
                          <a:solidFill>
                            <a:srgbClr val="115076"/>
                          </a:solidFill>
                          <a:latin typeface="Century Gothic" panose="020B0502020202020204" pitchFamily="34" charset="0"/>
                        </a:rPr>
                        <a:t>used to support the religious freedom of others</a:t>
                      </a:r>
                      <a:r>
                        <a:rPr lang="fr-FR" sz="2400" b="0" i="0" baseline="0" dirty="0">
                          <a:solidFill>
                            <a:srgbClr val="115076"/>
                          </a:solidFill>
                          <a:latin typeface="Century Gothic" panose="020B0502020202020204" pitchFamily="34" charset="0"/>
                        </a:rPr>
                        <a:t> (present)</a:t>
                      </a:r>
                      <a:endParaRPr lang="fr-FR" sz="2400" b="0" i="0" dirty="0">
                        <a:solidFill>
                          <a:srgbClr val="115076"/>
                        </a:solidFill>
                        <a:latin typeface="Century Gothic" panose="020B0502020202020204" pitchFamily="34" charset="0"/>
                      </a:endParaRPr>
                    </a:p>
                  </a:txBody>
                  <a:tcPr/>
                </a:tc>
                <a:extLst>
                  <a:ext uri="{0D108BD9-81ED-4DB2-BD59-A6C34878D82A}">
                    <a16:rowId xmlns:a16="http://schemas.microsoft.com/office/drawing/2014/main" val="3971196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115076"/>
                          </a:solidFill>
                          <a:latin typeface="Century Gothic" panose="020B0502020202020204" pitchFamily="34" charset="0"/>
                        </a:rPr>
                        <a:t>finds non-religiousness important at school (present)</a:t>
                      </a:r>
                    </a:p>
                  </a:txBody>
                  <a:tcPr/>
                </a:tc>
                <a:tc>
                  <a:txBody>
                    <a:bodyPr/>
                    <a:lstStyle/>
                    <a:p>
                      <a:r>
                        <a:rPr lang="fr-FR" sz="2400" b="0" i="0" dirty="0">
                          <a:solidFill>
                            <a:srgbClr val="115076"/>
                          </a:solidFill>
                          <a:latin typeface="Century Gothic" panose="020B0502020202020204" pitchFamily="34" charset="0"/>
                        </a:rPr>
                        <a:t>is an inspiration (present)</a:t>
                      </a:r>
                    </a:p>
                  </a:txBody>
                  <a:tcPr/>
                </a:tc>
                <a:extLst>
                  <a:ext uri="{0D108BD9-81ED-4DB2-BD59-A6C34878D82A}">
                    <a16:rowId xmlns:a16="http://schemas.microsoft.com/office/drawing/2014/main" val="70364995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religion - </a:t>
            </a:r>
            <a:r>
              <a:rPr lang="fr-FR" sz="3600" b="1" dirty="0">
                <a:solidFill>
                  <a:schemeClr val="bg1"/>
                </a:solidFill>
              </a:rPr>
              <a:t>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Rectangle 1">
            <a:extLst>
              <a:ext uri="{FF2B5EF4-FFF2-40B4-BE49-F238E27FC236}">
                <a16:creationId xmlns:a16="http://schemas.microsoft.com/office/drawing/2014/main" id="{8184BD80-2BCC-44F7-89BB-BEB21A0B0C65}"/>
              </a:ext>
            </a:extLst>
          </p:cNvPr>
          <p:cNvSpPr/>
          <p:nvPr/>
        </p:nvSpPr>
        <p:spPr>
          <a:xfrm>
            <a:off x="5481616" y="1964676"/>
            <a:ext cx="4600943" cy="749355"/>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1D593D3A-E676-4F02-BD88-504DD98511BA}"/>
              </a:ext>
            </a:extLst>
          </p:cNvPr>
          <p:cNvSpPr/>
          <p:nvPr/>
        </p:nvSpPr>
        <p:spPr>
          <a:xfrm>
            <a:off x="5481616" y="2714031"/>
            <a:ext cx="4600943" cy="71346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89BF8632-1DAF-4A90-BCAF-A1AA32B9D911}"/>
              </a:ext>
            </a:extLst>
          </p:cNvPr>
          <p:cNvSpPr/>
          <p:nvPr/>
        </p:nvSpPr>
        <p:spPr>
          <a:xfrm>
            <a:off x="664441" y="3581616"/>
            <a:ext cx="4600943" cy="682831"/>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FB8C83D2-13E2-4460-BBD0-FB134BCD5C5B}"/>
              </a:ext>
            </a:extLst>
          </p:cNvPr>
          <p:cNvSpPr/>
          <p:nvPr/>
        </p:nvSpPr>
        <p:spPr>
          <a:xfrm>
            <a:off x="5481616" y="3651506"/>
            <a:ext cx="4600943" cy="693624"/>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79DC7B34-DB4B-4341-87C4-61AF1AA9890F}"/>
              </a:ext>
            </a:extLst>
          </p:cNvPr>
          <p:cNvSpPr/>
          <p:nvPr/>
        </p:nvSpPr>
        <p:spPr>
          <a:xfrm>
            <a:off x="664441" y="2776474"/>
            <a:ext cx="4600943" cy="71346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DABA6686-280F-46B7-9CCF-4008D1545030}"/>
              </a:ext>
            </a:extLst>
          </p:cNvPr>
          <p:cNvSpPr/>
          <p:nvPr/>
        </p:nvSpPr>
        <p:spPr>
          <a:xfrm>
            <a:off x="664441" y="4442597"/>
            <a:ext cx="4600943" cy="71346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9AEE6293-2A57-474A-8546-1FBCA1D6B115}"/>
              </a:ext>
            </a:extLst>
          </p:cNvPr>
          <p:cNvSpPr/>
          <p:nvPr/>
        </p:nvSpPr>
        <p:spPr>
          <a:xfrm>
            <a:off x="664441" y="1974517"/>
            <a:ext cx="4600943" cy="739514"/>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 name="Picture 20" descr="A mannequin wearing a wig&#10;&#10;Description automatically generated with low confidence">
            <a:extLst>
              <a:ext uri="{FF2B5EF4-FFF2-40B4-BE49-F238E27FC236}">
                <a16:creationId xmlns:a16="http://schemas.microsoft.com/office/drawing/2014/main" id="{0788E414-F27C-4BF7-AEC7-A8510707CC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420" y="4022322"/>
            <a:ext cx="2350567" cy="2350567"/>
          </a:xfrm>
          <a:prstGeom prst="rect">
            <a:avLst/>
          </a:prstGeom>
        </p:spPr>
      </p:pic>
      <p:sp>
        <p:nvSpPr>
          <p:cNvPr id="19" name="Rectangle 18">
            <a:extLst>
              <a:ext uri="{FF2B5EF4-FFF2-40B4-BE49-F238E27FC236}">
                <a16:creationId xmlns:a16="http://schemas.microsoft.com/office/drawing/2014/main" id="{1D593D3A-E676-4F02-BD88-504DD98511BA}"/>
              </a:ext>
            </a:extLst>
          </p:cNvPr>
          <p:cNvSpPr/>
          <p:nvPr/>
        </p:nvSpPr>
        <p:spPr>
          <a:xfrm>
            <a:off x="5481616" y="4379052"/>
            <a:ext cx="4600943" cy="71346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17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8; 10-14; 33-35; 37-39: </a:t>
            </a:r>
            <a:r>
              <a:rPr lang="en-US" sz="4000" dirty="0">
                <a:solidFill>
                  <a:schemeClr val="accent1">
                    <a:lumMod val="50000"/>
                  </a:schemeClr>
                </a:solidFill>
                <a:latin typeface="Century Gothic" panose="020F0302020204030204"/>
              </a:rPr>
              <a:t>reading, speaking,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lvl="0">
              <a:defRPr/>
            </a:pPr>
            <a:r>
              <a:rPr lang="en-GB" sz="4000" dirty="0">
                <a:solidFill>
                  <a:schemeClr val="accent1">
                    <a:lumMod val="50000"/>
                  </a:schemeClr>
                </a:solidFill>
                <a:latin typeface="Century Gothic" panose="020F0302020204030204"/>
              </a:rPr>
              <a:t>Slides about Montréal, inclusive language and gender identity</a:t>
            </a:r>
            <a:endParaRPr kumimoji="0" lang="en-GB"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T2.2 Week 3</a:t>
            </a:r>
          </a:p>
        </p:txBody>
      </p:sp>
    </p:spTree>
    <p:extLst>
      <p:ext uri="{BB962C8B-B14F-4D97-AF65-F5344CB8AC3E}">
        <p14:creationId xmlns:p14="http://schemas.microsoft.com/office/powerpoint/2010/main" val="226421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9-10; 13-14; 21; 24: </a:t>
            </a:r>
            <a:r>
              <a:rPr lang="en-US" sz="4000" dirty="0">
                <a:solidFill>
                  <a:srgbClr val="4472C4">
                    <a:lumMod val="50000"/>
                  </a:srgbClr>
                </a:solidFill>
                <a:latin typeface="Century Gothic" panose="020F0302020204030204"/>
              </a:rPr>
              <a:t>listening, r</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eading</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writing</a:t>
            </a: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Lesson and activities based upon the French Revolution</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1</a:t>
            </a:r>
          </a:p>
        </p:txBody>
      </p:sp>
    </p:spTree>
    <p:extLst>
      <p:ext uri="{BB962C8B-B14F-4D97-AF65-F5344CB8AC3E}">
        <p14:creationId xmlns:p14="http://schemas.microsoft.com/office/powerpoint/2010/main" val="349773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ular Callout 2">
            <a:extLst>
              <a:ext uri="{FF2B5EF4-FFF2-40B4-BE49-F238E27FC236}">
                <a16:creationId xmlns:a16="http://schemas.microsoft.com/office/drawing/2014/main" id="{54BECC6B-31A1-462A-B27B-3CAAE6DFFD7D}"/>
              </a:ext>
            </a:extLst>
          </p:cNvPr>
          <p:cNvSpPr/>
          <p:nvPr/>
        </p:nvSpPr>
        <p:spPr>
          <a:xfrm>
            <a:off x="6782764" y="5198424"/>
            <a:ext cx="5237456" cy="1034150"/>
          </a:xfrm>
          <a:prstGeom prst="wedgeRoundRectCallout">
            <a:avLst>
              <a:gd name="adj1" fmla="val -63488"/>
              <a:gd name="adj2" fmla="val -260274"/>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00000"/>
            </a:pPr>
            <a:r>
              <a:rPr lang="fr-FR" dirty="0">
                <a:solidFill>
                  <a:schemeClr val="bg1"/>
                </a:solidFill>
                <a:latin typeface="Century Gothic" panose="020B0502020202020204" pitchFamily="34" charset="0"/>
              </a:rPr>
              <a:t>En 1999, le Canada devient le premier pays au monde à autoriser* les mariages de fait* pour les couples de même sexe.</a:t>
            </a:r>
            <a:endParaRPr lang="en-GB" dirty="0">
              <a:solidFill>
                <a:schemeClr val="bg1"/>
              </a:solidFill>
              <a:latin typeface="Century Gothic" panose="020B0502020202020204" pitchFamily="34" charset="0"/>
            </a:endParaRPr>
          </a:p>
        </p:txBody>
      </p:sp>
      <p:sp>
        <p:nvSpPr>
          <p:cNvPr id="42" name="Rounded Rectangular Callout 2">
            <a:extLst>
              <a:ext uri="{FF2B5EF4-FFF2-40B4-BE49-F238E27FC236}">
                <a16:creationId xmlns:a16="http://schemas.microsoft.com/office/drawing/2014/main" id="{0551E8FB-47F5-4B15-89F3-8F460692029C}"/>
              </a:ext>
            </a:extLst>
          </p:cNvPr>
          <p:cNvSpPr/>
          <p:nvPr/>
        </p:nvSpPr>
        <p:spPr>
          <a:xfrm>
            <a:off x="6782765" y="3303890"/>
            <a:ext cx="5237456" cy="1807101"/>
          </a:xfrm>
          <a:prstGeom prst="wedgeRoundRectCallout">
            <a:avLst>
              <a:gd name="adj1" fmla="val -63174"/>
              <a:gd name="adj2" fmla="val -107033"/>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00000"/>
            </a:pPr>
            <a:r>
              <a:rPr lang="fr-FR" dirty="0">
                <a:solidFill>
                  <a:schemeClr val="bg1"/>
                </a:solidFill>
                <a:latin typeface="Century Gothic" panose="020B0502020202020204" pitchFamily="34" charset="0"/>
              </a:rPr>
              <a:t>Le premier drag-show à Montréal a lieu* en 1928.  En 1958, les hommes homosexuels peuvent pour la première fois danser ensemble à Montréal. Mais les actes homosexuels restent illégaux au Canada </a:t>
            </a:r>
            <a:r>
              <a:rPr lang="en-GB" dirty="0">
                <a:latin typeface="Century Gothic" panose="020B0502020202020204" pitchFamily="34" charset="0"/>
              </a:rPr>
              <a:t>jusqu'à* </a:t>
            </a:r>
            <a:r>
              <a:rPr lang="fr-FR" dirty="0">
                <a:solidFill>
                  <a:schemeClr val="bg1"/>
                </a:solidFill>
                <a:latin typeface="Century Gothic" panose="020B0502020202020204" pitchFamily="34" charset="0"/>
              </a:rPr>
              <a:t>1969.</a:t>
            </a:r>
            <a:endParaRPr lang="en-GB" dirty="0">
              <a:solidFill>
                <a:schemeClr val="bg1"/>
              </a:solidFill>
              <a:latin typeface="Century Gothic" panose="020B0502020202020204" pitchFamily="34"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9757319" cy="867128"/>
          </a:xfrm>
          <a:prstGeom prst="rect">
            <a:avLst/>
          </a:prstGeom>
        </p:spPr>
      </p:pic>
      <p:sp>
        <p:nvSpPr>
          <p:cNvPr id="4" name="Title 3"/>
          <p:cNvSpPr>
            <a:spLocks noGrp="1"/>
          </p:cNvSpPr>
          <p:nvPr>
            <p:ph type="title"/>
          </p:nvPr>
        </p:nvSpPr>
        <p:spPr>
          <a:xfrm>
            <a:off x="-1" y="296864"/>
            <a:ext cx="8709104" cy="707849"/>
          </a:xfrm>
        </p:spPr>
        <p:txBody>
          <a:bodyPr>
            <a:normAutofit/>
          </a:bodyPr>
          <a:lstStyle/>
          <a:p>
            <a:r>
              <a:rPr lang="en-GB" sz="2800" b="1" dirty="0">
                <a:solidFill>
                  <a:schemeClr val="bg1"/>
                </a:solidFill>
              </a:rPr>
              <a:t>Montréal: a pioneering, diverse Canadian city</a:t>
            </a:r>
          </a:p>
        </p:txBody>
      </p:sp>
      <p:pic>
        <p:nvPicPr>
          <p:cNvPr id="19" name="Picture 18" descr="A picture containing sky, outdoor, building, herd&#10;&#10;Description automatically generated">
            <a:extLst>
              <a:ext uri="{FF2B5EF4-FFF2-40B4-BE49-F238E27FC236}">
                <a16:creationId xmlns:a16="http://schemas.microsoft.com/office/drawing/2014/main" id="{BD6DBF78-9DF7-4290-85FB-0DB52BB65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4299"/>
            <a:ext cx="6597570" cy="1566095"/>
          </a:xfrm>
          <a:prstGeom prst="rect">
            <a:avLst/>
          </a:prstGeom>
        </p:spPr>
      </p:pic>
      <p:pic>
        <p:nvPicPr>
          <p:cNvPr id="6" name="Picture 5">
            <a:extLst>
              <a:ext uri="{FF2B5EF4-FFF2-40B4-BE49-F238E27FC236}">
                <a16:creationId xmlns:a16="http://schemas.microsoft.com/office/drawing/2014/main" id="{C03BCC9B-975E-496E-8277-5FDC88664FD7}"/>
              </a:ext>
            </a:extLst>
          </p:cNvPr>
          <p:cNvPicPr>
            <a:picLocks noChangeAspect="1"/>
          </p:cNvPicPr>
          <p:nvPr/>
        </p:nvPicPr>
        <p:blipFill rotWithShape="1">
          <a:blip r:embed="rId5"/>
          <a:srcRect l="9928" r="1454"/>
          <a:stretch/>
        </p:blipFill>
        <p:spPr>
          <a:xfrm>
            <a:off x="396203" y="1240653"/>
            <a:ext cx="3679806" cy="2770618"/>
          </a:xfrm>
          <a:prstGeom prst="rect">
            <a:avLst/>
          </a:prstGeom>
        </p:spPr>
      </p:pic>
      <p:pic>
        <p:nvPicPr>
          <p:cNvPr id="3" name="Picture 2" descr="A green sign with white text&#10;&#10;Description automatically generated with low confidence">
            <a:extLst>
              <a:ext uri="{FF2B5EF4-FFF2-40B4-BE49-F238E27FC236}">
                <a16:creationId xmlns:a16="http://schemas.microsoft.com/office/drawing/2014/main" id="{31F2E04E-E0A1-4DC6-9EA1-C2A1DE1A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8649" y="3160893"/>
            <a:ext cx="1023271" cy="743166"/>
          </a:xfrm>
          <a:prstGeom prst="rect">
            <a:avLst/>
          </a:prstGeom>
        </p:spPr>
      </p:pic>
      <p:sp>
        <p:nvSpPr>
          <p:cNvPr id="26" name="Star: 5 Points 25">
            <a:extLst>
              <a:ext uri="{FF2B5EF4-FFF2-40B4-BE49-F238E27FC236}">
                <a16:creationId xmlns:a16="http://schemas.microsoft.com/office/drawing/2014/main" id="{041CE2C8-3795-4BD0-83D2-682FE360ECA0}"/>
              </a:ext>
            </a:extLst>
          </p:cNvPr>
          <p:cNvSpPr/>
          <p:nvPr/>
        </p:nvSpPr>
        <p:spPr>
          <a:xfrm>
            <a:off x="3139031" y="3358849"/>
            <a:ext cx="289933" cy="239181"/>
          </a:xfrm>
          <a:prstGeom prst="star5">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7" name="Picture 16" descr="Map&#10;&#10;Description automatically generated with medium confidence">
            <a:extLst>
              <a:ext uri="{FF2B5EF4-FFF2-40B4-BE49-F238E27FC236}">
                <a16:creationId xmlns:a16="http://schemas.microsoft.com/office/drawing/2014/main" id="{58F78751-24C9-479E-8B52-118C794570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941" t="16482" b="64740"/>
          <a:stretch/>
        </p:blipFill>
        <p:spPr>
          <a:xfrm>
            <a:off x="4716297" y="1459556"/>
            <a:ext cx="1544758" cy="1701337"/>
          </a:xfrm>
          <a:prstGeom prst="rect">
            <a:avLst/>
          </a:prstGeom>
        </p:spPr>
      </p:pic>
      <p:pic>
        <p:nvPicPr>
          <p:cNvPr id="10" name="Picture 2" descr="Flag, Quebec, Fleurdelise, Maurice Duplessis, Canada">
            <a:extLst>
              <a:ext uri="{FF2B5EF4-FFF2-40B4-BE49-F238E27FC236}">
                <a16:creationId xmlns:a16="http://schemas.microsoft.com/office/drawing/2014/main" id="{50602B30-7455-4985-AA24-16B6F9D364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2345" y="1534523"/>
            <a:ext cx="1188174" cy="792116"/>
          </a:xfrm>
          <a:prstGeom prst="rect">
            <a:avLst/>
          </a:prstGeom>
          <a:noFill/>
          <a:ln>
            <a:solidFill>
              <a:srgbClr val="104F75"/>
            </a:solidFill>
          </a:ln>
          <a:extLst>
            <a:ext uri="{909E8E84-426E-40DD-AFC4-6F175D3DCCD1}">
              <a14:hiddenFill xmlns:a14="http://schemas.microsoft.com/office/drawing/2010/main">
                <a:solidFill>
                  <a:srgbClr val="FFFFFF"/>
                </a:solidFill>
              </a14:hiddenFill>
            </a:ext>
          </a:extLst>
        </p:spPr>
      </p:pic>
      <p:pic>
        <p:nvPicPr>
          <p:cNvPr id="32" name="Picture 31" descr="A red and white flag&#10;&#10;Description automatically generated">
            <a:extLst>
              <a:ext uri="{FF2B5EF4-FFF2-40B4-BE49-F238E27FC236}">
                <a16:creationId xmlns:a16="http://schemas.microsoft.com/office/drawing/2014/main" id="{E3CCFBED-8EE3-40DF-BF59-2A65E1816A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202" y="1534523"/>
            <a:ext cx="1376842" cy="792116"/>
          </a:xfrm>
          <a:prstGeom prst="rect">
            <a:avLst/>
          </a:prstGeom>
        </p:spPr>
      </p:pic>
      <p:sp>
        <p:nvSpPr>
          <p:cNvPr id="40" name="Rounded Rectangular Callout 2">
            <a:extLst>
              <a:ext uri="{FF2B5EF4-FFF2-40B4-BE49-F238E27FC236}">
                <a16:creationId xmlns:a16="http://schemas.microsoft.com/office/drawing/2014/main" id="{14C08E5C-2D37-4E7B-B261-41C1F13B6E1D}"/>
              </a:ext>
            </a:extLst>
          </p:cNvPr>
          <p:cNvSpPr/>
          <p:nvPr/>
        </p:nvSpPr>
        <p:spPr>
          <a:xfrm>
            <a:off x="6782765" y="1257465"/>
            <a:ext cx="5237455" cy="919184"/>
          </a:xfrm>
          <a:prstGeom prst="wedgeRoundRectCallout">
            <a:avLst>
              <a:gd name="adj1" fmla="val -63582"/>
              <a:gd name="adj2" fmla="val 25722"/>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00000"/>
            </a:pPr>
            <a:r>
              <a:rPr lang="fr-FR" dirty="0">
                <a:solidFill>
                  <a:schemeClr val="bg1"/>
                </a:solidFill>
                <a:latin typeface="Century Gothic" panose="020B0502020202020204" pitchFamily="34" charset="0"/>
              </a:rPr>
              <a:t>Comme tu le sais, les habitants de la province de Québec au Canada parlent anglais et français.</a:t>
            </a:r>
            <a:endParaRPr lang="en-GB" dirty="0">
              <a:solidFill>
                <a:schemeClr val="bg1"/>
              </a:solidFill>
              <a:latin typeface="Century Gothic" panose="020B0502020202020204" pitchFamily="34" charset="0"/>
            </a:endParaRPr>
          </a:p>
        </p:txBody>
      </p:sp>
      <p:sp>
        <p:nvSpPr>
          <p:cNvPr id="41" name="Rounded Rectangular Callout 2">
            <a:extLst>
              <a:ext uri="{FF2B5EF4-FFF2-40B4-BE49-F238E27FC236}">
                <a16:creationId xmlns:a16="http://schemas.microsoft.com/office/drawing/2014/main" id="{ABE8C3EC-E78C-480A-89B9-BFCDDDC1F58C}"/>
              </a:ext>
            </a:extLst>
          </p:cNvPr>
          <p:cNvSpPr/>
          <p:nvPr/>
        </p:nvSpPr>
        <p:spPr>
          <a:xfrm>
            <a:off x="6782765" y="2264083"/>
            <a:ext cx="5237455" cy="952373"/>
          </a:xfrm>
          <a:prstGeom prst="wedgeRoundRectCallout">
            <a:avLst>
              <a:gd name="adj1" fmla="val -60613"/>
              <a:gd name="adj2" fmla="val -37406"/>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0" rtlCol="0" anchor="ctr"/>
          <a:lstStyle/>
          <a:p>
            <a:pPr>
              <a:buSzPct val="200000"/>
            </a:pPr>
            <a:r>
              <a:rPr lang="fr-FR" dirty="0">
                <a:solidFill>
                  <a:schemeClr val="bg1"/>
                </a:solidFill>
                <a:latin typeface="Century Gothic" panose="020B0502020202020204" pitchFamily="34" charset="0"/>
              </a:rPr>
              <a:t>Selon moi, Montréal est une ville vibrante, libérale et diversifiée. L</a:t>
            </a:r>
            <a:r>
              <a:rPr lang="fr-FR" dirty="0">
                <a:latin typeface="Century Gothic" panose="020B0502020202020204" pitchFamily="34" charset="0"/>
              </a:rPr>
              <a:t>e choix des événements et des spectacles est riche ici ! </a:t>
            </a:r>
            <a:endParaRPr lang="en-GB" dirty="0">
              <a:solidFill>
                <a:schemeClr val="bg1"/>
              </a:solidFill>
              <a:latin typeface="Century Gothic" panose="020B0502020202020204" pitchFamily="34" charset="0"/>
            </a:endParaRPr>
          </a:p>
        </p:txBody>
      </p:sp>
      <p:sp>
        <p:nvSpPr>
          <p:cNvPr id="20" name="Rounded Rectangle 46">
            <a:extLst>
              <a:ext uri="{FF2B5EF4-FFF2-40B4-BE49-F238E27FC236}">
                <a16:creationId xmlns:a16="http://schemas.microsoft.com/office/drawing/2014/main" id="{A1A57569-6AD4-4AD2-B91D-3B68C3528D5C}"/>
              </a:ext>
            </a:extLst>
          </p:cNvPr>
          <p:cNvSpPr/>
          <p:nvPr/>
        </p:nvSpPr>
        <p:spPr>
          <a:xfrm>
            <a:off x="3606432" y="3941275"/>
            <a:ext cx="2581932" cy="12571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defRPr/>
            </a:pPr>
            <a:r>
              <a:rPr lang="fr-FR" sz="1600" b="1" dirty="0">
                <a:solidFill>
                  <a:prstClr val="white"/>
                </a:solidFill>
                <a:latin typeface="Century Gothic" panose="020B0502020202020204" pitchFamily="34" charset="0"/>
              </a:rPr>
              <a:t>*a lieu </a:t>
            </a:r>
            <a:r>
              <a:rPr lang="en-GB" sz="1600" dirty="0">
                <a:solidFill>
                  <a:prstClr val="white"/>
                </a:solidFill>
                <a:latin typeface="Century Gothic" panose="020B0502020202020204" pitchFamily="34" charset="0"/>
              </a:rPr>
              <a:t>= takes place</a:t>
            </a:r>
          </a:p>
          <a:p>
            <a:pPr lvl="0">
              <a:defRPr/>
            </a:pPr>
            <a:r>
              <a:rPr lang="fr-FR" sz="1600" b="1" dirty="0">
                <a:solidFill>
                  <a:prstClr val="white"/>
                </a:solidFill>
                <a:latin typeface="Century Gothic" panose="020B0502020202020204" pitchFamily="34" charset="0"/>
              </a:rPr>
              <a:t>*mariage de fait </a:t>
            </a:r>
            <a:r>
              <a:rPr lang="en-GB" sz="1600" dirty="0">
                <a:solidFill>
                  <a:prstClr val="white"/>
                </a:solidFill>
                <a:latin typeface="Century Gothic" panose="020B0502020202020204" pitchFamily="34" charset="0"/>
              </a:rPr>
              <a:t>= common-law marriage</a:t>
            </a:r>
          </a:p>
          <a:p>
            <a:pPr lvl="0">
              <a:defRPr/>
            </a:pPr>
            <a:r>
              <a:rPr lang="en-GB" sz="1600" b="1" dirty="0">
                <a:solidFill>
                  <a:prstClr val="white"/>
                </a:solidFill>
                <a:latin typeface="Century Gothic" panose="020B0502020202020204" pitchFamily="34" charset="0"/>
              </a:rPr>
              <a:t>*</a:t>
            </a:r>
            <a:r>
              <a:rPr lang="en-GB" sz="1600" dirty="0">
                <a:latin typeface="Century Gothic" panose="020B0502020202020204" pitchFamily="34" charset="0"/>
              </a:rPr>
              <a:t> jusqu'à = until</a:t>
            </a:r>
            <a:endParaRPr lang="en-GB" sz="1600" b="1" dirty="0">
              <a:solidFill>
                <a:prstClr val="white"/>
              </a:solidFill>
              <a:latin typeface="Century Gothic" panose="020B0502020202020204" pitchFamily="34" charset="0"/>
            </a:endParaRPr>
          </a:p>
        </p:txBody>
      </p:sp>
      <p:grpSp>
        <p:nvGrpSpPr>
          <p:cNvPr id="18" name="Group 17"/>
          <p:cNvGrpSpPr/>
          <p:nvPr/>
        </p:nvGrpSpPr>
        <p:grpSpPr>
          <a:xfrm>
            <a:off x="396202" y="1195508"/>
            <a:ext cx="3956416" cy="1962281"/>
            <a:chOff x="-1113109" y="1753403"/>
            <a:chExt cx="3956416" cy="1962281"/>
          </a:xfrm>
        </p:grpSpPr>
        <p:sp>
          <p:nvSpPr>
            <p:cNvPr id="21" name="Rounded Rectangular Callout 2">
              <a:extLst>
                <a:ext uri="{FF2B5EF4-FFF2-40B4-BE49-F238E27FC236}">
                  <a16:creationId xmlns:a16="http://schemas.microsoft.com/office/drawing/2014/main" id="{89D15E0A-3022-408B-909C-2644C40974E5}"/>
                </a:ext>
              </a:extLst>
            </p:cNvPr>
            <p:cNvSpPr/>
            <p:nvPr/>
          </p:nvSpPr>
          <p:spPr>
            <a:xfrm>
              <a:off x="-1113109" y="1753403"/>
              <a:ext cx="3956416" cy="1885753"/>
            </a:xfrm>
            <a:prstGeom prst="wedgeRoundRectCallout">
              <a:avLst>
                <a:gd name="adj1" fmla="val -20214"/>
                <a:gd name="adj2" fmla="val 62487"/>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prstClr val="white">
                      <a:lumMod val="95000"/>
                    </a:prstClr>
                  </a:solidFill>
                  <a:latin typeface="Century Gothic" panose="020B0502020202020204" pitchFamily="34" charset="0"/>
                </a:rPr>
                <a:t>The French name of the city is </a:t>
              </a:r>
              <a:r>
                <a:rPr lang="en-GB" sz="2400" b="1" i="1" dirty="0">
                  <a:solidFill>
                    <a:prstClr val="white">
                      <a:lumMod val="95000"/>
                    </a:prstClr>
                  </a:solidFill>
                  <a:latin typeface="Century Gothic" panose="020B0502020202020204" pitchFamily="34" charset="0"/>
                </a:rPr>
                <a:t>Montréal</a:t>
              </a:r>
              <a:r>
                <a:rPr lang="en-GB" sz="2400" dirty="0">
                  <a:solidFill>
                    <a:prstClr val="white">
                      <a:lumMod val="95000"/>
                    </a:prstClr>
                  </a:solidFill>
                  <a:latin typeface="Century Gothic" panose="020B0502020202020204" pitchFamily="34" charset="0"/>
                </a:rPr>
                <a:t>.</a:t>
              </a:r>
            </a:p>
            <a:p>
              <a:pPr lvl="0" algn="ctr">
                <a:defRPr/>
              </a:pPr>
              <a:r>
                <a:rPr lang="en-GB" sz="2400" dirty="0">
                  <a:solidFill>
                    <a:prstClr val="white">
                      <a:lumMod val="95000"/>
                    </a:prstClr>
                  </a:solidFill>
                  <a:latin typeface="Century Gothic" panose="020B0502020202020204" pitchFamily="34" charset="0"/>
                </a:rPr>
                <a:t>How do you think it is pronounced?</a:t>
              </a:r>
            </a:p>
          </p:txBody>
        </p:sp>
        <p:pic>
          <p:nvPicPr>
            <p:cNvPr id="22" name="Picture 21" descr="Shape&#10;&#10;Description automatically generated">
              <a:hlinkClick r:id="" action="ppaction://noaction">
                <a:snd r:embed="rId10" name="montreal.wav"/>
              </a:hlinkClick>
              <a:extLst>
                <a:ext uri="{FF2B5EF4-FFF2-40B4-BE49-F238E27FC236}">
                  <a16:creationId xmlns:a16="http://schemas.microsoft.com/office/drawing/2014/main" id="{32A657B5-3D12-4B99-BD74-3BF181C045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9537" y="3262646"/>
              <a:ext cx="712995" cy="453038"/>
            </a:xfrm>
            <a:prstGeom prst="rect">
              <a:avLst/>
            </a:prstGeom>
          </p:spPr>
        </p:pic>
      </p:grpSp>
      <p:sp>
        <p:nvSpPr>
          <p:cNvPr id="23" name="Rounded Rectangle 46">
            <a:extLst>
              <a:ext uri="{FF2B5EF4-FFF2-40B4-BE49-F238E27FC236}">
                <a16:creationId xmlns:a16="http://schemas.microsoft.com/office/drawing/2014/main" id="{FB09667E-50A2-4099-B9F5-10D9728BF65D}"/>
              </a:ext>
            </a:extLst>
          </p:cNvPr>
          <p:cNvSpPr/>
          <p:nvPr/>
        </p:nvSpPr>
        <p:spPr>
          <a:xfrm>
            <a:off x="10812162" y="216819"/>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Tree>
    <p:extLst>
      <p:ext uri="{BB962C8B-B14F-4D97-AF65-F5344CB8AC3E}">
        <p14:creationId xmlns:p14="http://schemas.microsoft.com/office/powerpoint/2010/main" val="19868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P spid="26"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10146" cy="707849"/>
          </a:xfrm>
        </p:spPr>
        <p:txBody>
          <a:bodyPr>
            <a:normAutofit/>
          </a:bodyPr>
          <a:lstStyle/>
          <a:p>
            <a:r>
              <a:rPr lang="fr-FR" sz="2600" b="1" dirty="0">
                <a:solidFill>
                  <a:schemeClr val="bg1"/>
                </a:solidFill>
              </a:rPr>
              <a:t>L'identité et l'expression de genre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7" name="TextBox 16">
            <a:extLst>
              <a:ext uri="{FF2B5EF4-FFF2-40B4-BE49-F238E27FC236}">
                <a16:creationId xmlns:a16="http://schemas.microsoft.com/office/drawing/2014/main" id="{2647A7F8-5B51-4AF0-B5D8-4A8484CC3969}"/>
              </a:ext>
            </a:extLst>
          </p:cNvPr>
          <p:cNvSpPr txBox="1"/>
          <p:nvPr/>
        </p:nvSpPr>
        <p:spPr>
          <a:xfrm>
            <a:off x="649809" y="3440068"/>
            <a:ext cx="103373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marche des fiertés* est un évènement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annuel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pour la communauté LGBTQ+.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6E533877-F309-4F50-8326-21D914150540}"/>
              </a:ext>
            </a:extLst>
          </p:cNvPr>
          <p:cNvSpPr txBox="1"/>
          <p:nvPr/>
        </p:nvSpPr>
        <p:spPr>
          <a:xfrm>
            <a:off x="649809" y="2447668"/>
            <a:ext cx="7215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Rita Baga a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participé à un concours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drag-queen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télé.</a:t>
            </a:r>
          </a:p>
        </p:txBody>
      </p:sp>
      <p:sp>
        <p:nvSpPr>
          <p:cNvPr id="23" name="TextBox 22">
            <a:extLst>
              <a:ext uri="{FF2B5EF4-FFF2-40B4-BE49-F238E27FC236}">
                <a16:creationId xmlns:a16="http://schemas.microsoft.com/office/drawing/2014/main" id="{A20DF49E-D7D4-410E-88BB-712383B4FD01}"/>
              </a:ext>
            </a:extLst>
          </p:cNvPr>
          <p:cNvSpPr txBox="1"/>
          <p:nvPr/>
        </p:nvSpPr>
        <p:spPr>
          <a:xfrm>
            <a:off x="649809" y="2943868"/>
            <a:ext cx="5196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une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émission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célèbre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diversité.</a:t>
            </a:r>
          </a:p>
        </p:txBody>
      </p:sp>
      <p:sp>
        <p:nvSpPr>
          <p:cNvPr id="26" name="TextBox 25">
            <a:extLst>
              <a:ext uri="{FF2B5EF4-FFF2-40B4-BE49-F238E27FC236}">
                <a16:creationId xmlns:a16="http://schemas.microsoft.com/office/drawing/2014/main" id="{81CD6B14-A9E2-4E3B-A0DD-B15BB93735D1}"/>
              </a:ext>
            </a:extLst>
          </p:cNvPr>
          <p:cNvSpPr txBox="1"/>
          <p:nvPr/>
        </p:nvSpPr>
        <p:spPr>
          <a:xfrm>
            <a:off x="649809" y="1951468"/>
            <a:ext cx="10977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Rita Baga est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artiste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personnage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très important de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scène culturelle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LGBTQ+ à Montréal.</a:t>
            </a:r>
            <a:endPar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62CB25A-3F61-44D8-9979-1E4E53833287}"/>
              </a:ext>
            </a:extLst>
          </p:cNvPr>
          <p:cNvSpPr txBox="1"/>
          <p:nvPr/>
        </p:nvSpPr>
        <p:spPr>
          <a:xfrm>
            <a:off x="649809" y="1455268"/>
            <a:ext cx="91222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peut regarder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spectacle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drag-queen au Cabaret Mado à Montréal.</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CACD8EA-73FD-44D4-B85A-2B98A0FD1E3D}"/>
              </a:ext>
            </a:extLst>
          </p:cNvPr>
          <p:cNvSpPr txBox="1"/>
          <p:nvPr/>
        </p:nvSpPr>
        <p:spPr>
          <a:xfrm>
            <a:off x="649809" y="3936268"/>
            <a:ext cx="10977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personne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transgenre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une identité de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ne correspond* pas au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sexe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biologique*. </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6CEAF0C7-F75F-45D2-82F5-57BE05A47954}"/>
              </a:ext>
            </a:extLst>
          </p:cNvPr>
          <p:cNvSpPr/>
          <p:nvPr/>
        </p:nvSpPr>
        <p:spPr>
          <a:xfrm>
            <a:off x="3342045" y="5013821"/>
            <a:ext cx="2029750"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to participate in</a:t>
            </a:r>
          </a:p>
        </p:txBody>
      </p:sp>
      <p:sp>
        <p:nvSpPr>
          <p:cNvPr id="36" name="Rectangle: Rounded Corners 35">
            <a:extLst>
              <a:ext uri="{FF2B5EF4-FFF2-40B4-BE49-F238E27FC236}">
                <a16:creationId xmlns:a16="http://schemas.microsoft.com/office/drawing/2014/main" id="{259C62A6-0701-404D-957C-B16C97A6A226}"/>
              </a:ext>
            </a:extLst>
          </p:cNvPr>
          <p:cNvSpPr/>
          <p:nvPr/>
        </p:nvSpPr>
        <p:spPr>
          <a:xfrm>
            <a:off x="6551219" y="5638595"/>
            <a:ext cx="1149643"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contest</a:t>
            </a:r>
          </a:p>
        </p:txBody>
      </p:sp>
      <p:sp>
        <p:nvSpPr>
          <p:cNvPr id="37" name="Rectangle: Rounded Corners 36">
            <a:extLst>
              <a:ext uri="{FF2B5EF4-FFF2-40B4-BE49-F238E27FC236}">
                <a16:creationId xmlns:a16="http://schemas.microsoft.com/office/drawing/2014/main" id="{FC20D987-11B8-4A22-98AF-8B2C69944455}"/>
              </a:ext>
            </a:extLst>
          </p:cNvPr>
          <p:cNvSpPr/>
          <p:nvPr/>
        </p:nvSpPr>
        <p:spPr>
          <a:xfrm>
            <a:off x="5424248" y="5013821"/>
            <a:ext cx="782414"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artist</a:t>
            </a:r>
          </a:p>
        </p:txBody>
      </p:sp>
      <p:sp>
        <p:nvSpPr>
          <p:cNvPr id="38" name="Rectangle: Rounded Corners 37">
            <a:extLst>
              <a:ext uri="{FF2B5EF4-FFF2-40B4-BE49-F238E27FC236}">
                <a16:creationId xmlns:a16="http://schemas.microsoft.com/office/drawing/2014/main" id="{1302C3E3-8E06-4964-9DD6-3C6186F5EB9D}"/>
              </a:ext>
            </a:extLst>
          </p:cNvPr>
          <p:cNvSpPr/>
          <p:nvPr/>
        </p:nvSpPr>
        <p:spPr>
          <a:xfrm>
            <a:off x="4224949" y="5638595"/>
            <a:ext cx="1376216"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character</a:t>
            </a:r>
          </a:p>
        </p:txBody>
      </p:sp>
      <p:sp>
        <p:nvSpPr>
          <p:cNvPr id="41" name="Rectangle: Rounded Corners 40">
            <a:extLst>
              <a:ext uri="{FF2B5EF4-FFF2-40B4-BE49-F238E27FC236}">
                <a16:creationId xmlns:a16="http://schemas.microsoft.com/office/drawing/2014/main" id="{35DDEDB2-14B9-4383-8A10-17D01D878808}"/>
              </a:ext>
            </a:extLst>
          </p:cNvPr>
          <p:cNvSpPr/>
          <p:nvPr/>
        </p:nvSpPr>
        <p:spPr>
          <a:xfrm>
            <a:off x="1599714" y="5638595"/>
            <a:ext cx="954242"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scene</a:t>
            </a:r>
          </a:p>
        </p:txBody>
      </p:sp>
      <p:sp>
        <p:nvSpPr>
          <p:cNvPr id="42" name="Rectangle: Rounded Corners 41">
            <a:extLst>
              <a:ext uri="{FF2B5EF4-FFF2-40B4-BE49-F238E27FC236}">
                <a16:creationId xmlns:a16="http://schemas.microsoft.com/office/drawing/2014/main" id="{7DE32050-DD06-4E27-A021-FE35D89464AD}"/>
              </a:ext>
            </a:extLst>
          </p:cNvPr>
          <p:cNvSpPr/>
          <p:nvPr/>
        </p:nvSpPr>
        <p:spPr>
          <a:xfrm>
            <a:off x="7753316" y="5638595"/>
            <a:ext cx="1088544"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cultural</a:t>
            </a:r>
          </a:p>
        </p:txBody>
      </p:sp>
      <p:sp>
        <p:nvSpPr>
          <p:cNvPr id="43" name="Rectangle: Rounded Corners 42">
            <a:extLst>
              <a:ext uri="{FF2B5EF4-FFF2-40B4-BE49-F238E27FC236}">
                <a16:creationId xmlns:a16="http://schemas.microsoft.com/office/drawing/2014/main" id="{94F76061-63AE-44E1-BF20-B1236CF77850}"/>
              </a:ext>
            </a:extLst>
          </p:cNvPr>
          <p:cNvSpPr/>
          <p:nvPr/>
        </p:nvSpPr>
        <p:spPr>
          <a:xfrm>
            <a:off x="8897007" y="5638595"/>
            <a:ext cx="1073225"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annual</a:t>
            </a:r>
          </a:p>
        </p:txBody>
      </p:sp>
      <p:sp>
        <p:nvSpPr>
          <p:cNvPr id="44" name="Rectangle: Rounded Corners 43">
            <a:extLst>
              <a:ext uri="{FF2B5EF4-FFF2-40B4-BE49-F238E27FC236}">
                <a16:creationId xmlns:a16="http://schemas.microsoft.com/office/drawing/2014/main" id="{32478AE8-3A18-4EA2-8FE0-2363E842D7BF}"/>
              </a:ext>
            </a:extLst>
          </p:cNvPr>
          <p:cNvSpPr/>
          <p:nvPr/>
        </p:nvSpPr>
        <p:spPr>
          <a:xfrm>
            <a:off x="5653618" y="5638595"/>
            <a:ext cx="845147"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show</a:t>
            </a:r>
          </a:p>
        </p:txBody>
      </p:sp>
      <p:sp>
        <p:nvSpPr>
          <p:cNvPr id="45" name="Rectangle: Rounded Corners 44">
            <a:extLst>
              <a:ext uri="{FF2B5EF4-FFF2-40B4-BE49-F238E27FC236}">
                <a16:creationId xmlns:a16="http://schemas.microsoft.com/office/drawing/2014/main" id="{BB768470-5FF9-4E7A-9EE8-0E54555C8BD4}"/>
              </a:ext>
            </a:extLst>
          </p:cNvPr>
          <p:cNvSpPr/>
          <p:nvPr/>
        </p:nvSpPr>
        <p:spPr>
          <a:xfrm>
            <a:off x="2606409" y="5638595"/>
            <a:ext cx="1566087"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programme</a:t>
            </a:r>
          </a:p>
        </p:txBody>
      </p:sp>
      <p:sp>
        <p:nvSpPr>
          <p:cNvPr id="46" name="Rectangle: Rounded Corners 45">
            <a:extLst>
              <a:ext uri="{FF2B5EF4-FFF2-40B4-BE49-F238E27FC236}">
                <a16:creationId xmlns:a16="http://schemas.microsoft.com/office/drawing/2014/main" id="{237492BE-3F54-479C-B6C3-2F84C3982A92}"/>
              </a:ext>
            </a:extLst>
          </p:cNvPr>
          <p:cNvSpPr/>
          <p:nvPr/>
        </p:nvSpPr>
        <p:spPr>
          <a:xfrm>
            <a:off x="6259115" y="5013821"/>
            <a:ext cx="1149643"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diversity</a:t>
            </a:r>
          </a:p>
        </p:txBody>
      </p:sp>
      <p:sp>
        <p:nvSpPr>
          <p:cNvPr id="47" name="Rectangle: Rounded Corners 46">
            <a:extLst>
              <a:ext uri="{FF2B5EF4-FFF2-40B4-BE49-F238E27FC236}">
                <a16:creationId xmlns:a16="http://schemas.microsoft.com/office/drawing/2014/main" id="{CCD79E24-A96F-4502-B8C0-D76C2ACC0F81}"/>
              </a:ext>
            </a:extLst>
          </p:cNvPr>
          <p:cNvSpPr/>
          <p:nvPr/>
        </p:nvSpPr>
        <p:spPr>
          <a:xfrm>
            <a:off x="10022250" y="5638595"/>
            <a:ext cx="739360"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sex</a:t>
            </a:r>
          </a:p>
        </p:txBody>
      </p:sp>
      <p:sp>
        <p:nvSpPr>
          <p:cNvPr id="49" name="Rectangle: Rounded Corners 48">
            <a:extLst>
              <a:ext uri="{FF2B5EF4-FFF2-40B4-BE49-F238E27FC236}">
                <a16:creationId xmlns:a16="http://schemas.microsoft.com/office/drawing/2014/main" id="{5C2BDCAC-D72C-4F93-B72F-D3C2FDA58D9A}"/>
              </a:ext>
            </a:extLst>
          </p:cNvPr>
          <p:cNvSpPr/>
          <p:nvPr/>
        </p:nvSpPr>
        <p:spPr>
          <a:xfrm>
            <a:off x="1917660" y="5013821"/>
            <a:ext cx="1371933"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challenge</a:t>
            </a:r>
          </a:p>
        </p:txBody>
      </p:sp>
      <p:sp>
        <p:nvSpPr>
          <p:cNvPr id="28" name="Action Button: Custom 16">
            <a:hlinkClick r:id="" action="ppaction://noaction" highlightClick="1">
              <a:snd r:embed="rId4" name="1. on peut regarder un spectacle.wav"/>
            </a:hlinkClick>
            <a:extLst>
              <a:ext uri="{FF2B5EF4-FFF2-40B4-BE49-F238E27FC236}">
                <a16:creationId xmlns:a16="http://schemas.microsoft.com/office/drawing/2014/main" id="{F5C4AA8A-320E-4A4B-BBEF-AAD67240E191}"/>
              </a:ext>
            </a:extLst>
          </p:cNvPr>
          <p:cNvSpPr/>
          <p:nvPr/>
        </p:nvSpPr>
        <p:spPr>
          <a:xfrm>
            <a:off x="228860" y="145169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5" name="4. cest une emission.wav"/>
            </a:hlinkClick>
            <a:extLst>
              <a:ext uri="{FF2B5EF4-FFF2-40B4-BE49-F238E27FC236}">
                <a16:creationId xmlns:a16="http://schemas.microsoft.com/office/drawing/2014/main" id="{C6174FBB-7377-4058-8073-66CC7FC1CF88}"/>
              </a:ext>
            </a:extLst>
          </p:cNvPr>
          <p:cNvSpPr/>
          <p:nvPr/>
        </p:nvSpPr>
        <p:spPr>
          <a:xfrm>
            <a:off x="221994" y="2927595"/>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16">
            <a:hlinkClick r:id="" action="ppaction://noaction" highlightClick="1">
              <a:snd r:embed="rId6" name="3. rita baga a participe.wav"/>
            </a:hlinkClick>
            <a:extLst>
              <a:ext uri="{FF2B5EF4-FFF2-40B4-BE49-F238E27FC236}">
                <a16:creationId xmlns:a16="http://schemas.microsoft.com/office/drawing/2014/main" id="{02F0EE6B-CEB6-495C-96A1-7E9AAD25FA98}"/>
              </a:ext>
            </a:extLst>
          </p:cNvPr>
          <p:cNvSpPr/>
          <p:nvPr/>
        </p:nvSpPr>
        <p:spPr>
          <a:xfrm>
            <a:off x="221994" y="242834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16">
            <a:hlinkClick r:id="" action="ppaction://noaction" highlightClick="1">
              <a:snd r:embed="rId7" name="5. la marche des fiertes.wav"/>
            </a:hlinkClick>
            <a:extLst>
              <a:ext uri="{FF2B5EF4-FFF2-40B4-BE49-F238E27FC236}">
                <a16:creationId xmlns:a16="http://schemas.microsoft.com/office/drawing/2014/main" id="{3099F110-3D5F-484B-A60A-69BDDEA7ECFD}"/>
              </a:ext>
            </a:extLst>
          </p:cNvPr>
          <p:cNvSpPr/>
          <p:nvPr/>
        </p:nvSpPr>
        <p:spPr>
          <a:xfrm>
            <a:off x="221994" y="342684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9" name="Action Button: Custom 16">
            <a:hlinkClick r:id="" action="ppaction://noaction" highlightClick="1">
              <a:snd r:embed="rId8" name="2. rita baga est une artiste.wav"/>
            </a:hlinkClick>
            <a:extLst>
              <a:ext uri="{FF2B5EF4-FFF2-40B4-BE49-F238E27FC236}">
                <a16:creationId xmlns:a16="http://schemas.microsoft.com/office/drawing/2014/main" id="{4B20A91B-E4D7-4B3C-962C-C2D0414C6580}"/>
              </a:ext>
            </a:extLst>
          </p:cNvPr>
          <p:cNvSpPr/>
          <p:nvPr/>
        </p:nvSpPr>
        <p:spPr>
          <a:xfrm>
            <a:off x="224854" y="192910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9" name="6. une personne transgenre.wav"/>
            </a:hlinkClick>
            <a:extLst>
              <a:ext uri="{FF2B5EF4-FFF2-40B4-BE49-F238E27FC236}">
                <a16:creationId xmlns:a16="http://schemas.microsoft.com/office/drawing/2014/main" id="{C6148C0C-4A38-4BD8-8FE2-5F55B1EF4F59}"/>
              </a:ext>
            </a:extLst>
          </p:cNvPr>
          <p:cNvSpPr/>
          <p:nvPr/>
        </p:nvSpPr>
        <p:spPr>
          <a:xfrm>
            <a:off x="221994" y="392608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Action Button: Custom 16">
            <a:hlinkClick r:id="" action="ppaction://noaction" highlightClick="1">
              <a:snd r:embed="rId10" name="7. il peut etre.wav"/>
            </a:hlinkClick>
            <a:extLst>
              <a:ext uri="{FF2B5EF4-FFF2-40B4-BE49-F238E27FC236}">
                <a16:creationId xmlns:a16="http://schemas.microsoft.com/office/drawing/2014/main" id="{A6BBD679-2110-44BC-8141-3E609BEEBA3A}"/>
              </a:ext>
            </a:extLst>
          </p:cNvPr>
          <p:cNvSpPr/>
          <p:nvPr/>
        </p:nvSpPr>
        <p:spPr>
          <a:xfrm>
            <a:off x="221994" y="442533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TextBox 51">
            <a:extLst>
              <a:ext uri="{FF2B5EF4-FFF2-40B4-BE49-F238E27FC236}">
                <a16:creationId xmlns:a16="http://schemas.microsoft.com/office/drawing/2014/main" id="{85ECDDA5-C05D-493C-9B30-44F719251D6A}"/>
              </a:ext>
            </a:extLst>
          </p:cNvPr>
          <p:cNvSpPr txBox="1"/>
          <p:nvPr/>
        </p:nvSpPr>
        <p:spPr>
          <a:xfrm>
            <a:off x="649809" y="4432468"/>
            <a:ext cx="79212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peut être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défi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communiquer son identité de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genre aux autres.</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5" name="Picture 4" descr="Background pattern&#10;&#10;Description automatically generated">
            <a:extLst>
              <a:ext uri="{FF2B5EF4-FFF2-40B4-BE49-F238E27FC236}">
                <a16:creationId xmlns:a16="http://schemas.microsoft.com/office/drawing/2014/main" id="{4A80D91B-678E-4030-B786-1C70334005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4188" y="2532134"/>
            <a:ext cx="1277987" cy="1163486"/>
          </a:xfrm>
          <a:prstGeom prst="rect">
            <a:avLst/>
          </a:prstGeom>
        </p:spPr>
      </p:pic>
      <p:sp>
        <p:nvSpPr>
          <p:cNvPr id="6" name="Rectangle: Rounded Corners 5">
            <a:extLst>
              <a:ext uri="{FF2B5EF4-FFF2-40B4-BE49-F238E27FC236}">
                <a16:creationId xmlns:a16="http://schemas.microsoft.com/office/drawing/2014/main" id="{7B57C22B-CA31-4B8C-8184-8AFADE481A68}"/>
              </a:ext>
            </a:extLst>
          </p:cNvPr>
          <p:cNvSpPr/>
          <p:nvPr/>
        </p:nvSpPr>
        <p:spPr>
          <a:xfrm>
            <a:off x="3766033" y="1946995"/>
            <a:ext cx="1334184"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C29C0143-DAB2-493F-83C8-8F741D37ED0F}"/>
              </a:ext>
            </a:extLst>
          </p:cNvPr>
          <p:cNvSpPr/>
          <p:nvPr/>
        </p:nvSpPr>
        <p:spPr>
          <a:xfrm>
            <a:off x="2726643" y="1458016"/>
            <a:ext cx="1516654"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70DA3FF5-0319-4F16-9CDB-F3ED8077C0F5}"/>
              </a:ext>
            </a:extLst>
          </p:cNvPr>
          <p:cNvSpPr/>
          <p:nvPr/>
        </p:nvSpPr>
        <p:spPr>
          <a:xfrm>
            <a:off x="2222153" y="1946995"/>
            <a:ext cx="1207226"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4DC5370C-1CA4-4E43-8012-C0148BEA82F1}"/>
              </a:ext>
            </a:extLst>
          </p:cNvPr>
          <p:cNvSpPr/>
          <p:nvPr/>
        </p:nvSpPr>
        <p:spPr>
          <a:xfrm>
            <a:off x="5342786" y="3432429"/>
            <a:ext cx="768142"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D162C1F3-82BA-4FAA-A5FC-140127B22FC8}"/>
              </a:ext>
            </a:extLst>
          </p:cNvPr>
          <p:cNvSpPr/>
          <p:nvPr/>
        </p:nvSpPr>
        <p:spPr>
          <a:xfrm>
            <a:off x="1839787" y="2938279"/>
            <a:ext cx="1003452"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8D031764-76AA-43CD-BE94-AEE979CE45EA}"/>
              </a:ext>
            </a:extLst>
          </p:cNvPr>
          <p:cNvSpPr/>
          <p:nvPr/>
        </p:nvSpPr>
        <p:spPr>
          <a:xfrm>
            <a:off x="2305200" y="3951674"/>
            <a:ext cx="1208674"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6FBE272B-E72D-416C-B0D7-17042E591E5B}"/>
              </a:ext>
            </a:extLst>
          </p:cNvPr>
          <p:cNvSpPr/>
          <p:nvPr/>
        </p:nvSpPr>
        <p:spPr>
          <a:xfrm>
            <a:off x="2096375" y="2463075"/>
            <a:ext cx="1226198"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0443FDB4-35D0-4C10-B814-AE87998B9CE6}"/>
              </a:ext>
            </a:extLst>
          </p:cNvPr>
          <p:cNvSpPr/>
          <p:nvPr/>
        </p:nvSpPr>
        <p:spPr>
          <a:xfrm>
            <a:off x="4205952" y="2938279"/>
            <a:ext cx="1256987"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58E68167-3FDF-48BD-9E95-0FE17038D849}"/>
              </a:ext>
            </a:extLst>
          </p:cNvPr>
          <p:cNvSpPr/>
          <p:nvPr/>
        </p:nvSpPr>
        <p:spPr>
          <a:xfrm>
            <a:off x="3387200" y="2463075"/>
            <a:ext cx="1371933"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Rounded Corners 60">
            <a:extLst>
              <a:ext uri="{FF2B5EF4-FFF2-40B4-BE49-F238E27FC236}">
                <a16:creationId xmlns:a16="http://schemas.microsoft.com/office/drawing/2014/main" id="{6DB4010E-7812-499B-B434-24F798DF3AB4}"/>
              </a:ext>
            </a:extLst>
          </p:cNvPr>
          <p:cNvSpPr/>
          <p:nvPr/>
        </p:nvSpPr>
        <p:spPr>
          <a:xfrm>
            <a:off x="7125213" y="1946995"/>
            <a:ext cx="975738"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Rounded Corners 62">
            <a:extLst>
              <a:ext uri="{FF2B5EF4-FFF2-40B4-BE49-F238E27FC236}">
                <a16:creationId xmlns:a16="http://schemas.microsoft.com/office/drawing/2014/main" id="{40B92194-7C8E-4291-9143-C0BD3B70F824}"/>
              </a:ext>
            </a:extLst>
          </p:cNvPr>
          <p:cNvSpPr/>
          <p:nvPr/>
        </p:nvSpPr>
        <p:spPr>
          <a:xfrm>
            <a:off x="1990764" y="4420595"/>
            <a:ext cx="768070"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Rounded Rectangle 46">
            <a:extLst>
              <a:ext uri="{FF2B5EF4-FFF2-40B4-BE49-F238E27FC236}">
                <a16:creationId xmlns:a16="http://schemas.microsoft.com/office/drawing/2014/main" id="{D5C79119-0C1A-4E53-81BC-F2EC839026F0}"/>
              </a:ext>
            </a:extLst>
          </p:cNvPr>
          <p:cNvSpPr/>
          <p:nvPr/>
        </p:nvSpPr>
        <p:spPr>
          <a:xfrm>
            <a:off x="6506729" y="248501"/>
            <a:ext cx="3537372" cy="76222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marche des fiertés </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pride</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biologique</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biological </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correspondre</a:t>
            </a:r>
            <a:r>
              <a:rPr kumimoji="0" lang="en-GB"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à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correspond to</a:t>
            </a:r>
          </a:p>
        </p:txBody>
      </p:sp>
      <p:sp>
        <p:nvSpPr>
          <p:cNvPr id="48" name="Rectangle: Rounded Corners 47">
            <a:extLst>
              <a:ext uri="{FF2B5EF4-FFF2-40B4-BE49-F238E27FC236}">
                <a16:creationId xmlns:a16="http://schemas.microsoft.com/office/drawing/2014/main" id="{15A0319D-94F1-467B-8711-C636666F1C6C}"/>
              </a:ext>
            </a:extLst>
          </p:cNvPr>
          <p:cNvSpPr/>
          <p:nvPr/>
        </p:nvSpPr>
        <p:spPr>
          <a:xfrm>
            <a:off x="8131394" y="1946995"/>
            <a:ext cx="1017391"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6D55173F-0A01-45AE-A2FB-F2F2F78A4C31}"/>
              </a:ext>
            </a:extLst>
          </p:cNvPr>
          <p:cNvSpPr/>
          <p:nvPr/>
        </p:nvSpPr>
        <p:spPr>
          <a:xfrm>
            <a:off x="9290130" y="3951674"/>
            <a:ext cx="581095"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Rounded Corners 61">
            <a:extLst>
              <a:ext uri="{FF2B5EF4-FFF2-40B4-BE49-F238E27FC236}">
                <a16:creationId xmlns:a16="http://schemas.microsoft.com/office/drawing/2014/main" id="{022E1C8D-245A-4177-8291-BB40BC02902B}"/>
              </a:ext>
            </a:extLst>
          </p:cNvPr>
          <p:cNvSpPr/>
          <p:nvPr/>
        </p:nvSpPr>
        <p:spPr>
          <a:xfrm>
            <a:off x="7458141" y="5013821"/>
            <a:ext cx="1665589"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transgender</a:t>
            </a:r>
          </a:p>
        </p:txBody>
      </p:sp>
      <p:sp>
        <p:nvSpPr>
          <p:cNvPr id="64" name="Rectangle: Rounded Corners 35">
            <a:extLst>
              <a:ext uri="{FF2B5EF4-FFF2-40B4-BE49-F238E27FC236}">
                <a16:creationId xmlns:a16="http://schemas.microsoft.com/office/drawing/2014/main" id="{259C62A6-0701-404D-957C-B16C97A6A226}"/>
              </a:ext>
            </a:extLst>
          </p:cNvPr>
          <p:cNvSpPr/>
          <p:nvPr/>
        </p:nvSpPr>
        <p:spPr>
          <a:xfrm>
            <a:off x="9197263" y="5013821"/>
            <a:ext cx="1149643"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genre</a:t>
            </a:r>
          </a:p>
        </p:txBody>
      </p:sp>
      <p:sp>
        <p:nvSpPr>
          <p:cNvPr id="67" name="Rectangle: Rounded Corners 58">
            <a:extLst>
              <a:ext uri="{FF2B5EF4-FFF2-40B4-BE49-F238E27FC236}">
                <a16:creationId xmlns:a16="http://schemas.microsoft.com/office/drawing/2014/main" id="{8D031764-76AA-43CD-BE94-AEE979CE45EA}"/>
              </a:ext>
            </a:extLst>
          </p:cNvPr>
          <p:cNvSpPr/>
          <p:nvPr/>
        </p:nvSpPr>
        <p:spPr>
          <a:xfrm>
            <a:off x="5566706" y="3934277"/>
            <a:ext cx="676691" cy="383196"/>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ounded Rectangular Callout 2">
            <a:extLst>
              <a:ext uri="{FF2B5EF4-FFF2-40B4-BE49-F238E27FC236}">
                <a16:creationId xmlns:a16="http://schemas.microsoft.com/office/drawing/2014/main" id="{89AEA7DE-E3F6-4592-9358-F81BFA0BF533}"/>
              </a:ext>
            </a:extLst>
          </p:cNvPr>
          <p:cNvSpPr/>
          <p:nvPr/>
        </p:nvSpPr>
        <p:spPr>
          <a:xfrm>
            <a:off x="1693221" y="1352338"/>
            <a:ext cx="8423659" cy="3449462"/>
          </a:xfrm>
          <a:prstGeom prst="wedgeRoundRectCallout">
            <a:avLst>
              <a:gd name="adj1" fmla="val -48665"/>
              <a:gd name="adj2" fmla="val 23230"/>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F0302020204030204"/>
                <a:ea typeface="+mn-ea"/>
                <a:cs typeface="+mn-cs"/>
              </a:rPr>
              <a:t>La Marche des Fiertés LGBT</a:t>
            </a:r>
            <a:r>
              <a:rPr kumimoji="0" lang="en-US" sz="2800" b="0" i="0" u="none" strike="noStrike" kern="1200" cap="none" spc="0" normalizeH="0" baseline="0" noProof="0" dirty="0">
                <a:ln>
                  <a:noFill/>
                </a:ln>
                <a:solidFill>
                  <a:prstClr val="white"/>
                </a:solidFill>
                <a:effectLst/>
                <a:uLnTx/>
                <a:uFillTx/>
                <a:latin typeface="Century Gothic" panose="020F0302020204030204"/>
                <a:ea typeface="+mn-ea"/>
                <a:cs typeface="+mn-cs"/>
              </a:rPr>
              <a:t> is Paris’ Gay Pride event, which takes place every summer. The parade travels through the centre of the city, ending at a square called </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Place de la République</a:t>
            </a:r>
            <a:r>
              <a:rPr kumimoji="0" lang="en-US" sz="2800" b="0" i="0" u="none" strike="noStrike" kern="1200" cap="none" spc="0" normalizeH="0" baseline="0" noProof="0" dirty="0">
                <a:ln>
                  <a:noFill/>
                </a:ln>
                <a:solidFill>
                  <a:prstClr val="white"/>
                </a:solidFill>
                <a:effectLst/>
                <a:uLnTx/>
                <a:uFillTx/>
                <a:latin typeface="Century Gothic" panose="020F0302020204030204"/>
                <a:ea typeface="+mn-ea"/>
                <a:cs typeface="+mn-cs"/>
              </a:rPr>
              <a:t>. It is a national event aimed at combatting homophobia and transphobia.</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147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24" presetClass="emph" presetSubtype="0" fill="hold" grpId="0" nodeType="withEffect">
                                  <p:stCondLst>
                                    <p:cond delay="0"/>
                                  </p:stCondLst>
                                  <p:childTnLst>
                                    <p:animClr clrSpc="hsl" dir="cw">
                                      <p:cBhvr override="childStyle">
                                        <p:cTn id="8" dur="500" fill="hold"/>
                                        <p:tgtEl>
                                          <p:spTgt spid="44"/>
                                        </p:tgtEl>
                                        <p:attrNameLst>
                                          <p:attrName>style.color</p:attrName>
                                        </p:attrNameLst>
                                      </p:cBhvr>
                                      <p:by>
                                        <p:hsl h="0" s="-12549" l="-25098"/>
                                      </p:by>
                                    </p:animClr>
                                    <p:animClr clrSpc="hsl" dir="cw">
                                      <p:cBhvr>
                                        <p:cTn id="9" dur="500" fill="hold"/>
                                        <p:tgtEl>
                                          <p:spTgt spid="44"/>
                                        </p:tgtEl>
                                        <p:attrNameLst>
                                          <p:attrName>fillcolor</p:attrName>
                                        </p:attrNameLst>
                                      </p:cBhvr>
                                      <p:by>
                                        <p:hsl h="0" s="-12549" l="-25098"/>
                                      </p:by>
                                    </p:animClr>
                                    <p:animClr clrSpc="hsl" dir="cw">
                                      <p:cBhvr>
                                        <p:cTn id="10" dur="500" fill="hold"/>
                                        <p:tgtEl>
                                          <p:spTgt spid="44"/>
                                        </p:tgtEl>
                                        <p:attrNameLst>
                                          <p:attrName>stroke.color</p:attrName>
                                        </p:attrNameLst>
                                      </p:cBhvr>
                                      <p:by>
                                        <p:hsl h="0" s="-12549" l="-25098"/>
                                      </p:by>
                                    </p:animClr>
                                    <p:set>
                                      <p:cBhvr>
                                        <p:cTn id="11" dur="500" fill="hold"/>
                                        <p:tgtEl>
                                          <p:spTgt spid="4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hidden"/>
                                      </p:to>
                                    </p:set>
                                  </p:childTnLst>
                                </p:cTn>
                              </p:par>
                              <p:par>
                                <p:cTn id="16" presetID="24" presetClass="emph" presetSubtype="0" fill="hold" grpId="0" nodeType="withEffect">
                                  <p:stCondLst>
                                    <p:cond delay="0"/>
                                  </p:stCondLst>
                                  <p:childTnLst>
                                    <p:animClr clrSpc="hsl" dir="cw">
                                      <p:cBhvr override="childStyle">
                                        <p:cTn id="17" dur="500" fill="hold"/>
                                        <p:tgtEl>
                                          <p:spTgt spid="37"/>
                                        </p:tgtEl>
                                        <p:attrNameLst>
                                          <p:attrName>style.color</p:attrName>
                                        </p:attrNameLst>
                                      </p:cBhvr>
                                      <p:by>
                                        <p:hsl h="0" s="-12549" l="-25098"/>
                                      </p:by>
                                    </p:animClr>
                                    <p:animClr clrSpc="hsl" dir="cw">
                                      <p:cBhvr>
                                        <p:cTn id="18" dur="500" fill="hold"/>
                                        <p:tgtEl>
                                          <p:spTgt spid="37"/>
                                        </p:tgtEl>
                                        <p:attrNameLst>
                                          <p:attrName>fillcolor</p:attrName>
                                        </p:attrNameLst>
                                      </p:cBhvr>
                                      <p:by>
                                        <p:hsl h="0" s="-12549" l="-25098"/>
                                      </p:by>
                                    </p:animClr>
                                    <p:animClr clrSpc="hsl" dir="cw">
                                      <p:cBhvr>
                                        <p:cTn id="19" dur="500" fill="hold"/>
                                        <p:tgtEl>
                                          <p:spTgt spid="37"/>
                                        </p:tgtEl>
                                        <p:attrNameLst>
                                          <p:attrName>stroke.color</p:attrName>
                                        </p:attrNameLst>
                                      </p:cBhvr>
                                      <p:by>
                                        <p:hsl h="0" s="-12549" l="-25098"/>
                                      </p:by>
                                    </p:animClr>
                                    <p:set>
                                      <p:cBhvr>
                                        <p:cTn id="20" dur="500" fill="hold"/>
                                        <p:tgtEl>
                                          <p:spTgt spid="37"/>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24" presetClass="emph" presetSubtype="0" fill="hold" grpId="0" nodeType="withEffect">
                                  <p:stCondLst>
                                    <p:cond delay="0"/>
                                  </p:stCondLst>
                                  <p:childTnLst>
                                    <p:animClr clrSpc="hsl" dir="cw">
                                      <p:cBhvr override="childStyle">
                                        <p:cTn id="26" dur="500" fill="hold"/>
                                        <p:tgtEl>
                                          <p:spTgt spid="38"/>
                                        </p:tgtEl>
                                        <p:attrNameLst>
                                          <p:attrName>style.color</p:attrName>
                                        </p:attrNameLst>
                                      </p:cBhvr>
                                      <p:by>
                                        <p:hsl h="0" s="-12549" l="-25098"/>
                                      </p:by>
                                    </p:animClr>
                                    <p:animClr clrSpc="hsl" dir="cw">
                                      <p:cBhvr>
                                        <p:cTn id="27" dur="500" fill="hold"/>
                                        <p:tgtEl>
                                          <p:spTgt spid="38"/>
                                        </p:tgtEl>
                                        <p:attrNameLst>
                                          <p:attrName>fillcolor</p:attrName>
                                        </p:attrNameLst>
                                      </p:cBhvr>
                                      <p:by>
                                        <p:hsl h="0" s="-12549" l="-25098"/>
                                      </p:by>
                                    </p:animClr>
                                    <p:animClr clrSpc="hsl" dir="cw">
                                      <p:cBhvr>
                                        <p:cTn id="28" dur="500" fill="hold"/>
                                        <p:tgtEl>
                                          <p:spTgt spid="38"/>
                                        </p:tgtEl>
                                        <p:attrNameLst>
                                          <p:attrName>stroke.color</p:attrName>
                                        </p:attrNameLst>
                                      </p:cBhvr>
                                      <p:by>
                                        <p:hsl h="0" s="-12549" l="-25098"/>
                                      </p:by>
                                    </p:animClr>
                                    <p:set>
                                      <p:cBhvr>
                                        <p:cTn id="29" dur="500" fill="hold"/>
                                        <p:tgtEl>
                                          <p:spTgt spid="38"/>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61"/>
                                        </p:tgtEl>
                                        <p:attrNameLst>
                                          <p:attrName>style.visibility</p:attrName>
                                        </p:attrNameLst>
                                      </p:cBhvr>
                                      <p:to>
                                        <p:strVal val="hidden"/>
                                      </p:to>
                                    </p:set>
                                  </p:childTnLst>
                                </p:cTn>
                              </p:par>
                              <p:par>
                                <p:cTn id="34" presetID="24" presetClass="emph" presetSubtype="0" fill="hold" grpId="0" nodeType="withEffect">
                                  <p:stCondLst>
                                    <p:cond delay="0"/>
                                  </p:stCondLst>
                                  <p:childTnLst>
                                    <p:animClr clrSpc="hsl" dir="cw">
                                      <p:cBhvr override="childStyle">
                                        <p:cTn id="35" dur="500" fill="hold"/>
                                        <p:tgtEl>
                                          <p:spTgt spid="41"/>
                                        </p:tgtEl>
                                        <p:attrNameLst>
                                          <p:attrName>style.color</p:attrName>
                                        </p:attrNameLst>
                                      </p:cBhvr>
                                      <p:by>
                                        <p:hsl h="0" s="-12549" l="-25098"/>
                                      </p:by>
                                    </p:animClr>
                                    <p:animClr clrSpc="hsl" dir="cw">
                                      <p:cBhvr>
                                        <p:cTn id="36" dur="500" fill="hold"/>
                                        <p:tgtEl>
                                          <p:spTgt spid="41"/>
                                        </p:tgtEl>
                                        <p:attrNameLst>
                                          <p:attrName>fillcolor</p:attrName>
                                        </p:attrNameLst>
                                      </p:cBhvr>
                                      <p:by>
                                        <p:hsl h="0" s="-12549" l="-25098"/>
                                      </p:by>
                                    </p:animClr>
                                    <p:animClr clrSpc="hsl" dir="cw">
                                      <p:cBhvr>
                                        <p:cTn id="37" dur="500" fill="hold"/>
                                        <p:tgtEl>
                                          <p:spTgt spid="41"/>
                                        </p:tgtEl>
                                        <p:attrNameLst>
                                          <p:attrName>stroke.color</p:attrName>
                                        </p:attrNameLst>
                                      </p:cBhvr>
                                      <p:by>
                                        <p:hsl h="0" s="-12549" l="-25098"/>
                                      </p:by>
                                    </p:animClr>
                                    <p:set>
                                      <p:cBhvr>
                                        <p:cTn id="38" dur="500" fill="hold"/>
                                        <p:tgtEl>
                                          <p:spTgt spid="41"/>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24" presetClass="emph" presetSubtype="0" fill="hold" grpId="0" nodeType="withEffect">
                                  <p:stCondLst>
                                    <p:cond delay="0"/>
                                  </p:stCondLst>
                                  <p:childTnLst>
                                    <p:animClr clrSpc="hsl" dir="cw">
                                      <p:cBhvr override="childStyle">
                                        <p:cTn id="44" dur="500" fill="hold"/>
                                        <p:tgtEl>
                                          <p:spTgt spid="42"/>
                                        </p:tgtEl>
                                        <p:attrNameLst>
                                          <p:attrName>style.color</p:attrName>
                                        </p:attrNameLst>
                                      </p:cBhvr>
                                      <p:by>
                                        <p:hsl h="0" s="-12549" l="-25098"/>
                                      </p:by>
                                    </p:animClr>
                                    <p:animClr clrSpc="hsl" dir="cw">
                                      <p:cBhvr>
                                        <p:cTn id="45" dur="500" fill="hold"/>
                                        <p:tgtEl>
                                          <p:spTgt spid="42"/>
                                        </p:tgtEl>
                                        <p:attrNameLst>
                                          <p:attrName>fillcolor</p:attrName>
                                        </p:attrNameLst>
                                      </p:cBhvr>
                                      <p:by>
                                        <p:hsl h="0" s="-12549" l="-25098"/>
                                      </p:by>
                                    </p:animClr>
                                    <p:animClr clrSpc="hsl" dir="cw">
                                      <p:cBhvr>
                                        <p:cTn id="46" dur="500" fill="hold"/>
                                        <p:tgtEl>
                                          <p:spTgt spid="42"/>
                                        </p:tgtEl>
                                        <p:attrNameLst>
                                          <p:attrName>stroke.color</p:attrName>
                                        </p:attrNameLst>
                                      </p:cBhvr>
                                      <p:by>
                                        <p:hsl h="0" s="-12549" l="-25098"/>
                                      </p:by>
                                    </p:animClr>
                                    <p:set>
                                      <p:cBhvr>
                                        <p:cTn id="47" dur="500" fill="hold"/>
                                        <p:tgtEl>
                                          <p:spTgt spid="42"/>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hidden"/>
                                      </p:to>
                                    </p:set>
                                  </p:childTnLst>
                                </p:cTn>
                              </p:par>
                              <p:par>
                                <p:cTn id="52" presetID="24" presetClass="emph" presetSubtype="0" fill="hold" grpId="0" nodeType="withEffect">
                                  <p:stCondLst>
                                    <p:cond delay="0"/>
                                  </p:stCondLst>
                                  <p:childTnLst>
                                    <p:animClr clrSpc="hsl" dir="cw">
                                      <p:cBhvr override="childStyle">
                                        <p:cTn id="53" dur="500" fill="hold"/>
                                        <p:tgtEl>
                                          <p:spTgt spid="35"/>
                                        </p:tgtEl>
                                        <p:attrNameLst>
                                          <p:attrName>style.color</p:attrName>
                                        </p:attrNameLst>
                                      </p:cBhvr>
                                      <p:by>
                                        <p:hsl h="0" s="-12549" l="-25098"/>
                                      </p:by>
                                    </p:animClr>
                                    <p:animClr clrSpc="hsl" dir="cw">
                                      <p:cBhvr>
                                        <p:cTn id="54" dur="500" fill="hold"/>
                                        <p:tgtEl>
                                          <p:spTgt spid="35"/>
                                        </p:tgtEl>
                                        <p:attrNameLst>
                                          <p:attrName>fillcolor</p:attrName>
                                        </p:attrNameLst>
                                      </p:cBhvr>
                                      <p:by>
                                        <p:hsl h="0" s="-12549" l="-25098"/>
                                      </p:by>
                                    </p:animClr>
                                    <p:animClr clrSpc="hsl" dir="cw">
                                      <p:cBhvr>
                                        <p:cTn id="55" dur="500" fill="hold"/>
                                        <p:tgtEl>
                                          <p:spTgt spid="35"/>
                                        </p:tgtEl>
                                        <p:attrNameLst>
                                          <p:attrName>stroke.color</p:attrName>
                                        </p:attrNameLst>
                                      </p:cBhvr>
                                      <p:by>
                                        <p:hsl h="0" s="-12549" l="-25098"/>
                                      </p:by>
                                    </p:animClr>
                                    <p:set>
                                      <p:cBhvr>
                                        <p:cTn id="56" dur="500" fill="hold"/>
                                        <p:tgtEl>
                                          <p:spTgt spid="35"/>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hidden"/>
                                      </p:to>
                                    </p:set>
                                  </p:childTnLst>
                                </p:cTn>
                              </p:par>
                              <p:par>
                                <p:cTn id="61" presetID="24" presetClass="emph" presetSubtype="0" fill="hold" grpId="0" nodeType="withEffect">
                                  <p:stCondLst>
                                    <p:cond delay="0"/>
                                  </p:stCondLst>
                                  <p:childTnLst>
                                    <p:animClr clrSpc="hsl" dir="cw">
                                      <p:cBhvr override="childStyle">
                                        <p:cTn id="62" dur="500" fill="hold"/>
                                        <p:tgtEl>
                                          <p:spTgt spid="36"/>
                                        </p:tgtEl>
                                        <p:attrNameLst>
                                          <p:attrName>style.color</p:attrName>
                                        </p:attrNameLst>
                                      </p:cBhvr>
                                      <p:by>
                                        <p:hsl h="0" s="-12549" l="-25098"/>
                                      </p:by>
                                    </p:animClr>
                                    <p:animClr clrSpc="hsl" dir="cw">
                                      <p:cBhvr>
                                        <p:cTn id="63" dur="500" fill="hold"/>
                                        <p:tgtEl>
                                          <p:spTgt spid="36"/>
                                        </p:tgtEl>
                                        <p:attrNameLst>
                                          <p:attrName>fillcolor</p:attrName>
                                        </p:attrNameLst>
                                      </p:cBhvr>
                                      <p:by>
                                        <p:hsl h="0" s="-12549" l="-25098"/>
                                      </p:by>
                                    </p:animClr>
                                    <p:animClr clrSpc="hsl" dir="cw">
                                      <p:cBhvr>
                                        <p:cTn id="64" dur="500" fill="hold"/>
                                        <p:tgtEl>
                                          <p:spTgt spid="36"/>
                                        </p:tgtEl>
                                        <p:attrNameLst>
                                          <p:attrName>stroke.color</p:attrName>
                                        </p:attrNameLst>
                                      </p:cBhvr>
                                      <p:by>
                                        <p:hsl h="0" s="-12549" l="-25098"/>
                                      </p:by>
                                    </p:animClr>
                                    <p:set>
                                      <p:cBhvr>
                                        <p:cTn id="65" dur="500" fill="hold"/>
                                        <p:tgtEl>
                                          <p:spTgt spid="36"/>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56"/>
                                        </p:tgtEl>
                                        <p:attrNameLst>
                                          <p:attrName>style.visibility</p:attrName>
                                        </p:attrNameLst>
                                      </p:cBhvr>
                                      <p:to>
                                        <p:strVal val="hidden"/>
                                      </p:to>
                                    </p:set>
                                  </p:childTnLst>
                                </p:cTn>
                              </p:par>
                              <p:par>
                                <p:cTn id="70" presetID="24" presetClass="emph" presetSubtype="0" fill="hold" grpId="0" nodeType="withEffect">
                                  <p:stCondLst>
                                    <p:cond delay="0"/>
                                  </p:stCondLst>
                                  <p:childTnLst>
                                    <p:animClr clrSpc="hsl" dir="cw">
                                      <p:cBhvr override="childStyle">
                                        <p:cTn id="71" dur="500" fill="hold"/>
                                        <p:tgtEl>
                                          <p:spTgt spid="45"/>
                                        </p:tgtEl>
                                        <p:attrNameLst>
                                          <p:attrName>style.color</p:attrName>
                                        </p:attrNameLst>
                                      </p:cBhvr>
                                      <p:by>
                                        <p:hsl h="0" s="-12549" l="-25098"/>
                                      </p:by>
                                    </p:animClr>
                                    <p:animClr clrSpc="hsl" dir="cw">
                                      <p:cBhvr>
                                        <p:cTn id="72" dur="500" fill="hold"/>
                                        <p:tgtEl>
                                          <p:spTgt spid="45"/>
                                        </p:tgtEl>
                                        <p:attrNameLst>
                                          <p:attrName>fillcolor</p:attrName>
                                        </p:attrNameLst>
                                      </p:cBhvr>
                                      <p:by>
                                        <p:hsl h="0" s="-12549" l="-25098"/>
                                      </p:by>
                                    </p:animClr>
                                    <p:animClr clrSpc="hsl" dir="cw">
                                      <p:cBhvr>
                                        <p:cTn id="73" dur="500" fill="hold"/>
                                        <p:tgtEl>
                                          <p:spTgt spid="45"/>
                                        </p:tgtEl>
                                        <p:attrNameLst>
                                          <p:attrName>stroke.color</p:attrName>
                                        </p:attrNameLst>
                                      </p:cBhvr>
                                      <p:by>
                                        <p:hsl h="0" s="-12549" l="-25098"/>
                                      </p:by>
                                    </p:animClr>
                                    <p:set>
                                      <p:cBhvr>
                                        <p:cTn id="74" dur="500" fill="hold"/>
                                        <p:tgtEl>
                                          <p:spTgt spid="45"/>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hidden"/>
                                      </p:to>
                                    </p:set>
                                  </p:childTnLst>
                                </p:cTn>
                              </p:par>
                              <p:par>
                                <p:cTn id="79" presetID="24" presetClass="emph" presetSubtype="0" fill="hold" grpId="0" nodeType="withEffect">
                                  <p:stCondLst>
                                    <p:cond delay="0"/>
                                  </p:stCondLst>
                                  <p:childTnLst>
                                    <p:animClr clrSpc="hsl" dir="cw">
                                      <p:cBhvr override="childStyle">
                                        <p:cTn id="80" dur="500" fill="hold"/>
                                        <p:tgtEl>
                                          <p:spTgt spid="46"/>
                                        </p:tgtEl>
                                        <p:attrNameLst>
                                          <p:attrName>style.color</p:attrName>
                                        </p:attrNameLst>
                                      </p:cBhvr>
                                      <p:by>
                                        <p:hsl h="0" s="-12549" l="-25098"/>
                                      </p:by>
                                    </p:animClr>
                                    <p:animClr clrSpc="hsl" dir="cw">
                                      <p:cBhvr>
                                        <p:cTn id="81" dur="500" fill="hold"/>
                                        <p:tgtEl>
                                          <p:spTgt spid="46"/>
                                        </p:tgtEl>
                                        <p:attrNameLst>
                                          <p:attrName>fillcolor</p:attrName>
                                        </p:attrNameLst>
                                      </p:cBhvr>
                                      <p:by>
                                        <p:hsl h="0" s="-12549" l="-25098"/>
                                      </p:by>
                                    </p:animClr>
                                    <p:animClr clrSpc="hsl" dir="cw">
                                      <p:cBhvr>
                                        <p:cTn id="82" dur="500" fill="hold"/>
                                        <p:tgtEl>
                                          <p:spTgt spid="46"/>
                                        </p:tgtEl>
                                        <p:attrNameLst>
                                          <p:attrName>stroke.color</p:attrName>
                                        </p:attrNameLst>
                                      </p:cBhvr>
                                      <p:by>
                                        <p:hsl h="0" s="-12549" l="-25098"/>
                                      </p:by>
                                    </p:animClr>
                                    <p:set>
                                      <p:cBhvr>
                                        <p:cTn id="83" dur="500" fill="hold"/>
                                        <p:tgtEl>
                                          <p:spTgt spid="46"/>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hidden"/>
                                      </p:to>
                                    </p:set>
                                  </p:childTnLst>
                                </p:cTn>
                              </p:par>
                              <p:par>
                                <p:cTn id="88" presetID="24" presetClass="emph" presetSubtype="0" fill="hold" grpId="0" nodeType="withEffect">
                                  <p:stCondLst>
                                    <p:cond delay="0"/>
                                  </p:stCondLst>
                                  <p:childTnLst>
                                    <p:animClr clrSpc="hsl" dir="cw">
                                      <p:cBhvr override="childStyle">
                                        <p:cTn id="89" dur="500" fill="hold"/>
                                        <p:tgtEl>
                                          <p:spTgt spid="43"/>
                                        </p:tgtEl>
                                        <p:attrNameLst>
                                          <p:attrName>style.color</p:attrName>
                                        </p:attrNameLst>
                                      </p:cBhvr>
                                      <p:by>
                                        <p:hsl h="0" s="-12549" l="-25098"/>
                                      </p:by>
                                    </p:animClr>
                                    <p:animClr clrSpc="hsl" dir="cw">
                                      <p:cBhvr>
                                        <p:cTn id="90" dur="500" fill="hold"/>
                                        <p:tgtEl>
                                          <p:spTgt spid="43"/>
                                        </p:tgtEl>
                                        <p:attrNameLst>
                                          <p:attrName>fillcolor</p:attrName>
                                        </p:attrNameLst>
                                      </p:cBhvr>
                                      <p:by>
                                        <p:hsl h="0" s="-12549" l="-25098"/>
                                      </p:by>
                                    </p:animClr>
                                    <p:animClr clrSpc="hsl" dir="cw">
                                      <p:cBhvr>
                                        <p:cTn id="91" dur="500" fill="hold"/>
                                        <p:tgtEl>
                                          <p:spTgt spid="43"/>
                                        </p:tgtEl>
                                        <p:attrNameLst>
                                          <p:attrName>stroke.color</p:attrName>
                                        </p:attrNameLst>
                                      </p:cBhvr>
                                      <p:by>
                                        <p:hsl h="0" s="-12549" l="-25098"/>
                                      </p:by>
                                    </p:animClr>
                                    <p:set>
                                      <p:cBhvr>
                                        <p:cTn id="92" dur="500" fill="hold"/>
                                        <p:tgtEl>
                                          <p:spTgt spid="43"/>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59"/>
                                        </p:tgtEl>
                                        <p:attrNameLst>
                                          <p:attrName>style.visibility</p:attrName>
                                        </p:attrNameLst>
                                      </p:cBhvr>
                                      <p:to>
                                        <p:strVal val="hidden"/>
                                      </p:to>
                                    </p:set>
                                  </p:childTnLst>
                                </p:cTn>
                              </p:par>
                              <p:par>
                                <p:cTn id="97" presetID="24" presetClass="emph" presetSubtype="0" fill="hold" grpId="0" nodeType="withEffect">
                                  <p:stCondLst>
                                    <p:cond delay="0"/>
                                  </p:stCondLst>
                                  <p:childTnLst>
                                    <p:animClr clrSpc="hsl" dir="cw">
                                      <p:cBhvr override="childStyle">
                                        <p:cTn id="98" dur="500" fill="hold"/>
                                        <p:tgtEl>
                                          <p:spTgt spid="62"/>
                                        </p:tgtEl>
                                        <p:attrNameLst>
                                          <p:attrName>style.color</p:attrName>
                                        </p:attrNameLst>
                                      </p:cBhvr>
                                      <p:by>
                                        <p:hsl h="0" s="-12549" l="-25098"/>
                                      </p:by>
                                    </p:animClr>
                                    <p:animClr clrSpc="hsl" dir="cw">
                                      <p:cBhvr>
                                        <p:cTn id="99" dur="500" fill="hold"/>
                                        <p:tgtEl>
                                          <p:spTgt spid="62"/>
                                        </p:tgtEl>
                                        <p:attrNameLst>
                                          <p:attrName>fillcolor</p:attrName>
                                        </p:attrNameLst>
                                      </p:cBhvr>
                                      <p:by>
                                        <p:hsl h="0" s="-12549" l="-25098"/>
                                      </p:by>
                                    </p:animClr>
                                    <p:animClr clrSpc="hsl" dir="cw">
                                      <p:cBhvr>
                                        <p:cTn id="100" dur="500" fill="hold"/>
                                        <p:tgtEl>
                                          <p:spTgt spid="62"/>
                                        </p:tgtEl>
                                        <p:attrNameLst>
                                          <p:attrName>stroke.color</p:attrName>
                                        </p:attrNameLst>
                                      </p:cBhvr>
                                      <p:by>
                                        <p:hsl h="0" s="-12549" l="-25098"/>
                                      </p:by>
                                    </p:animClr>
                                    <p:set>
                                      <p:cBhvr>
                                        <p:cTn id="101" dur="500" fill="hold"/>
                                        <p:tgtEl>
                                          <p:spTgt spid="62"/>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7"/>
                                        </p:tgtEl>
                                        <p:attrNameLst>
                                          <p:attrName>style.visibility</p:attrName>
                                        </p:attrNameLst>
                                      </p:cBhvr>
                                      <p:to>
                                        <p:strVal val="hidden"/>
                                      </p:to>
                                    </p:set>
                                  </p:childTnLst>
                                </p:cTn>
                              </p:par>
                              <p:par>
                                <p:cTn id="106" presetID="24" presetClass="emph" presetSubtype="0" fill="hold" grpId="0" nodeType="withEffect">
                                  <p:stCondLst>
                                    <p:cond delay="0"/>
                                  </p:stCondLst>
                                  <p:childTnLst>
                                    <p:animClr clrSpc="hsl" dir="cw">
                                      <p:cBhvr override="childStyle">
                                        <p:cTn id="107" dur="500" fill="hold"/>
                                        <p:tgtEl>
                                          <p:spTgt spid="64"/>
                                        </p:tgtEl>
                                        <p:attrNameLst>
                                          <p:attrName>style.color</p:attrName>
                                        </p:attrNameLst>
                                      </p:cBhvr>
                                      <p:by>
                                        <p:hsl h="0" s="-12549" l="-25098"/>
                                      </p:by>
                                    </p:animClr>
                                    <p:animClr clrSpc="hsl" dir="cw">
                                      <p:cBhvr>
                                        <p:cTn id="108" dur="500" fill="hold"/>
                                        <p:tgtEl>
                                          <p:spTgt spid="64"/>
                                        </p:tgtEl>
                                        <p:attrNameLst>
                                          <p:attrName>fillcolor</p:attrName>
                                        </p:attrNameLst>
                                      </p:cBhvr>
                                      <p:by>
                                        <p:hsl h="0" s="-12549" l="-25098"/>
                                      </p:by>
                                    </p:animClr>
                                    <p:animClr clrSpc="hsl" dir="cw">
                                      <p:cBhvr>
                                        <p:cTn id="109" dur="500" fill="hold"/>
                                        <p:tgtEl>
                                          <p:spTgt spid="64"/>
                                        </p:tgtEl>
                                        <p:attrNameLst>
                                          <p:attrName>stroke.color</p:attrName>
                                        </p:attrNameLst>
                                      </p:cBhvr>
                                      <p:by>
                                        <p:hsl h="0" s="-12549" l="-25098"/>
                                      </p:by>
                                    </p:animClr>
                                    <p:set>
                                      <p:cBhvr>
                                        <p:cTn id="110" dur="500" fill="hold"/>
                                        <p:tgtEl>
                                          <p:spTgt spid="64"/>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par>
                                <p:cTn id="115" presetID="24" presetClass="emph" presetSubtype="0" fill="hold" grpId="0" nodeType="withEffect">
                                  <p:stCondLst>
                                    <p:cond delay="0"/>
                                  </p:stCondLst>
                                  <p:childTnLst>
                                    <p:animClr clrSpc="hsl" dir="cw">
                                      <p:cBhvr override="childStyle">
                                        <p:cTn id="116" dur="500" fill="hold"/>
                                        <p:tgtEl>
                                          <p:spTgt spid="47"/>
                                        </p:tgtEl>
                                        <p:attrNameLst>
                                          <p:attrName>style.color</p:attrName>
                                        </p:attrNameLst>
                                      </p:cBhvr>
                                      <p:by>
                                        <p:hsl h="0" s="-12549" l="-25098"/>
                                      </p:by>
                                    </p:animClr>
                                    <p:animClr clrSpc="hsl" dir="cw">
                                      <p:cBhvr>
                                        <p:cTn id="117" dur="500" fill="hold"/>
                                        <p:tgtEl>
                                          <p:spTgt spid="47"/>
                                        </p:tgtEl>
                                        <p:attrNameLst>
                                          <p:attrName>fillcolor</p:attrName>
                                        </p:attrNameLst>
                                      </p:cBhvr>
                                      <p:by>
                                        <p:hsl h="0" s="-12549" l="-25098"/>
                                      </p:by>
                                    </p:animClr>
                                    <p:animClr clrSpc="hsl" dir="cw">
                                      <p:cBhvr>
                                        <p:cTn id="118" dur="500" fill="hold"/>
                                        <p:tgtEl>
                                          <p:spTgt spid="47"/>
                                        </p:tgtEl>
                                        <p:attrNameLst>
                                          <p:attrName>stroke.color</p:attrName>
                                        </p:attrNameLst>
                                      </p:cBhvr>
                                      <p:by>
                                        <p:hsl h="0" s="-12549" l="-25098"/>
                                      </p:by>
                                    </p:animClr>
                                    <p:set>
                                      <p:cBhvr>
                                        <p:cTn id="119" dur="500" fill="hold"/>
                                        <p:tgtEl>
                                          <p:spTgt spid="47"/>
                                        </p:tgtEl>
                                        <p:attrNameLst>
                                          <p:attrName>fill.type</p:attrName>
                                        </p:attrNameLst>
                                      </p:cBhvr>
                                      <p:to>
                                        <p:strVal val="solid"/>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63"/>
                                        </p:tgtEl>
                                        <p:attrNameLst>
                                          <p:attrName>style.visibility</p:attrName>
                                        </p:attrNameLst>
                                      </p:cBhvr>
                                      <p:to>
                                        <p:strVal val="hidden"/>
                                      </p:to>
                                    </p:set>
                                  </p:childTnLst>
                                </p:cTn>
                              </p:par>
                              <p:par>
                                <p:cTn id="124" presetID="24" presetClass="emph" presetSubtype="0" fill="hold" grpId="0" nodeType="withEffect">
                                  <p:stCondLst>
                                    <p:cond delay="0"/>
                                  </p:stCondLst>
                                  <p:childTnLst>
                                    <p:animClr clrSpc="hsl" dir="cw">
                                      <p:cBhvr override="childStyle">
                                        <p:cTn id="125" dur="500" fill="hold"/>
                                        <p:tgtEl>
                                          <p:spTgt spid="49"/>
                                        </p:tgtEl>
                                        <p:attrNameLst>
                                          <p:attrName>style.color</p:attrName>
                                        </p:attrNameLst>
                                      </p:cBhvr>
                                      <p:by>
                                        <p:hsl h="0" s="-12549" l="-25098"/>
                                      </p:by>
                                    </p:animClr>
                                    <p:animClr clrSpc="hsl" dir="cw">
                                      <p:cBhvr>
                                        <p:cTn id="126" dur="500" fill="hold"/>
                                        <p:tgtEl>
                                          <p:spTgt spid="49"/>
                                        </p:tgtEl>
                                        <p:attrNameLst>
                                          <p:attrName>fillcolor</p:attrName>
                                        </p:attrNameLst>
                                      </p:cBhvr>
                                      <p:by>
                                        <p:hsl h="0" s="-12549" l="-25098"/>
                                      </p:by>
                                    </p:animClr>
                                    <p:animClr clrSpc="hsl" dir="cw">
                                      <p:cBhvr>
                                        <p:cTn id="127" dur="500" fill="hold"/>
                                        <p:tgtEl>
                                          <p:spTgt spid="49"/>
                                        </p:tgtEl>
                                        <p:attrNameLst>
                                          <p:attrName>stroke.color</p:attrName>
                                        </p:attrNameLst>
                                      </p:cBhvr>
                                      <p:by>
                                        <p:hsl h="0" s="-12549" l="-25098"/>
                                      </p:by>
                                    </p:animClr>
                                    <p:set>
                                      <p:cBhvr>
                                        <p:cTn id="128" dur="500" fill="hold"/>
                                        <p:tgtEl>
                                          <p:spTgt spid="49"/>
                                        </p:tgtEl>
                                        <p:attrNameLst>
                                          <p:attrName>fill.type</p:attrName>
                                        </p:attrNameLst>
                                      </p:cBhvr>
                                      <p:to>
                                        <p:strVal val="solid"/>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P spid="47" grpId="0" animBg="1"/>
      <p:bldP spid="49" grpId="0" animBg="1"/>
      <p:bldP spid="6" grpId="0" animBg="1"/>
      <p:bldP spid="53" grpId="0" animBg="1"/>
      <p:bldP spid="54" grpId="0" animBg="1"/>
      <p:bldP spid="55" grpId="0" animBg="1"/>
      <p:bldP spid="56" grpId="0" animBg="1"/>
      <p:bldP spid="59" grpId="0" animBg="1"/>
      <p:bldP spid="57" grpId="0" animBg="1"/>
      <p:bldP spid="58" grpId="0" animBg="1"/>
      <p:bldP spid="60" grpId="0" animBg="1"/>
      <p:bldP spid="61" grpId="0" animBg="1"/>
      <p:bldP spid="63" grpId="0" animBg="1"/>
      <p:bldP spid="48" grpId="0" animBg="1"/>
      <p:bldP spid="50" grpId="0" animBg="1"/>
      <p:bldP spid="62" grpId="0" animBg="1"/>
      <p:bldP spid="64" grpId="0" animBg="1"/>
      <p:bldP spid="67" grpId="0" animBg="1"/>
      <p:bldP spid="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pronoms* neutres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DF9F18FC-1E50-40B0-91AC-36BA896007A3}"/>
              </a:ext>
            </a:extLst>
          </p:cNvPr>
          <p:cNvSpPr txBox="1"/>
          <p:nvPr/>
        </p:nvSpPr>
        <p:spPr>
          <a:xfrm>
            <a:off x="180000" y="1177224"/>
            <a:ext cx="11729920" cy="830997"/>
          </a:xfrm>
          <a:prstGeom prst="rect">
            <a:avLst/>
          </a:prstGeom>
          <a:noFill/>
        </p:spPr>
        <p:txBody>
          <a:bodyPr wrap="square" rtlCol="0">
            <a:spAutoFit/>
          </a:bodyPr>
          <a:lstStyle/>
          <a:p>
            <a:pPr lvl="0">
              <a:defRPr/>
            </a:pPr>
            <a:r>
              <a:rPr lang="fr-FR" sz="2400" dirty="0">
                <a:solidFill>
                  <a:srgbClr val="104F75"/>
                </a:solidFill>
                <a:latin typeface="Century Gothic" panose="020B0502020202020204" pitchFamily="34" charset="0"/>
              </a:rPr>
              <a:t>Morgan, une personne non-binaire, arrive de l’Angleterre</a:t>
            </a:r>
            <a:r>
              <a:rPr kumimoji="0" lang="fr-FR" sz="2400" b="0" i="0" u="none" strike="noStrike" kern="1200" cap="none" spc="0" normalizeH="0" dirty="0">
                <a:ln>
                  <a:noFill/>
                </a:ln>
                <a:solidFill>
                  <a:srgbClr val="104F75"/>
                </a:solidFill>
                <a:effectLst/>
                <a:uLnTx/>
                <a:uFillTx/>
                <a:latin typeface="Century Gothic" panose="020F0302020204030204"/>
                <a:ea typeface="+mn-ea"/>
                <a:cs typeface="+mn-cs"/>
              </a:rPr>
              <a:t> dans la classe de Léa. Léa a des questions sur les pronoms neutres en</a:t>
            </a:r>
            <a:r>
              <a:rPr lang="fr-FR" sz="2400" dirty="0">
                <a:solidFill>
                  <a:srgbClr val="104F75"/>
                </a:solidFill>
                <a:latin typeface="Century Gothic" panose="020B0502020202020204" pitchFamily="34" charset="0"/>
              </a:rPr>
              <a:t> français et en anglais.</a:t>
            </a:r>
            <a:endParaRPr kumimoji="0" lang="fr-FR" sz="2400" b="0" i="0" u="none" strike="noStrike" kern="1200" cap="none" spc="0" normalizeH="0" dirty="0">
              <a:ln>
                <a:noFill/>
              </a:ln>
              <a:solidFill>
                <a:srgbClr val="104F75"/>
              </a:solidFill>
              <a:effectLst/>
              <a:uLnTx/>
              <a:uFillTx/>
              <a:latin typeface="Century Gothic" panose="020F0302020204030204"/>
              <a:ea typeface="+mn-ea"/>
              <a:cs typeface="+mn-cs"/>
            </a:endParaRPr>
          </a:p>
        </p:txBody>
      </p:sp>
      <p:pic>
        <p:nvPicPr>
          <p:cNvPr id="9" name="Picture 8" descr="A picture containing toy, doll&#10;&#10;Description automatically generated">
            <a:extLst>
              <a:ext uri="{FF2B5EF4-FFF2-40B4-BE49-F238E27FC236}">
                <a16:creationId xmlns:a16="http://schemas.microsoft.com/office/drawing/2014/main" id="{6D2F3FB7-703B-49B3-ACFB-B6D66FC7F4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0" t="21918" r="14790"/>
          <a:stretch/>
        </p:blipFill>
        <p:spPr>
          <a:xfrm>
            <a:off x="140611" y="2367824"/>
            <a:ext cx="1505756" cy="179281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52" l="1724" r="96552">
                        <a14:foregroundMark x1="41379" y1="51099" x2="51149" y2="50549"/>
                        <a14:foregroundMark x1="65517" y1="51099" x2="65517" y2="51099"/>
                        <a14:foregroundMark x1="65517" y1="51099" x2="65517" y2="51099"/>
                        <a14:foregroundMark x1="63793" y1="47802" x2="63793" y2="47802"/>
                        <a14:foregroundMark x1="63793" y1="47802" x2="63793" y2="47802"/>
                        <a14:foregroundMark x1="43678" y1="48901" x2="43678" y2="48901"/>
                        <a14:foregroundMark x1="43678" y1="48901" x2="43678" y2="48901"/>
                        <a14:foregroundMark x1="43678" y1="48901" x2="43678" y2="48901"/>
                      </a14:backgroundRemoval>
                    </a14:imgEffect>
                  </a14:imgLayer>
                </a14:imgProps>
              </a:ext>
            </a:extLst>
          </a:blip>
          <a:stretch>
            <a:fillRect/>
          </a:stretch>
        </p:blipFill>
        <p:spPr>
          <a:xfrm>
            <a:off x="10487719" y="4688099"/>
            <a:ext cx="1591886" cy="1665076"/>
          </a:xfrm>
          <a:prstGeom prst="rect">
            <a:avLst/>
          </a:prstGeom>
        </p:spPr>
      </p:pic>
      <p:sp>
        <p:nvSpPr>
          <p:cNvPr id="5" name="Rounded Rectangular Callout 4"/>
          <p:cNvSpPr/>
          <p:nvPr/>
        </p:nvSpPr>
        <p:spPr>
          <a:xfrm>
            <a:off x="1426094" y="2210489"/>
            <a:ext cx="3102553" cy="914400"/>
          </a:xfrm>
          <a:prstGeom prst="wedgeRoundRectCallout">
            <a:avLst>
              <a:gd name="adj1" fmla="val -37726"/>
              <a:gd name="adj2" fmla="val 75000"/>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latin typeface="Century Gothic" panose="020B0502020202020204" pitchFamily="34" charset="0"/>
              </a:rPr>
              <a:t>1. Salut Morgan ! Quels pronoms utilises-tu ?</a:t>
            </a:r>
          </a:p>
        </p:txBody>
      </p:sp>
      <p:sp>
        <p:nvSpPr>
          <p:cNvPr id="12" name="Rounded Rectangular Callout 11"/>
          <p:cNvSpPr/>
          <p:nvPr/>
        </p:nvSpPr>
        <p:spPr>
          <a:xfrm>
            <a:off x="2671869" y="3279829"/>
            <a:ext cx="3427018" cy="1001927"/>
          </a:xfrm>
          <a:prstGeom prst="wedgeRoundRectCallout">
            <a:avLst>
              <a:gd name="adj1" fmla="val -58383"/>
              <a:gd name="adj2" fmla="val -23925"/>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latin typeface="Century Gothic" panose="020B0502020202020204" pitchFamily="34" charset="0"/>
              </a:rPr>
              <a:t>3.     J’    utilise ‘elle’. Tu utilisais ‘iel’ en Angleterre aussi?</a:t>
            </a:r>
          </a:p>
        </p:txBody>
      </p:sp>
      <p:sp>
        <p:nvSpPr>
          <p:cNvPr id="13" name="Rounded Rectangular Callout 12"/>
          <p:cNvSpPr/>
          <p:nvPr/>
        </p:nvSpPr>
        <p:spPr>
          <a:xfrm>
            <a:off x="6457244" y="2770256"/>
            <a:ext cx="5371277" cy="1603254"/>
          </a:xfrm>
          <a:prstGeom prst="wedgeRoundRectCallout">
            <a:avLst>
              <a:gd name="adj1" fmla="val 32037"/>
              <a:gd name="adj2" fmla="val 68736"/>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latin typeface="Century Gothic" panose="020B0502020202020204" pitchFamily="34" charset="0"/>
              </a:rPr>
              <a:t>4. </a:t>
            </a:r>
            <a:r>
              <a:rPr lang="fr-FR" sz="2000" dirty="0">
                <a:solidFill>
                  <a:schemeClr val="accent5">
                    <a:lumMod val="50000"/>
                  </a:schemeClr>
                </a:solidFill>
                <a:latin typeface="Century Gothic" panose="020B0502020202020204" pitchFamily="34" charset="0"/>
              </a:rPr>
              <a:t>Non -    il   y a déjà un pronom neutre en anglais.   On    dit ‘they’ pour une personne non-binaire. Mais    il    n’y avait pas un mot comme ça en français. On a créé un nouveau mot alors.</a:t>
            </a:r>
          </a:p>
        </p:txBody>
      </p:sp>
      <p:sp>
        <p:nvSpPr>
          <p:cNvPr id="14" name="Rounded Rectangular Callout 13"/>
          <p:cNvSpPr/>
          <p:nvPr/>
        </p:nvSpPr>
        <p:spPr>
          <a:xfrm>
            <a:off x="140611" y="4438742"/>
            <a:ext cx="3145765" cy="1765739"/>
          </a:xfrm>
          <a:prstGeom prst="wedgeRoundRectCallout">
            <a:avLst>
              <a:gd name="adj1" fmla="val -28492"/>
              <a:gd name="adj2" fmla="val -75803"/>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fr-FR" sz="2000" dirty="0">
                <a:solidFill>
                  <a:schemeClr val="accent5">
                    <a:lumMod val="50000"/>
                  </a:schemeClr>
                </a:solidFill>
                <a:latin typeface="Century Gothic" panose="020B0502020202020204" pitchFamily="34" charset="0"/>
              </a:rPr>
              <a:t>5. Oui, c’est vrai – ‘leur’ et ‘leurs’ sont des mots neutres, mais ‘elles’ et ‘ils’ sont genrés*. Tu  disais quoi avant ?</a:t>
            </a:r>
          </a:p>
        </p:txBody>
      </p:sp>
      <p:sp>
        <p:nvSpPr>
          <p:cNvPr id="15" name="Rounded Rectangular Callout 14"/>
          <p:cNvSpPr/>
          <p:nvPr/>
        </p:nvSpPr>
        <p:spPr>
          <a:xfrm>
            <a:off x="3415713" y="4610540"/>
            <a:ext cx="7163630" cy="1982284"/>
          </a:xfrm>
          <a:prstGeom prst="wedgeRoundRectCallout">
            <a:avLst>
              <a:gd name="adj1" fmla="val 54866"/>
              <a:gd name="adj2" fmla="val 11279"/>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fr-FR" sz="2000" dirty="0">
                <a:solidFill>
                  <a:schemeClr val="accent5">
                    <a:lumMod val="50000"/>
                  </a:schemeClr>
                </a:solidFill>
                <a:latin typeface="Century Gothic" panose="020B0502020202020204" pitchFamily="34" charset="0"/>
              </a:rPr>
              <a:t>6. Pendant longtemps,     je    demandais le pronom ‘on.’ Après,    j’      utilisais ‘iel’ seulement avec mes amis proches dans la communauté non-binaire. Maintenant,    on      trouve ce pronom de plus en plus* dans la langue générale, mais la fréquence d’utilisation est moins qu’en anglais et    chacun    a ses préférences personnelles.</a:t>
            </a:r>
          </a:p>
        </p:txBody>
      </p:sp>
      <p:sp>
        <p:nvSpPr>
          <p:cNvPr id="11" name="Rounded Rectangular Callout 10"/>
          <p:cNvSpPr/>
          <p:nvPr/>
        </p:nvSpPr>
        <p:spPr>
          <a:xfrm>
            <a:off x="4953966" y="2155503"/>
            <a:ext cx="7025832" cy="467471"/>
          </a:xfrm>
          <a:prstGeom prst="wedgeRoundRectCallout">
            <a:avLst>
              <a:gd name="adj1" fmla="val 35234"/>
              <a:gd name="adj2" fmla="val 70096"/>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latin typeface="Century Gothic" panose="020B0502020202020204" pitchFamily="34" charset="0"/>
              </a:rPr>
              <a:t>2. Bonjour !    Je    préfère ‘iel’. Quels sont tes pronoms ?</a:t>
            </a:r>
          </a:p>
        </p:txBody>
      </p:sp>
      <p:sp>
        <p:nvSpPr>
          <p:cNvPr id="10" name="Rectangle 9"/>
          <p:cNvSpPr/>
          <p:nvPr/>
        </p:nvSpPr>
        <p:spPr>
          <a:xfrm>
            <a:off x="3534044" y="2677099"/>
            <a:ext cx="904043"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tu/on ?</a:t>
            </a:r>
          </a:p>
        </p:txBody>
      </p:sp>
      <p:sp>
        <p:nvSpPr>
          <p:cNvPr id="17" name="Rectangle 16"/>
          <p:cNvSpPr/>
          <p:nvPr/>
        </p:nvSpPr>
        <p:spPr>
          <a:xfrm>
            <a:off x="6457245" y="2251207"/>
            <a:ext cx="735086"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Tu/Je</a:t>
            </a:r>
          </a:p>
        </p:txBody>
      </p:sp>
      <p:sp>
        <p:nvSpPr>
          <p:cNvPr id="18" name="Rectangle 17"/>
          <p:cNvSpPr/>
          <p:nvPr/>
        </p:nvSpPr>
        <p:spPr>
          <a:xfrm>
            <a:off x="3048171" y="3333954"/>
            <a:ext cx="735086"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J’/tu</a:t>
            </a:r>
          </a:p>
        </p:txBody>
      </p:sp>
      <p:sp>
        <p:nvSpPr>
          <p:cNvPr id="19" name="Rectangle 18"/>
          <p:cNvSpPr/>
          <p:nvPr/>
        </p:nvSpPr>
        <p:spPr>
          <a:xfrm>
            <a:off x="5265384" y="3333954"/>
            <a:ext cx="735086"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Tu/on</a:t>
            </a:r>
          </a:p>
        </p:txBody>
      </p:sp>
      <p:sp>
        <p:nvSpPr>
          <p:cNvPr id="20" name="Rectangle 19"/>
          <p:cNvSpPr/>
          <p:nvPr/>
        </p:nvSpPr>
        <p:spPr>
          <a:xfrm>
            <a:off x="7559100" y="2819099"/>
            <a:ext cx="583690"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j’/il</a:t>
            </a:r>
          </a:p>
        </p:txBody>
      </p:sp>
      <p:sp>
        <p:nvSpPr>
          <p:cNvPr id="21" name="Rectangle 20"/>
          <p:cNvSpPr/>
          <p:nvPr/>
        </p:nvSpPr>
        <p:spPr>
          <a:xfrm>
            <a:off x="8027484" y="3128410"/>
            <a:ext cx="720658"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On/tu</a:t>
            </a:r>
          </a:p>
        </p:txBody>
      </p:sp>
      <p:sp>
        <p:nvSpPr>
          <p:cNvPr id="22" name="Rectangle 21"/>
          <p:cNvSpPr/>
          <p:nvPr/>
        </p:nvSpPr>
        <p:spPr>
          <a:xfrm>
            <a:off x="9995653" y="3433852"/>
            <a:ext cx="583690"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dirty="0">
                <a:solidFill>
                  <a:schemeClr val="accent2"/>
                </a:solidFill>
                <a:latin typeface="Century Gothic" panose="020B0502020202020204" pitchFamily="34" charset="0"/>
              </a:rPr>
              <a:t>tu</a:t>
            </a:r>
            <a:r>
              <a:rPr lang="en-GB" sz="2000" dirty="0">
                <a:solidFill>
                  <a:schemeClr val="accent2"/>
                </a:solidFill>
                <a:latin typeface="Century Gothic" panose="020B0502020202020204" pitchFamily="34" charset="0"/>
              </a:rPr>
              <a:t>/il</a:t>
            </a:r>
          </a:p>
        </p:txBody>
      </p:sp>
      <p:sp>
        <p:nvSpPr>
          <p:cNvPr id="25" name="Rectangle 24"/>
          <p:cNvSpPr/>
          <p:nvPr/>
        </p:nvSpPr>
        <p:spPr>
          <a:xfrm>
            <a:off x="6396461" y="4688099"/>
            <a:ext cx="671390" cy="30229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je/on</a:t>
            </a:r>
          </a:p>
        </p:txBody>
      </p:sp>
      <p:sp>
        <p:nvSpPr>
          <p:cNvPr id="26" name="Rectangle 25"/>
          <p:cNvSpPr/>
          <p:nvPr/>
        </p:nvSpPr>
        <p:spPr>
          <a:xfrm>
            <a:off x="4772265" y="6204481"/>
            <a:ext cx="1323735" cy="29738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dirty="0">
                <a:solidFill>
                  <a:schemeClr val="accent2"/>
                </a:solidFill>
                <a:latin typeface="Century Gothic" panose="020B0502020202020204" pitchFamily="34" charset="0"/>
              </a:rPr>
              <a:t>chacun</a:t>
            </a:r>
            <a:r>
              <a:rPr lang="en-GB" sz="2000" dirty="0">
                <a:solidFill>
                  <a:schemeClr val="accent2"/>
                </a:solidFill>
                <a:latin typeface="Century Gothic" panose="020B0502020202020204" pitchFamily="34" charset="0"/>
              </a:rPr>
              <a:t>/</a:t>
            </a:r>
            <a:r>
              <a:rPr lang="fr-FR" sz="2000" dirty="0">
                <a:solidFill>
                  <a:schemeClr val="accent2"/>
                </a:solidFill>
                <a:latin typeface="Century Gothic" panose="020B0502020202020204" pitchFamily="34" charset="0"/>
              </a:rPr>
              <a:t>tu</a:t>
            </a:r>
          </a:p>
        </p:txBody>
      </p:sp>
      <p:sp>
        <p:nvSpPr>
          <p:cNvPr id="27" name="Rectangle 26"/>
          <p:cNvSpPr/>
          <p:nvPr/>
        </p:nvSpPr>
        <p:spPr>
          <a:xfrm>
            <a:off x="3519054" y="5611314"/>
            <a:ext cx="671390" cy="30229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dirty="0">
                <a:solidFill>
                  <a:schemeClr val="accent2"/>
                </a:solidFill>
                <a:latin typeface="Century Gothic" panose="020B0502020202020204" pitchFamily="34" charset="0"/>
              </a:rPr>
              <a:t>tu</a:t>
            </a:r>
            <a:r>
              <a:rPr lang="en-GB" sz="2000" dirty="0">
                <a:solidFill>
                  <a:schemeClr val="accent2"/>
                </a:solidFill>
                <a:latin typeface="Century Gothic" panose="020B0502020202020204" pitchFamily="34" charset="0"/>
              </a:rPr>
              <a:t>/on</a:t>
            </a:r>
          </a:p>
        </p:txBody>
      </p:sp>
      <p:sp>
        <p:nvSpPr>
          <p:cNvPr id="29" name="Rectangle 28"/>
          <p:cNvSpPr/>
          <p:nvPr/>
        </p:nvSpPr>
        <p:spPr>
          <a:xfrm>
            <a:off x="4982563" y="4990394"/>
            <a:ext cx="671390" cy="29738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j’/on</a:t>
            </a:r>
          </a:p>
        </p:txBody>
      </p:sp>
      <p:sp>
        <p:nvSpPr>
          <p:cNvPr id="30" name="Rounded Rectangle 46">
            <a:extLst>
              <a:ext uri="{FF2B5EF4-FFF2-40B4-BE49-F238E27FC236}">
                <a16:creationId xmlns:a16="http://schemas.microsoft.com/office/drawing/2014/main" id="{D5C79119-0C1A-4E53-81BC-F2EC839026F0}"/>
              </a:ext>
            </a:extLst>
          </p:cNvPr>
          <p:cNvSpPr/>
          <p:nvPr/>
        </p:nvSpPr>
        <p:spPr>
          <a:xfrm>
            <a:off x="6457244" y="249870"/>
            <a:ext cx="4167256" cy="67599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1600" b="1" dirty="0">
                <a:solidFill>
                  <a:prstClr val="white"/>
                </a:solidFill>
                <a:latin typeface="Century Gothic" panose="020B0502020202020204" pitchFamily="34" charset="0"/>
              </a:rPr>
              <a:t>pronom = </a:t>
            </a:r>
            <a:r>
              <a:rPr lang="fr-FR" sz="1600" dirty="0">
                <a:solidFill>
                  <a:prstClr val="white"/>
                </a:solidFill>
                <a:latin typeface="Century Gothic" panose="020B0502020202020204" pitchFamily="34" charset="0"/>
              </a:rPr>
              <a:t>pronoun | </a:t>
            </a:r>
            <a:r>
              <a:rPr lang="fr-FR" sz="1600" b="1" dirty="0">
                <a:solidFill>
                  <a:prstClr val="white"/>
                </a:solidFill>
                <a:latin typeface="Century Gothic" panose="020B0502020202020204" pitchFamily="34" charset="0"/>
              </a:rPr>
              <a:t>genré </a:t>
            </a:r>
            <a:r>
              <a:rPr lang="fr-FR" sz="1600" dirty="0">
                <a:solidFill>
                  <a:prstClr val="white"/>
                </a:solidFill>
                <a:latin typeface="Century Gothic" panose="020B0502020202020204" pitchFamily="34" charset="0"/>
              </a:rPr>
              <a:t>= gendered</a:t>
            </a:r>
            <a:br>
              <a:rPr lang="en-GB" sz="1600" dirty="0">
                <a:solidFill>
                  <a:prstClr val="white"/>
                </a:solidFill>
                <a:latin typeface="Century Gothic" panose="020B0502020202020204" pitchFamily="34" charset="0"/>
              </a:rPr>
            </a:br>
            <a:r>
              <a:rPr lang="fr-FR" sz="1600" b="1" dirty="0">
                <a:solidFill>
                  <a:prstClr val="white"/>
                </a:solidFill>
                <a:latin typeface="Century Gothic" panose="020B0502020202020204" pitchFamily="34" charset="0"/>
              </a:rPr>
              <a:t>de plus en plus</a:t>
            </a:r>
            <a:r>
              <a:rPr lang="en-GB" sz="1600" dirty="0">
                <a:solidFill>
                  <a:prstClr val="white"/>
                </a:solidFill>
                <a:latin typeface="Century Gothic" panose="020B0502020202020204" pitchFamily="34" charset="0"/>
              </a:rPr>
              <a:t> = more and more</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2313085" y="5486400"/>
            <a:ext cx="735086"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a:solidFill>
                  <a:schemeClr val="accent2"/>
                </a:solidFill>
                <a:latin typeface="Century Gothic" panose="020B0502020202020204" pitchFamily="34" charset="0"/>
              </a:rPr>
              <a:t>On/</a:t>
            </a:r>
            <a:r>
              <a:rPr lang="fr-FR" sz="2000" dirty="0">
                <a:solidFill>
                  <a:schemeClr val="accent2"/>
                </a:solidFill>
                <a:latin typeface="Century Gothic" panose="020B0502020202020204" pitchFamily="34" charset="0"/>
              </a:rPr>
              <a:t>tu</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0" grpId="0" animBg="1"/>
      <p:bldP spid="17" grpId="0"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5" grpId="0" animBg="1"/>
      <p:bldP spid="25" grpId="1" animBg="1"/>
      <p:bldP spid="26" grpId="0" animBg="1"/>
      <p:bldP spid="26" grpId="1" animBg="1"/>
      <p:bldP spid="27" grpId="0" animBg="1"/>
      <p:bldP spid="27" grpId="1" animBg="1"/>
      <p:bldP spid="29" grpId="0" animBg="1"/>
      <p:bldP spid="29" grpId="1" animBg="1"/>
      <p:bldP spid="24" grpId="0" animBg="1"/>
      <p:bldP spid="2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28; 38</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4000" dirty="0">
                <a:solidFill>
                  <a:schemeClr val="accent1">
                    <a:lumMod val="50000"/>
                  </a:schemeClr>
                </a:solidFill>
                <a:latin typeface="Century Gothic" panose="020F0302020204030204"/>
              </a:rPr>
              <a:t>reading, writing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lvl="0">
              <a:defRPr/>
            </a:pPr>
            <a:r>
              <a:rPr lang="en-GB" sz="4000" dirty="0">
                <a:solidFill>
                  <a:schemeClr val="accent1">
                    <a:lumMod val="50000"/>
                  </a:schemeClr>
                </a:solidFill>
                <a:latin typeface="Century Gothic" panose="020F0302020204030204"/>
              </a:rPr>
              <a:t>Slides about French speaking figures </a:t>
            </a:r>
            <a:r>
              <a:rPr lang="en-GB" sz="4000" dirty="0" err="1">
                <a:solidFill>
                  <a:schemeClr val="accent1">
                    <a:lumMod val="50000"/>
                  </a:schemeClr>
                </a:solidFill>
                <a:latin typeface="Century Gothic" panose="020F0302020204030204"/>
              </a:rPr>
              <a:t>Édith</a:t>
            </a:r>
            <a:r>
              <a:rPr lang="en-GB" sz="4000" dirty="0">
                <a:solidFill>
                  <a:schemeClr val="accent1">
                    <a:lumMod val="50000"/>
                  </a:schemeClr>
                </a:solidFill>
                <a:latin typeface="Century Gothic" panose="020F0302020204030204"/>
              </a:rPr>
              <a:t> Piaf and Céline Dion</a:t>
            </a:r>
            <a:endParaRPr kumimoji="0" lang="en-GB" sz="4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T2.2 Week 4</a:t>
            </a:r>
          </a:p>
        </p:txBody>
      </p:sp>
    </p:spTree>
    <p:extLst>
      <p:ext uri="{BB962C8B-B14F-4D97-AF65-F5344CB8AC3E}">
        <p14:creationId xmlns:p14="http://schemas.microsoft.com/office/powerpoint/2010/main" val="1663288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Édith Piaf</a:t>
            </a:r>
          </a:p>
        </p:txBody>
      </p:sp>
      <p:sp>
        <p:nvSpPr>
          <p:cNvPr id="2" name="TextBox 1">
            <a:extLst>
              <a:ext uri="{FF2B5EF4-FFF2-40B4-BE49-F238E27FC236}">
                <a16:creationId xmlns:a16="http://schemas.microsoft.com/office/drawing/2014/main" id="{E95CBB7D-7F87-48A4-A77D-8B1B8183D8F8}"/>
              </a:ext>
            </a:extLst>
          </p:cNvPr>
          <p:cNvSpPr txBox="1"/>
          <p:nvPr/>
        </p:nvSpPr>
        <p:spPr>
          <a:xfrm>
            <a:off x="178905" y="1340455"/>
            <a:ext cx="9007416" cy="3726918"/>
          </a:xfrm>
          <a:prstGeom prst="rect">
            <a:avLst/>
          </a:prstGeom>
          <a:solidFill>
            <a:srgbClr val="E3EAFD"/>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000" b="1" dirty="0">
                <a:solidFill>
                  <a:srgbClr val="104F75"/>
                </a:solidFill>
                <a:latin typeface="Century Gothic" panose="020F0302020204030204"/>
              </a:rPr>
              <a:t> J’       </a:t>
            </a:r>
            <a:r>
              <a:rPr lang="fr-FR" sz="2000" dirty="0">
                <a:solidFill>
                  <a:srgbClr val="104F75"/>
                </a:solidFill>
                <a:latin typeface="Century Gothic" panose="020F0302020204030204"/>
              </a:rPr>
              <a:t>habitais </a:t>
            </a:r>
            <a:r>
              <a:rPr lang="fr-FR" sz="2000" dirty="0">
                <a:solidFill>
                  <a:srgbClr val="104F75"/>
                </a:solidFill>
                <a:latin typeface="Century Gothic" panose="020B0502020202020204" pitchFamily="34" charset="0"/>
              </a:rPr>
              <a:t>à Paris, mais pas avec ma mère.    </a:t>
            </a:r>
            <a:r>
              <a:rPr lang="fr-FR" sz="2000" b="1" dirty="0">
                <a:solidFill>
                  <a:srgbClr val="104F75"/>
                </a:solidFill>
                <a:latin typeface="Century Gothic" panose="020B0502020202020204" pitchFamily="34" charset="0"/>
              </a:rPr>
              <a:t>Elle   </a:t>
            </a:r>
            <a:r>
              <a:rPr lang="fr-FR" sz="2000" dirty="0">
                <a:solidFill>
                  <a:srgbClr val="104F75"/>
                </a:solidFill>
                <a:latin typeface="Century Gothic" panose="020B0502020202020204" pitchFamily="34" charset="0"/>
              </a:rPr>
              <a:t>travaillait dans le théâtre.    </a:t>
            </a:r>
            <a:r>
              <a:rPr lang="fr-FR" sz="2000" b="1" dirty="0">
                <a:solidFill>
                  <a:srgbClr val="104F75"/>
                </a:solidFill>
                <a:latin typeface="Century Gothic" panose="020B0502020202020204" pitchFamily="34" charset="0"/>
              </a:rPr>
              <a:t>Elle   </a:t>
            </a:r>
            <a:r>
              <a:rPr lang="fr-FR" sz="2000" dirty="0">
                <a:solidFill>
                  <a:srgbClr val="104F75"/>
                </a:solidFill>
                <a:latin typeface="Century Gothic" panose="020B0502020202020204" pitchFamily="34" charset="0"/>
              </a:rPr>
              <a:t>voyageait souvent pour le travail.    </a:t>
            </a:r>
            <a:r>
              <a:rPr lang="fr-FR" sz="2000" b="1" dirty="0">
                <a:solidFill>
                  <a:srgbClr val="104F75"/>
                </a:solidFill>
                <a:latin typeface="Century Gothic" panose="020B0502020202020204" pitchFamily="34" charset="0"/>
              </a:rPr>
              <a:t>J’      </a:t>
            </a:r>
            <a:r>
              <a:rPr lang="fr-FR" sz="2000" dirty="0">
                <a:solidFill>
                  <a:srgbClr val="104F75"/>
                </a:solidFill>
                <a:latin typeface="Century Gothic" panose="020B0502020202020204" pitchFamily="34" charset="0"/>
              </a:rPr>
              <a:t>habitais avec la mère de mon pè</a:t>
            </a:r>
            <a:r>
              <a:rPr lang="fr-FR" sz="2000" dirty="0">
                <a:solidFill>
                  <a:srgbClr val="104F75"/>
                </a:solidFill>
                <a:latin typeface="Century Gothic" panose="020F0302020204030204"/>
              </a:rPr>
              <a:t>re.    </a:t>
            </a:r>
            <a:r>
              <a:rPr lang="fr-FR" sz="2000" b="1" dirty="0">
                <a:solidFill>
                  <a:srgbClr val="104F75"/>
                </a:solidFill>
                <a:latin typeface="Century Gothic" panose="020F0302020204030204"/>
              </a:rPr>
              <a:t>Je</a:t>
            </a:r>
            <a:r>
              <a:rPr lang="fr-FR" sz="2000" dirty="0">
                <a:solidFill>
                  <a:srgbClr val="104F75"/>
                </a:solidFill>
                <a:latin typeface="Century Gothic" panose="020F0302020204030204"/>
              </a:rPr>
              <a:t>    chantais dans la rue avec ma sœur et    </a:t>
            </a:r>
            <a:r>
              <a:rPr lang="fr-FR" sz="2000" b="1" dirty="0">
                <a:solidFill>
                  <a:srgbClr val="104F75"/>
                </a:solidFill>
                <a:latin typeface="Century Gothic" panose="020F0302020204030204"/>
              </a:rPr>
              <a:t>on</a:t>
            </a:r>
            <a:r>
              <a:rPr lang="fr-FR" sz="2000" dirty="0">
                <a:solidFill>
                  <a:srgbClr val="104F75"/>
                </a:solidFill>
                <a:latin typeface="Century Gothic" panose="020F0302020204030204"/>
              </a:rPr>
              <a:t>       gagnait de l’argent ensemble.    </a:t>
            </a:r>
            <a:r>
              <a:rPr lang="fr-FR" sz="2000" b="1" dirty="0">
                <a:solidFill>
                  <a:srgbClr val="104F75"/>
                </a:solidFill>
                <a:latin typeface="Century Gothic" panose="020F0302020204030204"/>
              </a:rPr>
              <a:t>Je    </a:t>
            </a:r>
            <a:r>
              <a:rPr lang="fr-FR" sz="2000" dirty="0">
                <a:solidFill>
                  <a:srgbClr val="104F75"/>
                </a:solidFill>
                <a:latin typeface="Century Gothic" panose="020F0302020204030204"/>
              </a:rPr>
              <a:t>travaillais parfois avec Django Reinhardt.     </a:t>
            </a:r>
            <a:r>
              <a:rPr lang="fr-FR" sz="2000" b="1" dirty="0">
                <a:solidFill>
                  <a:srgbClr val="104F75"/>
                </a:solidFill>
                <a:latin typeface="Century Gothic" panose="020F0302020204030204"/>
              </a:rPr>
              <a:t>Il     </a:t>
            </a:r>
            <a:r>
              <a:rPr lang="fr-FR" sz="2000" dirty="0">
                <a:solidFill>
                  <a:srgbClr val="104F75"/>
                </a:solidFill>
                <a:latin typeface="Century Gothic" panose="020F0302020204030204"/>
              </a:rPr>
              <a:t>jouait de la guitare.  </a:t>
            </a:r>
            <a:r>
              <a:rPr lang="fr-FR" sz="2000" b="1" dirty="0">
                <a:solidFill>
                  <a:srgbClr val="104F75"/>
                </a:solidFill>
                <a:latin typeface="Century Gothic" panose="020F0302020204030204"/>
              </a:rPr>
              <a:t>   </a:t>
            </a:r>
            <a:r>
              <a:rPr lang="fr-FR" sz="2000" b="1" dirty="0">
                <a:solidFill>
                  <a:srgbClr val="104F75"/>
                </a:solidFill>
                <a:latin typeface="Century Gothic" panose="020B0502020202020204" pitchFamily="34" charset="0"/>
              </a:rPr>
              <a:t>J’     </a:t>
            </a:r>
            <a:r>
              <a:rPr lang="fr-FR" sz="2000" dirty="0">
                <a:solidFill>
                  <a:srgbClr val="104F75"/>
                </a:solidFill>
                <a:latin typeface="Century Gothic" panose="020B0502020202020204" pitchFamily="34" charset="0"/>
              </a:rPr>
              <a:t>aidais de nouveaux artistes, comme Charles Aznavour.     </a:t>
            </a:r>
            <a:r>
              <a:rPr lang="fr-FR" sz="2000" b="1" dirty="0">
                <a:solidFill>
                  <a:srgbClr val="104F75"/>
                </a:solidFill>
                <a:latin typeface="Century Gothic" panose="020B0502020202020204" pitchFamily="34" charset="0"/>
              </a:rPr>
              <a:t> Il     </a:t>
            </a:r>
            <a:r>
              <a:rPr lang="fr-FR" sz="2000" dirty="0">
                <a:solidFill>
                  <a:srgbClr val="104F75"/>
                </a:solidFill>
                <a:latin typeface="Century Gothic" panose="020B0502020202020204" pitchFamily="34" charset="0"/>
              </a:rPr>
              <a:t>partageait la scène avec moi. Les gens ont dit que    </a:t>
            </a:r>
            <a:r>
              <a:rPr lang="fr-FR" sz="2000" b="1" dirty="0">
                <a:solidFill>
                  <a:srgbClr val="104F75"/>
                </a:solidFill>
                <a:latin typeface="Century Gothic" panose="020B0502020202020204" pitchFamily="34" charset="0"/>
              </a:rPr>
              <a:t>je  </a:t>
            </a:r>
            <a:r>
              <a:rPr lang="fr-FR" sz="2000" dirty="0">
                <a:solidFill>
                  <a:srgbClr val="104F75"/>
                </a:solidFill>
                <a:latin typeface="Century Gothic" panose="020B0502020202020204" pitchFamily="34" charset="0"/>
              </a:rPr>
              <a:t>   travaillais avec les Allemands pendant la guerre, mais selon mon secrétaire et moi,     </a:t>
            </a:r>
            <a:r>
              <a:rPr lang="fr-FR" sz="2000" b="1" dirty="0">
                <a:solidFill>
                  <a:srgbClr val="104F75"/>
                </a:solidFill>
                <a:latin typeface="Century Gothic" panose="020B0502020202020204" pitchFamily="34" charset="0"/>
              </a:rPr>
              <a:t>j’  </a:t>
            </a:r>
            <a:r>
              <a:rPr lang="fr-FR" sz="2000" dirty="0">
                <a:solidFill>
                  <a:srgbClr val="104F75"/>
                </a:solidFill>
                <a:latin typeface="Century Gothic" panose="020B0502020202020204" pitchFamily="34" charset="0"/>
              </a:rPr>
              <a:t>   aidais les Français.</a:t>
            </a:r>
          </a:p>
        </p:txBody>
      </p:sp>
      <p:sp>
        <p:nvSpPr>
          <p:cNvPr id="3" name="TextBox 2">
            <a:extLst>
              <a:ext uri="{FF2B5EF4-FFF2-40B4-BE49-F238E27FC236}">
                <a16:creationId xmlns:a16="http://schemas.microsoft.com/office/drawing/2014/main" id="{45DA10A9-4E36-4E52-AE38-3F9312195E83}"/>
              </a:ext>
            </a:extLst>
          </p:cNvPr>
          <p:cNvSpPr txBox="1"/>
          <p:nvPr/>
        </p:nvSpPr>
        <p:spPr>
          <a:xfrm>
            <a:off x="6577263" y="249870"/>
            <a:ext cx="3112169" cy="461665"/>
          </a:xfrm>
          <a:prstGeom prst="rect">
            <a:avLst/>
          </a:prstGeom>
          <a:noFill/>
        </p:spPr>
        <p:txBody>
          <a:bodyPr wrap="square" rtlCol="0">
            <a:spAutoFit/>
          </a:bodyPr>
          <a:lstStyle/>
          <a:p>
            <a:pPr algn="l"/>
            <a:r>
              <a:rPr lang="fr-FR" sz="2400" dirty="0">
                <a:solidFill>
                  <a:srgbClr val="104F75"/>
                </a:solidFill>
                <a:latin typeface="Century Gothic" panose="020B0502020202020204" pitchFamily="34" charset="0"/>
              </a:rPr>
              <a:t>Choisis le bon mot.</a:t>
            </a:r>
          </a:p>
        </p:txBody>
      </p:sp>
      <p:sp>
        <p:nvSpPr>
          <p:cNvPr id="9" name="Rounded Rectangle 46">
            <a:extLst>
              <a:ext uri="{FF2B5EF4-FFF2-40B4-BE49-F238E27FC236}">
                <a16:creationId xmlns:a16="http://schemas.microsoft.com/office/drawing/2014/main" id="{6DC57073-B49D-4105-B360-8291DE929A17}"/>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5">
            <a:extLst>
              <a:ext uri="{FF2B5EF4-FFF2-40B4-BE49-F238E27FC236}">
                <a16:creationId xmlns:a16="http://schemas.microsoft.com/office/drawing/2014/main" id="{2877D162-E54B-4E80-82D7-3E41EC3E0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096" y="3925441"/>
            <a:ext cx="2283863" cy="2283863"/>
          </a:xfrm>
          <a:prstGeom prst="rect">
            <a:avLst/>
          </a:prstGeom>
        </p:spPr>
      </p:pic>
      <p:sp>
        <p:nvSpPr>
          <p:cNvPr id="10" name="Rounded Rectangle 46">
            <a:extLst>
              <a:ext uri="{FF2B5EF4-FFF2-40B4-BE49-F238E27FC236}">
                <a16:creationId xmlns:a16="http://schemas.microsoft.com/office/drawing/2014/main" id="{40F545FB-236E-42C5-A7E1-9EBE9747EFCA}"/>
              </a:ext>
            </a:extLst>
          </p:cNvPr>
          <p:cNvSpPr/>
          <p:nvPr/>
        </p:nvSpPr>
        <p:spPr>
          <a:xfrm>
            <a:off x="9340382" y="1788882"/>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1" name="Rounded Rectangle 46">
            <a:extLst>
              <a:ext uri="{FF2B5EF4-FFF2-40B4-BE49-F238E27FC236}">
                <a16:creationId xmlns:a16="http://schemas.microsoft.com/office/drawing/2014/main" id="{4411B405-5F5D-4EEA-AFC6-DDED2FA87FB7}"/>
              </a:ext>
            </a:extLst>
          </p:cNvPr>
          <p:cNvSpPr/>
          <p:nvPr/>
        </p:nvSpPr>
        <p:spPr>
          <a:xfrm>
            <a:off x="9340382" y="786055"/>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2" name="Rounded Rectangle 46">
            <a:extLst>
              <a:ext uri="{FF2B5EF4-FFF2-40B4-BE49-F238E27FC236}">
                <a16:creationId xmlns:a16="http://schemas.microsoft.com/office/drawing/2014/main" id="{C6107248-A4A0-48AE-8726-C55F3AF51708}"/>
              </a:ext>
            </a:extLst>
          </p:cNvPr>
          <p:cNvSpPr/>
          <p:nvPr/>
        </p:nvSpPr>
        <p:spPr>
          <a:xfrm>
            <a:off x="10621153" y="329352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elle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3" name="Rounded Rectangle 46">
            <a:extLst>
              <a:ext uri="{FF2B5EF4-FFF2-40B4-BE49-F238E27FC236}">
                <a16:creationId xmlns:a16="http://schemas.microsoft.com/office/drawing/2014/main" id="{A071F298-B476-4FC1-BB00-190170935A49}"/>
              </a:ext>
            </a:extLst>
          </p:cNvPr>
          <p:cNvSpPr/>
          <p:nvPr/>
        </p:nvSpPr>
        <p:spPr>
          <a:xfrm>
            <a:off x="10621153" y="229608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on</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4" name="Rounded Rectangle 46">
            <a:extLst>
              <a:ext uri="{FF2B5EF4-FFF2-40B4-BE49-F238E27FC236}">
                <a16:creationId xmlns:a16="http://schemas.microsoft.com/office/drawing/2014/main" id="{067BD891-F7F4-482B-A3FB-15E7B509F26E}"/>
              </a:ext>
            </a:extLst>
          </p:cNvPr>
          <p:cNvSpPr/>
          <p:nvPr/>
        </p:nvSpPr>
        <p:spPr>
          <a:xfrm>
            <a:off x="9340382" y="3291672"/>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elle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5" name="Rounded Rectangle 46">
            <a:extLst>
              <a:ext uri="{FF2B5EF4-FFF2-40B4-BE49-F238E27FC236}">
                <a16:creationId xmlns:a16="http://schemas.microsoft.com/office/drawing/2014/main" id="{E8AFCFA8-DFC6-4A42-A8C5-E2AEA79E8410}"/>
              </a:ext>
            </a:extLst>
          </p:cNvPr>
          <p:cNvSpPr/>
          <p:nvPr/>
        </p:nvSpPr>
        <p:spPr>
          <a:xfrm>
            <a:off x="10621153" y="1795511"/>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6" name="Rounded Rectangle 46">
            <a:extLst>
              <a:ext uri="{FF2B5EF4-FFF2-40B4-BE49-F238E27FC236}">
                <a16:creationId xmlns:a16="http://schemas.microsoft.com/office/drawing/2014/main" id="{4D763C48-204F-47F2-B85A-5ACDF4FF3603}"/>
              </a:ext>
            </a:extLst>
          </p:cNvPr>
          <p:cNvSpPr/>
          <p:nvPr/>
        </p:nvSpPr>
        <p:spPr>
          <a:xfrm>
            <a:off x="10621153" y="786055"/>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7" name="Rounded Rectangle 46">
            <a:extLst>
              <a:ext uri="{FF2B5EF4-FFF2-40B4-BE49-F238E27FC236}">
                <a16:creationId xmlns:a16="http://schemas.microsoft.com/office/drawing/2014/main" id="{01F6C1CD-6353-4109-8688-F54C28046F4D}"/>
              </a:ext>
            </a:extLst>
          </p:cNvPr>
          <p:cNvSpPr/>
          <p:nvPr/>
        </p:nvSpPr>
        <p:spPr>
          <a:xfrm>
            <a:off x="9340382" y="2790743"/>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il</a:t>
            </a:r>
          </a:p>
        </p:txBody>
      </p:sp>
      <p:sp>
        <p:nvSpPr>
          <p:cNvPr id="18" name="Rounded Rectangle 46">
            <a:extLst>
              <a:ext uri="{FF2B5EF4-FFF2-40B4-BE49-F238E27FC236}">
                <a16:creationId xmlns:a16="http://schemas.microsoft.com/office/drawing/2014/main" id="{2025A2B0-0FB8-4099-85FF-23765974E7CA}"/>
              </a:ext>
            </a:extLst>
          </p:cNvPr>
          <p:cNvSpPr/>
          <p:nvPr/>
        </p:nvSpPr>
        <p:spPr>
          <a:xfrm>
            <a:off x="9340382" y="1287953"/>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9" name="Rounded Rectangle 46">
            <a:extLst>
              <a:ext uri="{FF2B5EF4-FFF2-40B4-BE49-F238E27FC236}">
                <a16:creationId xmlns:a16="http://schemas.microsoft.com/office/drawing/2014/main" id="{CC9B4CE8-744F-4408-9543-B1B8005F3A67}"/>
              </a:ext>
            </a:extLst>
          </p:cNvPr>
          <p:cNvSpPr/>
          <p:nvPr/>
        </p:nvSpPr>
        <p:spPr>
          <a:xfrm>
            <a:off x="10621153" y="2791343"/>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il</a:t>
            </a:r>
          </a:p>
        </p:txBody>
      </p:sp>
      <p:sp>
        <p:nvSpPr>
          <p:cNvPr id="20" name="Rounded Rectangle 46">
            <a:extLst>
              <a:ext uri="{FF2B5EF4-FFF2-40B4-BE49-F238E27FC236}">
                <a16:creationId xmlns:a16="http://schemas.microsoft.com/office/drawing/2014/main" id="{9336EBBE-0790-477A-946B-98D1DDD3AB01}"/>
              </a:ext>
            </a:extLst>
          </p:cNvPr>
          <p:cNvSpPr/>
          <p:nvPr/>
        </p:nvSpPr>
        <p:spPr>
          <a:xfrm>
            <a:off x="10592201" y="128662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22" name="Rounded Rectangle 46">
            <a:extLst>
              <a:ext uri="{FF2B5EF4-FFF2-40B4-BE49-F238E27FC236}">
                <a16:creationId xmlns:a16="http://schemas.microsoft.com/office/drawing/2014/main" id="{0F1586AF-B38C-4E92-912F-E07A0597AABA}"/>
              </a:ext>
            </a:extLst>
          </p:cNvPr>
          <p:cNvSpPr/>
          <p:nvPr/>
        </p:nvSpPr>
        <p:spPr>
          <a:xfrm>
            <a:off x="9340382" y="2289811"/>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je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21" name="Rounded Rectangle 46">
            <a:extLst>
              <a:ext uri="{FF2B5EF4-FFF2-40B4-BE49-F238E27FC236}">
                <a16:creationId xmlns:a16="http://schemas.microsoft.com/office/drawing/2014/main" id="{F4D919B7-B431-41CE-9D63-572E7EE5C359}"/>
              </a:ext>
            </a:extLst>
          </p:cNvPr>
          <p:cNvSpPr/>
          <p:nvPr/>
        </p:nvSpPr>
        <p:spPr>
          <a:xfrm>
            <a:off x="178905" y="1396463"/>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Rounded Rectangle 46">
            <a:extLst>
              <a:ext uri="{FF2B5EF4-FFF2-40B4-BE49-F238E27FC236}">
                <a16:creationId xmlns:a16="http://schemas.microsoft.com/office/drawing/2014/main" id="{60C22C86-10F4-4419-B910-204588A78C62}"/>
              </a:ext>
            </a:extLst>
          </p:cNvPr>
          <p:cNvSpPr/>
          <p:nvPr/>
        </p:nvSpPr>
        <p:spPr>
          <a:xfrm>
            <a:off x="6163197" y="1403625"/>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46">
            <a:extLst>
              <a:ext uri="{FF2B5EF4-FFF2-40B4-BE49-F238E27FC236}">
                <a16:creationId xmlns:a16="http://schemas.microsoft.com/office/drawing/2014/main" id="{88D5D1FA-1CB4-49E5-8813-1972282793DD}"/>
              </a:ext>
            </a:extLst>
          </p:cNvPr>
          <p:cNvSpPr/>
          <p:nvPr/>
        </p:nvSpPr>
        <p:spPr>
          <a:xfrm>
            <a:off x="1346854" y="1856037"/>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46">
            <a:extLst>
              <a:ext uri="{FF2B5EF4-FFF2-40B4-BE49-F238E27FC236}">
                <a16:creationId xmlns:a16="http://schemas.microsoft.com/office/drawing/2014/main" id="{0B5EF287-F5E1-40EE-B995-EBCF5C7B144B}"/>
              </a:ext>
            </a:extLst>
          </p:cNvPr>
          <p:cNvSpPr/>
          <p:nvPr/>
        </p:nvSpPr>
        <p:spPr>
          <a:xfrm>
            <a:off x="6328909" y="1856037"/>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46">
            <a:extLst>
              <a:ext uri="{FF2B5EF4-FFF2-40B4-BE49-F238E27FC236}">
                <a16:creationId xmlns:a16="http://schemas.microsoft.com/office/drawing/2014/main" id="{16BE74F7-AF97-4D6B-908F-73F48DF21E61}"/>
              </a:ext>
            </a:extLst>
          </p:cNvPr>
          <p:cNvSpPr/>
          <p:nvPr/>
        </p:nvSpPr>
        <p:spPr>
          <a:xfrm>
            <a:off x="3005679" y="2329221"/>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62E2F9AD-EC03-4780-B772-9108052EBA2B}"/>
              </a:ext>
            </a:extLst>
          </p:cNvPr>
          <p:cNvSpPr/>
          <p:nvPr/>
        </p:nvSpPr>
        <p:spPr>
          <a:xfrm>
            <a:off x="227030" y="2816276"/>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46">
            <a:extLst>
              <a:ext uri="{FF2B5EF4-FFF2-40B4-BE49-F238E27FC236}">
                <a16:creationId xmlns:a16="http://schemas.microsoft.com/office/drawing/2014/main" id="{FDEA0CDA-A087-4BEF-9CF4-16A2D4B2BAAF}"/>
              </a:ext>
            </a:extLst>
          </p:cNvPr>
          <p:cNvSpPr/>
          <p:nvPr/>
        </p:nvSpPr>
        <p:spPr>
          <a:xfrm>
            <a:off x="4881594" y="2816704"/>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46">
            <a:extLst>
              <a:ext uri="{FF2B5EF4-FFF2-40B4-BE49-F238E27FC236}">
                <a16:creationId xmlns:a16="http://schemas.microsoft.com/office/drawing/2014/main" id="{10F528EB-C122-4A16-81C6-8D48204C9C3B}"/>
              </a:ext>
            </a:extLst>
          </p:cNvPr>
          <p:cNvSpPr/>
          <p:nvPr/>
        </p:nvSpPr>
        <p:spPr>
          <a:xfrm>
            <a:off x="2510700" y="3229200"/>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46">
            <a:extLst>
              <a:ext uri="{FF2B5EF4-FFF2-40B4-BE49-F238E27FC236}">
                <a16:creationId xmlns:a16="http://schemas.microsoft.com/office/drawing/2014/main" id="{DBF09A9E-4C3C-4F9C-96B8-AC16DEB2CE00}"/>
              </a:ext>
            </a:extLst>
          </p:cNvPr>
          <p:cNvSpPr/>
          <p:nvPr/>
        </p:nvSpPr>
        <p:spPr>
          <a:xfrm>
            <a:off x="5848510" y="3229200"/>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46">
            <a:extLst>
              <a:ext uri="{FF2B5EF4-FFF2-40B4-BE49-F238E27FC236}">
                <a16:creationId xmlns:a16="http://schemas.microsoft.com/office/drawing/2014/main" id="{69149B24-D36B-45D6-9FA2-F4C446D2FB50}"/>
              </a:ext>
            </a:extLst>
          </p:cNvPr>
          <p:cNvSpPr/>
          <p:nvPr/>
        </p:nvSpPr>
        <p:spPr>
          <a:xfrm>
            <a:off x="4619470" y="3703395"/>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2" name="Rounded Rectangle 46">
            <a:extLst>
              <a:ext uri="{FF2B5EF4-FFF2-40B4-BE49-F238E27FC236}">
                <a16:creationId xmlns:a16="http://schemas.microsoft.com/office/drawing/2014/main" id="{A79F3637-77C3-47EC-A27C-FE0DCD27D36B}"/>
              </a:ext>
            </a:extLst>
          </p:cNvPr>
          <p:cNvSpPr/>
          <p:nvPr/>
        </p:nvSpPr>
        <p:spPr>
          <a:xfrm>
            <a:off x="3375183" y="4177446"/>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33" name="Rounded Rectangle 46">
            <a:extLst>
              <a:ext uri="{FF2B5EF4-FFF2-40B4-BE49-F238E27FC236}">
                <a16:creationId xmlns:a16="http://schemas.microsoft.com/office/drawing/2014/main" id="{617BDBB4-398C-4049-832C-B75787F4E969}"/>
              </a:ext>
            </a:extLst>
          </p:cNvPr>
          <p:cNvSpPr/>
          <p:nvPr/>
        </p:nvSpPr>
        <p:spPr>
          <a:xfrm>
            <a:off x="5623360" y="4614961"/>
            <a:ext cx="76757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Tree>
    <p:extLst>
      <p:ext uri="{BB962C8B-B14F-4D97-AF65-F5344CB8AC3E}">
        <p14:creationId xmlns:p14="http://schemas.microsoft.com/office/powerpoint/2010/main" val="11500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Céline Dion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2" name="TextBox 1">
            <a:extLst>
              <a:ext uri="{FF2B5EF4-FFF2-40B4-BE49-F238E27FC236}">
                <a16:creationId xmlns:a16="http://schemas.microsoft.com/office/drawing/2014/main" id="{E95CBB7D-7F87-48A4-A77D-8B1B8183D8F8}"/>
              </a:ext>
            </a:extLst>
          </p:cNvPr>
          <p:cNvSpPr txBox="1"/>
          <p:nvPr/>
        </p:nvSpPr>
        <p:spPr>
          <a:xfrm>
            <a:off x="0" y="1185802"/>
            <a:ext cx="8149389" cy="5016758"/>
          </a:xfrm>
          <a:prstGeom prst="rect">
            <a:avLst/>
          </a:prstGeom>
          <a:solidFill>
            <a:srgbClr val="E3EAFD"/>
          </a:solidFill>
          <a:ln>
            <a:solidFill>
              <a:srgbClr val="002060"/>
            </a:solidFill>
          </a:ln>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trente mars 1968,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je suis arrivée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J’habitais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ès de Montréal avec ma mère, mon père, et mes treize frères et sœurs.</a:t>
            </a:r>
            <a:r>
              <a:rPr kumimoji="0" lang="fr-FR" sz="20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spcBef>
                <a:spcPts val="0"/>
              </a:spcBef>
              <a:spcAft>
                <a:spcPts val="0"/>
              </a:spcAft>
              <a:buClrTx/>
              <a:buSzTx/>
              <a:buFontTx/>
              <a:buNone/>
              <a:tabLst/>
              <a:defRPr/>
            </a:pPr>
            <a:r>
              <a:rPr lang="fr-FR" sz="2000" b="1" dirty="0">
                <a:solidFill>
                  <a:srgbClr val="EE6000"/>
                </a:solidFill>
                <a:latin typeface="Century Gothic" panose="020B0502020202020204" pitchFamily="34" charset="0"/>
              </a:rPr>
              <a:t>On</a:t>
            </a:r>
            <a:r>
              <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rPr>
              <a:t> </a:t>
            </a:r>
            <a:r>
              <a:rPr kumimoji="0" lang="fr-FR" sz="2000" b="1" i="0" u="none" strike="noStrike" kern="1200" cap="none" spc="0" normalizeH="0" baseline="0" noProof="0" dirty="0">
                <a:ln>
                  <a:noFill/>
                </a:ln>
                <a:solidFill>
                  <a:srgbClr val="EE6000"/>
                </a:solidFill>
                <a:effectLst/>
                <a:uLnTx/>
                <a:uFillTx/>
                <a:latin typeface="Century Gothic" panose="020B0502020202020204" pitchFamily="34" charset="0"/>
              </a:rPr>
              <a:t>chantait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toujours à la maison. </a:t>
            </a:r>
            <a:r>
              <a:rPr lang="fr-FR" sz="2000" dirty="0">
                <a:solidFill>
                  <a:srgbClr val="4472C4">
                    <a:lumMod val="50000"/>
                  </a:srgbClr>
                </a:solidFill>
                <a:latin typeface="Century Gothic" panose="020B0502020202020204" pitchFamily="34" charset="0"/>
              </a:rPr>
              <a:t>À l’âge de douze ans, </a:t>
            </a:r>
            <a:r>
              <a:rPr lang="fr-FR" sz="2000" b="1" dirty="0">
                <a:solidFill>
                  <a:srgbClr val="EE6000"/>
                </a:solidFill>
                <a:latin typeface="Century Gothic" panose="020B0502020202020204" pitchFamily="34" charset="0"/>
              </a:rPr>
              <a:t>j’écrivais</a:t>
            </a:r>
            <a:r>
              <a:rPr lang="fr-FR" sz="2000" dirty="0">
                <a:solidFill>
                  <a:srgbClr val="4472C4">
                    <a:lumMod val="50000"/>
                  </a:srgbClr>
                </a:solidFill>
                <a:latin typeface="Century Gothic" panose="020B0502020202020204" pitchFamily="34" charset="0"/>
              </a:rPr>
              <a:t> déjà mes propres chansons ! Ma mère et mon frère </a:t>
            </a:r>
          </a:p>
          <a:p>
            <a:pPr marL="0" marR="0" lvl="0" indent="0" algn="l" defTabSz="914400" rtl="0" eaLnBrk="1" fontAlgn="auto" latinLnBrk="0" hangingPunct="1">
              <a:spcBef>
                <a:spcPts val="0"/>
              </a:spcBef>
              <a:spcAft>
                <a:spcPts val="0"/>
              </a:spcAft>
              <a:buClrTx/>
              <a:buSzTx/>
              <a:buFontTx/>
              <a:buNone/>
              <a:tabLst/>
              <a:defRPr/>
            </a:pPr>
            <a:r>
              <a:rPr lang="fr-FR" sz="2000" b="1" dirty="0">
                <a:solidFill>
                  <a:srgbClr val="EE6000"/>
                </a:solidFill>
                <a:latin typeface="Century Gothic" panose="020B0502020202020204" pitchFamily="34" charset="0"/>
              </a:rPr>
              <a:t>ont aidé </a:t>
            </a:r>
            <a:r>
              <a:rPr lang="fr-FR" sz="2000" dirty="0">
                <a:solidFill>
                  <a:srgbClr val="4472C4">
                    <a:lumMod val="50000"/>
                  </a:srgbClr>
                </a:solidFill>
                <a:latin typeface="Century Gothic" panose="020B0502020202020204" pitchFamily="34" charset="0"/>
              </a:rPr>
              <a:t>avec la première chanson. </a:t>
            </a:r>
            <a:r>
              <a:rPr lang="fr-FR" sz="2000" b="1" dirty="0">
                <a:solidFill>
                  <a:srgbClr val="EE6000"/>
                </a:solidFill>
                <a:latin typeface="Century Gothic" panose="020B0502020202020204" pitchFamily="34" charset="0"/>
              </a:rPr>
              <a:t>J’ai fait </a:t>
            </a:r>
            <a:r>
              <a:rPr lang="fr-FR" sz="2000" dirty="0">
                <a:solidFill>
                  <a:srgbClr val="4472C4">
                    <a:lumMod val="50000"/>
                  </a:srgbClr>
                </a:solidFill>
                <a:latin typeface="Century Gothic" panose="020B0502020202020204" pitchFamily="34" charset="0"/>
              </a:rPr>
              <a:t>une cassette de ma première chanson. Ma mère </a:t>
            </a:r>
            <a:r>
              <a:rPr lang="fr-FR" sz="2000" b="1" dirty="0">
                <a:solidFill>
                  <a:srgbClr val="EE6000"/>
                </a:solidFill>
                <a:latin typeface="Century Gothic" panose="020B0502020202020204" pitchFamily="34" charset="0"/>
              </a:rPr>
              <a:t>a envoyé </a:t>
            </a:r>
            <a:r>
              <a:rPr lang="fr-FR" sz="2000" dirty="0">
                <a:solidFill>
                  <a:srgbClr val="4472C4">
                    <a:lumMod val="50000"/>
                  </a:srgbClr>
                </a:solidFill>
                <a:latin typeface="Century Gothic" panose="020B0502020202020204" pitchFamily="34" charset="0"/>
              </a:rPr>
              <a:t>la cassette à René Angélil, un homme qui </a:t>
            </a:r>
            <a:r>
              <a:rPr lang="fr-FR" sz="2000" b="1" dirty="0">
                <a:solidFill>
                  <a:srgbClr val="EE6000"/>
                </a:solidFill>
                <a:latin typeface="Century Gothic" panose="020B0502020202020204" pitchFamily="34" charset="0"/>
              </a:rPr>
              <a:t>travaillait</a:t>
            </a:r>
            <a:r>
              <a:rPr lang="fr-FR" sz="2000" b="1" dirty="0">
                <a:solidFill>
                  <a:srgbClr val="4472C4">
                    <a:lumMod val="50000"/>
                  </a:srgbClr>
                </a:solidFill>
                <a:latin typeface="Century Gothic" panose="020B0502020202020204" pitchFamily="34" charset="0"/>
              </a:rPr>
              <a:t> </a:t>
            </a:r>
            <a:r>
              <a:rPr lang="fr-FR" sz="2000" dirty="0">
                <a:solidFill>
                  <a:srgbClr val="4472C4">
                    <a:lumMod val="50000"/>
                  </a:srgbClr>
                </a:solidFill>
                <a:latin typeface="Century Gothic" panose="020B0502020202020204" pitchFamily="34" charset="0"/>
              </a:rPr>
              <a:t>avec la chanteuse québécoise Ginette Reno. Quand </a:t>
            </a:r>
            <a:r>
              <a:rPr lang="fr-FR" sz="2000" b="1" dirty="0">
                <a:solidFill>
                  <a:srgbClr val="EE6000"/>
                </a:solidFill>
                <a:latin typeface="Century Gothic" panose="020B0502020202020204" pitchFamily="34" charset="0"/>
              </a:rPr>
              <a:t>il a écouté </a:t>
            </a:r>
            <a:r>
              <a:rPr lang="fr-FR" sz="2000" dirty="0">
                <a:solidFill>
                  <a:srgbClr val="4472C4">
                    <a:lumMod val="50000"/>
                  </a:srgbClr>
                </a:solidFill>
                <a:latin typeface="Century Gothic" panose="020B0502020202020204" pitchFamily="34" charset="0"/>
              </a:rPr>
              <a:t>la chanson, </a:t>
            </a:r>
            <a:r>
              <a:rPr lang="fr-FR" sz="2000" b="1" dirty="0">
                <a:solidFill>
                  <a:srgbClr val="EE6000"/>
                </a:solidFill>
                <a:latin typeface="Century Gothic" panose="020B0502020202020204" pitchFamily="34" charset="0"/>
              </a:rPr>
              <a:t>il</a:t>
            </a:r>
            <a:r>
              <a:rPr lang="fr-FR" sz="2000" dirty="0">
                <a:solidFill>
                  <a:srgbClr val="EE6000"/>
                </a:solidFill>
                <a:latin typeface="Century Gothic" panose="020B0502020202020204" pitchFamily="34" charset="0"/>
              </a:rPr>
              <a:t> </a:t>
            </a:r>
            <a:r>
              <a:rPr lang="fr-FR" sz="2000" b="1" dirty="0">
                <a:solidFill>
                  <a:srgbClr val="EE6000"/>
                </a:solidFill>
                <a:latin typeface="Century Gothic" panose="020B0502020202020204" pitchFamily="34" charset="0"/>
              </a:rPr>
              <a:t>a envoyé </a:t>
            </a:r>
            <a:r>
              <a:rPr lang="fr-FR" sz="2000" dirty="0">
                <a:solidFill>
                  <a:srgbClr val="4472C4">
                    <a:lumMod val="50000"/>
                  </a:srgbClr>
                </a:solidFill>
                <a:latin typeface="Century Gothic" panose="020B0502020202020204" pitchFamily="34" charset="0"/>
              </a:rPr>
              <a:t>une lettre à ma famille. </a:t>
            </a:r>
            <a:r>
              <a:rPr lang="fr-FR" sz="2000" b="1" dirty="0">
                <a:solidFill>
                  <a:srgbClr val="EE6000"/>
                </a:solidFill>
                <a:latin typeface="Century Gothic" panose="020B0502020202020204" pitchFamily="34" charset="0"/>
              </a:rPr>
              <a:t>Je suis allée </a:t>
            </a:r>
            <a:r>
              <a:rPr lang="fr-FR" sz="2000" dirty="0">
                <a:solidFill>
                  <a:srgbClr val="4472C4">
                    <a:lumMod val="50000"/>
                  </a:srgbClr>
                </a:solidFill>
                <a:latin typeface="Century Gothic" panose="020B0502020202020204" pitchFamily="34" charset="0"/>
              </a:rPr>
              <a:t>au bureau de René pour chanter. Ce moment </a:t>
            </a:r>
            <a:r>
              <a:rPr lang="fr-FR" sz="2000" b="1" dirty="0">
                <a:solidFill>
                  <a:srgbClr val="EE6000"/>
                </a:solidFill>
                <a:latin typeface="Century Gothic" panose="020B0502020202020204" pitchFamily="34" charset="0"/>
              </a:rPr>
              <a:t>a changé </a:t>
            </a:r>
            <a:r>
              <a:rPr lang="fr-FR" sz="2000" dirty="0">
                <a:solidFill>
                  <a:srgbClr val="4472C4">
                    <a:lumMod val="50000"/>
                  </a:srgbClr>
                </a:solidFill>
                <a:latin typeface="Century Gothic" panose="020B0502020202020204" pitchFamily="34" charset="0"/>
              </a:rPr>
              <a:t>ma vie ! </a:t>
            </a:r>
            <a:r>
              <a:rPr lang="fr-FR" sz="2000" b="1" dirty="0">
                <a:solidFill>
                  <a:srgbClr val="EE6000"/>
                </a:solidFill>
                <a:latin typeface="Century Gothic" panose="020B0502020202020204" pitchFamily="34" charset="0"/>
              </a:rPr>
              <a:t>Je</a:t>
            </a:r>
            <a:r>
              <a:rPr lang="fr-FR" sz="2000" dirty="0">
                <a:solidFill>
                  <a:srgbClr val="EE6000"/>
                </a:solidFill>
                <a:latin typeface="Century Gothic" panose="020B0502020202020204" pitchFamily="34" charset="0"/>
              </a:rPr>
              <a:t> </a:t>
            </a:r>
            <a:r>
              <a:rPr lang="fr-FR" sz="2000" b="1" dirty="0">
                <a:solidFill>
                  <a:srgbClr val="EE6000"/>
                </a:solidFill>
                <a:latin typeface="Century Gothic" panose="020B0502020202020204" pitchFamily="34" charset="0"/>
              </a:rPr>
              <a:t>chantais</a:t>
            </a:r>
            <a:r>
              <a:rPr lang="fr-FR" sz="2000" dirty="0">
                <a:solidFill>
                  <a:srgbClr val="EE6000"/>
                </a:solidFill>
                <a:latin typeface="Century Gothic" panose="020B0502020202020204" pitchFamily="34" charset="0"/>
              </a:rPr>
              <a:t> </a:t>
            </a:r>
            <a:r>
              <a:rPr lang="fr-FR" sz="2000" dirty="0">
                <a:solidFill>
                  <a:srgbClr val="4472C4">
                    <a:lumMod val="50000"/>
                  </a:srgbClr>
                </a:solidFill>
                <a:latin typeface="Century Gothic" panose="020B0502020202020204" pitchFamily="34" charset="0"/>
              </a:rPr>
              <a:t>toujours en français, mais</a:t>
            </a:r>
            <a:r>
              <a:rPr lang="fr-FR" sz="2000" b="1" dirty="0">
                <a:solidFill>
                  <a:srgbClr val="4472C4">
                    <a:lumMod val="50000"/>
                  </a:srgbClr>
                </a:solidFill>
                <a:latin typeface="Century Gothic" panose="020B0502020202020204" pitchFamily="34" charset="0"/>
              </a:rPr>
              <a:t> </a:t>
            </a:r>
            <a:r>
              <a:rPr lang="fr-FR" sz="2000" b="1" dirty="0">
                <a:solidFill>
                  <a:srgbClr val="EE6000"/>
                </a:solidFill>
                <a:latin typeface="Century Gothic" panose="020B0502020202020204" pitchFamily="34" charset="0"/>
              </a:rPr>
              <a:t>j’ai appris </a:t>
            </a:r>
            <a:r>
              <a:rPr lang="fr-FR" sz="2000" dirty="0">
                <a:solidFill>
                  <a:srgbClr val="4472C4">
                    <a:lumMod val="50000"/>
                  </a:srgbClr>
                </a:solidFill>
                <a:latin typeface="Century Gothic" panose="020B0502020202020204" pitchFamily="34" charset="0"/>
              </a:rPr>
              <a:t>l’anglais et </a:t>
            </a:r>
            <a:r>
              <a:rPr lang="fr-FR" sz="2000" b="1" dirty="0">
                <a:solidFill>
                  <a:srgbClr val="EE6000"/>
                </a:solidFill>
                <a:latin typeface="Century Gothic" panose="020B0502020202020204" pitchFamily="34" charset="0"/>
              </a:rPr>
              <a:t>je suis entrée </a:t>
            </a:r>
            <a:r>
              <a:rPr lang="fr-FR" sz="2000" dirty="0">
                <a:solidFill>
                  <a:srgbClr val="4472C4">
                    <a:lumMod val="50000"/>
                  </a:srgbClr>
                </a:solidFill>
                <a:latin typeface="Century Gothic" panose="020B0502020202020204" pitchFamily="34" charset="0"/>
              </a:rPr>
              <a:t>dans le marché américain il y a trente ans. En 1997,</a:t>
            </a:r>
            <a:r>
              <a:rPr lang="fr-FR" sz="2000" b="1" dirty="0">
                <a:solidFill>
                  <a:srgbClr val="4472C4">
                    <a:lumMod val="50000"/>
                  </a:srgbClr>
                </a:solidFill>
                <a:latin typeface="Century Gothic" panose="020B0502020202020204" pitchFamily="34" charset="0"/>
              </a:rPr>
              <a:t> </a:t>
            </a:r>
            <a:r>
              <a:rPr lang="fr-FR" sz="2000" b="1" dirty="0">
                <a:solidFill>
                  <a:srgbClr val="EE6000"/>
                </a:solidFill>
                <a:latin typeface="Century Gothic" panose="020B0502020202020204" pitchFamily="34" charset="0"/>
              </a:rPr>
              <a:t>j’ai chanté </a:t>
            </a:r>
            <a:r>
              <a:rPr lang="fr-FR" sz="2000" dirty="0">
                <a:solidFill>
                  <a:srgbClr val="4472C4">
                    <a:lumMod val="50000"/>
                  </a:srgbClr>
                </a:solidFill>
                <a:latin typeface="Century Gothic" panose="020B0502020202020204" pitchFamily="34" charset="0"/>
              </a:rPr>
              <a:t>une chanson pour le film Titanic, et entre 2003 et 2007 </a:t>
            </a:r>
            <a:r>
              <a:rPr lang="fr-FR" sz="2000" b="1" dirty="0">
                <a:solidFill>
                  <a:srgbClr val="EE6000"/>
                </a:solidFill>
                <a:latin typeface="Century Gothic" panose="020B0502020202020204" pitchFamily="34" charset="0"/>
              </a:rPr>
              <a:t>je</a:t>
            </a:r>
            <a:r>
              <a:rPr lang="fr-FR" sz="2000" dirty="0">
                <a:solidFill>
                  <a:srgbClr val="EE6000"/>
                </a:solidFill>
                <a:latin typeface="Century Gothic" panose="020B0502020202020204" pitchFamily="34" charset="0"/>
              </a:rPr>
              <a:t> </a:t>
            </a:r>
            <a:r>
              <a:rPr lang="fr-FR" sz="2000" b="1" dirty="0">
                <a:solidFill>
                  <a:srgbClr val="EE6000"/>
                </a:solidFill>
                <a:latin typeface="Century Gothic" panose="020B0502020202020204" pitchFamily="34" charset="0"/>
              </a:rPr>
              <a:t>montais</a:t>
            </a:r>
            <a:r>
              <a:rPr lang="fr-FR" sz="2000" dirty="0">
                <a:solidFill>
                  <a:srgbClr val="EE6000"/>
                </a:solidFill>
                <a:latin typeface="Century Gothic" panose="020B0502020202020204" pitchFamily="34" charset="0"/>
              </a:rPr>
              <a:t> </a:t>
            </a:r>
            <a:r>
              <a:rPr lang="fr-FR" sz="2000" dirty="0">
                <a:solidFill>
                  <a:srgbClr val="4472C4">
                    <a:lumMod val="50000"/>
                  </a:srgbClr>
                </a:solidFill>
                <a:latin typeface="Century Gothic" panose="020B0502020202020204" pitchFamily="34" charset="0"/>
              </a:rPr>
              <a:t>sur scène à Las Vegas tous les soirs. </a:t>
            </a:r>
            <a:r>
              <a:rPr lang="fr-FR" sz="2000" b="1" dirty="0">
                <a:solidFill>
                  <a:srgbClr val="EE6000"/>
                </a:solidFill>
                <a:latin typeface="Century Gothic" panose="020B0502020202020204" pitchFamily="34" charset="0"/>
              </a:rPr>
              <a:t>Je suis retournée </a:t>
            </a:r>
            <a:r>
              <a:rPr lang="fr-FR" sz="2000" dirty="0">
                <a:solidFill>
                  <a:srgbClr val="4472C4">
                    <a:lumMod val="50000"/>
                  </a:srgbClr>
                </a:solidFill>
                <a:latin typeface="Century Gothic" panose="020B0502020202020204" pitchFamily="34" charset="0"/>
              </a:rPr>
              <a:t>à Las Vegas pour huit ans en 2011. Maintenant </a:t>
            </a:r>
            <a:r>
              <a:rPr lang="fr-FR" sz="2000" b="1" dirty="0">
                <a:solidFill>
                  <a:srgbClr val="EE6000"/>
                </a:solidFill>
                <a:latin typeface="Century Gothic" panose="020B0502020202020204" pitchFamily="34" charset="0"/>
              </a:rPr>
              <a:t>j’ai</a:t>
            </a:r>
            <a:r>
              <a:rPr lang="fr-FR" sz="2000" dirty="0">
                <a:solidFill>
                  <a:srgbClr val="EE6000"/>
                </a:solidFill>
                <a:latin typeface="Century Gothic" panose="020B0502020202020204" pitchFamily="34" charset="0"/>
              </a:rPr>
              <a:t> </a:t>
            </a:r>
            <a:r>
              <a:rPr lang="fr-FR" sz="2000" b="1" dirty="0">
                <a:solidFill>
                  <a:srgbClr val="EE6000"/>
                </a:solidFill>
                <a:latin typeface="Century Gothic" panose="020B0502020202020204" pitchFamily="34" charset="0"/>
              </a:rPr>
              <a:t>commencé </a:t>
            </a:r>
            <a:r>
              <a:rPr lang="fr-FR" sz="2000" dirty="0">
                <a:solidFill>
                  <a:srgbClr val="4472C4">
                    <a:lumMod val="50000"/>
                  </a:srgbClr>
                </a:solidFill>
                <a:latin typeface="Century Gothic" panose="020B0502020202020204" pitchFamily="34" charset="0"/>
              </a:rPr>
              <a:t>une nouvelle tournée mondiale*.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9EC0C1C-637A-4A50-BFBB-AA1BA23A97A8}"/>
              </a:ext>
            </a:extLst>
          </p:cNvPr>
          <p:cNvSpPr txBox="1"/>
          <p:nvPr/>
        </p:nvSpPr>
        <p:spPr>
          <a:xfrm>
            <a:off x="6457245" y="119119"/>
            <a:ext cx="2221347" cy="1015663"/>
          </a:xfrm>
          <a:prstGeom prst="rect">
            <a:avLst/>
          </a:prstGeom>
          <a:noFill/>
        </p:spPr>
        <p:txBody>
          <a:bodyPr wrap="square" rtlCol="0">
            <a:spAutoFit/>
          </a:bodyPr>
          <a:lstStyle/>
          <a:p>
            <a:pPr algn="l"/>
            <a:r>
              <a:rPr lang="fr-FR" sz="2000" dirty="0">
                <a:solidFill>
                  <a:schemeClr val="accent5">
                    <a:lumMod val="50000"/>
                  </a:schemeClr>
                </a:solidFill>
                <a:latin typeface="Century Gothic" panose="020B0502020202020204" pitchFamily="34" charset="0"/>
              </a:rPr>
              <a:t>Traduis les verbes en français.</a:t>
            </a:r>
          </a:p>
        </p:txBody>
      </p:sp>
      <p:pic>
        <p:nvPicPr>
          <p:cNvPr id="10" name="Picture 9">
            <a:extLst>
              <a:ext uri="{FF2B5EF4-FFF2-40B4-BE49-F238E27FC236}">
                <a16:creationId xmlns:a16="http://schemas.microsoft.com/office/drawing/2014/main" id="{0099254B-E3A4-43F1-B01D-176504126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0007" y="4347411"/>
            <a:ext cx="1319914" cy="1868904"/>
          </a:xfrm>
          <a:prstGeom prst="rect">
            <a:avLst/>
          </a:prstGeom>
        </p:spPr>
      </p:pic>
      <p:sp>
        <p:nvSpPr>
          <p:cNvPr id="11" name="TextBox 10">
            <a:extLst>
              <a:ext uri="{FF2B5EF4-FFF2-40B4-BE49-F238E27FC236}">
                <a16:creationId xmlns:a16="http://schemas.microsoft.com/office/drawing/2014/main" id="{EBFBA4AA-A814-4511-97E7-D80BBD0230DB}"/>
              </a:ext>
            </a:extLst>
          </p:cNvPr>
          <p:cNvSpPr txBox="1"/>
          <p:nvPr/>
        </p:nvSpPr>
        <p:spPr>
          <a:xfrm>
            <a:off x="8117288" y="387711"/>
            <a:ext cx="2562706" cy="5940088"/>
          </a:xfrm>
          <a:prstGeom prst="rect">
            <a:avLst/>
          </a:prstGeom>
          <a:noFill/>
        </p:spPr>
        <p:txBody>
          <a:bodyPr wrap="square" rtlCol="0">
            <a:spAutoFit/>
          </a:bodyPr>
          <a:lstStyle/>
          <a:p>
            <a:pPr marL="457200" indent="-457200" algn="l">
              <a:buAutoNum type="arabicPeriod"/>
            </a:pPr>
            <a:r>
              <a:rPr lang="en-GB" sz="2000" dirty="0">
                <a:solidFill>
                  <a:schemeClr val="accent5">
                    <a:lumMod val="50000"/>
                  </a:schemeClr>
                </a:solidFill>
                <a:latin typeface="Century Gothic" panose="020B0502020202020204" pitchFamily="34" charset="0"/>
              </a:rPr>
              <a:t>I arrived</a:t>
            </a:r>
          </a:p>
          <a:p>
            <a:pPr marL="457200" indent="-457200" algn="l">
              <a:buAutoNum type="arabicPeriod"/>
            </a:pPr>
            <a:r>
              <a:rPr lang="en-GB" sz="2000" dirty="0">
                <a:solidFill>
                  <a:schemeClr val="accent5">
                    <a:lumMod val="50000"/>
                  </a:schemeClr>
                </a:solidFill>
                <a:latin typeface="Century Gothic" panose="020B0502020202020204" pitchFamily="34" charset="0"/>
              </a:rPr>
              <a:t>I used to live</a:t>
            </a:r>
          </a:p>
          <a:p>
            <a:pPr marL="457200" indent="-457200" algn="l">
              <a:buAutoNum type="arabicPeriod"/>
            </a:pPr>
            <a:r>
              <a:rPr lang="en-GB" sz="2000" dirty="0">
                <a:solidFill>
                  <a:schemeClr val="accent5">
                    <a:lumMod val="50000"/>
                  </a:schemeClr>
                </a:solidFill>
                <a:latin typeface="Century Gothic" panose="020B0502020202020204" pitchFamily="34" charset="0"/>
              </a:rPr>
              <a:t>we used to sing</a:t>
            </a:r>
          </a:p>
          <a:p>
            <a:pPr marL="457200" indent="-457200" algn="l">
              <a:buAutoNum type="arabicPeriod"/>
            </a:pPr>
            <a:r>
              <a:rPr lang="en-GB" sz="2000" dirty="0">
                <a:solidFill>
                  <a:schemeClr val="accent5">
                    <a:lumMod val="50000"/>
                  </a:schemeClr>
                </a:solidFill>
                <a:latin typeface="Century Gothic" panose="020B0502020202020204" pitchFamily="34" charset="0"/>
              </a:rPr>
              <a:t>I used to write</a:t>
            </a:r>
          </a:p>
          <a:p>
            <a:pPr marL="457200" indent="-457200" algn="l">
              <a:buAutoNum type="arabicPeriod"/>
            </a:pPr>
            <a:r>
              <a:rPr lang="en-GB" sz="2000" dirty="0">
                <a:solidFill>
                  <a:schemeClr val="accent5">
                    <a:lumMod val="50000"/>
                  </a:schemeClr>
                </a:solidFill>
                <a:latin typeface="Century Gothic" panose="020B0502020202020204" pitchFamily="34" charset="0"/>
              </a:rPr>
              <a:t>helped</a:t>
            </a:r>
          </a:p>
          <a:p>
            <a:pPr marL="457200" indent="-457200" algn="l">
              <a:buAutoNum type="arabicPeriod"/>
            </a:pPr>
            <a:r>
              <a:rPr lang="en-GB" sz="2000" dirty="0">
                <a:solidFill>
                  <a:schemeClr val="accent5">
                    <a:lumMod val="50000"/>
                  </a:schemeClr>
                </a:solidFill>
                <a:latin typeface="Century Gothic" panose="020B0502020202020204" pitchFamily="34" charset="0"/>
              </a:rPr>
              <a:t>I made</a:t>
            </a:r>
          </a:p>
          <a:p>
            <a:pPr marL="457200" indent="-457200" algn="l">
              <a:buAutoNum type="arabicPeriod"/>
            </a:pPr>
            <a:r>
              <a:rPr lang="en-GB" sz="2000" dirty="0">
                <a:solidFill>
                  <a:schemeClr val="accent5">
                    <a:lumMod val="50000"/>
                  </a:schemeClr>
                </a:solidFill>
                <a:latin typeface="Century Gothic" panose="020B0502020202020204" pitchFamily="34" charset="0"/>
              </a:rPr>
              <a:t>sent</a:t>
            </a:r>
          </a:p>
          <a:p>
            <a:pPr marL="457200" indent="-457200" algn="l">
              <a:buAutoNum type="arabicPeriod"/>
            </a:pPr>
            <a:r>
              <a:rPr lang="en-GB" sz="2000" dirty="0">
                <a:solidFill>
                  <a:schemeClr val="accent5">
                    <a:lumMod val="50000"/>
                  </a:schemeClr>
                </a:solidFill>
                <a:latin typeface="Century Gothic" panose="020B0502020202020204" pitchFamily="34" charset="0"/>
              </a:rPr>
              <a:t>used to work</a:t>
            </a:r>
          </a:p>
          <a:p>
            <a:pPr marL="457200" indent="-457200" algn="l">
              <a:buAutoNum type="arabicPeriod"/>
            </a:pPr>
            <a:r>
              <a:rPr lang="en-GB" sz="2000" dirty="0">
                <a:solidFill>
                  <a:schemeClr val="accent5">
                    <a:lumMod val="50000"/>
                  </a:schemeClr>
                </a:solidFill>
                <a:latin typeface="Century Gothic" panose="020B0502020202020204" pitchFamily="34" charset="0"/>
              </a:rPr>
              <a:t>he listened to</a:t>
            </a:r>
          </a:p>
          <a:p>
            <a:pPr marL="457200" indent="-457200" algn="l">
              <a:buAutoNum type="arabicPeriod"/>
            </a:pPr>
            <a:r>
              <a:rPr lang="en-GB" sz="2000" dirty="0">
                <a:solidFill>
                  <a:schemeClr val="accent5">
                    <a:lumMod val="50000"/>
                  </a:schemeClr>
                </a:solidFill>
                <a:latin typeface="Century Gothic" panose="020B0502020202020204" pitchFamily="34" charset="0"/>
              </a:rPr>
              <a:t>he sent</a:t>
            </a:r>
          </a:p>
          <a:p>
            <a:pPr marL="457200" indent="-457200" algn="l">
              <a:buAutoNum type="arabicPeriod"/>
            </a:pPr>
            <a:r>
              <a:rPr lang="en-GB" sz="2000" dirty="0">
                <a:solidFill>
                  <a:schemeClr val="accent5">
                    <a:lumMod val="50000"/>
                  </a:schemeClr>
                </a:solidFill>
                <a:latin typeface="Century Gothic" panose="020B0502020202020204" pitchFamily="34" charset="0"/>
              </a:rPr>
              <a:t>I went</a:t>
            </a:r>
          </a:p>
          <a:p>
            <a:pPr marL="457200" indent="-457200" algn="l">
              <a:buAutoNum type="arabicPeriod"/>
            </a:pPr>
            <a:r>
              <a:rPr lang="en-GB" sz="2000" dirty="0">
                <a:solidFill>
                  <a:schemeClr val="accent5">
                    <a:lumMod val="50000"/>
                  </a:schemeClr>
                </a:solidFill>
                <a:latin typeface="Century Gothic" panose="020B0502020202020204" pitchFamily="34" charset="0"/>
              </a:rPr>
              <a:t>changed</a:t>
            </a:r>
          </a:p>
          <a:p>
            <a:pPr marL="457200" indent="-457200" algn="l">
              <a:buAutoNum type="arabicPeriod"/>
            </a:pPr>
            <a:r>
              <a:rPr lang="en-GB" sz="2000" dirty="0">
                <a:solidFill>
                  <a:schemeClr val="accent5">
                    <a:lumMod val="50000"/>
                  </a:schemeClr>
                </a:solidFill>
                <a:latin typeface="Century Gothic" panose="020B0502020202020204" pitchFamily="34" charset="0"/>
              </a:rPr>
              <a:t>I used to sing</a:t>
            </a:r>
          </a:p>
          <a:p>
            <a:pPr marL="457200" indent="-457200" algn="l">
              <a:buAutoNum type="arabicPeriod"/>
            </a:pPr>
            <a:r>
              <a:rPr lang="en-GB" sz="2000" dirty="0">
                <a:solidFill>
                  <a:schemeClr val="accent5">
                    <a:lumMod val="50000"/>
                  </a:schemeClr>
                </a:solidFill>
                <a:latin typeface="Century Gothic" panose="020B0502020202020204" pitchFamily="34" charset="0"/>
              </a:rPr>
              <a:t>I learnt</a:t>
            </a:r>
          </a:p>
          <a:p>
            <a:pPr marL="457200" indent="-457200" algn="l">
              <a:buAutoNum type="arabicPeriod"/>
            </a:pPr>
            <a:r>
              <a:rPr lang="en-GB" sz="2000" dirty="0">
                <a:solidFill>
                  <a:schemeClr val="accent5">
                    <a:lumMod val="50000"/>
                  </a:schemeClr>
                </a:solidFill>
                <a:latin typeface="Century Gothic" panose="020B0502020202020204" pitchFamily="34" charset="0"/>
              </a:rPr>
              <a:t>I entered</a:t>
            </a:r>
          </a:p>
          <a:p>
            <a:pPr marL="457200" indent="-457200" algn="l">
              <a:buAutoNum type="arabicPeriod"/>
            </a:pPr>
            <a:r>
              <a:rPr lang="en-GB" sz="2000" dirty="0">
                <a:solidFill>
                  <a:schemeClr val="accent5">
                    <a:lumMod val="50000"/>
                  </a:schemeClr>
                </a:solidFill>
                <a:latin typeface="Century Gothic" panose="020B0502020202020204" pitchFamily="34" charset="0"/>
              </a:rPr>
              <a:t>I sang</a:t>
            </a:r>
          </a:p>
          <a:p>
            <a:pPr marL="457200" indent="-457200" algn="l">
              <a:buAutoNum type="arabicPeriod"/>
            </a:pPr>
            <a:r>
              <a:rPr lang="en-GB" sz="2000" dirty="0">
                <a:solidFill>
                  <a:schemeClr val="accent5">
                    <a:lumMod val="50000"/>
                  </a:schemeClr>
                </a:solidFill>
                <a:latin typeface="Century Gothic" panose="020B0502020202020204" pitchFamily="34" charset="0"/>
              </a:rPr>
              <a:t>I used to go up</a:t>
            </a:r>
          </a:p>
          <a:p>
            <a:pPr marL="457200" indent="-457200" algn="l">
              <a:buAutoNum type="arabicPeriod"/>
            </a:pPr>
            <a:r>
              <a:rPr lang="en-GB" sz="2000" dirty="0">
                <a:solidFill>
                  <a:schemeClr val="accent5">
                    <a:lumMod val="50000"/>
                  </a:schemeClr>
                </a:solidFill>
                <a:latin typeface="Century Gothic" panose="020B0502020202020204" pitchFamily="34" charset="0"/>
              </a:rPr>
              <a:t>I returned</a:t>
            </a:r>
          </a:p>
          <a:p>
            <a:pPr marL="457200" indent="-457200" algn="l">
              <a:buAutoNum type="arabicPeriod"/>
            </a:pPr>
            <a:r>
              <a:rPr lang="en-GB" sz="2000" dirty="0">
                <a:solidFill>
                  <a:schemeClr val="accent5">
                    <a:lumMod val="50000"/>
                  </a:schemeClr>
                </a:solidFill>
                <a:latin typeface="Century Gothic" panose="020B0502020202020204" pitchFamily="34" charset="0"/>
              </a:rPr>
              <a:t>I have started</a:t>
            </a:r>
            <a:endParaRPr lang="en-GB" sz="2400" dirty="0">
              <a:solidFill>
                <a:schemeClr val="accent5">
                  <a:lumMod val="50000"/>
                </a:schemeClr>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5936390B-DF34-469D-BC54-5D711F75DE08}"/>
              </a:ext>
            </a:extLst>
          </p:cNvPr>
          <p:cNvSpPr/>
          <p:nvPr/>
        </p:nvSpPr>
        <p:spPr>
          <a:xfrm>
            <a:off x="2530605" y="1232084"/>
            <a:ext cx="1748589"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a:t>
            </a:r>
          </a:p>
        </p:txBody>
      </p:sp>
      <p:sp>
        <p:nvSpPr>
          <p:cNvPr id="16" name="Rectangle: Rounded Corners 15">
            <a:extLst>
              <a:ext uri="{FF2B5EF4-FFF2-40B4-BE49-F238E27FC236}">
                <a16:creationId xmlns:a16="http://schemas.microsoft.com/office/drawing/2014/main" id="{B3ADB306-5AD7-4BFC-9AB2-DF394EB52563}"/>
              </a:ext>
            </a:extLst>
          </p:cNvPr>
          <p:cNvSpPr/>
          <p:nvPr/>
        </p:nvSpPr>
        <p:spPr>
          <a:xfrm>
            <a:off x="4396421" y="1232746"/>
            <a:ext cx="1207606"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2</a:t>
            </a:r>
          </a:p>
        </p:txBody>
      </p:sp>
      <p:sp>
        <p:nvSpPr>
          <p:cNvPr id="17" name="Rectangle: Rounded Corners 16">
            <a:extLst>
              <a:ext uri="{FF2B5EF4-FFF2-40B4-BE49-F238E27FC236}">
                <a16:creationId xmlns:a16="http://schemas.microsoft.com/office/drawing/2014/main" id="{68F92E92-EB81-45B9-9FA9-8346AB1BAE8A}"/>
              </a:ext>
            </a:extLst>
          </p:cNvPr>
          <p:cNvSpPr/>
          <p:nvPr/>
        </p:nvSpPr>
        <p:spPr>
          <a:xfrm>
            <a:off x="0" y="1850381"/>
            <a:ext cx="1604211"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3</a:t>
            </a:r>
          </a:p>
        </p:txBody>
      </p:sp>
      <p:sp>
        <p:nvSpPr>
          <p:cNvPr id="18" name="Rectangle: Rounded Corners 17">
            <a:extLst>
              <a:ext uri="{FF2B5EF4-FFF2-40B4-BE49-F238E27FC236}">
                <a16:creationId xmlns:a16="http://schemas.microsoft.com/office/drawing/2014/main" id="{06784589-CAFF-4D3F-9C78-B89105E54D98}"/>
              </a:ext>
            </a:extLst>
          </p:cNvPr>
          <p:cNvSpPr/>
          <p:nvPr/>
        </p:nvSpPr>
        <p:spPr>
          <a:xfrm>
            <a:off x="1" y="2196191"/>
            <a:ext cx="1187116"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4</a:t>
            </a:r>
          </a:p>
        </p:txBody>
      </p:sp>
      <p:sp>
        <p:nvSpPr>
          <p:cNvPr id="19" name="Rectangle: Rounded Corners 18">
            <a:extLst>
              <a:ext uri="{FF2B5EF4-FFF2-40B4-BE49-F238E27FC236}">
                <a16:creationId xmlns:a16="http://schemas.microsoft.com/office/drawing/2014/main" id="{FEA605CC-1DEE-439D-AAAF-94F380FA9EE3}"/>
              </a:ext>
            </a:extLst>
          </p:cNvPr>
          <p:cNvSpPr/>
          <p:nvPr/>
        </p:nvSpPr>
        <p:spPr>
          <a:xfrm>
            <a:off x="-1" y="2515634"/>
            <a:ext cx="1187117"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5</a:t>
            </a:r>
          </a:p>
        </p:txBody>
      </p:sp>
      <p:sp>
        <p:nvSpPr>
          <p:cNvPr id="20" name="Rectangle: Rounded Corners 19">
            <a:extLst>
              <a:ext uri="{FF2B5EF4-FFF2-40B4-BE49-F238E27FC236}">
                <a16:creationId xmlns:a16="http://schemas.microsoft.com/office/drawing/2014/main" id="{F3D89C9D-6AD1-44FB-B50E-12429DF82205}"/>
              </a:ext>
            </a:extLst>
          </p:cNvPr>
          <p:cNvSpPr/>
          <p:nvPr/>
        </p:nvSpPr>
        <p:spPr>
          <a:xfrm>
            <a:off x="4475747" y="2515634"/>
            <a:ext cx="994611"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6</a:t>
            </a:r>
          </a:p>
        </p:txBody>
      </p:sp>
      <p:sp>
        <p:nvSpPr>
          <p:cNvPr id="21" name="Rectangle: Rounded Corners 20">
            <a:extLst>
              <a:ext uri="{FF2B5EF4-FFF2-40B4-BE49-F238E27FC236}">
                <a16:creationId xmlns:a16="http://schemas.microsoft.com/office/drawing/2014/main" id="{01222028-AA4D-4D33-A19B-F9E2FFE33EEE}"/>
              </a:ext>
            </a:extLst>
          </p:cNvPr>
          <p:cNvSpPr/>
          <p:nvPr/>
        </p:nvSpPr>
        <p:spPr>
          <a:xfrm>
            <a:off x="3601451" y="2763154"/>
            <a:ext cx="1207607"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7</a:t>
            </a:r>
          </a:p>
        </p:txBody>
      </p:sp>
      <p:sp>
        <p:nvSpPr>
          <p:cNvPr id="22" name="Rectangle: Rounded Corners 21">
            <a:extLst>
              <a:ext uri="{FF2B5EF4-FFF2-40B4-BE49-F238E27FC236}">
                <a16:creationId xmlns:a16="http://schemas.microsoft.com/office/drawing/2014/main" id="{56332107-D6EB-4642-9DE8-C7D082E8AC4B}"/>
              </a:ext>
            </a:extLst>
          </p:cNvPr>
          <p:cNvSpPr/>
          <p:nvPr/>
        </p:nvSpPr>
        <p:spPr>
          <a:xfrm>
            <a:off x="2904495" y="3067005"/>
            <a:ext cx="1207608"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8</a:t>
            </a:r>
          </a:p>
        </p:txBody>
      </p:sp>
      <p:sp>
        <p:nvSpPr>
          <p:cNvPr id="23" name="Rectangle: Rounded Corners 22">
            <a:extLst>
              <a:ext uri="{FF2B5EF4-FFF2-40B4-BE49-F238E27FC236}">
                <a16:creationId xmlns:a16="http://schemas.microsoft.com/office/drawing/2014/main" id="{3CAE693F-8C90-4453-A0D7-10B438F05002}"/>
              </a:ext>
            </a:extLst>
          </p:cNvPr>
          <p:cNvSpPr/>
          <p:nvPr/>
        </p:nvSpPr>
        <p:spPr>
          <a:xfrm>
            <a:off x="2775284" y="3372026"/>
            <a:ext cx="1336819" cy="32215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9</a:t>
            </a:r>
          </a:p>
        </p:txBody>
      </p:sp>
      <p:sp>
        <p:nvSpPr>
          <p:cNvPr id="24" name="Rectangle: Rounded Corners 23">
            <a:extLst>
              <a:ext uri="{FF2B5EF4-FFF2-40B4-BE49-F238E27FC236}">
                <a16:creationId xmlns:a16="http://schemas.microsoft.com/office/drawing/2014/main" id="{189CA953-A0EB-4BC8-8D57-576FD06D8C5A}"/>
              </a:ext>
            </a:extLst>
          </p:cNvPr>
          <p:cNvSpPr/>
          <p:nvPr/>
        </p:nvSpPr>
        <p:spPr>
          <a:xfrm>
            <a:off x="5602344" y="3370867"/>
            <a:ext cx="1467825" cy="32215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10</a:t>
            </a:r>
          </a:p>
        </p:txBody>
      </p:sp>
      <p:sp>
        <p:nvSpPr>
          <p:cNvPr id="25" name="Rectangle: Rounded Corners 24">
            <a:extLst>
              <a:ext uri="{FF2B5EF4-FFF2-40B4-BE49-F238E27FC236}">
                <a16:creationId xmlns:a16="http://schemas.microsoft.com/office/drawing/2014/main" id="{92808019-C34A-4E8E-A24A-E1316AA34F26}"/>
              </a:ext>
            </a:extLst>
          </p:cNvPr>
          <p:cNvSpPr/>
          <p:nvPr/>
        </p:nvSpPr>
        <p:spPr>
          <a:xfrm>
            <a:off x="2449976" y="3654757"/>
            <a:ext cx="1467825"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11</a:t>
            </a:r>
          </a:p>
        </p:txBody>
      </p:sp>
      <p:sp>
        <p:nvSpPr>
          <p:cNvPr id="26" name="Rectangle: Rounded Corners 25">
            <a:extLst>
              <a:ext uri="{FF2B5EF4-FFF2-40B4-BE49-F238E27FC236}">
                <a16:creationId xmlns:a16="http://schemas.microsoft.com/office/drawing/2014/main" id="{2EDF2553-85E6-4F8A-8A16-A2779FEBF420}"/>
              </a:ext>
            </a:extLst>
          </p:cNvPr>
          <p:cNvSpPr/>
          <p:nvPr/>
        </p:nvSpPr>
        <p:spPr>
          <a:xfrm>
            <a:off x="2727158" y="3999203"/>
            <a:ext cx="1224000"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12</a:t>
            </a:r>
          </a:p>
        </p:txBody>
      </p:sp>
      <p:sp>
        <p:nvSpPr>
          <p:cNvPr id="27" name="Rectangle: Rounded Corners 26">
            <a:extLst>
              <a:ext uri="{FF2B5EF4-FFF2-40B4-BE49-F238E27FC236}">
                <a16:creationId xmlns:a16="http://schemas.microsoft.com/office/drawing/2014/main" id="{539466FB-2739-493D-82D8-1071242AD4A9}"/>
              </a:ext>
            </a:extLst>
          </p:cNvPr>
          <p:cNvSpPr/>
          <p:nvPr/>
        </p:nvSpPr>
        <p:spPr>
          <a:xfrm>
            <a:off x="5028694" y="3999202"/>
            <a:ext cx="1467826"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13</a:t>
            </a:r>
          </a:p>
        </p:txBody>
      </p:sp>
      <p:sp>
        <p:nvSpPr>
          <p:cNvPr id="28" name="Rectangle: Rounded Corners 27">
            <a:extLst>
              <a:ext uri="{FF2B5EF4-FFF2-40B4-BE49-F238E27FC236}">
                <a16:creationId xmlns:a16="http://schemas.microsoft.com/office/drawing/2014/main" id="{A274E4FE-8ACE-4536-A69E-0CB299ABFA34}"/>
              </a:ext>
            </a:extLst>
          </p:cNvPr>
          <p:cNvSpPr/>
          <p:nvPr/>
        </p:nvSpPr>
        <p:spPr>
          <a:xfrm>
            <a:off x="1774431" y="4278411"/>
            <a:ext cx="1238400"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14</a:t>
            </a:r>
          </a:p>
        </p:txBody>
      </p:sp>
      <p:sp>
        <p:nvSpPr>
          <p:cNvPr id="29" name="Rectangle: Rounded Corners 28">
            <a:extLst>
              <a:ext uri="{FF2B5EF4-FFF2-40B4-BE49-F238E27FC236}">
                <a16:creationId xmlns:a16="http://schemas.microsoft.com/office/drawing/2014/main" id="{8A323D7D-FAE6-4C7D-A6DD-43E0F0FD4027}"/>
              </a:ext>
            </a:extLst>
          </p:cNvPr>
          <p:cNvSpPr/>
          <p:nvPr/>
        </p:nvSpPr>
        <p:spPr>
          <a:xfrm>
            <a:off x="4475747" y="4278411"/>
            <a:ext cx="1620253"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15</a:t>
            </a:r>
          </a:p>
        </p:txBody>
      </p:sp>
      <p:sp>
        <p:nvSpPr>
          <p:cNvPr id="30" name="Rectangle: Rounded Corners 29">
            <a:extLst>
              <a:ext uri="{FF2B5EF4-FFF2-40B4-BE49-F238E27FC236}">
                <a16:creationId xmlns:a16="http://schemas.microsoft.com/office/drawing/2014/main" id="{15B8E4EC-F707-49D9-A576-65E75A6C5B69}"/>
              </a:ext>
            </a:extLst>
          </p:cNvPr>
          <p:cNvSpPr/>
          <p:nvPr/>
        </p:nvSpPr>
        <p:spPr>
          <a:xfrm>
            <a:off x="5451261" y="4579430"/>
            <a:ext cx="1400463"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16</a:t>
            </a:r>
          </a:p>
        </p:txBody>
      </p:sp>
      <p:sp>
        <p:nvSpPr>
          <p:cNvPr id="31" name="Rectangle: Rounded Corners 30">
            <a:extLst>
              <a:ext uri="{FF2B5EF4-FFF2-40B4-BE49-F238E27FC236}">
                <a16:creationId xmlns:a16="http://schemas.microsoft.com/office/drawing/2014/main" id="{57FA4BEF-237C-4267-B23C-F767FA28BDC1}"/>
              </a:ext>
            </a:extLst>
          </p:cNvPr>
          <p:cNvSpPr/>
          <p:nvPr/>
        </p:nvSpPr>
        <p:spPr>
          <a:xfrm>
            <a:off x="6155097" y="4902755"/>
            <a:ext cx="1315287"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17</a:t>
            </a:r>
          </a:p>
        </p:txBody>
      </p:sp>
      <p:sp>
        <p:nvSpPr>
          <p:cNvPr id="32" name="Rectangle: Rounded Corners 31">
            <a:extLst>
              <a:ext uri="{FF2B5EF4-FFF2-40B4-BE49-F238E27FC236}">
                <a16:creationId xmlns:a16="http://schemas.microsoft.com/office/drawing/2014/main" id="{F1DCFA6B-5ACA-4E7C-9DB4-32A4F6A32DDA}"/>
              </a:ext>
            </a:extLst>
          </p:cNvPr>
          <p:cNvSpPr/>
          <p:nvPr/>
        </p:nvSpPr>
        <p:spPr>
          <a:xfrm>
            <a:off x="4014020" y="5183787"/>
            <a:ext cx="2081980"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18</a:t>
            </a:r>
          </a:p>
        </p:txBody>
      </p:sp>
      <p:sp>
        <p:nvSpPr>
          <p:cNvPr id="33" name="Rectangle: Rounded Corners 32">
            <a:extLst>
              <a:ext uri="{FF2B5EF4-FFF2-40B4-BE49-F238E27FC236}">
                <a16:creationId xmlns:a16="http://schemas.microsoft.com/office/drawing/2014/main" id="{D11F2466-27BB-492F-BF6F-B3C16B6026FE}"/>
              </a:ext>
            </a:extLst>
          </p:cNvPr>
          <p:cNvSpPr/>
          <p:nvPr/>
        </p:nvSpPr>
        <p:spPr>
          <a:xfrm>
            <a:off x="4331368" y="5510535"/>
            <a:ext cx="1909010" cy="3233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19</a:t>
            </a:r>
          </a:p>
        </p:txBody>
      </p:sp>
      <p:sp>
        <p:nvSpPr>
          <p:cNvPr id="34" name="Speech Bubble: Rectangle with Corners Rounded 33">
            <a:extLst>
              <a:ext uri="{FF2B5EF4-FFF2-40B4-BE49-F238E27FC236}">
                <a16:creationId xmlns:a16="http://schemas.microsoft.com/office/drawing/2014/main" id="{2841C153-F956-431C-9251-EBEE32EF07DB}"/>
              </a:ext>
            </a:extLst>
          </p:cNvPr>
          <p:cNvSpPr/>
          <p:nvPr/>
        </p:nvSpPr>
        <p:spPr>
          <a:xfrm>
            <a:off x="10378399" y="2358189"/>
            <a:ext cx="1656690" cy="1619893"/>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tournée mondiale = </a:t>
            </a:r>
            <a:r>
              <a:rPr lang="fr-FR" sz="2000" dirty="0">
                <a:solidFill>
                  <a:prstClr val="white"/>
                </a:solidFill>
                <a:latin typeface="Century Gothic" panose="020B0502020202020204" pitchFamily="34" charset="0"/>
              </a:rPr>
              <a:t>world tour</a:t>
            </a:r>
          </a:p>
        </p:txBody>
      </p:sp>
    </p:spTree>
    <p:extLst>
      <p:ext uri="{BB962C8B-B14F-4D97-AF65-F5344CB8AC3E}">
        <p14:creationId xmlns:p14="http://schemas.microsoft.com/office/powerpoint/2010/main" val="348037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llout: Line 11">
            <a:hlinkClick r:id="" action="ppaction://noaction">
              <a:snd r:embed="rId3" name="b l'histoire francaise.wav"/>
            </a:hlinkClick>
            <a:extLst>
              <a:ext uri="{FF2B5EF4-FFF2-40B4-BE49-F238E27FC236}">
                <a16:creationId xmlns:a16="http://schemas.microsoft.com/office/drawing/2014/main" id="{041ABD4D-69C9-4A68-8E90-D2F948FE5F36}"/>
              </a:ext>
            </a:extLst>
          </p:cNvPr>
          <p:cNvSpPr/>
          <p:nvPr/>
        </p:nvSpPr>
        <p:spPr>
          <a:xfrm>
            <a:off x="3350487" y="1970262"/>
            <a:ext cx="1260000" cy="380212"/>
          </a:xfrm>
          <a:prstGeom prst="borderCallout1">
            <a:avLst>
              <a:gd name="adj1" fmla="val 98915"/>
              <a:gd name="adj2" fmla="val 48246"/>
              <a:gd name="adj3" fmla="val 138659"/>
              <a:gd name="adj4" fmla="val 48509"/>
            </a:avLst>
          </a:prstGeom>
          <a:solidFill>
            <a:srgbClr val="115076"/>
          </a:solidFill>
          <a:ln w="38100">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b : 1789</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allout: Line 13">
            <a:hlinkClick r:id="" action="ppaction://noaction">
              <a:snd r:embed="rId4" name="d l'histoire francaise.wav"/>
            </a:hlinkClick>
            <a:extLst>
              <a:ext uri="{FF2B5EF4-FFF2-40B4-BE49-F238E27FC236}">
                <a16:creationId xmlns:a16="http://schemas.microsoft.com/office/drawing/2014/main" id="{473EE3F8-7425-4450-B0C1-2654A3E07F54}"/>
              </a:ext>
            </a:extLst>
          </p:cNvPr>
          <p:cNvSpPr/>
          <p:nvPr/>
        </p:nvSpPr>
        <p:spPr>
          <a:xfrm>
            <a:off x="5865391" y="1970262"/>
            <a:ext cx="1260000" cy="380212"/>
          </a:xfrm>
          <a:prstGeom prst="borderCallout1">
            <a:avLst>
              <a:gd name="adj1" fmla="val 98915"/>
              <a:gd name="adj2" fmla="val 48246"/>
              <a:gd name="adj3" fmla="val 134440"/>
              <a:gd name="adj4" fmla="val 48509"/>
            </a:avLst>
          </a:prstGeom>
          <a:solidFill>
            <a:srgbClr val="115076"/>
          </a:solidFill>
          <a:ln w="38100">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 : 1914</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Callout: Line 15">
            <a:hlinkClick r:id="" action="ppaction://noaction">
              <a:snd r:embed="rId5" name="f l'histoire francaise.wav"/>
            </a:hlinkClick>
            <a:extLst>
              <a:ext uri="{FF2B5EF4-FFF2-40B4-BE49-F238E27FC236}">
                <a16:creationId xmlns:a16="http://schemas.microsoft.com/office/drawing/2014/main" id="{34AFB255-66F0-465F-9205-C27E268CDF2D}"/>
              </a:ext>
            </a:extLst>
          </p:cNvPr>
          <p:cNvSpPr/>
          <p:nvPr/>
        </p:nvSpPr>
        <p:spPr>
          <a:xfrm>
            <a:off x="9968608" y="1970262"/>
            <a:ext cx="1260000" cy="380212"/>
          </a:xfrm>
          <a:prstGeom prst="borderCallout1">
            <a:avLst>
              <a:gd name="adj1" fmla="val 98915"/>
              <a:gd name="adj2" fmla="val 48246"/>
              <a:gd name="adj3" fmla="val 134440"/>
              <a:gd name="adj4" fmla="val 48509"/>
            </a:avLst>
          </a:prstGeom>
          <a:solidFill>
            <a:srgbClr val="115076"/>
          </a:solidFill>
          <a:ln w="38100">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 : 2017</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L’histoire française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19368" y="1294490"/>
            <a:ext cx="6611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Écoute et trouve l’anglais ! C’est quand ?</a:t>
            </a:r>
          </a:p>
        </p:txBody>
      </p:sp>
      <p:cxnSp>
        <p:nvCxnSpPr>
          <p:cNvPr id="3" name="Straight Arrow Connector 2">
            <a:extLst>
              <a:ext uri="{FF2B5EF4-FFF2-40B4-BE49-F238E27FC236}">
                <a16:creationId xmlns:a16="http://schemas.microsoft.com/office/drawing/2014/main" id="{0B75F376-D55C-4AA5-8EB9-62570CB106BA}"/>
              </a:ext>
            </a:extLst>
          </p:cNvPr>
          <p:cNvCxnSpPr>
            <a:cxnSpLocks/>
          </p:cNvCxnSpPr>
          <p:nvPr/>
        </p:nvCxnSpPr>
        <p:spPr>
          <a:xfrm>
            <a:off x="784111" y="2519070"/>
            <a:ext cx="10264641" cy="0"/>
          </a:xfrm>
          <a:prstGeom prst="straightConnector1">
            <a:avLst/>
          </a:prstGeom>
          <a:ln w="57150">
            <a:solidFill>
              <a:srgbClr val="E87D1E"/>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Callout: Line 10">
            <a:hlinkClick r:id="" action="ppaction://noaction">
              <a:snd r:embed="rId7" name="a l'histoire francaise.wav"/>
            </a:hlinkClick>
            <a:extLst>
              <a:ext uri="{FF2B5EF4-FFF2-40B4-BE49-F238E27FC236}">
                <a16:creationId xmlns:a16="http://schemas.microsoft.com/office/drawing/2014/main" id="{099DC504-549D-4831-9E22-4E47010CF7CE}"/>
              </a:ext>
            </a:extLst>
          </p:cNvPr>
          <p:cNvSpPr/>
          <p:nvPr/>
        </p:nvSpPr>
        <p:spPr>
          <a:xfrm>
            <a:off x="1112783" y="2662706"/>
            <a:ext cx="1260000" cy="380212"/>
          </a:xfrm>
          <a:prstGeom prst="borderCallout1">
            <a:avLst>
              <a:gd name="adj1" fmla="val 5923"/>
              <a:gd name="adj2" fmla="val 48246"/>
              <a:gd name="adj3" fmla="val -28085"/>
              <a:gd name="adj4" fmla="val 48509"/>
            </a:avLst>
          </a:prstGeom>
          <a:solidFill>
            <a:srgbClr val="115076"/>
          </a:solidFill>
          <a:ln w="38100">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 : 1539</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allout: Line 12">
            <a:hlinkClick r:id="" action="ppaction://noaction">
              <a:snd r:embed="rId8" name="c l'histoire francaise.wav"/>
            </a:hlinkClick>
            <a:extLst>
              <a:ext uri="{FF2B5EF4-FFF2-40B4-BE49-F238E27FC236}">
                <a16:creationId xmlns:a16="http://schemas.microsoft.com/office/drawing/2014/main" id="{10F105E3-0780-4CD4-B7C9-423FF326B557}"/>
              </a:ext>
            </a:extLst>
          </p:cNvPr>
          <p:cNvSpPr/>
          <p:nvPr/>
        </p:nvSpPr>
        <p:spPr>
          <a:xfrm>
            <a:off x="5085815" y="2662706"/>
            <a:ext cx="1260000" cy="380212"/>
          </a:xfrm>
          <a:prstGeom prst="borderCallout1">
            <a:avLst>
              <a:gd name="adj1" fmla="val 5923"/>
              <a:gd name="adj2" fmla="val 48246"/>
              <a:gd name="adj3" fmla="val -30590"/>
              <a:gd name="adj4" fmla="val 48748"/>
            </a:avLst>
          </a:prstGeom>
          <a:solidFill>
            <a:srgbClr val="115076"/>
          </a:solidFill>
          <a:ln w="38100">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 : 1887</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Callout: Line 14">
            <a:hlinkClick r:id="" action="ppaction://noaction">
              <a:snd r:embed="rId9" name="e l'histoire francaise.wav"/>
            </a:hlinkClick>
            <a:extLst>
              <a:ext uri="{FF2B5EF4-FFF2-40B4-BE49-F238E27FC236}">
                <a16:creationId xmlns:a16="http://schemas.microsoft.com/office/drawing/2014/main" id="{C54CF107-1AA7-4A2D-8772-2FA83AEFBB49}"/>
              </a:ext>
            </a:extLst>
          </p:cNvPr>
          <p:cNvSpPr/>
          <p:nvPr/>
        </p:nvSpPr>
        <p:spPr>
          <a:xfrm>
            <a:off x="9505312" y="2662706"/>
            <a:ext cx="1260000" cy="380212"/>
          </a:xfrm>
          <a:prstGeom prst="borderCallout1">
            <a:avLst>
              <a:gd name="adj1" fmla="val 5923"/>
              <a:gd name="adj2" fmla="val 48246"/>
              <a:gd name="adj3" fmla="val -30590"/>
              <a:gd name="adj4" fmla="val 47992"/>
            </a:avLst>
          </a:prstGeom>
          <a:solidFill>
            <a:srgbClr val="115076"/>
          </a:solidFill>
          <a:ln w="38100">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 : 2002</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54" name="Table 54">
            <a:extLst>
              <a:ext uri="{FF2B5EF4-FFF2-40B4-BE49-F238E27FC236}">
                <a16:creationId xmlns:a16="http://schemas.microsoft.com/office/drawing/2014/main" id="{6AEA9A22-5A83-4F5B-A885-D7641457F752}"/>
              </a:ext>
            </a:extLst>
          </p:cNvPr>
          <p:cNvGraphicFramePr>
            <a:graphicFrameLocks noGrp="1"/>
          </p:cNvGraphicFramePr>
          <p:nvPr/>
        </p:nvGraphicFramePr>
        <p:xfrm>
          <a:off x="1524934" y="3429000"/>
          <a:ext cx="9142131" cy="2743200"/>
        </p:xfrm>
        <a:graphic>
          <a:graphicData uri="http://schemas.openxmlformats.org/drawingml/2006/table">
            <a:tbl>
              <a:tblPr bandRow="1">
                <a:tableStyleId>{5C22544A-7EE6-4342-B048-85BDC9FD1C3A}</a:tableStyleId>
              </a:tblPr>
              <a:tblGrid>
                <a:gridCol w="548615">
                  <a:extLst>
                    <a:ext uri="{9D8B030D-6E8A-4147-A177-3AD203B41FA5}">
                      <a16:colId xmlns:a16="http://schemas.microsoft.com/office/drawing/2014/main" val="1138153991"/>
                    </a:ext>
                  </a:extLst>
                </a:gridCol>
                <a:gridCol w="8593516">
                  <a:extLst>
                    <a:ext uri="{9D8B030D-6E8A-4147-A177-3AD203B41FA5}">
                      <a16:colId xmlns:a16="http://schemas.microsoft.com/office/drawing/2014/main" val="108153210"/>
                    </a:ext>
                  </a:extLst>
                </a:gridCol>
              </a:tblGrid>
              <a:tr h="370840">
                <a:tc>
                  <a:txBody>
                    <a:bodyPr/>
                    <a:lstStyle/>
                    <a:p>
                      <a:pPr algn="ctr"/>
                      <a:r>
                        <a:rPr lang="fr-FR" sz="2400" b="0" i="0" dirty="0">
                          <a:solidFill>
                            <a:srgbClr val="115076"/>
                          </a:solidFill>
                          <a:latin typeface="Century Gothic" panose="020B0502020202020204" pitchFamily="34" charset="0"/>
                        </a:rPr>
                        <a:t>1</a:t>
                      </a:r>
                    </a:p>
                  </a:txBody>
                  <a:tcPr/>
                </a:tc>
                <a:tc>
                  <a:txBody>
                    <a:bodyPr/>
                    <a:lstStyle/>
                    <a:p>
                      <a:r>
                        <a:rPr lang="en-GB" sz="2400" b="0" i="0" noProof="0" dirty="0">
                          <a:solidFill>
                            <a:srgbClr val="115076"/>
                          </a:solidFill>
                          <a:latin typeface="Century Gothic" panose="020B0502020202020204" pitchFamily="34" charset="0"/>
                        </a:rPr>
                        <a:t>Macron won the elections.</a:t>
                      </a:r>
                    </a:p>
                  </a:txBody>
                  <a:tcPr/>
                </a:tc>
                <a:extLst>
                  <a:ext uri="{0D108BD9-81ED-4DB2-BD59-A6C34878D82A}">
                    <a16:rowId xmlns:a16="http://schemas.microsoft.com/office/drawing/2014/main" val="3452217375"/>
                  </a:ext>
                </a:extLst>
              </a:tr>
              <a:tr h="370840">
                <a:tc>
                  <a:txBody>
                    <a:bodyPr/>
                    <a:lstStyle/>
                    <a:p>
                      <a:pPr algn="ctr"/>
                      <a:r>
                        <a:rPr lang="fr-FR" sz="2400" b="0" i="0" dirty="0">
                          <a:solidFill>
                            <a:srgbClr val="115076"/>
                          </a:solidFill>
                          <a:latin typeface="Century Gothic" panose="020B0502020202020204" pitchFamily="34" charset="0"/>
                        </a:rPr>
                        <a:t>2</a:t>
                      </a:r>
                    </a:p>
                  </a:txBody>
                  <a:tcPr/>
                </a:tc>
                <a:tc>
                  <a:txBody>
                    <a:bodyPr/>
                    <a:lstStyle/>
                    <a:p>
                      <a:r>
                        <a:rPr lang="en-GB" sz="2400" b="0" i="0" noProof="0" dirty="0">
                          <a:solidFill>
                            <a:srgbClr val="115076"/>
                          </a:solidFill>
                          <a:latin typeface="Century Gothic" panose="020B0502020202020204" pitchFamily="34" charset="0"/>
                        </a:rPr>
                        <a:t>The countries of the world started a war.</a:t>
                      </a:r>
                    </a:p>
                  </a:txBody>
                  <a:tcPr/>
                </a:tc>
                <a:extLst>
                  <a:ext uri="{0D108BD9-81ED-4DB2-BD59-A6C34878D82A}">
                    <a16:rowId xmlns:a16="http://schemas.microsoft.com/office/drawing/2014/main" val="910226531"/>
                  </a:ext>
                </a:extLst>
              </a:tr>
              <a:tr h="370840">
                <a:tc>
                  <a:txBody>
                    <a:bodyPr/>
                    <a:lstStyle/>
                    <a:p>
                      <a:pPr algn="ctr"/>
                      <a:r>
                        <a:rPr lang="fr-FR" sz="2400" b="0" i="0" dirty="0">
                          <a:solidFill>
                            <a:srgbClr val="115076"/>
                          </a:solidFill>
                          <a:latin typeface="Century Gothic" panose="020B0502020202020204" pitchFamily="34" charset="0"/>
                        </a:rPr>
                        <a:t>3</a:t>
                      </a:r>
                    </a:p>
                  </a:txBody>
                  <a:tcPr/>
                </a:tc>
                <a:tc>
                  <a:txBody>
                    <a:bodyPr/>
                    <a:lstStyle/>
                    <a:p>
                      <a:r>
                        <a:rPr lang="en-GB" sz="2400" b="0" i="0" noProof="0" dirty="0">
                          <a:solidFill>
                            <a:srgbClr val="115076"/>
                          </a:solidFill>
                          <a:latin typeface="Century Gothic" panose="020B0502020202020204" pitchFamily="34" charset="0"/>
                        </a:rPr>
                        <a:t>New rules made French the official language of France.</a:t>
                      </a:r>
                    </a:p>
                  </a:txBody>
                  <a:tcPr/>
                </a:tc>
                <a:extLst>
                  <a:ext uri="{0D108BD9-81ED-4DB2-BD59-A6C34878D82A}">
                    <a16:rowId xmlns:a16="http://schemas.microsoft.com/office/drawing/2014/main" val="868531888"/>
                  </a:ext>
                </a:extLst>
              </a:tr>
              <a:tr h="370840">
                <a:tc>
                  <a:txBody>
                    <a:bodyPr/>
                    <a:lstStyle/>
                    <a:p>
                      <a:pPr algn="ctr"/>
                      <a:r>
                        <a:rPr lang="fr-FR" sz="2400" b="0" i="0" dirty="0">
                          <a:solidFill>
                            <a:srgbClr val="115076"/>
                          </a:solidFill>
                          <a:latin typeface="Century Gothic" panose="020B0502020202020204" pitchFamily="34" charset="0"/>
                        </a:rPr>
                        <a:t>4</a:t>
                      </a:r>
                    </a:p>
                  </a:txBody>
                  <a:tcPr/>
                </a:tc>
                <a:tc>
                  <a:txBody>
                    <a:bodyPr/>
                    <a:lstStyle/>
                    <a:p>
                      <a:r>
                        <a:rPr lang="en-GB" sz="2400" b="0" i="0" noProof="0" dirty="0">
                          <a:solidFill>
                            <a:srgbClr val="115076"/>
                          </a:solidFill>
                          <a:latin typeface="Century Gothic" panose="020B0502020202020204" pitchFamily="34" charset="0"/>
                        </a:rPr>
                        <a:t>The French Revolution started.</a:t>
                      </a:r>
                    </a:p>
                  </a:txBody>
                  <a:tcPr/>
                </a:tc>
                <a:extLst>
                  <a:ext uri="{0D108BD9-81ED-4DB2-BD59-A6C34878D82A}">
                    <a16:rowId xmlns:a16="http://schemas.microsoft.com/office/drawing/2014/main" val="3092398987"/>
                  </a:ext>
                </a:extLst>
              </a:tr>
              <a:tr h="370840">
                <a:tc>
                  <a:txBody>
                    <a:bodyPr/>
                    <a:lstStyle/>
                    <a:p>
                      <a:pPr algn="ctr"/>
                      <a:r>
                        <a:rPr lang="fr-FR" sz="2400" b="0" i="0" dirty="0">
                          <a:solidFill>
                            <a:srgbClr val="115076"/>
                          </a:solidFill>
                          <a:latin typeface="Century Gothic" panose="020B0502020202020204" pitchFamily="34" charset="0"/>
                        </a:rPr>
                        <a:t>5</a:t>
                      </a:r>
                    </a:p>
                  </a:txBody>
                  <a:tcPr/>
                </a:tc>
                <a:tc>
                  <a:txBody>
                    <a:bodyPr/>
                    <a:lstStyle/>
                    <a:p>
                      <a:r>
                        <a:rPr lang="en-GB" sz="2400" b="0" i="0" noProof="0" dirty="0">
                          <a:solidFill>
                            <a:srgbClr val="115076"/>
                          </a:solidFill>
                          <a:latin typeface="Century Gothic" panose="020B0502020202020204" pitchFamily="34" charset="0"/>
                        </a:rPr>
                        <a:t>The tallest building in the world was created in Paris.</a:t>
                      </a:r>
                    </a:p>
                  </a:txBody>
                  <a:tcPr/>
                </a:tc>
                <a:extLst>
                  <a:ext uri="{0D108BD9-81ED-4DB2-BD59-A6C34878D82A}">
                    <a16:rowId xmlns:a16="http://schemas.microsoft.com/office/drawing/2014/main" val="3372361823"/>
                  </a:ext>
                </a:extLst>
              </a:tr>
              <a:tr h="370840">
                <a:tc>
                  <a:txBody>
                    <a:bodyPr/>
                    <a:lstStyle/>
                    <a:p>
                      <a:pPr algn="ctr"/>
                      <a:r>
                        <a:rPr lang="fr-FR" sz="2400" b="0" i="0" dirty="0">
                          <a:solidFill>
                            <a:srgbClr val="115076"/>
                          </a:solidFill>
                          <a:latin typeface="Century Gothic" panose="020B0502020202020204" pitchFamily="34" charset="0"/>
                        </a:rPr>
                        <a:t>6</a:t>
                      </a:r>
                    </a:p>
                  </a:txBody>
                  <a:tcPr/>
                </a:tc>
                <a:tc>
                  <a:txBody>
                    <a:bodyPr/>
                    <a:lstStyle/>
                    <a:p>
                      <a:r>
                        <a:rPr lang="en-GB" sz="2400" b="0" i="0" noProof="0" dirty="0">
                          <a:solidFill>
                            <a:srgbClr val="115076"/>
                          </a:solidFill>
                          <a:latin typeface="Century Gothic" panose="020B0502020202020204" pitchFamily="34" charset="0"/>
                        </a:rPr>
                        <a:t>France started to use the Euro.</a:t>
                      </a:r>
                    </a:p>
                  </a:txBody>
                  <a:tcPr/>
                </a:tc>
                <a:extLst>
                  <a:ext uri="{0D108BD9-81ED-4DB2-BD59-A6C34878D82A}">
                    <a16:rowId xmlns:a16="http://schemas.microsoft.com/office/drawing/2014/main" val="2219490511"/>
                  </a:ext>
                </a:extLst>
              </a:tr>
            </a:tbl>
          </a:graphicData>
        </a:graphic>
      </p:graphicFrame>
      <p:sp>
        <p:nvSpPr>
          <p:cNvPr id="17" name="Rectangle 16">
            <a:extLst>
              <a:ext uri="{FF2B5EF4-FFF2-40B4-BE49-F238E27FC236}">
                <a16:creationId xmlns:a16="http://schemas.microsoft.com/office/drawing/2014/main" id="{9D91BA94-1DA4-4935-A91F-0DFA7D45C12F}"/>
              </a:ext>
            </a:extLst>
          </p:cNvPr>
          <p:cNvSpPr/>
          <p:nvPr/>
        </p:nvSpPr>
        <p:spPr>
          <a:xfrm>
            <a:off x="6730583" y="249870"/>
            <a:ext cx="3213928" cy="40091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plus haut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tallest</a:t>
            </a:r>
          </a:p>
        </p:txBody>
      </p:sp>
    </p:spTree>
    <p:extLst>
      <p:ext uri="{BB962C8B-B14F-4D97-AF65-F5344CB8AC3E}">
        <p14:creationId xmlns:p14="http://schemas.microsoft.com/office/powerpoint/2010/main" val="41881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0"/>
          <p:cNvSpPr/>
          <p:nvPr/>
        </p:nvSpPr>
        <p:spPr>
          <a:xfrm>
            <a:off x="3384527" y="3057906"/>
            <a:ext cx="1260000" cy="38021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895" y="118698"/>
                </a:moveTo>
                <a:lnTo>
                  <a:pt x="58211" y="166391"/>
                </a:lnTo>
              </a:path>
            </a:pathLst>
          </a:custGeom>
          <a:solidFill>
            <a:srgbClr val="115076"/>
          </a:solidFill>
          <a:ln w="38100"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b : 1789</a:t>
            </a:r>
            <a:endParaRPr sz="1800" dirty="0">
              <a:solidFill>
                <a:schemeClr val="lt1"/>
              </a:solidFill>
              <a:latin typeface="Century Gothic"/>
              <a:ea typeface="Century Gothic"/>
              <a:cs typeface="Century Gothic"/>
              <a:sym typeface="Century Gothic"/>
            </a:endParaRPr>
          </a:p>
        </p:txBody>
      </p:sp>
      <p:sp>
        <p:nvSpPr>
          <p:cNvPr id="404" name="Google Shape;404;p10"/>
          <p:cNvSpPr/>
          <p:nvPr/>
        </p:nvSpPr>
        <p:spPr>
          <a:xfrm>
            <a:off x="5899431" y="3057906"/>
            <a:ext cx="1260000" cy="38021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895" y="118698"/>
                </a:moveTo>
                <a:lnTo>
                  <a:pt x="58211" y="161328"/>
                </a:lnTo>
              </a:path>
            </a:pathLst>
          </a:custGeom>
          <a:solidFill>
            <a:srgbClr val="115076"/>
          </a:solidFill>
          <a:ln w="38100"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d : 1914</a:t>
            </a:r>
            <a:endParaRPr sz="1800" dirty="0">
              <a:solidFill>
                <a:schemeClr val="lt1"/>
              </a:solidFill>
              <a:latin typeface="Century Gothic"/>
              <a:ea typeface="Century Gothic"/>
              <a:cs typeface="Century Gothic"/>
              <a:sym typeface="Century Gothic"/>
            </a:endParaRPr>
          </a:p>
        </p:txBody>
      </p:sp>
      <p:sp>
        <p:nvSpPr>
          <p:cNvPr id="405" name="Google Shape;405;p10"/>
          <p:cNvSpPr/>
          <p:nvPr/>
        </p:nvSpPr>
        <p:spPr>
          <a:xfrm>
            <a:off x="10002648" y="3057906"/>
            <a:ext cx="1260000" cy="38021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895" y="118698"/>
                </a:moveTo>
                <a:lnTo>
                  <a:pt x="58211" y="161328"/>
                </a:lnTo>
              </a:path>
            </a:pathLst>
          </a:custGeom>
          <a:solidFill>
            <a:srgbClr val="115076"/>
          </a:solidFill>
          <a:ln w="38100"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f : 2017</a:t>
            </a:r>
            <a:endParaRPr sz="1800" dirty="0">
              <a:solidFill>
                <a:schemeClr val="lt1"/>
              </a:solidFill>
              <a:latin typeface="Century Gothic"/>
              <a:ea typeface="Century Gothic"/>
              <a:cs typeface="Century Gothic"/>
              <a:sym typeface="Century Gothic"/>
            </a:endParaRPr>
          </a:p>
        </p:txBody>
      </p:sp>
      <p:pic>
        <p:nvPicPr>
          <p:cNvPr id="406" name="Google Shape;406;p10"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07" name="Google Shape;407;p10"/>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fr-FR" sz="3600" b="1" dirty="0">
                <a:solidFill>
                  <a:schemeClr val="lt1"/>
                </a:solidFill>
              </a:rPr>
              <a:t>L’histoire française 2/2</a:t>
            </a:r>
            <a:endParaRPr lang="fr-FR" dirty="0"/>
          </a:p>
        </p:txBody>
      </p:sp>
      <p:sp>
        <p:nvSpPr>
          <p:cNvPr id="408" name="Google Shape;408;p10"/>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US" sz="2000" b="1" i="0" u="none" strike="noStrike" cap="none" dirty="0" err="1">
                <a:solidFill>
                  <a:srgbClr val="FFFFFF"/>
                </a:solidFill>
                <a:latin typeface="Century Gothic"/>
                <a:ea typeface="Century Gothic"/>
                <a:cs typeface="Century Gothic"/>
                <a:sym typeface="Century Gothic"/>
              </a:rPr>
              <a:t>écouter</a:t>
            </a:r>
            <a:endParaRPr sz="2000" b="1" i="0" u="none" strike="noStrike" cap="none" dirty="0">
              <a:solidFill>
                <a:srgbClr val="FFFFFF"/>
              </a:solidFill>
              <a:latin typeface="Century Gothic"/>
              <a:ea typeface="Century Gothic"/>
              <a:cs typeface="Century Gothic"/>
              <a:sym typeface="Century Gothic"/>
            </a:endParaRPr>
          </a:p>
        </p:txBody>
      </p:sp>
      <p:cxnSp>
        <p:nvCxnSpPr>
          <p:cNvPr id="409" name="Google Shape;409;p10"/>
          <p:cNvCxnSpPr/>
          <p:nvPr/>
        </p:nvCxnSpPr>
        <p:spPr>
          <a:xfrm>
            <a:off x="818151" y="3606714"/>
            <a:ext cx="10264641" cy="0"/>
          </a:xfrm>
          <a:prstGeom prst="straightConnector1">
            <a:avLst/>
          </a:prstGeom>
          <a:noFill/>
          <a:ln w="57150" cap="flat" cmpd="sng">
            <a:solidFill>
              <a:srgbClr val="E87D1E"/>
            </a:solidFill>
            <a:prstDash val="solid"/>
            <a:miter lim="800000"/>
            <a:headEnd type="triangle" w="med" len="med"/>
            <a:tailEnd type="triangle" w="med" len="med"/>
          </a:ln>
          <a:effectLst>
            <a:outerShdw blurRad="50800" dist="38100" dir="5400000" algn="t" rotWithShape="0">
              <a:srgbClr val="000000">
                <a:alpha val="40000"/>
              </a:srgbClr>
            </a:outerShdw>
          </a:effectLst>
        </p:spPr>
      </p:cxnSp>
      <p:sp>
        <p:nvSpPr>
          <p:cNvPr id="410" name="Google Shape;410;p10"/>
          <p:cNvSpPr/>
          <p:nvPr/>
        </p:nvSpPr>
        <p:spPr>
          <a:xfrm>
            <a:off x="1146823" y="3750350"/>
            <a:ext cx="1260000" cy="38021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895" y="7108"/>
                </a:moveTo>
                <a:lnTo>
                  <a:pt x="58211" y="-33702"/>
                </a:lnTo>
              </a:path>
            </a:pathLst>
          </a:custGeom>
          <a:solidFill>
            <a:srgbClr val="115076"/>
          </a:solidFill>
          <a:ln w="38100"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a : 1539</a:t>
            </a:r>
            <a:endParaRPr sz="1800" dirty="0">
              <a:solidFill>
                <a:schemeClr val="lt1"/>
              </a:solidFill>
              <a:latin typeface="Century Gothic"/>
              <a:ea typeface="Century Gothic"/>
              <a:cs typeface="Century Gothic"/>
              <a:sym typeface="Century Gothic"/>
            </a:endParaRPr>
          </a:p>
        </p:txBody>
      </p:sp>
      <p:sp>
        <p:nvSpPr>
          <p:cNvPr id="411" name="Google Shape;411;p10"/>
          <p:cNvSpPr/>
          <p:nvPr/>
        </p:nvSpPr>
        <p:spPr>
          <a:xfrm>
            <a:off x="5119855" y="3750350"/>
            <a:ext cx="1260000" cy="38021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895" y="7108"/>
                </a:moveTo>
                <a:lnTo>
                  <a:pt x="58498" y="-36708"/>
                </a:lnTo>
              </a:path>
            </a:pathLst>
          </a:custGeom>
          <a:solidFill>
            <a:srgbClr val="115076"/>
          </a:solidFill>
          <a:ln w="38100"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c : 1887</a:t>
            </a:r>
            <a:endParaRPr sz="1800" dirty="0">
              <a:solidFill>
                <a:schemeClr val="lt1"/>
              </a:solidFill>
              <a:latin typeface="Century Gothic"/>
              <a:ea typeface="Century Gothic"/>
              <a:cs typeface="Century Gothic"/>
              <a:sym typeface="Century Gothic"/>
            </a:endParaRPr>
          </a:p>
        </p:txBody>
      </p:sp>
      <p:sp>
        <p:nvSpPr>
          <p:cNvPr id="412" name="Google Shape;412;p10"/>
          <p:cNvSpPr/>
          <p:nvPr/>
        </p:nvSpPr>
        <p:spPr>
          <a:xfrm>
            <a:off x="9539352" y="3750350"/>
            <a:ext cx="1260000" cy="38021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895" y="7108"/>
                </a:moveTo>
                <a:lnTo>
                  <a:pt x="57590" y="-36708"/>
                </a:lnTo>
              </a:path>
            </a:pathLst>
          </a:custGeom>
          <a:solidFill>
            <a:srgbClr val="115076"/>
          </a:solidFill>
          <a:ln w="38100"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e : 2002</a:t>
            </a:r>
            <a:endParaRPr sz="1800" dirty="0">
              <a:solidFill>
                <a:schemeClr val="lt1"/>
              </a:solidFill>
              <a:latin typeface="Century Gothic"/>
              <a:ea typeface="Century Gothic"/>
              <a:cs typeface="Century Gothic"/>
              <a:sym typeface="Century Gothic"/>
            </a:endParaRPr>
          </a:p>
        </p:txBody>
      </p:sp>
      <p:sp>
        <p:nvSpPr>
          <p:cNvPr id="413" name="Google Shape;413;p10"/>
          <p:cNvSpPr/>
          <p:nvPr/>
        </p:nvSpPr>
        <p:spPr>
          <a:xfrm>
            <a:off x="181477" y="4214227"/>
            <a:ext cx="3332432" cy="97146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0362" y="1088"/>
                </a:moveTo>
                <a:lnTo>
                  <a:pt x="60506" y="-11977"/>
                </a:lnTo>
              </a:path>
            </a:pathLst>
          </a:custGeom>
          <a:solidFill>
            <a:srgbClr val="115076"/>
          </a:solidFill>
          <a:ln w="28575"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i="1" dirty="0">
                <a:solidFill>
                  <a:schemeClr val="lt1"/>
                </a:solidFill>
                <a:latin typeface="Century Gothic"/>
                <a:ea typeface="Century Gothic"/>
                <a:cs typeface="Century Gothic"/>
                <a:sym typeface="Century Gothic"/>
              </a:rPr>
              <a:t>De nouvelles règles ont fait du français la langue officielle de la France.</a:t>
            </a:r>
            <a:endParaRPr lang="fr-FR" dirty="0">
              <a:latin typeface="Century Gothic" panose="020B0502020202020204" pitchFamily="34" charset="0"/>
            </a:endParaRPr>
          </a:p>
        </p:txBody>
      </p:sp>
      <p:sp>
        <p:nvSpPr>
          <p:cNvPr id="414" name="Google Shape;414;p10"/>
          <p:cNvSpPr/>
          <p:nvPr/>
        </p:nvSpPr>
        <p:spPr>
          <a:xfrm>
            <a:off x="181476" y="5192277"/>
            <a:ext cx="3332432" cy="971460"/>
          </a:xfrm>
          <a:prstGeom prst="rect">
            <a:avLst/>
          </a:prstGeom>
          <a:solidFill>
            <a:schemeClr val="lt1"/>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3. New rules made French the official language of France.</a:t>
            </a:r>
            <a:endParaRPr dirty="0">
              <a:latin typeface="Century Gothic" panose="020B0502020202020204" pitchFamily="34" charset="0"/>
            </a:endParaRPr>
          </a:p>
        </p:txBody>
      </p:sp>
      <p:sp>
        <p:nvSpPr>
          <p:cNvPr id="415" name="Google Shape;415;p10"/>
          <p:cNvSpPr/>
          <p:nvPr/>
        </p:nvSpPr>
        <p:spPr>
          <a:xfrm>
            <a:off x="147350" y="1432999"/>
            <a:ext cx="3118981" cy="77223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9615" y="73381"/>
                </a:moveTo>
                <a:lnTo>
                  <a:pt x="143830" y="254896"/>
                </a:lnTo>
              </a:path>
            </a:pathLst>
          </a:custGeom>
          <a:solidFill>
            <a:srgbClr val="115076"/>
          </a:solidFill>
          <a:ln w="28575"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i="1" dirty="0">
                <a:solidFill>
                  <a:schemeClr val="lt1"/>
                </a:solidFill>
                <a:latin typeface="Century Gothic"/>
                <a:ea typeface="Century Gothic"/>
                <a:cs typeface="Century Gothic"/>
                <a:sym typeface="Century Gothic"/>
              </a:rPr>
              <a:t>La Révolution française a commencé.</a:t>
            </a:r>
            <a:endParaRPr lang="fr-FR" dirty="0">
              <a:latin typeface="Century Gothic" panose="020B0502020202020204" pitchFamily="34" charset="0"/>
            </a:endParaRPr>
          </a:p>
        </p:txBody>
      </p:sp>
      <p:sp>
        <p:nvSpPr>
          <p:cNvPr id="416" name="Google Shape;416;p10"/>
          <p:cNvSpPr/>
          <p:nvPr/>
        </p:nvSpPr>
        <p:spPr>
          <a:xfrm>
            <a:off x="147350" y="2216929"/>
            <a:ext cx="3118981" cy="701035"/>
          </a:xfrm>
          <a:prstGeom prst="rect">
            <a:avLst/>
          </a:prstGeom>
          <a:solidFill>
            <a:schemeClr val="lt1"/>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4. The French Revolution started.</a:t>
            </a:r>
            <a:endParaRPr dirty="0">
              <a:latin typeface="Century Gothic" panose="020B0502020202020204" pitchFamily="34" charset="0"/>
            </a:endParaRPr>
          </a:p>
        </p:txBody>
      </p:sp>
      <p:sp>
        <p:nvSpPr>
          <p:cNvPr id="417" name="Google Shape;417;p10"/>
          <p:cNvSpPr/>
          <p:nvPr/>
        </p:nvSpPr>
        <p:spPr>
          <a:xfrm>
            <a:off x="4062744" y="4230269"/>
            <a:ext cx="3118981" cy="94839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0362" y="1088"/>
                </a:moveTo>
                <a:lnTo>
                  <a:pt x="60506" y="-14330"/>
                </a:lnTo>
              </a:path>
            </a:pathLst>
          </a:custGeom>
          <a:solidFill>
            <a:srgbClr val="115076"/>
          </a:solidFill>
          <a:ln w="28575"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i="1" dirty="0">
                <a:solidFill>
                  <a:schemeClr val="lt1"/>
                </a:solidFill>
                <a:latin typeface="Century Gothic"/>
                <a:ea typeface="Century Gothic"/>
                <a:cs typeface="Century Gothic"/>
                <a:sym typeface="Century Gothic"/>
              </a:rPr>
              <a:t>À Paris, on a créé le plus haut bâtiment du monde.</a:t>
            </a:r>
            <a:endParaRPr lang="fr-FR" dirty="0">
              <a:latin typeface="Century Gothic" panose="020B0502020202020204" pitchFamily="34" charset="0"/>
            </a:endParaRPr>
          </a:p>
        </p:txBody>
      </p:sp>
      <p:sp>
        <p:nvSpPr>
          <p:cNvPr id="418" name="Google Shape;418;p10"/>
          <p:cNvSpPr/>
          <p:nvPr/>
        </p:nvSpPr>
        <p:spPr>
          <a:xfrm>
            <a:off x="4062743" y="5185687"/>
            <a:ext cx="3118981" cy="948390"/>
          </a:xfrm>
          <a:prstGeom prst="rect">
            <a:avLst/>
          </a:prstGeom>
          <a:solidFill>
            <a:schemeClr val="lt1"/>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5. The tallest building in the world was created in Paris.</a:t>
            </a:r>
            <a:endParaRPr dirty="0">
              <a:latin typeface="Century Gothic" panose="020B0502020202020204" pitchFamily="34" charset="0"/>
            </a:endParaRPr>
          </a:p>
        </p:txBody>
      </p:sp>
      <p:sp>
        <p:nvSpPr>
          <p:cNvPr id="419" name="Google Shape;419;p10"/>
          <p:cNvSpPr/>
          <p:nvPr/>
        </p:nvSpPr>
        <p:spPr>
          <a:xfrm>
            <a:off x="4598454" y="1258274"/>
            <a:ext cx="3491781" cy="77223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098" y="118252"/>
                </a:moveTo>
                <a:lnTo>
                  <a:pt x="56190" y="279823"/>
                </a:lnTo>
              </a:path>
            </a:pathLst>
          </a:custGeom>
          <a:solidFill>
            <a:srgbClr val="115076"/>
          </a:solidFill>
          <a:ln w="28575"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i="1" dirty="0">
                <a:solidFill>
                  <a:schemeClr val="lt1"/>
                </a:solidFill>
                <a:latin typeface="Century Gothic"/>
                <a:ea typeface="Century Gothic"/>
                <a:cs typeface="Century Gothic"/>
                <a:sym typeface="Century Gothic"/>
              </a:rPr>
              <a:t>Les pays du monde ont commencé une guerre.</a:t>
            </a:r>
            <a:endParaRPr lang="fr-FR" dirty="0">
              <a:latin typeface="Century Gothic" panose="020B0502020202020204" pitchFamily="34" charset="0"/>
            </a:endParaRPr>
          </a:p>
        </p:txBody>
      </p:sp>
      <p:sp>
        <p:nvSpPr>
          <p:cNvPr id="420" name="Google Shape;420;p10"/>
          <p:cNvSpPr/>
          <p:nvPr/>
        </p:nvSpPr>
        <p:spPr>
          <a:xfrm>
            <a:off x="4598454" y="2059569"/>
            <a:ext cx="3491781" cy="885975"/>
          </a:xfrm>
          <a:prstGeom prst="rect">
            <a:avLst/>
          </a:prstGeom>
          <a:solidFill>
            <a:schemeClr val="lt1"/>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2. The countries of the world started a war.</a:t>
            </a:r>
            <a:endParaRPr dirty="0">
              <a:latin typeface="Century Gothic" panose="020B0502020202020204" pitchFamily="34" charset="0"/>
            </a:endParaRPr>
          </a:p>
        </p:txBody>
      </p:sp>
      <p:sp>
        <p:nvSpPr>
          <p:cNvPr id="421" name="Google Shape;421;p10"/>
          <p:cNvSpPr/>
          <p:nvPr/>
        </p:nvSpPr>
        <p:spPr>
          <a:xfrm>
            <a:off x="8526661" y="4257365"/>
            <a:ext cx="3284339" cy="77223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0362" y="1088"/>
                </a:moveTo>
                <a:lnTo>
                  <a:pt x="60506" y="-14330"/>
                </a:lnTo>
              </a:path>
            </a:pathLst>
          </a:custGeom>
          <a:solidFill>
            <a:srgbClr val="115076"/>
          </a:solidFill>
          <a:ln w="28575"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i="1" dirty="0">
                <a:solidFill>
                  <a:schemeClr val="lt1"/>
                </a:solidFill>
                <a:latin typeface="Century Gothic"/>
                <a:ea typeface="Century Gothic"/>
                <a:cs typeface="Century Gothic"/>
                <a:sym typeface="Century Gothic"/>
              </a:rPr>
              <a:t>La France a commencé à utiliser l’euro.</a:t>
            </a:r>
            <a:endParaRPr lang="fr-FR" dirty="0">
              <a:latin typeface="Century Gothic" panose="020B0502020202020204" pitchFamily="34" charset="0"/>
            </a:endParaRPr>
          </a:p>
        </p:txBody>
      </p:sp>
      <p:sp>
        <p:nvSpPr>
          <p:cNvPr id="422" name="Google Shape;422;p10"/>
          <p:cNvSpPr/>
          <p:nvPr/>
        </p:nvSpPr>
        <p:spPr>
          <a:xfrm>
            <a:off x="8526661" y="5054073"/>
            <a:ext cx="3284339" cy="701035"/>
          </a:xfrm>
          <a:prstGeom prst="rect">
            <a:avLst/>
          </a:prstGeom>
          <a:solidFill>
            <a:schemeClr val="lt1"/>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6. France started to use the Euro.</a:t>
            </a:r>
            <a:endParaRPr sz="2000" dirty="0">
              <a:solidFill>
                <a:srgbClr val="115076"/>
              </a:solidFill>
              <a:latin typeface="Century Gothic"/>
              <a:ea typeface="Century Gothic"/>
              <a:cs typeface="Century Gothic"/>
              <a:sym typeface="Century Gothic"/>
            </a:endParaRPr>
          </a:p>
        </p:txBody>
      </p:sp>
      <p:sp>
        <p:nvSpPr>
          <p:cNvPr id="423" name="Google Shape;423;p10"/>
          <p:cNvSpPr/>
          <p:nvPr/>
        </p:nvSpPr>
        <p:spPr>
          <a:xfrm>
            <a:off x="8925670" y="1294712"/>
            <a:ext cx="3117600" cy="77223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3382" y="118252"/>
                </a:moveTo>
                <a:lnTo>
                  <a:pt x="63338" y="277331"/>
                </a:lnTo>
              </a:path>
            </a:pathLst>
          </a:custGeom>
          <a:solidFill>
            <a:srgbClr val="115076"/>
          </a:solidFill>
          <a:ln w="28575" cap="flat" cmpd="sng">
            <a:solidFill>
              <a:srgbClr val="E87D1E"/>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i="1" dirty="0">
                <a:solidFill>
                  <a:schemeClr val="lt1"/>
                </a:solidFill>
                <a:latin typeface="Century Gothic"/>
                <a:ea typeface="Century Gothic"/>
                <a:cs typeface="Century Gothic"/>
                <a:sym typeface="Century Gothic"/>
              </a:rPr>
              <a:t>Macron a gagné les élections.</a:t>
            </a:r>
            <a:endParaRPr lang="fr-FR" dirty="0">
              <a:latin typeface="Century Gothic" panose="020B0502020202020204" pitchFamily="34" charset="0"/>
            </a:endParaRPr>
          </a:p>
        </p:txBody>
      </p:sp>
      <p:sp>
        <p:nvSpPr>
          <p:cNvPr id="424" name="Google Shape;424;p10"/>
          <p:cNvSpPr/>
          <p:nvPr/>
        </p:nvSpPr>
        <p:spPr>
          <a:xfrm>
            <a:off x="8925670" y="2091420"/>
            <a:ext cx="3117600" cy="883899"/>
          </a:xfrm>
          <a:prstGeom prst="rect">
            <a:avLst/>
          </a:prstGeom>
          <a:solidFill>
            <a:schemeClr val="lt1"/>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1. Macron won the elections.</a:t>
            </a:r>
            <a:endParaRPr dirty="0">
              <a:latin typeface="Century Gothic" panose="020B0502020202020204" pitchFamily="34" charset="0"/>
            </a:endParaRPr>
          </a:p>
        </p:txBody>
      </p:sp>
      <p:sp>
        <p:nvSpPr>
          <p:cNvPr id="425" name="Google Shape;425;p10"/>
          <p:cNvSpPr/>
          <p:nvPr/>
        </p:nvSpPr>
        <p:spPr>
          <a:xfrm>
            <a:off x="6921384" y="249870"/>
            <a:ext cx="3213928" cy="400918"/>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Century Gothic"/>
                <a:ea typeface="Century Gothic"/>
                <a:cs typeface="Century Gothic"/>
                <a:sym typeface="Century Gothic"/>
              </a:rPr>
              <a:t>*le plus haut </a:t>
            </a:r>
            <a:r>
              <a:rPr lang="en-US" sz="2000" dirty="0">
                <a:solidFill>
                  <a:schemeClr val="lt1"/>
                </a:solidFill>
                <a:latin typeface="Century Gothic"/>
                <a:ea typeface="Century Gothic"/>
                <a:cs typeface="Century Gothic"/>
                <a:sym typeface="Century Gothic"/>
              </a:rPr>
              <a:t>= the tallest</a:t>
            </a:r>
            <a:endParaRPr sz="2000" dirty="0">
              <a:solidFill>
                <a:schemeClr val="lt1"/>
              </a:solidFill>
              <a:latin typeface="Century Gothic"/>
              <a:ea typeface="Century Gothic"/>
              <a:cs typeface="Century Gothic"/>
              <a:sym typeface="Century Gothic"/>
            </a:endParaRPr>
          </a:p>
        </p:txBody>
      </p:sp>
      <p:pic>
        <p:nvPicPr>
          <p:cNvPr id="426" name="Google Shape;426;p10"/>
          <p:cNvPicPr preferRelativeResize="0"/>
          <p:nvPr/>
        </p:nvPicPr>
        <p:blipFill rotWithShape="1">
          <a:blip r:embed="rId4">
            <a:alphaModFix/>
          </a:blip>
          <a:srcRect b="12019"/>
          <a:stretch/>
        </p:blipFill>
        <p:spPr>
          <a:xfrm>
            <a:off x="8215953" y="1651206"/>
            <a:ext cx="1067324" cy="1341472"/>
          </a:xfrm>
          <a:prstGeom prst="rect">
            <a:avLst/>
          </a:prstGeom>
          <a:noFill/>
          <a:ln>
            <a:noFill/>
          </a:ln>
        </p:spPr>
      </p:pic>
      <p:pic>
        <p:nvPicPr>
          <p:cNvPr id="427" name="Google Shape;427;p10" descr="Paris, Eiffel, France, Architecture, Street, View"/>
          <p:cNvPicPr preferRelativeResize="0"/>
          <p:nvPr/>
        </p:nvPicPr>
        <p:blipFill rotWithShape="1">
          <a:blip r:embed="rId5">
            <a:alphaModFix/>
          </a:blip>
          <a:srcRect/>
          <a:stretch/>
        </p:blipFill>
        <p:spPr>
          <a:xfrm>
            <a:off x="7093884" y="4426806"/>
            <a:ext cx="1185569" cy="17833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40" name="Google Shape;640;p22"/>
          <p:cNvSpPr txBox="1"/>
          <p:nvPr/>
        </p:nvSpPr>
        <p:spPr>
          <a:xfrm>
            <a:off x="102209" y="1532958"/>
            <a:ext cx="12191999" cy="449349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1F3864"/>
              </a:buClr>
              <a:buSzPts val="2200"/>
              <a:buFont typeface="Century Gothic"/>
              <a:buAutoNum type="arabicPeriod"/>
            </a:pPr>
            <a:r>
              <a:rPr lang="fr-FR" sz="2200" b="0" i="0" u="none" strike="noStrike" cap="none" dirty="0">
                <a:solidFill>
                  <a:srgbClr val="1F3864"/>
                </a:solidFill>
                <a:latin typeface="Century Gothic" panose="020B0502020202020204" pitchFamily="34" charset="0"/>
                <a:ea typeface="Century Gothic"/>
                <a:cs typeface="Century Gothic"/>
                <a:sym typeface="Century Gothic"/>
              </a:rPr>
              <a:t>La population française a augmenté*				(</a:t>
            </a:r>
            <a:r>
              <a:rPr lang="fr-FR" sz="2200" b="1" dirty="0">
                <a:solidFill>
                  <a:srgbClr val="E87D1E"/>
                </a:solidFill>
                <a:latin typeface="Century Gothic" panose="020B0502020202020204" pitchFamily="34" charset="0"/>
                <a:ea typeface="Century Gothic"/>
                <a:cs typeface="Century Gothic"/>
                <a:sym typeface="Century Gothic"/>
              </a:rPr>
              <a:t>entre 1700 et 1789</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endParaRPr lang="fr-FR" dirty="0">
              <a:latin typeface="Century Gothic" panose="020B0502020202020204" pitchFamily="34" charset="0"/>
            </a:endParaRPr>
          </a:p>
          <a:p>
            <a:pPr marL="457200" marR="0" lvl="0" indent="-457200" algn="l" rtl="0">
              <a:lnSpc>
                <a:spcPct val="150000"/>
              </a:lnSpc>
              <a:spcBef>
                <a:spcPts val="0"/>
              </a:spcBef>
              <a:spcAft>
                <a:spcPts val="0"/>
              </a:spcAft>
              <a:buClr>
                <a:srgbClr val="1F3864"/>
              </a:buClr>
              <a:buSzPts val="2200"/>
              <a:buFont typeface="Century Gothic"/>
              <a:buAutoNum type="arabicPeriod"/>
            </a:pPr>
            <a:r>
              <a:rPr lang="fr-FR" sz="2200" dirty="0">
                <a:solidFill>
                  <a:srgbClr val="1F3864"/>
                </a:solidFill>
                <a:latin typeface="Century Gothic" panose="020B0502020202020204" pitchFamily="34" charset="0"/>
                <a:ea typeface="Century Gothic"/>
                <a:cs typeface="Century Gothic"/>
                <a:sym typeface="Century Gothic"/>
              </a:rPr>
              <a:t>Le progrès de l’éducation a aidé la population générale		</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r>
              <a:rPr lang="fr-FR" sz="2200" b="1" i="0" u="none" strike="noStrike" cap="none" dirty="0">
                <a:solidFill>
                  <a:srgbClr val="E87D1E"/>
                </a:solidFill>
                <a:latin typeface="Century Gothic" panose="020B0502020202020204" pitchFamily="34" charset="0"/>
                <a:ea typeface="Century Gothic"/>
                <a:cs typeface="Century Gothic"/>
                <a:sym typeface="Century Gothic"/>
              </a:rPr>
              <a:t>déjà</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endParaRPr lang="fr-FR" dirty="0">
              <a:latin typeface="Century Gothic" panose="020B0502020202020204" pitchFamily="34" charset="0"/>
            </a:endParaRPr>
          </a:p>
          <a:p>
            <a:pPr marL="457200" marR="0" lvl="0" indent="-457200" algn="l" rtl="0">
              <a:lnSpc>
                <a:spcPct val="150000"/>
              </a:lnSpc>
              <a:spcBef>
                <a:spcPts val="0"/>
              </a:spcBef>
              <a:spcAft>
                <a:spcPts val="0"/>
              </a:spcAft>
              <a:buClr>
                <a:srgbClr val="1F3864"/>
              </a:buClr>
              <a:buSzPts val="2200"/>
              <a:buFont typeface="Century Gothic"/>
              <a:buAutoNum type="arabicPeriod"/>
            </a:pPr>
            <a:r>
              <a:rPr lang="fr-FR" sz="2200" b="0" i="0" u="none" strike="noStrike" cap="none" dirty="0">
                <a:solidFill>
                  <a:srgbClr val="1F3864"/>
                </a:solidFill>
                <a:latin typeface="Century Gothic" panose="020B0502020202020204" pitchFamily="34" charset="0"/>
                <a:ea typeface="Century Gothic"/>
                <a:cs typeface="Century Gothic"/>
                <a:sym typeface="Century Gothic"/>
              </a:rPr>
              <a:t>Les gens ont accusé la monarchie de ne pas bien gérer le pays	(</a:t>
            </a:r>
            <a:r>
              <a:rPr lang="fr-FR" sz="2200" b="1" i="0" u="none" strike="noStrike" cap="none" dirty="0">
                <a:solidFill>
                  <a:srgbClr val="E87D1E"/>
                </a:solidFill>
                <a:latin typeface="Century Gothic" panose="020B0502020202020204" pitchFamily="34" charset="0"/>
                <a:ea typeface="Century Gothic"/>
                <a:cs typeface="Century Gothic"/>
                <a:sym typeface="Century Gothic"/>
              </a:rPr>
              <a:t>souvent</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endParaRPr lang="fr-FR" dirty="0">
              <a:latin typeface="Century Gothic" panose="020B0502020202020204" pitchFamily="34" charset="0"/>
            </a:endParaRPr>
          </a:p>
          <a:p>
            <a:pPr marL="457200" marR="0" lvl="0" indent="-457200" algn="l" rtl="0">
              <a:lnSpc>
                <a:spcPct val="150000"/>
              </a:lnSpc>
              <a:spcBef>
                <a:spcPts val="0"/>
              </a:spcBef>
              <a:spcAft>
                <a:spcPts val="0"/>
              </a:spcAft>
              <a:buClr>
                <a:srgbClr val="1F3864"/>
              </a:buClr>
              <a:buSzPts val="2200"/>
              <a:buFont typeface="Century Gothic"/>
              <a:buAutoNum type="arabicPeriod"/>
            </a:pPr>
            <a:r>
              <a:rPr lang="fr-FR" sz="2200" b="0" i="0" u="none" strike="noStrike" cap="none" dirty="0">
                <a:solidFill>
                  <a:srgbClr val="1F3864"/>
                </a:solidFill>
                <a:latin typeface="Century Gothic" panose="020B0502020202020204" pitchFamily="34" charset="0"/>
                <a:ea typeface="Century Gothic"/>
                <a:cs typeface="Century Gothic"/>
                <a:sym typeface="Century Gothic"/>
              </a:rPr>
              <a:t>Le 14 juillet 1789, des gens ont attaqué la Bastille			(</a:t>
            </a:r>
            <a:r>
              <a:rPr lang="fr-FR" sz="2200" b="1" dirty="0">
                <a:solidFill>
                  <a:srgbClr val="E87D1E"/>
                </a:solidFill>
                <a:latin typeface="Century Gothic" panose="020B0502020202020204" pitchFamily="34" charset="0"/>
                <a:ea typeface="Century Gothic"/>
                <a:cs typeface="Century Gothic"/>
                <a:sym typeface="Century Gothic"/>
              </a:rPr>
              <a:t>l</a:t>
            </a:r>
            <a:r>
              <a:rPr lang="fr-FR" sz="2200" b="1" i="0" u="none" strike="noStrike" cap="none" dirty="0">
                <a:solidFill>
                  <a:srgbClr val="E87D1E"/>
                </a:solidFill>
                <a:latin typeface="Century Gothic" panose="020B0502020202020204" pitchFamily="34" charset="0"/>
                <a:ea typeface="Century Gothic"/>
                <a:cs typeface="Century Gothic"/>
                <a:sym typeface="Century Gothic"/>
              </a:rPr>
              <a:t>e 14 juillet 1789</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endParaRPr lang="fr-FR" dirty="0">
              <a:latin typeface="Century Gothic" panose="020B0502020202020204" pitchFamily="34" charset="0"/>
            </a:endParaRPr>
          </a:p>
          <a:p>
            <a:pPr marL="457200" marR="0" lvl="0" indent="-457200" algn="l" rtl="0">
              <a:lnSpc>
                <a:spcPct val="150000"/>
              </a:lnSpc>
              <a:spcBef>
                <a:spcPts val="0"/>
              </a:spcBef>
              <a:spcAft>
                <a:spcPts val="0"/>
              </a:spcAft>
              <a:buClr>
                <a:srgbClr val="1F3864"/>
              </a:buClr>
              <a:buSzPts val="2200"/>
              <a:buFont typeface="Century Gothic"/>
              <a:buAutoNum type="arabicPeriod"/>
            </a:pPr>
            <a:r>
              <a:rPr lang="fr-FR" sz="2200" b="0" i="0" u="none" strike="noStrike" cap="none" dirty="0">
                <a:solidFill>
                  <a:srgbClr val="1F3864"/>
                </a:solidFill>
                <a:latin typeface="Century Gothic" panose="020B0502020202020204" pitchFamily="34" charset="0"/>
                <a:ea typeface="Century Gothic"/>
                <a:cs typeface="Century Gothic"/>
                <a:sym typeface="Century Gothic"/>
              </a:rPr>
              <a:t>La destruction de la Bastille a fait un triomphe			(</a:t>
            </a:r>
            <a:r>
              <a:rPr lang="fr-FR" sz="2200" b="1" i="0" u="none" strike="noStrike" cap="none" dirty="0">
                <a:solidFill>
                  <a:srgbClr val="E87D1E"/>
                </a:solidFill>
                <a:latin typeface="Century Gothic" panose="020B0502020202020204" pitchFamily="34" charset="0"/>
                <a:ea typeface="Century Gothic"/>
                <a:cs typeface="Century Gothic"/>
                <a:sym typeface="Century Gothic"/>
              </a:rPr>
              <a:t>absolument</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endParaRPr lang="fr-FR" dirty="0">
              <a:latin typeface="Century Gothic" panose="020B0502020202020204" pitchFamily="34" charset="0"/>
            </a:endParaRPr>
          </a:p>
          <a:p>
            <a:pPr marL="457200" marR="0" lvl="0" indent="-457200" algn="l" rtl="0">
              <a:spcBef>
                <a:spcPts val="0"/>
              </a:spcBef>
              <a:spcAft>
                <a:spcPts val="0"/>
              </a:spcAft>
              <a:buClr>
                <a:srgbClr val="1F3864"/>
              </a:buClr>
              <a:buSzPts val="2200"/>
              <a:buFont typeface="Century Gothic"/>
              <a:buAutoNum type="arabicPeriod"/>
            </a:pPr>
            <a:r>
              <a:rPr lang="fr-FR" sz="2200" b="0" i="0" u="none" strike="noStrike" cap="none" dirty="0">
                <a:solidFill>
                  <a:srgbClr val="1F3864"/>
                </a:solidFill>
                <a:latin typeface="Century Gothic" panose="020B0502020202020204" pitchFamily="34" charset="0"/>
                <a:ea typeface="Century Gothic"/>
                <a:cs typeface="Century Gothic"/>
                <a:sym typeface="Century Gothic"/>
              </a:rPr>
              <a:t>L’Assemblée Nationale a créé la Déclaration des Droits de                                l’Homme et du Citoyen*						(</a:t>
            </a:r>
            <a:r>
              <a:rPr lang="fr-FR" sz="2200" b="1" i="0" u="none" strike="noStrike" cap="none" dirty="0">
                <a:solidFill>
                  <a:srgbClr val="E87D1E"/>
                </a:solidFill>
                <a:latin typeface="Century Gothic" panose="020B0502020202020204" pitchFamily="34" charset="0"/>
                <a:ea typeface="Century Gothic"/>
                <a:cs typeface="Century Gothic"/>
                <a:sym typeface="Century Gothic"/>
              </a:rPr>
              <a:t>ensuite</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endParaRPr lang="fr-FR" dirty="0">
              <a:latin typeface="Century Gothic" panose="020B0502020202020204" pitchFamily="34" charset="0"/>
            </a:endParaRPr>
          </a:p>
          <a:p>
            <a:pPr marL="457200" marR="0" lvl="0" indent="-457200" algn="l" rtl="0">
              <a:spcBef>
                <a:spcPts val="0"/>
              </a:spcBef>
              <a:spcAft>
                <a:spcPts val="0"/>
              </a:spcAft>
              <a:buClr>
                <a:srgbClr val="1F3864"/>
              </a:buClr>
              <a:buSzPts val="2200"/>
              <a:buFont typeface="Century Gothic"/>
              <a:buAutoNum type="arabicPeriod"/>
            </a:pPr>
            <a:r>
              <a:rPr lang="fr-FR" sz="2200" b="0" i="0" u="none" strike="noStrike" cap="none" dirty="0">
                <a:solidFill>
                  <a:srgbClr val="1F3864"/>
                </a:solidFill>
                <a:latin typeface="Century Gothic" panose="020B0502020202020204" pitchFamily="34" charset="0"/>
                <a:ea typeface="Century Gothic"/>
                <a:cs typeface="Century Gothic"/>
                <a:sym typeface="Century Gothic"/>
              </a:rPr>
              <a:t>Le gouvernement a remplacé la monarchie 			(</a:t>
            </a:r>
            <a:r>
              <a:rPr lang="fr-FR" sz="2200" b="1" dirty="0">
                <a:solidFill>
                  <a:srgbClr val="E87D1E"/>
                </a:solidFill>
                <a:latin typeface="Century Gothic" panose="020B0502020202020204" pitchFamily="34" charset="0"/>
                <a:ea typeface="Century Gothic"/>
                <a:cs typeface="Century Gothic"/>
                <a:sym typeface="Century Gothic"/>
              </a:rPr>
              <a:t>l</a:t>
            </a:r>
            <a:r>
              <a:rPr lang="fr-FR" sz="2200" b="1" i="0" u="none" strike="noStrike" cap="none" dirty="0">
                <a:solidFill>
                  <a:srgbClr val="E87D1E"/>
                </a:solidFill>
                <a:latin typeface="Century Gothic" panose="020B0502020202020204" pitchFamily="34" charset="0"/>
                <a:ea typeface="Century Gothic"/>
                <a:cs typeface="Century Gothic"/>
                <a:sym typeface="Century Gothic"/>
              </a:rPr>
              <a:t>e 22 septembre </a:t>
            </a:r>
            <a:r>
              <a:rPr lang="fr-FR" sz="2200" b="1" i="0" u="none" strike="noStrike" cap="none" dirty="0">
                <a:solidFill>
                  <a:srgbClr val="EE6000"/>
                </a:solidFill>
                <a:latin typeface="Century Gothic" panose="020B0502020202020204" pitchFamily="34" charset="0"/>
                <a:ea typeface="Century Gothic"/>
                <a:cs typeface="Century Gothic"/>
                <a:sym typeface="Century Gothic"/>
              </a:rPr>
              <a:t>												        </a:t>
            </a:r>
            <a:r>
              <a:rPr lang="fr-FR" sz="2200" b="1" i="0" u="none" strike="noStrike" cap="none" dirty="0">
                <a:solidFill>
                  <a:srgbClr val="E87D1E"/>
                </a:solidFill>
                <a:latin typeface="Century Gothic" panose="020B0502020202020204" pitchFamily="34" charset="0"/>
                <a:ea typeface="Century Gothic"/>
                <a:cs typeface="Century Gothic"/>
                <a:sym typeface="Century Gothic"/>
              </a:rPr>
              <a:t>1792</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endParaRPr lang="fr-FR" dirty="0">
              <a:latin typeface="Century Gothic" panose="020B0502020202020204" pitchFamily="34" charset="0"/>
            </a:endParaRPr>
          </a:p>
          <a:p>
            <a:pPr marL="457200" marR="0" lvl="0" indent="-457200" algn="l" rtl="0">
              <a:lnSpc>
                <a:spcPct val="150000"/>
              </a:lnSpc>
              <a:spcBef>
                <a:spcPts val="0"/>
              </a:spcBef>
              <a:spcAft>
                <a:spcPts val="0"/>
              </a:spcAft>
              <a:buClr>
                <a:srgbClr val="1F3864"/>
              </a:buClr>
              <a:buSzPts val="2200"/>
              <a:buFont typeface="Century Gothic"/>
              <a:buAutoNum type="arabicPeriod"/>
            </a:pPr>
            <a:r>
              <a:rPr lang="fr-FR" sz="2200" b="0" i="0" u="none" strike="noStrike" cap="none" dirty="0">
                <a:solidFill>
                  <a:srgbClr val="1F3864"/>
                </a:solidFill>
                <a:latin typeface="Century Gothic" panose="020B0502020202020204" pitchFamily="34" charset="0"/>
                <a:ea typeface="Century Gothic"/>
                <a:cs typeface="Century Gothic"/>
                <a:sym typeface="Century Gothic"/>
              </a:rPr>
              <a:t>Un nouveau gouvernement a pris le pouvoir			(</a:t>
            </a:r>
            <a:r>
              <a:rPr lang="fr-FR" sz="2200" b="1" dirty="0">
                <a:solidFill>
                  <a:srgbClr val="E87D1E"/>
                </a:solidFill>
                <a:latin typeface="Century Gothic" panose="020B0502020202020204" pitchFamily="34" charset="0"/>
                <a:ea typeface="Century Gothic"/>
                <a:cs typeface="Century Gothic"/>
                <a:sym typeface="Century Gothic"/>
              </a:rPr>
              <a:t>vite</a:t>
            </a:r>
            <a:r>
              <a:rPr lang="fr-FR" sz="2200" b="0" i="0" u="none" strike="noStrike" cap="none" dirty="0">
                <a:solidFill>
                  <a:srgbClr val="1F3864"/>
                </a:solidFill>
                <a:latin typeface="Century Gothic" panose="020B0502020202020204" pitchFamily="34" charset="0"/>
                <a:ea typeface="Century Gothic"/>
                <a:cs typeface="Century Gothic"/>
                <a:sym typeface="Century Gothic"/>
              </a:rPr>
              <a:t>)</a:t>
            </a:r>
            <a:endParaRPr lang="fr-FR" dirty="0">
              <a:latin typeface="Century Gothic" panose="020B0502020202020204" pitchFamily="34" charset="0"/>
            </a:endParaRPr>
          </a:p>
        </p:txBody>
      </p:sp>
      <p:pic>
        <p:nvPicPr>
          <p:cNvPr id="635" name="Google Shape;635;p2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636" name="Google Shape;636;p2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fr-FR" sz="3600" b="1" dirty="0">
                <a:solidFill>
                  <a:schemeClr val="lt1"/>
                </a:solidFill>
              </a:rPr>
              <a:t>La traduction</a:t>
            </a:r>
            <a:r>
              <a:rPr lang="en-US" sz="3600" b="1" dirty="0">
                <a:solidFill>
                  <a:schemeClr val="lt1"/>
                </a:solidFill>
              </a:rPr>
              <a:t>*</a:t>
            </a:r>
            <a:endParaRPr dirty="0"/>
          </a:p>
        </p:txBody>
      </p:sp>
      <p:sp>
        <p:nvSpPr>
          <p:cNvPr id="637" name="Google Shape;637;p22"/>
          <p:cNvSpPr/>
          <p:nvPr/>
        </p:nvSpPr>
        <p:spPr>
          <a:xfrm>
            <a:off x="10812162" y="249870"/>
            <a:ext cx="1097758"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US" sz="2000" b="1" i="0" u="none" strike="noStrike" cap="none" dirty="0">
                <a:solidFill>
                  <a:srgbClr val="FFFFFF"/>
                </a:solidFill>
                <a:latin typeface="Century Gothic"/>
                <a:ea typeface="Century Gothic"/>
                <a:cs typeface="Century Gothic"/>
                <a:sym typeface="Century Gothic"/>
              </a:rPr>
              <a:t>lire</a:t>
            </a:r>
            <a:endParaRPr dirty="0">
              <a:latin typeface="Century Gothic" panose="020B0502020202020204" pitchFamily="34" charset="0"/>
            </a:endParaRPr>
          </a:p>
        </p:txBody>
      </p:sp>
      <p:sp>
        <p:nvSpPr>
          <p:cNvPr id="638" name="Google Shape;638;p22"/>
          <p:cNvSpPr/>
          <p:nvPr/>
        </p:nvSpPr>
        <p:spPr>
          <a:xfrm>
            <a:off x="3430555" y="585191"/>
            <a:ext cx="3575660" cy="998323"/>
          </a:xfrm>
          <a:prstGeom prst="rect">
            <a:avLst/>
          </a:prstGeom>
          <a:solidFill>
            <a:srgbClr val="10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US" sz="2000" b="1" i="0" u="none" strike="noStrike" cap="none" dirty="0">
                <a:solidFill>
                  <a:srgbClr val="FFFFFF"/>
                </a:solidFill>
                <a:latin typeface="Century Gothic"/>
                <a:ea typeface="Century Gothic"/>
                <a:cs typeface="Century Gothic"/>
                <a:sym typeface="Century Gothic"/>
              </a:rPr>
              <a:t>*</a:t>
            </a:r>
            <a:r>
              <a:rPr lang="fr-FR" sz="2000" b="1" i="0" u="none" strike="noStrike" cap="none" dirty="0">
                <a:solidFill>
                  <a:srgbClr val="FFFFFF"/>
                </a:solidFill>
                <a:latin typeface="Century Gothic"/>
                <a:ea typeface="Century Gothic"/>
                <a:cs typeface="Century Gothic"/>
                <a:sym typeface="Century Gothic"/>
              </a:rPr>
              <a:t>la traduction </a:t>
            </a:r>
            <a:r>
              <a:rPr lang="en-US" sz="2000" i="0" u="none" strike="noStrike" cap="none" dirty="0">
                <a:solidFill>
                  <a:srgbClr val="FFFFFF"/>
                </a:solidFill>
                <a:latin typeface="Century Gothic"/>
                <a:ea typeface="Century Gothic"/>
                <a:cs typeface="Century Gothic"/>
                <a:sym typeface="Century Gothic"/>
              </a:rPr>
              <a:t>= translation</a:t>
            </a:r>
            <a:endParaRPr dirty="0">
              <a:latin typeface="Century Gothic" panose="020B0502020202020204" pitchFamily="34" charset="0"/>
            </a:endParaRPr>
          </a:p>
          <a:p>
            <a:pPr marL="0" marR="0" lvl="0" indent="0" algn="ctr" rtl="0">
              <a:lnSpc>
                <a:spcPct val="100000"/>
              </a:lnSpc>
              <a:spcBef>
                <a:spcPts val="0"/>
              </a:spcBef>
              <a:spcAft>
                <a:spcPts val="0"/>
              </a:spcAft>
              <a:buClr>
                <a:srgbClr val="FFFFFF"/>
              </a:buClr>
              <a:buSzPts val="2000"/>
              <a:buFont typeface="Century Gothic"/>
              <a:buNone/>
            </a:pPr>
            <a:r>
              <a:rPr lang="en-US" sz="2000" b="1" dirty="0">
                <a:solidFill>
                  <a:srgbClr val="FFFFFF"/>
                </a:solidFill>
                <a:latin typeface="Century Gothic"/>
                <a:ea typeface="Century Gothic"/>
                <a:cs typeface="Century Gothic"/>
                <a:sym typeface="Century Gothic"/>
              </a:rPr>
              <a:t>*augmenter </a:t>
            </a:r>
            <a:r>
              <a:rPr lang="en-US" sz="2000" dirty="0">
                <a:solidFill>
                  <a:srgbClr val="FFFFFF"/>
                </a:solidFill>
                <a:latin typeface="Century Gothic"/>
                <a:ea typeface="Century Gothic"/>
                <a:cs typeface="Century Gothic"/>
                <a:sym typeface="Century Gothic"/>
              </a:rPr>
              <a:t>= to increase</a:t>
            </a:r>
            <a:endParaRPr dirty="0">
              <a:latin typeface="Century Gothic" panose="020B0502020202020204" pitchFamily="34" charset="0"/>
            </a:endParaRPr>
          </a:p>
          <a:p>
            <a:pPr marL="0" marR="0" lvl="0" indent="0" algn="ctr" rtl="0">
              <a:lnSpc>
                <a:spcPct val="100000"/>
              </a:lnSpc>
              <a:spcBef>
                <a:spcPts val="0"/>
              </a:spcBef>
              <a:spcAft>
                <a:spcPts val="0"/>
              </a:spcAft>
              <a:buClr>
                <a:srgbClr val="FFFFFF"/>
              </a:buClr>
              <a:buSzPts val="2000"/>
              <a:buFont typeface="Century Gothic"/>
              <a:buNone/>
            </a:pPr>
            <a:r>
              <a:rPr lang="en-US" sz="2000" b="1" i="0" u="none" strike="noStrike" cap="none" dirty="0">
                <a:solidFill>
                  <a:srgbClr val="FFFFFF"/>
                </a:solidFill>
                <a:latin typeface="Century Gothic"/>
                <a:ea typeface="Century Gothic"/>
                <a:cs typeface="Century Gothic"/>
                <a:sym typeface="Century Gothic"/>
              </a:rPr>
              <a:t>*</a:t>
            </a:r>
            <a:r>
              <a:rPr lang="fr-FR" sz="2000" b="1" i="0" u="none" strike="noStrike" cap="none" dirty="0">
                <a:solidFill>
                  <a:srgbClr val="FFFFFF"/>
                </a:solidFill>
                <a:latin typeface="Century Gothic"/>
                <a:ea typeface="Century Gothic"/>
                <a:cs typeface="Century Gothic"/>
                <a:sym typeface="Century Gothic"/>
              </a:rPr>
              <a:t>le citoyen </a:t>
            </a:r>
            <a:r>
              <a:rPr lang="en-US" sz="2000" i="0" u="none" strike="noStrike" cap="none" dirty="0">
                <a:solidFill>
                  <a:srgbClr val="FFFFFF"/>
                </a:solidFill>
                <a:latin typeface="Century Gothic"/>
                <a:ea typeface="Century Gothic"/>
                <a:cs typeface="Century Gothic"/>
                <a:sym typeface="Century Gothic"/>
              </a:rPr>
              <a:t>=</a:t>
            </a:r>
            <a:r>
              <a:rPr lang="en-US" sz="2000" dirty="0">
                <a:solidFill>
                  <a:srgbClr val="FFFFFF"/>
                </a:solidFill>
                <a:latin typeface="Century Gothic"/>
                <a:ea typeface="Century Gothic"/>
                <a:cs typeface="Century Gothic"/>
                <a:sym typeface="Century Gothic"/>
              </a:rPr>
              <a:t> citizen</a:t>
            </a:r>
            <a:endParaRPr sz="2000" i="0" u="none" strike="noStrike" cap="none" dirty="0">
              <a:solidFill>
                <a:srgbClr val="FFFFFF"/>
              </a:solidFill>
              <a:latin typeface="Century Gothic"/>
              <a:ea typeface="Century Gothic"/>
              <a:cs typeface="Century Gothic"/>
              <a:sym typeface="Century Gothic"/>
            </a:endParaRPr>
          </a:p>
        </p:txBody>
      </p:sp>
      <p:sp>
        <p:nvSpPr>
          <p:cNvPr id="639" name="Google Shape;639;p22"/>
          <p:cNvSpPr txBox="1"/>
          <p:nvPr/>
        </p:nvSpPr>
        <p:spPr>
          <a:xfrm>
            <a:off x="7006214" y="249985"/>
            <a:ext cx="35756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olidFill>
                  <a:srgbClr val="1F3864"/>
                </a:solidFill>
                <a:latin typeface="Century Gothic"/>
                <a:ea typeface="Century Gothic"/>
                <a:cs typeface="Century Gothic"/>
                <a:sym typeface="Century Gothic"/>
              </a:rPr>
              <a:t>Compl</a:t>
            </a:r>
            <a:r>
              <a:rPr lang="fr-FR" sz="2400" dirty="0">
                <a:solidFill>
                  <a:srgbClr val="1F3864"/>
                </a:solidFill>
                <a:latin typeface="Century Gothic" panose="020B0502020202020204" pitchFamily="34" charset="0"/>
                <a:ea typeface="Century Gothic"/>
                <a:cs typeface="Century Gothic"/>
                <a:sym typeface="Century Gothic"/>
              </a:rPr>
              <a:t>è</a:t>
            </a:r>
            <a:r>
              <a:rPr lang="fr-FR" sz="2400" dirty="0">
                <a:solidFill>
                  <a:srgbClr val="1F3864"/>
                </a:solidFill>
                <a:latin typeface="Century Gothic"/>
                <a:ea typeface="Century Gothic"/>
                <a:cs typeface="Century Gothic"/>
                <a:sym typeface="Century Gothic"/>
              </a:rPr>
              <a:t>te les phrases</a:t>
            </a:r>
            <a:endParaRPr lang="fr-FR" dirty="0">
              <a:latin typeface="Century Gothic" panose="020B0502020202020204" pitchFamily="34" charset="0"/>
            </a:endParaRPr>
          </a:p>
        </p:txBody>
      </p:sp>
      <p:sp>
        <p:nvSpPr>
          <p:cNvPr id="641" name="Google Shape;641;p22"/>
          <p:cNvSpPr/>
          <p:nvPr/>
        </p:nvSpPr>
        <p:spPr>
          <a:xfrm>
            <a:off x="569791" y="1629947"/>
            <a:ext cx="11520000"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dirty="0">
                <a:solidFill>
                  <a:srgbClr val="E87D1E"/>
                </a:solidFill>
                <a:latin typeface="Century Gothic"/>
                <a:ea typeface="Century Gothic"/>
                <a:cs typeface="Century Gothic"/>
                <a:sym typeface="Century Gothic"/>
              </a:rPr>
              <a:t>(Entre </a:t>
            </a:r>
            <a:r>
              <a:rPr lang="fr-FR" sz="2200" b="1" dirty="0">
                <a:solidFill>
                  <a:srgbClr val="E87D1E"/>
                </a:solidFill>
                <a:latin typeface="Century Gothic"/>
                <a:ea typeface="Century Gothic"/>
                <a:cs typeface="Century Gothic"/>
                <a:sym typeface="Century Gothic"/>
              </a:rPr>
              <a:t>1700 et 1789)</a:t>
            </a:r>
            <a:r>
              <a:rPr lang="fr-FR" sz="2200" dirty="0">
                <a:solidFill>
                  <a:srgbClr val="1F3864"/>
                </a:solidFill>
                <a:latin typeface="Century Gothic"/>
                <a:ea typeface="Century Gothic"/>
                <a:cs typeface="Century Gothic"/>
                <a:sym typeface="Century Gothic"/>
              </a:rPr>
              <a:t>, l</a:t>
            </a:r>
            <a:r>
              <a:rPr lang="fr-FR" sz="2200" b="0" i="0" u="none" strike="noStrike" cap="none" dirty="0">
                <a:solidFill>
                  <a:srgbClr val="1F3864"/>
                </a:solidFill>
                <a:latin typeface="Century Gothic"/>
                <a:ea typeface="Century Gothic"/>
                <a:cs typeface="Century Gothic"/>
                <a:sym typeface="Century Gothic"/>
              </a:rPr>
              <a:t>a population française a augmenté*</a:t>
            </a:r>
            <a:endParaRPr lang="fr-FR" sz="2200" b="0" i="0" u="none" strike="noStrike" cap="none" dirty="0">
              <a:solidFill>
                <a:srgbClr val="E87D1E"/>
              </a:solidFill>
              <a:latin typeface="Century Gothic"/>
              <a:ea typeface="Century Gothic"/>
              <a:cs typeface="Century Gothic"/>
              <a:sym typeface="Century Gothic"/>
            </a:endParaRPr>
          </a:p>
        </p:txBody>
      </p:sp>
      <p:sp>
        <p:nvSpPr>
          <p:cNvPr id="642" name="Google Shape;642;p22"/>
          <p:cNvSpPr/>
          <p:nvPr/>
        </p:nvSpPr>
        <p:spPr>
          <a:xfrm>
            <a:off x="569791" y="2128486"/>
            <a:ext cx="10523621"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200" dirty="0">
                <a:solidFill>
                  <a:srgbClr val="1F3864"/>
                </a:solidFill>
                <a:latin typeface="Century Gothic"/>
                <a:ea typeface="Century Gothic"/>
                <a:cs typeface="Century Gothic"/>
                <a:sym typeface="Century Gothic"/>
              </a:rPr>
              <a:t>Le progrès de l’éducation a </a:t>
            </a:r>
            <a:r>
              <a:rPr lang="fr-FR" sz="2200" b="1" dirty="0">
                <a:solidFill>
                  <a:srgbClr val="E87D1E"/>
                </a:solidFill>
                <a:latin typeface="Century Gothic"/>
                <a:ea typeface="Century Gothic"/>
                <a:cs typeface="Century Gothic"/>
                <a:sym typeface="Century Gothic"/>
              </a:rPr>
              <a:t>déjà</a:t>
            </a:r>
            <a:r>
              <a:rPr lang="fr-FR" sz="2200" b="1" dirty="0">
                <a:solidFill>
                  <a:srgbClr val="EE6000"/>
                </a:solidFill>
                <a:latin typeface="Century Gothic"/>
                <a:ea typeface="Century Gothic"/>
                <a:cs typeface="Century Gothic"/>
                <a:sym typeface="Century Gothic"/>
              </a:rPr>
              <a:t> </a:t>
            </a:r>
            <a:r>
              <a:rPr lang="fr-FR" sz="2200" dirty="0">
                <a:solidFill>
                  <a:srgbClr val="1F3864"/>
                </a:solidFill>
                <a:latin typeface="Century Gothic"/>
                <a:ea typeface="Century Gothic"/>
                <a:cs typeface="Century Gothic"/>
                <a:sym typeface="Century Gothic"/>
              </a:rPr>
              <a:t>aidé la population générale</a:t>
            </a:r>
            <a:endParaRPr lang="fr-FR" sz="2200" b="0" i="0" u="none" strike="noStrike" cap="none" dirty="0">
              <a:solidFill>
                <a:srgbClr val="1F3864"/>
              </a:solidFill>
              <a:latin typeface="Century Gothic"/>
              <a:ea typeface="Century Gothic"/>
              <a:cs typeface="Century Gothic"/>
              <a:sym typeface="Century Gothic"/>
            </a:endParaRPr>
          </a:p>
        </p:txBody>
      </p:sp>
      <p:sp>
        <p:nvSpPr>
          <p:cNvPr id="643" name="Google Shape;643;p22"/>
          <p:cNvSpPr/>
          <p:nvPr/>
        </p:nvSpPr>
        <p:spPr>
          <a:xfrm>
            <a:off x="569785" y="2619443"/>
            <a:ext cx="10523621" cy="48750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200" dirty="0">
                <a:solidFill>
                  <a:srgbClr val="1F3864"/>
                </a:solidFill>
                <a:latin typeface="Century Gothic"/>
                <a:ea typeface="Century Gothic"/>
                <a:cs typeface="Century Gothic"/>
                <a:sym typeface="Century Gothic"/>
              </a:rPr>
              <a:t>Les gens ont </a:t>
            </a:r>
            <a:r>
              <a:rPr lang="fr-FR" sz="2200" b="1" dirty="0">
                <a:solidFill>
                  <a:srgbClr val="E87D1E"/>
                </a:solidFill>
                <a:latin typeface="Century Gothic"/>
                <a:ea typeface="Century Gothic"/>
                <a:cs typeface="Century Gothic"/>
                <a:sym typeface="Century Gothic"/>
              </a:rPr>
              <a:t>souvent</a:t>
            </a:r>
            <a:r>
              <a:rPr lang="fr-FR" sz="2200" b="1" dirty="0">
                <a:solidFill>
                  <a:srgbClr val="EE6000"/>
                </a:solidFill>
                <a:latin typeface="Century Gothic"/>
                <a:ea typeface="Century Gothic"/>
                <a:cs typeface="Century Gothic"/>
                <a:sym typeface="Century Gothic"/>
              </a:rPr>
              <a:t> </a:t>
            </a:r>
            <a:r>
              <a:rPr lang="fr-FR" sz="2200" dirty="0">
                <a:solidFill>
                  <a:srgbClr val="1F3864"/>
                </a:solidFill>
                <a:latin typeface="Century Gothic"/>
                <a:ea typeface="Century Gothic"/>
                <a:cs typeface="Century Gothic"/>
                <a:sym typeface="Century Gothic"/>
              </a:rPr>
              <a:t>accusé la monarchie de ne pas bien gérer le pays</a:t>
            </a:r>
            <a:endParaRPr lang="fr-FR" sz="2200" b="0" i="0" u="none" strike="noStrike" cap="none" dirty="0">
              <a:solidFill>
                <a:srgbClr val="1F3864"/>
              </a:solidFill>
              <a:latin typeface="Century Gothic"/>
              <a:ea typeface="Century Gothic"/>
              <a:cs typeface="Century Gothic"/>
              <a:sym typeface="Century Gothic"/>
            </a:endParaRPr>
          </a:p>
        </p:txBody>
      </p:sp>
      <p:sp>
        <p:nvSpPr>
          <p:cNvPr id="644" name="Google Shape;644;p22"/>
          <p:cNvSpPr/>
          <p:nvPr/>
        </p:nvSpPr>
        <p:spPr>
          <a:xfrm>
            <a:off x="569788" y="3144319"/>
            <a:ext cx="11160000"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200" b="1" dirty="0">
                <a:solidFill>
                  <a:srgbClr val="E87D1E"/>
                </a:solidFill>
                <a:latin typeface="Century Gothic"/>
                <a:ea typeface="Century Gothic"/>
                <a:cs typeface="Century Gothic"/>
                <a:sym typeface="Century Gothic"/>
              </a:rPr>
              <a:t>(Le 14 juillet 1789)</a:t>
            </a:r>
            <a:r>
              <a:rPr lang="fr-FR" sz="2200" dirty="0">
                <a:solidFill>
                  <a:srgbClr val="1F3864"/>
                </a:solidFill>
                <a:latin typeface="Century Gothic"/>
                <a:ea typeface="Century Gothic"/>
                <a:cs typeface="Century Gothic"/>
                <a:sym typeface="Century Gothic"/>
              </a:rPr>
              <a:t>, des gens ont attaqué la Bastille</a:t>
            </a:r>
            <a:endParaRPr lang="fr-FR" sz="2200" b="0" i="0" u="none" strike="noStrike" cap="none" dirty="0">
              <a:solidFill>
                <a:srgbClr val="E87D1E"/>
              </a:solidFill>
              <a:latin typeface="Century Gothic"/>
              <a:ea typeface="Century Gothic"/>
              <a:cs typeface="Century Gothic"/>
              <a:sym typeface="Century Gothic"/>
            </a:endParaRPr>
          </a:p>
        </p:txBody>
      </p:sp>
      <p:sp>
        <p:nvSpPr>
          <p:cNvPr id="645" name="Google Shape;645;p22"/>
          <p:cNvSpPr/>
          <p:nvPr/>
        </p:nvSpPr>
        <p:spPr>
          <a:xfrm>
            <a:off x="569789" y="3642858"/>
            <a:ext cx="10700090"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200" dirty="0">
                <a:solidFill>
                  <a:srgbClr val="1F3864"/>
                </a:solidFill>
                <a:latin typeface="Century Gothic"/>
                <a:ea typeface="Century Gothic"/>
                <a:cs typeface="Century Gothic"/>
                <a:sym typeface="Century Gothic"/>
              </a:rPr>
              <a:t>La destruction de la Bastille a </a:t>
            </a:r>
            <a:r>
              <a:rPr lang="fr-FR" sz="2200" b="1" dirty="0">
                <a:solidFill>
                  <a:srgbClr val="E87D1E"/>
                </a:solidFill>
                <a:latin typeface="Century Gothic"/>
                <a:ea typeface="Century Gothic"/>
                <a:cs typeface="Century Gothic"/>
                <a:sym typeface="Century Gothic"/>
              </a:rPr>
              <a:t>absolument</a:t>
            </a:r>
            <a:r>
              <a:rPr lang="fr-FR" sz="2200" b="1" dirty="0">
                <a:solidFill>
                  <a:srgbClr val="EE6000"/>
                </a:solidFill>
                <a:latin typeface="Century Gothic"/>
                <a:ea typeface="Century Gothic"/>
                <a:cs typeface="Century Gothic"/>
                <a:sym typeface="Century Gothic"/>
              </a:rPr>
              <a:t> </a:t>
            </a:r>
            <a:r>
              <a:rPr lang="fr-FR" sz="2200" dirty="0">
                <a:solidFill>
                  <a:srgbClr val="1F3864"/>
                </a:solidFill>
                <a:latin typeface="Century Gothic"/>
                <a:ea typeface="Century Gothic"/>
                <a:cs typeface="Century Gothic"/>
                <a:sym typeface="Century Gothic"/>
              </a:rPr>
              <a:t>fait un triomphe</a:t>
            </a:r>
            <a:endParaRPr lang="fr-FR" sz="2200" b="0" i="0" u="none" strike="noStrike" cap="none" dirty="0">
              <a:solidFill>
                <a:srgbClr val="1F3864"/>
              </a:solidFill>
              <a:latin typeface="Century Gothic"/>
              <a:ea typeface="Century Gothic"/>
              <a:cs typeface="Century Gothic"/>
              <a:sym typeface="Century Gothic"/>
            </a:endParaRPr>
          </a:p>
        </p:txBody>
      </p:sp>
      <p:sp>
        <p:nvSpPr>
          <p:cNvPr id="646" name="Google Shape;646;p22"/>
          <p:cNvSpPr/>
          <p:nvPr/>
        </p:nvSpPr>
        <p:spPr>
          <a:xfrm>
            <a:off x="569789" y="4028291"/>
            <a:ext cx="10952516" cy="83166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200" dirty="0">
                <a:solidFill>
                  <a:srgbClr val="1F3864"/>
                </a:solidFill>
                <a:latin typeface="Century Gothic"/>
                <a:ea typeface="Century Gothic"/>
                <a:cs typeface="Century Gothic"/>
                <a:sym typeface="Century Gothic"/>
              </a:rPr>
              <a:t>L’Assemblée Nationale a </a:t>
            </a:r>
            <a:r>
              <a:rPr lang="fr-FR" sz="2200" b="1" dirty="0">
                <a:solidFill>
                  <a:srgbClr val="E87D1E"/>
                </a:solidFill>
                <a:latin typeface="Century Gothic"/>
                <a:ea typeface="Century Gothic"/>
                <a:cs typeface="Century Gothic"/>
                <a:sym typeface="Century Gothic"/>
              </a:rPr>
              <a:t>ensuite</a:t>
            </a:r>
            <a:r>
              <a:rPr lang="fr-FR" sz="2200" b="1" dirty="0">
                <a:solidFill>
                  <a:srgbClr val="EE6000"/>
                </a:solidFill>
                <a:latin typeface="Century Gothic"/>
                <a:ea typeface="Century Gothic"/>
                <a:cs typeface="Century Gothic"/>
                <a:sym typeface="Century Gothic"/>
              </a:rPr>
              <a:t> </a:t>
            </a:r>
            <a:r>
              <a:rPr lang="fr-FR" sz="2200" dirty="0">
                <a:solidFill>
                  <a:srgbClr val="1F3864"/>
                </a:solidFill>
                <a:latin typeface="Century Gothic"/>
                <a:ea typeface="Century Gothic"/>
                <a:cs typeface="Century Gothic"/>
                <a:sym typeface="Century Gothic"/>
              </a:rPr>
              <a:t>créé la Déclaration des Droits de                          l’Homme et du Citoyen*</a:t>
            </a:r>
            <a:endParaRPr lang="fr-FR" sz="2200" b="0" i="0" u="none" strike="noStrike" cap="none" dirty="0">
              <a:solidFill>
                <a:srgbClr val="1F3864"/>
              </a:solidFill>
              <a:latin typeface="Century Gothic"/>
              <a:ea typeface="Century Gothic"/>
              <a:cs typeface="Century Gothic"/>
              <a:sym typeface="Century Gothic"/>
            </a:endParaRPr>
          </a:p>
        </p:txBody>
      </p:sp>
      <p:sp>
        <p:nvSpPr>
          <p:cNvPr id="647" name="Google Shape;647;p22"/>
          <p:cNvSpPr/>
          <p:nvPr/>
        </p:nvSpPr>
        <p:spPr>
          <a:xfrm>
            <a:off x="462212" y="4872312"/>
            <a:ext cx="11208125" cy="61405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200" b="1" dirty="0">
                <a:solidFill>
                  <a:srgbClr val="E87D1E"/>
                </a:solidFill>
                <a:latin typeface="Century Gothic"/>
                <a:ea typeface="Century Gothic"/>
                <a:cs typeface="Century Gothic"/>
                <a:sym typeface="Century Gothic"/>
              </a:rPr>
              <a:t>(Le 22 septembre 1792)</a:t>
            </a:r>
            <a:r>
              <a:rPr lang="fr-FR" sz="2200" dirty="0">
                <a:solidFill>
                  <a:srgbClr val="1F3864"/>
                </a:solidFill>
                <a:latin typeface="Century Gothic"/>
                <a:ea typeface="Century Gothic"/>
                <a:cs typeface="Century Gothic"/>
                <a:sym typeface="Century Gothic"/>
              </a:rPr>
              <a:t>, le gouvernement a remplacé la monarchie</a:t>
            </a:r>
            <a:endParaRPr lang="fr-FR" sz="2200" b="0" i="0" u="none" strike="noStrike" cap="none" dirty="0">
              <a:solidFill>
                <a:srgbClr val="E87D1E"/>
              </a:solidFill>
              <a:latin typeface="Century Gothic"/>
              <a:ea typeface="Century Gothic"/>
              <a:cs typeface="Century Gothic"/>
              <a:sym typeface="Century Gothic"/>
            </a:endParaRPr>
          </a:p>
        </p:txBody>
      </p:sp>
      <p:sp>
        <p:nvSpPr>
          <p:cNvPr id="648" name="Google Shape;648;p22"/>
          <p:cNvSpPr/>
          <p:nvPr/>
        </p:nvSpPr>
        <p:spPr>
          <a:xfrm>
            <a:off x="569789" y="5486364"/>
            <a:ext cx="10700090"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200" dirty="0">
                <a:solidFill>
                  <a:srgbClr val="1F3864"/>
                </a:solidFill>
                <a:latin typeface="Century Gothic"/>
                <a:ea typeface="Century Gothic"/>
                <a:cs typeface="Century Gothic"/>
                <a:sym typeface="Century Gothic"/>
              </a:rPr>
              <a:t>Un nouveau gouvernement a </a:t>
            </a:r>
            <a:r>
              <a:rPr lang="fr-FR" sz="2200" b="1" dirty="0">
                <a:solidFill>
                  <a:srgbClr val="E87D1E"/>
                </a:solidFill>
                <a:latin typeface="Century Gothic"/>
                <a:ea typeface="Century Gothic"/>
                <a:cs typeface="Century Gothic"/>
                <a:sym typeface="Century Gothic"/>
              </a:rPr>
              <a:t>vite</a:t>
            </a:r>
            <a:r>
              <a:rPr lang="fr-FR" sz="2200" b="1" dirty="0">
                <a:solidFill>
                  <a:srgbClr val="EE6000"/>
                </a:solidFill>
                <a:latin typeface="Century Gothic"/>
                <a:ea typeface="Century Gothic"/>
                <a:cs typeface="Century Gothic"/>
                <a:sym typeface="Century Gothic"/>
              </a:rPr>
              <a:t> </a:t>
            </a:r>
            <a:r>
              <a:rPr lang="fr-FR" sz="2200" dirty="0">
                <a:solidFill>
                  <a:srgbClr val="1F3864"/>
                </a:solidFill>
                <a:latin typeface="Century Gothic"/>
                <a:ea typeface="Century Gothic"/>
                <a:cs typeface="Century Gothic"/>
                <a:sym typeface="Century Gothic"/>
              </a:rPr>
              <a:t>pris le pouvoir</a:t>
            </a:r>
            <a:endParaRPr lang="fr-FR" sz="2200" b="0" i="0" u="none" strike="noStrike" cap="none" dirty="0">
              <a:solidFill>
                <a:srgbClr val="1F3864"/>
              </a:solidFill>
              <a:latin typeface="Century Gothic"/>
              <a:ea typeface="Century Gothic"/>
              <a:cs typeface="Century Gothic"/>
              <a:sym typeface="Century Gothic"/>
            </a:endParaRPr>
          </a:p>
        </p:txBody>
      </p:sp>
      <p:sp>
        <p:nvSpPr>
          <p:cNvPr id="649" name="Google Shape;649;p22"/>
          <p:cNvSpPr txBox="1"/>
          <p:nvPr/>
        </p:nvSpPr>
        <p:spPr>
          <a:xfrm>
            <a:off x="7006214" y="789200"/>
            <a:ext cx="49547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olidFill>
                  <a:srgbClr val="1F3864"/>
                </a:solidFill>
                <a:latin typeface="Century Gothic"/>
                <a:ea typeface="Century Gothic"/>
                <a:cs typeface="Century Gothic"/>
                <a:sym typeface="Century Gothic"/>
              </a:rPr>
              <a:t>Traduis les phrases en anglais</a:t>
            </a:r>
            <a:endParaRPr lang="fr-FR" dirty="0">
              <a:latin typeface="Century Gothic" panose="020B0502020202020204" pitchFamily="34" charset="0"/>
            </a:endParaRPr>
          </a:p>
        </p:txBody>
      </p:sp>
      <p:sp>
        <p:nvSpPr>
          <p:cNvPr id="650" name="Google Shape;650;p22"/>
          <p:cNvSpPr/>
          <p:nvPr/>
        </p:nvSpPr>
        <p:spPr>
          <a:xfrm>
            <a:off x="462212" y="1619065"/>
            <a:ext cx="11160000"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200" dirty="0">
                <a:solidFill>
                  <a:srgbClr val="1F3864"/>
                </a:solidFill>
                <a:latin typeface="Century Gothic"/>
                <a:ea typeface="Century Gothic"/>
                <a:cs typeface="Century Gothic"/>
                <a:sym typeface="Century Gothic"/>
              </a:rPr>
              <a:t>Between 1700 and 1789, the French population increased</a:t>
            </a:r>
            <a:endParaRPr sz="2200" b="0" i="0" u="none" strike="noStrike" cap="none" dirty="0">
              <a:solidFill>
                <a:srgbClr val="1F3864"/>
              </a:solidFill>
              <a:latin typeface="Century Gothic"/>
              <a:ea typeface="Century Gothic"/>
              <a:cs typeface="Century Gothic"/>
              <a:sym typeface="Century Gothic"/>
            </a:endParaRPr>
          </a:p>
        </p:txBody>
      </p:sp>
      <p:sp>
        <p:nvSpPr>
          <p:cNvPr id="651" name="Google Shape;651;p22"/>
          <p:cNvSpPr/>
          <p:nvPr/>
        </p:nvSpPr>
        <p:spPr>
          <a:xfrm>
            <a:off x="462212" y="2144145"/>
            <a:ext cx="10523621"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dirty="0">
                <a:solidFill>
                  <a:srgbClr val="1F3864"/>
                </a:solidFill>
                <a:latin typeface="Century Gothic"/>
                <a:ea typeface="Century Gothic"/>
                <a:cs typeface="Century Gothic"/>
                <a:sym typeface="Century Gothic"/>
              </a:rPr>
              <a:t>The progress in education has already helped the general population</a:t>
            </a:r>
            <a:endParaRPr sz="2200" b="0" i="0" u="none" strike="noStrike" cap="none" dirty="0">
              <a:solidFill>
                <a:srgbClr val="1F3864"/>
              </a:solidFill>
              <a:latin typeface="Century Gothic"/>
              <a:ea typeface="Century Gothic"/>
              <a:cs typeface="Century Gothic"/>
              <a:sym typeface="Century Gothic"/>
            </a:endParaRPr>
          </a:p>
        </p:txBody>
      </p:sp>
      <p:sp>
        <p:nvSpPr>
          <p:cNvPr id="652" name="Google Shape;652;p22"/>
          <p:cNvSpPr/>
          <p:nvPr/>
        </p:nvSpPr>
        <p:spPr>
          <a:xfrm>
            <a:off x="462212" y="2660482"/>
            <a:ext cx="10800000"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dirty="0">
                <a:solidFill>
                  <a:srgbClr val="1F3864"/>
                </a:solidFill>
                <a:latin typeface="Century Gothic"/>
                <a:ea typeface="Century Gothic"/>
                <a:cs typeface="Century Gothic"/>
                <a:sym typeface="Century Gothic"/>
              </a:rPr>
              <a:t>The people often accused the monarchy of not managing the country well</a:t>
            </a:r>
            <a:endParaRPr sz="2200" b="0" i="0" u="none" strike="noStrike" cap="none" dirty="0">
              <a:solidFill>
                <a:srgbClr val="1F3864"/>
              </a:solidFill>
              <a:latin typeface="Century Gothic"/>
              <a:ea typeface="Century Gothic"/>
              <a:cs typeface="Century Gothic"/>
              <a:sym typeface="Century Gothic"/>
            </a:endParaRPr>
          </a:p>
        </p:txBody>
      </p:sp>
      <p:sp>
        <p:nvSpPr>
          <p:cNvPr id="653" name="Google Shape;653;p22"/>
          <p:cNvSpPr/>
          <p:nvPr/>
        </p:nvSpPr>
        <p:spPr>
          <a:xfrm>
            <a:off x="462212" y="3171260"/>
            <a:ext cx="10523621"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dirty="0">
                <a:solidFill>
                  <a:srgbClr val="1F3864"/>
                </a:solidFill>
                <a:latin typeface="Century Gothic"/>
                <a:ea typeface="Century Gothic"/>
                <a:cs typeface="Century Gothic"/>
                <a:sym typeface="Century Gothic"/>
              </a:rPr>
              <a:t>On 14 July 1789, people attacked the Bastille</a:t>
            </a:r>
            <a:endParaRPr sz="2200" b="0" i="0" u="none" strike="noStrike" cap="none" dirty="0">
              <a:solidFill>
                <a:srgbClr val="1F3864"/>
              </a:solidFill>
              <a:latin typeface="Century Gothic"/>
              <a:ea typeface="Century Gothic"/>
              <a:cs typeface="Century Gothic"/>
              <a:sym typeface="Century Gothic"/>
            </a:endParaRPr>
          </a:p>
        </p:txBody>
      </p:sp>
      <p:sp>
        <p:nvSpPr>
          <p:cNvPr id="654" name="Google Shape;654;p22"/>
          <p:cNvSpPr/>
          <p:nvPr/>
        </p:nvSpPr>
        <p:spPr>
          <a:xfrm>
            <a:off x="462212" y="3635066"/>
            <a:ext cx="10700090"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dirty="0">
                <a:solidFill>
                  <a:srgbClr val="1F3864"/>
                </a:solidFill>
                <a:latin typeface="Century Gothic"/>
                <a:ea typeface="Century Gothic"/>
                <a:cs typeface="Century Gothic"/>
                <a:sym typeface="Century Gothic"/>
              </a:rPr>
              <a:t>The destruction of the Bastille has absolutely been a triumph</a:t>
            </a:r>
            <a:endParaRPr sz="2200" b="0" i="0" u="none" strike="noStrike" cap="none" dirty="0">
              <a:solidFill>
                <a:srgbClr val="1F3864"/>
              </a:solidFill>
              <a:latin typeface="Century Gothic"/>
              <a:ea typeface="Century Gothic"/>
              <a:cs typeface="Century Gothic"/>
              <a:sym typeface="Century Gothic"/>
            </a:endParaRPr>
          </a:p>
        </p:txBody>
      </p:sp>
      <p:sp>
        <p:nvSpPr>
          <p:cNvPr id="655" name="Google Shape;655;p22"/>
          <p:cNvSpPr/>
          <p:nvPr/>
        </p:nvSpPr>
        <p:spPr>
          <a:xfrm>
            <a:off x="462212" y="4055771"/>
            <a:ext cx="10700090" cy="77239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dirty="0">
                <a:solidFill>
                  <a:srgbClr val="1F3864"/>
                </a:solidFill>
                <a:latin typeface="Century Gothic"/>
                <a:ea typeface="Century Gothic"/>
                <a:cs typeface="Century Gothic"/>
                <a:sym typeface="Century Gothic"/>
              </a:rPr>
              <a:t>The National Assembly has then created the Declaration of the Rights of</a:t>
            </a:r>
            <a:endParaRPr dirty="0">
              <a:latin typeface="Century Gothic" panose="020B0502020202020204" pitchFamily="34" charset="0"/>
            </a:endParaRPr>
          </a:p>
          <a:p>
            <a:pPr marL="0" marR="0" lvl="0" indent="0" algn="l" rtl="0">
              <a:spcBef>
                <a:spcPts val="0"/>
              </a:spcBef>
              <a:spcAft>
                <a:spcPts val="0"/>
              </a:spcAft>
              <a:buNone/>
            </a:pPr>
            <a:r>
              <a:rPr lang="en-US" sz="2200" dirty="0">
                <a:solidFill>
                  <a:srgbClr val="1F3864"/>
                </a:solidFill>
                <a:latin typeface="Century Gothic"/>
                <a:ea typeface="Century Gothic"/>
                <a:cs typeface="Century Gothic"/>
                <a:sym typeface="Century Gothic"/>
              </a:rPr>
              <a:t>Man and the Citizen</a:t>
            </a:r>
            <a:endParaRPr sz="2200" b="0" i="0" u="none" strike="noStrike" cap="none" dirty="0">
              <a:solidFill>
                <a:srgbClr val="1F3864"/>
              </a:solidFill>
              <a:latin typeface="Century Gothic"/>
              <a:ea typeface="Century Gothic"/>
              <a:cs typeface="Century Gothic"/>
              <a:sym typeface="Century Gothic"/>
            </a:endParaRPr>
          </a:p>
        </p:txBody>
      </p:sp>
      <p:sp>
        <p:nvSpPr>
          <p:cNvPr id="656" name="Google Shape;656;p22"/>
          <p:cNvSpPr/>
          <p:nvPr/>
        </p:nvSpPr>
        <p:spPr>
          <a:xfrm>
            <a:off x="462212" y="4795638"/>
            <a:ext cx="10700090" cy="6140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dirty="0">
                <a:solidFill>
                  <a:srgbClr val="1F3864"/>
                </a:solidFill>
                <a:latin typeface="Century Gothic"/>
                <a:ea typeface="Century Gothic"/>
                <a:cs typeface="Century Gothic"/>
                <a:sym typeface="Century Gothic"/>
              </a:rPr>
              <a:t>On 22nd September 1792, the government replaced the monarchy</a:t>
            </a:r>
            <a:endParaRPr sz="2200" b="0" i="0" u="none" strike="noStrike" cap="none" dirty="0">
              <a:solidFill>
                <a:srgbClr val="1F3864"/>
              </a:solidFill>
              <a:latin typeface="Century Gothic"/>
              <a:ea typeface="Century Gothic"/>
              <a:cs typeface="Century Gothic"/>
              <a:sym typeface="Century Gothic"/>
            </a:endParaRPr>
          </a:p>
        </p:txBody>
      </p:sp>
      <p:sp>
        <p:nvSpPr>
          <p:cNvPr id="657" name="Google Shape;657;p22"/>
          <p:cNvSpPr/>
          <p:nvPr/>
        </p:nvSpPr>
        <p:spPr>
          <a:xfrm>
            <a:off x="462212" y="5474003"/>
            <a:ext cx="10700090" cy="4195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dirty="0">
                <a:solidFill>
                  <a:srgbClr val="1F3864"/>
                </a:solidFill>
                <a:latin typeface="Century Gothic"/>
                <a:ea typeface="Century Gothic"/>
                <a:cs typeface="Century Gothic"/>
                <a:sym typeface="Century Gothic"/>
              </a:rPr>
              <a:t>A new government has quickly taken power</a:t>
            </a:r>
            <a:endParaRPr sz="2200" b="0" i="0" u="none" strike="noStrike" cap="none" dirty="0">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58296" cy="707849"/>
          </a:xfrm>
        </p:spPr>
        <p:txBody>
          <a:bodyPr>
            <a:noAutofit/>
          </a:bodyPr>
          <a:lstStyle/>
          <a:p>
            <a:r>
              <a:rPr lang="fr-FR" sz="2800" b="1" dirty="0">
                <a:solidFill>
                  <a:schemeClr val="bg1"/>
                </a:solidFill>
              </a:rPr>
              <a:t>Louis XVI n’est pas populaire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ounded Rectangle 2">
            <a:extLst>
              <a:ext uri="{FF2B5EF4-FFF2-40B4-BE49-F238E27FC236}">
                <a16:creationId xmlns:a16="http://schemas.microsoft.com/office/drawing/2014/main" id="{C0543DF2-AE6E-4B45-905F-32EA972413E3}"/>
              </a:ext>
            </a:extLst>
          </p:cNvPr>
          <p:cNvSpPr/>
          <p:nvPr/>
        </p:nvSpPr>
        <p:spPr>
          <a:xfrm>
            <a:off x="6512506" y="144630"/>
            <a:ext cx="3566020" cy="959464"/>
          </a:xfrm>
          <a:prstGeom prst="rect">
            <a:avLst/>
          </a:prstGeom>
          <a:solidFill>
            <a:srgbClr val="0F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roi</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la situation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situation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*économique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economic</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406AED68-DFE8-3F44-B92B-3060F22D56A4}"/>
              </a:ext>
            </a:extLst>
          </p:cNvPr>
          <p:cNvSpPr txBox="1"/>
          <p:nvPr/>
        </p:nvSpPr>
        <p:spPr>
          <a:xfrm>
            <a:off x="161494" y="1261002"/>
            <a:ext cx="114730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sommes en 1788 et les Français ne sont pas heureux ! Ils ont beaucoup de problèmes avec Louis XVI. Que disent-ils ? Écoute et prend des notes en anglais.</a:t>
            </a:r>
          </a:p>
        </p:txBody>
      </p:sp>
      <p:sp>
        <p:nvSpPr>
          <p:cNvPr id="2" name="TextBox 1">
            <a:extLst>
              <a:ext uri="{FF2B5EF4-FFF2-40B4-BE49-F238E27FC236}">
                <a16:creationId xmlns:a16="http://schemas.microsoft.com/office/drawing/2014/main" id="{9B4A8ABC-F347-024B-8806-907251F2CDF9}"/>
              </a:ext>
            </a:extLst>
          </p:cNvPr>
          <p:cNvSpPr txBox="1"/>
          <p:nvPr/>
        </p:nvSpPr>
        <p:spPr>
          <a:xfrm>
            <a:off x="170193" y="2187351"/>
            <a:ext cx="5934506" cy="41461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his reign, Louis XVI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not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3C53A860-8E97-8343-A6AB-559729B1768A}"/>
              </a:ext>
            </a:extLst>
          </p:cNvPr>
          <p:cNvSpPr txBox="1"/>
          <p:nvPr/>
        </p:nvSpPr>
        <p:spPr>
          <a:xfrm>
            <a:off x="243777" y="3969037"/>
            <a:ext cx="4982039" cy="40293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his lifetime, Louis XVI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never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568D8489-D06C-44B7-B518-F56AFA3EF3C0}"/>
              </a:ext>
            </a:extLst>
          </p:cNvPr>
          <p:cNvSpPr txBox="1"/>
          <p:nvPr/>
        </p:nvSpPr>
        <p:spPr>
          <a:xfrm>
            <a:off x="243777" y="2601964"/>
            <a:ext cx="8528506" cy="40312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manage the bad economic situation well</a:t>
            </a:r>
          </a:p>
        </p:txBody>
      </p:sp>
      <p:sp>
        <p:nvSpPr>
          <p:cNvPr id="32" name="TextBox 31">
            <a:extLst>
              <a:ext uri="{FF2B5EF4-FFF2-40B4-BE49-F238E27FC236}">
                <a16:creationId xmlns:a16="http://schemas.microsoft.com/office/drawing/2014/main" id="{6549F541-59BC-456E-B8C8-284F1766E026}"/>
              </a:ext>
            </a:extLst>
          </p:cNvPr>
          <p:cNvSpPr txBox="1"/>
          <p:nvPr/>
        </p:nvSpPr>
        <p:spPr>
          <a:xfrm>
            <a:off x="243777" y="2901752"/>
            <a:ext cx="7720335" cy="40312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make strong decisions</a:t>
            </a:r>
          </a:p>
        </p:txBody>
      </p:sp>
      <p:sp>
        <p:nvSpPr>
          <p:cNvPr id="35" name="TextBox 34">
            <a:extLst>
              <a:ext uri="{FF2B5EF4-FFF2-40B4-BE49-F238E27FC236}">
                <a16:creationId xmlns:a16="http://schemas.microsoft.com/office/drawing/2014/main" id="{0FD4A30D-1DE8-4BA5-8AB7-C0A8B935A305}"/>
              </a:ext>
            </a:extLst>
          </p:cNvPr>
          <p:cNvSpPr txBox="1"/>
          <p:nvPr/>
        </p:nvSpPr>
        <p:spPr>
          <a:xfrm>
            <a:off x="243777" y="3201540"/>
            <a:ext cx="6824339" cy="40312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help the French</a:t>
            </a:r>
          </a:p>
        </p:txBody>
      </p:sp>
      <p:sp>
        <p:nvSpPr>
          <p:cNvPr id="26" name="TextBox 25">
            <a:extLst>
              <a:ext uri="{FF2B5EF4-FFF2-40B4-BE49-F238E27FC236}">
                <a16:creationId xmlns:a16="http://schemas.microsoft.com/office/drawing/2014/main" id="{63146F0F-4339-42AB-964B-62DEDBAAB1E9}"/>
              </a:ext>
            </a:extLst>
          </p:cNvPr>
          <p:cNvSpPr txBox="1"/>
          <p:nvPr/>
        </p:nvSpPr>
        <p:spPr>
          <a:xfrm>
            <a:off x="243777" y="4369678"/>
            <a:ext cx="6277428" cy="40312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liked by the people</a:t>
            </a:r>
          </a:p>
        </p:txBody>
      </p:sp>
      <p:sp>
        <p:nvSpPr>
          <p:cNvPr id="27" name="TextBox 26">
            <a:extLst>
              <a:ext uri="{FF2B5EF4-FFF2-40B4-BE49-F238E27FC236}">
                <a16:creationId xmlns:a16="http://schemas.microsoft.com/office/drawing/2014/main" id="{056F8CC8-757B-46D1-A3C7-18ADCAB7A97C}"/>
              </a:ext>
            </a:extLst>
          </p:cNvPr>
          <p:cNvSpPr txBox="1"/>
          <p:nvPr/>
        </p:nvSpPr>
        <p:spPr>
          <a:xfrm>
            <a:off x="243777" y="4675182"/>
            <a:ext cx="6919107" cy="40312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understood the work of a king</a:t>
            </a:r>
          </a:p>
        </p:txBody>
      </p:sp>
      <p:sp>
        <p:nvSpPr>
          <p:cNvPr id="33" name="TextBox 32">
            <a:extLst>
              <a:ext uri="{FF2B5EF4-FFF2-40B4-BE49-F238E27FC236}">
                <a16:creationId xmlns:a16="http://schemas.microsoft.com/office/drawing/2014/main" id="{32411A40-AE04-456A-8A76-241412371DDA}"/>
              </a:ext>
            </a:extLst>
          </p:cNvPr>
          <p:cNvSpPr txBox="1"/>
          <p:nvPr/>
        </p:nvSpPr>
        <p:spPr>
          <a:xfrm>
            <a:off x="243777" y="4984512"/>
            <a:ext cx="4288232" cy="40312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had any luck</a:t>
            </a:r>
          </a:p>
        </p:txBody>
      </p:sp>
      <p:sp>
        <p:nvSpPr>
          <p:cNvPr id="38" name="TextBox 37">
            <a:extLst>
              <a:ext uri="{FF2B5EF4-FFF2-40B4-BE49-F238E27FC236}">
                <a16:creationId xmlns:a16="http://schemas.microsoft.com/office/drawing/2014/main" id="{864AED30-7779-484B-9A58-F2C718566863}"/>
              </a:ext>
            </a:extLst>
          </p:cNvPr>
          <p:cNvSpPr txBox="1"/>
          <p:nvPr/>
        </p:nvSpPr>
        <p:spPr>
          <a:xfrm>
            <a:off x="243777" y="5291930"/>
            <a:ext cx="6919106" cy="40312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spoke with the community</a:t>
            </a:r>
          </a:p>
        </p:txBody>
      </p:sp>
      <p:sp>
        <p:nvSpPr>
          <p:cNvPr id="39" name="TextBox 38">
            <a:extLst>
              <a:ext uri="{FF2B5EF4-FFF2-40B4-BE49-F238E27FC236}">
                <a16:creationId xmlns:a16="http://schemas.microsoft.com/office/drawing/2014/main" id="{D6E00DA0-7B68-4158-B112-CEC9882B35F7}"/>
              </a:ext>
            </a:extLst>
          </p:cNvPr>
          <p:cNvSpPr txBox="1"/>
          <p:nvPr/>
        </p:nvSpPr>
        <p:spPr>
          <a:xfrm>
            <a:off x="243777" y="3501328"/>
            <a:ext cx="7168950" cy="40312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not find solutions to social problems</a:t>
            </a:r>
          </a:p>
        </p:txBody>
      </p:sp>
      <p:sp>
        <p:nvSpPr>
          <p:cNvPr id="6" name="Speech Bubble: Rectangle with Corners Rounded 5">
            <a:extLst>
              <a:ext uri="{FF2B5EF4-FFF2-40B4-BE49-F238E27FC236}">
                <a16:creationId xmlns:a16="http://schemas.microsoft.com/office/drawing/2014/main" id="{C81F7E76-4CAC-4C2D-A76A-C0023CE6D83C}"/>
              </a:ext>
            </a:extLst>
          </p:cNvPr>
          <p:cNvSpPr/>
          <p:nvPr/>
        </p:nvSpPr>
        <p:spPr>
          <a:xfrm>
            <a:off x="5603548" y="4217114"/>
            <a:ext cx="709200" cy="708251"/>
          </a:xfrm>
          <a:prstGeom prst="wedgeRoundRectCallout">
            <a:avLst>
              <a:gd name="adj1" fmla="val -34564"/>
              <a:gd name="adj2" fmla="val 7419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44990E60-7668-4404-B6CA-AD44A30565DB}"/>
              </a:ext>
            </a:extLst>
          </p:cNvPr>
          <p:cNvSpPr/>
          <p:nvPr/>
        </p:nvSpPr>
        <p:spPr>
          <a:xfrm>
            <a:off x="6520719" y="5255506"/>
            <a:ext cx="709200" cy="708251"/>
          </a:xfrm>
          <a:prstGeom prst="wedgeRoundRectCallout">
            <a:avLst>
              <a:gd name="adj1" fmla="val 64200"/>
              <a:gd name="adj2" fmla="val -4350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Speech Bubble: Rectangle with Corners Rounded 41">
            <a:extLst>
              <a:ext uri="{FF2B5EF4-FFF2-40B4-BE49-F238E27FC236}">
                <a16:creationId xmlns:a16="http://schemas.microsoft.com/office/drawing/2014/main" id="{2608F5CC-09C9-4372-8E1C-77C4EC75E753}"/>
              </a:ext>
            </a:extLst>
          </p:cNvPr>
          <p:cNvSpPr/>
          <p:nvPr/>
        </p:nvSpPr>
        <p:spPr>
          <a:xfrm>
            <a:off x="7446425" y="2468556"/>
            <a:ext cx="709200" cy="708251"/>
          </a:xfrm>
          <a:prstGeom prst="wedgeRoundRectCallout">
            <a:avLst>
              <a:gd name="adj1" fmla="val -77542"/>
              <a:gd name="adj2" fmla="val 2398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Speech Bubble: Rectangle with Corners Rounded 42">
            <a:extLst>
              <a:ext uri="{FF2B5EF4-FFF2-40B4-BE49-F238E27FC236}">
                <a16:creationId xmlns:a16="http://schemas.microsoft.com/office/drawing/2014/main" id="{70379BAD-4A8E-4633-AD44-DDB2123AA8B6}"/>
              </a:ext>
            </a:extLst>
          </p:cNvPr>
          <p:cNvSpPr/>
          <p:nvPr/>
        </p:nvSpPr>
        <p:spPr>
          <a:xfrm>
            <a:off x="9682474" y="2950750"/>
            <a:ext cx="709200" cy="708251"/>
          </a:xfrm>
          <a:prstGeom prst="wedgeRoundRectCallout">
            <a:avLst>
              <a:gd name="adj1" fmla="val -16657"/>
              <a:gd name="adj2" fmla="val 8137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Speech Bubble: Rectangle with Corners Rounded 43">
            <a:extLst>
              <a:ext uri="{FF2B5EF4-FFF2-40B4-BE49-F238E27FC236}">
                <a16:creationId xmlns:a16="http://schemas.microsoft.com/office/drawing/2014/main" id="{0724AF87-D297-4970-B953-F8124BB2834F}"/>
              </a:ext>
            </a:extLst>
          </p:cNvPr>
          <p:cNvSpPr/>
          <p:nvPr/>
        </p:nvSpPr>
        <p:spPr>
          <a:xfrm>
            <a:off x="10308687" y="5538928"/>
            <a:ext cx="709200" cy="708251"/>
          </a:xfrm>
          <a:prstGeom prst="wedgeRoundRectCallout">
            <a:avLst>
              <a:gd name="adj1" fmla="val 49478"/>
              <a:gd name="adj2" fmla="val -6941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492914BB-AB1A-451C-AE09-1266C9EC9134}"/>
              </a:ext>
            </a:extLst>
          </p:cNvPr>
          <p:cNvSpPr/>
          <p:nvPr/>
        </p:nvSpPr>
        <p:spPr>
          <a:xfrm>
            <a:off x="7839048" y="4168493"/>
            <a:ext cx="709200" cy="708251"/>
          </a:xfrm>
          <a:prstGeom prst="wedgeRoundRectCallout">
            <a:avLst>
              <a:gd name="adj1" fmla="val 68578"/>
              <a:gd name="adj2" fmla="val 2197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Speech Bubble: Rectangle with Corners Rounded 45">
            <a:extLst>
              <a:ext uri="{FF2B5EF4-FFF2-40B4-BE49-F238E27FC236}">
                <a16:creationId xmlns:a16="http://schemas.microsoft.com/office/drawing/2014/main" id="{CF7DA6B4-7441-443F-AB57-AA7F3021BA87}"/>
              </a:ext>
            </a:extLst>
          </p:cNvPr>
          <p:cNvSpPr/>
          <p:nvPr/>
        </p:nvSpPr>
        <p:spPr>
          <a:xfrm>
            <a:off x="9070290" y="2096329"/>
            <a:ext cx="709200" cy="708251"/>
          </a:xfrm>
          <a:prstGeom prst="wedgeRoundRectCallout">
            <a:avLst>
              <a:gd name="adj1" fmla="val -65124"/>
              <a:gd name="adj2" fmla="val 1762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Speech Bubble: Rectangle with Corners Rounded 46">
            <a:extLst>
              <a:ext uri="{FF2B5EF4-FFF2-40B4-BE49-F238E27FC236}">
                <a16:creationId xmlns:a16="http://schemas.microsoft.com/office/drawing/2014/main" id="{F04BCE99-8779-4113-99F7-FABBCED3EE10}"/>
              </a:ext>
            </a:extLst>
          </p:cNvPr>
          <p:cNvSpPr/>
          <p:nvPr/>
        </p:nvSpPr>
        <p:spPr>
          <a:xfrm>
            <a:off x="11355034" y="1864762"/>
            <a:ext cx="709200" cy="708251"/>
          </a:xfrm>
          <a:prstGeom prst="wedgeRoundRectCallout">
            <a:avLst>
              <a:gd name="adj1" fmla="val -34564"/>
              <a:gd name="adj2" fmla="val 7419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Action Button: Custom 16">
            <a:hlinkClick r:id="" action="ppaction://noaction" highlightClick="1">
              <a:snd r:embed="rId4" name="1 Louis XVI.wav"/>
            </a:hlinkClick>
            <a:extLst>
              <a:ext uri="{FF2B5EF4-FFF2-40B4-BE49-F238E27FC236}">
                <a16:creationId xmlns:a16="http://schemas.microsoft.com/office/drawing/2014/main" id="{C4C6ADB9-490A-324C-A1DB-D1FDC6D70D74}"/>
              </a:ext>
            </a:extLst>
          </p:cNvPr>
          <p:cNvSpPr/>
          <p:nvPr/>
        </p:nvSpPr>
        <p:spPr>
          <a:xfrm>
            <a:off x="11511634" y="20208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2 Louis XVI.wav"/>
            </a:hlinkClick>
            <a:extLst>
              <a:ext uri="{FF2B5EF4-FFF2-40B4-BE49-F238E27FC236}">
                <a16:creationId xmlns:a16="http://schemas.microsoft.com/office/drawing/2014/main" id="{A8123840-D68E-584C-B36B-A2CA3E9C8478}"/>
              </a:ext>
            </a:extLst>
          </p:cNvPr>
          <p:cNvSpPr/>
          <p:nvPr/>
        </p:nvSpPr>
        <p:spPr>
          <a:xfrm>
            <a:off x="9226890" y="22524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 Louis XVI.wav"/>
            </a:hlinkClick>
            <a:extLst>
              <a:ext uri="{FF2B5EF4-FFF2-40B4-BE49-F238E27FC236}">
                <a16:creationId xmlns:a16="http://schemas.microsoft.com/office/drawing/2014/main" id="{DE3A36BA-60C2-4642-937F-FFC7DD2C85A2}"/>
              </a:ext>
            </a:extLst>
          </p:cNvPr>
          <p:cNvSpPr/>
          <p:nvPr/>
        </p:nvSpPr>
        <p:spPr>
          <a:xfrm>
            <a:off x="9839074" y="31068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 Louis XVI.wav"/>
            </a:hlinkClick>
            <a:extLst>
              <a:ext uri="{FF2B5EF4-FFF2-40B4-BE49-F238E27FC236}">
                <a16:creationId xmlns:a16="http://schemas.microsoft.com/office/drawing/2014/main" id="{69849F3D-F793-544D-8E76-3AB73D18BABA}"/>
              </a:ext>
            </a:extLst>
          </p:cNvPr>
          <p:cNvSpPr/>
          <p:nvPr/>
        </p:nvSpPr>
        <p:spPr>
          <a:xfrm>
            <a:off x="7603025" y="26246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 Louis XVI.wav"/>
            </a:hlinkClick>
            <a:extLst>
              <a:ext uri="{FF2B5EF4-FFF2-40B4-BE49-F238E27FC236}">
                <a16:creationId xmlns:a16="http://schemas.microsoft.com/office/drawing/2014/main" id="{34925427-5AAC-874C-9306-547ED410D9A4}"/>
              </a:ext>
            </a:extLst>
          </p:cNvPr>
          <p:cNvSpPr/>
          <p:nvPr/>
        </p:nvSpPr>
        <p:spPr>
          <a:xfrm>
            <a:off x="7995648" y="432461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6 Louis XVI.wav"/>
            </a:hlinkClick>
            <a:extLst>
              <a:ext uri="{FF2B5EF4-FFF2-40B4-BE49-F238E27FC236}">
                <a16:creationId xmlns:a16="http://schemas.microsoft.com/office/drawing/2014/main" id="{FE03D6DC-BCB2-3F41-A5D3-0738D5591CE9}"/>
              </a:ext>
            </a:extLst>
          </p:cNvPr>
          <p:cNvSpPr/>
          <p:nvPr/>
        </p:nvSpPr>
        <p:spPr>
          <a:xfrm>
            <a:off x="5760148" y="43732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7 Louis XVI.wav"/>
            </a:hlinkClick>
            <a:extLst>
              <a:ext uri="{FF2B5EF4-FFF2-40B4-BE49-F238E27FC236}">
                <a16:creationId xmlns:a16="http://schemas.microsoft.com/office/drawing/2014/main" id="{27AA82C0-8008-B443-AAC7-7C503C8AE0D6}"/>
              </a:ext>
            </a:extLst>
          </p:cNvPr>
          <p:cNvSpPr/>
          <p:nvPr/>
        </p:nvSpPr>
        <p:spPr>
          <a:xfrm>
            <a:off x="10465287" y="56950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8 Louis XVI.wav"/>
            </a:hlinkClick>
            <a:extLst>
              <a:ext uri="{FF2B5EF4-FFF2-40B4-BE49-F238E27FC236}">
                <a16:creationId xmlns:a16="http://schemas.microsoft.com/office/drawing/2014/main" id="{B7B718E8-7DEB-BE4D-9DA0-D3831E4FEE82}"/>
              </a:ext>
            </a:extLst>
          </p:cNvPr>
          <p:cNvSpPr/>
          <p:nvPr/>
        </p:nvSpPr>
        <p:spPr>
          <a:xfrm>
            <a:off x="6677319" y="54116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 name="Picture 2" descr="Peasant, Man, Farmer, People, Person, Old, Elder">
            <a:extLst>
              <a:ext uri="{FF2B5EF4-FFF2-40B4-BE49-F238E27FC236}">
                <a16:creationId xmlns:a16="http://schemas.microsoft.com/office/drawing/2014/main" id="{096EA013-3ABA-4D3F-9DBB-E60E49A526D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722796" y="4436553"/>
            <a:ext cx="928601" cy="185720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CEC7D65-5703-4E94-BDA4-B52EAB525852}"/>
              </a:ext>
            </a:extLst>
          </p:cNvPr>
          <p:cNvGrpSpPr/>
          <p:nvPr/>
        </p:nvGrpSpPr>
        <p:grpSpPr>
          <a:xfrm flipH="1">
            <a:off x="7375775" y="4699686"/>
            <a:ext cx="425250" cy="1650674"/>
            <a:chOff x="11900355" y="470181"/>
            <a:chExt cx="1897532" cy="6858000"/>
          </a:xfrm>
        </p:grpSpPr>
        <p:pic>
          <p:nvPicPr>
            <p:cNvPr id="1028" name="Picture 4" descr="Peasants, Family, Field">
              <a:extLst>
                <a:ext uri="{FF2B5EF4-FFF2-40B4-BE49-F238E27FC236}">
                  <a16:creationId xmlns:a16="http://schemas.microsoft.com/office/drawing/2014/main" id="{825A1491-7E09-4539-851C-89A0640A1E0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67342"/>
            <a:stretch/>
          </p:blipFill>
          <p:spPr bwMode="auto">
            <a:xfrm>
              <a:off x="11900355" y="470181"/>
              <a:ext cx="18975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Peasants, Family, Field">
              <a:extLst>
                <a:ext uri="{FF2B5EF4-FFF2-40B4-BE49-F238E27FC236}">
                  <a16:creationId xmlns:a16="http://schemas.microsoft.com/office/drawing/2014/main" id="{634FDA4D-DEF6-4EDB-AB76-568AA067412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1872" t="22832" r="83893" b="73468"/>
            <a:stretch/>
          </p:blipFill>
          <p:spPr bwMode="auto">
            <a:xfrm flipV="1">
              <a:off x="12611274" y="2079837"/>
              <a:ext cx="246099" cy="25370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Peasant, Man, Farmer, People, Person, Worker, Adult">
            <a:extLst>
              <a:ext uri="{FF2B5EF4-FFF2-40B4-BE49-F238E27FC236}">
                <a16:creationId xmlns:a16="http://schemas.microsoft.com/office/drawing/2014/main" id="{75BE5CCF-ACA7-4AB7-9A73-7BED72E957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45332" y="2360359"/>
            <a:ext cx="976102" cy="19522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asant, Farmer, Man, Old, People, Poor">
            <a:extLst>
              <a:ext uri="{FF2B5EF4-FFF2-40B4-BE49-F238E27FC236}">
                <a16:creationId xmlns:a16="http://schemas.microsoft.com/office/drawing/2014/main" id="{345A3734-80B3-4322-AA88-65E99BD3F64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1100782" y="4312562"/>
            <a:ext cx="979368" cy="19587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easant, Farmer, Agricultural, Man">
            <a:extLst>
              <a:ext uri="{FF2B5EF4-FFF2-40B4-BE49-F238E27FC236}">
                <a16:creationId xmlns:a16="http://schemas.microsoft.com/office/drawing/2014/main" id="{6CECF3AF-585F-47CE-ABF9-70E6D8F7EF4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6478515" y="2827322"/>
            <a:ext cx="1127312" cy="19962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ntage Woman, 19Th Century, 1900S, Vintage, Fashion">
            <a:extLst>
              <a:ext uri="{FF2B5EF4-FFF2-40B4-BE49-F238E27FC236}">
                <a16:creationId xmlns:a16="http://schemas.microsoft.com/office/drawing/2014/main" id="{F59891F5-7809-439E-9BB7-4257BBBF5B6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36422" y="2206711"/>
            <a:ext cx="784616" cy="20104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ashion, Isolated, Style, Elegant, Clothing, Model">
            <a:extLst>
              <a:ext uri="{FF2B5EF4-FFF2-40B4-BE49-F238E27FC236}">
                <a16:creationId xmlns:a16="http://schemas.microsoft.com/office/drawing/2014/main" id="{AB06D471-C2E2-460E-BEF1-BA934738808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23719" y="4585135"/>
            <a:ext cx="810295" cy="168616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ashion, Man, Woman, Cane, 1800S, Nineteenth Century">
            <a:extLst>
              <a:ext uri="{FF2B5EF4-FFF2-40B4-BE49-F238E27FC236}">
                <a16:creationId xmlns:a16="http://schemas.microsoft.com/office/drawing/2014/main" id="{9E08EC4F-19DE-4CBB-B2FC-C52D3212F0C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207710" y="3747030"/>
            <a:ext cx="1338880" cy="165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2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5" grpId="0"/>
      <p:bldP spid="26" grpId="0"/>
      <p:bldP spid="27" grpId="0"/>
      <p:bldP spid="33"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84A0CBD-547C-48EC-77EA-B11316283DC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Rounded Rectangle 46">
            <a:extLst>
              <a:ext uri="{FF2B5EF4-FFF2-40B4-BE49-F238E27FC236}">
                <a16:creationId xmlns:a16="http://schemas.microsoft.com/office/drawing/2014/main" id="{D38C2AC4-3031-7A65-C6DC-205F38FA9533}"/>
              </a:ext>
            </a:extLst>
          </p:cNvPr>
          <p:cNvSpPr/>
          <p:nvPr/>
        </p:nvSpPr>
        <p:spPr>
          <a:xfrm>
            <a:off x="10709329" y="249869"/>
            <a:ext cx="12005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19D19EAC-3922-548C-7B05-BAE7597088DA}"/>
              </a:ext>
            </a:extLst>
          </p:cNvPr>
          <p:cNvSpPr txBox="1"/>
          <p:nvPr/>
        </p:nvSpPr>
        <p:spPr>
          <a:xfrm>
            <a:off x="439236" y="1974513"/>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22-23: </a:t>
            </a:r>
            <a:r>
              <a:rPr lang="en-US" sz="4000" dirty="0">
                <a:solidFill>
                  <a:srgbClr val="4472C4">
                    <a:lumMod val="50000"/>
                  </a:srgbClr>
                </a:solidFill>
                <a:latin typeface="Century Gothic" panose="020F0302020204030204"/>
              </a:rPr>
              <a:t>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Slides with reference to French healthcare system </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itle 3">
            <a:extLst>
              <a:ext uri="{FF2B5EF4-FFF2-40B4-BE49-F238E27FC236}">
                <a16:creationId xmlns:a16="http://schemas.microsoft.com/office/drawing/2014/main" id="{0B2338C4-AE7F-5C96-B5DD-78BF08883F8D}"/>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3</a:t>
            </a:r>
          </a:p>
        </p:txBody>
      </p:sp>
    </p:spTree>
    <p:extLst>
      <p:ext uri="{BB962C8B-B14F-4D97-AF65-F5344CB8AC3E}">
        <p14:creationId xmlns:p14="http://schemas.microsoft.com/office/powerpoint/2010/main" val="326006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Carte Vitale</a:t>
            </a:r>
          </a:p>
        </p:txBody>
      </p:sp>
      <p:sp>
        <p:nvSpPr>
          <p:cNvPr id="9"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95724E7B-789A-45C7-9BDE-F607F038B226}"/>
              </a:ext>
            </a:extLst>
          </p:cNvPr>
          <p:cNvSpPr txBox="1"/>
          <p:nvPr/>
        </p:nvSpPr>
        <p:spPr>
          <a:xfrm>
            <a:off x="141041" y="1282174"/>
            <a:ext cx="7212260" cy="3074944"/>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Les Fran</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çais ont tous une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Carte Vitale</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Cette carte est très importante pour les services de santé. Il faut entrer dans l’hôpital ou chez le médecin avec la carte. C’est aussi essentiel quand on achète un médicament. Avec la carte, le soin médical ne coûte pas trop d’argent.</a:t>
            </a:r>
          </a:p>
        </p:txBody>
      </p:sp>
      <p:sp>
        <p:nvSpPr>
          <p:cNvPr id="33" name="TextBox 32">
            <a:extLst>
              <a:ext uri="{FF2B5EF4-FFF2-40B4-BE49-F238E27FC236}">
                <a16:creationId xmlns:a16="http://schemas.microsoft.com/office/drawing/2014/main" id="{F7FCA4D8-1849-4FEB-9F8A-E602B9764FF1}"/>
              </a:ext>
            </a:extLst>
          </p:cNvPr>
          <p:cNvSpPr txBox="1"/>
          <p:nvPr/>
        </p:nvSpPr>
        <p:spPr>
          <a:xfrm>
            <a:off x="141040" y="4549097"/>
            <a:ext cx="11768880" cy="1684115"/>
          </a:xfrm>
          <a:prstGeom prst="rect">
            <a:avLst/>
          </a:prstGeom>
          <a:solidFill>
            <a:srgbClr val="FFFF00"/>
          </a:solidFill>
          <a:ln>
            <a:solidFill>
              <a:srgbClr val="002060"/>
            </a:solidFill>
          </a:ln>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French people need their Carte Vitale when they go to the doctor.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Medicines are free in France.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Medical care is cheaper with the Carte Vitale.</a:t>
            </a:r>
          </a:p>
        </p:txBody>
      </p:sp>
      <p:sp>
        <p:nvSpPr>
          <p:cNvPr id="7" name="TextBox 6">
            <a:extLst>
              <a:ext uri="{FF2B5EF4-FFF2-40B4-BE49-F238E27FC236}">
                <a16:creationId xmlns:a16="http://schemas.microsoft.com/office/drawing/2014/main" id="{9C84621D-2342-48C1-A03C-9A09FB7ECC78}"/>
              </a:ext>
            </a:extLst>
          </p:cNvPr>
          <p:cNvSpPr txBox="1"/>
          <p:nvPr/>
        </p:nvSpPr>
        <p:spPr>
          <a:xfrm>
            <a:off x="6629400" y="233971"/>
            <a:ext cx="36766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 texte. Écris V (vrai) ou F (faux).</a:t>
            </a:r>
          </a:p>
        </p:txBody>
      </p:sp>
      <p:sp>
        <p:nvSpPr>
          <p:cNvPr id="15" name="TextBox 14">
            <a:extLst>
              <a:ext uri="{FF2B5EF4-FFF2-40B4-BE49-F238E27FC236}">
                <a16:creationId xmlns:a16="http://schemas.microsoft.com/office/drawing/2014/main" id="{668B36E1-B114-48AD-BE30-364B6326FCC7}"/>
              </a:ext>
            </a:extLst>
          </p:cNvPr>
          <p:cNvSpPr txBox="1"/>
          <p:nvPr/>
        </p:nvSpPr>
        <p:spPr>
          <a:xfrm>
            <a:off x="10812162" y="4625297"/>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sp>
        <p:nvSpPr>
          <p:cNvPr id="34" name="TextBox 33">
            <a:extLst>
              <a:ext uri="{FF2B5EF4-FFF2-40B4-BE49-F238E27FC236}">
                <a16:creationId xmlns:a16="http://schemas.microsoft.com/office/drawing/2014/main" id="{148E0DF4-7846-4B70-BDB1-22E8071A1D92}"/>
              </a:ext>
            </a:extLst>
          </p:cNvPr>
          <p:cNvSpPr txBox="1"/>
          <p:nvPr/>
        </p:nvSpPr>
        <p:spPr>
          <a:xfrm>
            <a:off x="10812162" y="5086962"/>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FAUX</a:t>
            </a:r>
          </a:p>
        </p:txBody>
      </p:sp>
      <p:sp>
        <p:nvSpPr>
          <p:cNvPr id="35" name="TextBox 34">
            <a:extLst>
              <a:ext uri="{FF2B5EF4-FFF2-40B4-BE49-F238E27FC236}">
                <a16:creationId xmlns:a16="http://schemas.microsoft.com/office/drawing/2014/main" id="{2CC0B7DB-F6E1-4214-B7DB-AE8A87CD87B0}"/>
              </a:ext>
            </a:extLst>
          </p:cNvPr>
          <p:cNvSpPr txBox="1"/>
          <p:nvPr/>
        </p:nvSpPr>
        <p:spPr>
          <a:xfrm>
            <a:off x="10812162" y="5548627"/>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pic>
        <p:nvPicPr>
          <p:cNvPr id="36" name="Picture 35">
            <a:extLst>
              <a:ext uri="{FF2B5EF4-FFF2-40B4-BE49-F238E27FC236}">
                <a16:creationId xmlns:a16="http://schemas.microsoft.com/office/drawing/2014/main" id="{23A0F7CA-E486-4015-9602-8236C8547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891" y="1568426"/>
            <a:ext cx="3924299" cy="2477213"/>
          </a:xfrm>
          <a:prstGeom prst="rect">
            <a:avLst/>
          </a:prstGeom>
        </p:spPr>
      </p:pic>
    </p:spTree>
    <p:extLst>
      <p:ext uri="{BB962C8B-B14F-4D97-AF65-F5344CB8AC3E}">
        <p14:creationId xmlns:p14="http://schemas.microsoft.com/office/powerpoint/2010/main" val="28972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SAMU</a:t>
            </a:r>
          </a:p>
        </p:txBody>
      </p:sp>
      <p:sp>
        <p:nvSpPr>
          <p:cNvPr id="9"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95724E7B-789A-45C7-9BDE-F607F038B226}"/>
              </a:ext>
            </a:extLst>
          </p:cNvPr>
          <p:cNvSpPr txBox="1"/>
          <p:nvPr/>
        </p:nvSpPr>
        <p:spPr>
          <a:xfrm>
            <a:off x="171450" y="1167330"/>
            <a:ext cx="11738470" cy="3139321"/>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Quand il y a une urgence en France, il faut appeler* le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SAMU</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Service d’Aide Médicale Urgente. Ils peuvent venir très vite : normalement l’attente est de seulement cinq minutes. Ils savent toujours gérer la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Mais vous ne devez pas utiliser le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SAMU</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sans raison. Tomber sur le dos ? Avoir mal au corps entier et avoir les jambes faibles ? Oui, c’est une urgence ! Tu as mal au pied et tu ne peux pas monter à ta chambre ? Il faut peut-être aller à l’hôpital, mais appeler* le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SAMU</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ce n’est pas nécessaire. Tu as mal au doigt l’après-midi ? Tu peux acheter un médicament le soir, et si tu as toujours mal la nuit, tu peux retourner à la pharmacie.</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02180C22-1F83-4192-887A-A32AFB90CEDC}"/>
              </a:ext>
            </a:extLst>
          </p:cNvPr>
          <p:cNvSpPr txBox="1"/>
          <p:nvPr/>
        </p:nvSpPr>
        <p:spPr>
          <a:xfrm>
            <a:off x="156245" y="4306651"/>
            <a:ext cx="11768880" cy="1938992"/>
          </a:xfrm>
          <a:prstGeom prst="rect">
            <a:avLst/>
          </a:prstGeom>
          <a:solidFill>
            <a:srgbClr val="FFFF00"/>
          </a:solidFill>
          <a:ln>
            <a:solidFill>
              <a:srgbClr val="00206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don’t have to wait long for SAMU to arrive.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SAMU sometimes don’t know what to do.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SAMU is only for emergencies.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may have to go to hospital with a sore finger.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Pharmacies are open in the evening.</a:t>
            </a:r>
          </a:p>
        </p:txBody>
      </p:sp>
      <p:sp>
        <p:nvSpPr>
          <p:cNvPr id="10" name="TextBox 9">
            <a:extLst>
              <a:ext uri="{FF2B5EF4-FFF2-40B4-BE49-F238E27FC236}">
                <a16:creationId xmlns:a16="http://schemas.microsoft.com/office/drawing/2014/main" id="{A8CA756D-638D-4444-AA8A-D1109A00407F}"/>
              </a:ext>
            </a:extLst>
          </p:cNvPr>
          <p:cNvSpPr txBox="1"/>
          <p:nvPr/>
        </p:nvSpPr>
        <p:spPr>
          <a:xfrm>
            <a:off x="6457245" y="101323"/>
            <a:ext cx="21533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Lis le texte. Écris V (vrai) ou F (faux).</a:t>
            </a:r>
          </a:p>
        </p:txBody>
      </p:sp>
      <p:sp>
        <p:nvSpPr>
          <p:cNvPr id="12" name="TextBox 11">
            <a:extLst>
              <a:ext uri="{FF2B5EF4-FFF2-40B4-BE49-F238E27FC236}">
                <a16:creationId xmlns:a16="http://schemas.microsoft.com/office/drawing/2014/main" id="{DEAAA9B7-F737-4768-A37F-7C8204490CBF}"/>
              </a:ext>
            </a:extLst>
          </p:cNvPr>
          <p:cNvSpPr txBox="1"/>
          <p:nvPr/>
        </p:nvSpPr>
        <p:spPr>
          <a:xfrm>
            <a:off x="10793438" y="4324719"/>
            <a:ext cx="100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sp>
        <p:nvSpPr>
          <p:cNvPr id="13" name="TextBox 12">
            <a:extLst>
              <a:ext uri="{FF2B5EF4-FFF2-40B4-BE49-F238E27FC236}">
                <a16:creationId xmlns:a16="http://schemas.microsoft.com/office/drawing/2014/main" id="{7B43FCFE-30A8-4EFC-8EE9-4D3779A2AAA4}"/>
              </a:ext>
            </a:extLst>
          </p:cNvPr>
          <p:cNvSpPr txBox="1"/>
          <p:nvPr/>
        </p:nvSpPr>
        <p:spPr>
          <a:xfrm>
            <a:off x="10793438" y="4674032"/>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FAUX</a:t>
            </a:r>
          </a:p>
        </p:txBody>
      </p:sp>
      <p:sp>
        <p:nvSpPr>
          <p:cNvPr id="14" name="TextBox 13">
            <a:extLst>
              <a:ext uri="{FF2B5EF4-FFF2-40B4-BE49-F238E27FC236}">
                <a16:creationId xmlns:a16="http://schemas.microsoft.com/office/drawing/2014/main" id="{36CCD7FA-539F-4DF0-9193-F467FD99C438}"/>
              </a:ext>
            </a:extLst>
          </p:cNvPr>
          <p:cNvSpPr txBox="1"/>
          <p:nvPr/>
        </p:nvSpPr>
        <p:spPr>
          <a:xfrm>
            <a:off x="10812162" y="5023345"/>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sp>
        <p:nvSpPr>
          <p:cNvPr id="15" name="TextBox 14">
            <a:extLst>
              <a:ext uri="{FF2B5EF4-FFF2-40B4-BE49-F238E27FC236}">
                <a16:creationId xmlns:a16="http://schemas.microsoft.com/office/drawing/2014/main" id="{07FE6F5A-282B-49F7-9892-87EDA7DC86CC}"/>
              </a:ext>
            </a:extLst>
          </p:cNvPr>
          <p:cNvSpPr txBox="1"/>
          <p:nvPr/>
        </p:nvSpPr>
        <p:spPr>
          <a:xfrm>
            <a:off x="10830885" y="5372658"/>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FAUX</a:t>
            </a:r>
          </a:p>
        </p:txBody>
      </p:sp>
      <p:sp>
        <p:nvSpPr>
          <p:cNvPr id="16" name="TextBox 15">
            <a:extLst>
              <a:ext uri="{FF2B5EF4-FFF2-40B4-BE49-F238E27FC236}">
                <a16:creationId xmlns:a16="http://schemas.microsoft.com/office/drawing/2014/main" id="{F94B0943-E53B-4520-B5D0-CD0A85A69A02}"/>
              </a:ext>
            </a:extLst>
          </p:cNvPr>
          <p:cNvSpPr txBox="1"/>
          <p:nvPr/>
        </p:nvSpPr>
        <p:spPr>
          <a:xfrm>
            <a:off x="10849608" y="5752762"/>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sp>
        <p:nvSpPr>
          <p:cNvPr id="17" name="Speech Bubble: Rectangle with Corners Rounded 16">
            <a:extLst>
              <a:ext uri="{FF2B5EF4-FFF2-40B4-BE49-F238E27FC236}">
                <a16:creationId xmlns:a16="http://schemas.microsoft.com/office/drawing/2014/main" id="{342B2B99-2D0E-40FA-AF85-EC74CFF054F6}"/>
              </a:ext>
            </a:extLst>
          </p:cNvPr>
          <p:cNvSpPr/>
          <p:nvPr/>
        </p:nvSpPr>
        <p:spPr>
          <a:xfrm>
            <a:off x="8809854" y="206282"/>
            <a:ext cx="1832816" cy="735950"/>
          </a:xfrm>
          <a:prstGeom prst="wedgeRoundRectCallout">
            <a:avLst>
              <a:gd name="adj1" fmla="val -48084"/>
              <a:gd name="adj2" fmla="val 66574"/>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*appeler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call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80C78817-E7C2-46F1-821A-010486A2A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4456857"/>
            <a:ext cx="1472507" cy="1638579"/>
          </a:xfrm>
          <a:prstGeom prst="rect">
            <a:avLst/>
          </a:prstGeom>
        </p:spPr>
      </p:pic>
    </p:spTree>
    <p:extLst>
      <p:ext uri="{BB962C8B-B14F-4D97-AF65-F5344CB8AC3E}">
        <p14:creationId xmlns:p14="http://schemas.microsoft.com/office/powerpoint/2010/main" val="371060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6649</Words>
  <Application>Microsoft Macintosh PowerPoint</Application>
  <PresentationFormat>Widescreen</PresentationFormat>
  <Paragraphs>703</Paragraphs>
  <Slides>25</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Century Gothic</vt:lpstr>
      <vt:lpstr>Office Theme</vt:lpstr>
      <vt:lpstr>Cultural Collection  French Y9 Term 2  </vt:lpstr>
      <vt:lpstr>Y9 T2.1 Week 1</vt:lpstr>
      <vt:lpstr>L’histoire française 1/2</vt:lpstr>
      <vt:lpstr>L’histoire française 2/2</vt:lpstr>
      <vt:lpstr>La traduction*</vt:lpstr>
      <vt:lpstr>Louis XVI n’est pas populaire !</vt:lpstr>
      <vt:lpstr>Y9 T2.1 Week 3</vt:lpstr>
      <vt:lpstr>La Carte Vitale</vt:lpstr>
      <vt:lpstr>Le SAMU</vt:lpstr>
      <vt:lpstr>Y9 T2.1 Week 4</vt:lpstr>
      <vt:lpstr>Qui est Amir ? </vt:lpstr>
      <vt:lpstr>La forme du texte</vt:lpstr>
      <vt:lpstr>Y9 T2.2 Week 1</vt:lpstr>
      <vt:lpstr>Le système scolaire en France</vt:lpstr>
      <vt:lpstr>Léa parle du système scolaire</vt:lpstr>
      <vt:lpstr>Y9 T2.2 Week 2</vt:lpstr>
      <vt:lpstr>La religion</vt:lpstr>
      <vt:lpstr>La religion - réponses</vt:lpstr>
      <vt:lpstr>Y9 T2.2 Week 3</vt:lpstr>
      <vt:lpstr>Montréal: a pioneering, diverse Canadian city</vt:lpstr>
      <vt:lpstr>L'identité et l'expression de genre</vt:lpstr>
      <vt:lpstr>Les pronoms* neutres</vt:lpstr>
      <vt:lpstr>Y9 T2.2 Week 4</vt:lpstr>
      <vt:lpstr>Édith Piaf</vt:lpstr>
      <vt:lpstr>Céline Dion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Collection  French Y9 Term 1  </dc:title>
  <dc:creator>Mary Richardson</dc:creator>
  <cp:lastModifiedBy>Mary Richardson</cp:lastModifiedBy>
  <cp:revision>2</cp:revision>
  <dcterms:created xsi:type="dcterms:W3CDTF">2022-05-10T13:59:53Z</dcterms:created>
  <dcterms:modified xsi:type="dcterms:W3CDTF">2022-05-10T15:36:04Z</dcterms:modified>
</cp:coreProperties>
</file>