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jpeg" ContentType="image/jpeg"/>
  <Default Extension="rels" ContentType="application/vnd.openxmlformats-package.relationships+xml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notesSlides/notesSlide5.xml" ContentType="application/vnd.openxmlformats-officedocument.presentationml.notesSlide+xml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10" r:id="rId2"/>
    <p:sldMasterId id="2147483722" r:id="rId3"/>
  </p:sldMasterIdLst>
  <p:notesMasterIdLst>
    <p:notesMasterId r:id="rId23"/>
  </p:notesMasterIdLst>
  <p:sldIdLst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AFD"/>
    <a:srgbClr val="115076"/>
    <a:srgbClr val="EE6000"/>
    <a:srgbClr val="FBF0D5"/>
    <a:srgbClr val="DAA5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22" autoAdjust="0"/>
    <p:restoredTop sz="37922" autoAdjust="0"/>
  </p:normalViewPr>
  <p:slideViewPr>
    <p:cSldViewPr snapToGrid="0">
      <p:cViewPr varScale="1">
        <p:scale>
          <a:sx n="52" d="100"/>
          <a:sy n="52" d="100"/>
        </p:scale>
        <p:origin x="-1064" y="-1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BAE9C-ACF2-4362-814B-1AB50972AD2E}" type="datetimeFigureOut">
              <a:rPr lang="en-GB" smtClean="0"/>
              <a:t>09/02/21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212F4-EB5A-464B-92EC-DACFCB1CC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856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2843D9-4757-4631-B0CD-BAA271821DF5}" type="slidenum">
              <a:rPr lang="en-GB" smtClean="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1</a:t>
            </a:fld>
            <a:endParaRPr lang="en-GB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03921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Answer slide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OPTIONAL EXTENSION/HOMEWORK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Translate the text into English. Suggested answer on next slide.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647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Answer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988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Answer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092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1 minute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introduce</a:t>
            </a:r>
            <a:r>
              <a:rPr lang="en-US" b="0" baseline="0" dirty="0"/>
              <a:t> students to the context of the phonics activity which follows.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Ask student</a:t>
            </a:r>
            <a:r>
              <a:rPr lang="en-US" b="0" baseline="0" dirty="0"/>
              <a:t> to read the slide.</a:t>
            </a:r>
            <a:endParaRPr lang="en-US" b="0" dirty="0"/>
          </a:p>
          <a:p>
            <a:r>
              <a:rPr lang="en-US" b="0" dirty="0"/>
              <a:t>2. Ensure</a:t>
            </a:r>
            <a:r>
              <a:rPr lang="en-US" b="0" baseline="0" dirty="0"/>
              <a:t> understanding by taking feedback.</a:t>
            </a:r>
            <a:endParaRPr lang="en-US" b="0" dirty="0"/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unknown words used (1 is the most frequent word in French): </a:t>
            </a:r>
            <a:r>
              <a:rPr lang="en-GB" baseline="0" dirty="0"/>
              <a:t/>
            </a:r>
            <a:br>
              <a:rPr lang="en-GB" baseline="0" dirty="0"/>
            </a:br>
            <a:r>
              <a:rPr lang="en-GB" baseline="0" dirty="0"/>
              <a:t>se </a:t>
            </a:r>
            <a:r>
              <a:rPr lang="en-GB" baseline="0" dirty="0" err="1"/>
              <a:t>déplacer</a:t>
            </a:r>
            <a:r>
              <a:rPr lang="en-GB" baseline="0" dirty="0"/>
              <a:t> [714]; souterrain [4544]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cognates used (1 is the most frequent word in French): </a:t>
            </a:r>
            <a:r>
              <a:rPr lang="en-GB" baseline="0" dirty="0"/>
              <a:t/>
            </a:r>
            <a:br>
              <a:rPr lang="en-GB" baseline="0" dirty="0"/>
            </a:b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métro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[3227]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3869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3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spoken</a:t>
            </a:r>
            <a:r>
              <a:rPr lang="en-US" b="0" baseline="0" dirty="0"/>
              <a:t> practice of SSCs [</a:t>
            </a:r>
            <a:r>
              <a:rPr lang="en-US" b="0" baseline="0" dirty="0" err="1"/>
              <a:t>eu</a:t>
            </a:r>
            <a:r>
              <a:rPr lang="en-US" b="0" baseline="0" dirty="0"/>
              <a:t>] and [-</a:t>
            </a:r>
            <a:r>
              <a:rPr lang="en-US" b="0" baseline="0" dirty="0" err="1"/>
              <a:t>euil</a:t>
            </a:r>
            <a:r>
              <a:rPr lang="en-US" b="0" baseline="0" dirty="0"/>
              <a:t>/</a:t>
            </a:r>
            <a:r>
              <a:rPr lang="en-US" b="0" baseline="0" dirty="0" err="1"/>
              <a:t>euill</a:t>
            </a:r>
            <a:r>
              <a:rPr lang="en-US" b="0" baseline="0" dirty="0"/>
              <a:t>].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Partners</a:t>
            </a:r>
            <a:r>
              <a:rPr lang="en-US" b="0" baseline="0" dirty="0"/>
              <a:t> take it in turns to say the station names in alphabetical order (A-Z). Partner A starts.</a:t>
            </a:r>
            <a:endParaRPr lang="en-US" b="0" dirty="0"/>
          </a:p>
          <a:p>
            <a:r>
              <a:rPr lang="en-US" b="0" dirty="0"/>
              <a:t>2. Partners</a:t>
            </a:r>
            <a:r>
              <a:rPr lang="en-US" b="0" baseline="0" dirty="0"/>
              <a:t> take it in turns to say the station names in reverse alphabetical order (Z-A).  Partner B starts.</a:t>
            </a:r>
            <a:endParaRPr lang="en-US" b="1" dirty="0"/>
          </a:p>
          <a:p>
            <a:r>
              <a:rPr lang="en-US" b="0" dirty="0"/>
              <a:t>3. Partners repeat</a:t>
            </a:r>
            <a:r>
              <a:rPr lang="en-US" b="0" baseline="0" dirty="0"/>
              <a:t> to improve fluency of production.</a:t>
            </a:r>
          </a:p>
          <a:p>
            <a:r>
              <a:rPr lang="en-US" b="0" baseline="0" dirty="0"/>
              <a:t>4. Circulate to listen in to students’ pronunciation.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652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1 minute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illustrate</a:t>
            </a:r>
            <a:r>
              <a:rPr lang="en-US" b="0" baseline="0" dirty="0"/>
              <a:t> some of the beautiful bridges in Paris which were mentioned in the previous dialogue. Phonics practice.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0" indent="0">
              <a:buNone/>
            </a:pPr>
            <a:r>
              <a:rPr lang="en-US" b="0" dirty="0"/>
              <a:t>1. Ask students</a:t>
            </a:r>
            <a:r>
              <a:rPr lang="en-US" b="0" baseline="0" dirty="0"/>
              <a:t> to translate the title.</a:t>
            </a:r>
          </a:p>
          <a:p>
            <a:pPr marL="0" indent="0">
              <a:buNone/>
            </a:pPr>
            <a:r>
              <a:rPr lang="en-US" b="0" dirty="0"/>
              <a:t>2. Explain that the photos</a:t>
            </a:r>
            <a:r>
              <a:rPr lang="en-US" b="0" baseline="0" dirty="0"/>
              <a:t> show some of Paris’ beautiful bridges.</a:t>
            </a:r>
          </a:p>
          <a:p>
            <a:pPr marL="0" indent="0">
              <a:buNone/>
            </a:pPr>
            <a:r>
              <a:rPr lang="en-US" b="0" baseline="0" dirty="0"/>
              <a:t>3. Ask students to consider in pairs the pronunciation of the name of each bridge. Explain the translation of Pont </a:t>
            </a:r>
            <a:r>
              <a:rPr lang="en-US" b="0" baseline="0" dirty="0" err="1"/>
              <a:t>Neuf</a:t>
            </a:r>
            <a:r>
              <a:rPr lang="en-US" b="0" baseline="0" dirty="0"/>
              <a:t> (new bridge).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05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1 minute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illustrate</a:t>
            </a:r>
            <a:r>
              <a:rPr lang="en-US" b="0" baseline="0" dirty="0"/>
              <a:t> some of the beautiful churches/cathedrals in Paris which were mentioned in the previous dialogue. SSC practice.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Ask students</a:t>
            </a:r>
            <a:r>
              <a:rPr lang="en-US" b="0" baseline="0" dirty="0"/>
              <a:t> to translate the title.</a:t>
            </a:r>
          </a:p>
          <a:p>
            <a:pPr marL="228600" indent="-228600">
              <a:buAutoNum type="arabicPeriod"/>
            </a:pPr>
            <a:r>
              <a:rPr lang="en-US" b="0" dirty="0"/>
              <a:t>Clarify that the photos</a:t>
            </a:r>
            <a:r>
              <a:rPr lang="en-US" b="0" baseline="0" dirty="0"/>
              <a:t> show some of Paris’ beautiful churches/cathedrals.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baseline="0" dirty="0"/>
              <a:t>Ask students to consider in pairs the pronunciation of the name of each church.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365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335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10 minutes</a:t>
            </a:r>
          </a:p>
          <a:p>
            <a:endParaRPr lang="en-GB" b="1" dirty="0"/>
          </a:p>
          <a:p>
            <a:r>
              <a:rPr lang="en-GB" b="1" dirty="0"/>
              <a:t>Aim: </a:t>
            </a:r>
            <a:r>
              <a:rPr lang="en-GB" b="1" dirty="0" err="1"/>
              <a:t>Dictagloss</a:t>
            </a:r>
            <a:r>
              <a:rPr lang="en-GB" b="1" dirty="0"/>
              <a:t> – </a:t>
            </a:r>
            <a:r>
              <a:rPr lang="en-GB" b="0" dirty="0"/>
              <a:t>Reconstruct a text from notes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 marL="228600" indent="-228600">
              <a:buFont typeface="+mj-lt"/>
              <a:buAutoNum type="arabicPeriod"/>
            </a:pPr>
            <a:r>
              <a:rPr lang="en-GB" b="0" dirty="0"/>
              <a:t>Students write 1-10 in their notebooks with plenty of space for each point.</a:t>
            </a:r>
          </a:p>
          <a:p>
            <a:pPr marL="228600" indent="-228600">
              <a:buFont typeface="+mj-lt"/>
              <a:buAutoNum type="arabicPeriod"/>
            </a:pPr>
            <a:r>
              <a:rPr lang="en-GB" b="0" dirty="0"/>
              <a:t>Students listen to the presentation and take notes about each</a:t>
            </a:r>
            <a:r>
              <a:rPr lang="en-GB" b="0" baseline="0" dirty="0"/>
              <a:t> point</a:t>
            </a:r>
            <a:r>
              <a:rPr lang="en-GB" b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GB" b="0" dirty="0"/>
              <a:t>Play the presentation again if necessary. How many times depends on the class and ability level and is up to the teacher’s judgment.</a:t>
            </a:r>
          </a:p>
          <a:p>
            <a:pPr marL="228600" indent="-228600">
              <a:buFont typeface="+mj-lt"/>
              <a:buAutoNum type="arabicPeriod"/>
            </a:pPr>
            <a:r>
              <a:rPr lang="en-GB" b="0" dirty="0"/>
              <a:t>Based on the notes students reconstruct the monologue (could be done in pairs/groups of</a:t>
            </a:r>
            <a:r>
              <a:rPr lang="en-GB" b="0" baseline="0" dirty="0"/>
              <a:t> four</a:t>
            </a:r>
            <a:r>
              <a:rPr lang="en-GB" b="0" dirty="0"/>
              <a:t>).</a:t>
            </a:r>
          </a:p>
          <a:p>
            <a:pPr marL="228600" indent="-228600">
              <a:buFont typeface="+mj-lt"/>
              <a:buAutoNum type="arabicPeriod"/>
            </a:pPr>
            <a:r>
              <a:rPr lang="en-GB" b="0" dirty="0"/>
              <a:t>Students summarise the text in English and discuss any differences between school in France and England.</a:t>
            </a:r>
          </a:p>
          <a:p>
            <a:pPr marL="228600" indent="-228600">
              <a:buFont typeface="+mj-lt"/>
              <a:buAutoNum type="arabicPeriod"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b="1" dirty="0"/>
              <a:t>Transcript:</a:t>
            </a:r>
            <a:br>
              <a:rPr lang="en-GB" b="1" dirty="0"/>
            </a:br>
            <a:r>
              <a:rPr lang="fr-FR" sz="1200" b="0" dirty="0">
                <a:solidFill>
                  <a:srgbClr val="115076"/>
                </a:solidFill>
              </a:rPr>
              <a:t>L’école primaire est pour les élèves de six à onze ans.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fr-FR" sz="1200" b="0" dirty="0">
                <a:solidFill>
                  <a:srgbClr val="115076"/>
                </a:solidFill>
              </a:rPr>
              <a:t>On ne va pas à l’école le mercredi après-midi.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fr-FR" sz="1200" b="0" dirty="0">
                <a:solidFill>
                  <a:srgbClr val="115076"/>
                </a:solidFill>
              </a:rPr>
              <a:t>Le collège est pour les élèves de onze à quinze ans.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fr-FR" sz="1200" b="0" i="0" u="none" strike="noStrike" kern="1200" cap="none" spc="0" normalizeH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ne porte pas d’uniforme.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fr-FR" sz="1200" b="0" dirty="0">
                <a:solidFill>
                  <a:srgbClr val="115076"/>
                </a:solidFill>
              </a:rPr>
              <a:t>Le déjeuner est très important</a:t>
            </a:r>
            <a:r>
              <a:rPr kumimoji="0" lang="fr-FR" sz="1200" b="0" i="0" u="none" strike="noStrike" kern="1200" cap="none" spc="0" normalizeH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Chaque jour, on mange les repas à table dans la cantine.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fr-FR" sz="1200" b="0" dirty="0">
                <a:solidFill>
                  <a:srgbClr val="115076"/>
                </a:solidFill>
              </a:rPr>
              <a:t>Les professeurs donnent des notes sur vingt aux élèves.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fr-FR" sz="1200" b="0" dirty="0">
                <a:solidFill>
                  <a:srgbClr val="115076"/>
                </a:solidFill>
              </a:rPr>
              <a:t>Pour réussir un examen, un élève doit avoir une note de dix sur vingt (au minimum).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fr-FR" sz="1200" b="0" i="0" u="none" strike="noStrike" kern="1200" cap="none" spc="0" normalizeH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 on a une mauvaise note à la fin de l’année*, on doit redoubler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fr-FR" sz="1200" b="0" dirty="0">
                <a:solidFill>
                  <a:srgbClr val="115076"/>
                </a:solidFill>
              </a:rPr>
              <a:t>Le lycée est pour les élèves de quinze à dix-huit ans.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fr-FR" sz="1200" b="0" dirty="0">
                <a:solidFill>
                  <a:srgbClr val="115076"/>
                </a:solidFill>
              </a:rPr>
              <a:t>Au lycée, on prépare le baccalauréat. Si on réussit, on peut aller à l’université.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b="0" dirty="0"/>
          </a:p>
          <a:p>
            <a:pPr marL="0" indent="0">
              <a:buFont typeface="+mj-lt"/>
              <a:buNone/>
            </a:pPr>
            <a:endParaRPr lang="en-GB" b="0" dirty="0"/>
          </a:p>
          <a:p>
            <a:pPr marL="0" indent="0">
              <a:buFont typeface="+mj-lt"/>
              <a:buNone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cognates used (1 is the most frequent word in French): </a:t>
            </a:r>
            <a:r>
              <a:rPr lang="en-GB" baseline="0" dirty="0"/>
              <a:t/>
            </a:r>
            <a:br>
              <a:rPr lang="en-GB" baseline="0" dirty="0"/>
            </a:b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note [1161],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système</a:t>
            </a:r>
            <a:r>
              <a:rPr lang="en-GB" dirty="0"/>
              <a:t> [289],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présentation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[1723]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Source: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Londsale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, D., &amp; Le Bras, Y.  (2009). </a:t>
            </a:r>
            <a:r>
              <a:rPr lang="en-GB" sz="1200" b="0" i="1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London: Routledge.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891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Transcript </a:t>
            </a:r>
            <a:r>
              <a:rPr lang="en-GB" dirty="0" err="1"/>
              <a:t>dictagloss</a:t>
            </a:r>
            <a:r>
              <a:rPr lang="en-GB" dirty="0"/>
              <a:t> for checking.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115076"/>
                </a:solidFill>
              </a:rPr>
              <a:t>Word frequency of (near-)cognates used: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primaire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[2527]; table [1019];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baseline="0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cantine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[&gt;5000]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Source: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Londsale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, D., &amp; Le Bras, Y.  (2009). </a:t>
            </a:r>
            <a:r>
              <a:rPr lang="en-GB" sz="1200" b="0" i="1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London: Routledge.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962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Transcript </a:t>
            </a:r>
            <a:r>
              <a:rPr lang="en-GB" dirty="0" err="1"/>
              <a:t>dictagloss</a:t>
            </a:r>
            <a:r>
              <a:rPr lang="en-GB" dirty="0"/>
              <a:t> for checking.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115076"/>
                </a:solidFill>
              </a:rPr>
              <a:t>Word frequency of (near-)cognates used: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minimum [1410],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redoubler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[&gt;5000]; </a:t>
            </a:r>
            <a:r>
              <a:rPr lang="fr-FR" sz="1200" b="0" dirty="0">
                <a:solidFill>
                  <a:srgbClr val="115076"/>
                </a:solidFill>
              </a:rPr>
              <a:t>baccalauréat [&gt;5000], cantine [&gt;5000]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Source: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Londsale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, D., &amp; Le Bras, Y.  (2009). </a:t>
            </a:r>
            <a:r>
              <a:rPr lang="en-GB" sz="1200" b="0" i="1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London: Routledge.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888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Timing: 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Applying cultural </a:t>
            </a:r>
            <a:r>
              <a:rPr lang="en-GB" b="0"/>
              <a:t>knowledge of the </a:t>
            </a:r>
            <a:r>
              <a:rPr lang="en-GB" b="0" dirty="0"/>
              <a:t>French school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1. Students use the information about the school system that they learned through the </a:t>
            </a:r>
            <a:r>
              <a:rPr lang="en-GB" b="0" dirty="0" err="1"/>
              <a:t>dictagloss</a:t>
            </a:r>
            <a:r>
              <a:rPr lang="en-GB" b="0" dirty="0"/>
              <a:t> to determine which stage of the education system the young people are at.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2. Teachers elicit answers by asking e.g. ‘Amir, </a:t>
            </a:r>
            <a:r>
              <a:rPr lang="en-GB" b="0" dirty="0" err="1"/>
              <a:t>il</a:t>
            </a:r>
            <a:r>
              <a:rPr lang="en-GB" b="0" dirty="0"/>
              <a:t> </a:t>
            </a:r>
            <a:r>
              <a:rPr lang="en-GB" b="0" dirty="0" err="1"/>
              <a:t>va</a:t>
            </a:r>
            <a:r>
              <a:rPr lang="en-GB" b="0" dirty="0"/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ù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?’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3. On clicks, the faces fly to the appropriate type of school.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59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4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consolidate French stress-pattern rules through pronunciation of unknown place names.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Remind students of the differences between English and French pronunciation patterns. Click to reveal a bubble containing the key points.</a:t>
            </a:r>
          </a:p>
          <a:p>
            <a:r>
              <a:rPr lang="en-US" b="0" dirty="0"/>
              <a:t>2. Working in pairs, students try to say the words aloud. Students should take their time, as these are unknown proper nouns, and they will also need to apply SSC knowledge.</a:t>
            </a:r>
          </a:p>
          <a:p>
            <a:r>
              <a:rPr lang="en-US" b="0" dirty="0"/>
              <a:t>3. Click to hear the words pronounced by a native speaker. Students repeat a few times, increasing in speed.</a:t>
            </a:r>
            <a:endParaRPr lang="en-US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417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Timing: 10 minutes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Aim: 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recognise and produce: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correct plural markers –</a:t>
            </a:r>
            <a:r>
              <a:rPr lang="en-GB" b="0" dirty="0" err="1"/>
              <a:t>eux</a:t>
            </a:r>
            <a:r>
              <a:rPr lang="en-GB" b="0" dirty="0"/>
              <a:t> and –aux on masculine adjectives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correct plural markers –x and –aux on nouns</a:t>
            </a:r>
            <a:endParaRPr lang="en-GB" sz="1200" b="1" i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correct pre-nominal and post-nominal adjective positioning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activity includes some cognate and near cognate current affairs vocabulary so that students can extend their knowledge beyond the vocabulary in the set.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Procedure: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Person A reads the first part of sentence 1, ending on the noun.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Person B completes the sentence with the adjective that matches the noun gender/number/position, and begins the next sentence.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Continue until the news report is complete.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4. Check answers on slide 31.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5. If time permits: oral or written translation of content (see slides 32-33 for a suggested solution).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cognates / unknown words used:  (1 is the most frequent word in French)</a:t>
            </a:r>
            <a:r>
              <a:rPr lang="en-GB" baseline="0" dirty="0"/>
              <a:t/>
            </a:r>
            <a:br>
              <a:rPr lang="en-GB" baseline="0" dirty="0"/>
            </a:br>
            <a:r>
              <a:rPr lang="en-GB" baseline="0" dirty="0"/>
              <a:t>crise [765], public [285], pr</a:t>
            </a:r>
            <a:r>
              <a:rPr lang="fr-FR" sz="1200" b="0" dirty="0">
                <a:solidFill>
                  <a:srgbClr val="115076"/>
                </a:solidFill>
              </a:rPr>
              <a:t>é</a:t>
            </a:r>
            <a:r>
              <a:rPr lang="en-GB" baseline="0" dirty="0" err="1"/>
              <a:t>sident</a:t>
            </a:r>
            <a:r>
              <a:rPr lang="en-GB" baseline="0" dirty="0"/>
              <a:t> [268], situation [223], danger [932], </a:t>
            </a:r>
            <a:r>
              <a:rPr lang="en-GB" baseline="0" dirty="0" err="1"/>
              <a:t>entier</a:t>
            </a:r>
            <a:r>
              <a:rPr lang="en-GB" baseline="0" dirty="0"/>
              <a:t> [455], programme [340], vaccination [&gt;5000] </a:t>
            </a:r>
            <a:r>
              <a:rPr lang="en-GB" baseline="0" dirty="0" err="1"/>
              <a:t>réalité</a:t>
            </a:r>
            <a:r>
              <a:rPr lang="en-GB" baseline="0" dirty="0"/>
              <a:t> [532].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157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715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529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09/02/21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251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09/02/21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286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466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789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6491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626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378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923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09/02/21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319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6481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09/02/21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026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09/02/21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27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09/02/21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1931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731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2967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1061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4434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9807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7148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986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976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94471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52163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1102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79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527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660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071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115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09/02/21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895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0FB12E3-6F75-41C0-8FD2-F7ED0FB4E94A}" type="datetimeFigureOut">
              <a:rPr lang="en-GB" smtClean="0"/>
              <a:t>09/02/21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31E8EB-F65A-4D69-92C9-21AA3BC167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326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28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8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Tw Cen MT" panose="020B06020201040206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91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6.jpe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7.jpe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3.png"/><Relationship Id="rId5" Type="http://schemas.openxmlformats.org/officeDocument/2006/relationships/image" Target="../media/image22.jp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3.pn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4" Type="http://schemas.openxmlformats.org/officeDocument/2006/relationships/audio" Target="../media/audio2.wav"/><Relationship Id="rId5" Type="http://schemas.openxmlformats.org/officeDocument/2006/relationships/audio" Target="../media/audio3.wav"/><Relationship Id="rId6" Type="http://schemas.openxmlformats.org/officeDocument/2006/relationships/audio" Target="../media/audio4.wav"/><Relationship Id="rId7" Type="http://schemas.openxmlformats.org/officeDocument/2006/relationships/audio" Target="../media/audio5.wav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4" Type="http://schemas.openxmlformats.org/officeDocument/2006/relationships/audio" Target="../media/audio7.wav"/><Relationship Id="rId5" Type="http://schemas.openxmlformats.org/officeDocument/2006/relationships/audio" Target="../media/audio8.wav"/><Relationship Id="rId6" Type="http://schemas.openxmlformats.org/officeDocument/2006/relationships/audio" Target="../media/audio9.wav"/><Relationship Id="rId7" Type="http://schemas.openxmlformats.org/officeDocument/2006/relationships/audio" Target="../media/audio10.wav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audio" Target="../media/audio18.wav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audio" Target="../media/audio11.wav"/><Relationship Id="rId5" Type="http://schemas.openxmlformats.org/officeDocument/2006/relationships/audio" Target="../media/audio12.wav"/><Relationship Id="rId6" Type="http://schemas.openxmlformats.org/officeDocument/2006/relationships/audio" Target="../media/audio13.wav"/><Relationship Id="rId7" Type="http://schemas.openxmlformats.org/officeDocument/2006/relationships/audio" Target="../media/audio14.wav"/><Relationship Id="rId8" Type="http://schemas.openxmlformats.org/officeDocument/2006/relationships/audio" Target="../media/audio15.wav"/><Relationship Id="rId9" Type="http://schemas.openxmlformats.org/officeDocument/2006/relationships/audio" Target="../media/audio16.wav"/><Relationship Id="rId10" Type="http://schemas.openxmlformats.org/officeDocument/2006/relationships/audio" Target="../media/audio17.wa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72735" cy="6860761"/>
            <a:chOff x="-5614" y="-2779"/>
            <a:chExt cx="12172735" cy="6906416"/>
          </a:xfrm>
        </p:grpSpPr>
        <p:grpSp>
          <p:nvGrpSpPr>
            <p:cNvPr id="8" name="Group 7"/>
            <p:cNvGrpSpPr/>
            <p:nvPr/>
          </p:nvGrpSpPr>
          <p:grpSpPr>
            <a:xfrm>
              <a:off x="-2804" y="-1388"/>
              <a:ext cx="12169925" cy="6903634"/>
              <a:chOff x="53641" y="-1388"/>
              <a:chExt cx="12169925" cy="6903634"/>
            </a:xfrm>
            <a:solidFill>
              <a:srgbClr val="E3EAFD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5400000">
                <a:off x="4989567" y="-331753"/>
                <a:ext cx="6903634" cy="7564364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 dirty="0">
                  <a:solidFill>
                    <a:prstClr val="white"/>
                  </a:solidFill>
                  <a:latin typeface="Century Gothic" panose="020F0302020204030204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3641" y="0"/>
                <a:ext cx="4635976" cy="69022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 dirty="0">
                  <a:solidFill>
                    <a:prstClr val="white"/>
                  </a:solidFill>
                  <a:latin typeface="Century Gothic" panose="020F0302020204030204"/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4664041" y="-321449"/>
              <a:ext cx="6903637" cy="7540978"/>
            </a:xfrm>
            <a:prstGeom prst="triangle">
              <a:avLst>
                <a:gd name="adj" fmla="val 0"/>
              </a:avLst>
            </a:prstGeom>
            <a:solidFill>
              <a:srgbClr val="115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dirty="0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  <p:sp>
          <p:nvSpPr>
            <p:cNvPr id="5" name="Rectangle 4">
              <a:extLs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5614" y="1"/>
              <a:ext cx="4350984" cy="6903636"/>
            </a:xfrm>
            <a:prstGeom prst="rect">
              <a:avLst/>
            </a:prstGeom>
            <a:solidFill>
              <a:srgbClr val="115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dirty="0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364517F0-A710-4042-8099-701E8D4642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62" y="3063182"/>
            <a:ext cx="8268630" cy="1062010"/>
          </a:xfrm>
        </p:spPr>
        <p:txBody>
          <a:bodyPr>
            <a:normAutofit fontScale="90000"/>
          </a:bodyPr>
          <a:lstStyle/>
          <a:p>
            <a:pPr algn="l"/>
            <a:r>
              <a:rPr lang="en-GB" sz="4000" b="1" dirty="0" smtClean="0">
                <a:solidFill>
                  <a:prstClr val="white"/>
                </a:solidFill>
              </a:rPr>
              <a:t>Cultural </a:t>
            </a:r>
            <a:r>
              <a:rPr lang="en-GB" sz="4000" b="1" dirty="0" smtClean="0">
                <a:solidFill>
                  <a:prstClr val="white"/>
                </a:solidFill>
              </a:rPr>
              <a:t>Collection</a:t>
            </a:r>
            <a:br>
              <a:rPr lang="en-GB" sz="4000" b="1" dirty="0" smtClean="0">
                <a:solidFill>
                  <a:prstClr val="white"/>
                </a:solidFill>
              </a:rPr>
            </a:br>
            <a:r>
              <a:rPr lang="en-GB" sz="4000" b="1" dirty="0" smtClean="0">
                <a:solidFill>
                  <a:prstClr val="white"/>
                </a:solidFill>
              </a:rPr>
              <a:t/>
            </a:r>
            <a:br>
              <a:rPr lang="en-GB" sz="4000" b="1" dirty="0" smtClean="0">
                <a:solidFill>
                  <a:prstClr val="white"/>
                </a:solidFill>
              </a:rPr>
            </a:br>
            <a:r>
              <a:rPr lang="en-GB" sz="3600" b="1" dirty="0" smtClean="0">
                <a:solidFill>
                  <a:prstClr val="white"/>
                </a:solidFill>
              </a:rPr>
              <a:t>French Y8</a:t>
            </a:r>
            <a:r>
              <a:rPr lang="en-GB" sz="4000" b="1" dirty="0" smtClean="0">
                <a:solidFill>
                  <a:prstClr val="white"/>
                </a:solidFill>
              </a:rPr>
              <a:t> Term 2</a:t>
            </a:r>
            <a:r>
              <a:rPr lang="en-GB" sz="4000" b="1" dirty="0" smtClean="0">
                <a:solidFill>
                  <a:prstClr val="white"/>
                </a:solidFill>
              </a:rPr>
              <a:t> </a:t>
            </a:r>
            <a:r>
              <a:rPr lang="en-GB" sz="4000" b="1" dirty="0">
                <a:solidFill>
                  <a:prstClr val="white"/>
                </a:solidFill>
              </a:rPr>
              <a:t/>
            </a:r>
            <a:br>
              <a:rPr lang="en-GB" sz="4000" b="1" dirty="0">
                <a:solidFill>
                  <a:prstClr val="white"/>
                </a:solidFill>
              </a:rPr>
            </a:br>
            <a:endParaRPr lang="en-US" sz="4000" dirty="0"/>
          </a:p>
        </p:txBody>
      </p:sp>
      <p:sp>
        <p:nvSpPr>
          <p:cNvPr id="11" name="Title 3">
            <a:extLst>
              <a:ext uri="{FF2B5EF4-FFF2-40B4-BE49-F238E27FC236}">
                <a16:creationId xmlns=""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253338" y="4865362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GB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="" xmlns:a16="http://schemas.microsoft.com/office/drawing/2014/main" id="{502CB826-070E-7442-AEA1-0E03C56E046F}"/>
              </a:ext>
            </a:extLst>
          </p:cNvPr>
          <p:cNvSpPr txBox="1">
            <a:spLocks/>
          </p:cNvSpPr>
          <p:nvPr/>
        </p:nvSpPr>
        <p:spPr>
          <a:xfrm>
            <a:off x="235003" y="5666212"/>
            <a:ext cx="5428818" cy="108030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14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Pete Watson</a:t>
            </a:r>
            <a:endParaRPr lang="en-GB" sz="1400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1600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Date updated: </a:t>
            </a:r>
            <a:r>
              <a:rPr lang="en-GB" sz="14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09/02/21</a:t>
            </a:r>
            <a:endParaRPr lang="en-GB" sz="14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 descr="NCELP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35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96864"/>
            <a:ext cx="6493645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" y="296864"/>
            <a:ext cx="5871411" cy="707849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La crise* des </a:t>
            </a:r>
            <a:r>
              <a:rPr lang="en-GB" sz="3600" b="1" dirty="0" err="1">
                <a:solidFill>
                  <a:schemeClr val="bg1"/>
                </a:solidFill>
              </a:rPr>
              <a:t>hôpitaux</a:t>
            </a:r>
            <a:r>
              <a:rPr lang="en-GB" sz="3600" b="1" dirty="0">
                <a:solidFill>
                  <a:schemeClr val="bg1"/>
                </a:solidFill>
              </a:rPr>
              <a:t> ! (A)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xmlns="" id="{FB09667E-50A2-4099-B9F5-10D9728BF65D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FF39D30-4649-CC4D-B004-F55757FC4AEF}"/>
              </a:ext>
            </a:extLst>
          </p:cNvPr>
          <p:cNvSpPr txBox="1"/>
          <p:nvPr/>
        </p:nvSpPr>
        <p:spPr>
          <a:xfrm>
            <a:off x="180000" y="1296000"/>
            <a:ext cx="11527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Lisez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texte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ensemble 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E845FF2-8DC2-4726-8377-269C024F571A}"/>
              </a:ext>
            </a:extLst>
          </p:cNvPr>
          <p:cNvSpPr/>
          <p:nvPr/>
        </p:nvSpPr>
        <p:spPr>
          <a:xfrm>
            <a:off x="180000" y="1889673"/>
            <a:ext cx="11899706" cy="4320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Person A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000" dirty="0">
                <a:solidFill>
                  <a:srgbClr val="115076"/>
                </a:solidFill>
              </a:rPr>
              <a:t>1. À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Bordeaux, Toulouse et Avignon les</a:t>
            </a:r>
            <a:r>
              <a:rPr kumimoji="0" lang="fr-FR" sz="2000" b="1" i="0" u="none" strike="noStrike" kern="1200" cap="none" spc="0" normalizeH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hôpitaux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…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2. </a:t>
            </a:r>
            <a:r>
              <a:rPr lang="fr-FR" sz="2000" b="1" noProof="0" dirty="0">
                <a:solidFill>
                  <a:srgbClr val="EE6000"/>
                </a:solidFill>
                <a:latin typeface="Century Gothic" panose="020F0302020204030204"/>
              </a:rPr>
              <a:t>français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/ </a:t>
            </a:r>
            <a:r>
              <a:rPr lang="fr-FR" sz="2000" b="1" noProof="0" dirty="0">
                <a:solidFill>
                  <a:srgbClr val="EE6000"/>
                </a:solidFill>
                <a:latin typeface="Century Gothic" panose="020F0302020204030204"/>
              </a:rPr>
              <a:t>française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fr-FR" sz="2000" dirty="0">
                <a:solidFill>
                  <a:srgbClr val="115076"/>
                </a:solidFill>
              </a:rPr>
              <a:t>a dit : ‘Beaucoup de personnes deviennent malades, c’est un </a:t>
            </a:r>
            <a:r>
              <a:rPr lang="fr-FR" sz="2000" b="1" dirty="0">
                <a:solidFill>
                  <a:srgbClr val="115076"/>
                </a:solidFill>
              </a:rPr>
              <a:t>grand </a:t>
            </a:r>
            <a:r>
              <a:rPr lang="fr-FR" sz="2000" dirty="0">
                <a:solidFill>
                  <a:srgbClr val="115076"/>
                </a:solidFill>
              </a:rPr>
              <a:t>… 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lvl="0">
              <a:lnSpc>
                <a:spcPct val="150000"/>
              </a:lnSpc>
              <a:defRPr/>
            </a:pP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3. </a:t>
            </a:r>
            <a:r>
              <a:rPr lang="fr-FR" sz="2000" b="1" dirty="0">
                <a:solidFill>
                  <a:srgbClr val="EE6000"/>
                </a:solidFill>
                <a:latin typeface="Century Gothic" panose="020F0302020204030204"/>
              </a:rPr>
              <a:t>international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/ </a:t>
            </a:r>
            <a:r>
              <a:rPr lang="fr-FR" sz="2000" b="1" dirty="0">
                <a:solidFill>
                  <a:srgbClr val="EE6000"/>
                </a:solidFill>
                <a:latin typeface="Century Gothic" panose="020F0302020204030204"/>
              </a:rPr>
              <a:t>internationaux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fr-FR" sz="2000" dirty="0">
                <a:solidFill>
                  <a:srgbClr val="115076"/>
                </a:solidFill>
              </a:rPr>
              <a:t>on dit </a:t>
            </a:r>
            <a:r>
              <a:rPr lang="fr-FR" sz="2000" b="1" noProof="0" dirty="0">
                <a:solidFill>
                  <a:srgbClr val="115076"/>
                </a:solidFill>
                <a:latin typeface="Century Gothic" panose="020F0302020204030204"/>
              </a:rPr>
              <a:t>la</a:t>
            </a:r>
            <a:r>
              <a:rPr lang="fr-FR" sz="2000" noProof="0" dirty="0">
                <a:solidFill>
                  <a:srgbClr val="115076"/>
                </a:solidFill>
                <a:latin typeface="Century Gothic" panose="020F0302020204030204"/>
              </a:rPr>
              <a:t> </a:t>
            </a:r>
            <a:r>
              <a:rPr lang="fr-FR" sz="2000" b="1" noProof="0" dirty="0">
                <a:solidFill>
                  <a:schemeClr val="accent1">
                    <a:lumMod val="50000"/>
                  </a:schemeClr>
                </a:solidFill>
                <a:latin typeface="Century Gothic" panose="020F0302020204030204"/>
              </a:rPr>
              <a:t>même</a:t>
            </a:r>
            <a:r>
              <a:rPr lang="fr-FR" sz="2000" noProof="0" dirty="0">
                <a:solidFill>
                  <a:srgbClr val="115076"/>
                </a:solidFill>
                <a:latin typeface="Century Gothic" panose="020F0302020204030204"/>
              </a:rPr>
              <a:t> …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4. </a:t>
            </a:r>
            <a:r>
              <a:rPr lang="fr-FR" sz="2000" b="1" dirty="0">
                <a:solidFill>
                  <a:srgbClr val="EE6000"/>
                </a:solidFill>
                <a:latin typeface="Century Gothic" panose="020F0302020204030204"/>
              </a:rPr>
              <a:t>mauvais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/ difficile </a:t>
            </a:r>
            <a:r>
              <a:rPr lang="fr-FR" sz="2000" dirty="0">
                <a:solidFill>
                  <a:srgbClr val="115076"/>
                </a:solidFill>
              </a:rPr>
              <a:t>mais les </a:t>
            </a:r>
            <a:r>
              <a:rPr lang="fr-FR" sz="2000" b="1" dirty="0">
                <a:solidFill>
                  <a:srgbClr val="115076"/>
                </a:solidFill>
              </a:rPr>
              <a:t>médecins</a:t>
            </a:r>
            <a:r>
              <a:rPr lang="fr-FR" sz="2000" dirty="0">
                <a:solidFill>
                  <a:srgbClr val="115076"/>
                </a:solidFill>
              </a:rPr>
              <a:t>…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EE6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lvl="0">
              <a:lnSpc>
                <a:spcPct val="150000"/>
              </a:lnSpc>
              <a:defRPr/>
            </a:pP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5. </a:t>
            </a:r>
            <a:r>
              <a:rPr lang="fr-FR" sz="2000" b="1" dirty="0">
                <a:solidFill>
                  <a:srgbClr val="EE6000"/>
                </a:solidFill>
                <a:latin typeface="Century Gothic" panose="020F0302020204030204"/>
              </a:rPr>
              <a:t>f</a:t>
            </a:r>
            <a:r>
              <a:rPr lang="fr-FR" sz="2000" b="1" noProof="0" dirty="0" err="1">
                <a:solidFill>
                  <a:srgbClr val="EE6000"/>
                </a:solidFill>
                <a:latin typeface="Century Gothic" panose="020F0302020204030204"/>
              </a:rPr>
              <a:t>rançais</a:t>
            </a:r>
            <a:r>
              <a:rPr lang="fr-FR" sz="2000" b="1" noProof="0" dirty="0">
                <a:solidFill>
                  <a:srgbClr val="EE6000"/>
                </a:solidFill>
                <a:latin typeface="Century Gothic" panose="020F0302020204030204"/>
              </a:rPr>
              <a:t> / petits </a:t>
            </a:r>
            <a:r>
              <a:rPr lang="fr-FR" sz="2000" noProof="0" dirty="0">
                <a:solidFill>
                  <a:srgbClr val="115076"/>
                </a:solidFill>
                <a:latin typeface="Century Gothic" panose="020F0302020204030204"/>
              </a:rPr>
              <a:t>ne sont pas en danger, mais la crise tue beaucoup de </a:t>
            </a:r>
            <a:r>
              <a:rPr lang="fr-FR" sz="2000" b="1" noProof="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vieilles </a:t>
            </a:r>
            <a:r>
              <a:rPr lang="fr-FR" sz="2000" noProof="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…</a:t>
            </a:r>
          </a:p>
          <a:p>
            <a:pPr lvl="0">
              <a:lnSpc>
                <a:spcPct val="150000"/>
              </a:lnSpc>
              <a:defRPr/>
            </a:pP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6. </a:t>
            </a:r>
            <a:r>
              <a:rPr lang="fr-FR" sz="2000" b="1" dirty="0">
                <a:solidFill>
                  <a:srgbClr val="FF6600"/>
                </a:solidFill>
                <a:latin typeface="Century Gothic" panose="020F0302020204030204"/>
              </a:rPr>
              <a:t>modèle</a:t>
            </a: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 </a:t>
            </a:r>
            <a:r>
              <a:rPr lang="fr-FR" sz="2000" b="1" dirty="0">
                <a:solidFill>
                  <a:srgbClr val="FF6600"/>
                </a:solidFill>
                <a:latin typeface="Century Gothic" panose="020F0302020204030204"/>
              </a:rPr>
              <a:t>/ </a:t>
            </a:r>
            <a:r>
              <a:rPr lang="fr-FR" sz="2000" b="1" noProof="0" dirty="0">
                <a:solidFill>
                  <a:srgbClr val="FF6600"/>
                </a:solidFill>
                <a:latin typeface="Century Gothic" panose="020F0302020204030204"/>
              </a:rPr>
              <a:t>solution</a:t>
            </a:r>
            <a:r>
              <a:rPr lang="fr-FR" sz="2000" noProof="0" dirty="0">
                <a:solidFill>
                  <a:srgbClr val="115076"/>
                </a:solidFill>
                <a:latin typeface="Century Gothic" panose="020F0302020204030204"/>
              </a:rPr>
              <a:t> mais un </a:t>
            </a:r>
            <a:r>
              <a:rPr lang="fr-FR" sz="2000" dirty="0">
                <a:solidFill>
                  <a:srgbClr val="115076"/>
                </a:solidFill>
              </a:rPr>
              <a:t>programme de vaccination n’est pas une réalité en ce moment.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21"/>
          <a:stretch/>
        </p:blipFill>
        <p:spPr>
          <a:xfrm rot="21243311">
            <a:off x="7930135" y="1196566"/>
            <a:ext cx="3932244" cy="1122198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EC964C88-0758-4E8E-91F3-62A76622810E}"/>
              </a:ext>
            </a:extLst>
          </p:cNvPr>
          <p:cNvSpPr/>
          <p:nvPr/>
        </p:nvSpPr>
        <p:spPr>
          <a:xfrm>
            <a:off x="6493644" y="301626"/>
            <a:ext cx="2440494" cy="732841"/>
          </a:xfrm>
          <a:prstGeom prst="wedgeRoundRectCallout">
            <a:avLst>
              <a:gd name="adj1" fmla="val 61761"/>
              <a:gd name="adj2" fmla="val -17217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*</a:t>
            </a:r>
          </a:p>
          <a:p>
            <a:pPr algn="ctr"/>
            <a:r>
              <a:rPr lang="en-GB" sz="2000" b="1" dirty="0"/>
              <a:t> * la crise = </a:t>
            </a:r>
            <a:br>
              <a:rPr lang="en-GB" sz="2000" b="1" dirty="0"/>
            </a:br>
            <a:r>
              <a:rPr lang="en-GB" sz="2000" dirty="0"/>
              <a:t>crisis</a:t>
            </a:r>
            <a:endParaRPr lang="en-GB" sz="2000" b="1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r-FR" sz="2000" b="1" dirty="0"/>
          </a:p>
        </p:txBody>
      </p:sp>
      <p:pic>
        <p:nvPicPr>
          <p:cNvPr id="5" name="Picture 4" descr="A picture containing doll, shirt&#10;&#10;Description automatically generated">
            <a:extLst>
              <a:ext uri="{FF2B5EF4-FFF2-40B4-BE49-F238E27FC236}">
                <a16:creationId xmlns:a16="http://schemas.microsoft.com/office/drawing/2014/main" xmlns="" id="{78B18840-ECE5-430C-A4D5-E1D9B51982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537" y="-268433"/>
            <a:ext cx="1340500" cy="13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31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A726D1F-7677-49F6-A691-1785E0912A83}"/>
              </a:ext>
            </a:extLst>
          </p:cNvPr>
          <p:cNvSpPr/>
          <p:nvPr/>
        </p:nvSpPr>
        <p:spPr>
          <a:xfrm>
            <a:off x="180000" y="1889673"/>
            <a:ext cx="11856000" cy="4320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Person B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1. … </a:t>
            </a:r>
            <a:r>
              <a:rPr lang="fr-FR" sz="2000" b="1" dirty="0">
                <a:solidFill>
                  <a:srgbClr val="EE6000"/>
                </a:solidFill>
                <a:latin typeface="Century Gothic" panose="020F0302020204030204"/>
              </a:rPr>
              <a:t>régional</a:t>
            </a: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/ </a:t>
            </a:r>
            <a:r>
              <a:rPr lang="fr-FR" sz="2000" b="1" dirty="0">
                <a:solidFill>
                  <a:srgbClr val="EE6000"/>
                </a:solidFill>
                <a:latin typeface="Century Gothic" panose="020F0302020204030204"/>
              </a:rPr>
              <a:t>régionaux</a:t>
            </a: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fr-FR" sz="2000" dirty="0">
                <a:solidFill>
                  <a:srgbClr val="115076"/>
                </a:solidFill>
              </a:rPr>
              <a:t>sont ouverts maintenant. </a:t>
            </a: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Le mois dernier</a:t>
            </a:r>
            <a:r>
              <a:rPr lang="fr-FR" sz="2000" dirty="0">
                <a:solidFill>
                  <a:srgbClr val="115076"/>
                </a:solidFill>
              </a:rPr>
              <a:t> on a fermé tous les bâtiments publics. Le </a:t>
            </a:r>
            <a:r>
              <a:rPr lang="fr-FR" sz="2000" b="1" dirty="0">
                <a:solidFill>
                  <a:srgbClr val="115076"/>
                </a:solidFill>
                <a:latin typeface="Century Gothic" panose="020F0302020204030204"/>
              </a:rPr>
              <a:t>président</a:t>
            </a: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 </a:t>
            </a:r>
            <a:r>
              <a:rPr lang="fr-FR" sz="2000" dirty="0">
                <a:solidFill>
                  <a:srgbClr val="115076"/>
                </a:solidFill>
              </a:rPr>
              <a:t>…</a:t>
            </a:r>
            <a:endParaRPr kumimoji="0" lang="fr-FR" sz="2000" b="1" i="0" u="none" strike="noStrike" kern="1200" cap="none" spc="0" normalizeH="0" baseline="0" dirty="0">
              <a:ln>
                <a:noFill/>
              </a:ln>
              <a:solidFill>
                <a:srgbClr val="EE6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lvl="0">
              <a:lnSpc>
                <a:spcPct val="150000"/>
              </a:lnSpc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2. … </a:t>
            </a: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problème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/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fr-FR" sz="2000" b="1" dirty="0">
                <a:solidFill>
                  <a:srgbClr val="FF6600"/>
                </a:solidFill>
                <a:latin typeface="Century Gothic" panose="020F0302020204030204"/>
              </a:rPr>
              <a:t>erreur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!’ </a:t>
            </a: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Sur les réseaux sociaux et dans les </a:t>
            </a:r>
            <a:r>
              <a:rPr lang="fr-FR" sz="2000" b="1" dirty="0">
                <a:solidFill>
                  <a:srgbClr val="115076"/>
                </a:solidFill>
                <a:latin typeface="Century Gothic" panose="020F0302020204030204"/>
              </a:rPr>
              <a:t>journaux</a:t>
            </a: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 …</a:t>
            </a:r>
          </a:p>
          <a:p>
            <a:pPr lvl="0">
              <a:lnSpc>
                <a:spcPct val="150000"/>
              </a:lnSpc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3. … </a:t>
            </a: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chose</a:t>
            </a:r>
            <a:r>
              <a:rPr lang="fr-FR" sz="2000" b="1" dirty="0">
                <a:solidFill>
                  <a:srgbClr val="FF6600"/>
                </a:solidFill>
                <a:latin typeface="Century Gothic" panose="020F0302020204030204"/>
              </a:rPr>
              <a:t> / exemple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  <a:r>
              <a:rPr lang="fr-FR" sz="2000" dirty="0">
                <a:solidFill>
                  <a:srgbClr val="115076"/>
                </a:solidFill>
              </a:rPr>
              <a:t>On lit beaucoup que la </a:t>
            </a:r>
            <a:r>
              <a:rPr lang="fr-FR" sz="2000" b="1" dirty="0">
                <a:solidFill>
                  <a:srgbClr val="115076"/>
                </a:solidFill>
              </a:rPr>
              <a:t>situation </a:t>
            </a:r>
            <a:r>
              <a:rPr lang="fr-FR" sz="2000" dirty="0">
                <a:solidFill>
                  <a:srgbClr val="115076"/>
                </a:solidFill>
              </a:rPr>
              <a:t>est… </a:t>
            </a:r>
            <a:endParaRPr kumimoji="0" lang="fr-FR" sz="2000" b="0" i="0" u="none" strike="noStrike" kern="1200" cap="none" spc="0" normalizeH="0" baseline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lvl="0">
              <a:lnSpc>
                <a:spcPct val="150000"/>
              </a:lnSpc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4. … </a:t>
            </a:r>
            <a:r>
              <a:rPr lang="fr-FR" sz="2000" b="1" dirty="0">
                <a:solidFill>
                  <a:srgbClr val="EE6000"/>
                </a:solidFill>
                <a:latin typeface="Century Gothic" panose="020F0302020204030204"/>
              </a:rPr>
              <a:t>bons</a:t>
            </a: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/ </a:t>
            </a:r>
            <a:r>
              <a:rPr lang="fr-FR" sz="2000" b="1" dirty="0">
                <a:solidFill>
                  <a:srgbClr val="EE6000"/>
                </a:solidFill>
                <a:latin typeface="Century Gothic" panose="020F0302020204030204"/>
              </a:rPr>
              <a:t>courageux </a:t>
            </a: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aident beaucoup de personnes malades chaque jour. En général, les </a:t>
            </a:r>
            <a:r>
              <a:rPr lang="fr-FR" sz="2000" b="1" dirty="0">
                <a:solidFill>
                  <a:srgbClr val="115076"/>
                </a:solidFill>
                <a:latin typeface="Century Gothic" panose="020F0302020204030204"/>
              </a:rPr>
              <a:t>enfants</a:t>
            </a: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 </a:t>
            </a:r>
            <a:r>
              <a:rPr lang="fr-FR" sz="2000" b="1" dirty="0">
                <a:solidFill>
                  <a:srgbClr val="115076"/>
                </a:solidFill>
                <a:latin typeface="Century Gothic" panose="020F0302020204030204"/>
              </a:rPr>
              <a:t>…</a:t>
            </a:r>
            <a:endParaRPr kumimoji="0" lang="fr-FR" sz="2000" b="1" i="0" u="none" strike="noStrike" kern="1200" cap="none" spc="0" normalizeH="0" baseline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5. ...  </a:t>
            </a:r>
            <a:r>
              <a:rPr lang="fr-FR" sz="2000" b="1" dirty="0">
                <a:solidFill>
                  <a:srgbClr val="EE6000"/>
                </a:solidFill>
                <a:latin typeface="Century Gothic" panose="020F0302020204030204"/>
              </a:rPr>
              <a:t>hommes / personnes </a:t>
            </a: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dans le monde entier. À l’avenir ils vont trouver une </a:t>
            </a:r>
            <a:r>
              <a:rPr lang="fr-FR" sz="2000" b="1" dirty="0">
                <a:solidFill>
                  <a:srgbClr val="FF6600"/>
                </a:solidFill>
                <a:latin typeface="Century Gothic" panose="020F0302020204030204"/>
              </a:rPr>
              <a:t>bonne</a:t>
            </a: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 …</a:t>
            </a:r>
            <a:endParaRPr kumimoji="0" lang="fr-FR" sz="2000" b="0" i="0" u="none" strike="noStrike" kern="1200" cap="none" spc="0" normalizeH="0" baseline="0" dirty="0">
              <a:ln>
                <a:noFill/>
              </a:ln>
              <a:solidFill>
                <a:srgbClr val="EE6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" y="296864"/>
            <a:ext cx="5871411" cy="707849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La crise* des </a:t>
            </a:r>
            <a:r>
              <a:rPr lang="en-GB" sz="3600" b="1" dirty="0" err="1">
                <a:solidFill>
                  <a:schemeClr val="bg1"/>
                </a:solidFill>
              </a:rPr>
              <a:t>hôpitaux</a:t>
            </a:r>
            <a:r>
              <a:rPr lang="en-GB" sz="3600" b="1" dirty="0">
                <a:solidFill>
                  <a:schemeClr val="bg1"/>
                </a:solidFill>
              </a:rPr>
              <a:t> ! (B)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xmlns="" id="{FB09667E-50A2-4099-B9F5-10D9728BF65D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FF39D30-4649-CC4D-B004-F55757FC4AEF}"/>
              </a:ext>
            </a:extLst>
          </p:cNvPr>
          <p:cNvSpPr txBox="1"/>
          <p:nvPr/>
        </p:nvSpPr>
        <p:spPr>
          <a:xfrm>
            <a:off x="180000" y="1296000"/>
            <a:ext cx="11527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Lisez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texte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ensemble 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A4013B-6FE1-4B56-A914-70928768A7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21"/>
          <a:stretch/>
        </p:blipFill>
        <p:spPr>
          <a:xfrm rot="21243311">
            <a:off x="7930135" y="1196566"/>
            <a:ext cx="3932244" cy="112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88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A726D1F-7677-49F6-A691-1785E0912A83}"/>
              </a:ext>
            </a:extLst>
          </p:cNvPr>
          <p:cNvSpPr/>
          <p:nvPr/>
        </p:nvSpPr>
        <p:spPr>
          <a:xfrm>
            <a:off x="168000" y="2409630"/>
            <a:ext cx="11856000" cy="36838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150000"/>
              </a:lnSpc>
              <a:defRPr/>
            </a:pPr>
            <a:r>
              <a:rPr lang="fr-FR" sz="2000" dirty="0">
                <a:solidFill>
                  <a:srgbClr val="115076"/>
                </a:solidFill>
              </a:rPr>
              <a:t>À Bordeaux, Toulouse et Avignon </a:t>
            </a: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les </a:t>
            </a:r>
            <a:r>
              <a:rPr lang="fr-FR" sz="2000" b="1" dirty="0">
                <a:solidFill>
                  <a:srgbClr val="115076"/>
                </a:solidFill>
                <a:latin typeface="Century Gothic" panose="020F0302020204030204"/>
              </a:rPr>
              <a:t>hôpitaux</a:t>
            </a: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 </a:t>
            </a:r>
            <a:r>
              <a:rPr lang="fr-FR" sz="2000" b="1" dirty="0">
                <a:solidFill>
                  <a:srgbClr val="FF6600"/>
                </a:solidFill>
                <a:latin typeface="Century Gothic" panose="020F0302020204030204"/>
              </a:rPr>
              <a:t>régionaux</a:t>
            </a: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 sont ouverts </a:t>
            </a:r>
            <a:r>
              <a:rPr lang="fr-FR" sz="2000" dirty="0">
                <a:solidFill>
                  <a:srgbClr val="115076"/>
                </a:solidFill>
              </a:rPr>
              <a:t>maintenant</a:t>
            </a: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. Le mois dernier on a fermé tous les bâtiments publics. Le </a:t>
            </a:r>
            <a:r>
              <a:rPr lang="fr-FR" sz="2000" b="1" dirty="0">
                <a:solidFill>
                  <a:srgbClr val="115076"/>
                </a:solidFill>
                <a:latin typeface="Century Gothic" panose="020F0302020204030204"/>
              </a:rPr>
              <a:t>président</a:t>
            </a: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 </a:t>
            </a:r>
            <a:r>
              <a:rPr lang="fr-FR" sz="2000" b="1" dirty="0">
                <a:solidFill>
                  <a:srgbClr val="EE6000"/>
                </a:solidFill>
                <a:latin typeface="Century Gothic" panose="020F0302020204030204"/>
              </a:rPr>
              <a:t>français </a:t>
            </a: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a dit : ‘Beaucoup de personnes deviennent malades, c’est un </a:t>
            </a: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Century Gothic" panose="020F0302020204030204"/>
              </a:rPr>
              <a:t>grand </a:t>
            </a:r>
            <a:r>
              <a:rPr kumimoji="0" lang="fr-FR" sz="2000" b="1" i="0" u="none" strike="noStrike" kern="1200" cap="none" spc="0" normalizeH="0" baseline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problème</a:t>
            </a: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 !’ Sur les réseaux sociaux et dans les </a:t>
            </a:r>
            <a:r>
              <a:rPr lang="fr-FR" sz="2000" b="1" dirty="0">
                <a:solidFill>
                  <a:srgbClr val="115076"/>
                </a:solidFill>
                <a:latin typeface="Century Gothic" panose="020F0302020204030204"/>
              </a:rPr>
              <a:t>journaux</a:t>
            </a: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 </a:t>
            </a:r>
            <a:r>
              <a:rPr lang="fr-FR" sz="2000" b="1" dirty="0">
                <a:solidFill>
                  <a:srgbClr val="FF6600"/>
                </a:solidFill>
                <a:latin typeface="Century Gothic" panose="020F0302020204030204"/>
              </a:rPr>
              <a:t>internationaux</a:t>
            </a: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 on dit </a:t>
            </a:r>
            <a:r>
              <a:rPr lang="fr-FR" sz="2000" b="1" dirty="0">
                <a:solidFill>
                  <a:srgbClr val="115076"/>
                </a:solidFill>
                <a:latin typeface="Century Gothic" panose="020F0302020204030204"/>
              </a:rPr>
              <a:t>la</a:t>
            </a: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 </a:t>
            </a: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Century Gothic" panose="020F0302020204030204"/>
              </a:rPr>
              <a:t>même</a:t>
            </a: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 </a:t>
            </a:r>
            <a:r>
              <a:rPr lang="fr-FR" sz="2000" b="1" dirty="0">
                <a:solidFill>
                  <a:srgbClr val="FF6600"/>
                </a:solidFill>
                <a:latin typeface="Century Gothic" panose="020F0302020204030204"/>
              </a:rPr>
              <a:t>chose</a:t>
            </a: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.  On lit beaucoup que la </a:t>
            </a:r>
            <a:r>
              <a:rPr lang="fr-FR" sz="2000" b="1" dirty="0">
                <a:solidFill>
                  <a:srgbClr val="115076"/>
                </a:solidFill>
                <a:latin typeface="Century Gothic" panose="020F0302020204030204"/>
              </a:rPr>
              <a:t>situation </a:t>
            </a: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est </a:t>
            </a:r>
            <a:r>
              <a:rPr lang="fr-FR" sz="2000" b="1" dirty="0">
                <a:solidFill>
                  <a:srgbClr val="FF6600"/>
                </a:solidFill>
                <a:latin typeface="Century Gothic" panose="020F0302020204030204"/>
              </a:rPr>
              <a:t>difficile</a:t>
            </a: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 mais les </a:t>
            </a:r>
            <a:r>
              <a:rPr lang="fr-FR" sz="2000" b="1" dirty="0">
                <a:solidFill>
                  <a:srgbClr val="115076"/>
                </a:solidFill>
                <a:latin typeface="Century Gothic" panose="020F0302020204030204"/>
              </a:rPr>
              <a:t>médecins</a:t>
            </a: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 </a:t>
            </a:r>
            <a:r>
              <a:rPr lang="fr-FR" sz="2000" b="1" dirty="0">
                <a:solidFill>
                  <a:srgbClr val="EE6000"/>
                </a:solidFill>
                <a:latin typeface="Century Gothic" panose="020F0302020204030204"/>
              </a:rPr>
              <a:t>courageux</a:t>
            </a: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 aident beaucoup de personnes malades chaque jour. En général, les </a:t>
            </a:r>
            <a:r>
              <a:rPr lang="fr-FR" sz="2000" b="1" dirty="0">
                <a:solidFill>
                  <a:srgbClr val="115076"/>
                </a:solidFill>
                <a:latin typeface="Century Gothic" panose="020F0302020204030204"/>
              </a:rPr>
              <a:t>enfants</a:t>
            </a: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 </a:t>
            </a:r>
            <a:r>
              <a:rPr lang="fr-FR" sz="2000" b="1" dirty="0">
                <a:solidFill>
                  <a:srgbClr val="EE6000"/>
                </a:solidFill>
                <a:latin typeface="Century Gothic" panose="020F0302020204030204"/>
              </a:rPr>
              <a:t>français </a:t>
            </a: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ne sont pas en danger, mais la crise tue beaucoup de </a:t>
            </a:r>
            <a:r>
              <a:rPr lang="fr-FR" sz="2000" b="1" dirty="0">
                <a:solidFill>
                  <a:srgbClr val="FF6600"/>
                </a:solidFill>
                <a:latin typeface="Century Gothic" panose="020F0302020204030204"/>
              </a:rPr>
              <a:t>vielles</a:t>
            </a: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 </a:t>
            </a:r>
            <a:r>
              <a:rPr lang="fr-FR" sz="2000" b="1" dirty="0">
                <a:solidFill>
                  <a:srgbClr val="115076"/>
                </a:solidFill>
                <a:latin typeface="Century Gothic" panose="020F0302020204030204"/>
              </a:rPr>
              <a:t>personnes</a:t>
            </a: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 dans le monde entier. À l’avenir ils vont trouver une </a:t>
            </a:r>
            <a:r>
              <a:rPr lang="fr-FR" sz="2000" b="1" dirty="0">
                <a:solidFill>
                  <a:srgbClr val="FF6600"/>
                </a:solidFill>
                <a:latin typeface="Century Gothic" panose="020F0302020204030204"/>
              </a:rPr>
              <a:t>bonne</a:t>
            </a: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 </a:t>
            </a:r>
            <a:r>
              <a:rPr lang="fr-FR" sz="2000" b="1" dirty="0">
                <a:solidFill>
                  <a:srgbClr val="115076"/>
                </a:solidFill>
                <a:latin typeface="Century Gothic" panose="020F0302020204030204"/>
              </a:rPr>
              <a:t>solution</a:t>
            </a:r>
            <a:r>
              <a:rPr lang="fr-FR" sz="2000" dirty="0">
                <a:solidFill>
                  <a:srgbClr val="115076"/>
                </a:solidFill>
                <a:latin typeface="Century Gothic" panose="020F0302020204030204"/>
              </a:rPr>
              <a:t> mais un </a:t>
            </a:r>
            <a:r>
              <a:rPr lang="fr-FR" sz="2000" dirty="0">
                <a:solidFill>
                  <a:srgbClr val="115076"/>
                </a:solidFill>
              </a:rPr>
              <a:t>programme de vaccination n’est pas une réalité en ce moment.</a:t>
            </a:r>
            <a:endParaRPr kumimoji="0" lang="fr-FR" sz="2000" b="0" i="0" u="none" strike="noStrike" kern="1200" cap="none" spc="0" normalizeH="0" baseline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" y="296864"/>
            <a:ext cx="5871411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La crise* des </a:t>
            </a:r>
            <a:r>
              <a:rPr lang="en-GB" sz="3600" b="1" dirty="0" err="1">
                <a:solidFill>
                  <a:schemeClr val="bg1"/>
                </a:solidFill>
              </a:rPr>
              <a:t>hôpitaux</a:t>
            </a:r>
            <a:r>
              <a:rPr lang="en-GB" sz="3600" b="1" dirty="0">
                <a:solidFill>
                  <a:schemeClr val="bg1"/>
                </a:solidFill>
              </a:rPr>
              <a:t> ! 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xmlns="" id="{FB09667E-50A2-4099-B9F5-10D9728BF65D}"/>
              </a:ext>
            </a:extLst>
          </p:cNvPr>
          <p:cNvSpPr/>
          <p:nvPr/>
        </p:nvSpPr>
        <p:spPr>
          <a:xfrm>
            <a:off x="10026316" y="249870"/>
            <a:ext cx="1883604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805800A-C88B-4C3D-9F08-CE4A4A49C186}"/>
              </a:ext>
            </a:extLst>
          </p:cNvPr>
          <p:cNvSpPr txBox="1"/>
          <p:nvPr/>
        </p:nvSpPr>
        <p:spPr>
          <a:xfrm>
            <a:off x="125328" y="1219878"/>
            <a:ext cx="2122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Réponse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EE6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4D75D7-4A53-4E04-A292-578E5DC649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21"/>
          <a:stretch/>
        </p:blipFill>
        <p:spPr>
          <a:xfrm rot="21243311">
            <a:off x="7930135" y="1196566"/>
            <a:ext cx="3932244" cy="112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64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" y="296864"/>
            <a:ext cx="5871411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La crise* des </a:t>
            </a:r>
            <a:r>
              <a:rPr lang="en-GB" sz="3600" b="1" dirty="0" err="1">
                <a:solidFill>
                  <a:schemeClr val="bg1"/>
                </a:solidFill>
              </a:rPr>
              <a:t>hôpitaux</a:t>
            </a:r>
            <a:r>
              <a:rPr lang="en-GB" sz="3600" b="1" dirty="0">
                <a:solidFill>
                  <a:schemeClr val="bg1"/>
                </a:solidFill>
              </a:rPr>
              <a:t> ! 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xmlns="" id="{FB09667E-50A2-4099-B9F5-10D9728BF65D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329B71-8DE0-4380-A95A-7D6721C59855}"/>
              </a:ext>
            </a:extLst>
          </p:cNvPr>
          <p:cNvSpPr txBox="1"/>
          <p:nvPr/>
        </p:nvSpPr>
        <p:spPr>
          <a:xfrm>
            <a:off x="174736" y="1301294"/>
            <a:ext cx="1184252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À Bordeaux, Toulouse et Avignon les hôpitaux régionaux sont ouverts maintenant.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Bordeaux, Toulouse and Avignon, the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regional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hospitals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are open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now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mois dernier on a fermé tous les bâtiments publics. Le président français a dit : ‘Beaucoup de personnes deviennent malades, c’est un grand problème !’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Last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month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they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closed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all the public buildings. The French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president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said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: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‘A lot of people are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becoming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ill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it’s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 big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problem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!’.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Sur les réseaux sociaux et dans les journaux internationaux on dit la même chose. </a:t>
            </a:r>
          </a:p>
          <a:p>
            <a:pPr lvl="0"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hey are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saying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the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same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thing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</a:rPr>
              <a:t>on social networks and in international </a:t>
            </a:r>
            <a:r>
              <a:rPr lang="fr-FR" sz="2000" dirty="0" err="1">
                <a:solidFill>
                  <a:schemeClr val="accent5">
                    <a:lumMod val="50000"/>
                  </a:schemeClr>
                </a:solidFill>
              </a:rPr>
              <a:t>newspapers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lvl="0">
              <a:defRPr/>
            </a:pPr>
            <a:endParaRPr lang="fr-FR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</a:rPr>
              <a:t>On lit beaucoup que la situation est difficile mais les médecins courageux aident beaucoup de personnes malades chaque jour.</a:t>
            </a:r>
          </a:p>
          <a:p>
            <a:pPr>
              <a:defRPr/>
            </a:pPr>
            <a:r>
              <a:rPr lang="fr-FR" sz="2000" dirty="0" err="1">
                <a:solidFill>
                  <a:schemeClr val="accent5">
                    <a:lumMod val="50000"/>
                  </a:schemeClr>
                </a:solidFill>
              </a:rPr>
              <a:t>We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</a:rPr>
              <a:t> are </a:t>
            </a:r>
            <a:r>
              <a:rPr lang="fr-FR" sz="2000" dirty="0" err="1">
                <a:solidFill>
                  <a:schemeClr val="accent5">
                    <a:lumMod val="50000"/>
                  </a:schemeClr>
                </a:solidFill>
              </a:rPr>
              <a:t>reading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accent5">
                    <a:lumMod val="50000"/>
                  </a:schemeClr>
                </a:solidFill>
              </a:rPr>
              <a:t>that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</a:rPr>
              <a:t> the situation </a:t>
            </a:r>
            <a:r>
              <a:rPr lang="fr-FR" sz="2000" dirty="0" err="1">
                <a:solidFill>
                  <a:schemeClr val="accent5">
                    <a:lumMod val="50000"/>
                  </a:schemeClr>
                </a:solidFill>
              </a:rPr>
              <a:t>is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accent5">
                    <a:lumMod val="50000"/>
                  </a:schemeClr>
                </a:solidFill>
              </a:rPr>
              <a:t>difficult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</a:rPr>
              <a:t> a lot, but the brave </a:t>
            </a:r>
            <a:r>
              <a:rPr lang="fr-FR" sz="2000" dirty="0" err="1">
                <a:solidFill>
                  <a:schemeClr val="accent5">
                    <a:lumMod val="50000"/>
                  </a:schemeClr>
                </a:solidFill>
              </a:rPr>
              <a:t>doctors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</a:rPr>
              <a:t> are </a:t>
            </a:r>
            <a:r>
              <a:rPr lang="fr-FR" sz="2000" dirty="0" err="1">
                <a:solidFill>
                  <a:schemeClr val="accent5">
                    <a:lumMod val="50000"/>
                  </a:schemeClr>
                </a:solidFill>
              </a:rPr>
              <a:t>helping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</a:rPr>
              <a:t> a lot of </a:t>
            </a:r>
            <a:r>
              <a:rPr lang="fr-FR" sz="2000" dirty="0" err="1">
                <a:solidFill>
                  <a:schemeClr val="accent5">
                    <a:lumMod val="50000"/>
                  </a:schemeClr>
                </a:solidFill>
              </a:rPr>
              <a:t>ill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</a:rPr>
              <a:t> people </a:t>
            </a:r>
            <a:r>
              <a:rPr lang="fr-FR" sz="2000" dirty="0" err="1">
                <a:solidFill>
                  <a:schemeClr val="accent5">
                    <a:lumMod val="50000"/>
                  </a:schemeClr>
                </a:solidFill>
              </a:rPr>
              <a:t>every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accent5">
                    <a:lumMod val="50000"/>
                  </a:schemeClr>
                </a:solidFill>
              </a:rPr>
              <a:t>day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450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" y="296864"/>
            <a:ext cx="5871411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La crise* des </a:t>
            </a:r>
            <a:r>
              <a:rPr lang="en-GB" sz="3600" b="1" dirty="0" err="1">
                <a:solidFill>
                  <a:schemeClr val="bg1"/>
                </a:solidFill>
              </a:rPr>
              <a:t>hôpitaux</a:t>
            </a:r>
            <a:r>
              <a:rPr lang="en-GB" sz="3600" b="1" dirty="0">
                <a:solidFill>
                  <a:schemeClr val="bg1"/>
                </a:solidFill>
              </a:rPr>
              <a:t> ! 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xmlns="" id="{FB09667E-50A2-4099-B9F5-10D9728BF65D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7304498-9026-4A3A-933D-F05B1104B37D}"/>
              </a:ext>
            </a:extLst>
          </p:cNvPr>
          <p:cNvSpPr txBox="1"/>
          <p:nvPr/>
        </p:nvSpPr>
        <p:spPr>
          <a:xfrm>
            <a:off x="174736" y="1301294"/>
            <a:ext cx="118425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000" b="1" dirty="0">
                <a:solidFill>
                  <a:srgbClr val="002060"/>
                </a:solidFill>
              </a:rPr>
              <a:t>En général, les enfants français ne sont pas en danger, mais la crise tue beaucoup de vielles personnes dans le monde entier. </a:t>
            </a:r>
          </a:p>
          <a:p>
            <a:pPr>
              <a:defRPr/>
            </a:pPr>
            <a:r>
              <a:rPr lang="fr-FR" sz="2000" dirty="0">
                <a:solidFill>
                  <a:srgbClr val="002060"/>
                </a:solidFill>
              </a:rPr>
              <a:t>In </a:t>
            </a:r>
            <a:r>
              <a:rPr lang="fr-FR" sz="2000" dirty="0" err="1">
                <a:solidFill>
                  <a:srgbClr val="002060"/>
                </a:solidFill>
              </a:rPr>
              <a:t>general</a:t>
            </a:r>
            <a:r>
              <a:rPr lang="fr-FR" sz="2000" dirty="0">
                <a:solidFill>
                  <a:srgbClr val="002060"/>
                </a:solidFill>
              </a:rPr>
              <a:t>, French </a:t>
            </a:r>
            <a:r>
              <a:rPr lang="fr-FR" sz="2000" dirty="0" err="1">
                <a:solidFill>
                  <a:srgbClr val="002060"/>
                </a:solidFill>
              </a:rPr>
              <a:t>children</a:t>
            </a:r>
            <a:r>
              <a:rPr lang="fr-FR" sz="2000" dirty="0">
                <a:solidFill>
                  <a:srgbClr val="002060"/>
                </a:solidFill>
              </a:rPr>
              <a:t> are not in danger, but the </a:t>
            </a:r>
            <a:r>
              <a:rPr lang="fr-FR" sz="2000" dirty="0" err="1">
                <a:solidFill>
                  <a:srgbClr val="002060"/>
                </a:solidFill>
              </a:rPr>
              <a:t>crisis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err="1">
                <a:solidFill>
                  <a:srgbClr val="002060"/>
                </a:solidFill>
              </a:rPr>
              <a:t>is</a:t>
            </a:r>
            <a:r>
              <a:rPr lang="fr-FR" sz="2000" dirty="0">
                <a:solidFill>
                  <a:srgbClr val="002060"/>
                </a:solidFill>
              </a:rPr>
              <a:t> </a:t>
            </a:r>
            <a:r>
              <a:rPr lang="fr-FR" sz="2000" dirty="0" err="1">
                <a:solidFill>
                  <a:srgbClr val="002060"/>
                </a:solidFill>
              </a:rPr>
              <a:t>killing</a:t>
            </a:r>
            <a:r>
              <a:rPr lang="fr-FR" sz="2000" dirty="0">
                <a:solidFill>
                  <a:srgbClr val="002060"/>
                </a:solidFill>
              </a:rPr>
              <a:t> a lot of </a:t>
            </a:r>
            <a:r>
              <a:rPr lang="fr-FR" sz="2000" dirty="0" err="1">
                <a:solidFill>
                  <a:srgbClr val="002060"/>
                </a:solidFill>
              </a:rPr>
              <a:t>old</a:t>
            </a:r>
            <a:r>
              <a:rPr lang="fr-FR" sz="2000" dirty="0">
                <a:solidFill>
                  <a:srgbClr val="002060"/>
                </a:solidFill>
              </a:rPr>
              <a:t> people </a:t>
            </a:r>
            <a:r>
              <a:rPr lang="fr-FR" sz="2000" dirty="0" err="1">
                <a:solidFill>
                  <a:srgbClr val="002060"/>
                </a:solidFill>
              </a:rPr>
              <a:t>across</a:t>
            </a:r>
            <a:r>
              <a:rPr lang="fr-FR" sz="2000" dirty="0">
                <a:solidFill>
                  <a:srgbClr val="002060"/>
                </a:solidFill>
              </a:rPr>
              <a:t>/ all over / in the </a:t>
            </a:r>
            <a:r>
              <a:rPr lang="fr-FR" sz="2000" dirty="0" err="1">
                <a:solidFill>
                  <a:srgbClr val="002060"/>
                </a:solidFill>
              </a:rPr>
              <a:t>whole</a:t>
            </a:r>
            <a:r>
              <a:rPr lang="fr-FR" sz="2000" dirty="0">
                <a:solidFill>
                  <a:srgbClr val="002060"/>
                </a:solidFill>
              </a:rPr>
              <a:t> world. </a:t>
            </a:r>
          </a:p>
          <a:p>
            <a:pPr>
              <a:defRPr/>
            </a:pPr>
            <a:endParaRPr lang="fr-FR" sz="2000" b="1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fr-FR" sz="2000" b="1" dirty="0">
                <a:solidFill>
                  <a:srgbClr val="002060"/>
                </a:solidFill>
              </a:rPr>
              <a:t>À l’avenir ils vont trouver une bonne solution mais un programme de vaccination n’est pas une </a:t>
            </a: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</a:rPr>
              <a:t>réalité en ce moment.</a:t>
            </a:r>
          </a:p>
          <a:p>
            <a:pPr lvl="0"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</a:rPr>
              <a:t>In the future, </a:t>
            </a:r>
            <a:r>
              <a:rPr lang="fr-FR" sz="2000" dirty="0" err="1">
                <a:solidFill>
                  <a:schemeClr val="accent5">
                    <a:lumMod val="50000"/>
                  </a:schemeClr>
                </a:solidFill>
              </a:rPr>
              <a:t>they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</a:rPr>
              <a:t> are </a:t>
            </a:r>
            <a:r>
              <a:rPr lang="fr-FR" sz="2000" dirty="0" err="1">
                <a:solidFill>
                  <a:schemeClr val="accent5">
                    <a:lumMod val="50000"/>
                  </a:schemeClr>
                </a:solidFill>
              </a:rPr>
              <a:t>going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</a:rPr>
              <a:t> to </a:t>
            </a:r>
            <a:r>
              <a:rPr lang="fr-FR" sz="2000" dirty="0" err="1">
                <a:solidFill>
                  <a:schemeClr val="accent5">
                    <a:lumMod val="50000"/>
                  </a:schemeClr>
                </a:solidFill>
              </a:rPr>
              <a:t>find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</a:rPr>
              <a:t> a good solution but a vaccination programme </a:t>
            </a:r>
            <a:r>
              <a:rPr lang="fr-FR" sz="2000" dirty="0" err="1">
                <a:solidFill>
                  <a:schemeClr val="accent5">
                    <a:lumMod val="50000"/>
                  </a:schemeClr>
                </a:solidFill>
              </a:rPr>
              <a:t>is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</a:rPr>
              <a:t> not a reality at the moment.</a:t>
            </a:r>
          </a:p>
        </p:txBody>
      </p:sp>
    </p:spTree>
    <p:extLst>
      <p:ext uri="{BB962C8B-B14F-4D97-AF65-F5344CB8AC3E}">
        <p14:creationId xmlns:p14="http://schemas.microsoft.com/office/powerpoint/2010/main" val="1731860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8.2.2.5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Slides 28-29: phonics involving Parisian underground stations</a:t>
            </a:r>
          </a:p>
          <a:p>
            <a:r>
              <a:rPr lang="en-US" dirty="0" smtClean="0"/>
              <a:t>Slides 36-37: speaking activity using </a:t>
            </a:r>
            <a:r>
              <a:rPr lang="en-US" dirty="0"/>
              <a:t>P</a:t>
            </a:r>
            <a:r>
              <a:rPr lang="en-US" dirty="0" smtClean="0"/>
              <a:t>arisian bridges and churches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897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Phonétique</a:t>
            </a:r>
            <a:r>
              <a:rPr lang="en-GB" sz="3600" b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xmlns="" id="{8F859989-DB06-4C35-8F6D-A746E286940A}"/>
              </a:ext>
            </a:extLst>
          </p:cNvPr>
          <p:cNvSpPr/>
          <p:nvPr/>
        </p:nvSpPr>
        <p:spPr>
          <a:xfrm>
            <a:off x="10046043" y="249869"/>
            <a:ext cx="1863877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lire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0" r="21899"/>
          <a:stretch/>
        </p:blipFill>
        <p:spPr>
          <a:xfrm>
            <a:off x="142923" y="1260317"/>
            <a:ext cx="6555589" cy="37975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933883" y="1163992"/>
            <a:ext cx="5225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À Paris 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peut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prendre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métro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pour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déplacer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*.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métro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un train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souterrain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**.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845" y="2733652"/>
            <a:ext cx="5358776" cy="355019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16010" y="5822177"/>
            <a:ext cx="2554781" cy="46166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* to get around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80427" y="5822177"/>
            <a:ext cx="2554781" cy="461665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** underground</a:t>
            </a:r>
          </a:p>
        </p:txBody>
      </p:sp>
    </p:spTree>
    <p:extLst>
      <p:ext uri="{BB962C8B-B14F-4D97-AF65-F5344CB8AC3E}">
        <p14:creationId xmlns:p14="http://schemas.microsoft.com/office/powerpoint/2010/main" val="3539264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Phonétique</a:t>
            </a:r>
            <a:r>
              <a:rPr lang="en-GB" sz="3600" b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7" name="Rounded Rectangle 46">
            <a:extLst>
              <a:ext uri="{FF2B5EF4-FFF2-40B4-BE49-F238E27FC236}">
                <a16:creationId xmlns:a16="http://schemas.microsoft.com/office/drawing/2014/main" xmlns="" id="{8F859989-DB06-4C35-8F6D-A746E286940A}"/>
              </a:ext>
            </a:extLst>
          </p:cNvPr>
          <p:cNvSpPr/>
          <p:nvPr/>
        </p:nvSpPr>
        <p:spPr>
          <a:xfrm>
            <a:off x="10046043" y="249869"/>
            <a:ext cx="1863877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lire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3E11188-B433-5A4A-A669-78C0EE9B8445}"/>
              </a:ext>
            </a:extLst>
          </p:cNvPr>
          <p:cNvSpPr txBox="1"/>
          <p:nvPr/>
        </p:nvSpPr>
        <p:spPr>
          <a:xfrm>
            <a:off x="140243" y="1201334"/>
            <a:ext cx="4829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Des stations 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métro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à Paris.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760" y="1618122"/>
            <a:ext cx="3140149" cy="47102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3" t="51814" r="791" b="-39638"/>
          <a:stretch/>
        </p:blipFill>
        <p:spPr>
          <a:xfrm>
            <a:off x="257201" y="1698950"/>
            <a:ext cx="8355531" cy="81298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35935" y="1902900"/>
            <a:ext cx="1881964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Europe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42623" y="1891696"/>
            <a:ext cx="3585086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Église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d’Auteuil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0153" y="3973234"/>
            <a:ext cx="2076892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Pasteur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9221" y="5127144"/>
            <a:ext cx="2550318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Pont-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Neuf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1832" y="3973234"/>
            <a:ext cx="3534192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Porte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d’Auteuil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11558" y="5134472"/>
            <a:ext cx="4309621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Richelieu-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Drouot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76917" y="2920303"/>
            <a:ext cx="4433142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Marie de Montreuil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98951" y="137055"/>
            <a:ext cx="172759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A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Z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215788" y="137055"/>
            <a:ext cx="17410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Z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entury Gothic" panose="020F0302020204030204"/>
                <a:ea typeface="+mn-ea"/>
                <a:cs typeface="+mn-cs"/>
                <a:sym typeface="Wingdings" panose="05000000000000000000" pitchFamily="2" charset="2"/>
              </a:rPr>
              <a:t>A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0558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373" y="176219"/>
            <a:ext cx="4092729" cy="2728486"/>
          </a:xfrm>
          <a:prstGeom prst="rect">
            <a:avLst/>
          </a:prstGeom>
        </p:spPr>
      </p:pic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70476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De beaux </a:t>
            </a:r>
            <a:r>
              <a:rPr lang="en-GB" sz="3600" b="1" dirty="0" err="1">
                <a:solidFill>
                  <a:schemeClr val="bg1"/>
                </a:solidFill>
              </a:rPr>
              <a:t>ponts</a:t>
            </a:r>
            <a:r>
              <a:rPr lang="en-GB" sz="3600" b="1" dirty="0">
                <a:solidFill>
                  <a:schemeClr val="bg1"/>
                </a:solidFill>
              </a:rPr>
              <a:t> à Paris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2AECFFE-55D9-ED46-9E49-F19805C09A6A}"/>
              </a:ext>
            </a:extLst>
          </p:cNvPr>
          <p:cNvSpPr txBox="1"/>
          <p:nvPr/>
        </p:nvSpPr>
        <p:spPr>
          <a:xfrm>
            <a:off x="9141768" y="2365241"/>
            <a:ext cx="27818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Pont Alexandre III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59" y="3644788"/>
            <a:ext cx="8845243" cy="26535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2AECFFE-55D9-ED46-9E49-F19805C09A6A}"/>
              </a:ext>
            </a:extLst>
          </p:cNvPr>
          <p:cNvSpPr txBox="1"/>
          <p:nvPr/>
        </p:nvSpPr>
        <p:spPr>
          <a:xfrm>
            <a:off x="3228622" y="5774607"/>
            <a:ext cx="203676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Pont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Neuf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4" y="1154271"/>
            <a:ext cx="4457584" cy="29776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2AECFFE-55D9-ED46-9E49-F19805C09A6A}"/>
              </a:ext>
            </a:extLst>
          </p:cNvPr>
          <p:cNvSpPr txBox="1"/>
          <p:nvPr/>
        </p:nvSpPr>
        <p:spPr>
          <a:xfrm>
            <a:off x="135724" y="1247541"/>
            <a:ext cx="311844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Pont de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Bir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Hakeim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149" y="1302301"/>
            <a:ext cx="3986056" cy="22421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2AECFFE-55D9-ED46-9E49-F19805C09A6A}"/>
              </a:ext>
            </a:extLst>
          </p:cNvPr>
          <p:cNvSpPr txBox="1"/>
          <p:nvPr/>
        </p:nvSpPr>
        <p:spPr>
          <a:xfrm>
            <a:off x="5991754" y="3043014"/>
            <a:ext cx="219690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Pont des Arts</a:t>
            </a:r>
          </a:p>
        </p:txBody>
      </p:sp>
      <p:sp>
        <p:nvSpPr>
          <p:cNvPr id="15" name="Rounded Rectangle 46">
            <a:extLst>
              <a:ext uri="{FF2B5EF4-FFF2-40B4-BE49-F238E27FC236}">
                <a16:creationId xmlns:a16="http://schemas.microsoft.com/office/drawing/2014/main" xmlns="" id="{9D8A69CA-852D-459C-B666-A12D5134FA9A}"/>
              </a:ext>
            </a:extLst>
          </p:cNvPr>
          <p:cNvSpPr/>
          <p:nvPr/>
        </p:nvSpPr>
        <p:spPr>
          <a:xfrm>
            <a:off x="10709910" y="249868"/>
            <a:ext cx="1200010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50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1"/>
          <a:stretch/>
        </p:blipFill>
        <p:spPr>
          <a:xfrm>
            <a:off x="140731" y="1247735"/>
            <a:ext cx="3412849" cy="2912194"/>
          </a:xfrm>
          <a:prstGeom prst="rect">
            <a:avLst/>
          </a:prstGeom>
        </p:spPr>
      </p:pic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82759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De belles </a:t>
            </a:r>
            <a:r>
              <a:rPr lang="en-GB" sz="3600" b="1" dirty="0" err="1">
                <a:solidFill>
                  <a:schemeClr val="bg1"/>
                </a:solidFill>
              </a:rPr>
              <a:t>églises</a:t>
            </a:r>
            <a:r>
              <a:rPr lang="en-GB" sz="3600" b="1" dirty="0">
                <a:solidFill>
                  <a:schemeClr val="bg1"/>
                </a:solidFill>
              </a:rPr>
              <a:t> à Paris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2AECFFE-55D9-ED46-9E49-F19805C09A6A}"/>
              </a:ext>
            </a:extLst>
          </p:cNvPr>
          <p:cNvSpPr txBox="1"/>
          <p:nvPr/>
        </p:nvSpPr>
        <p:spPr>
          <a:xfrm>
            <a:off x="89628" y="4243672"/>
            <a:ext cx="346395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Notre-Dame de Paris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117" y="780055"/>
            <a:ext cx="3501654" cy="26262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2AECFFE-55D9-ED46-9E49-F19805C09A6A}"/>
              </a:ext>
            </a:extLst>
          </p:cNvPr>
          <p:cNvSpPr txBox="1"/>
          <p:nvPr/>
        </p:nvSpPr>
        <p:spPr>
          <a:xfrm>
            <a:off x="9346720" y="3536881"/>
            <a:ext cx="207645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Sacré-Cœur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761" y="2604084"/>
            <a:ext cx="4667535" cy="31116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2AECFFE-55D9-ED46-9E49-F19805C09A6A}"/>
              </a:ext>
            </a:extLst>
          </p:cNvPr>
          <p:cNvSpPr txBox="1"/>
          <p:nvPr/>
        </p:nvSpPr>
        <p:spPr>
          <a:xfrm>
            <a:off x="4615974" y="5827288"/>
            <a:ext cx="2873108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Sainte-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Chapelle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083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8.2.1.1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Slides 59-62: listening and </a:t>
            </a:r>
            <a:r>
              <a:rPr lang="en-US" smtClean="0"/>
              <a:t>reading activities </a:t>
            </a:r>
            <a:r>
              <a:rPr lang="en-US" dirty="0" smtClean="0"/>
              <a:t>on French school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285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8942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Abdel au </a:t>
            </a:r>
            <a:r>
              <a:rPr lang="en-GB" sz="3600" b="1" dirty="0" err="1">
                <a:solidFill>
                  <a:schemeClr val="bg1"/>
                </a:solidFill>
              </a:rPr>
              <a:t>téléphone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7E274DB-3801-4729-80DD-6CAA868E1C2B}"/>
              </a:ext>
            </a:extLst>
          </p:cNvPr>
          <p:cNvSpPr txBox="1"/>
          <p:nvPr/>
        </p:nvSpPr>
        <p:spPr>
          <a:xfrm>
            <a:off x="327052" y="1303745"/>
            <a:ext cx="112834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 err="1">
                <a:solidFill>
                  <a:srgbClr val="115076"/>
                </a:solidFill>
                <a:latin typeface="Century Gothic" panose="020F0302020204030204"/>
              </a:rPr>
              <a:t>Léa</a:t>
            </a:r>
            <a:r>
              <a:rPr lang="en-GB" sz="3200" dirty="0">
                <a:solidFill>
                  <a:srgbClr val="115076"/>
                </a:solidFill>
                <a:latin typeface="Century Gothic" panose="020F0302020204030204"/>
              </a:rPr>
              <a:t> </a:t>
            </a:r>
            <a:r>
              <a:rPr lang="en-GB" sz="3200" dirty="0" err="1">
                <a:solidFill>
                  <a:srgbClr val="115076"/>
                </a:solidFill>
                <a:latin typeface="Century Gothic" panose="020F0302020204030204"/>
              </a:rPr>
              <a:t>donne</a:t>
            </a:r>
            <a:r>
              <a:rPr lang="en-GB" sz="3200" dirty="0">
                <a:solidFill>
                  <a:srgbClr val="115076"/>
                </a:solidFill>
                <a:latin typeface="Century Gothic" panose="020F0302020204030204"/>
              </a:rPr>
              <a:t> </a:t>
            </a:r>
            <a:r>
              <a:rPr lang="en-GB" sz="3200" dirty="0" err="1">
                <a:solidFill>
                  <a:srgbClr val="115076"/>
                </a:solidFill>
                <a:latin typeface="Century Gothic" panose="020F0302020204030204"/>
              </a:rPr>
              <a:t>une</a:t>
            </a:r>
            <a:r>
              <a:rPr lang="en-GB" sz="3200" dirty="0">
                <a:solidFill>
                  <a:srgbClr val="115076"/>
                </a:solidFill>
                <a:latin typeface="Century Gothic" panose="020F0302020204030204"/>
              </a:rPr>
              <a:t> </a:t>
            </a:r>
            <a:r>
              <a:rPr lang="en-GB" sz="3200" dirty="0" err="1">
                <a:solidFill>
                  <a:srgbClr val="115076"/>
                </a:solidFill>
                <a:latin typeface="Century Gothic" panose="020F0302020204030204"/>
              </a:rPr>
              <a:t>présentation</a:t>
            </a:r>
            <a:r>
              <a:rPr lang="en-GB" sz="3200" dirty="0">
                <a:solidFill>
                  <a:srgbClr val="115076"/>
                </a:solidFill>
                <a:latin typeface="Century Gothic" panose="020F0302020204030204"/>
              </a:rPr>
              <a:t> </a:t>
            </a:r>
            <a:r>
              <a:rPr lang="en-GB" sz="3200" dirty="0" err="1">
                <a:solidFill>
                  <a:srgbClr val="115076"/>
                </a:solidFill>
                <a:latin typeface="Century Gothic" panose="020F0302020204030204"/>
              </a:rPr>
              <a:t>en</a:t>
            </a:r>
            <a:r>
              <a:rPr lang="en-GB" sz="3200" dirty="0">
                <a:solidFill>
                  <a:srgbClr val="115076"/>
                </a:solidFill>
                <a:latin typeface="Century Gothic" panose="020F0302020204030204"/>
              </a:rPr>
              <a:t> </a:t>
            </a:r>
            <a:r>
              <a:rPr lang="en-GB" sz="3200" dirty="0" err="1">
                <a:solidFill>
                  <a:srgbClr val="115076"/>
                </a:solidFill>
                <a:latin typeface="Century Gothic" panose="020F0302020204030204"/>
              </a:rPr>
              <a:t>classe</a:t>
            </a:r>
            <a:r>
              <a:rPr lang="en-GB" sz="3200" dirty="0">
                <a:solidFill>
                  <a:srgbClr val="115076"/>
                </a:solidFill>
                <a:latin typeface="Century Gothic" panose="020F0302020204030204"/>
              </a:rPr>
              <a:t> sur le </a:t>
            </a:r>
            <a:r>
              <a:rPr lang="en-GB" sz="3200" dirty="0" err="1">
                <a:solidFill>
                  <a:srgbClr val="115076"/>
                </a:solidFill>
                <a:latin typeface="Century Gothic" panose="020F0302020204030204"/>
              </a:rPr>
              <a:t>système</a:t>
            </a:r>
            <a:r>
              <a:rPr lang="en-GB" sz="3200" dirty="0">
                <a:solidFill>
                  <a:srgbClr val="115076"/>
                </a:solidFill>
                <a:latin typeface="Century Gothic" panose="020F0302020204030204"/>
              </a:rPr>
              <a:t> </a:t>
            </a:r>
            <a:r>
              <a:rPr lang="en-GB" sz="3200" dirty="0" err="1">
                <a:solidFill>
                  <a:srgbClr val="115076"/>
                </a:solidFill>
                <a:latin typeface="Century Gothic" panose="020F0302020204030204"/>
              </a:rPr>
              <a:t>scolaire</a:t>
            </a:r>
            <a:r>
              <a:rPr lang="en-GB" sz="3200" dirty="0">
                <a:solidFill>
                  <a:srgbClr val="115076"/>
                </a:solidFill>
                <a:latin typeface="Century Gothic" panose="020F0302020204030204"/>
              </a:rPr>
              <a:t> </a:t>
            </a:r>
            <a:r>
              <a:rPr lang="en-GB" sz="3200" dirty="0" err="1">
                <a:solidFill>
                  <a:srgbClr val="115076"/>
                </a:solidFill>
                <a:latin typeface="Century Gothic" panose="020F0302020204030204"/>
              </a:rPr>
              <a:t>en</a:t>
            </a:r>
            <a:r>
              <a:rPr lang="en-GB" sz="3200" dirty="0">
                <a:solidFill>
                  <a:srgbClr val="115076"/>
                </a:solidFill>
                <a:latin typeface="Century Gothic" panose="020F0302020204030204"/>
              </a:rPr>
              <a:t> France.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Écoute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et </a:t>
            </a:r>
            <a:r>
              <a:rPr kumimoji="0" lang="en-GB" sz="3200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prends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des notes.</a:t>
            </a:r>
          </a:p>
        </p:txBody>
      </p:sp>
      <p:pic>
        <p:nvPicPr>
          <p:cNvPr id="13" name="Picture 12" descr="background rectangle">
            <a:extLst>
              <a:ext uri="{FF2B5EF4-FFF2-40B4-BE49-F238E27FC236}">
                <a16:creationId xmlns="" xmlns:a16="http://schemas.microsoft.com/office/drawing/2014/main" id="{3B471AE0-DBB0-4206-8657-541D4F7F9C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="" xmlns:a16="http://schemas.microsoft.com/office/drawing/2014/main" id="{1AFE5C65-43DD-4734-B61F-C22280F0A08B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715000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>
                <a:solidFill>
                  <a:prstClr val="white"/>
                </a:solidFill>
              </a:rPr>
              <a:t>Léa</a:t>
            </a:r>
            <a:r>
              <a:rPr lang="en-GB" sz="3600" b="1" dirty="0">
                <a:solidFill>
                  <a:prstClr val="white"/>
                </a:solidFill>
              </a:rPr>
              <a:t> </a:t>
            </a:r>
            <a:r>
              <a:rPr lang="en-GB" sz="3600" b="1" dirty="0" err="1">
                <a:solidFill>
                  <a:prstClr val="white"/>
                </a:solidFill>
              </a:rPr>
              <a:t>parle</a:t>
            </a:r>
            <a:r>
              <a:rPr lang="en-GB" sz="3600" b="1" dirty="0">
                <a:solidFill>
                  <a:prstClr val="white"/>
                </a:solidFill>
              </a:rPr>
              <a:t> des </a:t>
            </a:r>
            <a:r>
              <a:rPr lang="en-GB" sz="3600" b="1" dirty="0" err="1">
                <a:solidFill>
                  <a:prstClr val="white"/>
                </a:solidFill>
              </a:rPr>
              <a:t>écoles</a:t>
            </a:r>
            <a:r>
              <a:rPr lang="en-GB" sz="3600" b="1" dirty="0">
                <a:solidFill>
                  <a:prstClr val="white"/>
                </a:solidFill>
              </a:rPr>
              <a:t> </a:t>
            </a:r>
            <a:r>
              <a:rPr lang="en-GB" sz="3600" b="1" dirty="0" err="1">
                <a:solidFill>
                  <a:prstClr val="white"/>
                </a:solidFill>
              </a:rPr>
              <a:t>en</a:t>
            </a:r>
            <a:r>
              <a:rPr lang="en-GB" sz="3600" b="1" dirty="0">
                <a:solidFill>
                  <a:prstClr val="white"/>
                </a:solidFill>
              </a:rPr>
              <a:t> France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 </a:t>
            </a:r>
          </a:p>
        </p:txBody>
      </p:sp>
      <p:sp>
        <p:nvSpPr>
          <p:cNvPr id="17" name="Rounded Rectangle 46">
            <a:extLst>
              <a:ext uri="{FF2B5EF4-FFF2-40B4-BE49-F238E27FC236}">
                <a16:creationId xmlns="" xmlns:a16="http://schemas.microsoft.com/office/drawing/2014/main" id="{1E8B3F3C-A916-4663-809C-A612C6272018}"/>
              </a:ext>
            </a:extLst>
          </p:cNvPr>
          <p:cNvSpPr/>
          <p:nvPr/>
        </p:nvSpPr>
        <p:spPr>
          <a:xfrm>
            <a:off x="8509000" y="249869"/>
            <a:ext cx="3400921" cy="421193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couter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438" y="3365848"/>
            <a:ext cx="2482888" cy="248288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263806" y="2911491"/>
            <a:ext cx="4643427" cy="3059015"/>
            <a:chOff x="5263806" y="2911491"/>
            <a:chExt cx="4643427" cy="30590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3806" y="2911491"/>
              <a:ext cx="4643427" cy="305901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558590" y="3506035"/>
              <a:ext cx="353728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</a:rPr>
                <a:t>Les </a:t>
              </a:r>
              <a:r>
                <a:rPr lang="en-GB" sz="2000" b="1" dirty="0" err="1">
                  <a:solidFill>
                    <a:schemeClr val="bg1"/>
                  </a:solidFill>
                </a:rPr>
                <a:t>différentes</a:t>
              </a:r>
              <a:r>
                <a:rPr lang="en-GB" sz="2000" b="1" dirty="0">
                  <a:solidFill>
                    <a:schemeClr val="bg1"/>
                  </a:solidFill>
                </a:rPr>
                <a:t> écoles </a:t>
              </a:r>
              <a:r>
                <a:rPr lang="en-GB" sz="2000" b="1" dirty="0" err="1">
                  <a:solidFill>
                    <a:schemeClr val="bg1"/>
                  </a:solidFill>
                </a:rPr>
                <a:t>en</a:t>
              </a:r>
              <a:r>
                <a:rPr lang="en-GB" sz="2000" b="1" dirty="0">
                  <a:solidFill>
                    <a:schemeClr val="bg1"/>
                  </a:solidFill>
                </a:rPr>
                <a:t> France.</a:t>
              </a:r>
            </a:p>
            <a:p>
              <a:endParaRPr lang="en-GB" sz="2000" b="1" dirty="0">
                <a:solidFill>
                  <a:schemeClr val="bg1"/>
                </a:solidFill>
              </a:endParaRPr>
            </a:p>
            <a:p>
              <a:r>
                <a:rPr lang="en-GB" sz="2000" b="1" dirty="0" err="1">
                  <a:solidFill>
                    <a:schemeClr val="bg1"/>
                  </a:solidFill>
                </a:rPr>
                <a:t>Présentation</a:t>
              </a:r>
              <a:r>
                <a:rPr lang="en-GB" sz="2000" b="1" dirty="0">
                  <a:solidFill>
                    <a:schemeClr val="bg1"/>
                  </a:solidFill>
                </a:rPr>
                <a:t> de </a:t>
              </a:r>
              <a:r>
                <a:rPr lang="en-GB" sz="2000" b="1" dirty="0" err="1">
                  <a:solidFill>
                    <a:schemeClr val="bg1"/>
                  </a:solidFill>
                </a:rPr>
                <a:t>Léa</a:t>
              </a:r>
              <a:r>
                <a:rPr lang="en-GB" sz="2000" b="1" dirty="0">
                  <a:solidFill>
                    <a:schemeClr val="bg1"/>
                  </a:solidFill>
                </a:rPr>
                <a:t>. </a:t>
              </a:r>
            </a:p>
          </p:txBody>
        </p:sp>
      </p:grpSp>
      <p:pic>
        <p:nvPicPr>
          <p:cNvPr id="6" name="full audio">
            <a:hlinkClick r:id="" action="ppaction://media"/>
            <a:extLst>
              <a:ext uri="{FF2B5EF4-FFF2-40B4-BE49-F238E27FC236}">
                <a16:creationId xmlns="" xmlns:a16="http://schemas.microsoft.com/office/drawing/2014/main" id="{C51E902C-ED54-4272-B8B8-8857E677D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52801" y="2498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88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8942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Abdel au </a:t>
            </a:r>
            <a:r>
              <a:rPr lang="en-GB" sz="3600" b="1" dirty="0" err="1">
                <a:solidFill>
                  <a:schemeClr val="bg1"/>
                </a:solidFill>
              </a:rPr>
              <a:t>téléphone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BD546021-CFE1-4025-97B5-9D9F41992716}"/>
              </a:ext>
            </a:extLst>
          </p:cNvPr>
          <p:cNvSpPr txBox="1">
            <a:spLocks/>
          </p:cNvSpPr>
          <p:nvPr/>
        </p:nvSpPr>
        <p:spPr>
          <a:xfrm>
            <a:off x="1226454" y="1510480"/>
            <a:ext cx="108000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115076"/>
                </a:solidFill>
              </a:rPr>
              <a:t>L’école primaire est pour les élèves de six à onze ans. 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</a:endParaRPr>
          </a:p>
        </p:txBody>
      </p:sp>
      <p:sp>
        <p:nvSpPr>
          <p:cNvPr id="22" name="Action Button: Custom 66" descr="number 1">
            <a:hlinkClick r:id="" action="ppaction://noaction" highlightClick="1">
              <a:snd r:embed="rId3" name="1.wav"/>
            </a:hlinkClick>
            <a:extLst>
              <a:ext uri="{FF2B5EF4-FFF2-40B4-BE49-F238E27FC236}">
                <a16:creationId xmlns="" xmlns:a16="http://schemas.microsoft.com/office/drawing/2014/main" id="{2288E84B-C4D5-4654-892B-9E6CF1C8ACF2}"/>
              </a:ext>
            </a:extLst>
          </p:cNvPr>
          <p:cNvSpPr/>
          <p:nvPr/>
        </p:nvSpPr>
        <p:spPr>
          <a:xfrm>
            <a:off x="188942" y="1600480"/>
            <a:ext cx="720000" cy="720000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E3EAF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7" name="Action Button: Custom 66" descr="number 1">
            <a:hlinkClick r:id="" action="ppaction://noaction" highlightClick="1">
              <a:snd r:embed="rId4" name="2.wav"/>
            </a:hlinkClick>
            <a:extLst>
              <a:ext uri="{FF2B5EF4-FFF2-40B4-BE49-F238E27FC236}">
                <a16:creationId xmlns="" xmlns:a16="http://schemas.microsoft.com/office/drawing/2014/main" id="{9E7A0374-2C6C-40AB-BB52-AA343390E55C}"/>
              </a:ext>
            </a:extLst>
          </p:cNvPr>
          <p:cNvSpPr/>
          <p:nvPr/>
        </p:nvSpPr>
        <p:spPr>
          <a:xfrm>
            <a:off x="188942" y="2498293"/>
            <a:ext cx="720000" cy="720000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E3EAF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28" name="Action Button: Custom 66" descr="number 1">
            <a:hlinkClick r:id="" action="ppaction://noaction" highlightClick="1">
              <a:snd r:embed="rId5" name="3.wav"/>
            </a:hlinkClick>
            <a:extLst>
              <a:ext uri="{FF2B5EF4-FFF2-40B4-BE49-F238E27FC236}">
                <a16:creationId xmlns="" xmlns:a16="http://schemas.microsoft.com/office/drawing/2014/main" id="{0EA57DE8-480E-474A-9BAB-5EA74D1D97FE}"/>
              </a:ext>
            </a:extLst>
          </p:cNvPr>
          <p:cNvSpPr/>
          <p:nvPr/>
        </p:nvSpPr>
        <p:spPr>
          <a:xfrm>
            <a:off x="188942" y="3393919"/>
            <a:ext cx="720000" cy="720000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E3EAF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29" name="Action Button: Custom 66" descr="number 1">
            <a:hlinkClick r:id="" action="ppaction://noaction" highlightClick="1">
              <a:snd r:embed="rId6" name="4.wav"/>
            </a:hlinkClick>
            <a:extLst>
              <a:ext uri="{FF2B5EF4-FFF2-40B4-BE49-F238E27FC236}">
                <a16:creationId xmlns="" xmlns:a16="http://schemas.microsoft.com/office/drawing/2014/main" id="{5E63E3C2-DD09-4E20-80E8-FA8798D687BC}"/>
              </a:ext>
            </a:extLst>
          </p:cNvPr>
          <p:cNvSpPr/>
          <p:nvPr/>
        </p:nvSpPr>
        <p:spPr>
          <a:xfrm>
            <a:off x="188942" y="4289545"/>
            <a:ext cx="720000" cy="720000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E3EAF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30" name="Action Button: Custom 66" descr="number 1">
            <a:hlinkClick r:id="" action="ppaction://noaction" highlightClick="1">
              <a:snd r:embed="rId7" name="61-5.wav"/>
            </a:hlinkClick>
            <a:extLst>
              <a:ext uri="{FF2B5EF4-FFF2-40B4-BE49-F238E27FC236}">
                <a16:creationId xmlns="" xmlns:a16="http://schemas.microsoft.com/office/drawing/2014/main" id="{0A125EBE-7EEE-457B-8E66-A42D2DDB9244}"/>
              </a:ext>
            </a:extLst>
          </p:cNvPr>
          <p:cNvSpPr/>
          <p:nvPr/>
        </p:nvSpPr>
        <p:spPr>
          <a:xfrm>
            <a:off x="188942" y="5186539"/>
            <a:ext cx="720000" cy="720000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E3EAF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35" name="Title 11">
            <a:extLst>
              <a:ext uri="{FF2B5EF4-FFF2-40B4-BE49-F238E27FC236}">
                <a16:creationId xmlns="" xmlns:a16="http://schemas.microsoft.com/office/drawing/2014/main" id="{C00C0474-8405-4450-BCE2-7DB2E53D1663}"/>
              </a:ext>
            </a:extLst>
          </p:cNvPr>
          <p:cNvSpPr txBox="1">
            <a:spLocks/>
          </p:cNvSpPr>
          <p:nvPr/>
        </p:nvSpPr>
        <p:spPr>
          <a:xfrm>
            <a:off x="1203058" y="3318724"/>
            <a:ext cx="108000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115076"/>
                </a:solidFill>
              </a:rPr>
              <a:t>Le collège est pour les élèves de onze à quinze ans.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6" name="Title 11">
            <a:extLst>
              <a:ext uri="{FF2B5EF4-FFF2-40B4-BE49-F238E27FC236}">
                <a16:creationId xmlns="" xmlns:a16="http://schemas.microsoft.com/office/drawing/2014/main" id="{C3A58F06-6FE2-468F-BB18-826150949ADB}"/>
              </a:ext>
            </a:extLst>
          </p:cNvPr>
          <p:cNvSpPr txBox="1">
            <a:spLocks/>
          </p:cNvSpPr>
          <p:nvPr/>
        </p:nvSpPr>
        <p:spPr>
          <a:xfrm>
            <a:off x="1226454" y="4222846"/>
            <a:ext cx="108000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On</a:t>
            </a:r>
            <a:r>
              <a:rPr kumimoji="0" lang="fr-FR" sz="2000" b="1" i="0" u="none" strike="noStrike" kern="1200" cap="none" spc="0" normalizeH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ne porte pas d’uniforme.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7" name="Title 11">
            <a:extLst>
              <a:ext uri="{FF2B5EF4-FFF2-40B4-BE49-F238E27FC236}">
                <a16:creationId xmlns="" xmlns:a16="http://schemas.microsoft.com/office/drawing/2014/main" id="{3EB6C2AD-35E2-40F2-BB8F-1B091712D9FE}"/>
              </a:ext>
            </a:extLst>
          </p:cNvPr>
          <p:cNvSpPr txBox="1">
            <a:spLocks/>
          </p:cNvSpPr>
          <p:nvPr/>
        </p:nvSpPr>
        <p:spPr>
          <a:xfrm>
            <a:off x="1203058" y="2414602"/>
            <a:ext cx="108000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115076"/>
                </a:solidFill>
              </a:rPr>
              <a:t>On ne va pas à l’école le mercredi après-midi.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</a:endParaRPr>
          </a:p>
        </p:txBody>
      </p:sp>
      <p:sp>
        <p:nvSpPr>
          <p:cNvPr id="38" name="Title 11">
            <a:extLst>
              <a:ext uri="{FF2B5EF4-FFF2-40B4-BE49-F238E27FC236}">
                <a16:creationId xmlns="" xmlns:a16="http://schemas.microsoft.com/office/drawing/2014/main" id="{B38B65EB-5BA8-4C15-9EE1-3E57227D68D5}"/>
              </a:ext>
            </a:extLst>
          </p:cNvPr>
          <p:cNvSpPr txBox="1">
            <a:spLocks/>
          </p:cNvSpPr>
          <p:nvPr/>
        </p:nvSpPr>
        <p:spPr>
          <a:xfrm>
            <a:off x="1226454" y="5126967"/>
            <a:ext cx="108000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</a:endParaRPr>
          </a:p>
        </p:txBody>
      </p:sp>
      <p:pic>
        <p:nvPicPr>
          <p:cNvPr id="17" name="Picture 16" descr="background rectangle">
            <a:extLst>
              <a:ext uri="{FF2B5EF4-FFF2-40B4-BE49-F238E27FC236}">
                <a16:creationId xmlns="" xmlns:a16="http://schemas.microsoft.com/office/drawing/2014/main" id="{94C714EC-FC03-48E6-809C-6EE99256D2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8" name="Title 3">
            <a:extLst>
              <a:ext uri="{FF2B5EF4-FFF2-40B4-BE49-F238E27FC236}">
                <a16:creationId xmlns="" xmlns:a16="http://schemas.microsoft.com/office/drawing/2014/main" id="{B68E6453-90C6-421F-82B8-DF0D8C139502}"/>
              </a:ext>
            </a:extLst>
          </p:cNvPr>
          <p:cNvSpPr txBox="1">
            <a:spLocks/>
          </p:cNvSpPr>
          <p:nvPr/>
        </p:nvSpPr>
        <p:spPr>
          <a:xfrm>
            <a:off x="0" y="296864"/>
            <a:ext cx="5265384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9" name="Rounded Rectangle 46">
            <a:extLst>
              <a:ext uri="{FF2B5EF4-FFF2-40B4-BE49-F238E27FC236}">
                <a16:creationId xmlns="" xmlns:a16="http://schemas.microsoft.com/office/drawing/2014/main" id="{DC0B7A53-58C6-425D-9425-B25C7A0C47BD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324" y="94789"/>
            <a:ext cx="1453944" cy="14539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250" y="202967"/>
            <a:ext cx="2754175" cy="1473049"/>
          </a:xfrm>
          <a:prstGeom prst="rect">
            <a:avLst/>
          </a:prstGeom>
        </p:spPr>
      </p:pic>
      <p:sp>
        <p:nvSpPr>
          <p:cNvPr id="25" name="Title 11">
            <a:extLst>
              <a:ext uri="{FF2B5EF4-FFF2-40B4-BE49-F238E27FC236}">
                <a16:creationId xmlns="" xmlns:a16="http://schemas.microsoft.com/office/drawing/2014/main" id="{C3A58F06-6FE2-468F-BB18-826150949ADB}"/>
              </a:ext>
            </a:extLst>
          </p:cNvPr>
          <p:cNvSpPr txBox="1">
            <a:spLocks/>
          </p:cNvSpPr>
          <p:nvPr/>
        </p:nvSpPr>
        <p:spPr>
          <a:xfrm>
            <a:off x="1249850" y="5122846"/>
            <a:ext cx="108000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115076"/>
                </a:solidFill>
              </a:rPr>
              <a:t>Le déjeuner est très important</a:t>
            </a:r>
            <a:r>
              <a:rPr kumimoji="0" lang="fr-FR" sz="2000" b="1" i="0" u="none" strike="noStrike" kern="1200" cap="none" spc="0" normalizeH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Chaque jour, on mange les repas à table à la cantine.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" y="472946"/>
            <a:ext cx="6096000" cy="4385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2500" b="1" dirty="0" err="1">
                <a:solidFill>
                  <a:prstClr val="white"/>
                </a:solidFill>
              </a:rPr>
              <a:t>Léa</a:t>
            </a:r>
            <a:r>
              <a:rPr lang="en-GB" sz="2500" b="1" dirty="0">
                <a:solidFill>
                  <a:prstClr val="white"/>
                </a:solidFill>
              </a:rPr>
              <a:t> </a:t>
            </a:r>
            <a:r>
              <a:rPr lang="en-GB" sz="2500" b="1" dirty="0" err="1">
                <a:solidFill>
                  <a:prstClr val="white"/>
                </a:solidFill>
              </a:rPr>
              <a:t>parle</a:t>
            </a:r>
            <a:r>
              <a:rPr lang="en-GB" sz="2500" b="1" dirty="0">
                <a:solidFill>
                  <a:prstClr val="white"/>
                </a:solidFill>
              </a:rPr>
              <a:t> des </a:t>
            </a:r>
            <a:r>
              <a:rPr lang="en-GB" sz="2500" b="1" dirty="0" err="1">
                <a:solidFill>
                  <a:prstClr val="white"/>
                </a:solidFill>
              </a:rPr>
              <a:t>écoles</a:t>
            </a:r>
            <a:r>
              <a:rPr lang="en-GB" sz="2500" b="1" dirty="0">
                <a:solidFill>
                  <a:prstClr val="white"/>
                </a:solidFill>
              </a:rPr>
              <a:t> </a:t>
            </a:r>
            <a:r>
              <a:rPr lang="en-GB" sz="2500" b="1" dirty="0" err="1">
                <a:solidFill>
                  <a:prstClr val="white"/>
                </a:solidFill>
              </a:rPr>
              <a:t>en</a:t>
            </a:r>
            <a:r>
              <a:rPr lang="en-GB" sz="2500" b="1" dirty="0">
                <a:solidFill>
                  <a:prstClr val="white"/>
                </a:solidFill>
              </a:rPr>
              <a:t> France</a:t>
            </a:r>
            <a:r>
              <a:rPr lang="en-GB" sz="25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44141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8942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Abdel au </a:t>
            </a:r>
            <a:r>
              <a:rPr lang="en-GB" sz="3600" b="1" dirty="0" err="1">
                <a:solidFill>
                  <a:schemeClr val="bg1"/>
                </a:solidFill>
              </a:rPr>
              <a:t>téléphone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BD546021-CFE1-4025-97B5-9D9F41992716}"/>
              </a:ext>
            </a:extLst>
          </p:cNvPr>
          <p:cNvSpPr txBox="1">
            <a:spLocks/>
          </p:cNvSpPr>
          <p:nvPr/>
        </p:nvSpPr>
        <p:spPr>
          <a:xfrm>
            <a:off x="1226454" y="1485428"/>
            <a:ext cx="108000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endParaRPr lang="fr-FR" sz="2000" b="1" dirty="0">
              <a:solidFill>
                <a:srgbClr val="115076"/>
              </a:solidFill>
            </a:endParaRPr>
          </a:p>
          <a:p>
            <a:pPr>
              <a:defRPr/>
            </a:pPr>
            <a:r>
              <a:rPr lang="fr-FR" sz="2000" b="1" dirty="0">
                <a:solidFill>
                  <a:srgbClr val="115076"/>
                </a:solidFill>
              </a:rPr>
              <a:t>Les professeurs donnent des notes sur vingt aux élèves. </a:t>
            </a:r>
          </a:p>
          <a:p>
            <a:pPr>
              <a:defRPr/>
            </a:pPr>
            <a:endParaRPr lang="fr-FR" sz="2000" b="1" dirty="0">
              <a:solidFill>
                <a:srgbClr val="115076"/>
              </a:solidFill>
            </a:endParaRPr>
          </a:p>
        </p:txBody>
      </p:sp>
      <p:sp>
        <p:nvSpPr>
          <p:cNvPr id="22" name="Action Button: Custom 66" descr="number 1">
            <a:hlinkClick r:id="" action="ppaction://noaction" highlightClick="1">
              <a:snd r:embed="rId3" name="6.wav"/>
            </a:hlinkClick>
            <a:extLst>
              <a:ext uri="{FF2B5EF4-FFF2-40B4-BE49-F238E27FC236}">
                <a16:creationId xmlns="" xmlns:a16="http://schemas.microsoft.com/office/drawing/2014/main" id="{2288E84B-C4D5-4654-892B-9E6CF1C8ACF2}"/>
              </a:ext>
            </a:extLst>
          </p:cNvPr>
          <p:cNvSpPr/>
          <p:nvPr/>
        </p:nvSpPr>
        <p:spPr>
          <a:xfrm>
            <a:off x="188942" y="1575428"/>
            <a:ext cx="720000" cy="720000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E3EAF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27" name="Action Button: Custom 66" descr="number 1">
            <a:hlinkClick r:id="" action="ppaction://noaction" highlightClick="1">
              <a:snd r:embed="rId4" name="7.wav"/>
            </a:hlinkClick>
            <a:extLst>
              <a:ext uri="{FF2B5EF4-FFF2-40B4-BE49-F238E27FC236}">
                <a16:creationId xmlns="" xmlns:a16="http://schemas.microsoft.com/office/drawing/2014/main" id="{9E7A0374-2C6C-40AB-BB52-AA343390E55C}"/>
              </a:ext>
            </a:extLst>
          </p:cNvPr>
          <p:cNvSpPr/>
          <p:nvPr/>
        </p:nvSpPr>
        <p:spPr>
          <a:xfrm>
            <a:off x="188942" y="2473241"/>
            <a:ext cx="720000" cy="720000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E3EAF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7</a:t>
            </a:r>
          </a:p>
        </p:txBody>
      </p:sp>
      <p:sp>
        <p:nvSpPr>
          <p:cNvPr id="28" name="Action Button: Custom 66" descr="number 1">
            <a:hlinkClick r:id="" action="ppaction://noaction" highlightClick="1">
              <a:snd r:embed="rId5" name="8.wav"/>
            </a:hlinkClick>
            <a:extLst>
              <a:ext uri="{FF2B5EF4-FFF2-40B4-BE49-F238E27FC236}">
                <a16:creationId xmlns="" xmlns:a16="http://schemas.microsoft.com/office/drawing/2014/main" id="{0EA57DE8-480E-474A-9BAB-5EA74D1D97FE}"/>
              </a:ext>
            </a:extLst>
          </p:cNvPr>
          <p:cNvSpPr/>
          <p:nvPr/>
        </p:nvSpPr>
        <p:spPr>
          <a:xfrm>
            <a:off x="188942" y="3368867"/>
            <a:ext cx="720000" cy="720000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E3EAF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8</a:t>
            </a:r>
          </a:p>
        </p:txBody>
      </p:sp>
      <p:sp>
        <p:nvSpPr>
          <p:cNvPr id="29" name="Action Button: Custom 66" descr="number 1">
            <a:hlinkClick r:id="" action="ppaction://noaction" highlightClick="1">
              <a:snd r:embed="rId6" name="9.wav"/>
            </a:hlinkClick>
            <a:extLst>
              <a:ext uri="{FF2B5EF4-FFF2-40B4-BE49-F238E27FC236}">
                <a16:creationId xmlns="" xmlns:a16="http://schemas.microsoft.com/office/drawing/2014/main" id="{5E63E3C2-DD09-4E20-80E8-FA8798D687BC}"/>
              </a:ext>
            </a:extLst>
          </p:cNvPr>
          <p:cNvSpPr/>
          <p:nvPr/>
        </p:nvSpPr>
        <p:spPr>
          <a:xfrm>
            <a:off x="188942" y="4264493"/>
            <a:ext cx="720000" cy="720000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E3EAF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9</a:t>
            </a:r>
          </a:p>
        </p:txBody>
      </p:sp>
      <p:sp>
        <p:nvSpPr>
          <p:cNvPr id="30" name="Action Button: Custom 66" descr="number 1">
            <a:hlinkClick r:id="" action="ppaction://noaction" highlightClick="1">
              <a:snd r:embed="rId7" name="10.wav"/>
            </a:hlinkClick>
            <a:extLst>
              <a:ext uri="{FF2B5EF4-FFF2-40B4-BE49-F238E27FC236}">
                <a16:creationId xmlns="" xmlns:a16="http://schemas.microsoft.com/office/drawing/2014/main" id="{0A125EBE-7EEE-457B-8E66-A42D2DDB9244}"/>
              </a:ext>
            </a:extLst>
          </p:cNvPr>
          <p:cNvSpPr/>
          <p:nvPr/>
        </p:nvSpPr>
        <p:spPr>
          <a:xfrm>
            <a:off x="188942" y="5161487"/>
            <a:ext cx="720000" cy="720000"/>
          </a:xfrm>
          <a:prstGeom prst="actionButtonBlank">
            <a:avLst/>
          </a:prstGeom>
          <a:solidFill>
            <a:srgbClr val="115076"/>
          </a:solidFill>
          <a:ln w="28575">
            <a:solidFill>
              <a:srgbClr val="E3EAF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10</a:t>
            </a:r>
          </a:p>
        </p:txBody>
      </p:sp>
      <p:sp>
        <p:nvSpPr>
          <p:cNvPr id="35" name="Title 11">
            <a:extLst>
              <a:ext uri="{FF2B5EF4-FFF2-40B4-BE49-F238E27FC236}">
                <a16:creationId xmlns="" xmlns:a16="http://schemas.microsoft.com/office/drawing/2014/main" id="{C00C0474-8405-4450-BCE2-7DB2E53D1663}"/>
              </a:ext>
            </a:extLst>
          </p:cNvPr>
          <p:cNvSpPr txBox="1">
            <a:spLocks/>
          </p:cNvSpPr>
          <p:nvPr/>
        </p:nvSpPr>
        <p:spPr>
          <a:xfrm>
            <a:off x="1226454" y="3368867"/>
            <a:ext cx="108000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fr-FR" sz="2000" b="1" i="0" u="none" strike="noStrike" kern="1200" cap="none" spc="0" normalizeH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Si on a une mauvaise note à la fin de l’année*, on doit redoubler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</a:t>
            </a:r>
          </a:p>
        </p:txBody>
      </p:sp>
      <p:pic>
        <p:nvPicPr>
          <p:cNvPr id="15" name="Picture 14" descr="background rectangle">
            <a:extLst>
              <a:ext uri="{FF2B5EF4-FFF2-40B4-BE49-F238E27FC236}">
                <a16:creationId xmlns="" xmlns:a16="http://schemas.microsoft.com/office/drawing/2014/main" id="{14A4A17C-51B6-4EBF-AF48-28A352C80C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="" xmlns:a16="http://schemas.microsoft.com/office/drawing/2014/main" id="{3254628B-6091-45F9-A328-0BF3C9F93C9C}"/>
              </a:ext>
            </a:extLst>
          </p:cNvPr>
          <p:cNvSpPr txBox="1">
            <a:spLocks/>
          </p:cNvSpPr>
          <p:nvPr/>
        </p:nvSpPr>
        <p:spPr>
          <a:xfrm>
            <a:off x="0" y="466269"/>
            <a:ext cx="5265384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3600" b="1" dirty="0" err="1">
                <a:solidFill>
                  <a:prstClr val="white"/>
                </a:solidFill>
              </a:rPr>
              <a:t>Léa</a:t>
            </a:r>
            <a:r>
              <a:rPr lang="en-GB" sz="3600" b="1" dirty="0">
                <a:solidFill>
                  <a:prstClr val="white"/>
                </a:solidFill>
              </a:rPr>
              <a:t> </a:t>
            </a:r>
            <a:r>
              <a:rPr lang="en-GB" sz="3600" b="1" dirty="0" err="1">
                <a:solidFill>
                  <a:prstClr val="white"/>
                </a:solidFill>
              </a:rPr>
              <a:t>parle</a:t>
            </a:r>
            <a:r>
              <a:rPr lang="en-GB" sz="3600" b="1" dirty="0">
                <a:solidFill>
                  <a:prstClr val="white"/>
                </a:solidFill>
              </a:rPr>
              <a:t> des </a:t>
            </a:r>
            <a:r>
              <a:rPr lang="en-GB" sz="3600" b="1" dirty="0" err="1">
                <a:solidFill>
                  <a:prstClr val="white"/>
                </a:solidFill>
              </a:rPr>
              <a:t>écoles</a:t>
            </a:r>
            <a:r>
              <a:rPr lang="en-GB" sz="3600" b="1" dirty="0">
                <a:solidFill>
                  <a:prstClr val="white"/>
                </a:solidFill>
              </a:rPr>
              <a:t> </a:t>
            </a:r>
            <a:r>
              <a:rPr lang="en-GB" sz="3600" b="1" dirty="0" err="1">
                <a:solidFill>
                  <a:prstClr val="white"/>
                </a:solidFill>
              </a:rPr>
              <a:t>en</a:t>
            </a:r>
            <a:r>
              <a:rPr lang="en-GB" sz="3600" b="1" dirty="0">
                <a:solidFill>
                  <a:prstClr val="white"/>
                </a:solidFill>
              </a:rPr>
              <a:t> France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</a:p>
        </p:txBody>
      </p:sp>
      <p:sp>
        <p:nvSpPr>
          <p:cNvPr id="17" name="Rounded Rectangle 46">
            <a:extLst>
              <a:ext uri="{FF2B5EF4-FFF2-40B4-BE49-F238E27FC236}">
                <a16:creationId xmlns="" xmlns:a16="http://schemas.microsoft.com/office/drawing/2014/main" id="{73B21E3C-3BBF-4C5E-90D0-29E296298FCC}"/>
              </a:ext>
            </a:extLst>
          </p:cNvPr>
          <p:cNvSpPr/>
          <p:nvPr/>
        </p:nvSpPr>
        <p:spPr>
          <a:xfrm>
            <a:off x="10277475" y="249869"/>
            <a:ext cx="1632445" cy="400919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itle 11">
            <a:extLst>
              <a:ext uri="{FF2B5EF4-FFF2-40B4-BE49-F238E27FC236}">
                <a16:creationId xmlns="" xmlns:a16="http://schemas.microsoft.com/office/drawing/2014/main" id="{BD546021-CFE1-4025-97B5-9D9F41992716}"/>
              </a:ext>
            </a:extLst>
          </p:cNvPr>
          <p:cNvSpPr txBox="1">
            <a:spLocks/>
          </p:cNvSpPr>
          <p:nvPr/>
        </p:nvSpPr>
        <p:spPr>
          <a:xfrm>
            <a:off x="1226454" y="2383241"/>
            <a:ext cx="108000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2000" b="1" dirty="0">
                <a:solidFill>
                  <a:srgbClr val="115076"/>
                </a:solidFill>
              </a:rPr>
              <a:t>Pour réussir un examen, un élève doit avoir une note de dix sur vingt (au minimum).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9" name="Title 11">
            <a:extLst>
              <a:ext uri="{FF2B5EF4-FFF2-40B4-BE49-F238E27FC236}">
                <a16:creationId xmlns="" xmlns:a16="http://schemas.microsoft.com/office/drawing/2014/main" id="{C00C0474-8405-4450-BCE2-7DB2E53D1663}"/>
              </a:ext>
            </a:extLst>
          </p:cNvPr>
          <p:cNvSpPr txBox="1">
            <a:spLocks/>
          </p:cNvSpPr>
          <p:nvPr/>
        </p:nvSpPr>
        <p:spPr>
          <a:xfrm>
            <a:off x="1226454" y="4181054"/>
            <a:ext cx="108000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115076"/>
                </a:solidFill>
              </a:rPr>
              <a:t>Le lycée est pour les élèves de quinze à dix-huit ans.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0" name="Title 11">
            <a:extLst>
              <a:ext uri="{FF2B5EF4-FFF2-40B4-BE49-F238E27FC236}">
                <a16:creationId xmlns="" xmlns:a16="http://schemas.microsoft.com/office/drawing/2014/main" id="{C00C0474-8405-4450-BCE2-7DB2E53D1663}"/>
              </a:ext>
            </a:extLst>
          </p:cNvPr>
          <p:cNvSpPr txBox="1">
            <a:spLocks/>
          </p:cNvSpPr>
          <p:nvPr/>
        </p:nvSpPr>
        <p:spPr>
          <a:xfrm>
            <a:off x="1226454" y="5071487"/>
            <a:ext cx="108000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fr-FR" sz="2000" b="1" dirty="0">
                <a:solidFill>
                  <a:srgbClr val="115076"/>
                </a:solidFill>
              </a:rPr>
              <a:t>Au lycée, on prépare le baccalauréat. Si on réussit, on peut aller à l’université. 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9110547" y="3165435"/>
            <a:ext cx="2915908" cy="1976340"/>
          </a:xfrm>
          <a:prstGeom prst="wedgeRoundRectCallout">
            <a:avLst>
              <a:gd name="adj1" fmla="val -65598"/>
              <a:gd name="adj2" fmla="val -22584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‘</a:t>
            </a:r>
            <a:r>
              <a:rPr lang="en-GB" sz="2000" b="1" dirty="0" err="1"/>
              <a:t>Redoubler</a:t>
            </a:r>
            <a:r>
              <a:rPr lang="en-GB" sz="2000" dirty="0"/>
              <a:t>’ means to repeat a year.  This happens if you are not ready to move up to the next academic year.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1226453" y="5893241"/>
            <a:ext cx="9470122" cy="761792"/>
          </a:xfrm>
          <a:prstGeom prst="wedgeRoundRectCallout">
            <a:avLst>
              <a:gd name="adj1" fmla="val -23715"/>
              <a:gd name="adj2" fmla="val -70517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The ‘</a:t>
            </a:r>
            <a:r>
              <a:rPr lang="en-GB" sz="2000" b="1" dirty="0" err="1"/>
              <a:t>baccalauréat</a:t>
            </a:r>
            <a:r>
              <a:rPr lang="en-GB" sz="2000" dirty="0"/>
              <a:t>’ is the high school leaving qualification you need to get if you want to study at university. You take it at around age 18.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432" y="69160"/>
            <a:ext cx="1453944" cy="14539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358" y="177338"/>
            <a:ext cx="2754175" cy="14730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33930" y="430477"/>
            <a:ext cx="195502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* at the end of the year.</a:t>
            </a:r>
          </a:p>
        </p:txBody>
      </p:sp>
    </p:spTree>
    <p:extLst>
      <p:ext uri="{BB962C8B-B14F-4D97-AF65-F5344CB8AC3E}">
        <p14:creationId xmlns:p14="http://schemas.microsoft.com/office/powerpoint/2010/main" val="1726408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8942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Abdel au </a:t>
            </a:r>
            <a:r>
              <a:rPr lang="en-GB" sz="3600" b="1" dirty="0" err="1">
                <a:solidFill>
                  <a:schemeClr val="bg1"/>
                </a:solidFill>
              </a:rPr>
              <a:t>téléphone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15" name="Picture 14" descr="background rectangle">
            <a:extLst>
              <a:ext uri="{FF2B5EF4-FFF2-40B4-BE49-F238E27FC236}">
                <a16:creationId xmlns="" xmlns:a16="http://schemas.microsoft.com/office/drawing/2014/main" id="{14A4A17C-51B6-4EBF-AF48-28A352C80C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="" xmlns:a16="http://schemas.microsoft.com/office/drawing/2014/main" id="{3254628B-6091-45F9-A328-0BF3C9F93C9C}"/>
              </a:ext>
            </a:extLst>
          </p:cNvPr>
          <p:cNvSpPr txBox="1">
            <a:spLocks/>
          </p:cNvSpPr>
          <p:nvPr/>
        </p:nvSpPr>
        <p:spPr>
          <a:xfrm>
            <a:off x="0" y="343431"/>
            <a:ext cx="5265384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Qui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ù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?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AEABE5B-6012-4DFC-83B6-C7726180A2E6}"/>
              </a:ext>
            </a:extLst>
          </p:cNvPr>
          <p:cNvSpPr txBox="1"/>
          <p:nvPr/>
        </p:nvSpPr>
        <p:spPr>
          <a:xfrm>
            <a:off x="188942" y="1413164"/>
            <a:ext cx="1889240" cy="4708981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115076"/>
                </a:solidFill>
              </a:rPr>
              <a:t>L’école primaire</a:t>
            </a: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E7B965C-50E5-461C-B6D4-3AD92770090F}"/>
              </a:ext>
            </a:extLst>
          </p:cNvPr>
          <p:cNvSpPr txBox="1"/>
          <p:nvPr/>
        </p:nvSpPr>
        <p:spPr>
          <a:xfrm>
            <a:off x="2284002" y="1413164"/>
            <a:ext cx="1889240" cy="4708981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115076"/>
                </a:solidFill>
              </a:rPr>
              <a:t>Le collège</a:t>
            </a: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694ABFE-1EA0-44A3-AE49-4FF497F5DA45}"/>
              </a:ext>
            </a:extLst>
          </p:cNvPr>
          <p:cNvSpPr txBox="1"/>
          <p:nvPr/>
        </p:nvSpPr>
        <p:spPr>
          <a:xfrm>
            <a:off x="4379062" y="1413163"/>
            <a:ext cx="1889240" cy="4708981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115076"/>
                </a:solidFill>
              </a:rPr>
              <a:t>Le lycée</a:t>
            </a:r>
          </a:p>
          <a:p>
            <a:pPr algn="ctr"/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A1383B0-7681-4453-858F-086037ABF652}"/>
              </a:ext>
            </a:extLst>
          </p:cNvPr>
          <p:cNvSpPr txBox="1"/>
          <p:nvPr/>
        </p:nvSpPr>
        <p:spPr>
          <a:xfrm>
            <a:off x="6454313" y="1413162"/>
            <a:ext cx="1889240" cy="4708981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115076"/>
                </a:solidFill>
              </a:rPr>
              <a:t>L’université</a:t>
            </a:r>
          </a:p>
          <a:p>
            <a:pPr algn="ctr"/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fr-FR" sz="2000" b="1" dirty="0">
              <a:solidFill>
                <a:srgbClr val="115076"/>
              </a:solidFill>
            </a:endParaRPr>
          </a:p>
          <a:p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8929494E-F036-47C3-994B-8A7DC1B3DAD2}"/>
              </a:ext>
            </a:extLst>
          </p:cNvPr>
          <p:cNvGrpSpPr/>
          <p:nvPr/>
        </p:nvGrpSpPr>
        <p:grpSpPr>
          <a:xfrm>
            <a:off x="8508473" y="-164137"/>
            <a:ext cx="1722983" cy="1977409"/>
            <a:chOff x="8508473" y="-164137"/>
            <a:chExt cx="1722983" cy="1977409"/>
          </a:xfrm>
        </p:grpSpPr>
        <p:pic>
          <p:nvPicPr>
            <p:cNvPr id="10" name="Picture 9" descr="A picture containing doll, shirt&#10;&#10;Description automatically generated">
              <a:extLst>
                <a:ext uri="{FF2B5EF4-FFF2-40B4-BE49-F238E27FC236}">
                  <a16:creationId xmlns="" xmlns:a16="http://schemas.microsoft.com/office/drawing/2014/main" id="{2F8D858E-8EEE-454C-8D48-E8C549C3E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8473" y="-164137"/>
              <a:ext cx="1722983" cy="172298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5DF42A71-73D7-4157-B5C0-16C31A38E0ED}"/>
                </a:ext>
              </a:extLst>
            </p:cNvPr>
            <p:cNvSpPr txBox="1"/>
            <p:nvPr/>
          </p:nvSpPr>
          <p:spPr>
            <a:xfrm>
              <a:off x="8811936" y="1413162"/>
              <a:ext cx="1170177" cy="4001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accent5">
                      <a:lumMod val="50000"/>
                    </a:schemeClr>
                  </a:solidFill>
                </a:rPr>
                <a:t>Amir, 12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860ADE66-B2C4-4B9F-9942-9CE8E5D2B86E}"/>
              </a:ext>
            </a:extLst>
          </p:cNvPr>
          <p:cNvGrpSpPr/>
          <p:nvPr/>
        </p:nvGrpSpPr>
        <p:grpSpPr>
          <a:xfrm>
            <a:off x="10061441" y="505982"/>
            <a:ext cx="1941616" cy="2141671"/>
            <a:chOff x="10061442" y="650788"/>
            <a:chExt cx="1941616" cy="2141671"/>
          </a:xfrm>
        </p:grpSpPr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61DC50CD-831B-44D0-99E1-EB58EDD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1442" y="650788"/>
              <a:ext cx="1941616" cy="194161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E283ED8C-F4CB-46B0-A5D2-278AC426B06A}"/>
                </a:ext>
              </a:extLst>
            </p:cNvPr>
            <p:cNvSpPr txBox="1"/>
            <p:nvPr/>
          </p:nvSpPr>
          <p:spPr>
            <a:xfrm>
              <a:off x="10321251" y="2392349"/>
              <a:ext cx="1421997" cy="4001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err="1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Élodie</a:t>
              </a:r>
              <a:r>
                <a:rPr lang="en-GB" sz="2000" dirty="0">
                  <a:solidFill>
                    <a:schemeClr val="accent5">
                      <a:lumMod val="50000"/>
                    </a:schemeClr>
                  </a:solidFill>
                </a:rPr>
                <a:t>, 17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D663D3B9-11E9-4DB6-8BBC-410C2E5BBECB}"/>
              </a:ext>
            </a:extLst>
          </p:cNvPr>
          <p:cNvGrpSpPr/>
          <p:nvPr/>
        </p:nvGrpSpPr>
        <p:grpSpPr>
          <a:xfrm>
            <a:off x="10571885" y="2603015"/>
            <a:ext cx="1431172" cy="1807388"/>
            <a:chOff x="10571885" y="2792459"/>
            <a:chExt cx="1431172" cy="1807388"/>
          </a:xfrm>
        </p:grpSpPr>
        <p:pic>
          <p:nvPicPr>
            <p:cNvPr id="39" name="Picture 38" descr="A picture containing toy, doll&#10;&#10;Description automatically generated">
              <a:extLst>
                <a:ext uri="{FF2B5EF4-FFF2-40B4-BE49-F238E27FC236}">
                  <a16:creationId xmlns="" xmlns:a16="http://schemas.microsoft.com/office/drawing/2014/main" id="{91FFF98C-FC3F-4322-8528-D15646514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1885" y="2792459"/>
              <a:ext cx="1431172" cy="1431172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37BCE70D-39FA-4275-9FCC-2203A9B6CCD0}"/>
                </a:ext>
              </a:extLst>
            </p:cNvPr>
            <p:cNvSpPr txBox="1"/>
            <p:nvPr/>
          </p:nvSpPr>
          <p:spPr>
            <a:xfrm>
              <a:off x="10624624" y="4199737"/>
              <a:ext cx="1338035" cy="4001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err="1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Noura</a:t>
              </a:r>
              <a:r>
                <a:rPr lang="en-GB" sz="20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, 9</a:t>
              </a:r>
              <a:endParaRPr lang="en-GB" sz="2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BC409B56-4A8B-472C-A74D-CB984956799B}"/>
              </a:ext>
            </a:extLst>
          </p:cNvPr>
          <p:cNvGrpSpPr/>
          <p:nvPr/>
        </p:nvGrpSpPr>
        <p:grpSpPr>
          <a:xfrm>
            <a:off x="8736653" y="2120490"/>
            <a:ext cx="1442134" cy="1789506"/>
            <a:chOff x="8736653" y="2096656"/>
            <a:chExt cx="1442134" cy="1789506"/>
          </a:xfrm>
        </p:grpSpPr>
        <p:pic>
          <p:nvPicPr>
            <p:cNvPr id="44" name="Picture 43" descr="A picture containing doll, shirt&#10;&#10;Description automatically generated">
              <a:extLst>
                <a:ext uri="{FF2B5EF4-FFF2-40B4-BE49-F238E27FC236}">
                  <a16:creationId xmlns="" xmlns:a16="http://schemas.microsoft.com/office/drawing/2014/main" id="{5407F699-6AEE-495A-8845-BDB082562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9390" y="2096656"/>
              <a:ext cx="1389396" cy="1389396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19788F62-88EE-45DC-8191-83DEF0CB513A}"/>
                </a:ext>
              </a:extLst>
            </p:cNvPr>
            <p:cNvSpPr txBox="1"/>
            <p:nvPr/>
          </p:nvSpPr>
          <p:spPr>
            <a:xfrm>
              <a:off x="8736653" y="3486052"/>
              <a:ext cx="1442134" cy="4001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Abdel, 20</a:t>
              </a:r>
              <a:endParaRPr lang="en-GB" sz="2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44533F0A-78A9-4589-BDA3-04250AE10F63}"/>
              </a:ext>
            </a:extLst>
          </p:cNvPr>
          <p:cNvGrpSpPr/>
          <p:nvPr/>
        </p:nvGrpSpPr>
        <p:grpSpPr>
          <a:xfrm>
            <a:off x="8610806" y="3842757"/>
            <a:ext cx="1693828" cy="2002191"/>
            <a:chOff x="8610806" y="3842757"/>
            <a:chExt cx="1693828" cy="2002191"/>
          </a:xfrm>
        </p:grpSpPr>
        <p:pic>
          <p:nvPicPr>
            <p:cNvPr id="51" name="Picture 50" descr="A picture containing shirt&#10;&#10;Description automatically generated">
              <a:extLst>
                <a:ext uri="{FF2B5EF4-FFF2-40B4-BE49-F238E27FC236}">
                  <a16:creationId xmlns="" xmlns:a16="http://schemas.microsoft.com/office/drawing/2014/main" id="{5790F815-EE57-48F1-8FD7-8A5C51011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0806" y="3842757"/>
              <a:ext cx="1693828" cy="1693828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CE5E706F-826B-4B9A-850C-A7FA090747CE}"/>
                </a:ext>
              </a:extLst>
            </p:cNvPr>
            <p:cNvSpPr txBox="1"/>
            <p:nvPr/>
          </p:nvSpPr>
          <p:spPr>
            <a:xfrm>
              <a:off x="8660545" y="5444838"/>
              <a:ext cx="1594349" cy="4001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Antoine, 15</a:t>
              </a:r>
              <a:endParaRPr lang="en-GB" sz="20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D8398B8C-449C-4681-B708-609FEB84E899}"/>
              </a:ext>
            </a:extLst>
          </p:cNvPr>
          <p:cNvGrpSpPr/>
          <p:nvPr/>
        </p:nvGrpSpPr>
        <p:grpSpPr>
          <a:xfrm>
            <a:off x="10491088" y="4497031"/>
            <a:ext cx="1471571" cy="1752016"/>
            <a:chOff x="10491088" y="4497031"/>
            <a:chExt cx="1471571" cy="1752016"/>
          </a:xfrm>
        </p:grpSpPr>
        <p:pic>
          <p:nvPicPr>
            <p:cNvPr id="58" name="Picture 57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3F5B1099-9531-4F49-B02B-0B9961A1E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1088" y="4497031"/>
              <a:ext cx="1471571" cy="1471571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BA1C4DF6-C0BA-4DAF-92EE-28278B7F4DBC}"/>
                </a:ext>
              </a:extLst>
            </p:cNvPr>
            <p:cNvSpPr txBox="1"/>
            <p:nvPr/>
          </p:nvSpPr>
          <p:spPr>
            <a:xfrm>
              <a:off x="10702382" y="5848937"/>
              <a:ext cx="1170177" cy="4001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000" dirty="0" err="1">
                  <a:solidFill>
                    <a:schemeClr val="accent5">
                      <a:lumMod val="50000"/>
                    </a:schemeClr>
                  </a:solidFill>
                </a:rPr>
                <a:t>L</a:t>
              </a:r>
              <a:r>
                <a:rPr lang="en-GB" sz="2000" dirty="0" err="1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é</a:t>
              </a:r>
              <a:r>
                <a:rPr lang="en-GB" sz="2000" dirty="0" err="1">
                  <a:solidFill>
                    <a:schemeClr val="accent5">
                      <a:lumMod val="50000"/>
                    </a:schemeClr>
                  </a:solidFill>
                </a:rPr>
                <a:t>a</a:t>
              </a:r>
              <a:r>
                <a:rPr lang="en-GB" sz="2000" dirty="0">
                  <a:solidFill>
                    <a:schemeClr val="accent5">
                      <a:lumMod val="50000"/>
                    </a:schemeClr>
                  </a:solidFill>
                </a:rPr>
                <a:t>, 12</a:t>
              </a:r>
            </a:p>
          </p:txBody>
        </p:sp>
      </p:grpSp>
      <p:sp>
        <p:nvSpPr>
          <p:cNvPr id="65" name="Rounded Rectangle 46">
            <a:extLst>
              <a:ext uri="{FF2B5EF4-FFF2-40B4-BE49-F238E27FC236}">
                <a16:creationId xmlns="" xmlns:a16="http://schemas.microsoft.com/office/drawing/2014/main" id="{211CF7CE-159D-4927-B413-6EF379FE7E90}"/>
              </a:ext>
            </a:extLst>
          </p:cNvPr>
          <p:cNvSpPr/>
          <p:nvPr/>
        </p:nvSpPr>
        <p:spPr>
          <a:xfrm>
            <a:off x="10812162" y="249870"/>
            <a:ext cx="1097758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lire</a:t>
            </a:r>
          </a:p>
        </p:txBody>
      </p:sp>
    </p:spTree>
    <p:extLst>
      <p:ext uri="{BB962C8B-B14F-4D97-AF65-F5344CB8AC3E}">
        <p14:creationId xmlns:p14="http://schemas.microsoft.com/office/powerpoint/2010/main" val="183023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-0.51029 0.265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21" y="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46667 0.156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-0.83502 -0.1025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58" y="-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-0.16614 -0.0534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07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33594 -0.0143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97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66106 -0.0916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60" y="-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8.2.1.5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Slide 25: syllables and stress speaking activity with French towns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023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64"/>
            <a:ext cx="6457246" cy="86712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6864"/>
            <a:ext cx="5265384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Syllables and stress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5F76293-F036-D943-9EC1-F5857D9662CB}"/>
              </a:ext>
            </a:extLst>
          </p:cNvPr>
          <p:cNvSpPr txBox="1"/>
          <p:nvPr/>
        </p:nvSpPr>
        <p:spPr>
          <a:xfrm>
            <a:off x="0" y="1240336"/>
            <a:ext cx="11198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Comment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prononcer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les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noms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villes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703789C-8E4D-42F5-B5C6-9E0260530243}"/>
              </a:ext>
            </a:extLst>
          </p:cNvPr>
          <p:cNvSpPr txBox="1"/>
          <p:nvPr/>
        </p:nvSpPr>
        <p:spPr>
          <a:xfrm>
            <a:off x="1085720" y="2559533"/>
            <a:ext cx="2863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400" b="1" dirty="0">
                <a:solidFill>
                  <a:srgbClr val="4472C4">
                    <a:lumMod val="50000"/>
                  </a:srgbClr>
                </a:solidFill>
              </a:rPr>
              <a:t>Bordeaux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9828B22-74FE-4B7E-978E-528057A21CA3}"/>
              </a:ext>
            </a:extLst>
          </p:cNvPr>
          <p:cNvSpPr txBox="1"/>
          <p:nvPr/>
        </p:nvSpPr>
        <p:spPr>
          <a:xfrm>
            <a:off x="7097044" y="5595911"/>
            <a:ext cx="2863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400" b="1" dirty="0">
                <a:solidFill>
                  <a:srgbClr val="4472C4">
                    <a:lumMod val="50000"/>
                  </a:srgbClr>
                </a:solidFill>
              </a:rPr>
              <a:t>La Rochelle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A55768B-FB8B-440C-AAAF-75F6B09E61E1}"/>
              </a:ext>
            </a:extLst>
          </p:cNvPr>
          <p:cNvSpPr txBox="1"/>
          <p:nvPr/>
        </p:nvSpPr>
        <p:spPr>
          <a:xfrm>
            <a:off x="1085720" y="4578073"/>
            <a:ext cx="2863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400" b="1" dirty="0">
                <a:solidFill>
                  <a:srgbClr val="4472C4">
                    <a:lumMod val="50000"/>
                  </a:srgbClr>
                </a:solidFill>
              </a:rPr>
              <a:t>Toulouse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6B5B51-921C-4597-9CC3-FA8D69DE17AF}"/>
              </a:ext>
            </a:extLst>
          </p:cNvPr>
          <p:cNvSpPr txBox="1"/>
          <p:nvPr/>
        </p:nvSpPr>
        <p:spPr>
          <a:xfrm>
            <a:off x="1113942" y="5587343"/>
            <a:ext cx="4151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400" b="1" dirty="0">
                <a:solidFill>
                  <a:srgbClr val="EE6000"/>
                </a:solidFill>
              </a:rPr>
              <a:t>Chambéry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EE600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37D8EEC-5AD4-47FB-B3E6-AF36ED255568}"/>
              </a:ext>
            </a:extLst>
          </p:cNvPr>
          <p:cNvSpPr txBox="1"/>
          <p:nvPr/>
        </p:nvSpPr>
        <p:spPr>
          <a:xfrm>
            <a:off x="7097044" y="2559533"/>
            <a:ext cx="4934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400" b="1" dirty="0">
                <a:solidFill>
                  <a:srgbClr val="EE6000"/>
                </a:solidFill>
              </a:rPr>
              <a:t>Perpignan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EE6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E8A6C2A-A8E6-4DB2-9B3D-7683A91A0EB9}"/>
              </a:ext>
            </a:extLst>
          </p:cNvPr>
          <p:cNvSpPr txBox="1"/>
          <p:nvPr/>
        </p:nvSpPr>
        <p:spPr>
          <a:xfrm>
            <a:off x="7097045" y="3571659"/>
            <a:ext cx="2863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400" b="1" dirty="0">
                <a:solidFill>
                  <a:srgbClr val="4472C4">
                    <a:lumMod val="50000"/>
                  </a:srgbClr>
                </a:solidFill>
              </a:rPr>
              <a:t>Besançon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60A98DB-79D4-4515-A4FF-24DF59C10188}"/>
              </a:ext>
            </a:extLst>
          </p:cNvPr>
          <p:cNvSpPr txBox="1"/>
          <p:nvPr/>
        </p:nvSpPr>
        <p:spPr>
          <a:xfrm>
            <a:off x="7097045" y="4583785"/>
            <a:ext cx="2863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400" b="1" dirty="0">
                <a:solidFill>
                  <a:srgbClr val="EE6000"/>
                </a:solidFill>
              </a:rPr>
              <a:t>Avignon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EE6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3BCF887-5B8D-4546-A6EC-CE31F0BE4F46}"/>
              </a:ext>
            </a:extLst>
          </p:cNvPr>
          <p:cNvSpPr txBox="1"/>
          <p:nvPr/>
        </p:nvSpPr>
        <p:spPr>
          <a:xfrm>
            <a:off x="1085720" y="3568803"/>
            <a:ext cx="2863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400" b="1" dirty="0">
                <a:solidFill>
                  <a:srgbClr val="EE6000"/>
                </a:solidFill>
              </a:rPr>
              <a:t>Grenoble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EE6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Action Button: Forward or Next 10">
            <a:hlinkClick r:id="" action="ppaction://noaction" highlightClick="1">
              <a:snd r:embed="rId4" name="bordeaux.wav"/>
            </a:hlinkClick>
            <a:extLst>
              <a:ext uri="{FF2B5EF4-FFF2-40B4-BE49-F238E27FC236}">
                <a16:creationId xmlns:a16="http://schemas.microsoft.com/office/drawing/2014/main" xmlns="" id="{229FE2F3-73F6-474C-B578-6F3FA7D9B784}"/>
              </a:ext>
            </a:extLst>
          </p:cNvPr>
          <p:cNvSpPr/>
          <p:nvPr/>
        </p:nvSpPr>
        <p:spPr>
          <a:xfrm>
            <a:off x="482400" y="2610365"/>
            <a:ext cx="360000" cy="360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Action Button: Forward or Next 10">
            <a:hlinkClick r:id="" action="ppaction://noaction" highlightClick="1">
              <a:snd r:embed="rId5" name="chambery.wav"/>
            </a:hlinkClick>
            <a:extLst>
              <a:ext uri="{FF2B5EF4-FFF2-40B4-BE49-F238E27FC236}">
                <a16:creationId xmlns:a16="http://schemas.microsoft.com/office/drawing/2014/main" xmlns="" id="{ABE82A4F-E5FC-4255-BDA3-87F31B4A3F9B}"/>
              </a:ext>
            </a:extLst>
          </p:cNvPr>
          <p:cNvSpPr/>
          <p:nvPr/>
        </p:nvSpPr>
        <p:spPr>
          <a:xfrm>
            <a:off x="482400" y="5638175"/>
            <a:ext cx="360000" cy="360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Action Button: Forward or Next 10">
            <a:hlinkClick r:id="" action="ppaction://noaction" highlightClick="1">
              <a:snd r:embed="rId6" name="toulouse.wav"/>
            </a:hlinkClick>
            <a:extLst>
              <a:ext uri="{FF2B5EF4-FFF2-40B4-BE49-F238E27FC236}">
                <a16:creationId xmlns:a16="http://schemas.microsoft.com/office/drawing/2014/main" xmlns="" id="{EE23B845-5416-4EDA-B9D0-273802248C86}"/>
              </a:ext>
            </a:extLst>
          </p:cNvPr>
          <p:cNvSpPr/>
          <p:nvPr/>
        </p:nvSpPr>
        <p:spPr>
          <a:xfrm>
            <a:off x="482400" y="4628905"/>
            <a:ext cx="360000" cy="360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Action Button: Forward or Next 10">
            <a:hlinkClick r:id="" action="ppaction://noaction" highlightClick="1">
              <a:snd r:embed="rId7" name="la rochelle.wav"/>
            </a:hlinkClick>
            <a:extLst>
              <a:ext uri="{FF2B5EF4-FFF2-40B4-BE49-F238E27FC236}">
                <a16:creationId xmlns:a16="http://schemas.microsoft.com/office/drawing/2014/main" xmlns="" id="{3826435D-DA1B-4739-85B7-DF203BA24DC5}"/>
              </a:ext>
            </a:extLst>
          </p:cNvPr>
          <p:cNvSpPr/>
          <p:nvPr/>
        </p:nvSpPr>
        <p:spPr>
          <a:xfrm>
            <a:off x="6300000" y="5635845"/>
            <a:ext cx="360000" cy="360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Action Button: Forward or Next 10">
            <a:hlinkClick r:id="" action="ppaction://noaction" highlightClick="1">
              <a:snd r:embed="rId8" name="perpignon.wav"/>
            </a:hlinkClick>
            <a:extLst>
              <a:ext uri="{FF2B5EF4-FFF2-40B4-BE49-F238E27FC236}">
                <a16:creationId xmlns:a16="http://schemas.microsoft.com/office/drawing/2014/main" xmlns="" id="{36335558-D9DC-49ED-87EC-CAD2EF6D4F31}"/>
              </a:ext>
            </a:extLst>
          </p:cNvPr>
          <p:cNvSpPr/>
          <p:nvPr/>
        </p:nvSpPr>
        <p:spPr>
          <a:xfrm>
            <a:off x="6300000" y="2610365"/>
            <a:ext cx="360000" cy="360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Action Button: Forward or Next 10">
            <a:hlinkClick r:id="" action="ppaction://noaction" highlightClick="1">
              <a:snd r:embed="rId9" name="grenoble.wav"/>
            </a:hlinkClick>
            <a:extLst>
              <a:ext uri="{FF2B5EF4-FFF2-40B4-BE49-F238E27FC236}">
                <a16:creationId xmlns:a16="http://schemas.microsoft.com/office/drawing/2014/main" xmlns="" id="{1E904CD4-1353-4EC5-954E-8C288BBF4943}"/>
              </a:ext>
            </a:extLst>
          </p:cNvPr>
          <p:cNvSpPr/>
          <p:nvPr/>
        </p:nvSpPr>
        <p:spPr>
          <a:xfrm>
            <a:off x="482400" y="3619635"/>
            <a:ext cx="360000" cy="360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4" name="Action Button: Forward or Next 10">
            <a:hlinkClick r:id="" action="ppaction://noaction" highlightClick="1">
              <a:snd r:embed="rId10" name="avignon.wav"/>
            </a:hlinkClick>
            <a:extLst>
              <a:ext uri="{FF2B5EF4-FFF2-40B4-BE49-F238E27FC236}">
                <a16:creationId xmlns:a16="http://schemas.microsoft.com/office/drawing/2014/main" xmlns="" id="{45CA9F51-15F6-4A61-B5CC-5ECFDA742610}"/>
              </a:ext>
            </a:extLst>
          </p:cNvPr>
          <p:cNvSpPr/>
          <p:nvPr/>
        </p:nvSpPr>
        <p:spPr>
          <a:xfrm>
            <a:off x="6300000" y="4627351"/>
            <a:ext cx="360000" cy="360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6" name="Action Button: Forward or Next 10">
            <a:hlinkClick r:id="" action="ppaction://noaction" highlightClick="1">
              <a:snd r:embed="rId11" name="Besançon.wav"/>
            </a:hlinkClick>
            <a:extLst>
              <a:ext uri="{FF2B5EF4-FFF2-40B4-BE49-F238E27FC236}">
                <a16:creationId xmlns:a16="http://schemas.microsoft.com/office/drawing/2014/main" xmlns="" id="{EF592865-9E23-4E9E-964E-EE1BD367F97D}"/>
              </a:ext>
            </a:extLst>
          </p:cNvPr>
          <p:cNvSpPr/>
          <p:nvPr/>
        </p:nvSpPr>
        <p:spPr>
          <a:xfrm>
            <a:off x="6300000" y="3618858"/>
            <a:ext cx="360000" cy="3600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Rounded Rectangle 46">
            <a:extLst>
              <a:ext uri="{FF2B5EF4-FFF2-40B4-BE49-F238E27FC236}">
                <a16:creationId xmlns:a16="http://schemas.microsoft.com/office/drawing/2014/main" xmlns="" id="{42FEA394-158B-4029-88CE-AE7D2A0FF6C4}"/>
              </a:ext>
            </a:extLst>
          </p:cNvPr>
          <p:cNvSpPr/>
          <p:nvPr/>
        </p:nvSpPr>
        <p:spPr>
          <a:xfrm>
            <a:off x="10639168" y="249870"/>
            <a:ext cx="1270752" cy="399600"/>
          </a:xfrm>
          <a:prstGeom prst="roundRect">
            <a:avLst/>
          </a:prstGeom>
          <a:solidFill>
            <a:srgbClr val="105076"/>
          </a:solidFill>
          <a:ln>
            <a:solidFill>
              <a:srgbClr val="10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xmlns="" id="{1C74F6FA-13DF-4586-9E55-879E933BA1C9}"/>
              </a:ext>
            </a:extLst>
          </p:cNvPr>
          <p:cNvSpPr/>
          <p:nvPr/>
        </p:nvSpPr>
        <p:spPr>
          <a:xfrm>
            <a:off x="7286170" y="748997"/>
            <a:ext cx="4745669" cy="1711009"/>
          </a:xfrm>
          <a:prstGeom prst="wedgeRoundRectCallout">
            <a:avLst/>
          </a:prstGeom>
          <a:solidFill>
            <a:schemeClr val="accent1">
              <a:lumMod val="50000"/>
            </a:schemeClr>
          </a:solidFill>
          <a:ln w="19050">
            <a:solidFill>
              <a:srgbClr val="EE6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2000" dirty="0"/>
          </a:p>
          <a:p>
            <a:pPr algn="ctr"/>
            <a:r>
              <a:rPr lang="en-GB" sz="2000" b="1" dirty="0"/>
              <a:t>Remember! </a:t>
            </a:r>
          </a:p>
          <a:p>
            <a:pPr algn="ctr"/>
            <a:r>
              <a:rPr lang="en-GB" sz="2000" dirty="0"/>
              <a:t>Sound all the </a:t>
            </a:r>
            <a:r>
              <a:rPr lang="en-GB" sz="2000" b="1" dirty="0"/>
              <a:t>syllables</a:t>
            </a:r>
            <a:r>
              <a:rPr lang="en-GB" sz="2000" dirty="0"/>
              <a:t> fairly </a:t>
            </a:r>
            <a:r>
              <a:rPr lang="en-GB" sz="2000" b="1" dirty="0"/>
              <a:t>equally</a:t>
            </a:r>
            <a:r>
              <a:rPr lang="en-GB" sz="2000" dirty="0"/>
              <a:t> (</a:t>
            </a:r>
            <a:r>
              <a:rPr lang="en-GB" sz="2000" b="1" dirty="0"/>
              <a:t>emphasise</a:t>
            </a:r>
            <a:r>
              <a:rPr lang="en-GB" sz="2000" dirty="0"/>
              <a:t> the </a:t>
            </a:r>
            <a:r>
              <a:rPr lang="en-GB" sz="2000" b="1" dirty="0"/>
              <a:t>last one </a:t>
            </a:r>
            <a:r>
              <a:rPr lang="en-GB" sz="2000" dirty="0"/>
              <a:t>a bit more). </a:t>
            </a:r>
            <a:br>
              <a:rPr lang="en-GB" sz="2000" dirty="0"/>
            </a:br>
            <a:r>
              <a:rPr lang="en-GB" sz="2000" b="1" dirty="0"/>
              <a:t>Pronounce</a:t>
            </a:r>
            <a:r>
              <a:rPr lang="en-GB" sz="2000" dirty="0"/>
              <a:t> the </a:t>
            </a:r>
            <a:r>
              <a:rPr lang="en-GB" sz="2000" b="1" dirty="0"/>
              <a:t>vowels fully</a:t>
            </a:r>
            <a:r>
              <a:rPr lang="en-GB" sz="2000" dirty="0"/>
              <a:t> </a:t>
            </a:r>
            <a:br>
              <a:rPr lang="en-GB" sz="2000" dirty="0"/>
            </a:br>
            <a:r>
              <a:rPr lang="en-GB" sz="2000" dirty="0"/>
              <a:t>– don’t ‘reduce’ them!  </a:t>
            </a:r>
          </a:p>
          <a:p>
            <a:pPr algn="ctr"/>
            <a:endParaRPr lang="en-GB" sz="20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0FFE9FC-17B3-442E-90A9-9F05494FE5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35768" y="4354199"/>
            <a:ext cx="1803400" cy="6855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E4BDEDF-FD71-4069-A36B-6731131F4C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18814" y="5454028"/>
            <a:ext cx="2146570" cy="745433"/>
          </a:xfrm>
          <a:prstGeom prst="rect">
            <a:avLst/>
          </a:prstGeom>
        </p:spPr>
      </p:pic>
      <p:pic>
        <p:nvPicPr>
          <p:cNvPr id="1028" name="Picture 4" descr="French Wine Bordeaux Bottle Clip Art">
            <a:extLst>
              <a:ext uri="{FF2B5EF4-FFF2-40B4-BE49-F238E27FC236}">
                <a16:creationId xmlns:a16="http://schemas.microsoft.com/office/drawing/2014/main" xmlns="" id="{65643D71-6668-48A8-8A0F-0CBB0DCF2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231" y="2224787"/>
            <a:ext cx="374391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975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8.2.1.6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Slides 29-34: Short series of activities about news about the pandemic situation in France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962291"/>
      </p:ext>
    </p:extLst>
  </p:cSld>
  <p:clrMapOvr>
    <a:masterClrMapping/>
  </p:clrMapOvr>
</p:sld>
</file>

<file path=ppt/theme/theme1.xml><?xml version="1.0" encoding="utf-8"?>
<a:theme xmlns:a="http://schemas.openxmlformats.org/drawingml/2006/main" name="NCELP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NCELP Theme" id="{4C2BE813-E61A-3747-9A86-4627A18065B5}" vid="{CF4FE9D7-7BAB-7346-97A2-D95A5D988488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NCELP_Resources" id="{11A74820-D49C-4102-A547-EA352E383B78}" vid="{F925F16B-5C62-4A9E-8DE9-3F9C4922FCE2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20000"/>
            <a:lumOff val="80000"/>
          </a:schemeClr>
        </a:solidFill>
        <a:ln>
          <a:solidFill>
            <a:srgbClr val="002060"/>
          </a:solidFill>
        </a:ln>
      </a:spPr>
      <a:bodyPr wrap="square" rtlCol="0">
        <a:spAutoFit/>
      </a:bodyPr>
      <a:lstStyle>
        <a:defPPr algn="l">
          <a:defRPr sz="2200" b="1" dirty="0" err="1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resentation2" id="{47E36F7B-8A25-CA40-9FA5-8DCBF1A6ECFD}" vid="{914B3A9D-F764-B046-97B8-E880776F946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French_template</Template>
  <TotalTime>4272</TotalTime>
  <Words>1916</Words>
  <Application>Microsoft Macintosh PowerPoint</Application>
  <PresentationFormat>Custom</PresentationFormat>
  <Paragraphs>324</Paragraphs>
  <Slides>19</Slides>
  <Notes>16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NCELP Theme</vt:lpstr>
      <vt:lpstr>2_Office Theme</vt:lpstr>
      <vt:lpstr>3_Office Theme</vt:lpstr>
      <vt:lpstr>Cultural Collection  French Y8 Term 2  </vt:lpstr>
      <vt:lpstr>8.2.1.1</vt:lpstr>
      <vt:lpstr>Abdel au téléphone</vt:lpstr>
      <vt:lpstr>Abdel au téléphone</vt:lpstr>
      <vt:lpstr>Abdel au téléphone</vt:lpstr>
      <vt:lpstr>Abdel au téléphone</vt:lpstr>
      <vt:lpstr>8.2.1.5</vt:lpstr>
      <vt:lpstr>Syllables and stress  </vt:lpstr>
      <vt:lpstr>8.2.1.6</vt:lpstr>
      <vt:lpstr>La crise* des hôpitaux ! (A)</vt:lpstr>
      <vt:lpstr>La crise* des hôpitaux ! (B)</vt:lpstr>
      <vt:lpstr>La crise* des hôpitaux ! </vt:lpstr>
      <vt:lpstr>La crise* des hôpitaux ! </vt:lpstr>
      <vt:lpstr>La crise* des hôpitaux ! </vt:lpstr>
      <vt:lpstr>8.2.2.5</vt:lpstr>
      <vt:lpstr>Phonétique  </vt:lpstr>
      <vt:lpstr>Phonétique  </vt:lpstr>
      <vt:lpstr>De beaux ponts à Paris</vt:lpstr>
      <vt:lpstr>De belles églises à Paris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Context title</dc:title>
  <dc:creator>Natalie Finlayson</dc:creator>
  <cp:lastModifiedBy>Peter Watson</cp:lastModifiedBy>
  <cp:revision>68</cp:revision>
  <dcterms:created xsi:type="dcterms:W3CDTF">2020-06-12T14:19:03Z</dcterms:created>
  <dcterms:modified xsi:type="dcterms:W3CDTF">2021-02-09T15:42:59Z</dcterms:modified>
</cp:coreProperties>
</file>